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4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4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6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26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27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8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36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71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71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7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7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8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8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8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8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4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4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9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729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730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7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8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583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5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5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70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708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7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7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50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51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2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5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5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2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98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99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1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70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70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04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705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8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65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6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6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719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0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2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72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1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67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4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675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7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678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8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73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7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7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7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93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/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 descr="C0-HD-TOP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extBox 1048748"/>
          <p:cNvSpPr txBox="1"/>
          <p:nvPr/>
        </p:nvSpPr>
        <p:spPr>
          <a:xfrm>
            <a:off x="1556897" y="2180152"/>
            <a:ext cx="8512302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54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5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5400" dirty="0" err="1">
                <a:solidFill>
                  <a:srgbClr val="FFFFFF"/>
                </a:solidFill>
              </a:rPr>
              <a:t>ishda</a:t>
            </a:r>
            <a:r>
              <a:rPr lang="en-US" altLang="Ўзбекча Клавиатура" sz="5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5400" dirty="0" err="1">
                <a:solidFill>
                  <a:srgbClr val="FFFFFF"/>
                </a:solidFill>
              </a:rPr>
              <a:t>etik</a:t>
            </a:r>
            <a:r>
              <a:rPr lang="en-US" altLang="Ўзбекча Клавиатура" sz="5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5400" dirty="0" err="1">
                <a:solidFill>
                  <a:srgbClr val="FFFFFF"/>
                </a:solidFill>
              </a:rPr>
              <a:t>prinsiplar</a:t>
            </a:r>
            <a:r>
              <a:rPr lang="en-US" altLang="Ўзбекча Клавиатура" sz="5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5400" dirty="0" err="1">
                <a:solidFill>
                  <a:srgbClr val="FFFFFF"/>
                </a:solidFill>
              </a:rPr>
              <a:t>va</a:t>
            </a:r>
            <a:r>
              <a:rPr lang="en-US" altLang="Ўзбекча Клавиатура" sz="5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5400" dirty="0" err="1">
                <a:solidFill>
                  <a:srgbClr val="FFFFFF"/>
                </a:solidFill>
              </a:rPr>
              <a:t>qadriyatlar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extBox 1048632"/>
          <p:cNvSpPr txBox="1"/>
          <p:nvPr/>
        </p:nvSpPr>
        <p:spPr>
          <a:xfrm>
            <a:off x="5050784" y="353667"/>
            <a:ext cx="3463752" cy="993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6000">
                <a:solidFill>
                  <a:srgbClr val="FFFFFF"/>
                </a:solidFill>
              </a:rPr>
              <a:t>Reja:  </a:t>
            </a:r>
            <a:endParaRPr lang="uz-UZ" sz="6000">
              <a:solidFill>
                <a:srgbClr val="000000"/>
              </a:solidFill>
            </a:endParaRPr>
          </a:p>
        </p:txBody>
      </p:sp>
      <p:sp>
        <p:nvSpPr>
          <p:cNvPr id="1048634" name="TextBox 1048633"/>
          <p:cNvSpPr txBox="1"/>
          <p:nvPr/>
        </p:nvSpPr>
        <p:spPr>
          <a:xfrm>
            <a:off x="1576638" y="1474471"/>
            <a:ext cx="9941187" cy="4511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4000">
                <a:solidFill>
                  <a:srgbClr val="FFFFFF"/>
                </a:solidFill>
              </a:rPr>
              <a:t>1.Ijtimoiy ishda qadriyatlar tushunchasi va tipologiyasi. </a:t>
            </a:r>
            <a:endParaRPr lang="uz-UZ" sz="2800">
              <a:solidFill>
                <a:srgbClr val="000000"/>
              </a:solidFill>
            </a:endParaRPr>
          </a:p>
          <a:p>
            <a:endParaRPr lang="uz-UZ" sz="2800">
              <a:solidFill>
                <a:srgbClr val="000000"/>
              </a:solidFill>
            </a:endParaRPr>
          </a:p>
          <a:p>
            <a:r>
              <a:rPr lang="en-US" altLang="Ўзбекча Клавиатура" sz="4000">
                <a:solidFill>
                  <a:srgbClr val="FFFFFF"/>
                </a:solidFill>
              </a:rPr>
              <a:t>2. Zamonaviy  ijtimoiy ishda qadriyatlar ierarxiyasi. </a:t>
            </a:r>
            <a:endParaRPr lang="uz-UZ" sz="2800">
              <a:solidFill>
                <a:srgbClr val="000000"/>
              </a:solidFill>
            </a:endParaRPr>
          </a:p>
          <a:p>
            <a:endParaRPr lang="uz-UZ" sz="2800">
              <a:solidFill>
                <a:srgbClr val="000000"/>
              </a:solidFill>
            </a:endParaRPr>
          </a:p>
          <a:p>
            <a:r>
              <a:rPr lang="en-US" altLang="Ўзбекча Клавиатура" sz="4000">
                <a:solidFill>
                  <a:srgbClr val="FFFFFF"/>
                </a:solidFill>
              </a:rPr>
              <a:t>3.Professional ijtimoiy ishning o</a:t>
            </a:r>
            <a:r>
              <a:rPr lang="Ўзбекча Клавиатура" altLang="Ўзбекча Клавиатура" sz="400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4000">
                <a:solidFill>
                  <a:srgbClr val="FFFFFF"/>
                </a:solidFill>
              </a:rPr>
              <a:t>ziga xos qadriyatlari va oliy maqsadi.</a:t>
            </a:r>
            <a:endParaRPr lang="uz-UZ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24" name="Облачко с текстом: прямоугольное со скругленными углами 3"/>
          <p:cNvSpPr/>
          <p:nvPr/>
        </p:nvSpPr>
        <p:spPr>
          <a:xfrm>
            <a:off x="685800" y="2057401"/>
            <a:ext cx="10820400" cy="369628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Qadriyatlar- bu atrof dunyo obyektlarining inson va jamiyat uchun ijobiy va salbiy ahamiyatini ochib beruvchi o</a:t>
            </a:r>
            <a:r>
              <a:rPr lang="Ўзбекча Клавиатура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ziga xos ijtimoiy munosabat demakdir. Tashqi qadriyatlar predmet yoki fenomenning xususiyati sifatida namoyon bo</a:t>
            </a:r>
            <a:r>
              <a:rPr lang="Ўзбекча Клавиатура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ladi, biroq qadriyat mazkur predmet yoki fenomenning asosiy ta'rifi hisoblanmaydi.   Qadriyat  atamasi  XIX asrning 60-yillarida kiritlgan. Qadriyatlar nazariyasini o</a:t>
            </a:r>
            <a:r>
              <a:rPr lang="Ўзбекча Клавиатура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rganuvchi</a:t>
            </a:r>
            <a:r>
              <a:rPr lang="en-US" altLang="Ўзбекча Клавиатура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fan </a:t>
            </a:r>
            <a:r>
              <a:rPr lang="en-US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altLang="Ўзбекча Клавиатура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Ўзбекча Клавиатура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aksiologiyadir</a:t>
            </a:r>
            <a:endParaRPr lang="zh-CN" altLang="en-US" dirty="0"/>
          </a:p>
        </p:txBody>
      </p:sp>
      <p:sp>
        <p:nvSpPr>
          <p:cNvPr id="1048625" name="TextBox 1048624"/>
          <p:cNvSpPr txBox="1"/>
          <p:nvPr/>
        </p:nvSpPr>
        <p:spPr>
          <a:xfrm>
            <a:off x="685800" y="764373"/>
            <a:ext cx="1229055" cy="574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3200">
                <a:solidFill>
                  <a:srgbClr val="FFFFFF"/>
                </a:solidFill>
              </a:rPr>
              <a:t>2.1.</a:t>
            </a:r>
            <a:endParaRPr lang="uz-UZ" sz="2800">
              <a:solidFill>
                <a:srgbClr val="000000"/>
              </a:solidFill>
            </a:endParaRPr>
          </a:p>
        </p:txBody>
      </p:sp>
      <p:sp>
        <p:nvSpPr>
          <p:cNvPr id="1048750" name="TextBox 1048749"/>
          <p:cNvSpPr txBox="1"/>
          <p:nvPr/>
        </p:nvSpPr>
        <p:spPr>
          <a:xfrm>
            <a:off x="3476698" y="994243"/>
            <a:ext cx="5806296" cy="6883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4000">
                <a:solidFill>
                  <a:srgbClr val="FFFFFF"/>
                </a:solidFill>
              </a:rPr>
              <a:t>Qadriyat nima</a:t>
            </a:r>
            <a:endParaRPr lang="uz-UZ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Овал 3"/>
          <p:cNvSpPr/>
          <p:nvPr/>
        </p:nvSpPr>
        <p:spPr>
          <a:xfrm>
            <a:off x="3161715" y="309489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0" name="Овал 4"/>
          <p:cNvSpPr/>
          <p:nvPr/>
        </p:nvSpPr>
        <p:spPr>
          <a:xfrm>
            <a:off x="531061" y="1077030"/>
            <a:ext cx="2630653" cy="14771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mijoz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shaxsiga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hurmat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munosabatda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bo‘lish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Овал 5"/>
          <p:cNvSpPr/>
          <p:nvPr/>
        </p:nvSpPr>
        <p:spPr>
          <a:xfrm>
            <a:off x="348325" y="3140611"/>
            <a:ext cx="2379781" cy="1659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Mijozni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boricha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endParaRPr lang="ru-RU" dirty="0"/>
          </a:p>
        </p:txBody>
      </p:sp>
      <p:sp>
        <p:nvSpPr>
          <p:cNvPr id="1048612" name="Овал 6"/>
          <p:cNvSpPr/>
          <p:nvPr/>
        </p:nvSpPr>
        <p:spPr>
          <a:xfrm>
            <a:off x="3516670" y="1851234"/>
            <a:ext cx="2514836" cy="1378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Mijozning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taqdirini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belgilash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huquqi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Овал 7"/>
          <p:cNvSpPr/>
          <p:nvPr/>
        </p:nvSpPr>
        <p:spPr>
          <a:xfrm>
            <a:off x="6510834" y="1716259"/>
            <a:ext cx="2068001" cy="1378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Maxfiylikka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4" name="Овал 8"/>
          <p:cNvSpPr/>
          <p:nvPr/>
        </p:nvSpPr>
        <p:spPr>
          <a:xfrm>
            <a:off x="9425812" y="1374119"/>
            <a:ext cx="2260208" cy="1378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Induvidual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yondashuv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5" name="Овал 9"/>
          <p:cNvSpPr/>
          <p:nvPr/>
        </p:nvSpPr>
        <p:spPr>
          <a:xfrm>
            <a:off x="9598856" y="4794564"/>
            <a:ext cx="2593144" cy="1378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Kasbiy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rivojlanish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Овал 10"/>
          <p:cNvSpPr/>
          <p:nvPr/>
        </p:nvSpPr>
        <p:spPr>
          <a:xfrm>
            <a:off x="5938323" y="5047780"/>
            <a:ext cx="2706913" cy="1508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Mijoz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majburiyati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7" name="Овал 11"/>
          <p:cNvSpPr/>
          <p:nvPr/>
        </p:nvSpPr>
        <p:spPr>
          <a:xfrm>
            <a:off x="3752999" y="3731975"/>
            <a:ext cx="2343001" cy="1378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Empatiya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8" name="Овал 12"/>
          <p:cNvSpPr/>
          <p:nvPr/>
        </p:nvSpPr>
        <p:spPr>
          <a:xfrm>
            <a:off x="7801371" y="3317224"/>
            <a:ext cx="2237847" cy="1508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Adolatga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intilish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9" name="Овал 13"/>
          <p:cNvSpPr/>
          <p:nvPr/>
        </p:nvSpPr>
        <p:spPr>
          <a:xfrm>
            <a:off x="781931" y="5227977"/>
            <a:ext cx="2425503" cy="1378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Tolerantlik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51" name="TextBox 1048750"/>
          <p:cNvSpPr txBox="1"/>
          <p:nvPr/>
        </p:nvSpPr>
        <p:spPr>
          <a:xfrm>
            <a:off x="3645855" y="117846"/>
            <a:ext cx="7560837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40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40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4000" dirty="0" err="1">
                <a:solidFill>
                  <a:srgbClr val="FFFFFF"/>
                </a:solidFill>
              </a:rPr>
              <a:t>ishning</a:t>
            </a:r>
            <a:r>
              <a:rPr lang="en-US" altLang="Ўзбекча Клавиатура" sz="40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4000" dirty="0" err="1">
                <a:solidFill>
                  <a:srgbClr val="FFFFFF"/>
                </a:solidFill>
              </a:rPr>
              <a:t>qadriyatlari</a:t>
            </a:r>
            <a:r>
              <a:rPr lang="en-US" altLang="Ўзбекча Клавиатура" sz="40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4000" dirty="0" err="1">
                <a:solidFill>
                  <a:srgbClr val="FFFFFF"/>
                </a:solidFill>
              </a:rPr>
              <a:t>quyidagilar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1048599"/>
          <p:cNvSpPr/>
          <p:nvPr/>
        </p:nvSpPr>
        <p:spPr>
          <a:xfrm>
            <a:off x="2988965" y="5638405"/>
            <a:ext cx="9161388" cy="1265863"/>
          </a:xfrm>
          <a:prstGeom prst="rect">
            <a:avLst/>
          </a:prstGeom>
          <a:solidFill>
            <a:srgbClr val="D66565"/>
          </a:solidFill>
          <a:ln w="25400">
            <a:solidFill>
              <a:srgbClr val="800000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 b="1" dirty="0">
                <a:solidFill>
                  <a:schemeClr val="bg1"/>
                </a:solidFill>
              </a:rPr>
              <a:t>a)  1958-yilda  Elizaveta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qonunlari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va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1601-yildagi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birlashtirilgan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farovonlik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qonunlari</a:t>
            </a:r>
            <a:endParaRPr lang="uz-UZ" b="1" dirty="0">
              <a:solidFill>
                <a:schemeClr val="bg1"/>
              </a:solidFill>
            </a:endParaRPr>
          </a:p>
        </p:txBody>
      </p:sp>
      <p:sp>
        <p:nvSpPr>
          <p:cNvPr id="1048601" name="Прямоугольник 1048600"/>
          <p:cNvSpPr/>
          <p:nvPr/>
        </p:nvSpPr>
        <p:spPr>
          <a:xfrm>
            <a:off x="4389143" y="4268048"/>
            <a:ext cx="7802857" cy="1200646"/>
          </a:xfrm>
          <a:prstGeom prst="rect">
            <a:avLst/>
          </a:prstGeom>
          <a:solidFill>
            <a:srgbClr val="D66565"/>
          </a:solidFill>
          <a:ln w="25400">
            <a:solidFill>
              <a:srgbClr val="800000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 b="1" dirty="0">
                <a:solidFill>
                  <a:schemeClr val="bg1"/>
                </a:solidFill>
              </a:rPr>
              <a:t>b)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Tyudorlar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davri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qonunchiligi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,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ildizlari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kambag</a:t>
            </a:r>
            <a:r>
              <a:rPr lang="Ўзбекча Клавиатура" altLang="Ўзбекча Клавиатура" b="1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allarga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cherkov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tomonidan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 ko</a:t>
            </a:r>
            <a:r>
              <a:rPr lang="Ўзбекча Клавиатура" altLang="Ўзбекча Клавиатура" b="1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rsatiladigan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yordam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tizimiga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borib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taqaladi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endParaRPr lang="uz-UZ" b="1" dirty="0">
              <a:solidFill>
                <a:schemeClr val="bg1"/>
              </a:solidFill>
            </a:endParaRPr>
          </a:p>
        </p:txBody>
      </p:sp>
      <p:sp>
        <p:nvSpPr>
          <p:cNvPr id="1048602" name="Прямоугольник 1048601"/>
          <p:cNvSpPr/>
          <p:nvPr/>
        </p:nvSpPr>
        <p:spPr>
          <a:xfrm>
            <a:off x="5383663" y="2897691"/>
            <a:ext cx="6766690" cy="1157437"/>
          </a:xfrm>
          <a:prstGeom prst="rect">
            <a:avLst/>
          </a:prstGeom>
          <a:solidFill>
            <a:srgbClr val="D66565"/>
          </a:solidFill>
          <a:ln w="25400">
            <a:solidFill>
              <a:srgbClr val="800000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 b="1" dirty="0">
                <a:solidFill>
                  <a:schemeClr val="bg1"/>
                </a:solidFill>
              </a:rPr>
              <a:t>c)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Angliya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cherkovi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 XVII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asr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o</a:t>
            </a:r>
            <a:r>
              <a:rPr lang="Ўзбекча Клавиатура" altLang="Ўзбекча Клавиатура" b="1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zaro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birgalikda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"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Ma'rifat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davri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"  deb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ataluvchi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,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intellektual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,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madaniy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va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siyosiy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hayot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bilan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bog</a:t>
            </a:r>
            <a:r>
              <a:rPr lang="Ўзбекча Клавиатура" altLang="Ўзбекча Клавиатура" b="1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liq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bo</a:t>
            </a:r>
            <a:r>
              <a:rPr lang="Ўзбекча Клавиатура" altLang="Ўзбекча Клавиатура" b="1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lgan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"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zamonaviy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qadriyatlar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"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ning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paydo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bo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‘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lishi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guvohiga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aylanamiz</a:t>
            </a:r>
            <a:endParaRPr lang="uz-UZ" b="1" dirty="0">
              <a:solidFill>
                <a:schemeClr val="bg1"/>
              </a:solidFill>
            </a:endParaRPr>
          </a:p>
        </p:txBody>
      </p:sp>
      <p:sp>
        <p:nvSpPr>
          <p:cNvPr id="1048603" name="Прямоугольник 1048602"/>
          <p:cNvSpPr/>
          <p:nvPr/>
        </p:nvSpPr>
        <p:spPr>
          <a:xfrm>
            <a:off x="7109278" y="1605590"/>
            <a:ext cx="5041075" cy="1086064"/>
          </a:xfrm>
          <a:prstGeom prst="rect">
            <a:avLst/>
          </a:prstGeom>
          <a:solidFill>
            <a:srgbClr val="D66565"/>
          </a:solidFill>
          <a:ln w="25400">
            <a:solidFill>
              <a:srgbClr val="800000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 b="1" dirty="0">
                <a:solidFill>
                  <a:schemeClr val="bg1"/>
                </a:solidFill>
              </a:rPr>
              <a:t>d) Bu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davrda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sabr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,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erkinlik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va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oqillik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kabi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qadriyatlarga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yuqori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e'tibor</a:t>
            </a:r>
            <a:r>
              <a:rPr lang="en-US" altLang="Ўзбекча Клавиатура" b="1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b="1" dirty="0" err="1">
                <a:solidFill>
                  <a:schemeClr val="bg1"/>
                </a:solidFill>
              </a:rPr>
              <a:t>qaratilgan</a:t>
            </a:r>
            <a:endParaRPr lang="uz-UZ" b="1" dirty="0">
              <a:solidFill>
                <a:schemeClr val="bg1"/>
              </a:solidFill>
            </a:endParaRPr>
          </a:p>
        </p:txBody>
      </p:sp>
      <p:sp>
        <p:nvSpPr>
          <p:cNvPr id="1048752" name="TextBox 1048751"/>
          <p:cNvSpPr txBox="1"/>
          <p:nvPr/>
        </p:nvSpPr>
        <p:spPr>
          <a:xfrm>
            <a:off x="41647" y="363909"/>
            <a:ext cx="7664199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44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4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4400" dirty="0" err="1">
                <a:solidFill>
                  <a:srgbClr val="FFFFFF"/>
                </a:solidFill>
              </a:rPr>
              <a:t>ishning</a:t>
            </a:r>
            <a:r>
              <a:rPr lang="en-US" altLang="Ўзбекча Клавиатура" sz="4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4400" dirty="0" err="1">
                <a:solidFill>
                  <a:srgbClr val="FFFFFF"/>
                </a:solidFill>
              </a:rPr>
              <a:t>dastlabki</a:t>
            </a:r>
            <a:r>
              <a:rPr lang="en-US" altLang="Ўзбекча Клавиатура" sz="4400" dirty="0">
                <a:solidFill>
                  <a:srgbClr val="FFFFFF"/>
                </a:solidFill>
              </a:rPr>
              <a:t> ko</a:t>
            </a:r>
            <a:r>
              <a:rPr lang="Ўзбекча Клавиатура" altLang="Ўзбекча Клавиатура" sz="44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4400" dirty="0" err="1">
                <a:solidFill>
                  <a:srgbClr val="FFFFFF"/>
                </a:solidFill>
              </a:rPr>
              <a:t>rinishlari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Овал 1048744"/>
          <p:cNvSpPr/>
          <p:nvPr/>
        </p:nvSpPr>
        <p:spPr>
          <a:xfrm rot="23334">
            <a:off x="7019445" y="658465"/>
            <a:ext cx="4337453" cy="3780139"/>
          </a:xfrm>
          <a:prstGeom prst="ellipse">
            <a:avLst/>
          </a:prstGeom>
          <a:solidFill>
            <a:srgbClr val="CC99FF"/>
          </a:solidFill>
          <a:ln w="25400">
            <a:solidFill>
              <a:srgbClr val="99CCFF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pic>
        <p:nvPicPr>
          <p:cNvPr id="2097166" name="Рисунок 209716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702655" y="1240157"/>
            <a:ext cx="2963073" cy="2616752"/>
          </a:xfrm>
          <a:prstGeom prst="rect">
            <a:avLst/>
          </a:prstGeom>
        </p:spPr>
      </p:pic>
      <p:sp>
        <p:nvSpPr>
          <p:cNvPr id="1048746" name="TextBox 1048745"/>
          <p:cNvSpPr txBox="1"/>
          <p:nvPr/>
        </p:nvSpPr>
        <p:spPr>
          <a:xfrm>
            <a:off x="7006665" y="4453281"/>
            <a:ext cx="4355052" cy="181588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2800" dirty="0" err="1">
                <a:solidFill>
                  <a:srgbClr val="FFFFFF"/>
                </a:solidFill>
              </a:rPr>
              <a:t>Immanuil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Kant —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nemis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faylasufi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.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Nemis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klassik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falsafasining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asoschilaridan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biri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747" name="Стрелка: шеврон 1048746"/>
          <p:cNvSpPr/>
          <p:nvPr/>
        </p:nvSpPr>
        <p:spPr>
          <a:xfrm>
            <a:off x="4141886" y="1904999"/>
            <a:ext cx="2632773" cy="3048000"/>
          </a:xfrm>
          <a:prstGeom prst="chevron">
            <a:avLst/>
          </a:prstGeom>
          <a:solidFill>
            <a:srgbClr val="9933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748" name="TextBox 1048747"/>
          <p:cNvSpPr txBox="1"/>
          <p:nvPr/>
        </p:nvSpPr>
        <p:spPr>
          <a:xfrm>
            <a:off x="774089" y="1354248"/>
            <a:ext cx="3909685" cy="52629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2800" dirty="0">
                <a:solidFill>
                  <a:srgbClr val="FFFFFF"/>
                </a:solidFill>
              </a:rPr>
              <a:t>1800-yilda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Immanuil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Kantning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Etika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sohasidagi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qarashlari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ham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alohida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rin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tutgan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.  U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axloqni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yuqori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baholagan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.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Davlatni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boshqarishda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ham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etikaning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vazifasi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hamda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tutgan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rnining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beqiyosligini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ta'kidlagan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Объект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91975" y="3552232"/>
            <a:ext cx="3049757" cy="2438878"/>
          </a:xfrm>
        </p:spPr>
      </p:pic>
      <p:sp>
        <p:nvSpPr>
          <p:cNvPr id="1048593" name="Прямоугольник 5"/>
          <p:cNvSpPr/>
          <p:nvPr/>
        </p:nvSpPr>
        <p:spPr>
          <a:xfrm>
            <a:off x="1955409" y="2124604"/>
            <a:ext cx="8610600" cy="1293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Franklin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Rimmer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qadriyatlar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evolyutsiyasini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etikasini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4-bosqichga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Овал 6"/>
          <p:cNvSpPr/>
          <p:nvPr/>
        </p:nvSpPr>
        <p:spPr>
          <a:xfrm>
            <a:off x="1672298" y="3531845"/>
            <a:ext cx="4588411" cy="682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Axloq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mazmun-mohiyat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Овал 7"/>
          <p:cNvSpPr/>
          <p:nvPr/>
        </p:nvSpPr>
        <p:spPr>
          <a:xfrm>
            <a:off x="1672298" y="4328780"/>
            <a:ext cx="4895556" cy="4428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Axloqiy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nazariya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qarorlar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Овал 8"/>
          <p:cNvSpPr/>
          <p:nvPr/>
        </p:nvSpPr>
        <p:spPr>
          <a:xfrm>
            <a:off x="1590534" y="5044680"/>
            <a:ext cx="5444197" cy="508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Axloqiy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7" name="Овал 9"/>
          <p:cNvSpPr/>
          <p:nvPr/>
        </p:nvSpPr>
        <p:spPr>
          <a:xfrm>
            <a:off x="1630098" y="5738769"/>
            <a:ext cx="5365070" cy="5046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Xavflarni</a:t>
            </a:r>
            <a:r>
              <a:rPr lang="en-US" altLang="Ўзбекча Клавиатура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boshqarish  davri.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8" name="TextBox 1048597"/>
          <p:cNvSpPr txBox="1"/>
          <p:nvPr/>
        </p:nvSpPr>
        <p:spPr>
          <a:xfrm>
            <a:off x="271748" y="702916"/>
            <a:ext cx="1683661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2800">
                <a:solidFill>
                  <a:srgbClr val="FFFFFF"/>
                </a:solidFill>
              </a:rPr>
              <a:t>2.2.</a:t>
            </a:r>
            <a:endParaRPr lang="uz-UZ" sz="2800">
              <a:solidFill>
                <a:srgbClr val="000000"/>
              </a:solidFill>
            </a:endParaRPr>
          </a:p>
        </p:txBody>
      </p:sp>
      <p:sp>
        <p:nvSpPr>
          <p:cNvPr id="1048753" name="TextBox 1048752"/>
          <p:cNvSpPr txBox="1"/>
          <p:nvPr/>
        </p:nvSpPr>
        <p:spPr>
          <a:xfrm>
            <a:off x="1928648" y="305978"/>
            <a:ext cx="9278412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2400" dirty="0">
                <a:solidFill>
                  <a:srgbClr val="FFFFFF"/>
                </a:solidFill>
              </a:rPr>
              <a:t>1900-yilga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kelib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xayriyaning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diniy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asosi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o</a:t>
            </a:r>
            <a:r>
              <a:rPr lang="Ўзбекча Клавиатура" altLang="Ўзбекча Клавиатура" sz="24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z o</a:t>
            </a:r>
            <a:r>
              <a:rPr lang="Ўзбекча Клавиатура" altLang="Ўзбекча Клавиатура" sz="24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rnini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dunyoviy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taminotga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bo</a:t>
            </a:r>
            <a:r>
              <a:rPr lang="Ўзбекча Клавиатура" altLang="Ўзбекча Клавиатура" sz="24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shatib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berdi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. Franklin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Rimmer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yordam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qadriyatlar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bazasining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rivojlanishini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tarixiy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bosqichlarini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aytib</a:t>
            </a:r>
            <a:r>
              <a:rPr lang="en-US" altLang="Ўзбекча Клавиатура" sz="2400" dirty="0">
                <a:solidFill>
                  <a:srgbClr val="FFFFFF"/>
                </a:solidFill>
              </a:rPr>
              <a:t> o</a:t>
            </a:r>
            <a:r>
              <a:rPr lang="Ўзбекча Клавиатура" altLang="Ўзбекча Клавиатура" sz="24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400" dirty="0" err="1">
                <a:solidFill>
                  <a:srgbClr val="FFFFFF"/>
                </a:solidFill>
              </a:rPr>
              <a:t>tgan</a:t>
            </a:r>
            <a:endParaRPr lang="uz-UZ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1950-yilda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xodimlarning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uyushmasi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xodimining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Axloq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kodeksi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maqsadli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yo‘naltirilgan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mijozning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yaxshiroq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holatga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erishishiga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sifatining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oshirilishiga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yo‘naltirilgan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lozim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48607" name="Блок-схема: несколько документов 3"/>
          <p:cNvSpPr/>
          <p:nvPr/>
        </p:nvSpPr>
        <p:spPr>
          <a:xfrm>
            <a:off x="1434905" y="3981157"/>
            <a:ext cx="8820443" cy="2729132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maqsad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(ideal)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bugungi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darajada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oshirilayotganligidan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qat’iy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talab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narsalarni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ifodalash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demakdir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Axloqiy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maqsad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tashkillashtirishda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to‘liq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mukammalikga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erishishdan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endParaRPr lang="ru-RU" dirty="0"/>
          </a:p>
        </p:txBody>
      </p:sp>
      <p:sp>
        <p:nvSpPr>
          <p:cNvPr id="1048754" name="TextBox 1048753"/>
          <p:cNvSpPr txBox="1"/>
          <p:nvPr/>
        </p:nvSpPr>
        <p:spPr>
          <a:xfrm>
            <a:off x="4057292" y="646315"/>
            <a:ext cx="7264234" cy="1056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3200">
                <a:solidFill>
                  <a:srgbClr val="FFFFFF"/>
                </a:solidFill>
              </a:rPr>
              <a:t>Zamonaviy  ijtimoiy ishda qadriyatlar  ierarxiyasi</a:t>
            </a:r>
            <a:endParaRPr lang="uz-UZ" sz="3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Vladimir Solovyov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mutafakkirlaridan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ma’naviy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idealining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uzviy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bog‘liqligini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asoslab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fikriga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ma’naviy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insonning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ezgu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hissiyotlari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hayotining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subyektiv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sohasi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cheklanib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qolmagan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holatda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bir-biriga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bo‘lmasligi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476" y="3654770"/>
            <a:ext cx="7619048" cy="2731526"/>
          </a:xfrm>
          <a:prstGeom prst="rect">
            <a:avLst/>
          </a:prstGeom>
        </p:spPr>
      </p:pic>
      <p:sp>
        <p:nvSpPr>
          <p:cNvPr id="1048755" name="TextBox 1048754"/>
          <p:cNvSpPr txBox="1"/>
          <p:nvPr/>
        </p:nvSpPr>
        <p:spPr>
          <a:xfrm>
            <a:off x="4676594" y="839056"/>
            <a:ext cx="5457939" cy="688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4000">
                <a:solidFill>
                  <a:srgbClr val="FFFFFF"/>
                </a:solidFill>
              </a:rPr>
              <a:t>Vladimir Solovyov</a:t>
            </a:r>
            <a:endParaRPr lang="uz-UZ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Облачко с текстом: прямоугольное 1048639"/>
          <p:cNvSpPr/>
          <p:nvPr/>
        </p:nvSpPr>
        <p:spPr>
          <a:xfrm>
            <a:off x="1945326" y="3226969"/>
            <a:ext cx="9080692" cy="3278406"/>
          </a:xfrm>
          <a:prstGeom prst="wedgeRectCallout">
            <a:avLst/>
          </a:prstGeom>
          <a:solidFill>
            <a:srgbClr val="65FF65"/>
          </a:solidFill>
          <a:ln w="25400">
            <a:solidFill>
              <a:srgbClr val="800000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pic>
        <p:nvPicPr>
          <p:cNvPr id="2097157" name="Рисунок 209715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26893" y="3428999"/>
            <a:ext cx="7779402" cy="2668056"/>
          </a:xfrm>
          <a:prstGeom prst="rect">
            <a:avLst/>
          </a:prstGeom>
        </p:spPr>
      </p:pic>
      <p:sp>
        <p:nvSpPr>
          <p:cNvPr id="1048641" name="TextBox 1048640"/>
          <p:cNvSpPr txBox="1"/>
          <p:nvPr/>
        </p:nvSpPr>
        <p:spPr>
          <a:xfrm>
            <a:off x="1146202" y="534621"/>
            <a:ext cx="10378045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2800" dirty="0" err="1">
                <a:solidFill>
                  <a:srgbClr val="FFFFFF"/>
                </a:solidFill>
              </a:rPr>
              <a:t>Boshqalarga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zarar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yetkazmaslik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majburiyati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alturizm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mehr-muhabbat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va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insoniylikni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shuningdek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rahm-shafqat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va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xayriya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bilan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bog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liq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holatlarni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qamrab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oladi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.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xodimlar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umuman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jamiyat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kabi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ular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birga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faoliyat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olib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borayotgan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odamlarga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nisbatan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ham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adolatni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rnatishlari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uchun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harakat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qiladilar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1048645"/>
          <p:cNvSpPr/>
          <p:nvPr/>
        </p:nvSpPr>
        <p:spPr>
          <a:xfrm>
            <a:off x="576998" y="2734345"/>
            <a:ext cx="2875305" cy="3854309"/>
          </a:xfrm>
          <a:prstGeom prst="rect">
            <a:avLst/>
          </a:prstGeom>
          <a:solidFill>
            <a:srgbClr val="FF6600"/>
          </a:solidFill>
          <a:ln w="25400">
            <a:solidFill>
              <a:srgbClr val="FF6600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/>
              <a:t>Shaxsiy javobgarlik </a:t>
            </a:r>
            <a:endParaRPr lang="uz-UZ"/>
          </a:p>
          <a:p>
            <a:pPr algn="ctr"/>
            <a:endParaRPr lang="uz-UZ"/>
          </a:p>
          <a:p>
            <a:pPr algn="ctr"/>
            <a:endParaRPr lang="uz-UZ"/>
          </a:p>
          <a:p>
            <a:pPr algn="ctr"/>
            <a:r>
              <a:rPr lang="en-US" altLang="Ўзбекча Клавиатура"/>
              <a:t>Ishonchlilik va ma'suliyat 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z uyidan boshlanadi. Ma'suliyatli bo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lish bu sof yashash muhitini saqlashga xizmat qiladi. </a:t>
            </a:r>
            <a:endParaRPr lang="uz-UZ"/>
          </a:p>
        </p:txBody>
      </p:sp>
      <p:sp>
        <p:nvSpPr>
          <p:cNvPr id="1048647" name="Прямоугольник 1048646"/>
          <p:cNvSpPr/>
          <p:nvPr/>
        </p:nvSpPr>
        <p:spPr>
          <a:xfrm>
            <a:off x="4623809" y="2744184"/>
            <a:ext cx="2944383" cy="3855989"/>
          </a:xfrm>
          <a:prstGeom prst="rect">
            <a:avLst/>
          </a:prstGeom>
          <a:solidFill>
            <a:srgbClr val="FF6600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/>
              <a:t>Moliyaviy javobgarlik</a:t>
            </a:r>
            <a:endParaRPr lang="uz-UZ"/>
          </a:p>
          <a:p>
            <a:pPr algn="ctr"/>
            <a:endParaRPr lang="uz-UZ"/>
          </a:p>
          <a:p>
            <a:pPr algn="ctr"/>
            <a:r>
              <a:rPr lang="en-US" altLang="Ўзбекча Клавиатура"/>
              <a:t>Siz qo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lingizda ishlab topilgan pullaringizni saqlab qolishingiz lozim. Agar buni bajarmasangiz bu sizning faoliyatingizga 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z ta'sirini ko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rsatadi.</a:t>
            </a:r>
            <a:endParaRPr lang="uz-UZ"/>
          </a:p>
          <a:p>
            <a:pPr algn="ctr"/>
            <a:endParaRPr lang="uz-UZ"/>
          </a:p>
          <a:p>
            <a:pPr algn="ctr"/>
            <a:endParaRPr lang="uz-UZ"/>
          </a:p>
        </p:txBody>
      </p:sp>
      <p:sp>
        <p:nvSpPr>
          <p:cNvPr id="1048648" name="Прямоугольник 1048647"/>
          <p:cNvSpPr/>
          <p:nvPr/>
        </p:nvSpPr>
        <p:spPr>
          <a:xfrm>
            <a:off x="8486411" y="2734345"/>
            <a:ext cx="3048000" cy="3865828"/>
          </a:xfrm>
          <a:prstGeom prst="rect">
            <a:avLst/>
          </a:prstGeom>
          <a:solidFill>
            <a:srgbClr val="FF6600"/>
          </a:solidFill>
          <a:ln w="25400">
            <a:solidFill>
              <a:srgbClr val="FF6600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/>
              <a:t>Jamoa ma'suliyati  (javobgarligi)</a:t>
            </a:r>
            <a:endParaRPr lang="uz-UZ"/>
          </a:p>
          <a:p>
            <a:pPr algn="ctr"/>
            <a:endParaRPr lang="uz-UZ"/>
          </a:p>
          <a:p>
            <a:pPr algn="ctr"/>
            <a:r>
              <a:rPr lang="en-US" altLang="Ўзбекча Клавиатура"/>
              <a:t>Siz jamoaning bir qismiga  aylanganingizdan so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ng  sizga yuklatilgan vazifalar ortadi. Jamoadagi har bir inson  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z vazifasini to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liq ado etgan holda jamoa ma'suliyatiga 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z zimmasini qo</a:t>
            </a:r>
            <a:r>
              <a:rPr lang="Ўзбекча Клавиатура" altLang="Ўзбекча Клавиатура"/>
              <a:t>‘</a:t>
            </a:r>
            <a:r>
              <a:rPr lang="en-US" altLang="Ўзбекча Клавиатура"/>
              <a:t>shadi</a:t>
            </a:r>
            <a:endParaRPr lang="uz-UZ"/>
          </a:p>
          <a:p>
            <a:pPr algn="ctr"/>
            <a:endParaRPr lang="uz-UZ"/>
          </a:p>
          <a:p>
            <a:pPr algn="ctr"/>
            <a:endParaRPr lang="uz-UZ"/>
          </a:p>
        </p:txBody>
      </p:sp>
      <p:sp>
        <p:nvSpPr>
          <p:cNvPr id="1048649" name="TextBox 1048648"/>
          <p:cNvSpPr txBox="1"/>
          <p:nvPr/>
        </p:nvSpPr>
        <p:spPr>
          <a:xfrm>
            <a:off x="3034246" y="862044"/>
            <a:ext cx="7624952" cy="688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4000">
                <a:solidFill>
                  <a:srgbClr val="FFFFFF"/>
                </a:solidFill>
              </a:rPr>
              <a:t>Ijtimoiy ishda javobgarlik turlari</a:t>
            </a:r>
            <a:endParaRPr lang="uz-UZ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extBox 1048654"/>
          <p:cNvSpPr txBox="1"/>
          <p:nvPr/>
        </p:nvSpPr>
        <p:spPr>
          <a:xfrm>
            <a:off x="2054234" y="466607"/>
            <a:ext cx="8683061" cy="1285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4000">
                <a:solidFill>
                  <a:srgbClr val="FFFFFF"/>
                </a:solidFill>
              </a:rPr>
              <a:t>Jamoada ishlash uchun sizda quyidagi xislatlar zarur</a:t>
            </a:r>
            <a:endParaRPr lang="uz-UZ" sz="2800">
              <a:solidFill>
                <a:srgbClr val="000000"/>
              </a:solidFill>
            </a:endParaRPr>
          </a:p>
        </p:txBody>
      </p:sp>
      <p:sp>
        <p:nvSpPr>
          <p:cNvPr id="1048656" name="Прямоугольник: скругленные углы 1048655"/>
          <p:cNvSpPr/>
          <p:nvPr/>
        </p:nvSpPr>
        <p:spPr>
          <a:xfrm>
            <a:off x="1160984" y="2729862"/>
            <a:ext cx="3048000" cy="3517730"/>
          </a:xfrm>
          <a:prstGeom prst="roundRect">
            <a:avLst/>
          </a:prstGeom>
          <a:solidFill>
            <a:srgbClr val="CC99FF"/>
          </a:solidFill>
          <a:ln w="25400">
            <a:solidFill>
              <a:srgbClr val="330066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 sz="2000" dirty="0" err="1">
                <a:solidFill>
                  <a:schemeClr val="bg1"/>
                </a:solidFill>
              </a:rPr>
              <a:t>Shaxsiy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tashabbus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. </a:t>
            </a:r>
            <a:endParaRPr lang="uz-UZ" dirty="0">
              <a:solidFill>
                <a:schemeClr val="bg1"/>
              </a:solidFill>
            </a:endParaRPr>
          </a:p>
          <a:p>
            <a:pPr algn="ctr"/>
            <a:r>
              <a:rPr lang="en-US" altLang="Ўзбекча Клавиатура" sz="2000" dirty="0" err="1">
                <a:solidFill>
                  <a:schemeClr val="bg1"/>
                </a:solidFill>
              </a:rPr>
              <a:t>Sizning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majburiyatlaringizdan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yana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biri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bu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shaxsiy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tashabbusdir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.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Siz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o</a:t>
            </a:r>
            <a:r>
              <a:rPr lang="Ўзбекча Клавиатура" altLang="Ўзбекча Клавиатура" sz="2000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z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bilimingizga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ko</a:t>
            </a:r>
            <a:r>
              <a:rPr lang="Ўзбекча Клавиатура" altLang="Ўзбекча Клавиатура" sz="2000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ra harakat 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qilishingiz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, har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doim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ham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kimningdir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buyrug</a:t>
            </a:r>
            <a:r>
              <a:rPr lang="Ўзбекча Клавиатура" altLang="Ўзбекча Клавиатура" sz="2000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ini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kutishingiz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kerak</a:t>
            </a:r>
            <a:r>
              <a:rPr lang="en-US" altLang="Ўзбекча Клавиатура" sz="2000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sz="2000" dirty="0" err="1">
                <a:solidFill>
                  <a:schemeClr val="bg1"/>
                </a:solidFill>
              </a:rPr>
              <a:t>emas</a:t>
            </a:r>
            <a:endParaRPr lang="uz-UZ" dirty="0">
              <a:solidFill>
                <a:schemeClr val="bg1"/>
              </a:solidFill>
            </a:endParaRPr>
          </a:p>
        </p:txBody>
      </p:sp>
      <p:sp>
        <p:nvSpPr>
          <p:cNvPr id="1048657" name="Прямоугольник: скругленные углы 1048656"/>
          <p:cNvSpPr/>
          <p:nvPr/>
        </p:nvSpPr>
        <p:spPr>
          <a:xfrm>
            <a:off x="7256982" y="2729862"/>
            <a:ext cx="3048000" cy="3528655"/>
          </a:xfrm>
          <a:prstGeom prst="roundRect">
            <a:avLst/>
          </a:prstGeom>
          <a:solidFill>
            <a:srgbClr val="CC99FF"/>
          </a:solidFill>
          <a:ln w="25400">
            <a:solidFill>
              <a:srgbClr val="330066"/>
            </a:solidFill>
          </a:ln>
        </p:spPr>
        <p:txBody>
          <a:bodyPr anchor="ctr"/>
          <a:lstStyle/>
          <a:p>
            <a:pPr algn="ctr"/>
            <a:r>
              <a:rPr lang="en-US" altLang="Ўзбекча Клавиатура" dirty="0" err="1">
                <a:solidFill>
                  <a:schemeClr val="bg1"/>
                </a:solidFill>
              </a:rPr>
              <a:t>Jamoaviy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axloq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. </a:t>
            </a:r>
            <a:endParaRPr lang="uz-UZ" dirty="0">
              <a:solidFill>
                <a:schemeClr val="bg1"/>
              </a:solidFill>
            </a:endParaRPr>
          </a:p>
          <a:p>
            <a:pPr algn="ctr"/>
            <a:r>
              <a:rPr lang="en-US" altLang="Ўзбекча Клавиатура" dirty="0" err="1">
                <a:solidFill>
                  <a:schemeClr val="bg1"/>
                </a:solidFill>
              </a:rPr>
              <a:t>Siz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har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doim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jamoada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bo</a:t>
            </a:r>
            <a:r>
              <a:rPr lang="Ўзбекча Клавиатура" altLang="Ўзбекча Клавиатура" dirty="0">
                <a:solidFill>
                  <a:schemeClr val="bg1"/>
                </a:solidFill>
              </a:rPr>
              <a:t>‘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ling.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Jamoaning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har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bir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a'zosini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 harakat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qilishga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,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hamda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,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ularning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gapirmaydigan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a'zolarini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gapirtirishga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urining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.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Jamoani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xavfda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qoldirmaslikka</a:t>
            </a:r>
            <a:r>
              <a:rPr lang="en-US" altLang="Ўзбекча Клавиатура" dirty="0">
                <a:solidFill>
                  <a:schemeClr val="bg1"/>
                </a:solidFill>
              </a:rPr>
              <a:t> harakat </a:t>
            </a:r>
            <a:r>
              <a:rPr lang="en-US" altLang="Ўзбекча Клавиатура" dirty="0" err="1">
                <a:solidFill>
                  <a:schemeClr val="bg1"/>
                </a:solidFill>
              </a:rPr>
              <a:t>qiling</a:t>
            </a:r>
            <a:endParaRPr lang="uz-UZ" dirty="0">
              <a:solidFill>
                <a:schemeClr val="bg1"/>
              </a:solidFill>
            </a:endParaRPr>
          </a:p>
        </p:txBody>
      </p:sp>
      <p:sp>
        <p:nvSpPr>
          <p:cNvPr id="1048658" name="Прямоугольник: скругленные углы 1048657"/>
          <p:cNvSpPr/>
          <p:nvPr/>
        </p:nvSpPr>
        <p:spPr>
          <a:xfrm>
            <a:off x="4208983" y="2729861"/>
            <a:ext cx="3048000" cy="3564293"/>
          </a:xfrm>
          <a:prstGeom prst="roundRect">
            <a:avLst/>
          </a:prstGeom>
          <a:solidFill>
            <a:srgbClr val="CC99FF"/>
          </a:solidFill>
          <a:ln w="25400">
            <a:solidFill>
              <a:srgbClr val="6600CC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pic>
        <p:nvPicPr>
          <p:cNvPr id="2097159" name="Рисунок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98491" y="3234702"/>
            <a:ext cx="2268984" cy="25954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extBox 1048658"/>
          <p:cNvSpPr txBox="1"/>
          <p:nvPr/>
        </p:nvSpPr>
        <p:spPr>
          <a:xfrm>
            <a:off x="779982" y="319220"/>
            <a:ext cx="1296197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2800">
                <a:solidFill>
                  <a:srgbClr val="FFFFFF"/>
                </a:solidFill>
              </a:rPr>
              <a:t>2.3.</a:t>
            </a:r>
            <a:endParaRPr lang="uz-UZ" sz="2800">
              <a:solidFill>
                <a:srgbClr val="000000"/>
              </a:solidFill>
            </a:endParaRPr>
          </a:p>
        </p:txBody>
      </p:sp>
      <p:sp>
        <p:nvSpPr>
          <p:cNvPr id="1048660" name="TextBox 1048659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uz-UZ" sz="2800">
              <a:solidFill>
                <a:srgbClr val="000000"/>
              </a:solidFill>
            </a:endParaRPr>
          </a:p>
        </p:txBody>
      </p:sp>
      <p:pic>
        <p:nvPicPr>
          <p:cNvPr id="2097160" name="Рисунок 2097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02947" y="1319318"/>
            <a:ext cx="9701233" cy="2923932"/>
          </a:xfrm>
          <a:prstGeom prst="rect">
            <a:avLst/>
          </a:prstGeom>
        </p:spPr>
      </p:pic>
      <p:sp>
        <p:nvSpPr>
          <p:cNvPr id="1048661" name="TextBox 1048660"/>
          <p:cNvSpPr txBox="1"/>
          <p:nvPr/>
        </p:nvSpPr>
        <p:spPr>
          <a:xfrm>
            <a:off x="1199663" y="4243250"/>
            <a:ext cx="9792673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2800" dirty="0" err="1">
                <a:solidFill>
                  <a:srgbClr val="FFFFFF"/>
                </a:solidFill>
              </a:rPr>
              <a:t>Jamiyat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qadriyati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ishda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ham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namoyon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ladi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.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xodim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bilan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 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zaro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munosabatga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kirishish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jarayonida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shaxs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munosabatlarga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yangi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ko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rinishda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kirishadi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zi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amalga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oshira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oladigan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majburiyatlar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va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rollarni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bajaradi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9486" y="695447"/>
            <a:ext cx="5836513" cy="5467105"/>
          </a:xfrm>
          <a:prstGeom prst="rect">
            <a:avLst/>
          </a:prstGeom>
        </p:spPr>
      </p:pic>
      <p:sp>
        <p:nvSpPr>
          <p:cNvPr id="1048662" name="TextBox 1048661"/>
          <p:cNvSpPr txBox="1"/>
          <p:nvPr/>
        </p:nvSpPr>
        <p:spPr>
          <a:xfrm>
            <a:off x="6698245" y="1196033"/>
            <a:ext cx="4508030" cy="48320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Ўзбекча Клавиатура" sz="2800" dirty="0" err="1">
                <a:solidFill>
                  <a:srgbClr val="FFFFFF"/>
                </a:solidFill>
              </a:rPr>
              <a:t>Ijtimoiy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xodimlar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z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kasblarining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siyosiy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jihatlarini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ularga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davlat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tomonidan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muayyan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ma'naviy-axloqiy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prinsiplar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doirasida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mijozlar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manfaati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yo</a:t>
            </a:r>
            <a:r>
              <a:rPr lang="Ўзбекча Клавиатура" altLang="Ўзбекча Клавиатура" sz="2800" dirty="0">
                <a:solidFill>
                  <a:srgbClr val="FFFFFF"/>
                </a:solidFill>
              </a:rPr>
              <a:t>‘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lida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,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hukumat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tomonidan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berilgan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vakolat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doirasida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r>
              <a:rPr lang="en-US" altLang="Ўзбекча Клавиатура" sz="2800" dirty="0" err="1">
                <a:solidFill>
                  <a:srgbClr val="FFFFFF"/>
                </a:solidFill>
              </a:rPr>
              <a:t>bajaradilar</a:t>
            </a:r>
            <a:r>
              <a:rPr lang="en-US" altLang="Ўзбекча Клавиатура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8537" y="-495151"/>
            <a:ext cx="903949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1" dirty="0" smtClean="0"/>
          </a:p>
          <a:p>
            <a:endParaRPr lang="en-US" sz="1600" b="1" dirty="0"/>
          </a:p>
          <a:p>
            <a:endParaRPr lang="en-US" sz="1600" b="1" dirty="0" smtClean="0"/>
          </a:p>
          <a:p>
            <a:endParaRPr lang="en-US" sz="1600" b="1" dirty="0"/>
          </a:p>
          <a:p>
            <a:endParaRPr lang="en-US" sz="1600" b="1" dirty="0" smtClean="0"/>
          </a:p>
          <a:p>
            <a:r>
              <a:rPr lang="en-US" sz="1600" b="1" dirty="0" err="1" smtClean="0"/>
              <a:t>O‘zbekiston</a:t>
            </a:r>
            <a:r>
              <a:rPr lang="en-US" sz="1600" b="1" dirty="0" smtClean="0"/>
              <a:t> </a:t>
            </a:r>
            <a:r>
              <a:rPr lang="en-US" sz="1600" b="1" dirty="0" err="1"/>
              <a:t>qonunchiligida</a:t>
            </a:r>
            <a:r>
              <a:rPr lang="en-US" sz="1600" b="1" dirty="0"/>
              <a:t> </a:t>
            </a:r>
            <a:r>
              <a:rPr lang="en-US" sz="1600" b="1" dirty="0" err="1"/>
              <a:t>ijtimoiy</a:t>
            </a:r>
            <a:r>
              <a:rPr lang="en-US" sz="1600" b="1" dirty="0"/>
              <a:t> </a:t>
            </a:r>
            <a:r>
              <a:rPr lang="en-US" sz="1600" b="1" dirty="0" err="1"/>
              <a:t>xodimlarning</a:t>
            </a:r>
            <a:r>
              <a:rPr lang="en-US" sz="1600" b="1" dirty="0"/>
              <a:t> </a:t>
            </a:r>
            <a:r>
              <a:rPr lang="en-US" sz="1600" b="1" dirty="0" err="1"/>
              <a:t>vakolatlari</a:t>
            </a:r>
            <a:endParaRPr lang="en-US" sz="1600" b="1" dirty="0"/>
          </a:p>
          <a:p>
            <a:r>
              <a:rPr lang="en-US" sz="1600" dirty="0" err="1"/>
              <a:t>O‘zbekiston</a:t>
            </a:r>
            <a:r>
              <a:rPr lang="en-US" sz="1600" dirty="0"/>
              <a:t> </a:t>
            </a:r>
            <a:r>
              <a:rPr lang="en-US" sz="1600" dirty="0" err="1"/>
              <a:t>Respublikasida</a:t>
            </a:r>
            <a:r>
              <a:rPr lang="en-US" sz="1600" dirty="0"/>
              <a:t> </a:t>
            </a:r>
            <a:r>
              <a:rPr lang="en-US" sz="1600" dirty="0" err="1"/>
              <a:t>ijtimoiy</a:t>
            </a:r>
            <a:r>
              <a:rPr lang="en-US" sz="1600" dirty="0"/>
              <a:t> </a:t>
            </a:r>
            <a:r>
              <a:rPr lang="en-US" sz="1600" dirty="0" err="1"/>
              <a:t>xodimlar</a:t>
            </a:r>
            <a:r>
              <a:rPr lang="en-US" sz="1600" dirty="0"/>
              <a:t> </a:t>
            </a:r>
            <a:r>
              <a:rPr lang="en-US" sz="1600" dirty="0" err="1"/>
              <a:t>faoliyati</a:t>
            </a:r>
            <a:r>
              <a:rPr lang="en-US" sz="1600" dirty="0"/>
              <a:t> </a:t>
            </a:r>
            <a:r>
              <a:rPr lang="en-US" sz="1600" dirty="0" err="1"/>
              <a:t>bir</a:t>
            </a:r>
            <a:r>
              <a:rPr lang="en-US" sz="1600" dirty="0"/>
              <a:t> </a:t>
            </a:r>
            <a:r>
              <a:rPr lang="en-US" sz="1600" dirty="0" err="1"/>
              <a:t>necha</a:t>
            </a:r>
            <a:r>
              <a:rPr lang="en-US" sz="1600" dirty="0"/>
              <a:t> </a:t>
            </a:r>
            <a:r>
              <a:rPr lang="en-US" sz="1600" dirty="0" err="1"/>
              <a:t>asosiy</a:t>
            </a:r>
            <a:r>
              <a:rPr lang="en-US" sz="1600" dirty="0"/>
              <a:t> </a:t>
            </a:r>
            <a:r>
              <a:rPr lang="en-US" sz="1600" dirty="0" err="1"/>
              <a:t>normativ-huquqiy</a:t>
            </a:r>
            <a:r>
              <a:rPr lang="en-US" sz="1600" dirty="0"/>
              <a:t> </a:t>
            </a:r>
            <a:r>
              <a:rPr lang="en-US" sz="1600" dirty="0" err="1"/>
              <a:t>hujjatlar</a:t>
            </a:r>
            <a:r>
              <a:rPr lang="en-US" sz="1600" dirty="0"/>
              <a:t> </a:t>
            </a:r>
            <a:r>
              <a:rPr lang="en-US" sz="1600" dirty="0" err="1"/>
              <a:t>bilan</a:t>
            </a:r>
            <a:r>
              <a:rPr lang="en-US" sz="1600" dirty="0"/>
              <a:t> </a:t>
            </a:r>
            <a:r>
              <a:rPr lang="en-US" sz="1600" dirty="0" err="1"/>
              <a:t>tartibga</a:t>
            </a:r>
            <a:r>
              <a:rPr lang="en-US" sz="1600" dirty="0"/>
              <a:t> </a:t>
            </a:r>
            <a:r>
              <a:rPr lang="en-US" sz="1600" dirty="0" err="1"/>
              <a:t>solinadi</a:t>
            </a:r>
            <a:r>
              <a:rPr lang="en-US" sz="1600" dirty="0"/>
              <a:t>:</a:t>
            </a:r>
          </a:p>
          <a:p>
            <a:pPr>
              <a:buFont typeface="+mj-lt"/>
              <a:buAutoNum type="arabicPeriod"/>
            </a:pPr>
            <a:r>
              <a:rPr lang="en-US" sz="1600" b="1" dirty="0"/>
              <a:t>“</a:t>
            </a:r>
            <a:r>
              <a:rPr lang="en-US" sz="1600" b="1" dirty="0" err="1"/>
              <a:t>Aholini</a:t>
            </a:r>
            <a:r>
              <a:rPr lang="en-US" sz="1600" b="1" dirty="0"/>
              <a:t> </a:t>
            </a:r>
            <a:r>
              <a:rPr lang="en-US" sz="1600" b="1" dirty="0" err="1"/>
              <a:t>ijtimoiy</a:t>
            </a:r>
            <a:r>
              <a:rPr lang="en-US" sz="1600" b="1" dirty="0"/>
              <a:t> </a:t>
            </a:r>
            <a:r>
              <a:rPr lang="en-US" sz="1600" b="1" dirty="0" err="1"/>
              <a:t>himoya</a:t>
            </a:r>
            <a:r>
              <a:rPr lang="en-US" sz="1600" b="1" dirty="0"/>
              <a:t> </a:t>
            </a:r>
            <a:r>
              <a:rPr lang="en-US" sz="1600" b="1" dirty="0" err="1"/>
              <a:t>qilish</a:t>
            </a:r>
            <a:r>
              <a:rPr lang="en-US" sz="1600" b="1" dirty="0"/>
              <a:t> </a:t>
            </a:r>
            <a:r>
              <a:rPr lang="en-US" sz="1600" b="1" dirty="0" err="1"/>
              <a:t>to‘g‘risida”gi</a:t>
            </a:r>
            <a:r>
              <a:rPr lang="en-US" sz="1600" b="1" dirty="0"/>
              <a:t> </a:t>
            </a:r>
            <a:r>
              <a:rPr lang="en-US" sz="1600" b="1" dirty="0" err="1"/>
              <a:t>Qonun</a:t>
            </a:r>
            <a:endParaRPr lang="en-US" sz="1600" dirty="0"/>
          </a:p>
          <a:p>
            <a:pPr marL="742950" lvl="1" indent="-285750">
              <a:buFont typeface="+mj-lt"/>
              <a:buAutoNum type="arabicPeriod"/>
            </a:pPr>
            <a:r>
              <a:rPr lang="en-US" sz="1600" dirty="0" err="1"/>
              <a:t>Nogironligi</a:t>
            </a:r>
            <a:r>
              <a:rPr lang="en-US" sz="1600" dirty="0"/>
              <a:t> </a:t>
            </a:r>
            <a:r>
              <a:rPr lang="en-US" sz="1600" dirty="0" err="1"/>
              <a:t>bo‘lgan</a:t>
            </a:r>
            <a:r>
              <a:rPr lang="en-US" sz="1600" dirty="0"/>
              <a:t> </a:t>
            </a:r>
            <a:r>
              <a:rPr lang="en-US" sz="1600" dirty="0" err="1"/>
              <a:t>shaxslar</a:t>
            </a:r>
            <a:r>
              <a:rPr lang="en-US" sz="1600" dirty="0"/>
              <a:t>, </a:t>
            </a:r>
            <a:r>
              <a:rPr lang="en-US" sz="1600" dirty="0" err="1"/>
              <a:t>yolg‘iz</a:t>
            </a:r>
            <a:r>
              <a:rPr lang="en-US" sz="1600" dirty="0"/>
              <a:t> </a:t>
            </a:r>
            <a:r>
              <a:rPr lang="en-US" sz="1600" dirty="0" err="1"/>
              <a:t>keksalar</a:t>
            </a:r>
            <a:r>
              <a:rPr lang="en-US" sz="1600" dirty="0"/>
              <a:t>, </a:t>
            </a:r>
            <a:r>
              <a:rPr lang="en-US" sz="1600" dirty="0" err="1"/>
              <a:t>bolalar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ehtiyojmand</a:t>
            </a:r>
            <a:r>
              <a:rPr lang="en-US" sz="1600" dirty="0"/>
              <a:t> </a:t>
            </a:r>
            <a:r>
              <a:rPr lang="en-US" sz="1600" dirty="0" err="1"/>
              <a:t>guruhlarni</a:t>
            </a:r>
            <a:r>
              <a:rPr lang="en-US" sz="1600" dirty="0"/>
              <a:t> </a:t>
            </a:r>
            <a:r>
              <a:rPr lang="en-US" sz="1600" dirty="0" err="1"/>
              <a:t>ijtimoiy</a:t>
            </a:r>
            <a:r>
              <a:rPr lang="en-US" sz="1600" dirty="0"/>
              <a:t> </a:t>
            </a:r>
            <a:r>
              <a:rPr lang="en-US" sz="1600" dirty="0" err="1"/>
              <a:t>qo‘llab-quvvatlashda</a:t>
            </a:r>
            <a:r>
              <a:rPr lang="en-US" sz="1600" dirty="0"/>
              <a:t> </a:t>
            </a:r>
            <a:r>
              <a:rPr lang="en-US" sz="1600" dirty="0" err="1"/>
              <a:t>ijtimoiy</a:t>
            </a:r>
            <a:r>
              <a:rPr lang="en-US" sz="1600" dirty="0"/>
              <a:t> </a:t>
            </a:r>
            <a:r>
              <a:rPr lang="en-US" sz="1600" dirty="0" err="1"/>
              <a:t>xodimlar</a:t>
            </a:r>
            <a:r>
              <a:rPr lang="en-US" sz="1600" dirty="0"/>
              <a:t> </a:t>
            </a:r>
            <a:r>
              <a:rPr lang="en-US" sz="1600" dirty="0" err="1"/>
              <a:t>ishtirok</a:t>
            </a:r>
            <a:r>
              <a:rPr lang="en-US" sz="1600" dirty="0"/>
              <a:t> </a:t>
            </a:r>
            <a:r>
              <a:rPr lang="en-US" sz="1600" dirty="0" err="1"/>
              <a:t>etadi</a:t>
            </a:r>
            <a:r>
              <a:rPr lang="en-US" sz="1600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600" dirty="0" err="1"/>
              <a:t>Ularning</a:t>
            </a:r>
            <a:r>
              <a:rPr lang="en-US" sz="1600" dirty="0"/>
              <a:t> </a:t>
            </a:r>
            <a:r>
              <a:rPr lang="en-US" sz="1600" dirty="0" err="1"/>
              <a:t>huquq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manfaatlarini</a:t>
            </a:r>
            <a:r>
              <a:rPr lang="en-US" sz="1600" dirty="0"/>
              <a:t> </a:t>
            </a:r>
            <a:r>
              <a:rPr lang="en-US" sz="1600" dirty="0" err="1"/>
              <a:t>himoya</a:t>
            </a:r>
            <a:r>
              <a:rPr lang="en-US" sz="1600" dirty="0"/>
              <a:t> </a:t>
            </a:r>
            <a:r>
              <a:rPr lang="en-US" sz="1600" dirty="0" err="1"/>
              <a:t>qilishda</a:t>
            </a:r>
            <a:r>
              <a:rPr lang="en-US" sz="1600" dirty="0"/>
              <a:t> </a:t>
            </a:r>
            <a:r>
              <a:rPr lang="en-US" sz="1600" dirty="0" err="1"/>
              <a:t>davlat</a:t>
            </a:r>
            <a:r>
              <a:rPr lang="en-US" sz="1600" dirty="0"/>
              <a:t> </a:t>
            </a:r>
            <a:r>
              <a:rPr lang="en-US" sz="1600" dirty="0" err="1"/>
              <a:t>vakolatlarini</a:t>
            </a:r>
            <a:r>
              <a:rPr lang="en-US" sz="1600" dirty="0"/>
              <a:t> </a:t>
            </a:r>
            <a:r>
              <a:rPr lang="en-US" sz="1600" dirty="0" err="1"/>
              <a:t>amalga</a:t>
            </a:r>
            <a:r>
              <a:rPr lang="en-US" sz="1600" dirty="0"/>
              <a:t> </a:t>
            </a:r>
            <a:r>
              <a:rPr lang="en-US" sz="1600" dirty="0" err="1"/>
              <a:t>oshiradi</a:t>
            </a:r>
            <a:r>
              <a:rPr lang="en-US" sz="1600" dirty="0"/>
              <a:t>.</a:t>
            </a:r>
          </a:p>
          <a:p>
            <a:pPr>
              <a:buFont typeface="+mj-lt"/>
              <a:buAutoNum type="arabicPeriod"/>
            </a:pPr>
            <a:r>
              <a:rPr lang="en-US" sz="1600" b="1" dirty="0"/>
              <a:t>“</a:t>
            </a:r>
            <a:r>
              <a:rPr lang="en-US" sz="1600" b="1" dirty="0" err="1"/>
              <a:t>Ijtimoiy</a:t>
            </a:r>
            <a:r>
              <a:rPr lang="en-US" sz="1600" b="1" dirty="0"/>
              <a:t> </a:t>
            </a:r>
            <a:r>
              <a:rPr lang="en-US" sz="1600" b="1" dirty="0" err="1"/>
              <a:t>xizmatlar</a:t>
            </a:r>
            <a:r>
              <a:rPr lang="en-US" sz="1600" b="1" dirty="0"/>
              <a:t> </a:t>
            </a:r>
            <a:r>
              <a:rPr lang="en-US" sz="1600" b="1" dirty="0" err="1"/>
              <a:t>to‘g‘risida”gi</a:t>
            </a:r>
            <a:r>
              <a:rPr lang="en-US" sz="1600" b="1" dirty="0"/>
              <a:t> </a:t>
            </a:r>
            <a:r>
              <a:rPr lang="en-US" sz="1600" b="1" dirty="0" err="1"/>
              <a:t>Qonun</a:t>
            </a:r>
            <a:r>
              <a:rPr lang="en-US" sz="1600" b="1" dirty="0"/>
              <a:t> (2019-yil 12-dekabrda </a:t>
            </a:r>
            <a:r>
              <a:rPr lang="en-US" sz="1600" b="1" dirty="0" err="1"/>
              <a:t>qabul</a:t>
            </a:r>
            <a:r>
              <a:rPr lang="en-US" sz="1600" b="1" dirty="0"/>
              <a:t> </a:t>
            </a:r>
            <a:r>
              <a:rPr lang="en-US" sz="1600" b="1" dirty="0" err="1"/>
              <a:t>qilingan</a:t>
            </a:r>
            <a:r>
              <a:rPr lang="en-US" sz="1600" b="1" dirty="0"/>
              <a:t>)</a:t>
            </a:r>
            <a:endParaRPr lang="en-US" sz="1600" dirty="0"/>
          </a:p>
          <a:p>
            <a:pPr marL="742950" lvl="1" indent="-285750">
              <a:buFont typeface="+mj-lt"/>
              <a:buAutoNum type="arabicPeriod"/>
            </a:pPr>
            <a:r>
              <a:rPr lang="en-US" sz="1600" dirty="0" err="1"/>
              <a:t>Ijtimoiy</a:t>
            </a:r>
            <a:r>
              <a:rPr lang="en-US" sz="1600" dirty="0"/>
              <a:t> </a:t>
            </a:r>
            <a:r>
              <a:rPr lang="en-US" sz="1600" dirty="0" err="1"/>
              <a:t>xodimlar</a:t>
            </a:r>
            <a:r>
              <a:rPr lang="en-US" sz="1600" dirty="0"/>
              <a:t> </a:t>
            </a:r>
            <a:r>
              <a:rPr lang="en-US" sz="1600" dirty="0" err="1"/>
              <a:t>aholiga</a:t>
            </a:r>
            <a:r>
              <a:rPr lang="en-US" sz="1600" dirty="0"/>
              <a:t> </a:t>
            </a:r>
            <a:r>
              <a:rPr lang="en-US" sz="1600" dirty="0" err="1"/>
              <a:t>davlat</a:t>
            </a:r>
            <a:r>
              <a:rPr lang="en-US" sz="1600" dirty="0"/>
              <a:t> </a:t>
            </a:r>
            <a:r>
              <a:rPr lang="en-US" sz="1600" dirty="0" err="1"/>
              <a:t>tomonidan</a:t>
            </a:r>
            <a:r>
              <a:rPr lang="en-US" sz="1600" dirty="0"/>
              <a:t> </a:t>
            </a:r>
            <a:r>
              <a:rPr lang="en-US" sz="1600" dirty="0" err="1"/>
              <a:t>kafolatlangan</a:t>
            </a:r>
            <a:r>
              <a:rPr lang="en-US" sz="1600" dirty="0"/>
              <a:t> </a:t>
            </a:r>
            <a:r>
              <a:rPr lang="en-US" sz="1600" dirty="0" err="1"/>
              <a:t>ijtimoiy</a:t>
            </a:r>
            <a:r>
              <a:rPr lang="en-US" sz="1600" dirty="0"/>
              <a:t> </a:t>
            </a:r>
            <a:r>
              <a:rPr lang="en-US" sz="1600" dirty="0" err="1"/>
              <a:t>xizmatlarni</a:t>
            </a:r>
            <a:r>
              <a:rPr lang="en-US" sz="1600" dirty="0"/>
              <a:t> </a:t>
            </a:r>
            <a:r>
              <a:rPr lang="en-US" sz="1600" dirty="0" err="1"/>
              <a:t>ko‘rsatadi</a:t>
            </a:r>
            <a:r>
              <a:rPr lang="en-US" sz="1600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600" dirty="0" err="1"/>
              <a:t>Uy</a:t>
            </a:r>
            <a:r>
              <a:rPr lang="en-US" sz="1600" dirty="0"/>
              <a:t> </a:t>
            </a:r>
            <a:r>
              <a:rPr lang="en-US" sz="1600" dirty="0" err="1"/>
              <a:t>sharoitida</a:t>
            </a:r>
            <a:r>
              <a:rPr lang="en-US" sz="1600" dirty="0"/>
              <a:t> </a:t>
            </a:r>
            <a:r>
              <a:rPr lang="en-US" sz="1600" dirty="0" err="1"/>
              <a:t>parvarishlash</a:t>
            </a:r>
            <a:r>
              <a:rPr lang="en-US" sz="1600" dirty="0"/>
              <a:t>, </a:t>
            </a:r>
            <a:r>
              <a:rPr lang="en-US" sz="1600" dirty="0" err="1"/>
              <a:t>reabilitatsiya</a:t>
            </a:r>
            <a:r>
              <a:rPr lang="en-US" sz="1600" dirty="0"/>
              <a:t>, </a:t>
            </a:r>
            <a:r>
              <a:rPr lang="en-US" sz="1600" dirty="0" err="1"/>
              <a:t>maslahat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boshqa</a:t>
            </a:r>
            <a:r>
              <a:rPr lang="en-US" sz="1600" dirty="0"/>
              <a:t> </a:t>
            </a:r>
            <a:r>
              <a:rPr lang="en-US" sz="1600" dirty="0" err="1"/>
              <a:t>xizmatlarni</a:t>
            </a:r>
            <a:r>
              <a:rPr lang="en-US" sz="1600" dirty="0"/>
              <a:t> </a:t>
            </a:r>
            <a:r>
              <a:rPr lang="en-US" sz="1600" dirty="0" err="1"/>
              <a:t>ko‘rsatish</a:t>
            </a:r>
            <a:r>
              <a:rPr lang="en-US" sz="1600" dirty="0"/>
              <a:t> </a:t>
            </a:r>
            <a:r>
              <a:rPr lang="en-US" sz="1600" dirty="0" err="1"/>
              <a:t>vakolatiga</a:t>
            </a:r>
            <a:r>
              <a:rPr lang="en-US" sz="1600" dirty="0"/>
              <a:t> </a:t>
            </a:r>
            <a:r>
              <a:rPr lang="en-US" sz="1600" dirty="0" err="1"/>
              <a:t>ega</a:t>
            </a:r>
            <a:r>
              <a:rPr lang="en-US" sz="1600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600" dirty="0"/>
              <a:t>Mahalla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tegishli</a:t>
            </a:r>
            <a:r>
              <a:rPr lang="en-US" sz="1600" dirty="0"/>
              <a:t> </a:t>
            </a:r>
            <a:r>
              <a:rPr lang="en-US" sz="1600" dirty="0" err="1"/>
              <a:t>davlat</a:t>
            </a:r>
            <a:r>
              <a:rPr lang="en-US" sz="1600" dirty="0"/>
              <a:t> </a:t>
            </a:r>
            <a:r>
              <a:rPr lang="en-US" sz="1600" dirty="0" err="1"/>
              <a:t>organlari</a:t>
            </a:r>
            <a:r>
              <a:rPr lang="en-US" sz="1600" dirty="0"/>
              <a:t> </a:t>
            </a:r>
            <a:r>
              <a:rPr lang="en-US" sz="1600" dirty="0" err="1"/>
              <a:t>bilan</a:t>
            </a:r>
            <a:r>
              <a:rPr lang="en-US" sz="1600" dirty="0"/>
              <a:t> </a:t>
            </a:r>
            <a:r>
              <a:rPr lang="en-US" sz="1600" dirty="0" err="1"/>
              <a:t>hamkorlik</a:t>
            </a:r>
            <a:r>
              <a:rPr lang="en-US" sz="1600" dirty="0"/>
              <a:t> </a:t>
            </a:r>
            <a:r>
              <a:rPr lang="en-US" sz="1600" dirty="0" err="1"/>
              <a:t>qiladi</a:t>
            </a:r>
            <a:r>
              <a:rPr lang="en-US" sz="1600" dirty="0"/>
              <a:t>.</a:t>
            </a:r>
          </a:p>
          <a:p>
            <a:pPr>
              <a:buFont typeface="+mj-lt"/>
              <a:buAutoNum type="arabicPeriod"/>
            </a:pPr>
            <a:r>
              <a:rPr lang="en-US" sz="1600" b="1" dirty="0" err="1"/>
              <a:t>Prezident</a:t>
            </a:r>
            <a:r>
              <a:rPr lang="en-US" sz="1600" b="1" dirty="0"/>
              <a:t> </a:t>
            </a:r>
            <a:r>
              <a:rPr lang="en-US" sz="1600" b="1" dirty="0" err="1"/>
              <a:t>qarorlari</a:t>
            </a:r>
            <a:r>
              <a:rPr lang="en-US" sz="1600" b="1" dirty="0"/>
              <a:t> </a:t>
            </a:r>
            <a:r>
              <a:rPr lang="en-US" sz="1600" b="1" dirty="0" err="1"/>
              <a:t>va</a:t>
            </a:r>
            <a:r>
              <a:rPr lang="en-US" sz="1600" b="1" dirty="0"/>
              <a:t> </a:t>
            </a:r>
            <a:r>
              <a:rPr lang="en-US" sz="1600" b="1" dirty="0" err="1"/>
              <a:t>Hukumat</a:t>
            </a:r>
            <a:r>
              <a:rPr lang="en-US" sz="1600" b="1" dirty="0"/>
              <a:t> </a:t>
            </a:r>
            <a:r>
              <a:rPr lang="en-US" sz="1600" b="1" dirty="0" err="1"/>
              <a:t>qarorlari</a:t>
            </a:r>
            <a:endParaRPr lang="en-US" sz="1600" dirty="0"/>
          </a:p>
          <a:p>
            <a:pPr marL="742950" lvl="1" indent="-285750">
              <a:buFont typeface="+mj-lt"/>
              <a:buAutoNum type="arabicPeriod"/>
            </a:pPr>
            <a:r>
              <a:rPr lang="en-US" sz="1600" dirty="0"/>
              <a:t>“</a:t>
            </a:r>
            <a:r>
              <a:rPr lang="en-US" sz="1600" dirty="0" err="1"/>
              <a:t>Yoshlar</a:t>
            </a:r>
            <a:r>
              <a:rPr lang="en-US" sz="1600" dirty="0"/>
              <a:t>, </a:t>
            </a:r>
            <a:r>
              <a:rPr lang="en-US" sz="1600" dirty="0" err="1"/>
              <a:t>keksalar</a:t>
            </a:r>
            <a:r>
              <a:rPr lang="en-US" sz="1600" dirty="0"/>
              <a:t>, </a:t>
            </a:r>
            <a:r>
              <a:rPr lang="en-US" sz="1600" dirty="0" err="1"/>
              <a:t>nogironlar</a:t>
            </a:r>
            <a:r>
              <a:rPr lang="en-US" sz="1600" dirty="0"/>
              <a:t> </a:t>
            </a:r>
            <a:r>
              <a:rPr lang="en-US" sz="1600" dirty="0" err="1"/>
              <a:t>bilan</a:t>
            </a:r>
            <a:r>
              <a:rPr lang="en-US" sz="1600" dirty="0"/>
              <a:t> </a:t>
            </a:r>
            <a:r>
              <a:rPr lang="en-US" sz="1600" dirty="0" err="1"/>
              <a:t>ishlashda</a:t>
            </a:r>
            <a:r>
              <a:rPr lang="en-US" sz="1600" dirty="0"/>
              <a:t> </a:t>
            </a:r>
            <a:r>
              <a:rPr lang="en-US" sz="1600" dirty="0" err="1"/>
              <a:t>ijtimoiy</a:t>
            </a:r>
            <a:r>
              <a:rPr lang="en-US" sz="1600" dirty="0"/>
              <a:t> </a:t>
            </a:r>
            <a:r>
              <a:rPr lang="en-US" sz="1600" dirty="0" err="1"/>
              <a:t>xodimlarning</a:t>
            </a:r>
            <a:r>
              <a:rPr lang="en-US" sz="1600" dirty="0"/>
              <a:t> </a:t>
            </a:r>
            <a:r>
              <a:rPr lang="en-US" sz="1600" dirty="0" err="1"/>
              <a:t>faoliyatini</a:t>
            </a:r>
            <a:r>
              <a:rPr lang="en-US" sz="1600" dirty="0"/>
              <a:t> </a:t>
            </a:r>
            <a:r>
              <a:rPr lang="en-US" sz="1600" dirty="0" err="1"/>
              <a:t>qo‘llab-quvvatlash</a:t>
            </a:r>
            <a:r>
              <a:rPr lang="en-US" sz="1600" dirty="0"/>
              <a:t>” </a:t>
            </a:r>
            <a:r>
              <a:rPr lang="en-US" sz="1600" dirty="0" err="1"/>
              <a:t>bo‘yicha</a:t>
            </a:r>
            <a:r>
              <a:rPr lang="en-US" sz="1600" dirty="0"/>
              <a:t> </a:t>
            </a:r>
            <a:r>
              <a:rPr lang="en-US" sz="1600" dirty="0" err="1"/>
              <a:t>dasturlar</a:t>
            </a:r>
            <a:r>
              <a:rPr lang="en-US" sz="1600" dirty="0"/>
              <a:t> </a:t>
            </a:r>
            <a:r>
              <a:rPr lang="en-US" sz="1600" dirty="0" err="1"/>
              <a:t>mavjud</a:t>
            </a:r>
            <a:r>
              <a:rPr lang="en-US" sz="1600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600" dirty="0" err="1"/>
              <a:t>Ular</a:t>
            </a:r>
            <a:r>
              <a:rPr lang="en-US" sz="1600" dirty="0"/>
              <a:t> </a:t>
            </a:r>
            <a:r>
              <a:rPr lang="en-US" sz="1600" dirty="0" err="1"/>
              <a:t>davlat</a:t>
            </a:r>
            <a:r>
              <a:rPr lang="en-US" sz="1600" dirty="0"/>
              <a:t> </a:t>
            </a:r>
            <a:r>
              <a:rPr lang="en-US" sz="1600" dirty="0" err="1"/>
              <a:t>byudjeti</a:t>
            </a:r>
            <a:r>
              <a:rPr lang="en-US" sz="1600" dirty="0"/>
              <a:t> </a:t>
            </a:r>
            <a:r>
              <a:rPr lang="en-US" sz="1600" dirty="0" err="1"/>
              <a:t>hisobidan</a:t>
            </a:r>
            <a:r>
              <a:rPr lang="en-US" sz="1600" dirty="0"/>
              <a:t> </a:t>
            </a:r>
            <a:r>
              <a:rPr lang="en-US" sz="1600" dirty="0" err="1"/>
              <a:t>ish</a:t>
            </a:r>
            <a:r>
              <a:rPr lang="en-US" sz="1600" dirty="0"/>
              <a:t> </a:t>
            </a:r>
            <a:r>
              <a:rPr lang="en-US" sz="1600" dirty="0" err="1"/>
              <a:t>olib</a:t>
            </a:r>
            <a:r>
              <a:rPr lang="en-US" sz="1600" dirty="0"/>
              <a:t> </a:t>
            </a:r>
            <a:r>
              <a:rPr lang="en-US" sz="1600" dirty="0" err="1"/>
              <a:t>boradi</a:t>
            </a:r>
            <a:r>
              <a:rPr lang="en-US" sz="1600" dirty="0"/>
              <a:t> </a:t>
            </a:r>
            <a:r>
              <a:rPr lang="en-US" sz="1600" dirty="0" err="1"/>
              <a:t>va</a:t>
            </a:r>
            <a:r>
              <a:rPr lang="en-US" sz="1600" dirty="0"/>
              <a:t> </a:t>
            </a:r>
            <a:r>
              <a:rPr lang="en-US" sz="1600" dirty="0" err="1"/>
              <a:t>qonun</a:t>
            </a:r>
            <a:r>
              <a:rPr lang="en-US" sz="1600" dirty="0"/>
              <a:t> </a:t>
            </a:r>
            <a:r>
              <a:rPr lang="en-US" sz="1600" dirty="0" err="1"/>
              <a:t>doirasida</a:t>
            </a:r>
            <a:r>
              <a:rPr lang="en-US" sz="1600" dirty="0"/>
              <a:t> </a:t>
            </a:r>
            <a:r>
              <a:rPr lang="en-US" sz="1600" dirty="0" err="1"/>
              <a:t>maxsus</a:t>
            </a:r>
            <a:r>
              <a:rPr lang="en-US" sz="1600" dirty="0"/>
              <a:t> </a:t>
            </a:r>
            <a:r>
              <a:rPr lang="en-US" sz="1600" dirty="0" err="1"/>
              <a:t>topshiriqlarni</a:t>
            </a:r>
            <a:r>
              <a:rPr lang="en-US" sz="1600" dirty="0"/>
              <a:t> </a:t>
            </a:r>
            <a:r>
              <a:rPr lang="en-US" sz="1600" dirty="0" err="1"/>
              <a:t>bajaradi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554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extBox 1048662"/>
          <p:cNvSpPr txBox="1"/>
          <p:nvPr/>
        </p:nvSpPr>
        <p:spPr>
          <a:xfrm>
            <a:off x="1976712" y="2767668"/>
            <a:ext cx="9207397" cy="891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Ўзбекча Клавиатура" sz="5400">
                <a:solidFill>
                  <a:srgbClr val="FFFFFF"/>
                </a:solidFill>
              </a:rPr>
              <a:t>E'tiboringiz uchun rahmat. </a:t>
            </a:r>
            <a:endParaRPr lang="uz-UZ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882</Words>
  <Application>Microsoft Office PowerPoint</Application>
  <PresentationFormat>Широкоэкранный</PresentationFormat>
  <Paragraphs>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宋体</vt:lpstr>
      <vt:lpstr>Arial</vt:lpstr>
      <vt:lpstr>Calibri</vt:lpstr>
      <vt:lpstr>Century Gothic</vt:lpstr>
      <vt:lpstr>Times New Roman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Ijtimoiy ishda etik prinsiplar va qadriyatlar.</dc:title>
  <dc:creator>Admin</dc:creator>
  <cp:lastModifiedBy>Пользователь</cp:lastModifiedBy>
  <cp:revision>2</cp:revision>
  <dcterms:created xsi:type="dcterms:W3CDTF">2023-11-19T14:49:15Z</dcterms:created>
  <dcterms:modified xsi:type="dcterms:W3CDTF">2025-09-26T11:56:02Z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368f25cf169745af8cde125d892b16f2</vt:lpwstr>
  </property>
</Properties>
</file>