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75" r:id="rId2"/>
    <p:sldId id="277" r:id="rId3"/>
    <p:sldId id="278" r:id="rId4"/>
    <p:sldId id="279" r:id="rId5"/>
    <p:sldId id="280" r:id="rId6"/>
    <p:sldId id="281" r:id="rId7"/>
    <p:sldId id="282" r:id="rId8"/>
    <p:sldId id="301" r:id="rId9"/>
    <p:sldId id="284" r:id="rId10"/>
    <p:sldId id="292" r:id="rId11"/>
    <p:sldId id="285" r:id="rId12"/>
    <p:sldId id="293" r:id="rId13"/>
    <p:sldId id="294" r:id="rId14"/>
    <p:sldId id="286" r:id="rId15"/>
    <p:sldId id="287" r:id="rId16"/>
    <p:sldId id="295" r:id="rId17"/>
    <p:sldId id="296" r:id="rId18"/>
    <p:sldId id="299" r:id="rId19"/>
    <p:sldId id="303" r:id="rId20"/>
    <p:sldId id="304" r:id="rId21"/>
    <p:sldId id="305" r:id="rId22"/>
    <p:sldId id="306" r:id="rId23"/>
    <p:sldId id="307" r:id="rId24"/>
    <p:sldId id="288" r:id="rId25"/>
    <p:sldId id="289" r:id="rId26"/>
    <p:sldId id="290" r:id="rId27"/>
    <p:sldId id="29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B79D76C-C45F-424E-9096-8941D5127003}">
          <p14:sldIdLst>
            <p14:sldId id="275"/>
            <p14:sldId id="277"/>
            <p14:sldId id="278"/>
            <p14:sldId id="279"/>
            <p14:sldId id="280"/>
            <p14:sldId id="281"/>
            <p14:sldId id="282"/>
            <p14:sldId id="301"/>
            <p14:sldId id="284"/>
            <p14:sldId id="292"/>
            <p14:sldId id="285"/>
            <p14:sldId id="293"/>
            <p14:sldId id="294"/>
            <p14:sldId id="286"/>
            <p14:sldId id="287"/>
            <p14:sldId id="295"/>
            <p14:sldId id="296"/>
            <p14:sldId id="299"/>
            <p14:sldId id="303"/>
            <p14:sldId id="304"/>
            <p14:sldId id="305"/>
            <p14:sldId id="306"/>
            <p14:sldId id="307"/>
            <p14:sldId id="288"/>
            <p14:sldId id="289"/>
            <p14:sldId id="290"/>
            <p14:sldId id="2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1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11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1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1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292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60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61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04866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66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6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48665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59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9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83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84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8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68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8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4868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0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91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69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9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96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7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9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9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0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70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0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3145749" name="Straight Connector 10"/>
          <p:cNvCxnSpPr>
            <a:cxnSpLocks/>
          </p:cNvCxnSpPr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0" name="Straight Connector 12"/>
          <p:cNvCxnSpPr>
            <a:cxnSpLocks/>
          </p:cNvCxnSpPr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1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61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1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58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8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3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04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705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0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70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0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3145751" name="Straight Connector 9"/>
          <p:cNvCxnSpPr>
            <a:cxnSpLocks/>
          </p:cNvCxnSpPr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72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73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67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7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7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68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8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6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6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66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7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48581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82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Прямоугольник 5"/>
          <p:cNvSpPr/>
          <p:nvPr/>
        </p:nvSpPr>
        <p:spPr>
          <a:xfrm>
            <a:off x="683567" y="1244494"/>
            <a:ext cx="7776865" cy="15696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IJTIMOIY ISHDA ETIKANING AHAMIYATI</a:t>
            </a:r>
            <a:endParaRPr lang="ru-RU" sz="4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97152" name="Рисунок 209715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60310" y="3095803"/>
            <a:ext cx="3811689" cy="3009523"/>
          </a:xfrm>
          <a:prstGeom prst="rect">
            <a:avLst/>
          </a:prstGeom>
        </p:spPr>
      </p:pic>
      <p:pic>
        <p:nvPicPr>
          <p:cNvPr id="2097153" name="Рисунок 209715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41925">
            <a:off x="4949597" y="3107423"/>
            <a:ext cx="3520465" cy="30451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Блок-схема: процесс 1"/>
          <p:cNvSpPr/>
          <p:nvPr/>
        </p:nvSpPr>
        <p:spPr>
          <a:xfrm>
            <a:off x="539552" y="1988840"/>
            <a:ext cx="2376264" cy="36004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FF00"/>
                </a:solidFill>
              </a:rPr>
              <a:t>Fanining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obyekti-mutaxasis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yoki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ijtimoiy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ish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xodimining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kasbiy-axloqi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hisoblanadi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1048595" name="Блок-схема: процесс 2"/>
          <p:cNvSpPr/>
          <p:nvPr/>
        </p:nvSpPr>
        <p:spPr>
          <a:xfrm>
            <a:off x="3275856" y="1988840"/>
            <a:ext cx="2808312" cy="36004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Fanning </a:t>
            </a:r>
            <a:r>
              <a:rPr lang="en-US" sz="2800" dirty="0" err="1">
                <a:solidFill>
                  <a:srgbClr val="FFFF00"/>
                </a:solidFill>
              </a:rPr>
              <a:t>predmeti</a:t>
            </a:r>
            <a:r>
              <a:rPr lang="en-US" sz="2800" dirty="0">
                <a:solidFill>
                  <a:srgbClr val="FFFF00"/>
                </a:solidFill>
              </a:rPr>
              <a:t>-</a:t>
            </a:r>
          </a:p>
          <a:p>
            <a:pPr algn="ctr"/>
            <a:r>
              <a:rPr lang="en-US" sz="2400" dirty="0">
                <a:solidFill>
                  <a:srgbClr val="FFFF00"/>
                </a:solidFill>
              </a:rPr>
              <a:t>Ijtimoiy </a:t>
            </a:r>
            <a:r>
              <a:rPr lang="en-US" sz="2400" dirty="0" err="1">
                <a:solidFill>
                  <a:srgbClr val="FFFF00"/>
                </a:solidFill>
              </a:rPr>
              <a:t>ish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hodimlarining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ilm</a:t>
            </a:r>
            <a:r>
              <a:rPr lang="en-US" sz="2400" dirty="0">
                <a:solidFill>
                  <a:srgbClr val="FFFF00"/>
                </a:solidFill>
              </a:rPr>
              <a:t>-fan </a:t>
            </a:r>
            <a:r>
              <a:rPr lang="en-US" sz="2400" dirty="0" err="1">
                <a:solidFill>
                  <a:srgbClr val="FFFF00"/>
                </a:solidFill>
              </a:rPr>
              <a:t>taraqqiyotidagi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etik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munosabatlar</a:t>
            </a:r>
            <a:r>
              <a:rPr lang="en-US" sz="2400" dirty="0">
                <a:solidFill>
                  <a:srgbClr val="FFFF00"/>
                </a:solidFill>
              </a:rPr>
              <a:t>, </a:t>
            </a:r>
            <a:r>
              <a:rPr lang="en-US" sz="2400" dirty="0" err="1">
                <a:solidFill>
                  <a:srgbClr val="FFFF00"/>
                </a:solidFill>
              </a:rPr>
              <a:t>etik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bilimi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va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etik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xatti-harakatlari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1048596" name="Блок-схема: процесс 3"/>
          <p:cNvSpPr/>
          <p:nvPr/>
        </p:nvSpPr>
        <p:spPr>
          <a:xfrm>
            <a:off x="6444208" y="1988840"/>
            <a:ext cx="2304256" cy="36004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Fanning </a:t>
            </a:r>
            <a:r>
              <a:rPr lang="en-US" sz="2800" dirty="0" err="1">
                <a:solidFill>
                  <a:srgbClr val="FFFF00"/>
                </a:solidFill>
              </a:rPr>
              <a:t>maqsadi</a:t>
            </a:r>
            <a:r>
              <a:rPr lang="en-US" sz="2800" dirty="0">
                <a:solidFill>
                  <a:srgbClr val="FFFF00"/>
                </a:solidFill>
              </a:rPr>
              <a:t>- </a:t>
            </a:r>
            <a:r>
              <a:rPr lang="en-US" sz="2400" dirty="0" err="1">
                <a:solidFill>
                  <a:srgbClr val="FFFF00"/>
                </a:solidFill>
              </a:rPr>
              <a:t>Jamiyatga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maqbul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bo’ladigan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axloqiy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qonunyatlarni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qo’llab-quvvatlash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48597" name="Блок-схема: процесс 4"/>
          <p:cNvSpPr/>
          <p:nvPr/>
        </p:nvSpPr>
        <p:spPr>
          <a:xfrm>
            <a:off x="395536" y="332656"/>
            <a:ext cx="8496944" cy="151216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cs typeface="Arial" pitchFamily="34" charset="0"/>
              </a:rPr>
              <a:t>1.1 </a:t>
            </a:r>
            <a:r>
              <a:rPr lang="en-US" sz="3600" b="1" dirty="0" err="1">
                <a:solidFill>
                  <a:schemeClr val="tx1"/>
                </a:solidFill>
                <a:cs typeface="Arial" pitchFamily="34" charset="0"/>
              </a:rPr>
              <a:t>Ijtimoiy</a:t>
            </a:r>
            <a:r>
              <a:rPr lang="en-US" sz="36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cs typeface="Arial" pitchFamily="34" charset="0"/>
              </a:rPr>
              <a:t>ishda</a:t>
            </a:r>
            <a:r>
              <a:rPr lang="en-US" sz="36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cs typeface="Arial" pitchFamily="34" charset="0"/>
              </a:rPr>
              <a:t>axloq</a:t>
            </a:r>
            <a:r>
              <a:rPr lang="en-US" sz="3600" b="1" dirty="0">
                <a:solidFill>
                  <a:schemeClr val="tx1"/>
                </a:solidFill>
                <a:cs typeface="Arial" pitchFamily="34" charset="0"/>
              </a:rPr>
              <a:t>(</a:t>
            </a:r>
            <a:r>
              <a:rPr lang="en-US" sz="3600" b="1" dirty="0" err="1">
                <a:solidFill>
                  <a:schemeClr val="tx1"/>
                </a:solidFill>
                <a:cs typeface="Arial" pitchFamily="34" charset="0"/>
              </a:rPr>
              <a:t>etika</a:t>
            </a:r>
            <a:r>
              <a:rPr lang="en-US" sz="3600" b="1" dirty="0">
                <a:solidFill>
                  <a:schemeClr val="tx1"/>
                </a:solidFill>
                <a:cs typeface="Arial" pitchFamily="34" charset="0"/>
              </a:rPr>
              <a:t>)</a:t>
            </a:r>
            <a:r>
              <a:rPr lang="en-US" sz="3600" b="1" dirty="0" err="1">
                <a:solidFill>
                  <a:schemeClr val="tx1"/>
                </a:solidFill>
                <a:cs typeface="Arial" pitchFamily="34" charset="0"/>
              </a:rPr>
              <a:t>ning</a:t>
            </a:r>
            <a:r>
              <a:rPr lang="en-US" sz="36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cs typeface="Arial" pitchFamily="34" charset="0"/>
              </a:rPr>
              <a:t>ro’li</a:t>
            </a:r>
            <a:r>
              <a:rPr lang="en-US" sz="3600" b="1" dirty="0">
                <a:solidFill>
                  <a:schemeClr val="tx1"/>
                </a:solidFill>
                <a:cs typeface="Arial" pitchFamily="34" charset="0"/>
              </a:rPr>
              <a:t>.</a:t>
            </a:r>
          </a:p>
          <a:p>
            <a:pPr algn="ctr"/>
            <a:r>
              <a:rPr lang="en-US" sz="2800" dirty="0" err="1">
                <a:solidFill>
                  <a:srgbClr val="FFFF00"/>
                </a:solidFill>
                <a:cs typeface="Arial" pitchFamily="34" charset="0"/>
              </a:rPr>
              <a:t>Ijtimoiy</a:t>
            </a:r>
            <a:r>
              <a:rPr lang="en-US" sz="2800" dirty="0">
                <a:solidFill>
                  <a:srgbClr val="FFFF00"/>
                </a:solidFill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cs typeface="Arial" pitchFamily="34" charset="0"/>
              </a:rPr>
              <a:t>ishning</a:t>
            </a:r>
            <a:r>
              <a:rPr lang="en-US" sz="2800" dirty="0">
                <a:solidFill>
                  <a:srgbClr val="FFFF00"/>
                </a:solidFill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cs typeface="Arial" pitchFamily="34" charset="0"/>
              </a:rPr>
              <a:t>etik</a:t>
            </a:r>
            <a:r>
              <a:rPr lang="en-US" sz="2800" dirty="0">
                <a:solidFill>
                  <a:srgbClr val="FFFF00"/>
                </a:solidFill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cs typeface="Arial" pitchFamily="34" charset="0"/>
              </a:rPr>
              <a:t>prinsiplar</a:t>
            </a:r>
            <a:r>
              <a:rPr lang="en-US" sz="2800" dirty="0">
                <a:solidFill>
                  <a:srgbClr val="FFFF00"/>
                </a:solidFill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cs typeface="Arial" pitchFamily="34" charset="0"/>
              </a:rPr>
              <a:t>va</a:t>
            </a:r>
            <a:r>
              <a:rPr lang="en-US" sz="2800" dirty="0">
                <a:solidFill>
                  <a:srgbClr val="FFFF00"/>
                </a:solidFill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cs typeface="Arial" pitchFamily="34" charset="0"/>
              </a:rPr>
              <a:t>qadriyatlari</a:t>
            </a:r>
            <a:r>
              <a:rPr lang="en-US" sz="2800" dirty="0">
                <a:solidFill>
                  <a:srgbClr val="FFFF00"/>
                </a:solidFill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cs typeface="Arial" pitchFamily="34" charset="0"/>
              </a:rPr>
              <a:t>fanining</a:t>
            </a:r>
            <a:r>
              <a:rPr lang="en-US" sz="2800" dirty="0">
                <a:solidFill>
                  <a:srgbClr val="FFFF00"/>
                </a:solidFill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cs typeface="Arial" pitchFamily="34" charset="0"/>
              </a:rPr>
              <a:t>obyekti</a:t>
            </a:r>
            <a:r>
              <a:rPr lang="en-US" sz="2800" dirty="0">
                <a:solidFill>
                  <a:srgbClr val="FFFF00"/>
                </a:solidFill>
                <a:cs typeface="Arial" pitchFamily="34" charset="0"/>
              </a:rPr>
              <a:t>,</a:t>
            </a:r>
            <a:r>
              <a:rPr lang="ru-RU" sz="2800" dirty="0">
                <a:solidFill>
                  <a:srgbClr val="FFFF00"/>
                </a:solidFill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cs typeface="Arial" pitchFamily="34" charset="0"/>
              </a:rPr>
              <a:t>predmeti</a:t>
            </a:r>
            <a:r>
              <a:rPr lang="ru-RU" sz="2800" dirty="0">
                <a:solidFill>
                  <a:srgbClr val="FFFF00"/>
                </a:solidFill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cs typeface="Arial" pitchFamily="34" charset="0"/>
              </a:rPr>
              <a:t>va</a:t>
            </a:r>
            <a:r>
              <a:rPr lang="en-US" sz="2800" dirty="0">
                <a:solidFill>
                  <a:srgbClr val="FFFF00"/>
                </a:solidFill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cs typeface="Arial" pitchFamily="34" charset="0"/>
              </a:rPr>
              <a:t>maqsadi</a:t>
            </a:r>
            <a:endParaRPr lang="ru-RU" sz="2800" dirty="0">
              <a:solidFill>
                <a:srgbClr val="FFFF00"/>
              </a:solidFill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Прямоугольник 1"/>
          <p:cNvSpPr/>
          <p:nvPr/>
        </p:nvSpPr>
        <p:spPr>
          <a:xfrm>
            <a:off x="755576" y="260648"/>
            <a:ext cx="7848872" cy="866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</a:rPr>
              <a:t>Etika</a:t>
            </a:r>
            <a:r>
              <a:rPr lang="en-US" sz="2400" dirty="0" err="1">
                <a:solidFill>
                  <a:schemeClr val="bg1"/>
                </a:solidFill>
              </a:rPr>
              <a:t>-shaxs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yoki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jamiyat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odatlarini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axloq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normalarini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oʻrganuvchi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hamda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belgilovchi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falsafiy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tadqiqotdir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048599" name="Прямоугольник 2"/>
          <p:cNvSpPr/>
          <p:nvPr/>
        </p:nvSpPr>
        <p:spPr>
          <a:xfrm>
            <a:off x="467544" y="1412776"/>
            <a:ext cx="2232248" cy="4320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Etikaning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oʻrganish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800" b="1" u="sng" dirty="0" err="1">
                <a:solidFill>
                  <a:schemeClr val="bg1"/>
                </a:solidFill>
                <a:latin typeface="Calisto MT" pitchFamily="18" charset="0"/>
              </a:rPr>
              <a:t>ob'ekti</a:t>
            </a:r>
            <a:r>
              <a:rPr lang="en-US" sz="2800" u="sng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inson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uning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xulqi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va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jamiyatga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munosabati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hisoblanadi</a:t>
            </a:r>
            <a:endParaRPr lang="en-US" sz="2400" dirty="0">
              <a:solidFill>
                <a:schemeClr val="bg1"/>
              </a:solidFill>
              <a:latin typeface="Calisto MT" pitchFamily="18" charset="0"/>
            </a:endParaRPr>
          </a:p>
          <a:p>
            <a:pPr algn="ctr"/>
            <a:endParaRPr lang="en-US" sz="2400" dirty="0">
              <a:latin typeface="Calisto MT" pitchFamily="18" charset="0"/>
            </a:endParaRPr>
          </a:p>
          <a:p>
            <a:pPr algn="ctr"/>
            <a:endParaRPr lang="ru-RU" sz="2400" dirty="0"/>
          </a:p>
        </p:txBody>
      </p:sp>
      <p:sp>
        <p:nvSpPr>
          <p:cNvPr id="1048600" name="Прямоугольник 3"/>
          <p:cNvSpPr/>
          <p:nvPr/>
        </p:nvSpPr>
        <p:spPr>
          <a:xfrm>
            <a:off x="3347864" y="1484784"/>
            <a:ext cx="2304256" cy="4248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Etika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fanining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800" b="1" u="sng" dirty="0" err="1">
                <a:solidFill>
                  <a:schemeClr val="bg1"/>
                </a:solidFill>
                <a:latin typeface="Calisto MT" pitchFamily="18" charset="0"/>
              </a:rPr>
              <a:t>predmeti</a:t>
            </a:r>
            <a:r>
              <a:rPr lang="en-US" sz="2800" u="sng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axloq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markaziy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muammosi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esa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-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yaxshilik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va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yomonlik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o’rtasidagi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nisbiy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muammodir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048601" name="Прямоугольник 4"/>
          <p:cNvSpPr/>
          <p:nvPr/>
        </p:nvSpPr>
        <p:spPr>
          <a:xfrm>
            <a:off x="6300192" y="1442249"/>
            <a:ext cx="2448272" cy="4279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Etikaning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asosiy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800" b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vazifalari</a:t>
            </a:r>
            <a:r>
              <a:rPr lang="en-US" sz="28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: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odob-axloq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qoidalarini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izohlash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ta'riflash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va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o'rgatish</a:t>
            </a:r>
            <a:r>
              <a:rPr lang="en-US" sz="2400" dirty="0">
                <a:solidFill>
                  <a:schemeClr val="bg1"/>
                </a:solidFill>
                <a:latin typeface="Calisto MT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sto MT" pitchFamily="18" charset="0"/>
              </a:rPr>
              <a:t>sanaladi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Прямоугольник 1"/>
          <p:cNvSpPr/>
          <p:nvPr/>
        </p:nvSpPr>
        <p:spPr>
          <a:xfrm>
            <a:off x="2879812" y="188640"/>
            <a:ext cx="338437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IJTIMOIY ISH ETIKASI</a:t>
            </a:r>
            <a:endParaRPr lang="ru-RU" sz="2400" dirty="0"/>
          </a:p>
        </p:txBody>
      </p:sp>
      <p:sp>
        <p:nvSpPr>
          <p:cNvPr id="1048603" name="Стрелка вверх 2"/>
          <p:cNvSpPr/>
          <p:nvPr/>
        </p:nvSpPr>
        <p:spPr>
          <a:xfrm>
            <a:off x="107504" y="1556792"/>
            <a:ext cx="4464496" cy="460851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OBYEKTI</a:t>
            </a:r>
          </a:p>
          <a:p>
            <a:pPr algn="ctr"/>
            <a:r>
              <a:rPr lang="en-US" sz="2400" dirty="0" err="1"/>
              <a:t>Professinonal</a:t>
            </a:r>
            <a:r>
              <a:rPr lang="en-US" sz="2400" dirty="0"/>
              <a:t> </a:t>
            </a:r>
            <a:r>
              <a:rPr lang="en-US" sz="2400" dirty="0" err="1"/>
              <a:t>ijtimoiy</a:t>
            </a:r>
            <a:r>
              <a:rPr lang="en-US" sz="2400" dirty="0"/>
              <a:t> </a:t>
            </a:r>
            <a:r>
              <a:rPr lang="en-US" sz="2400" dirty="0" err="1"/>
              <a:t>xodimning</a:t>
            </a:r>
            <a:r>
              <a:rPr lang="en-US" sz="2400" dirty="0"/>
              <a:t> </a:t>
            </a:r>
            <a:r>
              <a:rPr lang="en-US" sz="2400" dirty="0" err="1"/>
              <a:t>ish</a:t>
            </a:r>
            <a:r>
              <a:rPr lang="en-US" sz="2400" dirty="0"/>
              <a:t> </a:t>
            </a:r>
            <a:r>
              <a:rPr lang="en-US" sz="2400" dirty="0" err="1"/>
              <a:t>faoliyati</a:t>
            </a:r>
            <a:r>
              <a:rPr lang="en-US" sz="2400" dirty="0"/>
              <a:t> </a:t>
            </a:r>
            <a:r>
              <a:rPr lang="en-US" sz="2400" dirty="0" err="1"/>
              <a:t>davomida</a:t>
            </a:r>
            <a:r>
              <a:rPr lang="en-US" sz="2400" dirty="0"/>
              <a:t> </a:t>
            </a:r>
            <a:r>
              <a:rPr lang="en-US" sz="2400" dirty="0" err="1"/>
              <a:t>foydalaniladigan</a:t>
            </a:r>
            <a:r>
              <a:rPr lang="en-US" sz="2400" dirty="0"/>
              <a:t> </a:t>
            </a:r>
            <a:r>
              <a:rPr lang="en-US" sz="2400" dirty="0" err="1"/>
              <a:t>kasbiy</a:t>
            </a:r>
            <a:r>
              <a:rPr lang="en-US" sz="2400" dirty="0"/>
              <a:t> </a:t>
            </a:r>
            <a:r>
              <a:rPr lang="en-US" sz="2400" dirty="0" err="1"/>
              <a:t>axloqidir</a:t>
            </a:r>
            <a:endParaRPr lang="ru-RU" sz="2400" dirty="0"/>
          </a:p>
        </p:txBody>
      </p:sp>
      <p:sp>
        <p:nvSpPr>
          <p:cNvPr id="1048604" name="Стрелка вверх 3"/>
          <p:cNvSpPr/>
          <p:nvPr/>
        </p:nvSpPr>
        <p:spPr>
          <a:xfrm>
            <a:off x="4572000" y="1412776"/>
            <a:ext cx="4392488" cy="475252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PREDMETI</a:t>
            </a:r>
          </a:p>
          <a:p>
            <a:pPr algn="ctr"/>
            <a:r>
              <a:rPr lang="en-US" sz="2400" dirty="0" err="1"/>
              <a:t>Ijtimoiy</a:t>
            </a:r>
            <a:r>
              <a:rPr lang="en-US" sz="2400" dirty="0"/>
              <a:t> </a:t>
            </a:r>
            <a:r>
              <a:rPr lang="en-US" sz="2400" dirty="0" err="1"/>
              <a:t>xodimning</a:t>
            </a:r>
            <a:r>
              <a:rPr lang="en-US" sz="2400" dirty="0"/>
              <a:t> </a:t>
            </a:r>
            <a:r>
              <a:rPr lang="en-US" sz="2400" dirty="0" err="1"/>
              <a:t>mijozlar</a:t>
            </a:r>
            <a:r>
              <a:rPr lang="en-US" sz="2400" dirty="0"/>
              <a:t> </a:t>
            </a:r>
            <a:r>
              <a:rPr lang="en-US" sz="2400" dirty="0" err="1"/>
              <a:t>bilan</a:t>
            </a:r>
            <a:r>
              <a:rPr lang="en-US" sz="2400" dirty="0"/>
              <a:t> </a:t>
            </a:r>
            <a:r>
              <a:rPr lang="en-US" sz="2400" dirty="0" err="1"/>
              <a:t>bo’lgan</a:t>
            </a:r>
            <a:r>
              <a:rPr lang="en-US" sz="2400" dirty="0"/>
              <a:t> </a:t>
            </a:r>
            <a:r>
              <a:rPr lang="en-US" sz="2400" dirty="0" err="1"/>
              <a:t>munosabati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axloqiy</a:t>
            </a:r>
            <a:r>
              <a:rPr lang="en-US" sz="2400" dirty="0"/>
              <a:t> </a:t>
            </a:r>
            <a:r>
              <a:rPr lang="en-US" sz="2400" dirty="0" err="1"/>
              <a:t>tajribasi</a:t>
            </a:r>
            <a:r>
              <a:rPr lang="en-US" sz="2400" dirty="0"/>
              <a:t> </a:t>
            </a:r>
            <a:r>
              <a:rPr lang="en-US" sz="2400" dirty="0" err="1"/>
              <a:t>sanaladi</a:t>
            </a: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Скругленный прямоугольник 1"/>
          <p:cNvSpPr/>
          <p:nvPr/>
        </p:nvSpPr>
        <p:spPr>
          <a:xfrm>
            <a:off x="307945" y="532908"/>
            <a:ext cx="5016932" cy="27520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“Ijtimoiy </a:t>
            </a:r>
            <a:r>
              <a:rPr lang="en-US" sz="2800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ish</a:t>
            </a:r>
            <a:r>
              <a:rPr lang="en-US" sz="28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” </a:t>
            </a:r>
            <a:r>
              <a:rPr lang="en-US" sz="2400" dirty="0"/>
              <a:t>- </a:t>
            </a:r>
            <a:r>
              <a:rPr lang="en-US" sz="2400" dirty="0" err="1"/>
              <a:t>odamlarning</a:t>
            </a:r>
            <a:r>
              <a:rPr lang="en-US" sz="2400" dirty="0"/>
              <a:t> </a:t>
            </a:r>
            <a:r>
              <a:rPr lang="en-US" sz="2400" dirty="0" err="1"/>
              <a:t>bir-birlariga</a:t>
            </a:r>
            <a:r>
              <a:rPr lang="en-US" sz="2400" dirty="0"/>
              <a:t> </a:t>
            </a:r>
            <a:r>
              <a:rPr lang="en-US" sz="2400" dirty="0" err="1"/>
              <a:t>bo’lgan</a:t>
            </a:r>
            <a:r>
              <a:rPr lang="en-US" sz="2400" dirty="0"/>
              <a:t> </a:t>
            </a:r>
            <a:r>
              <a:rPr lang="en-US" sz="2400" dirty="0" err="1"/>
              <a:t>insoniy</a:t>
            </a:r>
            <a:r>
              <a:rPr lang="en-US" sz="2400" dirty="0"/>
              <a:t> </a:t>
            </a:r>
            <a:r>
              <a:rPr lang="en-US" sz="2400" dirty="0" err="1"/>
              <a:t>munosabatlari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ularni</a:t>
            </a:r>
            <a:r>
              <a:rPr lang="en-US" sz="2400" dirty="0"/>
              <a:t> </a:t>
            </a:r>
            <a:r>
              <a:rPr lang="en-US" sz="2400" dirty="0" err="1"/>
              <a:t>jamiyatda</a:t>
            </a:r>
            <a:r>
              <a:rPr lang="en-US" sz="2400" dirty="0"/>
              <a:t> </a:t>
            </a:r>
            <a:r>
              <a:rPr lang="en-US" sz="2400" dirty="0" err="1"/>
              <a:t>o’z</a:t>
            </a:r>
            <a:r>
              <a:rPr lang="en-US" sz="2400" dirty="0"/>
              <a:t> </a:t>
            </a:r>
            <a:r>
              <a:rPr lang="en-US" sz="2400" dirty="0" err="1"/>
              <a:t>o’rnini</a:t>
            </a:r>
            <a:r>
              <a:rPr lang="en-US" sz="2400" dirty="0"/>
              <a:t> </a:t>
            </a:r>
            <a:r>
              <a:rPr lang="en-US" sz="2400" dirty="0" err="1"/>
              <a:t>topishiga</a:t>
            </a:r>
            <a:r>
              <a:rPr lang="en-US" sz="2400" dirty="0"/>
              <a:t> </a:t>
            </a:r>
            <a:r>
              <a:rPr lang="en-US" sz="2400" dirty="0" err="1"/>
              <a:t>yo’naltirilgan</a:t>
            </a:r>
            <a:r>
              <a:rPr lang="en-US" sz="2400" dirty="0"/>
              <a:t> professional </a:t>
            </a:r>
            <a:r>
              <a:rPr lang="en-US" sz="2400" dirty="0" err="1"/>
              <a:t>faoliyat</a:t>
            </a:r>
            <a:r>
              <a:rPr lang="en-US" sz="2400" dirty="0"/>
              <a:t> </a:t>
            </a:r>
            <a:r>
              <a:rPr lang="en-US" sz="2400" dirty="0" err="1"/>
              <a:t>turidir</a:t>
            </a:r>
            <a:endParaRPr lang="en-US" sz="2400" dirty="0"/>
          </a:p>
        </p:txBody>
      </p:sp>
      <p:sp>
        <p:nvSpPr>
          <p:cNvPr id="1048606" name="Скругленный прямоугольник 2"/>
          <p:cNvSpPr/>
          <p:nvPr/>
        </p:nvSpPr>
        <p:spPr>
          <a:xfrm>
            <a:off x="4145066" y="3717032"/>
            <a:ext cx="4751592" cy="28083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Ijtimoiy </a:t>
            </a:r>
            <a:r>
              <a:rPr lang="en-US" sz="2800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ishni</a:t>
            </a:r>
            <a:r>
              <a:rPr lang="en-US" sz="28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professional </a:t>
            </a:r>
            <a:r>
              <a:rPr lang="en-US" sz="2800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va</a:t>
            </a:r>
            <a:r>
              <a:rPr lang="en-US" sz="28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axloqiy</a:t>
            </a:r>
            <a:r>
              <a:rPr lang="en-US" sz="28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etikasi</a:t>
            </a:r>
            <a:r>
              <a:rPr lang="en-US" sz="28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/>
              <a:t>– </a:t>
            </a:r>
            <a:r>
              <a:rPr lang="en-US" sz="2400" dirty="0" err="1"/>
              <a:t>ijtimoiy</a:t>
            </a:r>
            <a:r>
              <a:rPr lang="en-US" sz="2400" dirty="0"/>
              <a:t> </a:t>
            </a:r>
            <a:r>
              <a:rPr lang="en-US" sz="2400" dirty="0" err="1"/>
              <a:t>xizmat</a:t>
            </a:r>
            <a:r>
              <a:rPr lang="en-US" sz="2400" dirty="0"/>
              <a:t> </a:t>
            </a:r>
            <a:r>
              <a:rPr lang="en-US" sz="2400" dirty="0" err="1"/>
              <a:t>ko’rsatishda</a:t>
            </a:r>
            <a:r>
              <a:rPr lang="en-US" sz="2400" dirty="0"/>
              <a:t> </a:t>
            </a:r>
            <a:r>
              <a:rPr lang="en-US" sz="2400" dirty="0" err="1"/>
              <a:t>ijtimoiy</a:t>
            </a:r>
            <a:r>
              <a:rPr lang="en-US" sz="2400" dirty="0"/>
              <a:t> </a:t>
            </a:r>
            <a:r>
              <a:rPr lang="en-US" sz="2400" dirty="0" err="1"/>
              <a:t>xizmat</a:t>
            </a:r>
            <a:r>
              <a:rPr lang="en-US" sz="2400" dirty="0"/>
              <a:t> </a:t>
            </a:r>
            <a:r>
              <a:rPr lang="en-US" sz="2400" dirty="0" err="1"/>
              <a:t>hodimlari</a:t>
            </a:r>
            <a:r>
              <a:rPr lang="en-US" sz="2400" dirty="0"/>
              <a:t> </a:t>
            </a:r>
            <a:r>
              <a:rPr lang="en-US" sz="2400" dirty="0" err="1"/>
              <a:t>axloqining</a:t>
            </a:r>
            <a:r>
              <a:rPr lang="en-US" sz="2400" dirty="0"/>
              <a:t> </a:t>
            </a:r>
            <a:r>
              <a:rPr lang="en-US" sz="2400" dirty="0" err="1"/>
              <a:t>umumiy</a:t>
            </a:r>
            <a:r>
              <a:rPr lang="en-US" sz="2400" dirty="0"/>
              <a:t> </a:t>
            </a:r>
            <a:r>
              <a:rPr lang="en-US" sz="2400" dirty="0" err="1"/>
              <a:t>prinsiplarining</a:t>
            </a:r>
            <a:r>
              <a:rPr lang="en-US" sz="2400" dirty="0"/>
              <a:t> </a:t>
            </a:r>
            <a:r>
              <a:rPr lang="en-US" sz="2400" dirty="0" err="1"/>
              <a:t>namoyon</a:t>
            </a:r>
            <a:r>
              <a:rPr lang="en-US" sz="2400" dirty="0"/>
              <a:t> </a:t>
            </a:r>
            <a:r>
              <a:rPr lang="en-US" sz="2400" dirty="0" err="1"/>
              <a:t>bo’lishi</a:t>
            </a:r>
            <a:r>
              <a:rPr lang="en-US" sz="2400" dirty="0"/>
              <a:t> </a:t>
            </a:r>
            <a:r>
              <a:rPr lang="en-US" sz="2400" dirty="0" err="1"/>
              <a:t>bilan</a:t>
            </a:r>
            <a:r>
              <a:rPr lang="en-US" sz="2400" dirty="0"/>
              <a:t> </a:t>
            </a:r>
            <a:r>
              <a:rPr lang="en-US" sz="2400" dirty="0" err="1"/>
              <a:t>ifodalanadi</a:t>
            </a:r>
            <a:endParaRPr lang="en-US" sz="2400" dirty="0"/>
          </a:p>
        </p:txBody>
      </p:sp>
      <p:sp>
        <p:nvSpPr>
          <p:cNvPr id="1048607" name="Выгнутая вправо стрелка 3"/>
          <p:cNvSpPr/>
          <p:nvPr/>
        </p:nvSpPr>
        <p:spPr>
          <a:xfrm rot="20563919">
            <a:off x="6224318" y="1866501"/>
            <a:ext cx="1015843" cy="1532697"/>
          </a:xfrm>
          <a:prstGeom prst="curvedLeftArrow">
            <a:avLst>
              <a:gd name="adj1" fmla="val 25000"/>
              <a:gd name="adj2" fmla="val 50000"/>
              <a:gd name="adj3" fmla="val 31238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097161" name="Рисунок 2097160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497064" y="561828"/>
            <a:ext cx="3348013" cy="2953600"/>
          </a:xfrm>
          <a:prstGeom prst="rect">
            <a:avLst/>
          </a:prstGeom>
        </p:spPr>
      </p:pic>
      <p:pic>
        <p:nvPicPr>
          <p:cNvPr id="2097162" name="Рисунок 209716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8405">
            <a:off x="310742" y="3431961"/>
            <a:ext cx="3613793" cy="308556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Скругленный прямоугольник 1"/>
          <p:cNvSpPr/>
          <p:nvPr/>
        </p:nvSpPr>
        <p:spPr>
          <a:xfrm>
            <a:off x="3226582" y="2738228"/>
            <a:ext cx="2459025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Kasbiy</a:t>
            </a:r>
            <a:r>
              <a:rPr lang="en-US" sz="28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axloq</a:t>
            </a:r>
            <a:r>
              <a:rPr lang="en-US" sz="28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predmeti</a:t>
            </a:r>
            <a:endParaRPr lang="ru-RU" sz="20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48609" name="Овал 4"/>
          <p:cNvSpPr/>
          <p:nvPr/>
        </p:nvSpPr>
        <p:spPr>
          <a:xfrm>
            <a:off x="251520" y="620688"/>
            <a:ext cx="2592288" cy="2304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kasb</a:t>
            </a:r>
            <a:r>
              <a:rPr lang="en-US" sz="2800" dirty="0"/>
              <a:t> </a:t>
            </a:r>
            <a:r>
              <a:rPr lang="en-US" sz="2800" dirty="0" err="1"/>
              <a:t>ideallari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 </a:t>
            </a:r>
            <a:r>
              <a:rPr lang="en-US" sz="2800" dirty="0" err="1"/>
              <a:t>qadriyatlari</a:t>
            </a:r>
            <a:r>
              <a:rPr lang="en-US" sz="2800" dirty="0"/>
              <a:t> </a:t>
            </a:r>
            <a:r>
              <a:rPr lang="en-US" sz="2800" dirty="0" err="1"/>
              <a:t>majmui</a:t>
            </a:r>
            <a:r>
              <a:rPr lang="en-US" sz="2800" dirty="0"/>
              <a:t> </a:t>
            </a:r>
            <a:r>
              <a:rPr lang="en-US" sz="2800" dirty="0" err="1"/>
              <a:t>sifatida</a:t>
            </a:r>
            <a:endParaRPr lang="ru-RU" sz="2800" dirty="0"/>
          </a:p>
        </p:txBody>
      </p:sp>
      <p:sp>
        <p:nvSpPr>
          <p:cNvPr id="1048610" name="Овал 6"/>
          <p:cNvSpPr/>
          <p:nvPr/>
        </p:nvSpPr>
        <p:spPr>
          <a:xfrm>
            <a:off x="6012160" y="620688"/>
            <a:ext cx="2448272" cy="2160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Ijtimoiy</a:t>
            </a:r>
            <a:r>
              <a:rPr lang="en-US" sz="2800" dirty="0"/>
              <a:t> </a:t>
            </a:r>
            <a:r>
              <a:rPr lang="en-US" sz="2800" dirty="0" err="1"/>
              <a:t>hodimning</a:t>
            </a:r>
            <a:r>
              <a:rPr lang="en-US" sz="2800" dirty="0"/>
              <a:t> </a:t>
            </a:r>
            <a:r>
              <a:rPr lang="en-US" sz="2800" dirty="0" err="1"/>
              <a:t>shaxsiy</a:t>
            </a:r>
            <a:r>
              <a:rPr lang="en-US" sz="2800" dirty="0"/>
              <a:t> </a:t>
            </a:r>
            <a:r>
              <a:rPr lang="en-US" sz="2800" dirty="0" err="1"/>
              <a:t>fazilatlari</a:t>
            </a:r>
            <a:endParaRPr lang="ru-RU" sz="32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48611" name="Овал 7"/>
          <p:cNvSpPr/>
          <p:nvPr/>
        </p:nvSpPr>
        <p:spPr>
          <a:xfrm>
            <a:off x="251520" y="3789040"/>
            <a:ext cx="2936356" cy="26642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axloqiy</a:t>
            </a:r>
            <a:r>
              <a:rPr lang="en-US" sz="2800" dirty="0"/>
              <a:t> </a:t>
            </a:r>
            <a:r>
              <a:rPr lang="en-US" sz="2800" dirty="0" err="1"/>
              <a:t>prinsiplar</a:t>
            </a:r>
            <a:r>
              <a:rPr lang="en-US" sz="2800" dirty="0"/>
              <a:t>, </a:t>
            </a:r>
            <a:r>
              <a:rPr lang="en-US" sz="2800" dirty="0" err="1"/>
              <a:t>xulq</a:t>
            </a:r>
            <a:r>
              <a:rPr lang="en-US" sz="2800" dirty="0"/>
              <a:t> </a:t>
            </a:r>
            <a:r>
              <a:rPr lang="en-US" sz="2800" dirty="0" err="1"/>
              <a:t>me'yorlari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kodekslari</a:t>
            </a:r>
            <a:r>
              <a:rPr lang="en-US" sz="2800" dirty="0"/>
              <a:t> </a:t>
            </a:r>
            <a:endParaRPr lang="ru-RU" sz="2800" dirty="0"/>
          </a:p>
        </p:txBody>
      </p:sp>
      <p:sp>
        <p:nvSpPr>
          <p:cNvPr id="1048612" name="Овал 8"/>
          <p:cNvSpPr/>
          <p:nvPr/>
        </p:nvSpPr>
        <p:spPr>
          <a:xfrm>
            <a:off x="5807790" y="3789040"/>
            <a:ext cx="2543138" cy="23411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kasbiy</a:t>
            </a:r>
            <a:r>
              <a:rPr lang="en-US" sz="2800" dirty="0"/>
              <a:t> </a:t>
            </a:r>
            <a:r>
              <a:rPr lang="en-US" sz="2800" dirty="0" err="1"/>
              <a:t>ta'lim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tarbiya</a:t>
            </a:r>
            <a:endParaRPr lang="ru-RU" sz="2800" dirty="0"/>
          </a:p>
        </p:txBody>
      </p:sp>
      <p:cxnSp>
        <p:nvCxnSpPr>
          <p:cNvPr id="3145728" name="Прямая со стрелкой 3"/>
          <p:cNvCxnSpPr>
            <a:cxnSpLocks/>
          </p:cNvCxnSpPr>
          <p:nvPr/>
        </p:nvCxnSpPr>
        <p:spPr>
          <a:xfrm flipH="1" flipV="1">
            <a:off x="2771800" y="2420888"/>
            <a:ext cx="45478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29" name="Прямая со стрелкой 9"/>
          <p:cNvCxnSpPr>
            <a:cxnSpLocks/>
          </p:cNvCxnSpPr>
          <p:nvPr/>
        </p:nvCxnSpPr>
        <p:spPr>
          <a:xfrm flipH="1">
            <a:off x="2843808" y="4034372"/>
            <a:ext cx="382774" cy="2587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0" name="Прямая со стрелкой 11"/>
          <p:cNvCxnSpPr>
            <a:cxnSpLocks/>
          </p:cNvCxnSpPr>
          <p:nvPr/>
        </p:nvCxnSpPr>
        <p:spPr>
          <a:xfrm flipV="1">
            <a:off x="5685607" y="2492896"/>
            <a:ext cx="542577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Прямая со стрелкой 13"/>
          <p:cNvCxnSpPr>
            <a:cxnSpLocks/>
          </p:cNvCxnSpPr>
          <p:nvPr/>
        </p:nvCxnSpPr>
        <p:spPr>
          <a:xfrm>
            <a:off x="5580112" y="4034372"/>
            <a:ext cx="376783" cy="3307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3" name="Рисунок 209716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187876" y="620687"/>
            <a:ext cx="2497730" cy="178734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Прямоугольник 2"/>
          <p:cNvSpPr/>
          <p:nvPr/>
        </p:nvSpPr>
        <p:spPr>
          <a:xfrm>
            <a:off x="935596" y="260648"/>
            <a:ext cx="727280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Arial Rounded MT Bold" pitchFamily="34" charset="0"/>
            </a:endParaRPr>
          </a:p>
          <a:p>
            <a:pPr algn="ctr"/>
            <a:r>
              <a:rPr lang="ru-RU" sz="2800" dirty="0"/>
              <a:t>1</a:t>
            </a:r>
            <a:r>
              <a:rPr lang="en-US" sz="2800" dirty="0"/>
              <a:t>.2 </a:t>
            </a:r>
            <a:r>
              <a:rPr lang="en-US" sz="2800" dirty="0" err="1"/>
              <a:t>Ijtimoiy</a:t>
            </a:r>
            <a:r>
              <a:rPr lang="en-US" sz="2800" dirty="0"/>
              <a:t> </a:t>
            </a:r>
            <a:r>
              <a:rPr lang="en-US" sz="2800" dirty="0" err="1"/>
              <a:t>ish</a:t>
            </a:r>
            <a:r>
              <a:rPr lang="en-US" sz="2800" dirty="0"/>
              <a:t> </a:t>
            </a:r>
            <a:r>
              <a:rPr lang="en-US" sz="2800" dirty="0" err="1"/>
              <a:t>etikasining</a:t>
            </a:r>
            <a:r>
              <a:rPr lang="en-US" sz="2800" dirty="0"/>
              <a:t> </a:t>
            </a:r>
            <a:r>
              <a:rPr lang="en-US" sz="2800" dirty="0" err="1"/>
              <a:t>asosiy</a:t>
            </a:r>
            <a:r>
              <a:rPr lang="en-US" sz="2800" dirty="0"/>
              <a:t> </a:t>
            </a:r>
            <a:r>
              <a:rPr lang="en-US" sz="2800" dirty="0" err="1"/>
              <a:t>prinsplari</a:t>
            </a:r>
            <a:endParaRPr lang="ru-RU" sz="2800" dirty="0"/>
          </a:p>
          <a:p>
            <a:pPr algn="ctr"/>
            <a:endParaRPr lang="ru-RU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82" t="25173" r="19297" b="24251"/>
          <a:stretch/>
        </p:blipFill>
        <p:spPr bwMode="auto">
          <a:xfrm>
            <a:off x="323528" y="1412776"/>
            <a:ext cx="8496944" cy="4768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63" t="25968" r="22935" b="17903"/>
          <a:stretch/>
        </p:blipFill>
        <p:spPr bwMode="auto">
          <a:xfrm>
            <a:off x="683568" y="692696"/>
            <a:ext cx="7754449" cy="577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2868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1"/>
          <p:cNvSpPr/>
          <p:nvPr/>
        </p:nvSpPr>
        <p:spPr>
          <a:xfrm>
            <a:off x="971600" y="548680"/>
            <a:ext cx="7128792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Ijtimoiy </a:t>
            </a:r>
            <a:r>
              <a:rPr lang="en-US" sz="2400" b="1" dirty="0" err="1"/>
              <a:t>ish</a:t>
            </a:r>
            <a:r>
              <a:rPr lang="en-US" sz="2400" b="1" dirty="0"/>
              <a:t> </a:t>
            </a:r>
            <a:r>
              <a:rPr lang="en-US" sz="2400" b="1" dirty="0" err="1"/>
              <a:t>etikasi</a:t>
            </a:r>
            <a:r>
              <a:rPr lang="en-US" sz="2400" b="1" dirty="0"/>
              <a:t> </a:t>
            </a:r>
            <a:r>
              <a:rPr lang="en-US" sz="2400" b="1" dirty="0" err="1"/>
              <a:t>predmetiga</a:t>
            </a:r>
            <a:r>
              <a:rPr lang="en-US" sz="2400" b="1" dirty="0"/>
              <a:t> </a:t>
            </a:r>
            <a:r>
              <a:rPr lang="en-US" sz="2400" b="1" dirty="0" err="1"/>
              <a:t>doir</a:t>
            </a:r>
            <a:r>
              <a:rPr lang="en-US" sz="2400" b="1" dirty="0"/>
              <a:t> </a:t>
            </a:r>
            <a:r>
              <a:rPr lang="en-US" sz="2400" b="1" dirty="0" err="1"/>
              <a:t>bo’lgan</a:t>
            </a:r>
            <a:r>
              <a:rPr lang="en-US" sz="2400" b="1" dirty="0"/>
              <a:t>   </a:t>
            </a:r>
            <a:r>
              <a:rPr lang="en-US" sz="2400" b="1" dirty="0" err="1"/>
              <a:t>toifalar</a:t>
            </a:r>
            <a:r>
              <a:rPr lang="en-US" sz="2400" b="1" dirty="0"/>
              <a:t>(</a:t>
            </a:r>
            <a:r>
              <a:rPr lang="en-US" sz="2400" b="1" dirty="0" err="1"/>
              <a:t>kategoriyalar</a:t>
            </a:r>
            <a:r>
              <a:rPr lang="en-US" sz="2400" b="1" dirty="0"/>
              <a:t>)</a:t>
            </a:r>
          </a:p>
        </p:txBody>
      </p:sp>
      <p:sp>
        <p:nvSpPr>
          <p:cNvPr id="1048626" name="Овал 2"/>
          <p:cNvSpPr/>
          <p:nvPr/>
        </p:nvSpPr>
        <p:spPr>
          <a:xfrm>
            <a:off x="964285" y="2063964"/>
            <a:ext cx="2004608" cy="18722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axloqiy</a:t>
            </a:r>
            <a:r>
              <a:rPr lang="en-US" sz="2800" dirty="0"/>
              <a:t> </a:t>
            </a:r>
            <a:r>
              <a:rPr lang="en-US" sz="2800" dirty="0" err="1"/>
              <a:t>tafakkur</a:t>
            </a:r>
            <a:endParaRPr lang="ru-RU" sz="2800" dirty="0"/>
          </a:p>
        </p:txBody>
      </p:sp>
      <p:sp>
        <p:nvSpPr>
          <p:cNvPr id="1048627" name="Овал 3"/>
          <p:cNvSpPr/>
          <p:nvPr/>
        </p:nvSpPr>
        <p:spPr>
          <a:xfrm>
            <a:off x="6178558" y="2137516"/>
            <a:ext cx="2281873" cy="20835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professional </a:t>
            </a:r>
            <a:r>
              <a:rPr lang="en-US" sz="2800" dirty="0" err="1"/>
              <a:t>burchi</a:t>
            </a:r>
            <a:endParaRPr lang="ru-RU" sz="2800" dirty="0"/>
          </a:p>
        </p:txBody>
      </p:sp>
      <p:sp>
        <p:nvSpPr>
          <p:cNvPr id="1048628" name="Овал 4"/>
          <p:cNvSpPr/>
          <p:nvPr/>
        </p:nvSpPr>
        <p:spPr>
          <a:xfrm>
            <a:off x="5134710" y="4359858"/>
            <a:ext cx="2389618" cy="22374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axloqiy</a:t>
            </a:r>
            <a:r>
              <a:rPr lang="en-US" sz="2800" dirty="0"/>
              <a:t> </a:t>
            </a:r>
            <a:r>
              <a:rPr lang="en-US" sz="2800" dirty="0" err="1"/>
              <a:t>harakatlar</a:t>
            </a:r>
            <a:endParaRPr lang="ru-RU" sz="2800" dirty="0"/>
          </a:p>
        </p:txBody>
      </p:sp>
      <p:sp>
        <p:nvSpPr>
          <p:cNvPr id="1048629" name="Овал 5"/>
          <p:cNvSpPr/>
          <p:nvPr/>
        </p:nvSpPr>
        <p:spPr>
          <a:xfrm>
            <a:off x="1966589" y="4228899"/>
            <a:ext cx="2389387" cy="20662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axloqiy</a:t>
            </a:r>
            <a:r>
              <a:rPr lang="en-US" sz="3200" dirty="0"/>
              <a:t> </a:t>
            </a:r>
            <a:r>
              <a:rPr lang="en-US" sz="3200" dirty="0" err="1"/>
              <a:t>munosabatlar</a:t>
            </a:r>
            <a:endParaRPr lang="ru-RU" sz="3200" dirty="0"/>
          </a:p>
        </p:txBody>
      </p:sp>
      <p:sp>
        <p:nvSpPr>
          <p:cNvPr id="1048630" name="Выгнутая вправо стрелка 6"/>
          <p:cNvSpPr/>
          <p:nvPr/>
        </p:nvSpPr>
        <p:spPr>
          <a:xfrm rot="20285490">
            <a:off x="3317841" y="2984233"/>
            <a:ext cx="678981" cy="1159876"/>
          </a:xfrm>
          <a:prstGeom prst="curvedLef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31" name="Выгнутая вправо стрелка 7"/>
          <p:cNvSpPr/>
          <p:nvPr/>
        </p:nvSpPr>
        <p:spPr>
          <a:xfrm rot="12366778">
            <a:off x="5090338" y="3011054"/>
            <a:ext cx="731520" cy="1216152"/>
          </a:xfrm>
          <a:prstGeom prst="curvedLef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980728"/>
            <a:ext cx="7488832" cy="48245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u="sng" dirty="0" err="1"/>
              <a:t>Ma’naviy</a:t>
            </a:r>
            <a:r>
              <a:rPr lang="en-US" sz="3600" b="1" u="sng" dirty="0"/>
              <a:t> </a:t>
            </a:r>
            <a:r>
              <a:rPr lang="en-US" sz="3600" b="1" u="sng" dirty="0" err="1"/>
              <a:t>me’yorlar</a:t>
            </a:r>
            <a:r>
              <a:rPr lang="en-US" sz="3600" b="1" u="sng" dirty="0"/>
              <a:t> </a:t>
            </a:r>
            <a:r>
              <a:rPr lang="en-US" sz="3600" b="1" u="sng" dirty="0" err="1"/>
              <a:t>bu</a:t>
            </a:r>
            <a:r>
              <a:rPr lang="en-US" sz="3600" b="1" u="sng" dirty="0"/>
              <a:t>-</a:t>
            </a:r>
          </a:p>
          <a:p>
            <a:pPr algn="ctr"/>
            <a:endParaRPr lang="en-US" sz="3600" b="1" u="sng" dirty="0"/>
          </a:p>
          <a:p>
            <a:r>
              <a:rPr lang="en-US" sz="2800" dirty="0"/>
              <a:t>-</a:t>
            </a:r>
            <a:r>
              <a:rPr lang="en-US" sz="2800" dirty="0" err="1"/>
              <a:t>birga</a:t>
            </a:r>
            <a:r>
              <a:rPr lang="en-US" sz="2800" dirty="0"/>
              <a:t> </a:t>
            </a:r>
            <a:r>
              <a:rPr lang="en-US" sz="2800" dirty="0" err="1"/>
              <a:t>hayot</a:t>
            </a:r>
            <a:r>
              <a:rPr lang="en-US" sz="2800" dirty="0"/>
              <a:t> </a:t>
            </a:r>
            <a:r>
              <a:rPr lang="en-US" sz="2800" dirty="0" err="1"/>
              <a:t>kechirishning</a:t>
            </a:r>
            <a:r>
              <a:rPr lang="en-US" sz="2800" dirty="0"/>
              <a:t> </a:t>
            </a:r>
            <a:r>
              <a:rPr lang="en-US" sz="2800" dirty="0" err="1"/>
              <a:t>muhim</a:t>
            </a:r>
            <a:r>
              <a:rPr lang="en-US" sz="2800" dirty="0"/>
              <a:t> </a:t>
            </a:r>
            <a:r>
              <a:rPr lang="en-US" sz="2800" dirty="0" err="1"/>
              <a:t>boshqaruvchisi</a:t>
            </a:r>
            <a:r>
              <a:rPr lang="en-US" sz="2800" dirty="0"/>
              <a:t>  -</a:t>
            </a:r>
            <a:r>
              <a:rPr lang="en-US" sz="2800" dirty="0" err="1"/>
              <a:t>odamlarning</a:t>
            </a:r>
            <a:r>
              <a:rPr lang="en-US" sz="2800" dirty="0"/>
              <a:t> </a:t>
            </a:r>
            <a:r>
              <a:rPr lang="en-US" sz="2800" dirty="0" err="1"/>
              <a:t>birgalikdagi</a:t>
            </a:r>
            <a:r>
              <a:rPr lang="en-US" sz="2800" dirty="0"/>
              <a:t> </a:t>
            </a:r>
            <a:r>
              <a:rPr lang="en-US" sz="2800" dirty="0" err="1"/>
              <a:t>faoliyati</a:t>
            </a:r>
            <a:endParaRPr lang="en-US" sz="2800" dirty="0"/>
          </a:p>
          <a:p>
            <a:r>
              <a:rPr lang="en-US" sz="2800" dirty="0"/>
              <a:t>-</a:t>
            </a:r>
            <a:r>
              <a:rPr lang="en-US" sz="2800" dirty="0" err="1"/>
              <a:t>odamlarning</a:t>
            </a:r>
            <a:r>
              <a:rPr lang="en-US" sz="2800" dirty="0"/>
              <a:t> </a:t>
            </a:r>
            <a:r>
              <a:rPr lang="en-US" sz="2800" dirty="0" err="1"/>
              <a:t>o’zaro</a:t>
            </a:r>
            <a:r>
              <a:rPr lang="en-US" sz="2800" dirty="0"/>
              <a:t> </a:t>
            </a:r>
            <a:r>
              <a:rPr lang="en-US" sz="2800" dirty="0" err="1"/>
              <a:t>hamkorligini</a:t>
            </a:r>
            <a:r>
              <a:rPr lang="en-US" sz="2800" dirty="0"/>
              <a:t> </a:t>
            </a:r>
            <a:r>
              <a:rPr lang="en-US" sz="2800" dirty="0" err="1"/>
              <a:t>tartibga</a:t>
            </a:r>
            <a:r>
              <a:rPr lang="en-US" sz="2800" dirty="0"/>
              <a:t> </a:t>
            </a:r>
            <a:r>
              <a:rPr lang="en-US" sz="2800" dirty="0" err="1"/>
              <a:t>soluvchi</a:t>
            </a:r>
            <a:r>
              <a:rPr lang="en-US" sz="2800" dirty="0"/>
              <a:t> </a:t>
            </a:r>
            <a:r>
              <a:rPr lang="en-US" sz="2800" dirty="0" err="1"/>
              <a:t>vositadir</a:t>
            </a:r>
            <a:endParaRPr lang="en-US" sz="2800" dirty="0"/>
          </a:p>
          <a:p>
            <a:pPr algn="ctr"/>
            <a:r>
              <a:rPr lang="en-US" sz="3200" b="1" u="sng" dirty="0"/>
              <a:t>    </a:t>
            </a:r>
            <a:r>
              <a:rPr lang="en-US" sz="3200" b="1" u="sng" dirty="0" err="1"/>
              <a:t>Ma’naviy</a:t>
            </a:r>
            <a:r>
              <a:rPr lang="en-US" sz="3200" b="1" u="sng" dirty="0"/>
              <a:t> </a:t>
            </a:r>
            <a:r>
              <a:rPr lang="en-US" sz="3200" b="1" u="sng" dirty="0" err="1"/>
              <a:t>me’yorlar</a:t>
            </a:r>
            <a:r>
              <a:rPr lang="en-US" sz="3200" b="1" u="sng" dirty="0"/>
              <a:t> </a:t>
            </a:r>
            <a:r>
              <a:rPr lang="en-US" sz="3200" b="1" u="sng" dirty="0" err="1"/>
              <a:t>bu</a:t>
            </a:r>
            <a:r>
              <a:rPr lang="en-US" sz="2800" dirty="0" err="1"/>
              <a:t>-ijtimoiy</a:t>
            </a:r>
            <a:r>
              <a:rPr lang="en-US" sz="2800" dirty="0"/>
              <a:t> </a:t>
            </a:r>
            <a:r>
              <a:rPr lang="en-US" sz="2800" dirty="0" err="1"/>
              <a:t>ishning</a:t>
            </a:r>
            <a:r>
              <a:rPr lang="en-US" sz="2800" dirty="0"/>
              <a:t> </a:t>
            </a:r>
            <a:r>
              <a:rPr lang="en-US" sz="2800" dirty="0" err="1"/>
              <a:t>metodologik</a:t>
            </a:r>
            <a:r>
              <a:rPr lang="en-US" sz="2800" dirty="0"/>
              <a:t> </a:t>
            </a:r>
            <a:r>
              <a:rPr lang="en-US" sz="2800" dirty="0" err="1"/>
              <a:t>mohiyatining</a:t>
            </a:r>
            <a:r>
              <a:rPr lang="en-US" sz="2800" dirty="0"/>
              <a:t> </a:t>
            </a:r>
            <a:r>
              <a:rPr lang="en-US" sz="2800" dirty="0" err="1"/>
              <a:t>tarkibiy</a:t>
            </a:r>
            <a:r>
              <a:rPr lang="en-US" sz="2800" dirty="0"/>
              <a:t> </a:t>
            </a:r>
            <a:r>
              <a:rPr lang="en-US" sz="2800" dirty="0" err="1"/>
              <a:t>qismi</a:t>
            </a:r>
            <a:r>
              <a:rPr lang="en-US" sz="2800" dirty="0"/>
              <a:t> </a:t>
            </a:r>
            <a:r>
              <a:rPr lang="en-US" sz="2800" dirty="0" err="1"/>
              <a:t>bo’lgan</a:t>
            </a:r>
            <a:r>
              <a:rPr lang="en-US" sz="2800" dirty="0"/>
              <a:t> </a:t>
            </a:r>
            <a:r>
              <a:rPr lang="en-US" sz="2800" dirty="0" err="1"/>
              <a:t>qadriyatlarga</a:t>
            </a:r>
            <a:r>
              <a:rPr lang="en-US" sz="2800" dirty="0"/>
              <a:t> </a:t>
            </a:r>
            <a:r>
              <a:rPr lang="en-US" sz="2800" dirty="0" err="1"/>
              <a:t>asoslanadi</a:t>
            </a:r>
            <a:endParaRPr lang="en-US" sz="2800" dirty="0"/>
          </a:p>
          <a:p>
            <a:pPr algn="ctr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7086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Прямоугольник 1"/>
          <p:cNvSpPr/>
          <p:nvPr/>
        </p:nvSpPr>
        <p:spPr>
          <a:xfrm>
            <a:off x="1403648" y="764704"/>
            <a:ext cx="3960440" cy="1182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Ijtimoiy </a:t>
            </a:r>
            <a:r>
              <a:rPr lang="en-US" sz="2400" dirty="0" err="1"/>
              <a:t>xodimning</a:t>
            </a:r>
            <a:r>
              <a:rPr lang="en-US" sz="2400" dirty="0"/>
              <a:t> </a:t>
            </a:r>
            <a:r>
              <a:rPr lang="en-US" sz="2400" dirty="0" err="1"/>
              <a:t>axloqiy</a:t>
            </a:r>
            <a:r>
              <a:rPr lang="en-US" sz="2400" dirty="0"/>
              <a:t> </a:t>
            </a:r>
            <a:r>
              <a:rPr lang="en-US" sz="2400" dirty="0" err="1"/>
              <a:t>tafakkurining</a:t>
            </a:r>
            <a:r>
              <a:rPr lang="en-US" sz="2400" dirty="0"/>
              <a:t> </a:t>
            </a:r>
            <a:r>
              <a:rPr lang="en-US" sz="2400" dirty="0" err="1"/>
              <a:t>tarkibiy</a:t>
            </a:r>
            <a:r>
              <a:rPr lang="en-US" sz="2400" dirty="0"/>
              <a:t> </a:t>
            </a:r>
            <a:r>
              <a:rPr lang="en-US" sz="2400" dirty="0" err="1"/>
              <a:t>qismlari</a:t>
            </a:r>
            <a:r>
              <a:rPr lang="en-US" sz="2400" dirty="0"/>
              <a:t> </a:t>
            </a:r>
            <a:endParaRPr lang="ru-RU" sz="2400" dirty="0"/>
          </a:p>
        </p:txBody>
      </p:sp>
      <p:sp>
        <p:nvSpPr>
          <p:cNvPr id="1048633" name="Скругленный прямоугольник 2"/>
          <p:cNvSpPr/>
          <p:nvPr/>
        </p:nvSpPr>
        <p:spPr>
          <a:xfrm>
            <a:off x="395536" y="2420888"/>
            <a:ext cx="1800200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Ma’ </a:t>
            </a:r>
            <a:r>
              <a:rPr lang="en-US" sz="2800" dirty="0" err="1"/>
              <a:t>naviy</a:t>
            </a:r>
            <a:r>
              <a:rPr lang="en-US" sz="2800" dirty="0"/>
              <a:t> </a:t>
            </a:r>
            <a:r>
              <a:rPr lang="en-US" sz="2800" dirty="0" err="1"/>
              <a:t>bilimlar</a:t>
            </a:r>
            <a:endParaRPr lang="ru-RU" sz="2800" dirty="0"/>
          </a:p>
        </p:txBody>
      </p:sp>
      <p:sp>
        <p:nvSpPr>
          <p:cNvPr id="1048634" name="Скругленный прямоугольник 3"/>
          <p:cNvSpPr/>
          <p:nvPr/>
        </p:nvSpPr>
        <p:spPr>
          <a:xfrm>
            <a:off x="2555776" y="3717032"/>
            <a:ext cx="1784517" cy="12285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Ma’ </a:t>
            </a:r>
            <a:r>
              <a:rPr lang="en-US" sz="2800" dirty="0" err="1"/>
              <a:t>naviy</a:t>
            </a:r>
            <a:r>
              <a:rPr lang="en-US" sz="2800" dirty="0"/>
              <a:t> </a:t>
            </a:r>
            <a:r>
              <a:rPr lang="en-US" sz="2800" dirty="0" err="1"/>
              <a:t>qarashlar</a:t>
            </a:r>
            <a:endParaRPr lang="ru-RU" sz="2800" dirty="0"/>
          </a:p>
        </p:txBody>
      </p:sp>
      <p:sp>
        <p:nvSpPr>
          <p:cNvPr id="1048635" name="Скругленный прямоугольник 4"/>
          <p:cNvSpPr/>
          <p:nvPr/>
        </p:nvSpPr>
        <p:spPr>
          <a:xfrm>
            <a:off x="5220072" y="3097948"/>
            <a:ext cx="3096344" cy="15885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Harakatga</a:t>
            </a:r>
            <a:r>
              <a:rPr lang="en-US" sz="2800" dirty="0"/>
              <a:t> </a:t>
            </a:r>
            <a:r>
              <a:rPr lang="en-US" sz="2800" dirty="0" err="1"/>
              <a:t>bo’lgan</a:t>
            </a:r>
            <a:r>
              <a:rPr lang="en-US" sz="2800" dirty="0"/>
              <a:t> </a:t>
            </a:r>
            <a:r>
              <a:rPr lang="en-US" sz="2800" dirty="0" err="1"/>
              <a:t>ma’naviy</a:t>
            </a:r>
            <a:r>
              <a:rPr lang="en-US" sz="2800" dirty="0"/>
              <a:t> </a:t>
            </a:r>
            <a:r>
              <a:rPr lang="en-US" sz="2800" dirty="0" err="1"/>
              <a:t>ehtiyoj</a:t>
            </a:r>
            <a:endParaRPr lang="ru-RU" sz="2800" dirty="0"/>
          </a:p>
        </p:txBody>
      </p:sp>
      <p:sp>
        <p:nvSpPr>
          <p:cNvPr id="1048636" name="Скругленный прямоугольник 5"/>
          <p:cNvSpPr/>
          <p:nvPr/>
        </p:nvSpPr>
        <p:spPr>
          <a:xfrm>
            <a:off x="6012160" y="1371504"/>
            <a:ext cx="1656184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ma’naviy</a:t>
            </a:r>
            <a:r>
              <a:rPr lang="en-US" sz="2800" dirty="0"/>
              <a:t> </a:t>
            </a:r>
            <a:r>
              <a:rPr lang="en-US" sz="2800" dirty="0" err="1"/>
              <a:t>harakat</a:t>
            </a:r>
            <a:endParaRPr lang="ru-RU" sz="2800" dirty="0"/>
          </a:p>
        </p:txBody>
      </p:sp>
      <p:cxnSp>
        <p:nvCxnSpPr>
          <p:cNvPr id="3145732" name="Прямая со стрелкой 7"/>
          <p:cNvCxnSpPr>
            <a:cxnSpLocks/>
          </p:cNvCxnSpPr>
          <p:nvPr/>
        </p:nvCxnSpPr>
        <p:spPr>
          <a:xfrm flipH="1">
            <a:off x="2339752" y="1947568"/>
            <a:ext cx="432048" cy="4733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Прямая со стрелкой 9"/>
          <p:cNvCxnSpPr>
            <a:cxnSpLocks/>
          </p:cNvCxnSpPr>
          <p:nvPr/>
        </p:nvCxnSpPr>
        <p:spPr>
          <a:xfrm>
            <a:off x="3503728" y="2184228"/>
            <a:ext cx="0" cy="11727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4" name="Прямая со стрелкой 11"/>
          <p:cNvCxnSpPr>
            <a:cxnSpLocks/>
          </p:cNvCxnSpPr>
          <p:nvPr/>
        </p:nvCxnSpPr>
        <p:spPr>
          <a:xfrm>
            <a:off x="4572000" y="2184228"/>
            <a:ext cx="936104" cy="8847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Прямая со стрелкой 13"/>
          <p:cNvCxnSpPr>
            <a:cxnSpLocks/>
          </p:cNvCxnSpPr>
          <p:nvPr/>
        </p:nvCxnSpPr>
        <p:spPr>
          <a:xfrm>
            <a:off x="5508104" y="1772816"/>
            <a:ext cx="288032" cy="174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4" name="Рисунок 209716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50799" y="4190351"/>
            <a:ext cx="2105699" cy="185769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043608" y="836712"/>
            <a:ext cx="6912768" cy="4608512"/>
          </a:xfrm>
          <a:prstGeom prst="roundRect">
            <a:avLst>
              <a:gd name="adj" fmla="val 161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sz="3200" dirty="0" err="1"/>
              <a:t>Bugungi</a:t>
            </a:r>
            <a:r>
              <a:rPr lang="en-US" sz="3200" dirty="0"/>
              <a:t> </a:t>
            </a:r>
            <a:r>
              <a:rPr lang="en-US" sz="3200" dirty="0" err="1"/>
              <a:t>kunda</a:t>
            </a:r>
            <a:r>
              <a:rPr lang="en-US" sz="3200" dirty="0"/>
              <a:t> </a:t>
            </a:r>
            <a:r>
              <a:rPr lang="en-US" sz="3200" dirty="0" err="1"/>
              <a:t>ijtimoiy</a:t>
            </a:r>
            <a:r>
              <a:rPr lang="en-US" sz="3200" dirty="0"/>
              <a:t> </a:t>
            </a:r>
            <a:r>
              <a:rPr lang="en-US" sz="3200" dirty="0" err="1"/>
              <a:t>xodimlar</a:t>
            </a:r>
            <a:endParaRPr lang="en-US" sz="3200" dirty="0"/>
          </a:p>
          <a:p>
            <a:pPr algn="ctr"/>
            <a:r>
              <a:rPr lang="en-US" sz="3200" dirty="0"/>
              <a:t>                 </a:t>
            </a:r>
            <a:r>
              <a:rPr lang="en-US" sz="3200" dirty="0" err="1"/>
              <a:t>ijtimoiy</a:t>
            </a:r>
            <a:r>
              <a:rPr lang="en-US" sz="3200" dirty="0"/>
              <a:t> </a:t>
            </a:r>
            <a:r>
              <a:rPr lang="en-US" sz="3200" dirty="0" err="1"/>
              <a:t>hodim</a:t>
            </a:r>
            <a:r>
              <a:rPr lang="en-US" sz="3200" dirty="0"/>
              <a:t> </a:t>
            </a:r>
            <a:r>
              <a:rPr lang="en-US" sz="3200" dirty="0" err="1"/>
              <a:t>yoki</a:t>
            </a:r>
            <a:r>
              <a:rPr lang="en-US" sz="3200" dirty="0"/>
              <a:t> </a:t>
            </a:r>
            <a:r>
              <a:rPr lang="en-US" sz="3200" dirty="0" err="1"/>
              <a:t>terapevt</a:t>
            </a:r>
            <a:r>
              <a:rPr lang="en-US" sz="3200" dirty="0"/>
              <a:t> </a:t>
            </a:r>
            <a:r>
              <a:rPr lang="en-US" sz="3200" dirty="0" err="1"/>
              <a:t>ro’lini</a:t>
            </a:r>
            <a:r>
              <a:rPr lang="en-US" sz="3200" dirty="0"/>
              <a:t> </a:t>
            </a:r>
            <a:r>
              <a:rPr lang="en-US" sz="3200" dirty="0" err="1"/>
              <a:t>emas</a:t>
            </a:r>
            <a:r>
              <a:rPr lang="en-US" sz="3200" dirty="0"/>
              <a:t>  </a:t>
            </a:r>
            <a:r>
              <a:rPr lang="en-US" sz="3200" dirty="0" err="1"/>
              <a:t>balki</a:t>
            </a:r>
            <a:r>
              <a:rPr lang="en-US" sz="3200" dirty="0"/>
              <a:t>,  </a:t>
            </a:r>
            <a:r>
              <a:rPr lang="en-US" sz="3200" dirty="0" err="1"/>
              <a:t>ko’proq</a:t>
            </a:r>
            <a:r>
              <a:rPr lang="en-US" sz="3200" dirty="0"/>
              <a:t> </a:t>
            </a:r>
            <a:r>
              <a:rPr lang="en-US" sz="3200" dirty="0" err="1"/>
              <a:t>manbalarni</a:t>
            </a:r>
            <a:r>
              <a:rPr lang="en-US" sz="3200" dirty="0"/>
              <a:t> </a:t>
            </a:r>
            <a:r>
              <a:rPr lang="en-US" sz="3200" dirty="0" err="1"/>
              <a:t>boshqarish</a:t>
            </a:r>
            <a:r>
              <a:rPr lang="en-US" sz="3200" dirty="0"/>
              <a:t>, </a:t>
            </a:r>
            <a:r>
              <a:rPr lang="en-US" sz="3200" dirty="0" err="1"/>
              <a:t>baholash</a:t>
            </a:r>
            <a:r>
              <a:rPr lang="en-US" sz="3200" dirty="0"/>
              <a:t> </a:t>
            </a:r>
            <a:r>
              <a:rPr lang="en-US" sz="3200" dirty="0" err="1"/>
              <a:t>va</a:t>
            </a:r>
            <a:r>
              <a:rPr lang="en-US" sz="3200" dirty="0"/>
              <a:t> monitoring </a:t>
            </a:r>
            <a:r>
              <a:rPr lang="en-US" sz="3200" dirty="0" err="1"/>
              <a:t>qilish</a:t>
            </a:r>
            <a:r>
              <a:rPr lang="en-US" sz="3200" dirty="0"/>
              <a:t> </a:t>
            </a:r>
            <a:r>
              <a:rPr lang="en-US" sz="3200" dirty="0" err="1"/>
              <a:t>bilan</a:t>
            </a:r>
            <a:r>
              <a:rPr lang="en-US" sz="3200" dirty="0"/>
              <a:t> </a:t>
            </a:r>
            <a:r>
              <a:rPr lang="en-US" sz="3200" dirty="0" err="1"/>
              <a:t>bog’liq</a:t>
            </a:r>
            <a:r>
              <a:rPr lang="en-US" sz="3200" dirty="0"/>
              <a:t> </a:t>
            </a:r>
            <a:r>
              <a:rPr lang="en-US" sz="3200" dirty="0" err="1"/>
              <a:t>vazifalarni</a:t>
            </a:r>
            <a:r>
              <a:rPr lang="en-US" sz="3200" dirty="0"/>
              <a:t> </a:t>
            </a:r>
            <a:r>
              <a:rPr lang="en-US" sz="3200" dirty="0" err="1"/>
              <a:t>bajarmoqdalar</a:t>
            </a:r>
            <a:endParaRPr lang="ru-RU" sz="3200" dirty="0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5652120" y="3284984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Стрелка вправо 6"/>
          <p:cNvSpPr/>
          <p:nvPr/>
        </p:nvSpPr>
        <p:spPr>
          <a:xfrm>
            <a:off x="1979712" y="2276872"/>
            <a:ext cx="1296144" cy="36004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лыбающееся лицо 8"/>
          <p:cNvSpPr/>
          <p:nvPr/>
        </p:nvSpPr>
        <p:spPr>
          <a:xfrm>
            <a:off x="6660232" y="4298756"/>
            <a:ext cx="1008112" cy="864096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283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20688"/>
            <a:ext cx="8208912" cy="56166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Axloq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kodeksi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3200" dirty="0"/>
              <a:t>(professional </a:t>
            </a:r>
            <a:r>
              <a:rPr lang="en-US" sz="3200" dirty="0" err="1"/>
              <a:t>etika</a:t>
            </a:r>
            <a:r>
              <a:rPr lang="en-US" sz="3200" dirty="0"/>
              <a:t>) </a:t>
            </a:r>
            <a:r>
              <a:rPr lang="en-US" sz="3200" dirty="0" err="1"/>
              <a:t>ijtimoiy</a:t>
            </a:r>
            <a:r>
              <a:rPr lang="en-US" sz="3200" dirty="0"/>
              <a:t> </a:t>
            </a:r>
            <a:r>
              <a:rPr lang="en-US" sz="3200" dirty="0" err="1"/>
              <a:t>ishning</a:t>
            </a:r>
            <a:r>
              <a:rPr lang="en-US" sz="3200" dirty="0"/>
              <a:t> </a:t>
            </a:r>
            <a:r>
              <a:rPr lang="en-US" sz="3200" dirty="0" err="1"/>
              <a:t>asosi</a:t>
            </a:r>
            <a:r>
              <a:rPr lang="en-US" sz="3200" dirty="0"/>
              <a:t> </a:t>
            </a:r>
            <a:r>
              <a:rPr lang="en-US" sz="3200" dirty="0" err="1"/>
              <a:t>hisoblanadi</a:t>
            </a:r>
            <a:r>
              <a:rPr lang="en-US" sz="3200" dirty="0"/>
              <a:t>. </a:t>
            </a:r>
            <a:r>
              <a:rPr lang="en-US" sz="3200" dirty="0" err="1"/>
              <a:t>Ushbu</a:t>
            </a:r>
            <a:r>
              <a:rPr lang="en-US" sz="3200" dirty="0"/>
              <a:t> </a:t>
            </a:r>
            <a:r>
              <a:rPr lang="en-US" sz="3200" dirty="0" err="1"/>
              <a:t>kasb</a:t>
            </a:r>
            <a:r>
              <a:rPr lang="en-US" sz="3200" dirty="0"/>
              <a:t> </a:t>
            </a:r>
            <a:r>
              <a:rPr lang="en-US" sz="3200" dirty="0" err="1"/>
              <a:t>o’zining</a:t>
            </a:r>
            <a:r>
              <a:rPr lang="en-US" sz="3200" dirty="0"/>
              <a:t> </a:t>
            </a:r>
            <a:r>
              <a:rPr lang="en-US" sz="3200" dirty="0" err="1"/>
              <a:t>asosiy</a:t>
            </a:r>
            <a:r>
              <a:rPr lang="en-US" sz="3200" dirty="0"/>
              <a:t> </a:t>
            </a:r>
            <a:r>
              <a:rPr lang="en-US" sz="3200" dirty="0" err="1"/>
              <a:t>qadriyatlari</a:t>
            </a:r>
            <a:r>
              <a:rPr lang="en-US" sz="3200" dirty="0"/>
              <a:t>, </a:t>
            </a:r>
            <a:r>
              <a:rPr lang="en-US" sz="3200" dirty="0" err="1"/>
              <a:t>axloqiy</a:t>
            </a:r>
            <a:r>
              <a:rPr lang="en-US" sz="3200" dirty="0"/>
              <a:t> </a:t>
            </a:r>
            <a:r>
              <a:rPr lang="en-US" sz="3200" dirty="0" err="1"/>
              <a:t>prinsplari</a:t>
            </a:r>
            <a:r>
              <a:rPr lang="en-US" sz="3200" dirty="0"/>
              <a:t> </a:t>
            </a:r>
            <a:r>
              <a:rPr lang="en-US" sz="3200" dirty="0" err="1"/>
              <a:t>va</a:t>
            </a:r>
            <a:r>
              <a:rPr lang="en-US" sz="3200" dirty="0"/>
              <a:t> </a:t>
            </a:r>
            <a:r>
              <a:rPr lang="en-US" sz="3200" dirty="0" err="1"/>
              <a:t>standartlarini</a:t>
            </a:r>
            <a:r>
              <a:rPr lang="en-US" sz="3200" dirty="0"/>
              <a:t> </a:t>
            </a:r>
            <a:r>
              <a:rPr lang="en-US" sz="3200" dirty="0" err="1"/>
              <a:t>aniq</a:t>
            </a:r>
            <a:r>
              <a:rPr lang="en-US" sz="3200" dirty="0"/>
              <a:t> </a:t>
            </a:r>
            <a:r>
              <a:rPr lang="en-US" sz="3200" dirty="0" err="1"/>
              <a:t>belgilab</a:t>
            </a:r>
            <a:r>
              <a:rPr lang="en-US" sz="3200" dirty="0"/>
              <a:t> </a:t>
            </a:r>
            <a:r>
              <a:rPr lang="en-US" sz="3200" dirty="0" err="1"/>
              <a:t>berish</a:t>
            </a:r>
            <a:r>
              <a:rPr lang="en-US" sz="3200" dirty="0"/>
              <a:t> </a:t>
            </a:r>
            <a:r>
              <a:rPr lang="en-US" sz="3200" dirty="0" err="1"/>
              <a:t>majburiyatiga</a:t>
            </a:r>
            <a:r>
              <a:rPr lang="en-US" sz="3200" dirty="0"/>
              <a:t> </a:t>
            </a:r>
            <a:r>
              <a:rPr lang="en-US" sz="3200" dirty="0" err="1"/>
              <a:t>ega</a:t>
            </a:r>
            <a:r>
              <a:rPr lang="en-US" sz="3200" dirty="0"/>
              <a:t>. </a:t>
            </a:r>
            <a:r>
              <a:rPr lang="en-US" sz="3200" dirty="0" err="1"/>
              <a:t>Mazkur</a:t>
            </a:r>
            <a:r>
              <a:rPr lang="en-US" sz="3200" dirty="0"/>
              <a:t> </a:t>
            </a:r>
            <a:r>
              <a:rPr lang="en-US" sz="3200" dirty="0" err="1"/>
              <a:t>kodeks</a:t>
            </a:r>
            <a:r>
              <a:rPr lang="en-US" sz="3200" dirty="0"/>
              <a:t> IXMU(</a:t>
            </a:r>
            <a:r>
              <a:rPr lang="en-US" sz="3200" dirty="0" err="1"/>
              <a:t>Ijtimoiy</a:t>
            </a:r>
            <a:r>
              <a:rPr lang="en-US" sz="3200" dirty="0"/>
              <a:t> </a:t>
            </a:r>
            <a:r>
              <a:rPr lang="en-US" sz="3200" dirty="0" err="1"/>
              <a:t>Xodimlar</a:t>
            </a:r>
            <a:r>
              <a:rPr lang="en-US" sz="3200" dirty="0"/>
              <a:t> </a:t>
            </a:r>
            <a:r>
              <a:rPr lang="en-US" sz="3200" dirty="0" err="1"/>
              <a:t>Milliy</a:t>
            </a:r>
            <a:r>
              <a:rPr lang="en-US" sz="3200" dirty="0"/>
              <a:t> </a:t>
            </a:r>
            <a:r>
              <a:rPr lang="en-US" sz="3200" dirty="0" err="1"/>
              <a:t>Uyushmasi</a:t>
            </a:r>
            <a:r>
              <a:rPr lang="en-US" sz="3200" dirty="0"/>
              <a:t>) </a:t>
            </a:r>
            <a:r>
              <a:rPr lang="en-US" sz="3200" dirty="0" err="1"/>
              <a:t>tomonidan</a:t>
            </a:r>
            <a:r>
              <a:rPr lang="en-US" sz="3200" dirty="0"/>
              <a:t> </a:t>
            </a:r>
            <a:r>
              <a:rPr lang="en-US" sz="3200" dirty="0" err="1"/>
              <a:t>yaratilgan</a:t>
            </a:r>
            <a:r>
              <a:rPr lang="en-US" sz="3200" dirty="0"/>
              <a:t> </a:t>
            </a:r>
            <a:r>
              <a:rPr lang="en-US" sz="3200" dirty="0" err="1"/>
              <a:t>yo’riqnoma</a:t>
            </a:r>
            <a:r>
              <a:rPr lang="en-US" sz="3200" dirty="0"/>
              <a:t> </a:t>
            </a:r>
            <a:r>
              <a:rPr lang="en-US" sz="3200" dirty="0" err="1"/>
              <a:t>hisoblanadi</a:t>
            </a:r>
            <a:r>
              <a:rPr lang="en-US" sz="3200" dirty="0"/>
              <a:t>. </a:t>
            </a:r>
            <a:r>
              <a:rPr lang="en-US" sz="3200" dirty="0" err="1"/>
              <a:t>Ijtimoiy</a:t>
            </a:r>
            <a:r>
              <a:rPr lang="en-US" sz="3200" dirty="0"/>
              <a:t> </a:t>
            </a:r>
            <a:r>
              <a:rPr lang="en-US" sz="3200" dirty="0" err="1"/>
              <a:t>xodimlar</a:t>
            </a:r>
            <a:r>
              <a:rPr lang="en-US" sz="3200" dirty="0"/>
              <a:t> </a:t>
            </a:r>
            <a:r>
              <a:rPr lang="en-US" sz="3200" dirty="0" err="1"/>
              <a:t>o’z</a:t>
            </a:r>
            <a:r>
              <a:rPr lang="en-US" sz="3200" dirty="0"/>
              <a:t> </a:t>
            </a:r>
            <a:r>
              <a:rPr lang="en-US" sz="3200" dirty="0" err="1"/>
              <a:t>faoliyati</a:t>
            </a:r>
            <a:r>
              <a:rPr lang="en-US" sz="3200" dirty="0"/>
              <a:t> </a:t>
            </a:r>
            <a:r>
              <a:rPr lang="en-US" sz="3200" dirty="0" err="1"/>
              <a:t>davomida</a:t>
            </a:r>
            <a:r>
              <a:rPr lang="en-US" sz="3200" dirty="0"/>
              <a:t> </a:t>
            </a:r>
            <a:r>
              <a:rPr lang="en-US" sz="3200" dirty="0" err="1"/>
              <a:t>amal</a:t>
            </a:r>
            <a:r>
              <a:rPr lang="en-US" sz="3200" dirty="0"/>
              <a:t> </a:t>
            </a:r>
            <a:r>
              <a:rPr lang="en-US" sz="3200" dirty="0" err="1"/>
              <a:t>qilishi</a:t>
            </a:r>
            <a:r>
              <a:rPr lang="en-US" sz="3200" dirty="0"/>
              <a:t> </a:t>
            </a:r>
            <a:r>
              <a:rPr lang="en-US" sz="3200" dirty="0" err="1"/>
              <a:t>lozim</a:t>
            </a:r>
            <a:r>
              <a:rPr lang="en-US" sz="3200" dirty="0"/>
              <a:t> </a:t>
            </a:r>
            <a:r>
              <a:rPr lang="en-US" sz="3200" dirty="0" err="1"/>
              <a:t>bo’lgan</a:t>
            </a:r>
            <a:r>
              <a:rPr lang="en-US" sz="3200" dirty="0"/>
              <a:t> </a:t>
            </a:r>
            <a:r>
              <a:rPr lang="en-US" sz="3200" dirty="0" err="1"/>
              <a:t>o’ziga</a:t>
            </a:r>
            <a:r>
              <a:rPr lang="en-US" sz="3200" dirty="0"/>
              <a:t> </a:t>
            </a:r>
            <a:r>
              <a:rPr lang="en-US" sz="3200" dirty="0" err="1"/>
              <a:t>xos</a:t>
            </a:r>
            <a:r>
              <a:rPr lang="en-US" sz="3200" dirty="0"/>
              <a:t> </a:t>
            </a:r>
            <a:r>
              <a:rPr lang="en-US" sz="3200" dirty="0" err="1"/>
              <a:t>axloqiy</a:t>
            </a:r>
            <a:r>
              <a:rPr lang="en-US" sz="3200" dirty="0"/>
              <a:t> </a:t>
            </a:r>
            <a:r>
              <a:rPr lang="en-US" sz="3200" dirty="0" err="1"/>
              <a:t>standartlar</a:t>
            </a:r>
            <a:r>
              <a:rPr lang="en-US" sz="3200" dirty="0"/>
              <a:t> </a:t>
            </a:r>
            <a:r>
              <a:rPr lang="en-US" sz="3200" dirty="0" err="1"/>
              <a:t>to’plamini</a:t>
            </a:r>
            <a:r>
              <a:rPr lang="en-US" sz="3200" dirty="0"/>
              <a:t> </a:t>
            </a:r>
            <a:r>
              <a:rPr lang="en-US" sz="3200" dirty="0" err="1"/>
              <a:t>belgilab</a:t>
            </a:r>
            <a:r>
              <a:rPr lang="en-US" sz="3200" dirty="0"/>
              <a:t> </a:t>
            </a:r>
            <a:r>
              <a:rPr lang="en-US" sz="3200" dirty="0" err="1"/>
              <a:t>beruvchi</a:t>
            </a:r>
            <a:r>
              <a:rPr lang="en-US" sz="3200" dirty="0"/>
              <a:t> </a:t>
            </a:r>
            <a:r>
              <a:rPr lang="en-US" sz="3200" dirty="0" err="1"/>
              <a:t>umumiy</a:t>
            </a:r>
            <a:r>
              <a:rPr lang="en-US" sz="3200" dirty="0"/>
              <a:t> </a:t>
            </a:r>
            <a:r>
              <a:rPr lang="en-US" sz="3200" dirty="0" err="1"/>
              <a:t>axloqiy</a:t>
            </a:r>
            <a:r>
              <a:rPr lang="en-US" sz="3200" dirty="0"/>
              <a:t> </a:t>
            </a:r>
            <a:r>
              <a:rPr lang="en-US" sz="3200" dirty="0" err="1"/>
              <a:t>prinsplar</a:t>
            </a:r>
            <a:r>
              <a:rPr lang="en-US" sz="3200" dirty="0"/>
              <a:t> </a:t>
            </a:r>
            <a:r>
              <a:rPr lang="en-US" sz="3200" dirty="0" err="1"/>
              <a:t>mujmui</a:t>
            </a:r>
            <a:r>
              <a:rPr lang="en-US" sz="3200" dirty="0"/>
              <a:t> </a:t>
            </a:r>
            <a:r>
              <a:rPr lang="en-US" sz="3200" dirty="0" err="1"/>
              <a:t>sanaladi</a:t>
            </a:r>
            <a:r>
              <a:rPr lang="en-US" sz="3200" dirty="0"/>
              <a:t>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57887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Прямоугольник 1"/>
          <p:cNvSpPr/>
          <p:nvPr/>
        </p:nvSpPr>
        <p:spPr>
          <a:xfrm>
            <a:off x="3328984" y="2828051"/>
            <a:ext cx="2520280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Ijtimoiy</a:t>
            </a:r>
            <a:r>
              <a:rPr lang="en-US" sz="2400" dirty="0"/>
              <a:t> </a:t>
            </a:r>
            <a:r>
              <a:rPr lang="en-US" sz="2400" dirty="0" err="1"/>
              <a:t>xodimlarning</a:t>
            </a:r>
            <a:r>
              <a:rPr lang="en-US" sz="2400" dirty="0"/>
              <a:t> </a:t>
            </a:r>
            <a:r>
              <a:rPr lang="en-US" sz="2400" dirty="0" err="1"/>
              <a:t>asosiy</a:t>
            </a:r>
            <a:r>
              <a:rPr lang="en-US" sz="2400" dirty="0"/>
              <a:t> </a:t>
            </a:r>
            <a:r>
              <a:rPr lang="en-US" sz="2400" dirty="0" err="1"/>
              <a:t>burchlari</a:t>
            </a:r>
            <a:endParaRPr lang="ru-RU" sz="2400" dirty="0"/>
          </a:p>
        </p:txBody>
      </p:sp>
      <p:sp>
        <p:nvSpPr>
          <p:cNvPr id="1048638" name="Овал 2"/>
          <p:cNvSpPr/>
          <p:nvPr/>
        </p:nvSpPr>
        <p:spPr>
          <a:xfrm>
            <a:off x="609987" y="1628800"/>
            <a:ext cx="2347219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Mijoz</a:t>
            </a:r>
            <a:r>
              <a:rPr lang="en-US" dirty="0"/>
              <a:t> </a:t>
            </a:r>
            <a:r>
              <a:rPr lang="en-US" dirty="0" err="1"/>
              <a:t>manfaatlarini</a:t>
            </a:r>
            <a:r>
              <a:rPr lang="en-US" dirty="0"/>
              <a:t> </a:t>
            </a:r>
            <a:r>
              <a:rPr lang="en-US" dirty="0" err="1"/>
              <a:t>qo’llab-quvvatlashi</a:t>
            </a:r>
            <a:endParaRPr lang="ru-RU" dirty="0"/>
          </a:p>
        </p:txBody>
      </p:sp>
      <p:sp>
        <p:nvSpPr>
          <p:cNvPr id="1048639" name="Овал 8"/>
          <p:cNvSpPr/>
          <p:nvPr/>
        </p:nvSpPr>
        <p:spPr>
          <a:xfrm>
            <a:off x="3328984" y="696125"/>
            <a:ext cx="2347219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Mijozga</a:t>
            </a:r>
            <a:r>
              <a:rPr lang="en-US" dirty="0"/>
              <a:t> hos </a:t>
            </a:r>
            <a:r>
              <a:rPr lang="en-US" dirty="0" err="1"/>
              <a:t>bo’lgan</a:t>
            </a:r>
            <a:r>
              <a:rPr lang="en-US" dirty="0"/>
              <a:t> </a:t>
            </a:r>
            <a:r>
              <a:rPr lang="en-US" dirty="0" err="1"/>
              <a:t>qadriyatlarni</a:t>
            </a:r>
            <a:r>
              <a:rPr lang="en-US" dirty="0"/>
              <a:t> </a:t>
            </a:r>
            <a:r>
              <a:rPr lang="en-US" dirty="0" err="1"/>
              <a:t>hurmat</a:t>
            </a:r>
            <a:r>
              <a:rPr lang="en-US" dirty="0"/>
              <a:t> </a:t>
            </a:r>
            <a:r>
              <a:rPr lang="en-US" dirty="0" err="1"/>
              <a:t>qilishi</a:t>
            </a:r>
            <a:endParaRPr lang="ru-RU" dirty="0"/>
          </a:p>
        </p:txBody>
      </p:sp>
      <p:sp>
        <p:nvSpPr>
          <p:cNvPr id="1048640" name="Овал 9"/>
          <p:cNvSpPr/>
          <p:nvPr/>
        </p:nvSpPr>
        <p:spPr>
          <a:xfrm>
            <a:off x="6012159" y="1482863"/>
            <a:ext cx="2347219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Xodim</a:t>
            </a:r>
            <a:r>
              <a:rPr lang="en-US" dirty="0"/>
              <a:t> </a:t>
            </a:r>
            <a:r>
              <a:rPr lang="en-US" dirty="0" err="1"/>
              <a:t>o’z</a:t>
            </a:r>
            <a:r>
              <a:rPr lang="en-US" dirty="0"/>
              <a:t> </a:t>
            </a:r>
            <a:r>
              <a:rPr lang="en-US" dirty="0" err="1"/>
              <a:t>burch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majburiyatlarini</a:t>
            </a:r>
            <a:r>
              <a:rPr lang="en-US" dirty="0"/>
              <a:t> </a:t>
            </a:r>
            <a:r>
              <a:rPr lang="en-US" dirty="0" err="1"/>
              <a:t>to’liq</a:t>
            </a:r>
            <a:r>
              <a:rPr lang="en-US" dirty="0"/>
              <a:t> </a:t>
            </a:r>
            <a:r>
              <a:rPr lang="en-US" dirty="0" err="1"/>
              <a:t>bajarishi</a:t>
            </a:r>
            <a:endParaRPr lang="ru-RU" dirty="0"/>
          </a:p>
        </p:txBody>
      </p:sp>
      <p:sp>
        <p:nvSpPr>
          <p:cNvPr id="1048641" name="Овал 10"/>
          <p:cNvSpPr/>
          <p:nvPr/>
        </p:nvSpPr>
        <p:spPr>
          <a:xfrm>
            <a:off x="6094048" y="3455430"/>
            <a:ext cx="2347219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Xodimning</a:t>
            </a:r>
            <a:r>
              <a:rPr lang="en-US" dirty="0"/>
              <a:t> </a:t>
            </a:r>
            <a:r>
              <a:rPr lang="en-US" dirty="0" err="1"/>
              <a:t>yuqori</a:t>
            </a:r>
            <a:r>
              <a:rPr lang="en-US" dirty="0"/>
              <a:t> </a:t>
            </a:r>
            <a:r>
              <a:rPr lang="en-US" dirty="0" err="1"/>
              <a:t>malakaga</a:t>
            </a:r>
            <a:r>
              <a:rPr lang="en-US" dirty="0"/>
              <a:t> </a:t>
            </a:r>
            <a:r>
              <a:rPr lang="en-US" dirty="0" err="1"/>
              <a:t>ega</a:t>
            </a:r>
            <a:r>
              <a:rPr lang="en-US" dirty="0"/>
              <a:t> </a:t>
            </a:r>
            <a:r>
              <a:rPr lang="en-US" dirty="0" err="1"/>
              <a:t>bo’lishi</a:t>
            </a:r>
            <a:endParaRPr lang="ru-RU" dirty="0"/>
          </a:p>
        </p:txBody>
      </p:sp>
      <p:sp>
        <p:nvSpPr>
          <p:cNvPr id="1048642" name="Овал 11"/>
          <p:cNvSpPr/>
          <p:nvPr/>
        </p:nvSpPr>
        <p:spPr>
          <a:xfrm>
            <a:off x="625661" y="3609020"/>
            <a:ext cx="2347219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Xodim</a:t>
            </a:r>
            <a:r>
              <a:rPr lang="en-US" dirty="0"/>
              <a:t> </a:t>
            </a:r>
            <a:r>
              <a:rPr lang="en-US" dirty="0" err="1"/>
              <a:t>o’z</a:t>
            </a:r>
            <a:r>
              <a:rPr lang="en-US" dirty="0"/>
              <a:t> </a:t>
            </a:r>
            <a:r>
              <a:rPr lang="en-US" dirty="0" err="1"/>
              <a:t>shaxsiy</a:t>
            </a:r>
            <a:r>
              <a:rPr lang="en-US" dirty="0"/>
              <a:t> </a:t>
            </a:r>
            <a:r>
              <a:rPr lang="en-US" dirty="0" err="1"/>
              <a:t>manfaati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mijozdan</a:t>
            </a:r>
            <a:r>
              <a:rPr lang="en-US" dirty="0"/>
              <a:t> </a:t>
            </a:r>
            <a:r>
              <a:rPr lang="en-US" dirty="0" err="1"/>
              <a:t>foydalanmasligi</a:t>
            </a:r>
            <a:endParaRPr lang="ru-RU" dirty="0"/>
          </a:p>
        </p:txBody>
      </p:sp>
      <p:sp>
        <p:nvSpPr>
          <p:cNvPr id="1048643" name="Овал 12"/>
          <p:cNvSpPr/>
          <p:nvPr/>
        </p:nvSpPr>
        <p:spPr>
          <a:xfrm>
            <a:off x="3363687" y="4437589"/>
            <a:ext cx="2416625" cy="18722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Xodim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mijoz</a:t>
            </a:r>
            <a:r>
              <a:rPr lang="en-US" dirty="0"/>
              <a:t> </a:t>
            </a:r>
            <a:r>
              <a:rPr lang="en-US" dirty="0" err="1"/>
              <a:t>o’rtasidagi</a:t>
            </a:r>
            <a:r>
              <a:rPr lang="en-US" dirty="0"/>
              <a:t> </a:t>
            </a:r>
            <a:r>
              <a:rPr lang="en-US" dirty="0" err="1"/>
              <a:t>munosabatlarning</a:t>
            </a:r>
            <a:r>
              <a:rPr lang="en-US" dirty="0"/>
              <a:t> </a:t>
            </a:r>
            <a:r>
              <a:rPr lang="en-US" dirty="0" err="1"/>
              <a:t>maxfiyligini</a:t>
            </a:r>
            <a:r>
              <a:rPr lang="en-US" dirty="0"/>
              <a:t> </a:t>
            </a:r>
            <a:r>
              <a:rPr lang="en-US" dirty="0" err="1"/>
              <a:t>taminlash</a:t>
            </a:r>
            <a:endParaRPr lang="ru-RU" dirty="0"/>
          </a:p>
        </p:txBody>
      </p:sp>
      <p:cxnSp>
        <p:nvCxnSpPr>
          <p:cNvPr id="3145736" name="Прямая со стрелкой 15"/>
          <p:cNvCxnSpPr>
            <a:cxnSpLocks/>
          </p:cNvCxnSpPr>
          <p:nvPr/>
        </p:nvCxnSpPr>
        <p:spPr>
          <a:xfrm flipH="1" flipV="1">
            <a:off x="2771800" y="2828051"/>
            <a:ext cx="432048" cy="3129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Прямая со стрелкой 17"/>
          <p:cNvCxnSpPr>
            <a:cxnSpLocks/>
          </p:cNvCxnSpPr>
          <p:nvPr/>
        </p:nvCxnSpPr>
        <p:spPr>
          <a:xfrm flipH="1">
            <a:off x="2771800" y="3609020"/>
            <a:ext cx="432048" cy="2520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8" name="Прямая со стрелкой 19"/>
          <p:cNvCxnSpPr>
            <a:cxnSpLocks/>
            <a:stCxn id="1048637" idx="2"/>
            <a:endCxn id="1048643" idx="0"/>
          </p:cNvCxnSpPr>
          <p:nvPr/>
        </p:nvCxnSpPr>
        <p:spPr>
          <a:xfrm flipH="1">
            <a:off x="4572000" y="4052187"/>
            <a:ext cx="17124" cy="385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Прямая со стрелкой 23"/>
          <p:cNvCxnSpPr>
            <a:cxnSpLocks/>
          </p:cNvCxnSpPr>
          <p:nvPr/>
        </p:nvCxnSpPr>
        <p:spPr>
          <a:xfrm flipV="1">
            <a:off x="4502593" y="2238947"/>
            <a:ext cx="0" cy="4699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0" name="Прямая со стрелкой 25"/>
          <p:cNvCxnSpPr>
            <a:cxnSpLocks/>
          </p:cNvCxnSpPr>
          <p:nvPr/>
        </p:nvCxnSpPr>
        <p:spPr>
          <a:xfrm flipV="1">
            <a:off x="6012159" y="2828051"/>
            <a:ext cx="288033" cy="3849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Прямая со стрелкой 27"/>
          <p:cNvCxnSpPr>
            <a:cxnSpLocks/>
            <a:stCxn id="1048637" idx="3"/>
          </p:cNvCxnSpPr>
          <p:nvPr/>
        </p:nvCxnSpPr>
        <p:spPr>
          <a:xfrm>
            <a:off x="5849264" y="3440119"/>
            <a:ext cx="306911" cy="2949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Прямоугольник 1"/>
          <p:cNvSpPr/>
          <p:nvPr/>
        </p:nvSpPr>
        <p:spPr>
          <a:xfrm>
            <a:off x="2771800" y="188640"/>
            <a:ext cx="3672408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 </a:t>
            </a:r>
            <a:r>
              <a:rPr lang="en-US" sz="2800" dirty="0" err="1">
                <a:solidFill>
                  <a:srgbClr val="FFFF00"/>
                </a:solidFill>
              </a:rPr>
              <a:t>Ijtimoiy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xodimning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asosiy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prinsiplar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va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axloq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me’yorlari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1048645" name="Выноска-облако 5"/>
          <p:cNvSpPr/>
          <p:nvPr/>
        </p:nvSpPr>
        <p:spPr>
          <a:xfrm>
            <a:off x="547011" y="1762065"/>
            <a:ext cx="2232248" cy="130087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FFFF00"/>
                </a:solidFill>
              </a:rPr>
              <a:t>INSONPARVARLIK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48646" name="Выноска-облако 6"/>
          <p:cNvSpPr/>
          <p:nvPr/>
        </p:nvSpPr>
        <p:spPr>
          <a:xfrm>
            <a:off x="3527762" y="4437112"/>
            <a:ext cx="2434507" cy="136815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MIJOZGA BO’LGAN HURMAT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48647" name="Выноска-облако 7"/>
          <p:cNvSpPr/>
          <p:nvPr/>
        </p:nvSpPr>
        <p:spPr>
          <a:xfrm>
            <a:off x="6372200" y="1484784"/>
            <a:ext cx="2525216" cy="158417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VIJDONIYLIK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48648" name="Выноска-облако 8"/>
          <p:cNvSpPr/>
          <p:nvPr/>
        </p:nvSpPr>
        <p:spPr>
          <a:xfrm>
            <a:off x="755576" y="3443762"/>
            <a:ext cx="2232248" cy="158417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HUSHMUAMALALIK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48649" name="Выноска-облако 9"/>
          <p:cNvSpPr/>
          <p:nvPr/>
        </p:nvSpPr>
        <p:spPr>
          <a:xfrm>
            <a:off x="3383746" y="2412504"/>
            <a:ext cx="2578523" cy="151216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BAG’RIKENGLIK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48650" name="Выноска-облако 10"/>
          <p:cNvSpPr/>
          <p:nvPr/>
        </p:nvSpPr>
        <p:spPr>
          <a:xfrm>
            <a:off x="6516216" y="3429000"/>
            <a:ext cx="2381200" cy="158417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HALOLLIK</a:t>
            </a:r>
            <a:endParaRPr lang="ru-RU" dirty="0">
              <a:solidFill>
                <a:srgbClr val="FFFF00"/>
              </a:solidFill>
            </a:endParaRPr>
          </a:p>
        </p:txBody>
      </p:sp>
      <p:cxnSp>
        <p:nvCxnSpPr>
          <p:cNvPr id="3145742" name="Скругленная соединительная линия 13"/>
          <p:cNvCxnSpPr>
            <a:cxnSpLocks/>
          </p:cNvCxnSpPr>
          <p:nvPr/>
        </p:nvCxnSpPr>
        <p:spPr>
          <a:xfrm rot="10800000" flipV="1">
            <a:off x="2779260" y="1844824"/>
            <a:ext cx="1432701" cy="608890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Скругленная соединительная линия 15"/>
          <p:cNvCxnSpPr>
            <a:cxnSpLocks/>
          </p:cNvCxnSpPr>
          <p:nvPr/>
        </p:nvCxnSpPr>
        <p:spPr>
          <a:xfrm rot="5400000">
            <a:off x="2114217" y="2757608"/>
            <a:ext cx="968938" cy="373851"/>
          </a:xfrm>
          <a:prstGeom prst="curvedConnector3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4" name="Скругленная соединительная линия 18"/>
          <p:cNvCxnSpPr>
            <a:cxnSpLocks/>
            <a:stCxn id="1048648" idx="2"/>
          </p:cNvCxnSpPr>
          <p:nvPr/>
        </p:nvCxnSpPr>
        <p:spPr>
          <a:xfrm>
            <a:off x="2985964" y="4235850"/>
            <a:ext cx="793948" cy="489294"/>
          </a:xfrm>
          <a:prstGeom prst="curvedConnector3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Скругленная соединительная линия 20"/>
          <p:cNvCxnSpPr>
            <a:cxnSpLocks/>
          </p:cNvCxnSpPr>
          <p:nvPr/>
        </p:nvCxnSpPr>
        <p:spPr>
          <a:xfrm flipV="1">
            <a:off x="5709479" y="4846127"/>
            <a:ext cx="1008112" cy="671105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6" name="Скругленная соединительная линия 28"/>
          <p:cNvCxnSpPr>
            <a:cxnSpLocks/>
          </p:cNvCxnSpPr>
          <p:nvPr/>
        </p:nvCxnSpPr>
        <p:spPr>
          <a:xfrm rot="10800000">
            <a:off x="8100392" y="2944534"/>
            <a:ext cx="797024" cy="700491"/>
          </a:xfrm>
          <a:prstGeom prst="curvedConnector3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7" name="Скругленная соединительная линия 30"/>
          <p:cNvCxnSpPr>
            <a:cxnSpLocks/>
          </p:cNvCxnSpPr>
          <p:nvPr/>
        </p:nvCxnSpPr>
        <p:spPr>
          <a:xfrm rot="10800000" flipV="1">
            <a:off x="5962269" y="2944534"/>
            <a:ext cx="755322" cy="499228"/>
          </a:xfrm>
          <a:prstGeom prst="curvedConnector3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8" name="Скругленная соединительная линия 32"/>
          <p:cNvCxnSpPr>
            <a:cxnSpLocks/>
          </p:cNvCxnSpPr>
          <p:nvPr/>
        </p:nvCxnSpPr>
        <p:spPr>
          <a:xfrm rot="10800000">
            <a:off x="5004047" y="1844823"/>
            <a:ext cx="1374953" cy="650182"/>
          </a:xfrm>
          <a:prstGeom prst="curvedConnector3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980462"/>
            <a:ext cx="8064896" cy="5040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/>
              <a:t>Kasbiy</a:t>
            </a:r>
            <a:r>
              <a:rPr lang="en-US" sz="3600" b="1" dirty="0"/>
              <a:t> </a:t>
            </a:r>
            <a:r>
              <a:rPr lang="en-US" sz="3600" b="1" dirty="0" err="1"/>
              <a:t>qadriyatlar</a:t>
            </a:r>
            <a:r>
              <a:rPr lang="en-US" sz="3600" b="1" dirty="0"/>
              <a:t> </a:t>
            </a:r>
            <a:r>
              <a:rPr lang="en-US" sz="3600" b="1" dirty="0" err="1"/>
              <a:t>tarixi</a:t>
            </a:r>
            <a:r>
              <a:rPr lang="en-US" sz="3600" b="1" dirty="0"/>
              <a:t>- </a:t>
            </a:r>
            <a:r>
              <a:rPr lang="en-US" sz="3600" b="1" dirty="0" err="1"/>
              <a:t>profesional</a:t>
            </a:r>
            <a:r>
              <a:rPr lang="en-US" sz="3600" b="1" dirty="0"/>
              <a:t> </a:t>
            </a:r>
            <a:r>
              <a:rPr lang="en-US" sz="3600" b="1" dirty="0" err="1"/>
              <a:t>ijtimoiy</a:t>
            </a:r>
            <a:r>
              <a:rPr lang="en-US" sz="3600" b="1" dirty="0"/>
              <a:t> </a:t>
            </a:r>
            <a:r>
              <a:rPr lang="en-US" sz="3600" b="1" dirty="0" err="1"/>
              <a:t>ishchining</a:t>
            </a:r>
            <a:r>
              <a:rPr lang="en-US" sz="3600" b="1" dirty="0"/>
              <a:t> </a:t>
            </a:r>
            <a:r>
              <a:rPr lang="en-US" sz="3600" b="1" dirty="0" err="1"/>
              <a:t>asosiy</a:t>
            </a:r>
            <a:r>
              <a:rPr lang="en-US" sz="3600" b="1" dirty="0"/>
              <a:t> </a:t>
            </a:r>
            <a:r>
              <a:rPr lang="en-US" sz="3600" b="1" dirty="0" err="1"/>
              <a:t>prinsiplari</a:t>
            </a:r>
            <a:r>
              <a:rPr lang="en-US" sz="3600" b="1" dirty="0"/>
              <a:t> </a:t>
            </a:r>
            <a:r>
              <a:rPr lang="en-US" sz="3600" b="1" dirty="0" err="1"/>
              <a:t>hisoblanadi</a:t>
            </a:r>
            <a:r>
              <a:rPr lang="en-US" sz="3600" b="1" dirty="0"/>
              <a:t>.</a:t>
            </a:r>
          </a:p>
          <a:p>
            <a:r>
              <a:rPr lang="en-US" sz="2800" dirty="0"/>
              <a:t>*</a:t>
            </a:r>
            <a:r>
              <a:rPr lang="en-US" sz="2800" dirty="0" err="1"/>
              <a:t>xizmat</a:t>
            </a:r>
            <a:r>
              <a:rPr lang="en-US" sz="2800" dirty="0"/>
              <a:t> </a:t>
            </a:r>
            <a:r>
              <a:rPr lang="en-US" sz="2800" dirty="0" err="1"/>
              <a:t>ko’rsatish</a:t>
            </a:r>
            <a:endParaRPr lang="en-US" sz="2800" dirty="0"/>
          </a:p>
          <a:p>
            <a:r>
              <a:rPr lang="en-US" sz="2800" dirty="0"/>
              <a:t>*</a:t>
            </a:r>
            <a:r>
              <a:rPr lang="en-US" sz="2800" dirty="0" err="1"/>
              <a:t>ijtimoiy</a:t>
            </a:r>
            <a:r>
              <a:rPr lang="en-US" sz="2800" dirty="0"/>
              <a:t> </a:t>
            </a:r>
            <a:r>
              <a:rPr lang="en-US" sz="2800" dirty="0" err="1"/>
              <a:t>adolat</a:t>
            </a:r>
            <a:r>
              <a:rPr lang="en-US" sz="2800" dirty="0"/>
              <a:t> </a:t>
            </a:r>
          </a:p>
          <a:p>
            <a:r>
              <a:rPr lang="en-US" sz="2800" dirty="0"/>
              <a:t>*</a:t>
            </a:r>
            <a:r>
              <a:rPr lang="en-US" sz="2800" dirty="0" err="1"/>
              <a:t>inson</a:t>
            </a:r>
            <a:r>
              <a:rPr lang="en-US" sz="2800" dirty="0"/>
              <a:t> </a:t>
            </a:r>
            <a:r>
              <a:rPr lang="en-US" sz="2800" dirty="0" err="1"/>
              <a:t>nufuzi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qadri</a:t>
            </a:r>
            <a:endParaRPr lang="en-US" sz="2800" dirty="0"/>
          </a:p>
          <a:p>
            <a:r>
              <a:rPr lang="en-US" sz="2800" dirty="0"/>
              <a:t>*</a:t>
            </a:r>
            <a:r>
              <a:rPr lang="en-US" sz="2800" dirty="0" err="1"/>
              <a:t>insoniy</a:t>
            </a:r>
            <a:r>
              <a:rPr lang="en-US" sz="2800" dirty="0"/>
              <a:t> </a:t>
            </a:r>
            <a:r>
              <a:rPr lang="en-US" sz="2800" dirty="0" err="1"/>
              <a:t>o’zaro</a:t>
            </a:r>
            <a:r>
              <a:rPr lang="en-US" sz="2800" dirty="0"/>
              <a:t> </a:t>
            </a:r>
            <a:r>
              <a:rPr lang="en-US" sz="2800" dirty="0" err="1"/>
              <a:t>munosabatlarning</a:t>
            </a:r>
            <a:r>
              <a:rPr lang="en-US" sz="2800" dirty="0"/>
              <a:t> </a:t>
            </a:r>
            <a:r>
              <a:rPr lang="en-US" sz="2800" dirty="0" err="1"/>
              <a:t>muhimligi</a:t>
            </a:r>
            <a:endParaRPr lang="en-US" sz="2800" dirty="0"/>
          </a:p>
          <a:p>
            <a:r>
              <a:rPr lang="en-US" sz="2800" dirty="0"/>
              <a:t>*</a:t>
            </a:r>
            <a:r>
              <a:rPr lang="en-US" sz="2800" dirty="0" err="1"/>
              <a:t>vijdoniylik</a:t>
            </a:r>
            <a:endParaRPr lang="en-US" sz="2800" dirty="0"/>
          </a:p>
          <a:p>
            <a:r>
              <a:rPr lang="en-US" sz="2800" dirty="0"/>
              <a:t>*</a:t>
            </a:r>
            <a:r>
              <a:rPr lang="en-US" sz="2800" dirty="0" err="1"/>
              <a:t>layoqatlilik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96107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92696"/>
            <a:ext cx="8208912" cy="56166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/>
          </a:p>
          <a:p>
            <a:pPr algn="ctr"/>
            <a:r>
              <a:rPr lang="en-US" sz="4000" dirty="0" err="1"/>
              <a:t>Ijtimoiy</a:t>
            </a:r>
            <a:r>
              <a:rPr lang="en-US" sz="4000" dirty="0"/>
              <a:t> </a:t>
            </a:r>
            <a:r>
              <a:rPr lang="en-US" sz="4000" dirty="0" err="1"/>
              <a:t>ish</a:t>
            </a:r>
            <a:r>
              <a:rPr lang="en-US" sz="4000" dirty="0"/>
              <a:t> </a:t>
            </a:r>
            <a:r>
              <a:rPr lang="en-US" sz="4000" dirty="0" err="1"/>
              <a:t>qadriyatlari</a:t>
            </a:r>
            <a:endParaRPr lang="en-US" sz="2400" b="1" dirty="0"/>
          </a:p>
          <a:p>
            <a:pPr algn="ctr"/>
            <a:r>
              <a:rPr lang="en-US" sz="2400" b="1" dirty="0"/>
              <a:t>QADRIYAT: </a:t>
            </a:r>
            <a:r>
              <a:rPr lang="en-US" sz="2400" b="1" u="sng" dirty="0" err="1"/>
              <a:t>Xizmat</a:t>
            </a:r>
            <a:r>
              <a:rPr lang="en-US" sz="2400" b="1" u="sng" dirty="0"/>
              <a:t> </a:t>
            </a:r>
            <a:r>
              <a:rPr lang="en-US" sz="2400" b="1" u="sng" dirty="0" err="1"/>
              <a:t>ko’rsatish</a:t>
            </a:r>
            <a:r>
              <a:rPr lang="en-US" sz="2400" b="1" u="sng" dirty="0"/>
              <a:t> </a:t>
            </a:r>
          </a:p>
          <a:p>
            <a:pPr algn="ctr"/>
            <a:r>
              <a:rPr lang="en-US" sz="2800" dirty="0" err="1"/>
              <a:t>Axloqiy</a:t>
            </a:r>
            <a:r>
              <a:rPr lang="en-US" sz="2800" dirty="0"/>
              <a:t> </a:t>
            </a:r>
            <a:r>
              <a:rPr lang="en-US" sz="2800" dirty="0" err="1"/>
              <a:t>prinsip</a:t>
            </a:r>
            <a:r>
              <a:rPr lang="en-US" sz="2800" dirty="0"/>
              <a:t>: </a:t>
            </a:r>
            <a:r>
              <a:rPr lang="en-US" sz="2800" dirty="0" err="1"/>
              <a:t>Ijtimoiy</a:t>
            </a:r>
            <a:r>
              <a:rPr lang="en-US" sz="2800" dirty="0"/>
              <a:t> </a:t>
            </a:r>
            <a:r>
              <a:rPr lang="en-US" sz="2800" dirty="0" err="1"/>
              <a:t>xodimlar</a:t>
            </a:r>
            <a:r>
              <a:rPr lang="en-US" sz="2800" dirty="0"/>
              <a:t> </a:t>
            </a:r>
            <a:r>
              <a:rPr lang="en-US" sz="2800" dirty="0" err="1"/>
              <a:t>boshqalarga</a:t>
            </a:r>
            <a:r>
              <a:rPr lang="en-US" sz="2800" dirty="0"/>
              <a:t> </a:t>
            </a:r>
            <a:r>
              <a:rPr lang="en-US" sz="2800" dirty="0" err="1"/>
              <a:t>xizmat</a:t>
            </a:r>
            <a:r>
              <a:rPr lang="en-US" sz="2800" dirty="0"/>
              <a:t> </a:t>
            </a:r>
            <a:r>
              <a:rPr lang="en-US" sz="2800" dirty="0" err="1"/>
              <a:t>ko’rsatishni</a:t>
            </a:r>
            <a:r>
              <a:rPr lang="en-US" sz="2800" dirty="0"/>
              <a:t> </a:t>
            </a:r>
            <a:r>
              <a:rPr lang="en-US" sz="2800" dirty="0" err="1"/>
              <a:t>shaxsiy</a:t>
            </a:r>
            <a:r>
              <a:rPr lang="en-US" sz="2800" dirty="0"/>
              <a:t> </a:t>
            </a:r>
            <a:r>
              <a:rPr lang="en-US" sz="2800" dirty="0" err="1"/>
              <a:t>manfaatlaridan</a:t>
            </a:r>
            <a:r>
              <a:rPr lang="en-US" sz="2800" dirty="0"/>
              <a:t> </a:t>
            </a:r>
            <a:r>
              <a:rPr lang="en-US" sz="2800" dirty="0" err="1"/>
              <a:t>ustun</a:t>
            </a:r>
            <a:r>
              <a:rPr lang="en-US" sz="2800" dirty="0"/>
              <a:t> </a:t>
            </a:r>
            <a:r>
              <a:rPr lang="en-US" sz="2800" dirty="0" err="1"/>
              <a:t>qo’yadilar</a:t>
            </a:r>
            <a:r>
              <a:rPr lang="en-US" sz="2800" dirty="0"/>
              <a:t>. </a:t>
            </a:r>
            <a:r>
              <a:rPr lang="en-US" sz="2800" dirty="0" err="1"/>
              <a:t>Ijtimoiy</a:t>
            </a:r>
            <a:r>
              <a:rPr lang="en-US" sz="2800" dirty="0"/>
              <a:t> </a:t>
            </a:r>
            <a:r>
              <a:rPr lang="en-US" sz="2800" dirty="0" err="1"/>
              <a:t>xodimlar</a:t>
            </a:r>
            <a:r>
              <a:rPr lang="en-US" sz="2800" dirty="0"/>
              <a:t> </a:t>
            </a:r>
            <a:r>
              <a:rPr lang="en-US" sz="2800" dirty="0" err="1"/>
              <a:t>o’z</a:t>
            </a:r>
            <a:r>
              <a:rPr lang="en-US" sz="2800" dirty="0"/>
              <a:t> </a:t>
            </a:r>
            <a:r>
              <a:rPr lang="en-US" sz="2800" dirty="0" err="1"/>
              <a:t>shaxsiy</a:t>
            </a:r>
            <a:r>
              <a:rPr lang="en-US" sz="2800" dirty="0"/>
              <a:t> </a:t>
            </a:r>
            <a:r>
              <a:rPr lang="en-US" sz="2800" dirty="0" err="1"/>
              <a:t>bilimlari</a:t>
            </a:r>
            <a:r>
              <a:rPr lang="en-US" sz="2800" dirty="0"/>
              <a:t>, </a:t>
            </a:r>
            <a:r>
              <a:rPr lang="en-US" sz="2800" dirty="0" err="1"/>
              <a:t>qadriyat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ko’nikmalarini</a:t>
            </a:r>
            <a:r>
              <a:rPr lang="en-US" sz="2800" dirty="0"/>
              <a:t> </a:t>
            </a:r>
            <a:r>
              <a:rPr lang="en-US" sz="2800" dirty="0" err="1"/>
              <a:t>muhtojlarga</a:t>
            </a:r>
            <a:r>
              <a:rPr lang="en-US" sz="2800" dirty="0"/>
              <a:t> </a:t>
            </a:r>
            <a:r>
              <a:rPr lang="en-US" sz="2800" dirty="0" err="1"/>
              <a:t>yordam</a:t>
            </a:r>
            <a:r>
              <a:rPr lang="en-US" sz="2800" dirty="0"/>
              <a:t> </a:t>
            </a:r>
            <a:r>
              <a:rPr lang="en-US" sz="2800" dirty="0" err="1"/>
              <a:t>ko’rsatish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muamolarni</a:t>
            </a:r>
            <a:r>
              <a:rPr lang="en-US" sz="2800" dirty="0"/>
              <a:t> </a:t>
            </a:r>
            <a:r>
              <a:rPr lang="en-US" sz="2800" dirty="0" err="1"/>
              <a:t>hal</a:t>
            </a:r>
            <a:r>
              <a:rPr lang="en-US" sz="2800" dirty="0"/>
              <a:t> </a:t>
            </a:r>
            <a:r>
              <a:rPr lang="en-US" sz="2800" dirty="0" err="1"/>
              <a:t>etishga</a:t>
            </a:r>
            <a:r>
              <a:rPr lang="en-US" sz="2800" dirty="0"/>
              <a:t> </a:t>
            </a:r>
            <a:r>
              <a:rPr lang="en-US" sz="2800" dirty="0" err="1"/>
              <a:t>safarbar</a:t>
            </a:r>
            <a:r>
              <a:rPr lang="en-US" sz="2800" dirty="0"/>
              <a:t> </a:t>
            </a:r>
            <a:r>
              <a:rPr lang="en-US" sz="2800" dirty="0" err="1"/>
              <a:t>qiladilar</a:t>
            </a:r>
            <a:r>
              <a:rPr lang="en-US" sz="2800" dirty="0"/>
              <a:t>.</a:t>
            </a:r>
          </a:p>
          <a:p>
            <a:pPr algn="ctr"/>
            <a:endParaRPr lang="en-US" sz="24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8030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836712"/>
            <a:ext cx="8496944" cy="5760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/>
          </a:p>
          <a:p>
            <a:pPr algn="ctr"/>
            <a:r>
              <a:rPr lang="en-US" sz="4000" dirty="0" err="1"/>
              <a:t>Ijtimoiy</a:t>
            </a:r>
            <a:r>
              <a:rPr lang="en-US" sz="4000" dirty="0"/>
              <a:t> </a:t>
            </a:r>
            <a:r>
              <a:rPr lang="en-US" sz="4000" dirty="0" err="1"/>
              <a:t>ish</a:t>
            </a:r>
            <a:r>
              <a:rPr lang="en-US" sz="4000" dirty="0"/>
              <a:t> </a:t>
            </a:r>
            <a:r>
              <a:rPr lang="en-US" sz="4000" dirty="0" err="1"/>
              <a:t>qadriyatlari</a:t>
            </a:r>
            <a:endParaRPr lang="en-US" sz="2800" dirty="0"/>
          </a:p>
          <a:p>
            <a:pPr algn="ctr"/>
            <a:endParaRPr lang="en-US" dirty="0"/>
          </a:p>
          <a:p>
            <a:pPr algn="ctr"/>
            <a:r>
              <a:rPr lang="en-US" sz="2400" b="1" dirty="0"/>
              <a:t>QADRIYAT</a:t>
            </a:r>
            <a:r>
              <a:rPr lang="en-US" sz="2400" b="1" u="sng" dirty="0"/>
              <a:t>: </a:t>
            </a:r>
            <a:r>
              <a:rPr lang="en-US" sz="2400" b="1" u="sng" dirty="0" err="1"/>
              <a:t>Ijtimoiy</a:t>
            </a:r>
            <a:r>
              <a:rPr lang="en-US" sz="2400" b="1" u="sng" dirty="0"/>
              <a:t> </a:t>
            </a:r>
            <a:r>
              <a:rPr lang="en-US" sz="2400" b="1" u="sng" dirty="0" err="1"/>
              <a:t>adolat</a:t>
            </a:r>
            <a:r>
              <a:rPr lang="en-US" sz="2400" b="1" u="sng" dirty="0"/>
              <a:t> </a:t>
            </a:r>
          </a:p>
          <a:p>
            <a:pPr algn="ctr"/>
            <a:r>
              <a:rPr lang="en-US" sz="2000" u="sng" dirty="0" err="1"/>
              <a:t>Axloqiy</a:t>
            </a:r>
            <a:r>
              <a:rPr lang="en-US" sz="2000" u="sng" dirty="0"/>
              <a:t> </a:t>
            </a:r>
            <a:r>
              <a:rPr lang="en-US" sz="2000" u="sng" dirty="0" err="1"/>
              <a:t>prinsip</a:t>
            </a:r>
            <a:r>
              <a:rPr lang="en-US" sz="2000" u="sng" dirty="0"/>
              <a:t>: </a:t>
            </a:r>
            <a:r>
              <a:rPr lang="en-US" sz="2000" u="sng" dirty="0" err="1"/>
              <a:t>Ijtimoiy</a:t>
            </a:r>
            <a:r>
              <a:rPr lang="en-US" sz="2000" u="sng" dirty="0"/>
              <a:t> </a:t>
            </a:r>
            <a:r>
              <a:rPr lang="en-US" sz="2000" u="sng" dirty="0" err="1"/>
              <a:t>xodimlar</a:t>
            </a:r>
            <a:r>
              <a:rPr lang="en-US" sz="2000" u="sng" dirty="0"/>
              <a:t> </a:t>
            </a:r>
            <a:r>
              <a:rPr lang="en-US" sz="2000" u="sng" dirty="0" err="1"/>
              <a:t>ijtimoiy</a:t>
            </a:r>
            <a:r>
              <a:rPr lang="en-US" sz="2000" u="sng" dirty="0"/>
              <a:t> </a:t>
            </a:r>
            <a:r>
              <a:rPr lang="en-US" sz="2000" u="sng" dirty="0" err="1"/>
              <a:t>adolatsizlikka</a:t>
            </a:r>
            <a:r>
              <a:rPr lang="en-US" sz="2000" u="sng" dirty="0"/>
              <a:t> </a:t>
            </a:r>
            <a:r>
              <a:rPr lang="en-US" sz="2000" u="sng" dirty="0" err="1"/>
              <a:t>qarshi</a:t>
            </a:r>
            <a:r>
              <a:rPr lang="en-US" sz="2000" u="sng" dirty="0"/>
              <a:t> </a:t>
            </a:r>
            <a:r>
              <a:rPr lang="en-US" sz="2000" u="sng" dirty="0" err="1"/>
              <a:t>chiqadilar</a:t>
            </a:r>
            <a:r>
              <a:rPr lang="en-US" sz="2000" u="sng" dirty="0"/>
              <a:t>: </a:t>
            </a:r>
          </a:p>
          <a:p>
            <a:r>
              <a:rPr lang="en-US" sz="2000" dirty="0"/>
              <a:t>     </a:t>
            </a:r>
            <a:r>
              <a:rPr lang="en-US" sz="2400" dirty="0"/>
              <a:t>*</a:t>
            </a:r>
            <a:r>
              <a:rPr lang="en-US" sz="2400" dirty="0" err="1"/>
              <a:t>qashoqlik</a:t>
            </a:r>
            <a:endParaRPr lang="en-US" sz="2400" dirty="0"/>
          </a:p>
          <a:p>
            <a:r>
              <a:rPr lang="en-US" sz="2400" dirty="0"/>
              <a:t>      *</a:t>
            </a:r>
            <a:r>
              <a:rPr lang="en-US" sz="2400" dirty="0" err="1"/>
              <a:t>ishsizlik</a:t>
            </a:r>
            <a:endParaRPr lang="en-US" sz="2400" dirty="0"/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*</a:t>
            </a:r>
            <a:r>
              <a:rPr lang="en-US" sz="2400" dirty="0" err="1"/>
              <a:t>taxqirlash</a:t>
            </a:r>
            <a:endParaRPr lang="en-US" sz="2400" dirty="0"/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*</a:t>
            </a:r>
            <a:r>
              <a:rPr lang="en-US" sz="2400" dirty="0" err="1"/>
              <a:t>ijtimoiy</a:t>
            </a:r>
            <a:r>
              <a:rPr lang="en-US" sz="2400" dirty="0"/>
              <a:t> </a:t>
            </a:r>
            <a:r>
              <a:rPr lang="en-US" sz="2400" dirty="0" err="1"/>
              <a:t>adolatsizlik</a:t>
            </a:r>
            <a:endParaRPr lang="en-US" sz="2400" dirty="0"/>
          </a:p>
          <a:p>
            <a:pPr marL="342900" indent="-342900">
              <a:buFont typeface="Arial" charset="0"/>
              <a:buChar char="•"/>
            </a:pPr>
            <a:r>
              <a:rPr lang="en-US" sz="2000" u="sng" dirty="0"/>
              <a:t> </a:t>
            </a:r>
            <a:r>
              <a:rPr lang="en-US" sz="2000" u="sng" dirty="0" err="1"/>
              <a:t>Ijtimoiy</a:t>
            </a:r>
            <a:r>
              <a:rPr lang="en-US" sz="2000" u="sng" dirty="0"/>
              <a:t> </a:t>
            </a:r>
            <a:r>
              <a:rPr lang="en-US" sz="2000" u="sng" dirty="0" err="1"/>
              <a:t>xodimlar</a:t>
            </a:r>
            <a:r>
              <a:rPr lang="en-US" sz="2000" u="sng" dirty="0"/>
              <a:t> </a:t>
            </a:r>
            <a:r>
              <a:rPr lang="en-US" sz="2000" u="sng" dirty="0" err="1"/>
              <a:t>ijtimoiy</a:t>
            </a:r>
            <a:r>
              <a:rPr lang="en-US" sz="2000" u="sng" dirty="0"/>
              <a:t> </a:t>
            </a:r>
            <a:r>
              <a:rPr lang="en-US" sz="2000" u="sng" dirty="0" err="1"/>
              <a:t>ijobiy</a:t>
            </a:r>
            <a:r>
              <a:rPr lang="en-US" sz="2000" u="sng" dirty="0"/>
              <a:t> </a:t>
            </a:r>
            <a:r>
              <a:rPr lang="en-US" sz="2000" u="sng" dirty="0" err="1"/>
              <a:t>o’zgarishlarni</a:t>
            </a:r>
            <a:r>
              <a:rPr lang="en-US" sz="2000" u="sng" dirty="0"/>
              <a:t> </a:t>
            </a:r>
            <a:r>
              <a:rPr lang="en-US" sz="2000" u="sng" dirty="0" err="1"/>
              <a:t>qo’llab-quvvatlaydilar</a:t>
            </a:r>
            <a:r>
              <a:rPr lang="en-US" sz="2000" u="sng" dirty="0"/>
              <a:t>: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*</a:t>
            </a:r>
            <a:r>
              <a:rPr lang="en-US" sz="2400" dirty="0" err="1"/>
              <a:t>etnik</a:t>
            </a:r>
            <a:r>
              <a:rPr lang="en-US" sz="2400" dirty="0"/>
              <a:t> </a:t>
            </a:r>
            <a:r>
              <a:rPr lang="en-US" sz="2400" dirty="0" err="1"/>
              <a:t>xilma</a:t>
            </a:r>
            <a:r>
              <a:rPr lang="en-US" sz="2400" dirty="0"/>
              <a:t> </a:t>
            </a:r>
            <a:r>
              <a:rPr lang="en-US" sz="2400" dirty="0" err="1"/>
              <a:t>xillikka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jamiyatda</a:t>
            </a:r>
            <a:r>
              <a:rPr lang="en-US" sz="2400" dirty="0"/>
              <a:t> </a:t>
            </a:r>
            <a:r>
              <a:rPr lang="en-US" sz="2400" dirty="0" err="1"/>
              <a:t>mavjud</a:t>
            </a:r>
            <a:r>
              <a:rPr lang="en-US" sz="2400" dirty="0"/>
              <a:t> </a:t>
            </a:r>
            <a:r>
              <a:rPr lang="en-US" sz="2400" dirty="0" err="1"/>
              <a:t>bosimni</a:t>
            </a:r>
            <a:r>
              <a:rPr lang="en-US" sz="2400" dirty="0"/>
              <a:t> </a:t>
            </a:r>
            <a:r>
              <a:rPr lang="en-US" sz="2400" dirty="0" err="1"/>
              <a:t>anglashga</a:t>
            </a:r>
            <a:r>
              <a:rPr lang="en-US" sz="2400" dirty="0"/>
              <a:t> </a:t>
            </a:r>
            <a:r>
              <a:rPr lang="en-US" sz="2400" dirty="0" err="1"/>
              <a:t>bo’lgan</a:t>
            </a:r>
            <a:r>
              <a:rPr lang="en-US" sz="2400" dirty="0"/>
              <a:t> </a:t>
            </a:r>
            <a:r>
              <a:rPr lang="en-US" sz="2400" dirty="0" err="1"/>
              <a:t>sezgirlikni</a:t>
            </a:r>
            <a:r>
              <a:rPr lang="en-US" sz="2400" dirty="0"/>
              <a:t> </a:t>
            </a:r>
            <a:r>
              <a:rPr lang="en-US" sz="2400" dirty="0" err="1"/>
              <a:t>oshiradi</a:t>
            </a:r>
            <a:endParaRPr lang="en-US" sz="2400" dirty="0"/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*</a:t>
            </a:r>
            <a:r>
              <a:rPr lang="en-US" sz="2400" dirty="0" err="1"/>
              <a:t>zarur</a:t>
            </a:r>
            <a:r>
              <a:rPr lang="en-US" sz="2400" dirty="0"/>
              <a:t> </a:t>
            </a:r>
            <a:r>
              <a:rPr lang="en-US" sz="2400" dirty="0" err="1"/>
              <a:t>axborot</a:t>
            </a:r>
            <a:r>
              <a:rPr lang="en-US" sz="2400" dirty="0"/>
              <a:t>, </a:t>
            </a:r>
            <a:r>
              <a:rPr lang="en-US" sz="2400" dirty="0" err="1"/>
              <a:t>xizmat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manbalardan</a:t>
            </a:r>
            <a:r>
              <a:rPr lang="en-US" sz="2400" dirty="0"/>
              <a:t> </a:t>
            </a:r>
            <a:r>
              <a:rPr lang="en-US" sz="2400" dirty="0" err="1"/>
              <a:t>foydalanish</a:t>
            </a:r>
            <a:endParaRPr lang="en-US" sz="2400" dirty="0"/>
          </a:p>
          <a:p>
            <a:r>
              <a:rPr lang="en-US" sz="2400" dirty="0"/>
              <a:t>     *</a:t>
            </a:r>
            <a:r>
              <a:rPr lang="en-US" sz="2400" dirty="0" err="1"/>
              <a:t>odamlarning</a:t>
            </a:r>
            <a:r>
              <a:rPr lang="en-US" sz="2400" dirty="0"/>
              <a:t> </a:t>
            </a:r>
            <a:r>
              <a:rPr lang="en-US" sz="2400" dirty="0" err="1"/>
              <a:t>qaror</a:t>
            </a:r>
            <a:r>
              <a:rPr lang="en-US" sz="2400" dirty="0"/>
              <a:t> </a:t>
            </a:r>
            <a:r>
              <a:rPr lang="en-US" sz="2400" dirty="0" err="1"/>
              <a:t>qabul</a:t>
            </a:r>
            <a:r>
              <a:rPr lang="en-US" sz="2400" dirty="0"/>
              <a:t> </a:t>
            </a:r>
            <a:r>
              <a:rPr lang="en-US" sz="2400" dirty="0" err="1"/>
              <a:t>qilish</a:t>
            </a:r>
            <a:r>
              <a:rPr lang="en-US" sz="2400" dirty="0"/>
              <a:t> </a:t>
            </a:r>
            <a:r>
              <a:rPr lang="en-US" sz="2400" dirty="0" err="1"/>
              <a:t>jarayonida</a:t>
            </a:r>
            <a:r>
              <a:rPr lang="en-US" sz="2400" dirty="0"/>
              <a:t> </a:t>
            </a:r>
            <a:r>
              <a:rPr lang="en-US" sz="2400" dirty="0" err="1"/>
              <a:t>ishtirok</a:t>
            </a:r>
            <a:r>
              <a:rPr lang="en-US" sz="2400" dirty="0"/>
              <a:t> </a:t>
            </a:r>
            <a:r>
              <a:rPr lang="en-US" sz="2400" dirty="0" err="1"/>
              <a:t>etish</a:t>
            </a:r>
            <a:r>
              <a:rPr lang="en-US" sz="2400" dirty="0"/>
              <a:t> </a:t>
            </a:r>
            <a:r>
              <a:rPr lang="en-US" sz="2400" dirty="0" err="1"/>
              <a:t>imkoniyatlarini</a:t>
            </a:r>
            <a:r>
              <a:rPr lang="en-US" sz="2400" dirty="0"/>
              <a:t>    </a:t>
            </a:r>
            <a:r>
              <a:rPr lang="en-US" sz="2400" dirty="0" err="1"/>
              <a:t>kengaytirish</a:t>
            </a:r>
            <a:r>
              <a:rPr lang="en-US" sz="2400" dirty="0"/>
              <a:t> </a:t>
            </a:r>
            <a:r>
              <a:rPr lang="en-US" sz="2400" dirty="0" err="1"/>
              <a:t>uchun</a:t>
            </a:r>
            <a:r>
              <a:rPr lang="en-US" sz="2400" dirty="0"/>
              <a:t> </a:t>
            </a:r>
            <a:r>
              <a:rPr lang="en-US" sz="2400" dirty="0" err="1"/>
              <a:t>kurashadilar</a:t>
            </a:r>
            <a:endParaRPr lang="en-US" sz="2400" dirty="0"/>
          </a:p>
          <a:p>
            <a:pPr algn="ctr"/>
            <a:endParaRPr lang="en-US" sz="2000" dirty="0"/>
          </a:p>
          <a:p>
            <a:pPr algn="ctr"/>
            <a:endParaRPr lang="en-US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22995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836712"/>
            <a:ext cx="8208912" cy="56886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/>
          </a:p>
          <a:p>
            <a:pPr algn="ctr"/>
            <a:r>
              <a:rPr lang="en-US" sz="4000" dirty="0" err="1"/>
              <a:t>Ijtimoiy</a:t>
            </a:r>
            <a:r>
              <a:rPr lang="en-US" sz="4000" dirty="0"/>
              <a:t> </a:t>
            </a:r>
            <a:r>
              <a:rPr lang="en-US" sz="4000" dirty="0" err="1"/>
              <a:t>ish</a:t>
            </a:r>
            <a:r>
              <a:rPr lang="en-US" sz="4000" dirty="0"/>
              <a:t> </a:t>
            </a:r>
            <a:r>
              <a:rPr lang="en-US" sz="4000" dirty="0" err="1"/>
              <a:t>qadriyatlari</a:t>
            </a:r>
            <a:endParaRPr lang="en-US" sz="2800" dirty="0"/>
          </a:p>
          <a:p>
            <a:pPr algn="ctr"/>
            <a:endParaRPr lang="en-US" dirty="0"/>
          </a:p>
          <a:p>
            <a:pPr algn="ctr"/>
            <a:r>
              <a:rPr lang="en-US" sz="2400" b="1" dirty="0"/>
              <a:t>QADRIYAT</a:t>
            </a:r>
            <a:r>
              <a:rPr lang="en-US" sz="2400" b="1" u="sng" dirty="0"/>
              <a:t>: </a:t>
            </a:r>
            <a:r>
              <a:rPr lang="en-US" sz="2400" b="1" u="sng" dirty="0" err="1"/>
              <a:t>Inson</a:t>
            </a:r>
            <a:r>
              <a:rPr lang="en-US" sz="2400" b="1" u="sng" dirty="0"/>
              <a:t> </a:t>
            </a:r>
            <a:r>
              <a:rPr lang="en-US" sz="2400" b="1" u="sng" dirty="0" err="1"/>
              <a:t>nufuzi</a:t>
            </a:r>
            <a:r>
              <a:rPr lang="en-US" sz="2400" b="1" u="sng" dirty="0"/>
              <a:t> </a:t>
            </a:r>
            <a:r>
              <a:rPr lang="en-US" sz="2400" b="1" u="sng" dirty="0" err="1"/>
              <a:t>va</a:t>
            </a:r>
            <a:r>
              <a:rPr lang="en-US" sz="2400" b="1" u="sng" dirty="0"/>
              <a:t> </a:t>
            </a:r>
            <a:r>
              <a:rPr lang="en-US" sz="2400" b="1" u="sng" dirty="0" err="1"/>
              <a:t>qadri</a:t>
            </a:r>
            <a:r>
              <a:rPr lang="en-US" sz="2400" b="1" u="sng" dirty="0"/>
              <a:t> </a:t>
            </a:r>
          </a:p>
          <a:p>
            <a:pPr algn="ctr"/>
            <a:r>
              <a:rPr lang="en-US" sz="2400" dirty="0" err="1"/>
              <a:t>Axloqiy</a:t>
            </a:r>
            <a:r>
              <a:rPr lang="en-US" sz="2400" dirty="0"/>
              <a:t> </a:t>
            </a:r>
            <a:r>
              <a:rPr lang="en-US" sz="2400" dirty="0" err="1"/>
              <a:t>prinsip</a:t>
            </a:r>
            <a:r>
              <a:rPr lang="en-US" sz="2400" dirty="0"/>
              <a:t>: </a:t>
            </a:r>
            <a:r>
              <a:rPr lang="en-US" sz="2400" dirty="0" err="1"/>
              <a:t>Ijtimoiy</a:t>
            </a:r>
            <a:r>
              <a:rPr lang="en-US" sz="2400" dirty="0"/>
              <a:t> </a:t>
            </a:r>
            <a:r>
              <a:rPr lang="en-US" sz="2400" dirty="0" err="1"/>
              <a:t>xodim</a:t>
            </a:r>
            <a:endParaRPr lang="en-US" sz="2400" dirty="0"/>
          </a:p>
          <a:p>
            <a:r>
              <a:rPr lang="en-US" sz="2400" dirty="0"/>
              <a:t>*</a:t>
            </a:r>
            <a:r>
              <a:rPr lang="en-US" sz="2400" dirty="0" err="1"/>
              <a:t>shaxsning</a:t>
            </a:r>
            <a:r>
              <a:rPr lang="en-US" sz="2400" dirty="0"/>
              <a:t> </a:t>
            </a:r>
            <a:r>
              <a:rPr lang="en-US" sz="2400" dirty="0" err="1"/>
              <a:t>nufuzi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qadrini</a:t>
            </a:r>
            <a:r>
              <a:rPr lang="en-US" sz="2400" dirty="0"/>
              <a:t> </a:t>
            </a:r>
            <a:r>
              <a:rPr lang="en-US" sz="2400" dirty="0" err="1"/>
              <a:t>hurmat</a:t>
            </a:r>
            <a:r>
              <a:rPr lang="en-US" sz="2400" dirty="0"/>
              <a:t> </a:t>
            </a:r>
            <a:r>
              <a:rPr lang="en-US" sz="2400" dirty="0" err="1"/>
              <a:t>qiladilar</a:t>
            </a:r>
            <a:endParaRPr lang="en-US" sz="2400" dirty="0"/>
          </a:p>
          <a:p>
            <a:r>
              <a:rPr lang="en-US" sz="2400" dirty="0"/>
              <a:t>*</a:t>
            </a:r>
            <a:r>
              <a:rPr lang="en-US" sz="2400" dirty="0" err="1"/>
              <a:t>mijozning</a:t>
            </a:r>
            <a:r>
              <a:rPr lang="en-US" sz="2400" dirty="0"/>
              <a:t> individual </a:t>
            </a:r>
            <a:r>
              <a:rPr lang="en-US" sz="2400" dirty="0" err="1"/>
              <a:t>farqlari</a:t>
            </a:r>
            <a:r>
              <a:rPr lang="en-US" sz="2400" dirty="0"/>
              <a:t>, </a:t>
            </a:r>
            <a:r>
              <a:rPr lang="en-US" sz="2400" dirty="0" err="1"/>
              <a:t>etnik-madaniy</a:t>
            </a:r>
            <a:r>
              <a:rPr lang="en-US" sz="2400" dirty="0"/>
              <a:t> </a:t>
            </a:r>
            <a:r>
              <a:rPr lang="en-US" sz="2400" dirty="0" err="1"/>
              <a:t>qarashlarini</a:t>
            </a:r>
            <a:r>
              <a:rPr lang="en-US" sz="2400" dirty="0"/>
              <a:t> </a:t>
            </a:r>
            <a:r>
              <a:rPr lang="en-US" sz="2400" dirty="0" err="1"/>
              <a:t>hurmat</a:t>
            </a:r>
            <a:r>
              <a:rPr lang="en-US" sz="2400" dirty="0"/>
              <a:t> </a:t>
            </a:r>
            <a:r>
              <a:rPr lang="en-US" sz="2400" dirty="0" err="1"/>
              <a:t>qiladilar</a:t>
            </a:r>
            <a:endParaRPr lang="en-US" sz="2400" dirty="0"/>
          </a:p>
          <a:p>
            <a:r>
              <a:rPr lang="en-US" sz="2400" dirty="0"/>
              <a:t>*</a:t>
            </a:r>
            <a:r>
              <a:rPr lang="en-US" sz="2400" dirty="0" err="1"/>
              <a:t>mijozning</a:t>
            </a:r>
            <a:r>
              <a:rPr lang="en-US" sz="2400" dirty="0"/>
              <a:t> </a:t>
            </a:r>
            <a:r>
              <a:rPr lang="en-US" sz="2400" dirty="0" err="1"/>
              <a:t>o’z-o’zini</a:t>
            </a:r>
            <a:r>
              <a:rPr lang="en-US" sz="2400" dirty="0"/>
              <a:t> </a:t>
            </a:r>
            <a:r>
              <a:rPr lang="en-US" sz="2400" dirty="0" err="1"/>
              <a:t>anglashdagi</a:t>
            </a:r>
            <a:r>
              <a:rPr lang="en-US" sz="2400" dirty="0"/>
              <a:t> </a:t>
            </a:r>
            <a:r>
              <a:rPr lang="en-US" sz="2400" dirty="0" err="1"/>
              <a:t>ijtimoiy</a:t>
            </a:r>
            <a:r>
              <a:rPr lang="en-US" sz="2400" dirty="0"/>
              <a:t> </a:t>
            </a:r>
            <a:r>
              <a:rPr lang="en-US" sz="2400" dirty="0" err="1"/>
              <a:t>mas’uliyatni</a:t>
            </a:r>
            <a:r>
              <a:rPr lang="en-US" sz="2400" dirty="0"/>
              <a:t> </a:t>
            </a:r>
            <a:r>
              <a:rPr lang="en-US" sz="2400" dirty="0" err="1"/>
              <a:t>muhimligini</a:t>
            </a:r>
            <a:r>
              <a:rPr lang="en-US" sz="2400" dirty="0"/>
              <a:t> </a:t>
            </a:r>
            <a:r>
              <a:rPr lang="en-US" sz="2400" dirty="0" err="1"/>
              <a:t>ilgari</a:t>
            </a:r>
            <a:r>
              <a:rPr lang="en-US" sz="2400" dirty="0"/>
              <a:t> </a:t>
            </a:r>
            <a:r>
              <a:rPr lang="en-US" sz="2400" dirty="0" err="1"/>
              <a:t>suradi</a:t>
            </a:r>
            <a:endParaRPr lang="en-US" sz="2400" dirty="0"/>
          </a:p>
          <a:p>
            <a:r>
              <a:rPr lang="en-US" sz="2400" dirty="0"/>
              <a:t>*</a:t>
            </a:r>
            <a:r>
              <a:rPr lang="en-US" sz="2400" dirty="0" err="1"/>
              <a:t>mijozning</a:t>
            </a:r>
            <a:r>
              <a:rPr lang="en-US" sz="2400" dirty="0"/>
              <a:t> </a:t>
            </a:r>
            <a:r>
              <a:rPr lang="en-US" sz="2400" dirty="0" err="1"/>
              <a:t>o’z</a:t>
            </a:r>
            <a:r>
              <a:rPr lang="en-US" sz="2400" dirty="0"/>
              <a:t> </a:t>
            </a:r>
            <a:r>
              <a:rPr lang="en-US" sz="2400" dirty="0" err="1"/>
              <a:t>hayotini</a:t>
            </a:r>
            <a:r>
              <a:rPr lang="en-US" sz="2400" dirty="0"/>
              <a:t> </a:t>
            </a:r>
            <a:r>
              <a:rPr lang="en-US" sz="2400" dirty="0" err="1"/>
              <a:t>o’zgartirishi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shaxsiy</a:t>
            </a:r>
            <a:r>
              <a:rPr lang="en-US" sz="2400" dirty="0"/>
              <a:t> </a:t>
            </a:r>
            <a:r>
              <a:rPr lang="en-US" sz="2400" dirty="0" err="1"/>
              <a:t>extiyojlarini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imkoniyatlarini</a:t>
            </a:r>
            <a:r>
              <a:rPr lang="en-US" sz="2400" dirty="0"/>
              <a:t> </a:t>
            </a:r>
            <a:r>
              <a:rPr lang="en-US" sz="2400" dirty="0" err="1"/>
              <a:t>yaxshilashga</a:t>
            </a:r>
            <a:r>
              <a:rPr lang="en-US" sz="2400" dirty="0"/>
              <a:t> </a:t>
            </a:r>
            <a:r>
              <a:rPr lang="en-US" sz="2400" dirty="0" err="1"/>
              <a:t>harakat</a:t>
            </a:r>
            <a:r>
              <a:rPr lang="en-US" sz="2400" dirty="0"/>
              <a:t> </a:t>
            </a:r>
            <a:r>
              <a:rPr lang="en-US" sz="2400" dirty="0" err="1"/>
              <a:t>qiladilar</a:t>
            </a:r>
            <a:r>
              <a:rPr lang="en-US" sz="2400" dirty="0"/>
              <a:t> </a:t>
            </a:r>
          </a:p>
          <a:p>
            <a:r>
              <a:rPr lang="en-US" sz="2400" dirty="0"/>
              <a:t>*</a:t>
            </a:r>
            <a:r>
              <a:rPr lang="en-US" sz="2400" dirty="0" err="1"/>
              <a:t>mijoz</a:t>
            </a:r>
            <a:r>
              <a:rPr lang="en-US" sz="2400" dirty="0"/>
              <a:t> </a:t>
            </a:r>
            <a:r>
              <a:rPr lang="en-US" sz="2400" dirty="0" err="1"/>
              <a:t>manfaatlari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jamiyat</a:t>
            </a:r>
            <a:r>
              <a:rPr lang="en-US" sz="2400" dirty="0"/>
              <a:t> </a:t>
            </a:r>
            <a:r>
              <a:rPr lang="en-US" sz="2400" dirty="0" err="1"/>
              <a:t>manfaatlari</a:t>
            </a:r>
            <a:r>
              <a:rPr lang="en-US" sz="2400" dirty="0"/>
              <a:t> </a:t>
            </a:r>
            <a:r>
              <a:rPr lang="en-US" sz="2400" dirty="0" err="1"/>
              <a:t>o’rtasidagi</a:t>
            </a:r>
            <a:r>
              <a:rPr lang="en-US" sz="2400" dirty="0"/>
              <a:t> </a:t>
            </a:r>
            <a:r>
              <a:rPr lang="en-US" sz="2400" dirty="0" err="1"/>
              <a:t>nizolarni</a:t>
            </a:r>
            <a:r>
              <a:rPr lang="en-US" sz="2400" dirty="0"/>
              <a:t>: </a:t>
            </a:r>
            <a:r>
              <a:rPr lang="en-US" sz="2400" dirty="0" err="1"/>
              <a:t>kasbning</a:t>
            </a:r>
            <a:r>
              <a:rPr lang="en-US" sz="2400" dirty="0"/>
              <a:t> </a:t>
            </a:r>
            <a:r>
              <a:rPr lang="en-US" sz="2400" dirty="0" err="1"/>
              <a:t>tegishli</a:t>
            </a:r>
            <a:r>
              <a:rPr lang="en-US" sz="2400" dirty="0"/>
              <a:t> </a:t>
            </a:r>
            <a:r>
              <a:rPr lang="en-US" sz="2400" dirty="0" err="1"/>
              <a:t>qadriyatlari</a:t>
            </a:r>
            <a:r>
              <a:rPr lang="en-US" sz="2400" dirty="0"/>
              <a:t>, </a:t>
            </a:r>
            <a:r>
              <a:rPr lang="en-US" sz="2400" dirty="0" err="1"/>
              <a:t>axloqiy</a:t>
            </a:r>
            <a:r>
              <a:rPr lang="en-US" sz="2400" dirty="0"/>
              <a:t> </a:t>
            </a:r>
            <a:r>
              <a:rPr lang="en-US" sz="2400" dirty="0" err="1"/>
              <a:t>prinsiplari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axloqiy</a:t>
            </a:r>
            <a:r>
              <a:rPr lang="en-US" sz="2400" dirty="0"/>
              <a:t> </a:t>
            </a:r>
            <a:r>
              <a:rPr lang="en-US" sz="2400" dirty="0" err="1"/>
              <a:t>standatlarga</a:t>
            </a:r>
            <a:r>
              <a:rPr lang="en-US" sz="2400" dirty="0"/>
              <a:t> </a:t>
            </a:r>
            <a:r>
              <a:rPr lang="en-US" sz="2400" dirty="0" err="1"/>
              <a:t>mos</a:t>
            </a:r>
            <a:r>
              <a:rPr lang="en-US" sz="2400" dirty="0"/>
              <a:t> </a:t>
            </a:r>
            <a:r>
              <a:rPr lang="en-US" sz="2400" dirty="0" err="1"/>
              <a:t>bo’lgan</a:t>
            </a:r>
            <a:r>
              <a:rPr lang="en-US" sz="2400" dirty="0"/>
              <a:t> </a:t>
            </a:r>
            <a:r>
              <a:rPr lang="en-US" sz="2400" dirty="0" err="1"/>
              <a:t>ijtimoiy</a:t>
            </a:r>
            <a:r>
              <a:rPr lang="en-US" sz="2400" dirty="0"/>
              <a:t> </a:t>
            </a:r>
            <a:r>
              <a:rPr lang="en-US" sz="2400" dirty="0" err="1"/>
              <a:t>mas’uliyat</a:t>
            </a:r>
            <a:r>
              <a:rPr lang="en-US" sz="2400" dirty="0"/>
              <a:t> </a:t>
            </a:r>
            <a:r>
              <a:rPr lang="en-US" sz="2400" dirty="0" err="1"/>
              <a:t>bilan</a:t>
            </a:r>
            <a:r>
              <a:rPr lang="en-US" sz="2400" dirty="0"/>
              <a:t> </a:t>
            </a:r>
            <a:r>
              <a:rPr lang="en-US" sz="2400" dirty="0" err="1"/>
              <a:t>hal</a:t>
            </a:r>
            <a:r>
              <a:rPr lang="en-US" sz="2400" dirty="0"/>
              <a:t> </a:t>
            </a:r>
            <a:r>
              <a:rPr lang="en-US" sz="2400" dirty="0" err="1"/>
              <a:t>etadilar</a:t>
            </a:r>
            <a:r>
              <a:rPr lang="en-US" sz="2400" dirty="0"/>
              <a:t> </a:t>
            </a:r>
            <a:endParaRPr lang="en-US" sz="2000" dirty="0"/>
          </a:p>
          <a:p>
            <a:pPr algn="ctr"/>
            <a:endParaRPr lang="en-US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9239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836712"/>
            <a:ext cx="8064896" cy="55446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/>
          </a:p>
          <a:p>
            <a:pPr algn="ctr"/>
            <a:r>
              <a:rPr lang="en-US" sz="4000" dirty="0" err="1"/>
              <a:t>Ijtimoiy</a:t>
            </a:r>
            <a:r>
              <a:rPr lang="en-US" sz="4000" dirty="0"/>
              <a:t> </a:t>
            </a:r>
            <a:r>
              <a:rPr lang="en-US" sz="4000" dirty="0" err="1"/>
              <a:t>ish</a:t>
            </a:r>
            <a:r>
              <a:rPr lang="en-US" sz="4000" dirty="0"/>
              <a:t> </a:t>
            </a:r>
            <a:r>
              <a:rPr lang="en-US" sz="4000" dirty="0" err="1"/>
              <a:t>qadriyatlari</a:t>
            </a:r>
            <a:endParaRPr lang="en-US" sz="4000" dirty="0"/>
          </a:p>
          <a:p>
            <a:pPr algn="ctr"/>
            <a:endParaRPr lang="en-US" dirty="0"/>
          </a:p>
          <a:p>
            <a:pPr algn="ctr"/>
            <a:r>
              <a:rPr lang="en-US" sz="3200" b="1" dirty="0"/>
              <a:t>QADRIYAT</a:t>
            </a:r>
            <a:r>
              <a:rPr lang="en-US" sz="3200" b="1" u="sng" dirty="0"/>
              <a:t>: </a:t>
            </a:r>
            <a:r>
              <a:rPr lang="en-US" sz="3200" b="1" u="sng" dirty="0" err="1"/>
              <a:t>Insoniy</a:t>
            </a:r>
            <a:r>
              <a:rPr lang="en-US" sz="3200" b="1" u="sng" dirty="0"/>
              <a:t> </a:t>
            </a:r>
            <a:r>
              <a:rPr lang="en-US" sz="3200" b="1" u="sng" dirty="0" err="1"/>
              <a:t>o’zaro</a:t>
            </a:r>
            <a:r>
              <a:rPr lang="en-US" sz="3200" b="1" u="sng" dirty="0"/>
              <a:t> </a:t>
            </a:r>
            <a:r>
              <a:rPr lang="en-US" sz="3200" b="1" u="sng" dirty="0" err="1"/>
              <a:t>munosabatlarning</a:t>
            </a:r>
            <a:r>
              <a:rPr lang="en-US" sz="3200" b="1" u="sng" dirty="0"/>
              <a:t> </a:t>
            </a:r>
            <a:r>
              <a:rPr lang="en-US" sz="3200" b="1" u="sng" dirty="0" err="1"/>
              <a:t>muhimligi</a:t>
            </a:r>
            <a:r>
              <a:rPr lang="en-US" sz="3200" b="1" u="sng" dirty="0"/>
              <a:t> </a:t>
            </a:r>
          </a:p>
          <a:p>
            <a:pPr algn="ctr"/>
            <a:r>
              <a:rPr lang="en-US" sz="3200" dirty="0" err="1"/>
              <a:t>Axloqiy</a:t>
            </a:r>
            <a:r>
              <a:rPr lang="en-US" sz="3200" dirty="0"/>
              <a:t> </a:t>
            </a:r>
            <a:r>
              <a:rPr lang="en-US" sz="3200" dirty="0" err="1"/>
              <a:t>prinsip</a:t>
            </a:r>
            <a:r>
              <a:rPr lang="en-US" sz="3200" dirty="0"/>
              <a:t>: </a:t>
            </a:r>
            <a:r>
              <a:rPr lang="en-US" sz="3200" dirty="0" err="1"/>
              <a:t>Ijtimoiy</a:t>
            </a:r>
            <a:r>
              <a:rPr lang="en-US" sz="3200" dirty="0"/>
              <a:t> </a:t>
            </a:r>
            <a:r>
              <a:rPr lang="en-US" sz="3200" dirty="0" err="1"/>
              <a:t>xodimlar</a:t>
            </a:r>
            <a:r>
              <a:rPr lang="en-US" sz="3200" dirty="0"/>
              <a:t> </a:t>
            </a:r>
            <a:r>
              <a:rPr lang="en-US" sz="3200" dirty="0" err="1"/>
              <a:t>o’z</a:t>
            </a:r>
            <a:r>
              <a:rPr lang="en-US" sz="3200" dirty="0"/>
              <a:t> </a:t>
            </a:r>
            <a:r>
              <a:rPr lang="en-US" sz="3200" dirty="0" err="1"/>
              <a:t>kasbiy</a:t>
            </a:r>
            <a:r>
              <a:rPr lang="en-US" sz="3200" dirty="0"/>
              <a:t> </a:t>
            </a:r>
            <a:r>
              <a:rPr lang="en-US" sz="3200" dirty="0" err="1"/>
              <a:t>faoliyati</a:t>
            </a:r>
            <a:r>
              <a:rPr lang="en-US" sz="3200" dirty="0"/>
              <a:t> </a:t>
            </a:r>
            <a:r>
              <a:rPr lang="en-US" sz="3200" dirty="0" err="1"/>
              <a:t>doirasida</a:t>
            </a:r>
            <a:r>
              <a:rPr lang="en-US" sz="3200" dirty="0"/>
              <a:t> </a:t>
            </a:r>
            <a:r>
              <a:rPr lang="en-US" sz="3200" dirty="0" err="1"/>
              <a:t>individlar,oilalar,ijtimoiy</a:t>
            </a:r>
            <a:r>
              <a:rPr lang="en-US" sz="3200" dirty="0"/>
              <a:t> </a:t>
            </a:r>
            <a:r>
              <a:rPr lang="en-US" sz="3200" dirty="0" err="1"/>
              <a:t>guruhlar,tashkilot</a:t>
            </a:r>
            <a:r>
              <a:rPr lang="en-US" sz="3200" dirty="0"/>
              <a:t> </a:t>
            </a:r>
            <a:r>
              <a:rPr lang="en-US" sz="3200" dirty="0" err="1"/>
              <a:t>va</a:t>
            </a:r>
            <a:r>
              <a:rPr lang="en-US" sz="3200" dirty="0"/>
              <a:t> </a:t>
            </a:r>
            <a:r>
              <a:rPr lang="en-US" sz="3200" dirty="0" err="1"/>
              <a:t>jamiyatlarni</a:t>
            </a:r>
            <a:r>
              <a:rPr lang="en-US" sz="3200" dirty="0"/>
              <a:t> </a:t>
            </a:r>
            <a:r>
              <a:rPr lang="en-US" sz="3200" dirty="0" err="1"/>
              <a:t>qo’llab-quvvatlaydilar</a:t>
            </a:r>
            <a:r>
              <a:rPr lang="en-US" sz="3200" dirty="0"/>
              <a:t> </a:t>
            </a:r>
            <a:r>
              <a:rPr lang="en-US" sz="3200" dirty="0" err="1"/>
              <a:t>va</a:t>
            </a:r>
            <a:r>
              <a:rPr lang="en-US" sz="3200" dirty="0"/>
              <a:t> </a:t>
            </a:r>
            <a:r>
              <a:rPr lang="en-US" sz="3200" dirty="0" err="1"/>
              <a:t>ularni</a:t>
            </a:r>
            <a:r>
              <a:rPr lang="en-US" sz="3200" dirty="0"/>
              <a:t> </a:t>
            </a:r>
            <a:r>
              <a:rPr lang="en-US" sz="3200" dirty="0" err="1"/>
              <a:t>yaxshilash</a:t>
            </a:r>
            <a:r>
              <a:rPr lang="en-US" sz="3200" dirty="0"/>
              <a:t> </a:t>
            </a:r>
            <a:r>
              <a:rPr lang="en-US" sz="3200" dirty="0" err="1"/>
              <a:t>asosida</a:t>
            </a:r>
            <a:r>
              <a:rPr lang="en-US" sz="3200" dirty="0"/>
              <a:t> </a:t>
            </a:r>
            <a:r>
              <a:rPr lang="en-US" sz="3200" dirty="0" err="1"/>
              <a:t>odamlar</a:t>
            </a:r>
            <a:r>
              <a:rPr lang="en-US" sz="3200" dirty="0"/>
              <a:t> </a:t>
            </a:r>
            <a:r>
              <a:rPr lang="en-US" sz="3200" dirty="0" err="1"/>
              <a:t>orasidagi</a:t>
            </a:r>
            <a:r>
              <a:rPr lang="en-US" sz="3200" dirty="0"/>
              <a:t> </a:t>
            </a:r>
            <a:r>
              <a:rPr lang="en-US" sz="3200" dirty="0" err="1"/>
              <a:t>munosabatlarni</a:t>
            </a:r>
            <a:r>
              <a:rPr lang="en-US" sz="3200" dirty="0"/>
              <a:t> </a:t>
            </a:r>
            <a:r>
              <a:rPr lang="en-US" sz="3200" dirty="0" err="1"/>
              <a:t>mustaxkamlashga</a:t>
            </a:r>
            <a:r>
              <a:rPr lang="en-US" sz="3200" dirty="0"/>
              <a:t> </a:t>
            </a:r>
            <a:r>
              <a:rPr lang="en-US" sz="3200" dirty="0" err="1"/>
              <a:t>intiladilar</a:t>
            </a:r>
            <a:endParaRPr lang="en-US" sz="2800" dirty="0"/>
          </a:p>
          <a:p>
            <a:pPr algn="ctr"/>
            <a:endParaRPr lang="en-US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9239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838646"/>
            <a:ext cx="7704856" cy="56146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/>
          </a:p>
          <a:p>
            <a:pPr algn="ctr"/>
            <a:r>
              <a:rPr lang="en-US" sz="4000" dirty="0" err="1"/>
              <a:t>Ijtimoiy</a:t>
            </a:r>
            <a:r>
              <a:rPr lang="en-US" sz="4000" dirty="0"/>
              <a:t> </a:t>
            </a:r>
            <a:r>
              <a:rPr lang="en-US" sz="4000" dirty="0" err="1"/>
              <a:t>ish</a:t>
            </a:r>
            <a:r>
              <a:rPr lang="en-US" sz="4000" dirty="0"/>
              <a:t> </a:t>
            </a:r>
            <a:r>
              <a:rPr lang="en-US" sz="4000" dirty="0" err="1"/>
              <a:t>qadriyatlari</a:t>
            </a:r>
            <a:endParaRPr lang="en-US" sz="2800" dirty="0"/>
          </a:p>
          <a:p>
            <a:pPr algn="ctr"/>
            <a:endParaRPr lang="en-US" dirty="0"/>
          </a:p>
          <a:p>
            <a:pPr algn="ctr"/>
            <a:r>
              <a:rPr lang="en-US" sz="3600" b="1" dirty="0"/>
              <a:t>QADRIYAT</a:t>
            </a:r>
            <a:r>
              <a:rPr lang="en-US" sz="3600" b="1" u="sng" dirty="0"/>
              <a:t>: </a:t>
            </a:r>
            <a:r>
              <a:rPr lang="en-US" sz="3600" b="1" u="sng" dirty="0" err="1"/>
              <a:t>Vijdonlilik</a:t>
            </a:r>
            <a:endParaRPr lang="en-US" sz="3600" b="1" u="sng" dirty="0"/>
          </a:p>
          <a:p>
            <a:pPr algn="ctr"/>
            <a:r>
              <a:rPr lang="en-US" sz="3200" dirty="0" err="1"/>
              <a:t>Axloqiy</a:t>
            </a:r>
            <a:r>
              <a:rPr lang="en-US" sz="3200" dirty="0"/>
              <a:t> </a:t>
            </a:r>
            <a:r>
              <a:rPr lang="en-US" sz="3200" dirty="0" err="1"/>
              <a:t>prinsip</a:t>
            </a:r>
            <a:r>
              <a:rPr lang="en-US" sz="3200" dirty="0"/>
              <a:t>:</a:t>
            </a:r>
            <a:r>
              <a:rPr lang="ru-RU" sz="3200" dirty="0"/>
              <a:t> </a:t>
            </a:r>
            <a:r>
              <a:rPr lang="en-US" sz="3200" dirty="0" err="1"/>
              <a:t>ijtimoiy</a:t>
            </a:r>
            <a:r>
              <a:rPr lang="en-US" sz="3200" dirty="0"/>
              <a:t> </a:t>
            </a:r>
            <a:r>
              <a:rPr lang="en-US" sz="3200" dirty="0" err="1"/>
              <a:t>hodimlar</a:t>
            </a:r>
            <a:r>
              <a:rPr lang="en-US" sz="3200" dirty="0"/>
              <a:t> </a:t>
            </a:r>
            <a:r>
              <a:rPr lang="en-US" sz="3200" dirty="0" err="1"/>
              <a:t>o’z</a:t>
            </a:r>
            <a:r>
              <a:rPr lang="en-US" sz="3200" dirty="0"/>
              <a:t> </a:t>
            </a:r>
            <a:r>
              <a:rPr lang="en-US" sz="3200" dirty="0" err="1"/>
              <a:t>faoliyat</a:t>
            </a:r>
            <a:r>
              <a:rPr lang="en-US" sz="3200" dirty="0"/>
              <a:t> </a:t>
            </a:r>
            <a:r>
              <a:rPr lang="en-US" sz="3200" dirty="0" err="1"/>
              <a:t>olib</a:t>
            </a:r>
            <a:r>
              <a:rPr lang="en-US" sz="3200" dirty="0"/>
              <a:t> </a:t>
            </a:r>
            <a:r>
              <a:rPr lang="en-US" sz="3200" dirty="0" err="1"/>
              <a:t>borayotgan</a:t>
            </a:r>
            <a:r>
              <a:rPr lang="en-US" sz="3200" dirty="0"/>
              <a:t> </a:t>
            </a:r>
            <a:r>
              <a:rPr lang="en-US" sz="3200" dirty="0" err="1"/>
              <a:t>tashkilotlarida</a:t>
            </a:r>
            <a:r>
              <a:rPr lang="en-US" sz="3200" dirty="0"/>
              <a:t> </a:t>
            </a:r>
            <a:r>
              <a:rPr lang="en-US" sz="3200" dirty="0" err="1"/>
              <a:t>halol</a:t>
            </a:r>
            <a:r>
              <a:rPr lang="en-US" sz="3200" dirty="0"/>
              <a:t> </a:t>
            </a:r>
            <a:r>
              <a:rPr lang="en-US" sz="3200" dirty="0" err="1"/>
              <a:t>va</a:t>
            </a:r>
            <a:r>
              <a:rPr lang="en-US" sz="3200" dirty="0"/>
              <a:t> </a:t>
            </a:r>
            <a:r>
              <a:rPr lang="en-US" sz="3200" dirty="0" err="1"/>
              <a:t>mas’uliyat</a:t>
            </a:r>
            <a:r>
              <a:rPr lang="en-US" sz="3200" dirty="0"/>
              <a:t> </a:t>
            </a:r>
            <a:r>
              <a:rPr lang="en-US" sz="3200" dirty="0" err="1"/>
              <a:t>bilan</a:t>
            </a:r>
            <a:r>
              <a:rPr lang="en-US" sz="3200" dirty="0"/>
              <a:t> </a:t>
            </a:r>
            <a:r>
              <a:rPr lang="en-US" sz="3200" dirty="0" err="1"/>
              <a:t>yondashadilar</a:t>
            </a:r>
            <a:r>
              <a:rPr lang="en-US" sz="3200" dirty="0"/>
              <a:t>.</a:t>
            </a:r>
          </a:p>
          <a:p>
            <a:pPr algn="ctr"/>
            <a:endParaRPr lang="en-US" sz="2800" b="1" u="sng" dirty="0"/>
          </a:p>
          <a:p>
            <a:pPr algn="ctr"/>
            <a:endParaRPr lang="en-US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92396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6886" y="1340768"/>
            <a:ext cx="7350417" cy="4392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/>
              <a:t>Ijtimoiy</a:t>
            </a:r>
            <a:r>
              <a:rPr lang="en-US" sz="2800" b="1" dirty="0"/>
              <a:t> </a:t>
            </a:r>
            <a:r>
              <a:rPr lang="en-US" sz="2800" b="1" dirty="0" err="1"/>
              <a:t>xodimning</a:t>
            </a:r>
            <a:r>
              <a:rPr lang="en-US" sz="2800" b="1" dirty="0"/>
              <a:t> </a:t>
            </a:r>
            <a:r>
              <a:rPr lang="en-US" sz="2800" b="1" dirty="0" err="1"/>
              <a:t>amaliy</a:t>
            </a:r>
            <a:r>
              <a:rPr lang="en-US" sz="2800" b="1" dirty="0"/>
              <a:t> </a:t>
            </a:r>
            <a:r>
              <a:rPr lang="en-US" sz="2800" b="1" dirty="0" err="1"/>
              <a:t>etikasida</a:t>
            </a:r>
            <a:r>
              <a:rPr lang="en-US" sz="2800" b="1" dirty="0"/>
              <a:t> </a:t>
            </a:r>
            <a:r>
              <a:rPr lang="en-US" sz="2800" b="1" dirty="0" err="1"/>
              <a:t>tashqi</a:t>
            </a:r>
            <a:r>
              <a:rPr lang="en-US" sz="2800" b="1" dirty="0"/>
              <a:t> </a:t>
            </a:r>
            <a:r>
              <a:rPr lang="en-US" sz="2800" b="1" dirty="0" err="1"/>
              <a:t>ma’naviy</a:t>
            </a:r>
            <a:r>
              <a:rPr lang="en-US" sz="2800" b="1" dirty="0"/>
              <a:t> </a:t>
            </a:r>
            <a:r>
              <a:rPr lang="en-US" sz="2800" b="1" dirty="0" err="1"/>
              <a:t>madaniyat</a:t>
            </a:r>
            <a:r>
              <a:rPr lang="en-US" sz="2800" b="1" dirty="0"/>
              <a:t> </a:t>
            </a:r>
            <a:r>
              <a:rPr lang="en-US" sz="2800" b="1" dirty="0" err="1"/>
              <a:t>asosiy</a:t>
            </a:r>
            <a:r>
              <a:rPr lang="en-US" sz="2800" b="1" dirty="0"/>
              <a:t> </a:t>
            </a:r>
            <a:r>
              <a:rPr lang="en-US" sz="2800" b="1" dirty="0" err="1"/>
              <a:t>o’rin</a:t>
            </a:r>
            <a:r>
              <a:rPr lang="en-US" sz="2800" b="1" dirty="0"/>
              <a:t> </a:t>
            </a:r>
            <a:r>
              <a:rPr lang="en-US" sz="2800" b="1" dirty="0" err="1"/>
              <a:t>tutadi</a:t>
            </a:r>
            <a:endParaRPr lang="en-US" sz="2800" b="1" dirty="0"/>
          </a:p>
          <a:p>
            <a:pPr algn="ctr"/>
            <a:endParaRPr lang="en-US" sz="3200" b="1" u="sng" dirty="0"/>
          </a:p>
          <a:p>
            <a:r>
              <a:rPr lang="en-US" sz="2800" dirty="0"/>
              <a:t>*</a:t>
            </a:r>
            <a:r>
              <a:rPr lang="en-US" sz="2800" dirty="0" err="1"/>
              <a:t>xodimning</a:t>
            </a:r>
            <a:r>
              <a:rPr lang="en-US" sz="2800" dirty="0"/>
              <a:t> </a:t>
            </a:r>
            <a:r>
              <a:rPr lang="en-US" sz="2800" dirty="0" err="1"/>
              <a:t>tashqi</a:t>
            </a:r>
            <a:r>
              <a:rPr lang="en-US" sz="2800" dirty="0"/>
              <a:t> </a:t>
            </a:r>
            <a:r>
              <a:rPr lang="en-US" sz="2800" dirty="0" err="1"/>
              <a:t>korinishi</a:t>
            </a:r>
            <a:r>
              <a:rPr lang="en-US" sz="2800" dirty="0"/>
              <a:t>  </a:t>
            </a:r>
          </a:p>
          <a:p>
            <a:r>
              <a:rPr lang="en-US" sz="2800" dirty="0"/>
              <a:t>*</a:t>
            </a:r>
            <a:r>
              <a:rPr lang="en-US" sz="2800" dirty="0" err="1"/>
              <a:t>binoning</a:t>
            </a:r>
            <a:r>
              <a:rPr lang="en-US" sz="2800" dirty="0"/>
              <a:t> </a:t>
            </a:r>
            <a:r>
              <a:rPr lang="en-US" sz="2800" dirty="0" err="1"/>
              <a:t>tashqi</a:t>
            </a:r>
            <a:r>
              <a:rPr lang="en-US" sz="2800" dirty="0"/>
              <a:t> </a:t>
            </a:r>
            <a:r>
              <a:rPr lang="en-US" sz="2800" dirty="0" err="1"/>
              <a:t>ko’rinishi</a:t>
            </a:r>
            <a:endParaRPr lang="en-US" sz="2800" dirty="0"/>
          </a:p>
          <a:p>
            <a:r>
              <a:rPr lang="en-US" sz="2800" dirty="0"/>
              <a:t>*</a:t>
            </a:r>
            <a:r>
              <a:rPr lang="en-US" sz="2800" dirty="0" err="1"/>
              <a:t>tashrifchilar</a:t>
            </a:r>
            <a:r>
              <a:rPr lang="en-US" sz="2800" dirty="0"/>
              <a:t> </a:t>
            </a:r>
            <a:r>
              <a:rPr lang="en-US" sz="2800" dirty="0" err="1"/>
              <a:t>uchun</a:t>
            </a:r>
            <a:r>
              <a:rPr lang="en-US" sz="2800" dirty="0"/>
              <a:t> </a:t>
            </a:r>
            <a:r>
              <a:rPr lang="en-US" sz="2800" dirty="0" err="1"/>
              <a:t>qulaylik</a:t>
            </a:r>
            <a:endParaRPr lang="en-US" sz="2800" dirty="0"/>
          </a:p>
          <a:p>
            <a:r>
              <a:rPr lang="en-US" sz="2800" dirty="0"/>
              <a:t>*</a:t>
            </a:r>
            <a:r>
              <a:rPr lang="en-US" sz="2800" dirty="0" err="1"/>
              <a:t>tashrifchilarga</a:t>
            </a:r>
            <a:r>
              <a:rPr lang="en-US" sz="2800" dirty="0"/>
              <a:t> </a:t>
            </a:r>
            <a:r>
              <a:rPr lang="en-US" sz="2800" dirty="0" err="1"/>
              <a:t>nisbatan</a:t>
            </a:r>
            <a:r>
              <a:rPr lang="en-US" sz="2800" dirty="0"/>
              <a:t> </a:t>
            </a:r>
            <a:r>
              <a:rPr lang="en-US" sz="2800" dirty="0" err="1"/>
              <a:t>ishonchga</a:t>
            </a:r>
            <a:r>
              <a:rPr lang="en-US" sz="2800" dirty="0"/>
              <a:t> </a:t>
            </a:r>
            <a:r>
              <a:rPr lang="en-US" sz="2800" dirty="0" err="1"/>
              <a:t>asoslangan</a:t>
            </a:r>
            <a:r>
              <a:rPr lang="en-US" sz="2800" dirty="0"/>
              <a:t> </a:t>
            </a:r>
            <a:r>
              <a:rPr lang="en-US" sz="2800" dirty="0" err="1"/>
              <a:t>ruxiy</a:t>
            </a:r>
            <a:r>
              <a:rPr lang="en-US" sz="2800" dirty="0"/>
              <a:t> </a:t>
            </a:r>
            <a:r>
              <a:rPr lang="en-US" sz="2800" dirty="0" err="1"/>
              <a:t>muxitning</a:t>
            </a:r>
            <a:r>
              <a:rPr lang="en-US" sz="2800" dirty="0"/>
              <a:t> </a:t>
            </a:r>
            <a:r>
              <a:rPr lang="en-US" sz="2800" dirty="0" err="1"/>
              <a:t>yaratilganligi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77640" y="353648"/>
            <a:ext cx="8208911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1.3 </a:t>
            </a:r>
            <a:r>
              <a:rPr lang="en-US" sz="2800" dirty="0" err="1"/>
              <a:t>ijtimoiy</a:t>
            </a:r>
            <a:r>
              <a:rPr lang="en-US" sz="2800" dirty="0"/>
              <a:t> </a:t>
            </a:r>
            <a:r>
              <a:rPr lang="en-US" sz="2800" dirty="0" err="1"/>
              <a:t>ish</a:t>
            </a:r>
            <a:r>
              <a:rPr lang="en-US" sz="2800" dirty="0"/>
              <a:t> </a:t>
            </a:r>
            <a:r>
              <a:rPr lang="en-US" sz="2800" dirty="0" err="1"/>
              <a:t>etikasi</a:t>
            </a:r>
            <a:r>
              <a:rPr lang="en-US" sz="2800" dirty="0"/>
              <a:t> </a:t>
            </a:r>
            <a:r>
              <a:rPr lang="en-US" sz="2800" dirty="0" err="1"/>
              <a:t>mutaxasisning</a:t>
            </a:r>
            <a:r>
              <a:rPr lang="en-US" sz="2800" dirty="0"/>
              <a:t> </a:t>
            </a:r>
            <a:r>
              <a:rPr lang="en-US" sz="2800" dirty="0" err="1"/>
              <a:t>manaviy</a:t>
            </a:r>
            <a:r>
              <a:rPr lang="en-US" sz="2800" dirty="0"/>
              <a:t> </a:t>
            </a:r>
            <a:r>
              <a:rPr lang="en-US" sz="2800" dirty="0" err="1"/>
              <a:t>tafakkuri</a:t>
            </a:r>
            <a:r>
              <a:rPr lang="en-US" sz="2800" dirty="0"/>
              <a:t>  </a:t>
            </a:r>
            <a:r>
              <a:rPr lang="en-US" sz="2800" dirty="0" err="1"/>
              <a:t>darajasi</a:t>
            </a:r>
            <a:r>
              <a:rPr lang="en-US" sz="2800" dirty="0"/>
              <a:t> </a:t>
            </a:r>
            <a:r>
              <a:rPr lang="en-US" sz="2800" dirty="0" err="1"/>
              <a:t>sifatida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71729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9552" y="980728"/>
            <a:ext cx="8064896" cy="540060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Ijtimoiy</a:t>
            </a:r>
            <a:r>
              <a:rPr lang="en-US" sz="3600" dirty="0"/>
              <a:t> </a:t>
            </a:r>
            <a:r>
              <a:rPr lang="en-US" sz="3600" dirty="0" err="1"/>
              <a:t>hodimning</a:t>
            </a:r>
            <a:r>
              <a:rPr lang="en-US" sz="3600" dirty="0"/>
              <a:t> </a:t>
            </a:r>
            <a:r>
              <a:rPr lang="en-US" sz="3600" dirty="0" err="1"/>
              <a:t>ma’naviy</a:t>
            </a:r>
            <a:r>
              <a:rPr lang="en-US" sz="3600" dirty="0"/>
              <a:t> </a:t>
            </a:r>
            <a:r>
              <a:rPr lang="en-US" sz="3600" dirty="0" err="1"/>
              <a:t>madaniyati</a:t>
            </a:r>
            <a:r>
              <a:rPr lang="en-US" sz="3600" dirty="0"/>
              <a:t> </a:t>
            </a:r>
            <a:r>
              <a:rPr lang="en-US" sz="3600" dirty="0" err="1"/>
              <a:t>quyidagilarni</a:t>
            </a:r>
            <a:r>
              <a:rPr lang="en-US" sz="3600" dirty="0"/>
              <a:t> </a:t>
            </a:r>
            <a:r>
              <a:rPr lang="en-US" sz="3600" dirty="0" err="1"/>
              <a:t>qamrab</a:t>
            </a:r>
            <a:r>
              <a:rPr lang="en-US" sz="3600" dirty="0"/>
              <a:t> </a:t>
            </a:r>
            <a:r>
              <a:rPr lang="en-US" sz="3600" dirty="0" err="1"/>
              <a:t>oladi</a:t>
            </a:r>
            <a:r>
              <a:rPr lang="en-US" sz="3600" dirty="0"/>
              <a:t>:</a:t>
            </a:r>
          </a:p>
          <a:p>
            <a:pPr algn="ctr"/>
            <a:endParaRPr lang="en-US" sz="3200" dirty="0"/>
          </a:p>
          <a:p>
            <a:r>
              <a:rPr lang="en-US" sz="3200" dirty="0"/>
              <a:t>*</a:t>
            </a:r>
            <a:r>
              <a:rPr lang="en-US" sz="3200" dirty="0" err="1"/>
              <a:t>axloqiy</a:t>
            </a:r>
            <a:r>
              <a:rPr lang="en-US" sz="3200" dirty="0"/>
              <a:t> </a:t>
            </a:r>
            <a:r>
              <a:rPr lang="en-US" sz="3200" dirty="0" err="1"/>
              <a:t>tafakur</a:t>
            </a:r>
            <a:r>
              <a:rPr lang="en-US" sz="3200" dirty="0"/>
              <a:t> </a:t>
            </a:r>
            <a:r>
              <a:rPr lang="en-US" sz="3200" dirty="0" err="1"/>
              <a:t>madaniyati</a:t>
            </a:r>
            <a:endParaRPr lang="en-US" sz="3200" dirty="0"/>
          </a:p>
          <a:p>
            <a:r>
              <a:rPr lang="en-US" sz="3200" dirty="0"/>
              <a:t>*</a:t>
            </a:r>
            <a:r>
              <a:rPr lang="en-US" sz="3200" dirty="0" err="1"/>
              <a:t>hissiyotlar</a:t>
            </a:r>
            <a:r>
              <a:rPr lang="en-US" sz="3200" dirty="0"/>
              <a:t> </a:t>
            </a:r>
            <a:r>
              <a:rPr lang="en-US" sz="3200" dirty="0" err="1"/>
              <a:t>madaniyati</a:t>
            </a:r>
            <a:endParaRPr lang="en-US" sz="3200" dirty="0"/>
          </a:p>
          <a:p>
            <a:r>
              <a:rPr lang="en-US" sz="3200" dirty="0"/>
              <a:t>*</a:t>
            </a:r>
            <a:r>
              <a:rPr lang="en-US" sz="3200" dirty="0" err="1"/>
              <a:t>xulq</a:t>
            </a:r>
            <a:r>
              <a:rPr lang="en-US" sz="3200" dirty="0"/>
              <a:t> </a:t>
            </a:r>
            <a:r>
              <a:rPr lang="en-US" sz="3200" dirty="0" err="1"/>
              <a:t>va</a:t>
            </a:r>
            <a:r>
              <a:rPr lang="en-US" sz="3200" dirty="0"/>
              <a:t> </a:t>
            </a:r>
            <a:r>
              <a:rPr lang="en-US" sz="3200" dirty="0" err="1"/>
              <a:t>muloqot</a:t>
            </a:r>
            <a:r>
              <a:rPr lang="en-US" sz="3200" dirty="0"/>
              <a:t> </a:t>
            </a:r>
            <a:r>
              <a:rPr lang="en-US" sz="3200" dirty="0" err="1"/>
              <a:t>yoki</a:t>
            </a:r>
            <a:r>
              <a:rPr lang="en-US" sz="3200" dirty="0"/>
              <a:t> </a:t>
            </a:r>
            <a:r>
              <a:rPr lang="en-US" sz="3200" dirty="0" err="1"/>
              <a:t>estetik</a:t>
            </a:r>
            <a:r>
              <a:rPr lang="en-US" sz="3200" dirty="0"/>
              <a:t> </a:t>
            </a:r>
            <a:r>
              <a:rPr lang="en-US" sz="3200" dirty="0" err="1"/>
              <a:t>madaniyat</a:t>
            </a:r>
            <a:endParaRPr lang="en-US" sz="3200" dirty="0"/>
          </a:p>
          <a:p>
            <a:endParaRPr lang="en-US" sz="3200" dirty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531647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Прямоугольник 1"/>
          <p:cNvSpPr/>
          <p:nvPr/>
        </p:nvSpPr>
        <p:spPr>
          <a:xfrm>
            <a:off x="5004048" y="980728"/>
            <a:ext cx="3168352" cy="4752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Bell MT" panose="02020503060305020303" pitchFamily="18" charset="0"/>
              </a:rPr>
              <a:t>Yaxshi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xulqlarning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yaxshiligini</a:t>
            </a:r>
            <a:r>
              <a:rPr lang="en-US" sz="2800" dirty="0">
                <a:latin typeface="Bell MT" panose="02020503060305020303" pitchFamily="18" charset="0"/>
              </a:rPr>
              <a:t>, </a:t>
            </a:r>
            <a:r>
              <a:rPr lang="en-US" sz="2800" dirty="0" err="1">
                <a:latin typeface="Bell MT" panose="02020503060305020303" pitchFamily="18" charset="0"/>
              </a:rPr>
              <a:t>yomon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xulqlarning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yomonligini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dalil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va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misollar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ila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bayon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qiladurg’on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kitobni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axloq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deydilar</a:t>
            </a:r>
            <a:endParaRPr lang="ru-RU" sz="2800" dirty="0"/>
          </a:p>
        </p:txBody>
      </p:sp>
      <p:pic>
        <p:nvPicPr>
          <p:cNvPr id="2097157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7" y="764704"/>
            <a:ext cx="4559394" cy="2783130"/>
          </a:xfrm>
          <a:prstGeom prst="rect">
            <a:avLst/>
          </a:prstGeom>
        </p:spPr>
      </p:pic>
      <p:sp>
        <p:nvSpPr>
          <p:cNvPr id="1048652" name="Прямоугольник 2"/>
          <p:cNvSpPr/>
          <p:nvPr/>
        </p:nvSpPr>
        <p:spPr>
          <a:xfrm>
            <a:off x="1043608" y="4077072"/>
            <a:ext cx="2808312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ABDULLA AVLONIY</a:t>
            </a:r>
          </a:p>
          <a:p>
            <a:pPr algn="ctr"/>
            <a:r>
              <a:rPr lang="en-US" dirty="0"/>
              <a:t>1878-1934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Блок-схема: процесс 1"/>
          <p:cNvSpPr/>
          <p:nvPr/>
        </p:nvSpPr>
        <p:spPr>
          <a:xfrm>
            <a:off x="5076056" y="1566811"/>
            <a:ext cx="2664296" cy="273630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Axloq-odamning</a:t>
            </a:r>
            <a:r>
              <a:rPr lang="en-US" sz="3200" dirty="0"/>
              <a:t> </a:t>
            </a:r>
            <a:r>
              <a:rPr lang="en-US" sz="3200" dirty="0" err="1"/>
              <a:t>o’zini</a:t>
            </a:r>
            <a:r>
              <a:rPr lang="en-US" sz="3200" dirty="0"/>
              <a:t> </a:t>
            </a:r>
            <a:r>
              <a:rPr lang="en-US" sz="3200" dirty="0" err="1"/>
              <a:t>idora</a:t>
            </a:r>
            <a:r>
              <a:rPr lang="en-US" sz="3200" dirty="0"/>
              <a:t> </a:t>
            </a:r>
            <a:r>
              <a:rPr lang="en-US" sz="3200" dirty="0" err="1"/>
              <a:t>qila</a:t>
            </a:r>
            <a:r>
              <a:rPr lang="en-US" sz="3200" dirty="0"/>
              <a:t> </a:t>
            </a:r>
            <a:r>
              <a:rPr lang="en-US" sz="3200" dirty="0" err="1"/>
              <a:t>olishidir</a:t>
            </a:r>
            <a:endParaRPr lang="ru-RU" sz="3200" dirty="0"/>
          </a:p>
        </p:txBody>
      </p:sp>
      <p:pic>
        <p:nvPicPr>
          <p:cNvPr id="2097158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591" y="764704"/>
            <a:ext cx="2736304" cy="36724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48654" name="Блок-схема: процесс 3"/>
          <p:cNvSpPr/>
          <p:nvPr/>
        </p:nvSpPr>
        <p:spPr>
          <a:xfrm>
            <a:off x="1382835" y="4653136"/>
            <a:ext cx="2952328" cy="93610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ABU ALI IBN SINO</a:t>
            </a:r>
          </a:p>
          <a:p>
            <a:pPr algn="ctr"/>
            <a:r>
              <a:rPr lang="en-US" dirty="0"/>
              <a:t>980-1037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Скругленный прямоугольник 1"/>
          <p:cNvSpPr/>
          <p:nvPr/>
        </p:nvSpPr>
        <p:spPr>
          <a:xfrm>
            <a:off x="4881914" y="1243607"/>
            <a:ext cx="3312368" cy="43423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Uyat</a:t>
            </a:r>
            <a:r>
              <a:rPr lang="en-US" sz="2800" dirty="0"/>
              <a:t> </a:t>
            </a:r>
            <a:r>
              <a:rPr lang="en-US" sz="2800" dirty="0" err="1"/>
              <a:t>eng</a:t>
            </a:r>
            <a:r>
              <a:rPr lang="en-US" sz="2800" dirty="0"/>
              <a:t> </a:t>
            </a:r>
            <a:r>
              <a:rPr lang="en-US" sz="2800" dirty="0" err="1"/>
              <a:t>shafqatsiz</a:t>
            </a:r>
            <a:r>
              <a:rPr lang="en-US" sz="2800" dirty="0"/>
              <a:t> </a:t>
            </a:r>
            <a:r>
              <a:rPr lang="en-US" sz="2800" dirty="0" err="1"/>
              <a:t>qonundan</a:t>
            </a:r>
            <a:r>
              <a:rPr lang="en-US" sz="2800" dirty="0"/>
              <a:t> ham </a:t>
            </a:r>
            <a:r>
              <a:rPr lang="en-US" sz="2800" dirty="0" err="1"/>
              <a:t>kuchliroq,chunki</a:t>
            </a:r>
            <a:r>
              <a:rPr lang="en-US" sz="2800" dirty="0"/>
              <a:t> </a:t>
            </a:r>
            <a:r>
              <a:rPr lang="en-US" sz="2800" dirty="0" err="1"/>
              <a:t>qonun</a:t>
            </a:r>
            <a:r>
              <a:rPr lang="en-US" sz="2800" dirty="0"/>
              <a:t> </a:t>
            </a:r>
            <a:r>
              <a:rPr lang="en-US" sz="2800" dirty="0" err="1"/>
              <a:t>odamdan</a:t>
            </a:r>
            <a:r>
              <a:rPr lang="en-US" sz="2800" dirty="0"/>
              <a:t> </a:t>
            </a:r>
            <a:r>
              <a:rPr lang="en-US" sz="2800" dirty="0" err="1"/>
              <a:t>tashqarida</a:t>
            </a:r>
            <a:r>
              <a:rPr lang="en-US" sz="2800" dirty="0"/>
              <a:t>, </a:t>
            </a:r>
            <a:r>
              <a:rPr lang="en-US" sz="2800" dirty="0" err="1"/>
              <a:t>uyat</a:t>
            </a:r>
            <a:r>
              <a:rPr lang="en-US" sz="2800" dirty="0"/>
              <a:t> </a:t>
            </a:r>
            <a:r>
              <a:rPr lang="en-US" sz="2800" dirty="0" err="1"/>
              <a:t>esa</a:t>
            </a:r>
            <a:r>
              <a:rPr lang="en-US" sz="2800" dirty="0"/>
              <a:t> </a:t>
            </a:r>
            <a:r>
              <a:rPr lang="en-US" sz="2800" dirty="0" err="1"/>
              <a:t>odamning</a:t>
            </a:r>
            <a:r>
              <a:rPr lang="en-US" sz="2800" dirty="0"/>
              <a:t> </a:t>
            </a:r>
            <a:r>
              <a:rPr lang="en-US" sz="2800" dirty="0" err="1"/>
              <a:t>ko‘ksida</a:t>
            </a:r>
            <a:r>
              <a:rPr lang="en-US" sz="2800" dirty="0"/>
              <a:t> </a:t>
            </a:r>
            <a:r>
              <a:rPr lang="en-US" sz="2800" dirty="0" err="1"/>
              <a:t>bo‘ladi</a:t>
            </a:r>
            <a:endParaRPr lang="ru-RU" sz="2800" dirty="0"/>
          </a:p>
        </p:txBody>
      </p:sp>
      <p:pic>
        <p:nvPicPr>
          <p:cNvPr id="2097159" name="Рисунок 2"/>
          <p:cNvPicPr>
            <a:picLocks noChangeAspect="1"/>
          </p:cNvPicPr>
          <p:nvPr/>
        </p:nvPicPr>
        <p:blipFill rotWithShape="1">
          <a:blip r:embed="rId2"/>
          <a:srcRect l="6134" t="3137" r="6751" b="23223"/>
          <a:stretch>
            <a:fillRect/>
          </a:stretch>
        </p:blipFill>
        <p:spPr>
          <a:xfrm>
            <a:off x="1274618" y="1246909"/>
            <a:ext cx="2258291" cy="2867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48656" name="Прямоугольник 3"/>
          <p:cNvSpPr/>
          <p:nvPr/>
        </p:nvSpPr>
        <p:spPr>
          <a:xfrm>
            <a:off x="1403648" y="4581128"/>
            <a:ext cx="244827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ABDULLA QAHHOR</a:t>
            </a:r>
          </a:p>
          <a:p>
            <a:pPr algn="ctr"/>
            <a:r>
              <a:rPr lang="en-US" dirty="0"/>
              <a:t>1907-1968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Блок-схема: процесс 1"/>
          <p:cNvSpPr/>
          <p:nvPr/>
        </p:nvSpPr>
        <p:spPr>
          <a:xfrm>
            <a:off x="5004048" y="908720"/>
            <a:ext cx="3816424" cy="45005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Bell MT" panose="02020503060305020303" pitchFamily="18" charset="0"/>
              </a:rPr>
              <a:t>Odob-ulug’lar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ko’nglida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yoshlarga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mexr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uyg’otadi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va</a:t>
            </a:r>
            <a:r>
              <a:rPr lang="en-US" sz="2800" dirty="0">
                <a:latin typeface="Bell MT" panose="02020503060305020303" pitchFamily="18" charset="0"/>
              </a:rPr>
              <a:t> u </a:t>
            </a:r>
            <a:r>
              <a:rPr lang="en-US" sz="2800" dirty="0" err="1">
                <a:latin typeface="Bell MT" panose="02020503060305020303" pitchFamily="18" charset="0"/>
              </a:rPr>
              <a:t>odobli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yoshlar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ko’nglida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abadiy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qoladi</a:t>
            </a:r>
            <a:r>
              <a:rPr lang="en-US" sz="2800" dirty="0">
                <a:latin typeface="Bell MT" panose="02020503060305020303" pitchFamily="18" charset="0"/>
              </a:rPr>
              <a:t>. </a:t>
            </a:r>
            <a:r>
              <a:rPr lang="en-US" sz="2800" dirty="0" err="1">
                <a:latin typeface="Bell MT" panose="02020503060305020303" pitchFamily="18" charset="0"/>
              </a:rPr>
              <a:t>Yoshlarni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ko’zga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ulug</a:t>
            </a:r>
            <a:r>
              <a:rPr lang="en-US" sz="2800" dirty="0">
                <a:latin typeface="Bell MT" panose="02020503060305020303" pitchFamily="18" charset="0"/>
              </a:rPr>
              <a:t>’ </a:t>
            </a:r>
            <a:r>
              <a:rPr lang="en-US" sz="2800" dirty="0" err="1">
                <a:latin typeface="Bell MT" panose="02020503060305020303" pitchFamily="18" charset="0"/>
              </a:rPr>
              <a:t>qilib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ko’rsatadigan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fe’l-atvor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odobdir</a:t>
            </a:r>
            <a:r>
              <a:rPr lang="en-US" sz="2400" dirty="0">
                <a:latin typeface="Bell MT" panose="02020503060305020303" pitchFamily="18" charset="0"/>
              </a:rPr>
              <a:t>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                        ‘</a:t>
            </a:r>
            <a:r>
              <a:rPr lang="en-US" sz="2400" dirty="0"/>
              <a:t>’</a:t>
            </a:r>
            <a:r>
              <a:rPr lang="en-US" sz="24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Maxbul</a:t>
            </a:r>
            <a:r>
              <a:rPr lang="en-US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en-US" sz="24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ul-qulub</a:t>
            </a:r>
            <a:r>
              <a:rPr lang="en-US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’’ </a:t>
            </a:r>
            <a:endParaRPr lang="ru-RU" sz="2400" dirty="0">
              <a:cs typeface="Arabic Typesetting" panose="03020402040406030203" pitchFamily="66" charset="-78"/>
            </a:endParaRPr>
          </a:p>
        </p:txBody>
      </p:sp>
      <p:pic>
        <p:nvPicPr>
          <p:cNvPr id="2097160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548680"/>
            <a:ext cx="2880320" cy="38404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48658" name="Прямоугольник 2"/>
          <p:cNvSpPr/>
          <p:nvPr/>
        </p:nvSpPr>
        <p:spPr>
          <a:xfrm>
            <a:off x="1187624" y="4797152"/>
            <a:ext cx="2880320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ALISHER NAVOIY</a:t>
            </a:r>
          </a:p>
          <a:p>
            <a:pPr algn="ctr"/>
            <a:r>
              <a:rPr lang="en-US" dirty="0"/>
              <a:t>1441-1501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837</Words>
  <Application>Microsoft Office PowerPoint</Application>
  <PresentationFormat>Экран (4:3)</PresentationFormat>
  <Paragraphs>131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6" baseType="lpstr">
      <vt:lpstr>Arabic Typesetting</vt:lpstr>
      <vt:lpstr>Arial</vt:lpstr>
      <vt:lpstr>Arial Rounded MT Bold</vt:lpstr>
      <vt:lpstr>Bell MT</vt:lpstr>
      <vt:lpstr>Calibri</vt:lpstr>
      <vt:lpstr>Calisto MT</vt:lpstr>
      <vt:lpstr>Impact</vt:lpstr>
      <vt:lpstr>Times New Roman</vt:lpstr>
      <vt:lpstr>NewsPrint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IJTIMOIY ISHDA ETIKANING AHAMIYATI</dc:title>
  <dc:creator>Администратор</dc:creator>
  <cp:lastModifiedBy>Пользователь</cp:lastModifiedBy>
  <cp:revision>29</cp:revision>
  <dcterms:created xsi:type="dcterms:W3CDTF">2023-09-20T02:55:37Z</dcterms:created>
  <dcterms:modified xsi:type="dcterms:W3CDTF">2024-05-18T11:57:00Z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b450f8c29bdb4dae9d625fb6284d6d1b</vt:lpwstr>
  </property>
</Properties>
</file>