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7" r:id="rId2"/>
    <p:sldId id="322" r:id="rId3"/>
    <p:sldId id="324" r:id="rId4"/>
    <p:sldId id="319" r:id="rId5"/>
    <p:sldId id="259" r:id="rId6"/>
    <p:sldId id="260" r:id="rId7"/>
    <p:sldId id="323" r:id="rId8"/>
    <p:sldId id="320" r:id="rId9"/>
    <p:sldId id="261" r:id="rId10"/>
    <p:sldId id="263" r:id="rId11"/>
    <p:sldId id="334" r:id="rId12"/>
    <p:sldId id="335" r:id="rId13"/>
    <p:sldId id="264" r:id="rId14"/>
    <p:sldId id="329" r:id="rId15"/>
    <p:sldId id="326" r:id="rId16"/>
    <p:sldId id="265" r:id="rId17"/>
    <p:sldId id="325" r:id="rId18"/>
    <p:sldId id="327" r:id="rId19"/>
    <p:sldId id="266" r:id="rId20"/>
    <p:sldId id="330" r:id="rId21"/>
    <p:sldId id="332" r:id="rId22"/>
    <p:sldId id="333" r:id="rId23"/>
    <p:sldId id="267" r:id="rId24"/>
    <p:sldId id="318" r:id="rId25"/>
    <p:sldId id="269" r:id="rId26"/>
    <p:sldId id="308" r:id="rId27"/>
    <p:sldId id="274" r:id="rId28"/>
    <p:sldId id="336" r:id="rId29"/>
    <p:sldId id="272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-43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10" Type="http://schemas.openxmlformats.org/officeDocument/2006/relationships/image" Target="../media/image2.png"/><Relationship Id="rId4" Type="http://schemas.openxmlformats.org/officeDocument/2006/relationships/tags" Target="../tags/tag4.xml"/><Relationship Id="rId9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6A87A20-1FC6-43F7-9E28-0AADB9054A98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55F4-5CC2-4494-B106-01A13BA180AC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24250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87A20-1FC6-43F7-9E28-0AADB9054A98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55F4-5CC2-4494-B106-01A13BA180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9181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87A20-1FC6-43F7-9E28-0AADB9054A98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55F4-5CC2-4494-B106-01A13BA180AC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229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87A20-1FC6-43F7-9E28-0AADB9054A98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55F4-5CC2-4494-B106-01A13BA180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6752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87A20-1FC6-43F7-9E28-0AADB9054A98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55F4-5CC2-4494-B106-01A13BA180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6467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87A20-1FC6-43F7-9E28-0AADB9054A98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55F4-5CC2-4494-B106-01A13BA180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8725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87A20-1FC6-43F7-9E28-0AADB9054A98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55F4-5CC2-4494-B106-01A13BA180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5196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87A20-1FC6-43F7-9E28-0AADB9054A98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55F4-5CC2-4494-B106-01A13BA180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0310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87A20-1FC6-43F7-9E28-0AADB9054A98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55F4-5CC2-4494-B106-01A13BA180AC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94915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87A20-1FC6-43F7-9E28-0AADB9054A98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55F4-5CC2-4494-B106-01A13BA180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974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87A20-1FC6-43F7-9E28-0AADB9054A98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55F4-5CC2-4494-B106-01A13BA180AC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22113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p/dow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ea typeface="Arial" panose="020B0604020202020204" pitchFamily="34" charset="0"/>
              <a:sym typeface="+mn-ea"/>
            </a:endParaRPr>
          </a:p>
        </p:txBody>
      </p:sp>
      <p:pic>
        <p:nvPicPr>
          <p:cNvPr id="2097160" name="图片 10" descr="/Users/airbookpro/Desktop/2.png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0" cstate="screen"/>
          <a:srcRect/>
          <a:stretch>
            <a:fillRect/>
          </a:stretch>
        </p:blipFill>
        <p:spPr>
          <a:xfrm rot="10800000">
            <a:off x="10972025" y="0"/>
            <a:ext cx="1333500" cy="1288358"/>
          </a:xfrm>
          <a:prstGeom prst="rect">
            <a:avLst/>
          </a:prstGeom>
        </p:spPr>
      </p:pic>
      <p:sp>
        <p:nvSpPr>
          <p:cNvPr id="1048694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95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2025/12/9</a:t>
            </a:fld>
            <a:endParaRPr lang="zh-CN" altLang="en-US"/>
          </a:p>
        </p:txBody>
      </p:sp>
      <p:sp>
        <p:nvSpPr>
          <p:cNvPr id="1048696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697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1048698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4869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1442642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6A87A20-1FC6-43F7-9E28-0AADB9054A98}" type="datetimeFigureOut">
              <a:rPr lang="ru-RU" smtClean="0"/>
              <a:pPr/>
              <a:t>09.12.2025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8A055F4-5CC2-4494-B106-01A13BA180AC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43664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9" Type="http://schemas.microsoft.com/office/2007/relationships/hdphoto" Target="../../word/media/hdphoto6.wdp"/><Relationship Id="rId2" Type="http://schemas.openxmlformats.org/officeDocument/2006/relationships/image" Target="../media/image3.png"/><Relationship Id="rId88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87" Type="http://schemas.microsoft.com/office/2007/relationships/hdphoto" Target="../../word/media/hdphoto5.wdp"/><Relationship Id="rId90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uz.wikipedia.org/wiki/Me%CA%BCmorlik" TargetMode="External"/><Relationship Id="rId2" Type="http://schemas.openxmlformats.org/officeDocument/2006/relationships/hyperlink" Target="https://uz.wikipedia.org/w/index.php?title=Tarixiy-arxeologik_yodgorliklar&amp;action=edit&amp;redlink=1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uz.wikipedia.org/wiki/Dehqonchilik" TargetMode="External"/><Relationship Id="rId4" Type="http://schemas.openxmlformats.org/officeDocument/2006/relationships/hyperlink" Target="https://uz.wikipedia.org/wiki/Hunarmandchilik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uz.wikipedia.org/wiki/Yarus" TargetMode="External"/><Relationship Id="rId3" Type="http://schemas.openxmlformats.org/officeDocument/2006/relationships/hyperlink" Target="https://uz.wikipedia.org/wiki/Darvoza" TargetMode="External"/><Relationship Id="rId7" Type="http://schemas.openxmlformats.org/officeDocument/2006/relationships/hyperlink" Target="https://uz.wikipedia.org/wiki/Sharq" TargetMode="External"/><Relationship Id="rId2" Type="http://schemas.openxmlformats.org/officeDocument/2006/relationships/hyperlink" Target="https://uz.wikipedia.org/wiki/Mudofaa_devorlar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z.wikipedia.org/wiki/Xo%CA%BBjalik" TargetMode="External"/><Relationship Id="rId5" Type="http://schemas.openxmlformats.org/officeDocument/2006/relationships/hyperlink" Target="https://uz.wikipedia.org/wiki/Qurilish" TargetMode="External"/><Relationship Id="rId4" Type="http://schemas.openxmlformats.org/officeDocument/2006/relationships/hyperlink" Target="https://uz.wikipedia.org/wiki/G%CA%BBisht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FA28E9-E12B-4A7B-6374-ECFC44A97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7" y="585215"/>
            <a:ext cx="10353621" cy="4679116"/>
          </a:xfrm>
        </p:spPr>
        <p:txBody>
          <a:bodyPr>
            <a:normAutofit/>
          </a:bodyPr>
          <a:lstStyle/>
          <a:p>
            <a:pPr algn="ctr"/>
            <a:r>
              <a:rPr lang="en-US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O‘rta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Osiyo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temir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davri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arxeologiyasi</a:t>
            </a:r>
            <a:r>
              <a:rPr lang="ru-RU" sz="5400" dirty="0" smtClean="0"/>
              <a:t/>
            </a:r>
            <a:br>
              <a:rPr lang="ru-RU" sz="5400" dirty="0" smtClean="0"/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634C9FB-5168-54C1-DBCB-D33374D06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1" y="5055326"/>
            <a:ext cx="5799908" cy="806993"/>
          </a:xfrm>
        </p:spPr>
        <p:txBody>
          <a:bodyPr>
            <a:normAutofit/>
          </a:bodyPr>
          <a:lstStyle/>
          <a:p>
            <a:pPr marL="457200" indent="-457200" algn="r">
              <a:buFont typeface="+mj-lt"/>
              <a:buAutoNum type="arabicPeriod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Ma’ruzachi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   A.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Abdumatov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3659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FA28E9-E12B-4A7B-6374-ECFC44A97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634C9FB-5168-54C1-DBCB-D33374D06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838960"/>
            <a:ext cx="8381410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Temir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davrining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asosiy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xususiyatlari</a:t>
            </a:r>
            <a:endParaRPr lang="en-US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O’rta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siyo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temir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davrida</a:t>
            </a:r>
            <a:endParaRPr lang="en-US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3.Temir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davri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yodgorliklari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tavsifi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3659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4949" y="335845"/>
            <a:ext cx="11573691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tabiatda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ruda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holida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ko‘p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uchraydi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deyarli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ibtidoiy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qabilalar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yashagan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hududlarda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Umuman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odamlar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eneolit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davridayoq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tanish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bo‘lganlar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lekin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amaliy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ahamiyatini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bilmaganlar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Biroq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temirni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eritish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yuqori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haroratni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ya’ni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1530 C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taqoza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qiladi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sabab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dastlab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temirni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eritmasdan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ishlov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berganlar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sarg‘ish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bo‘sh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metall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shaklida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 T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mir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haqida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dastlabki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yozma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ma'lumotlar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Misr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fir'avnlari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Am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nxot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Exnaton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davrlariga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to`g`ri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k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ladi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Bizgacha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y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tib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k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lgan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buyumlar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g`oyat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qimmatli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noyob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zargarlik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buyumlaridir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. T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mir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hamma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joyda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avval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z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b-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ziynat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buyumlari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bo`lgan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Yozma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manbalar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arx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ologiya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ma'lumotlari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eng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qadimgi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mir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m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tallurgiyasi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Kichik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Osiyodagi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X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tt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podsholigi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hududida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m.a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. XIV-XIII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asrlarda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vujudga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k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lganligidan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dalolat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. T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mir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buyumlar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Eron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Hindistonda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m.a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. X-IX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asrlarda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Italiyada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m.a.XII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asrda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Shimoliy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Ye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vropada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taxminan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m.a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. X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asrda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bo`lgan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. T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mirni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ommaviy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ko`lamda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qo`llanilishining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dastlabki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tajribalari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m.a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. IX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asrda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qilingan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M.a.VII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asrda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butun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Ye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vropada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mir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yarog`lar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rasm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bo`lgan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O‘rta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Osiyo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hududida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ilk 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buyumlari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mil.av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VIII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asrlarga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oiddir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GB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Ilk </a:t>
            </a:r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2200" b="1" dirty="0" err="1" smtClean="0">
                <a:latin typeface="Times New Roman" pitchFamily="18" charset="0"/>
                <a:cs typeface="Times New Roman" pitchFamily="18" charset="0"/>
              </a:rPr>
              <a:t>mir</a:t>
            </a:r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 smtClean="0">
                <a:latin typeface="Times New Roman" pitchFamily="18" charset="0"/>
                <a:cs typeface="Times New Roman" pitchFamily="18" charset="0"/>
              </a:rPr>
              <a:t>davri</a:t>
            </a:r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 smtClean="0">
                <a:latin typeface="Times New Roman" pitchFamily="18" charset="0"/>
                <a:cs typeface="Times New Roman" pitchFamily="18" charset="0"/>
              </a:rPr>
              <a:t>xronologik</a:t>
            </a:r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 smtClean="0">
                <a:latin typeface="Times New Roman" pitchFamily="18" charset="0"/>
                <a:cs typeface="Times New Roman" pitchFamily="18" charset="0"/>
              </a:rPr>
              <a:t>jihatdan</a:t>
            </a:r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 smtClean="0">
                <a:latin typeface="Times New Roman" pitchFamily="18" charset="0"/>
                <a:cs typeface="Times New Roman" pitchFamily="18" charset="0"/>
              </a:rPr>
              <a:t>m.a</a:t>
            </a:r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. I </a:t>
            </a:r>
            <a:r>
              <a:rPr lang="en-GB" sz="2200" b="1" dirty="0" err="1" smtClean="0">
                <a:latin typeface="Times New Roman" pitchFamily="18" charset="0"/>
                <a:cs typeface="Times New Roman" pitchFamily="18" charset="0"/>
              </a:rPr>
              <a:t>ming</a:t>
            </a:r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 smtClean="0">
                <a:latin typeface="Times New Roman" pitchFamily="18" charset="0"/>
                <a:cs typeface="Times New Roman" pitchFamily="18" charset="0"/>
              </a:rPr>
              <a:t>yillikni</a:t>
            </a:r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 smtClean="0">
                <a:latin typeface="Times New Roman" pitchFamily="18" charset="0"/>
                <a:cs typeface="Times New Roman" pitchFamily="18" charset="0"/>
              </a:rPr>
              <a:t>milodiy</a:t>
            </a:r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GB" sz="2200" b="1" dirty="0" err="1" smtClean="0">
                <a:latin typeface="Times New Roman" pitchFamily="18" charset="0"/>
                <a:cs typeface="Times New Roman" pitchFamily="18" charset="0"/>
              </a:rPr>
              <a:t>ming</a:t>
            </a:r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 smtClean="0">
                <a:latin typeface="Times New Roman" pitchFamily="18" charset="0"/>
                <a:cs typeface="Times New Roman" pitchFamily="18" charset="0"/>
              </a:rPr>
              <a:t>yillik</a:t>
            </a:r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 smtClean="0">
                <a:latin typeface="Times New Roman" pitchFamily="18" charset="0"/>
                <a:cs typeface="Times New Roman" pitchFamily="18" charset="0"/>
              </a:rPr>
              <a:t>boshini</a:t>
            </a:r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 smtClean="0">
                <a:latin typeface="Times New Roman" pitchFamily="18" charset="0"/>
                <a:cs typeface="Times New Roman" pitchFamily="18" charset="0"/>
              </a:rPr>
              <a:t>o`z</a:t>
            </a:r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 smtClean="0">
                <a:latin typeface="Times New Roman" pitchFamily="18" charset="0"/>
                <a:cs typeface="Times New Roman" pitchFamily="18" charset="0"/>
              </a:rPr>
              <a:t>ichiga</a:t>
            </a:r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 smtClean="0">
                <a:latin typeface="Times New Roman" pitchFamily="18" charset="0"/>
                <a:cs typeface="Times New Roman" pitchFamily="18" charset="0"/>
              </a:rPr>
              <a:t>oladi</a:t>
            </a:r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Bu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davrda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ba'zi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mamlakatlarda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quldorlik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jamiyatlari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bo`lgan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bo`lsa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ba'zi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mamlakatlarda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ibtidoiy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jamoa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tuzumi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saqlanib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qolgan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7646" y="287382"/>
            <a:ext cx="10933611" cy="6348551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Mehnat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qurollari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chiqarishda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temirning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kashf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etilishi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o‘sha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davr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ijtimoiy-iqtisodiy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hayotida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tub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o‘zgarishlarning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asosi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bo‘ldi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Temirdan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foydalanish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jamiyatning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sotsial-iqtisodiy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hayotida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katta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o‘zgarishlar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bo‘ldi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Ikkinchi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yirik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mehnat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taqsimoti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sodir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bo‘ldi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Dehqonchilikdan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hunarmandchilik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ajralib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chiqdi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 Bu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o‘z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navbatida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mehnat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unumdorligining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oshishiga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tovar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ayirboshlashning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jonlanishiga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xususiy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mulkning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rivojlanishiga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davlatning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mustahkamlanishiga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sabab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bo‘ldi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Ilk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davrida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joylarida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mustahkam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istehkomlar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qurilgan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shaharlar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rivojlangan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00000"/>
              </a:lnSpc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Темир даври"/>
          <p:cNvPicPr/>
          <p:nvPr/>
        </p:nvPicPr>
        <p:blipFill>
          <a:blip r:embed="rId2">
            <a:extLst>
              <a:ext uri="{BEBA8EAE-BF5A-486C-A8C5-ECC9F3942E4B}">
                <a14:imgProps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>
                  <a14:imgLayer r:embed="rId87">
                    <a14:imgEffect>
                      <a14:backgroundRemoval t="0" b="100000" l="0" r="100000">
                        <a14:foregroundMark x1="21839" y1="17241" x2="57471" y2="4598"/>
                        <a14:foregroundMark x1="57471" y1="6897" x2="62069" y2="4598"/>
                        <a14:foregroundMark x1="5747" y1="49425" x2="80460" y2="11494"/>
                        <a14:backgroundMark x1="5747" y1="65517" x2="98851" y2="19540"/>
                        <a14:backgroundMark x1="24138" y1="8046" x2="52874" y2="22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73779" y="3702185"/>
            <a:ext cx="2186986" cy="1967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88">
            <a:extLst>
              <a:ext uri="{BEBA8EAE-BF5A-486C-A8C5-ECC9F3942E4B}">
                <a14:imgProps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>
                  <a14:imgLayer r:embed="rId89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416889" y="3811315"/>
            <a:ext cx="3467237" cy="2093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E9E36D4-62B1-161A-FF7D-93E07515A034}"/>
              </a:ext>
            </a:extLst>
          </p:cNvPr>
          <p:cNvPicPr>
            <a:picLocks noChangeAspect="1"/>
          </p:cNvPicPr>
          <p:nvPr/>
        </p:nvPicPr>
        <p:blipFill>
          <a:blip r:embed="rId90" cstate="print"/>
          <a:stretch>
            <a:fillRect/>
          </a:stretch>
        </p:blipFill>
        <p:spPr>
          <a:xfrm>
            <a:off x="7517911" y="3644537"/>
            <a:ext cx="3994820" cy="276932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87E004A-B0D5-5C2E-0DE8-4EA4C5D73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7" y="404949"/>
            <a:ext cx="10614879" cy="5865222"/>
          </a:xfrm>
        </p:spPr>
        <p:txBody>
          <a:bodyPr/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Ilk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davri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yodgorliklaridan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topilgan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sopol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idishlarning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o‘ziga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xos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xususiyatlari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idishlarning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silindrsimon-konussimon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shakli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katta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qozonlarning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manjet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shakli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boshqalar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arxeologlarga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ob’ektlarni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"ilk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davri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ishonchli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davrlashtirish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imkonini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85DFD90-B141-B41B-8814-5F0C76854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8309" y="2666771"/>
            <a:ext cx="6783977" cy="3236039"/>
          </a:xfrm>
          <a:prstGeom prst="rect">
            <a:avLst/>
          </a:prstGeom>
        </p:spPr>
      </p:pic>
      <p:sp>
        <p:nvSpPr>
          <p:cNvPr id="18434" name="AutoShape 2" descr="Согдийская керамика: от чаши до круж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Согдийская керамика: от чаши до круж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9289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60BC2F-7822-C673-CCCA-9C3610252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813" y="467651"/>
            <a:ext cx="9720072" cy="9300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Temir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davrida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ijtimoiy-iqtisodiy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o‘zgarishlar</a:t>
            </a: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5493DC7-A18A-587A-5989-376E2F0B6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214846"/>
            <a:ext cx="10497312" cy="5146766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Biroq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davrlashtirishning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umumiyligi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ko‘pincha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miloddan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avvalgi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7-6-4-asrlarda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taklif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qilingan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eng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ommaviy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materialning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sezilarli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o‘xshashligi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O‘rta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Osiyo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yodgorliklarining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ko‘pchiligiga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radiokarbonli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tahlil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yordamida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aniq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tanishtirishni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qo‘llashning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amaliy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imkonsizligi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ilk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temir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davri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yodgorliklarini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bosqichlarga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ajratishda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qiyinchiliklar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tug‘diradi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o‘rinda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ilk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temir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davri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yodgorliklarida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foydalanilgan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qurilish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materiali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tahlili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ilk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temir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davri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yodgorliklarini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bosqichlarga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bo‘lishda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muhim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ahamiyat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kasb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etadi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Shunday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qilib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hududidagi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ilk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temir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davri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arxeologik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yodgorliklari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xronologiyasini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belgilashning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muhim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mezoni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ko‘rib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chiqilayotgan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davr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yodgorliklari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keng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tarqalgan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paxsa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qurilish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materiali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xom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g‘isht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formati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Mavjud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ma’lumotlarning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qiyosiy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tahlili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o‘tmishdoshlarimizni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umumiy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xulosaga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keldi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O‘rta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Osiyo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yodgorliklari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miloddan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avvalgi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1-mingyillik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o‘rtalari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o‘lchamlari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60 × 30 × 10-12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teng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xom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g‘ishtlar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odatiy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ko‘pincha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silindrsimon-konusli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keramika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majmualariga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xos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Mil.av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IV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asrdan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boshlab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yon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tomoni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40-45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kvadrat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g‘ishtlar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qurilishda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foydalanadigan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xom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g‘ishtlarning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asosiy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o‘lchovi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xisoblangan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6643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5">
            <a:extLst>
              <a:ext uri="{FF2B5EF4-FFF2-40B4-BE49-F238E27FC236}">
                <a16:creationId xmlns:a16="http://schemas.microsoft.com/office/drawing/2014/main" xmlns="" id="{6FE5A7CF-8E56-3C30-88A6-B62C822854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572" y="169817"/>
            <a:ext cx="11560628" cy="646611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75211" y="326571"/>
            <a:ext cx="10946675" cy="5982789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Ilk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davrida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ko‘pgina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yangi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mehnat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qurollari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yaratilgan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Egov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kesiklari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qator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hozirgi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egovlarga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o‘xshash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Egov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skanja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birgalikda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ishlatilgan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Qulf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kalitlar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egovlab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yasalgan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Ilk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davrida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o‘roq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randalar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chaqmoqtosh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o‘roq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randalarni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siqib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chiqargan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o‘roq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randa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yoysimon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o‘tkir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yupqa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temirdan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ikki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uchiga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dasta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o‘rnatilgan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U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poya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po‘stini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shilish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yog‘och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randalash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ishlatilgan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Harbiy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qurol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aslahalarning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turlari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qilich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xanjar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nayza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cho‘qmor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jang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boltalari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bronza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davridayoq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ishlatilgan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bo‘lsada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davriga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kelib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faqat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metalli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o‘zgargan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 Bu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davrda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o‘qlarini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yasashda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kam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ishlatilgan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bronzadan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ishlangan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Oddiy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harbiy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mehnat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qurollari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yumshoqlik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sababli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temirni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o‘choqda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necha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marta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qizitib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necha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marta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sovuq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suvga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solib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toblab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po‘lat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xosil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qilingan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qurollarga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o‘tish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ko‘pchilik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mamlakatlarda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uzil-kesil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dehqonchilikka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o‘tish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zarur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sharoit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yaratib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bergan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Yerlarga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ishlov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berish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sifatini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oshirgan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Unda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so‘qa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omoch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keng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foydalanilgan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So‘qa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yerlar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chuqur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sifatli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haydalgan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Omoch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yordamida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egatlar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xosil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qilingan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toshloq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qattiq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yerlarga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ishlov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berish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oson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0">
              <a:srgbClr val="D3EFFA"/>
            </a:gs>
            <a:gs pos="9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4CE723-378C-36BE-7952-A162ED378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O‘rta</a:t>
            </a:r>
            <a:r>
              <a:rPr lang="en-US" b="1" dirty="0"/>
              <a:t> </a:t>
            </a:r>
            <a:r>
              <a:rPr lang="en-US" b="1" dirty="0" err="1"/>
              <a:t>Osiyoda</a:t>
            </a:r>
            <a:r>
              <a:rPr lang="en-US" b="1" dirty="0"/>
              <a:t> temir </a:t>
            </a:r>
            <a:r>
              <a:rPr lang="en-US" b="1" dirty="0" err="1"/>
              <a:t>davri</a:t>
            </a:r>
            <a:r>
              <a:rPr lang="en-US" b="1" dirty="0"/>
              <a:t> </a:t>
            </a:r>
            <a:r>
              <a:rPr lang="en-US" b="1" dirty="0" err="1"/>
              <a:t>yodgorliklari</a:t>
            </a:r>
            <a:r>
              <a:rPr lang="en-US" b="1" dirty="0"/>
              <a:t> </a:t>
            </a:r>
            <a:r>
              <a:rPr lang="en-US" b="1" dirty="0" err="1"/>
              <a:t>tarqalishi</a:t>
            </a: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E7FB37F-3684-2E15-80FD-B8A35588D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431998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Sirdaryo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Amudaryo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Zarafshon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Surxondaryo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Farg‘ona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vohasi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30–250 dan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ortiq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temir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manzillari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O’zbekiston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hududida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ham ilk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davriga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oid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bo’lgan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ko’plab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yodgorliklar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topilgan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Afrosiyob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Daratepa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Ko’zaliqir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Uygarak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Chust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Dalvarzin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Oqtom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Kuchuktepa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3200" i="1" dirty="0" err="1" smtClean="0">
                <a:latin typeface="Times New Roman" pitchFamily="18" charset="0"/>
                <a:cs typeface="Times New Roman" pitchFamily="18" charset="0"/>
              </a:rPr>
              <a:t>Bandixon</a:t>
            </a:r>
            <a:r>
              <a:rPr lang="en-GB" sz="3200" i="1" dirty="0" smtClean="0">
                <a:latin typeface="Times New Roman" pitchFamily="18" charset="0"/>
                <a:cs typeface="Times New Roman" pitchFamily="18" charset="0"/>
              </a:rPr>
              <a:t> I, </a:t>
            </a:r>
            <a:r>
              <a:rPr lang="en-GB" sz="3200" i="1" dirty="0" err="1" smtClean="0">
                <a:latin typeface="Times New Roman" pitchFamily="18" charset="0"/>
                <a:cs typeface="Times New Roman" pitchFamily="18" charset="0"/>
              </a:rPr>
              <a:t>Qizilt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3200" i="1" dirty="0" smtClean="0">
                <a:latin typeface="Times New Roman" pitchFamily="18" charset="0"/>
                <a:cs typeface="Times New Roman" pitchFamily="18" charset="0"/>
              </a:rPr>
              <a:t>pa, </a:t>
            </a:r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Yerqo’rg’on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3200" i="1" dirty="0" err="1" smtClean="0">
                <a:latin typeface="Times New Roman" pitchFamily="18" charset="0"/>
                <a:cs typeface="Times New Roman" pitchFamily="18" charset="0"/>
              </a:rPr>
              <a:t>Chiroqchit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3200" i="1" dirty="0" smtClean="0">
                <a:latin typeface="Times New Roman" pitchFamily="18" charset="0"/>
                <a:cs typeface="Times New Roman" pitchFamily="18" charset="0"/>
              </a:rPr>
              <a:t>pa, </a:t>
            </a:r>
            <a:r>
              <a:rPr lang="en-GB" sz="3200" i="1" dirty="0" err="1" smtClean="0">
                <a:latin typeface="Times New Roman" pitchFamily="18" charset="0"/>
                <a:cs typeface="Times New Roman" pitchFamily="18" charset="0"/>
              </a:rPr>
              <a:t>Uzunqir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Sangirtepa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yodgorliklari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davrga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mansubdir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41085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2AD757-A5CF-9F37-77AF-E1D0F6E2D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Chust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madaniyati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Farg‘ona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B50FA9E-A05D-8A28-4777-1AA5B0E44A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 dan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ortiq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yodgorliklar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Dalvarzintepa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Chust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Ashqoltepa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Dehqonchilik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hunarmandchilik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to‘qimachilik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Qalin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devorli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qo‘rg‘onlar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31896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24128" y="365760"/>
            <a:ext cx="10758569" cy="59436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madaniyati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qadimgi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Farg‘onadagi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ilk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dehqonchilik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madaniyati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yodgorligi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Bu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madaniyatni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yaratgan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aholi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dastlab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chorvachilik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shug‘ullangan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keyinchalik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o‘troq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hayot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tarziga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o‘tishgan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ilk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qishlog‘i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1951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yilda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M.Ye.Vorones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Chust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shahri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yaqinidagi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Buvanamozor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atalgan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buloq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yonidan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topilgan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Arxeologlar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yodgorlikka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shartli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ravishda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madaniyati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nomini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berganlar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chunki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u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yodgorlikka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yaqin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yirik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aholi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punkti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shahri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madaniyati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so‘nggi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bronza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ilk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davriga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oid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u mil.avv. II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yillikning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oxiri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yillikning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birinchi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choragida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shakllangan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Olimlar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borilgan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tadqiqotlar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rivojlanish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davrini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davrga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ko‘rsatadilar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1.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So‘nggi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bronza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davri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mil.avv. II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yillikning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oxiri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yillikning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birinchi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choragidan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to  mil.avv. VIII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asrgacha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davom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2.  Ilk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davri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mil.avv. VIII—VII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asrlarni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ichiga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Bugungi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kungacha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Farg‘ona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vodiysidan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madaniyatga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oid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80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ortiq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yodgorlik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topilgan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Shuningdek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izlari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Namangan,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Andijon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Samarqand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Qashqadaryo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hududlaridan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ham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topilgan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Hozirgacha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ortiq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yodgorliklarida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arxeologik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qazishmalar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o‘tkazilgan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madaniyatiga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oid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yodgorliklar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tog‘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soy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etaklarida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o‘rta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oqimida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vohaning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tekis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tumanlarida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uchraydi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Qoradaryo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havzasi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irmoqlari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bo‘ylab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madaniyatiga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oid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qishloqlar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uchraydi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24128" y="209006"/>
            <a:ext cx="10784695" cy="6100354"/>
          </a:xfrm>
        </p:spPr>
        <p:txBody>
          <a:bodyPr/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madaniyatidan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so‘ng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qadimgi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Farg‘onaning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sharqida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vorislari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Eylotan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madaniyati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shakllandi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Eylotan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madaniyati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ilk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davriga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oid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u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mil.avv.VII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asrlarga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oiddir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Eylotan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madaniyatiga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doir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yodgorliklar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Farg‘ona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vodiysining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deyarli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hududlaridan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topilgan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Ulardan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Eylotan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manzilgohida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keng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ko‘lamli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qazish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ishlari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borilgan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Ushbu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yodgorlik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Andijon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viloyati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Izboskan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tumanidagi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Ilatan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qishlog‘ida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joylashgan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Eylotan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ichki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(20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tashqi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(200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.)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lardan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Ichki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uzunligi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500x400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metr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devor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o‘rab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olingan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Devor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xom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g‘ishtdan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urilgan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Devorning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qalinligi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metr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saqlanib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balanligi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3,5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metrni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60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metrda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to‘g‘ri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burchakli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(10,5x10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metr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minoralar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joylashgan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Minoralar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devordan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tashqariga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4-5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metr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chiqib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turadi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Tashqi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devor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o‘rab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olingan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Shimoliy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devor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uzunligi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 km.ni,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sharqiy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devor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uzunligi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900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metrni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Mutaxassislar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fikricha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tashqi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shahar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janub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tomondan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to‘ldirilgan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handaq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ximoyalangan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sababli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tomonda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devor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bo‘lmagan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Shaharning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tashqi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qismida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biror-bir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turar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joy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bo‘lmagan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taxmin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qilanadi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chorva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qo‘ra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vazifasini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o‘tagan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Tashqi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shahar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devorlari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saqlanmagan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o‘rinda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Shiji»dagi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“[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lashkarlari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shaharni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qamalga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40 kun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davomida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hujum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tashqi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shaharni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buzib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tashladi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ma’lumotni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yodga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olish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o‘rinli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7031F0-E0F1-430D-3E85-51F8CD753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261258"/>
            <a:ext cx="9720072" cy="79683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Qashqadaryo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vohasi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BC7A945-CF5D-D7F1-8571-510F617CD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704" y="1018903"/>
            <a:ext cx="11312434" cy="5290457"/>
          </a:xfrm>
        </p:spPr>
        <p:txBody>
          <a:bodyPr/>
          <a:lstStyle/>
          <a:p>
            <a:pPr algn="ctr">
              <a:buFont typeface="Arial" panose="020B0604020202020204" pitchFamily="34" charset="0"/>
              <a:buChar char="•"/>
            </a:pP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Yerqo‘rg‘on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Daratepa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Uzunqir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Yerqo‘rg‘on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Sug‘dning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madaniy-iqtisodiy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markazlaridan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maydoni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150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Manzilgohning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quyi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qatlamidan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mil.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avv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VIII-VII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asrlarga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oid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-joy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xo‘jalik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imoratlarining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o‘rni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aniqlangan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 Mil.avv.VI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ichki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tomoni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kengaytirilib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mudofaa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devori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o‘rab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olinadi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Ichki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tomonida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hashamatli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ma’muriy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binolar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barpo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etiladi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lekin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ark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izlari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topilmagan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acer\Desktop\thumb_499_300_0_0_0_au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1417" y="3448595"/>
            <a:ext cx="4245429" cy="3095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acer\Desktop\thumb_231_300_300_0_0_auto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66560" y="3409406"/>
            <a:ext cx="4090489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87380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BC7A945-CF5D-D7F1-8571-510F617CD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704" y="363071"/>
            <a:ext cx="11312434" cy="5946289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Sangirtepa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yodgorliklari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Qashqadaryo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o‘rta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oqimidagi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Sho‘rob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daryosi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bo‘yida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joylashgan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Sangirtepaning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maydoni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3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gektardan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janubiy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g‘arbiy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tomonlarida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mudofaa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devorlari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Yodgorlikning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ko‘p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qismi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keyingi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davrlarda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dehqonchilik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tekislanib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yuborilgan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Tadqiqotlar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yerdan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6,85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metrga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madaniy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qatlam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ochilib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 4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qurilish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davri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aniqlangan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Sangirtepaning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ilk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shakllangan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davri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mil.avv. IX-VIII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asrlar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hisoblanadi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Baqtriya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Sug‘diyona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madaniy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hayotining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shakllanishida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qadimgi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sharq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sivilizatsiyasining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ta’siri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kuchli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Shuning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ham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o‘lkalarda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so‘nggi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bronza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ilk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davridanoq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qadimgi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shaharlar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shakllanib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ilk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davlatchilik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vujudga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kelgan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Sug‘diyonaliklar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sug‘orma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dehqonchilik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chorvachilik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shug‘ullanganlar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Dehqonlar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bug‘doy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arpa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javdar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ekkanlar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Qashqadaryo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vohasida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topilgan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kulolchilik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buyumlari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ikki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guruhga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bo‘linadi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Kulolchilik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charxida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ishlangan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naqshsiz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idishlar-kosa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tovoq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xumchalar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Qo‘lda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yasalgan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geometrik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naqshlar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bezatilgan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idishlar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tog‘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oldi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hududlaridan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topilgan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7380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66206" y="339634"/>
            <a:ext cx="11011988" cy="5969727"/>
          </a:xfrm>
        </p:spPr>
        <p:txBody>
          <a:bodyPr>
            <a:normAutofit/>
          </a:bodyPr>
          <a:lstStyle/>
          <a:p>
            <a:pPr algn="just"/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Uzunqir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Sho‘robsoy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bo‘yida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joylashgan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Uzunqir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avv.VII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Shaharning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maydoni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70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gektarni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Shahar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dastlab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mudofaa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devori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avv.VII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o‘rab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olingan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Devor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to‘rtburchakli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xom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g‘ishtdan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qurilib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to‘rtburchakli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minoralar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mustahkamlangan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Minora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ichidagi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xonalar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devordagi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shinaklar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shahar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mudofaasini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kuchaytirishga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xizmat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avv.VI-V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asrlarda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ikkinchi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devor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birinchiga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taqab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quriladi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avv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VI-IV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asrlarda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shahar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uchinchi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marotaba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devor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o‘rab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olinadi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devor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oldingi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devorlarga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taqab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quriladi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Natijada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shahar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mudofaa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devorining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qalinligi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metrga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Uzunqir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Qashqadaryo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vohasining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sharqiy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qismidagi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ma’muriy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xo‘jalik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markazi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vazifasini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bajargan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Qarshi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shahrining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2700 -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yillik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yubileyining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nishonlanishiga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Uzunqirdan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topilgan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arxeologik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materiallar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asos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Users\acer\Desktop\images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4035" y="3566160"/>
            <a:ext cx="4323805" cy="3043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acer\Desktop\image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61166" y="3553096"/>
            <a:ext cx="5068387" cy="3095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A51949-5FD9-B942-1BC7-80D8CDC06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6013" y="0"/>
            <a:ext cx="9720072" cy="653143"/>
          </a:xfrm>
          <a:gradFill>
            <a:gsLst>
              <a:gs pos="60000">
                <a:srgbClr val="D3EFFA">
                  <a:alpha val="79000"/>
                </a:srgbClr>
              </a:gs>
              <a:gs pos="9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3600000" scaled="0"/>
          </a:gradFill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Surxondaryo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vohasi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B4E463E-6F55-3A15-E22D-B3B7CA8AC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718457"/>
            <a:ext cx="10868298" cy="5590903"/>
          </a:xfrm>
          <a:gradFill>
            <a:gsLst>
              <a:gs pos="60000">
                <a:srgbClr val="D3EFFA">
                  <a:alpha val="79000"/>
                </a:srgbClr>
              </a:gs>
              <a:gs pos="9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3600000" scaled="0"/>
          </a:gradFill>
        </p:spPr>
        <p:txBody>
          <a:bodyPr>
            <a:norm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Kuchuktepa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Qiziltepa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Talashkantepa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Bandixontepa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Kuchuktepa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Qadimgi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Baqtriya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hududida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so‘nggi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bronza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davriga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oid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yodgorlik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hisoblanadi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U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Surxandaryo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hududidagi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Ulanbuloqsoy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sohilida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joylashgan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Yodgorlik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1962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yilda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L.I.Albaum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tomonidan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topilgan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1963-1967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yillar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davomida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tadqiqot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ishlari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borilgan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Bu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tadqiqotlar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natijasida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rivojlanish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bosqichi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ko‘rsatilgan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Keyingi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yillarda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Baqtriya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arxeologik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otryadining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borgan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tadqiqotlari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natijasida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yodgorlik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sanasi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ancha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aniqliklar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kiritildi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4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qurilish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bosqichi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aniqlandi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Kuchuktepada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qalinlikdagi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g‘isht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ustiga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qurilgan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atrofi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mudofaa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devorlar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o‘ralgan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qasr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ochildi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quyi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uch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qatlami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so‘nggi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bronza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davri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oid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Bu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qatlamlardan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qo‘lda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ishlangan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rangli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naqshli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sopollar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Sopolli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madaniyatiga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oid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charxda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ishlangan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sopol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idishlar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topildi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Toshdan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terrakotadan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ishlangan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urchuqlar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suyakdan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ishlangan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igna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bigiz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uchburchak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shaklidagi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bronza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o‘q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uchlari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topilgan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Kuchuktepaning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yuqori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qatlamlari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ya’ni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Kuchuk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III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IV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qurilish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bosqichlari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ilk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temir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davriga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oiddir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Bu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davrlarda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sopol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idishlari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faqat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kulolchilik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charxida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ishlangan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58798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9897" y="339634"/>
            <a:ext cx="1085523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b="1" dirty="0" err="1" smtClean="0">
                <a:latin typeface="Times New Roman" pitchFamily="18" charset="0"/>
                <a:cs typeface="Times New Roman" pitchFamily="18" charset="0"/>
              </a:rPr>
              <a:t>Qiziltepa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Surxon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vohasida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mil.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avv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VIII-VII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asrlarda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aholi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manzilgohi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paydo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Mil.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avv.VI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asrda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mudofaa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devori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o‘rab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olingan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Shahar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ushbu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davrda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to‘rtburchak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ko‘rinishga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umumiy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maydoni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gektarni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etgan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Shaharning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janubiy-g‘arbiy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qismida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ark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joylashgan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maydoni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gektarni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tashkil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etadi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algn="just"/>
            <a:r>
              <a:rPr lang="en-US" sz="2200" b="1" dirty="0" err="1" smtClean="0">
                <a:latin typeface="Times New Roman" pitchFamily="18" charset="0"/>
                <a:cs typeface="Times New Roman" pitchFamily="18" charset="0"/>
              </a:rPr>
              <a:t>Bandixonda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2" tooltip="Tarixiy-arxeologik yodgorliklar (sahifa yaratilmagan)"/>
              </a:rPr>
              <a:t>tarixiy-arxeologik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2" tooltip="Tarixiy-arxeologik yodgorliklar (sahifa yaratilmagan)"/>
              </a:rPr>
              <a:t> </a:t>
            </a:r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2" tooltip="Tarixiy-arxeologik yodgorliklar (sahifa yaratilmagan)"/>
              </a:rPr>
              <a:t>yodgorliklar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Bandixontepa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I, II,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Kindiktepa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Gʻozimullatepa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Yalangtoʻshtepa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yana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nomsiz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tepa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hamda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Xonbandi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toʻgʻoni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qoldiqlaridan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majmua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mavjud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Bular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mukammal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oʻrganilmagan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b="1" dirty="0" err="1" smtClean="0">
                <a:latin typeface="Times New Roman" pitchFamily="18" charset="0"/>
                <a:cs typeface="Times New Roman" pitchFamily="18" charset="0"/>
              </a:rPr>
              <a:t>Bandixontepa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shahar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harobasi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boʻlib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maydoni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1,5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topilgan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tosh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uy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qoldiqlari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sopol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idish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boʻlaklari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miloddan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avvalgi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yillik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oxiri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1 -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yillik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boshiga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oid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Bandixontepa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II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shahar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harobasining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maydoni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10 — 12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undan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topilgan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paxsa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devor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qoldigʻi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jom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xum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qadahlar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miloddan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avvalgi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650 — 450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y.larga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mansub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Kindiktepa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maydoni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140 x 30 m)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Fozimullatepa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maydoni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50 x 25 m)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topilgan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moddiy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madaniyat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yodgorliklari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axomaniylar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davri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miloddan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avvalgi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558 — 330)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toʻgʻri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keladi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Yalangtoʻshtepa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shahar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harobasi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maydoni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topilgan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terrakota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gʻaykalcha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idish-tovoq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boʻlaklari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antik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davr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ilk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oʻrta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asrlarga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oid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Nomsiz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tepa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oʻrnida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qandaydir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mudofaa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inshooti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boʻlgan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deb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taxmin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qilinadi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Xonbandi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toʻgʻoni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16 — 17-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alarda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pishiq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gʻishtdan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qurilgan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boʻlib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30 – 35 m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keladi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B.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yodgorliklari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Oʻzbekistonning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  <a:hlinkClick r:id="rId3" tooltip="Meʼmorlik"/>
              </a:rPr>
              <a:t>meʼmorlik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  <a:hlinkClick r:id="rId4" tooltip="Hunarmandchilik"/>
              </a:rPr>
              <a:t>hunarmandchilik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  <a:hlinkClick r:id="rId5" tooltip="Dehqonchilik"/>
              </a:rPr>
              <a:t>dehqonchilik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madaniyati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tarixini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oʻrganishda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muhim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ahamiyatga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cer\Desktop\DJI_0018-0-0-0-0-173798320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6663" y="2181497"/>
            <a:ext cx="6235337" cy="467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6" name="Picture 2" descr="C:\Users\acer\Desktop\photo_2018-11-20_09-52-5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94560"/>
            <a:ext cx="5937250" cy="466344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79269" y="365760"/>
            <a:ext cx="112471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Surxondaryo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viloyati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sayyohlik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sohasida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ulkan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salohiyatga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504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moddiy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madaniy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meros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obyekti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ro‘yxatga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olinganligi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joriy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yilning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o‘tgan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davrida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23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mingdan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ziyod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xorijlik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46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mingga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yaqin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mahalliy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sayyoh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tashrif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buyurganining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o‘ziyoq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sayyohlik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yo‘nalishidagi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jozibadorligi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oshib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borayotganidan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dalolat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A10934-670F-E474-37B1-548761F8F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7" y="261258"/>
            <a:ext cx="10627941" cy="875211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Toshkent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vohasi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F12F44C-E7CD-B33E-1D31-FE59010414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332" y="901337"/>
            <a:ext cx="11207932" cy="5408023"/>
          </a:xfrm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Burg‘uluksoy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vodiysi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qishloq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60 dan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ortiq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kulbalar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Dehqonchilik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chorvachilik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uyg‘unligi</a:t>
            </a:r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davriga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mansub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arxeologik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yodgorliklar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Toshkent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viloyatida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Burganliktepa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Qovunchitepa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Tuyaboʻgʻiztepa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Burchmulla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xazinasi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82521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24128" y="365760"/>
            <a:ext cx="10693255" cy="59436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Ilk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davrida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Choch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qadimgi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Toshkent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vohasi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o‘ziga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xos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rivojlanish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yo‘lidan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bordi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 Bu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yerlarda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dehqonchilik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kichik-kichik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soy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etaklarida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buloq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yoqalarida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vujudga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kelib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ibtidoiy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usul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asosida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borilgan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Zaminning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geografik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sharoitidan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kelib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chiqib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sug‘orma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dehqonchilik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xo‘jaligi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rivojlangan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Chirchiq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Ohangaron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irmoqlari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Toshkent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vohasining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qadimgi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dehqonchilik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markazlariga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aylangan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Masalan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Ohangaron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daryosining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o‘rta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oqimida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joylashgan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Burg‘uluksoy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havzasida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ilk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dehqonchilik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madaniyati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tarkib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topgan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birinchi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1940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yilda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A.I.Terenojkin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aniqladi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Burg‘uluk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Burganlik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madaniyati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nomini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berdi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Burg‘uluk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madaniyati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ikki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bosqichda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rivojlangan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1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bosqich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mil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avv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IX -VIII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asrlarga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oid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bunda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aholi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yarim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yerto‘la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chaylalarda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yashab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dehqonchilik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qilganlar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2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bosqich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mil.avv. VI-IV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asrlarga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tegishli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bunda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aholining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ijtimoiy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madaniy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hayotida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tub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o‘zgarishlar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sodir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Endilikda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aholi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guvala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xom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g‘ishtdan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kulbalar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qurganlar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oval,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aylana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to‘g‘ri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to‘rt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burchak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kvadrat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shaklida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o‘rtacha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maydoni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12-15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kv.m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Kulbalar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asosan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xonali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2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xonali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kulbalar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uchraydi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Qishloqlarning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atrofini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mudofaa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devorlari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o‘rab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olganlar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dehqonchilikda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sun’iy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sug‘orishdan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foydalanganlar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24128" y="287383"/>
            <a:ext cx="10614878" cy="6021977"/>
          </a:xfrm>
        </p:spPr>
        <p:txBody>
          <a:bodyPr>
            <a:noAutofit/>
          </a:bodyPr>
          <a:lstStyle/>
          <a:p>
            <a:pPr algn="just"/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Keyingi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davrlarda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X.Duke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M.Filonovichlar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borilgan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tadqiqotlar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davrlari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aniqlandi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1972 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yilda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X.Duke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Tuyabo‘g‘iz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omborining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qurilishi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munosabati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Ohangaron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daryosining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chap 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sohilida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tadqiqot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ishlari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bordi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madaniyatga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tegishli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14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qishloq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60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yaqin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yarim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yerto‘la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chayla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tipidagi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kulbalarning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qoldiqlarini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topib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o‘rgandi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Olimning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tadqiqotlari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Burg‘uluk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madaniyatining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birinchi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bosqichini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aniqlandi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Mazkur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madaniyatning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ikkinchi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bosqichi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1978-1982 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yillarda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Shoshtepada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borilgan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keng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stratigrafik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qazishmalar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M.Filonovich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aniqlandi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1981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yilda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madaniyatga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tegishli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qabr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Shoshtepadan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topildi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Unda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marxum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oyoq-qo‘llari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buklagan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holda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chap yoni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boshi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shimolga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qaratib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yotqizilgan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Mozordan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bitta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sopol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idish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chiqqan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Skelet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ustida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qator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xom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g‘ishtlar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qo‘yilgan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Burg‘uluk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madaniyati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qishloqlarini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qazish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vaqtida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behisob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sopol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parchalari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qumtoshdan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yasalgan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o‘roqsimon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pichoqlar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bronzadan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yasalgan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o‘roq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pichoqlar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bigiz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oyna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ignalar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topilgan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Tosh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qurollari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nihoyatda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ko‘plab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topilgan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orasida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yorg‘uchoqlar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tosh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o‘g‘ir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o‘g‘ir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soplar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ko‘plab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uchraydi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Sopol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idishlar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ko‘pol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mo‘rt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chunki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qo‘lda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yasalib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ochiq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gulxanlarda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pishirilgan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turi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ko‘p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bo‘lmagan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osti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yassi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ishlangan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kosalar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tuvakcha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xurmachalardan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quloqli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sopol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qozonlardan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Sopol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idishlarning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sirtiga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och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qizil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angob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berilib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so‘ng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pardozlangan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ustidan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idishlarning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gardishi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bo‘ylab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och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qora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och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qizil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rangda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oddiy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chiziqlardan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gullar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solingan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Burg‘uluq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2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bosqichida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qadimgi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Toshkent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vohasi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dehqon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jamoalari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olovga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e’tiqod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qilishgan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Burg‘uluk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madaniyati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Toshkent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vohasining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eng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qadimgi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dehqon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jamoalarining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madaniyati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ana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madaniyat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asosida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keyingi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asrlarda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Toshkent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vohasida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urbanizatsiya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jarayoni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rivojlandi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Sirdaryoning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o‘rta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xavzasida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so‘nggi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bronza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ilk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davrida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burg‘uluk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madaniyati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shakllanib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asosida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antik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davrga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kelib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qadimgi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Choch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dehqonchilik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vohasi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vujudga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keldi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7646" y="404949"/>
            <a:ext cx="10855234" cy="5904411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yilda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Toshkent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viloyati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Ohangaron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tumanida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joylashgan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Quyun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yodgorligida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borilgan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qazuv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ishlari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bundan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ming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300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yil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avval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tog‘-adir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qismlariga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yoyilgan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manzilgoh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o‘rni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aniqlangan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Ma’lumotlarga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ko‘ra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yerda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ko‘chmanchi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chorvador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madaniyati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hisoblangan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Andronovaliklar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hunarmandchilik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buyumlari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Toshkent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vohasining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o‘troq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dehqonchilik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madaniyati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Burganlik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vakillarining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hunarmandchilik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buyumlari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birgalikda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uchraydi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Quyun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yodgorligining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ahamiyatli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tomoni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Burganlik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madaniyatini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mutlaq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xronologiyasini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oydinlashtirishga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yordam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beradi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377961-FDBF-7145-CFCC-0EA70A7E1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109113"/>
          </a:xfrm>
        </p:spPr>
        <p:txBody>
          <a:bodyPr>
            <a:normAutofit fontScale="90000"/>
          </a:bodyPr>
          <a:lstStyle/>
          <a:p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Xorazmning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temir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davri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madaniyati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F754C43-EC5B-4375-38F5-DC637C18B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30" y="1882588"/>
            <a:ext cx="9399494" cy="442677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Ko‘zaliqir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Qalaliqir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Dingilja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 dan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ortiq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manzilgoh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V.Vorobyeva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Qal’alar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irrigatsiya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tizimi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Qadimgi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Xorazmda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tabiiy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geografik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sharoitidan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kelib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chiqib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sun’iy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sug‘orishga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asoslangan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dehqonchilik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madaniyatini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yaratadilar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 Bu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fanda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Amirobod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madaniyati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deb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nomlanadi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Keyinchalik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mil.avv. 1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ming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yillikning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o‘rtalarida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dehqonchilik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vohalarining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qal’a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shaharlari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tarkib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topadi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Ko‘zaliqir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Qalaliqir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Dingilji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07FE845-A214-3939-3D70-F137085E5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7217" y="0"/>
            <a:ext cx="4529565" cy="394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43764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Текст 1048843"/>
          <p:cNvSpPr>
            <a:spLocks noGrp="1"/>
          </p:cNvSpPr>
          <p:nvPr>
            <p:ph type="body" sz="quarter" idx="13"/>
          </p:nvPr>
        </p:nvSpPr>
        <p:spPr>
          <a:xfrm>
            <a:off x="346303" y="280515"/>
            <a:ext cx="11645400" cy="2207085"/>
          </a:xfrm>
        </p:spPr>
        <p:txBody>
          <a:bodyPr>
            <a:normAutofit fontScale="94167"/>
          </a:bodyPr>
          <a:lstStyle/>
          <a:p>
            <a:pPr marL="0" indent="0" algn="l">
              <a:buNone/>
            </a:pPr>
            <a:r>
              <a:rPr lang="x-none" sz="2400">
                <a:solidFill>
                  <a:schemeClr val="bg1"/>
                </a:solidFill>
              </a:rPr>
              <a:t>Qal’aliqir — qadimiy Xorazm hududidagi shahar xarobasi milloddan avvalgi 6—4-asrlarga oid bo’lib, Toshhovuz viloyati (Turkmaniston) hududida, qadimiy Chirmonyop kanali bo’ylarida joylashgan. 1939-yil S.T. Tolstov tomonidan tadqiq etilgan. 1950 yilda Xorazm arxeologiya etnografiya ekspeditsiyasi tomonidan qayta tadqiq qilingan. 1953-yil va 1958-yilda Yu.A.Rappoport rahbarligida tekshiruv ishlari olib borilgan. Qal’aliqir 2 ta yirik shahar xarobasi Qal’aliqir I va Qal’aliqir II dan iborat.</a:t>
            </a:r>
          </a:p>
        </p:txBody>
      </p:sp>
      <p:pic>
        <p:nvPicPr>
          <p:cNvPr id="2097176" name="Рисунок 209717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25318" y="2813322"/>
            <a:ext cx="11141364" cy="374913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8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13B2A26-5D98-1C86-E408-2A0C672BD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1338" y="496389"/>
            <a:ext cx="10789920" cy="6021977"/>
          </a:xfrm>
        </p:spPr>
        <p:txBody>
          <a:bodyPr>
            <a:normAutofit/>
          </a:bodyPr>
          <a:lstStyle/>
          <a:p>
            <a:pPr algn="just"/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O`rta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Osiyo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m.a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. VI – IV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asrlarga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oid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moddiy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madaniyat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yodgorliklariga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nihoyatda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boydir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O`lkada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kеng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ko`lamda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borilgan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arxеologik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tadqiqotlar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qadimiy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madaniyat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o`choqlari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hisoblangan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Quyi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Murg`ob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Tajan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Zarafshon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Qashqadaryo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Surxondaryo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vohalarida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Xorazm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Farg`ona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Tojikiston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vodiylarida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tеmir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davriga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oid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ko`p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yodgorliklar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o`rganilgan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Xorazmdagi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dеvorlari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orasida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odamlar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yashagan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shahar»lar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xarobasi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shular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jumlasidandir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yodgorliklar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m.a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. VI – V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asrlarga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oid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bo`lib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, u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erda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odamlar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shaharni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o`rab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olgan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qal'aning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g`isht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dеvorlari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orasida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ravoqli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tor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yo`laksimon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binolarda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yashaganlar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Qal'a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dеvorlari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xom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g`ishtdan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urilgan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bunday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g`ishtlar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O`rta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Osiyoda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to ilk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o`rta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asrlargacha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qurilish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materiali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bo`lib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kеlgan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Arx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ologik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kshirishlar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topilgan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moddiy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manbalar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davrda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hunarmandchilik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yuksak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darajada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rivojlanganidan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darak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beradi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.                                                                                          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O`rta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Osiyoda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qadimgi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davlatlarning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vujudga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k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lish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masalasini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yoritishda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arx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ologik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manbalar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muhim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o`rin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tutadi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21897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Текст 1048819"/>
          <p:cNvSpPr>
            <a:spLocks noGrp="1"/>
          </p:cNvSpPr>
          <p:nvPr>
            <p:ph type="body" sz="quarter" idx="13"/>
          </p:nvPr>
        </p:nvSpPr>
        <p:spPr>
          <a:xfrm>
            <a:off x="558575" y="193327"/>
            <a:ext cx="11029400" cy="2294273"/>
          </a:xfrm>
        </p:spPr>
        <p:txBody>
          <a:bodyPr/>
          <a:lstStyle/>
          <a:p>
            <a:pPr marL="0" indent="0" algn="l">
              <a:buNone/>
            </a:pPr>
            <a:r>
              <a:rPr lang="x-none" sz="2400" dirty="0"/>
              <a:t>Afrosiyob hozirgi Samarqandning shimoliy chegarasiga tutashgan keng boʻsh tepaliklar boʻlib, uning maydoni 219 ga. Tepalikning shim. Siyob arigʻi bilan chegaralangan. Jan. tomondan „eski shahar“ deb atalgan Samarqandga qoʻshilib ketgan.</a:t>
            </a:r>
          </a:p>
        </p:txBody>
      </p:sp>
      <p:pic>
        <p:nvPicPr>
          <p:cNvPr id="2097170" name="Рисунок 2097169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392051" y="2795995"/>
            <a:ext cx="8962906" cy="378617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KO’KTEPA MANZILGOHI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6281" y="2101932"/>
            <a:ext cx="10105901" cy="420386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84939" y="770709"/>
            <a:ext cx="10458124" cy="5368834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sz="2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Koʻktepa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qad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shahar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harobasi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miloddan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avvalgi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9—4-asrlar). 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Samarqand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viloyatining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Payariq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tumaniga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qarashli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hududida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Batrak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Shamat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qishloqlari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oraligʻida, Bulungʻursoyning qad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oʻzani 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sohilida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joylashgan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Mahalliy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aholi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orasida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Sayiltepa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deb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ataladi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K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ktepa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ilk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temir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davri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shahar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harobasi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kvadrat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shaklida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maydoni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23 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atrofida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relyefida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chor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atrofi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boʻylab qad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koʻtargan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2" tooltip="Mudofaa devorlari"/>
              </a:rPr>
              <a:t>mudofaa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2" tooltip="Mudofaa devorlari"/>
              </a:rPr>
              <a:t>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2" tooltip="Mudofaa devorlari"/>
              </a:rPr>
              <a:t>devori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joyda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shahar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3" tooltip="Darvoza"/>
              </a:rPr>
              <a:t>darvozalarining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oʻrinlari yaqqol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koʻzga tashlanadi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Yodgorlik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relyefida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shahar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mudofaa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devorining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tashqarisidan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2-mudofaa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inshooti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oʻtgan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koʻrinadi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xom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4" tooltip="Gʻisht"/>
              </a:rPr>
              <a:t>gʻishtdan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5" tooltip="Qurilish"/>
              </a:rPr>
              <a:t>qurilgan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izlari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1 km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chamasi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uzunlikda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yodgorlikning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shim.-gʻarbiy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tomonida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kuzatiladi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Hisob-kitoblarga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koʻra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u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yaqin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100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maydonni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oʻrab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olgan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Ammo 2-mudofaa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inshooti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oraligʻi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keyingi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yillarda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6" tooltip="Xoʻjalik"/>
              </a:rPr>
              <a:t>xoʻjalik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maqsadlarida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toʻliq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oʻzlashtirilib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qad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inshootlari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mutlaqo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buzib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tashlangan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K.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maydonining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joyida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baland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doʻngliklar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kuzatiladi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Ulardan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biri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yodgorlikning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markazida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kvadrat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shaklida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(70 × 70 m),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ikkinchisi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7" tooltip="Sharq"/>
              </a:rPr>
              <a:t>sharqida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2 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8" tooltip="Yarus"/>
              </a:rPr>
              <a:t>yarus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qavat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qatlam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qasr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oldidagi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maydon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26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BF495D-E431-1DA4-E421-B1C419286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5"/>
            <a:ext cx="9720072" cy="4770555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E’tiborlaringiz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raxmat</a:t>
            </a: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45153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432</TotalTime>
  <Words>2379</Words>
  <Application>Microsoft Office PowerPoint</Application>
  <PresentationFormat>Произвольный</PresentationFormat>
  <Paragraphs>72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Интеграл</vt:lpstr>
      <vt:lpstr>O‘rta Osiyo temir davri arxeologiyasi </vt:lpstr>
      <vt:lpstr>Reja: </vt:lpstr>
      <vt:lpstr>Слайд 3</vt:lpstr>
      <vt:lpstr>Слайд 4</vt:lpstr>
      <vt:lpstr>Слайд 5</vt:lpstr>
      <vt:lpstr>Temir davrida ijtimoiy-iqtisodiy o‘zgarishlar </vt:lpstr>
      <vt:lpstr>Слайд 7</vt:lpstr>
      <vt:lpstr>Слайд 8</vt:lpstr>
      <vt:lpstr>O‘rta Osiyoda temir davri yodgorliklari tarqalishi </vt:lpstr>
      <vt:lpstr>Chust madaniyati (Farg‘ona) </vt:lpstr>
      <vt:lpstr>Слайд 11</vt:lpstr>
      <vt:lpstr>Слайд 12</vt:lpstr>
      <vt:lpstr>Qashqadaryo vohasi</vt:lpstr>
      <vt:lpstr>Слайд 14</vt:lpstr>
      <vt:lpstr>Слайд 15</vt:lpstr>
      <vt:lpstr> Surxondaryo vohasi </vt:lpstr>
      <vt:lpstr>Слайд 17</vt:lpstr>
      <vt:lpstr>Слайд 18</vt:lpstr>
      <vt:lpstr>Toshkent vohasi </vt:lpstr>
      <vt:lpstr>Слайд 20</vt:lpstr>
      <vt:lpstr>Слайд 21</vt:lpstr>
      <vt:lpstr>Слайд 22</vt:lpstr>
      <vt:lpstr>Xorazmning temir davri madaniyati </vt:lpstr>
      <vt:lpstr>Слайд 24</vt:lpstr>
      <vt:lpstr>Слайд 25</vt:lpstr>
      <vt:lpstr>Слайд 26</vt:lpstr>
      <vt:lpstr>KO’KTEPA MANZILGOHI</vt:lpstr>
      <vt:lpstr>Слайд 28</vt:lpstr>
      <vt:lpstr>E’tiborlaringiz uchun raxmat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O‘rta Osiyo temir davri arxeologiyasi</dc:title>
  <dc:creator>AliCom</dc:creator>
  <cp:lastModifiedBy>acer</cp:lastModifiedBy>
  <cp:revision>5</cp:revision>
  <dcterms:created xsi:type="dcterms:W3CDTF">2025-12-02T06:11:48Z</dcterms:created>
  <dcterms:modified xsi:type="dcterms:W3CDTF">2025-12-09T20:48:35Z</dcterms:modified>
</cp:coreProperties>
</file>