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7" r:id="rId3"/>
    <p:sldId id="258" r:id="rId4"/>
    <p:sldId id="259" r:id="rId5"/>
    <p:sldId id="263" r:id="rId6"/>
    <p:sldId id="264" r:id="rId7"/>
    <p:sldId id="265" r:id="rId8"/>
    <p:sldId id="266" r:id="rId9"/>
    <p:sldId id="267" r:id="rId10"/>
    <p:sldId id="268" r:id="rId11"/>
    <p:sldId id="260" r:id="rId12"/>
    <p:sldId id="261" r:id="rId13"/>
    <p:sldId id="262"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83420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10142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51734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30.10.2025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133432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30.10.2025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80551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30.10.2025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694166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30.10.2025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362662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30.10.2025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793726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30.10.2025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132778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258548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2451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185764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7437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57208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212304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30.10.2025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528735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t>30.10.2025</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4242282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836712"/>
            <a:ext cx="5826719" cy="3856189"/>
          </a:xfrm>
        </p:spPr>
        <p:txBody>
          <a:bodyPr>
            <a:normAutofit fontScale="90000"/>
          </a:bodyPr>
          <a:lstStyle/>
          <a:p>
            <a:pPr algn="ctr"/>
            <a:r>
              <a:rPr dirty="0">
                <a:solidFill>
                  <a:schemeClr val="tx2">
                    <a:lumMod val="75000"/>
                  </a:schemeClr>
                </a:solidFill>
                <a:latin typeface="Times New Roman" panose="02020603050405020304" pitchFamily="18" charset="0"/>
                <a:cs typeface="Times New Roman" panose="02020603050405020304" pitchFamily="18" charset="0"/>
              </a:rPr>
              <a:t>KORXONANING ASOSIY FONDLARI VA IS</a:t>
            </a:r>
            <a:r>
              <a:rPr lang="en-US" dirty="0">
                <a:solidFill>
                  <a:schemeClr val="tx2">
                    <a:lumMod val="75000"/>
                  </a:schemeClr>
                </a:solidFill>
                <a:latin typeface="Times New Roman" panose="02020603050405020304" pitchFamily="18" charset="0"/>
                <a:cs typeface="Times New Roman" panose="02020603050405020304" pitchFamily="18" charset="0"/>
              </a:rPr>
              <a:t>H</a:t>
            </a:r>
            <a:r>
              <a:rPr dirty="0">
                <a:solidFill>
                  <a:schemeClr val="tx2">
                    <a:lumMod val="75000"/>
                  </a:schemeClr>
                </a:solidFill>
                <a:latin typeface="Times New Roman" panose="02020603050405020304" pitchFamily="18" charset="0"/>
                <a:cs typeface="Times New Roman" panose="02020603050405020304" pitchFamily="18" charset="0"/>
              </a:rPr>
              <a:t>LAB C</a:t>
            </a:r>
            <a:r>
              <a:rPr lang="en-US" dirty="0">
                <a:solidFill>
                  <a:schemeClr val="tx2">
                    <a:lumMod val="75000"/>
                  </a:schemeClr>
                </a:solidFill>
                <a:latin typeface="Times New Roman" panose="02020603050405020304" pitchFamily="18" charset="0"/>
                <a:cs typeface="Times New Roman" panose="02020603050405020304" pitchFamily="18" charset="0"/>
              </a:rPr>
              <a:t>H</a:t>
            </a:r>
            <a:r>
              <a:rPr dirty="0">
                <a:solidFill>
                  <a:schemeClr val="tx2">
                    <a:lumMod val="75000"/>
                  </a:schemeClr>
                </a:solidFill>
                <a:latin typeface="Times New Roman" panose="02020603050405020304" pitchFamily="18" charset="0"/>
                <a:cs typeface="Times New Roman" panose="02020603050405020304" pitchFamily="18" charset="0"/>
              </a:rPr>
              <a:t>IQARIS</a:t>
            </a:r>
            <a:r>
              <a:rPr lang="en-US" dirty="0">
                <a:solidFill>
                  <a:schemeClr val="tx2">
                    <a:lumMod val="75000"/>
                  </a:schemeClr>
                </a:solidFill>
                <a:latin typeface="Times New Roman" panose="02020603050405020304" pitchFamily="18" charset="0"/>
                <a:cs typeface="Times New Roman" panose="02020603050405020304" pitchFamily="18" charset="0"/>
              </a:rPr>
              <a:t>H</a:t>
            </a:r>
            <a:r>
              <a:rPr dirty="0">
                <a:solidFill>
                  <a:schemeClr val="tx2">
                    <a:lumMod val="75000"/>
                  </a:schemeClr>
                </a:solidFill>
                <a:latin typeface="Times New Roman" panose="02020603050405020304" pitchFamily="18" charset="0"/>
                <a:cs typeface="Times New Roman" panose="02020603050405020304" pitchFamily="18" charset="0"/>
              </a:rPr>
              <a:t> QUVVATI</a:t>
            </a:r>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Заголовок 1">
            <a:extLst>
              <a:ext uri="{FF2B5EF4-FFF2-40B4-BE49-F238E27FC236}">
                <a16:creationId xmlns:a16="http://schemas.microsoft.com/office/drawing/2014/main" id="{0C66E553-1BE0-389A-1BC8-86C2639561A5}"/>
              </a:ext>
            </a:extLst>
          </p:cNvPr>
          <p:cNvSpPr txBox="1">
            <a:spLocks/>
          </p:cNvSpPr>
          <p:nvPr/>
        </p:nvSpPr>
        <p:spPr>
          <a:xfrm>
            <a:off x="-252536" y="6035066"/>
            <a:ext cx="5826719" cy="726252"/>
          </a:xfrm>
          <a:prstGeom prst="rect">
            <a:avLst/>
          </a:prstGeom>
        </p:spPr>
        <p:txBody>
          <a:bodyPr vert="horz" lIns="91440" tIns="45720" rIns="91440" bIns="45720" rtlCol="0" anchor="b">
            <a:normAutofit fontScale="975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000" dirty="0">
                <a:solidFill>
                  <a:schemeClr val="tx2">
                    <a:lumMod val="75000"/>
                  </a:schemeClr>
                </a:solidFill>
                <a:latin typeface="Times New Roman" panose="02020603050405020304" pitchFamily="18" charset="0"/>
                <a:cs typeface="Times New Roman" panose="02020603050405020304" pitchFamily="18" charset="0"/>
              </a:rPr>
              <a:t>Fan: </a:t>
            </a:r>
            <a:r>
              <a:rPr lang="en-US" sz="2000" dirty="0" err="1">
                <a:solidFill>
                  <a:schemeClr val="tx2">
                    <a:lumMod val="75000"/>
                  </a:schemeClr>
                </a:solidFill>
                <a:latin typeface="Times New Roman" panose="02020603050405020304" pitchFamily="18" charset="0"/>
                <a:cs typeface="Times New Roman" panose="02020603050405020304" pitchFamily="18" charset="0"/>
              </a:rPr>
              <a:t>Korxona</a:t>
            </a:r>
            <a:r>
              <a:rPr lang="en-US" sz="2000" dirty="0">
                <a:solidFill>
                  <a:schemeClr val="tx2">
                    <a:lumMod val="75000"/>
                  </a:schemeClr>
                </a:solidFill>
                <a:latin typeface="Times New Roman" panose="02020603050405020304" pitchFamily="18" charset="0"/>
                <a:cs typeface="Times New Roman" panose="02020603050405020304" pitchFamily="18" charset="0"/>
              </a:rPr>
              <a:t> </a:t>
            </a:r>
            <a:r>
              <a:rPr lang="en-US" sz="2000" dirty="0" err="1">
                <a:solidFill>
                  <a:schemeClr val="tx2">
                    <a:lumMod val="75000"/>
                  </a:schemeClr>
                </a:solidFill>
                <a:latin typeface="Times New Roman" panose="02020603050405020304" pitchFamily="18" charset="0"/>
                <a:cs typeface="Times New Roman" panose="02020603050405020304" pitchFamily="18" charset="0"/>
              </a:rPr>
              <a:t>iqtisodiyoti</a:t>
            </a:r>
            <a:endParaRPr lang="en-US" sz="2000" dirty="0">
              <a:solidFill>
                <a:schemeClr val="tx2">
                  <a:lumMod val="75000"/>
                </a:schemeClr>
              </a:solidFill>
              <a:latin typeface="Times New Roman" panose="02020603050405020304" pitchFamily="18" charset="0"/>
              <a:cs typeface="Times New Roman" panose="02020603050405020304" pitchFamily="18" charset="0"/>
            </a:endParaRPr>
          </a:p>
          <a:p>
            <a:pPr algn="ctr"/>
            <a:r>
              <a:rPr lang="en-US" sz="2000" dirty="0" err="1">
                <a:solidFill>
                  <a:schemeClr val="tx2">
                    <a:lumMod val="75000"/>
                  </a:schemeClr>
                </a:solidFill>
                <a:latin typeface="Times New Roman" panose="02020603050405020304" pitchFamily="18" charset="0"/>
                <a:cs typeface="Times New Roman" panose="02020603050405020304" pitchFamily="18" charset="0"/>
              </a:rPr>
              <a:t>Tayyorladi</a:t>
            </a:r>
            <a:r>
              <a:rPr lang="en-US" sz="2000" dirty="0">
                <a:solidFill>
                  <a:schemeClr val="tx2">
                    <a:lumMod val="75000"/>
                  </a:schemeClr>
                </a:solidFill>
                <a:latin typeface="Times New Roman" panose="02020603050405020304" pitchFamily="18" charset="0"/>
                <a:cs typeface="Times New Roman" panose="02020603050405020304" pitchFamily="18" charset="0"/>
              </a:rPr>
              <a:t>: </a:t>
            </a:r>
            <a:r>
              <a:rPr lang="en-US" sz="2000" dirty="0" err="1">
                <a:solidFill>
                  <a:schemeClr val="tx2">
                    <a:lumMod val="75000"/>
                  </a:schemeClr>
                </a:solidFill>
                <a:latin typeface="Times New Roman" panose="02020603050405020304" pitchFamily="18" charset="0"/>
                <a:cs typeface="Times New Roman" panose="02020603050405020304" pitchFamily="18" charset="0"/>
              </a:rPr>
              <a:t>Fahriddin</a:t>
            </a:r>
            <a:r>
              <a:rPr lang="en-US" sz="2000" dirty="0">
                <a:solidFill>
                  <a:schemeClr val="tx2">
                    <a:lumMod val="75000"/>
                  </a:schemeClr>
                </a:solidFill>
                <a:latin typeface="Times New Roman" panose="02020603050405020304" pitchFamily="18" charset="0"/>
                <a:cs typeface="Times New Roman" panose="02020603050405020304" pitchFamily="18" charset="0"/>
              </a:rPr>
              <a:t> </a:t>
            </a:r>
            <a:r>
              <a:rPr lang="en-US" sz="2000" dirty="0" err="1">
                <a:solidFill>
                  <a:schemeClr val="tx2">
                    <a:lumMod val="75000"/>
                  </a:schemeClr>
                </a:solidFill>
                <a:latin typeface="Times New Roman" panose="02020603050405020304" pitchFamily="18" charset="0"/>
                <a:cs typeface="Times New Roman" panose="02020603050405020304" pitchFamily="18" charset="0"/>
              </a:rPr>
              <a:t>Zikriyayev</a:t>
            </a:r>
            <a:r>
              <a:rPr lang="en-US" sz="2000" dirty="0">
                <a:solidFill>
                  <a:schemeClr val="tx2">
                    <a:lumMod val="75000"/>
                  </a:schemeClr>
                </a:solidFill>
                <a:latin typeface="Times New Roman" panose="02020603050405020304" pitchFamily="18" charset="0"/>
                <a:cs typeface="Times New Roman" panose="02020603050405020304" pitchFamily="18" charset="0"/>
              </a:rPr>
              <a:t>. </a:t>
            </a:r>
            <a:r>
              <a:rPr lang="en-US" sz="2000" dirty="0" err="1">
                <a:solidFill>
                  <a:schemeClr val="tx2">
                    <a:lumMod val="75000"/>
                  </a:schemeClr>
                </a:solidFill>
                <a:latin typeface="Times New Roman" panose="02020603050405020304" pitchFamily="18" charset="0"/>
                <a:cs typeface="Times New Roman" panose="02020603050405020304" pitchFamily="18" charset="0"/>
              </a:rPr>
              <a:t>P.f.f.d</a:t>
            </a:r>
            <a:r>
              <a:rPr lang="en-US" sz="2000" dirty="0">
                <a:solidFill>
                  <a:schemeClr val="tx2">
                    <a:lumMod val="75000"/>
                  </a:schemeClr>
                </a:solidFill>
                <a:latin typeface="Times New Roman" panose="02020603050405020304" pitchFamily="18" charset="0"/>
                <a:cs typeface="Times New Roman" panose="02020603050405020304" pitchFamily="18" charset="0"/>
              </a:rPr>
              <a:t> (PhD)</a:t>
            </a:r>
          </a:p>
        </p:txBody>
      </p:sp>
    </p:spTree>
    <p:extLst>
      <p:ext uri="{BB962C8B-B14F-4D97-AF65-F5344CB8AC3E}">
        <p14:creationId xmlns:p14="http://schemas.microsoft.com/office/powerpoint/2010/main" val="3929087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609600"/>
            <a:ext cx="6347713" cy="939200"/>
          </a:xfrm>
        </p:spPr>
        <p:txBody>
          <a:bodyPr/>
          <a:lstStyle/>
          <a:p>
            <a:r>
              <a:rPr b="1" dirty="0">
                <a:solidFill>
                  <a:schemeClr val="tx2">
                    <a:lumMod val="75000"/>
                  </a:schemeClr>
                </a:solidFill>
                <a:latin typeface="Times New Roman" panose="02020603050405020304" pitchFamily="18" charset="0"/>
                <a:cs typeface="Times New Roman" panose="02020603050405020304" pitchFamily="18" charset="0"/>
              </a:rPr>
              <a:t>Reja</a:t>
            </a:r>
          </a:p>
        </p:txBody>
      </p:sp>
      <p:sp>
        <p:nvSpPr>
          <p:cNvPr id="3" name="Объект 2"/>
          <p:cNvSpPr>
            <a:spLocks noGrp="1"/>
          </p:cNvSpPr>
          <p:nvPr>
            <p:ph idx="1"/>
          </p:nvPr>
        </p:nvSpPr>
        <p:spPr>
          <a:xfrm>
            <a:off x="609599" y="1488613"/>
            <a:ext cx="6347714" cy="3524563"/>
          </a:xfrm>
        </p:spPr>
        <p:txBody>
          <a:bodyPr>
            <a:normAutofit fontScale="92500"/>
          </a:bodyPr>
          <a:lstStyle/>
          <a:p>
            <a:pPr algn="just"/>
            <a:r>
              <a:rPr sz="2800" dirty="0">
                <a:latin typeface="Times New Roman" panose="02020603050405020304" pitchFamily="18" charset="0"/>
                <a:cs typeface="Times New Roman" panose="02020603050405020304" pitchFamily="18" charset="0"/>
              </a:rPr>
              <a:t>1 </a:t>
            </a:r>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moҳiyati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ularning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korxona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faoliyatidagi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o‘rni</a:t>
            </a:r>
            <a:r>
              <a:rPr sz="2800" dirty="0">
                <a:latin typeface="Times New Roman" panose="02020603050405020304" pitchFamily="18" charset="0"/>
                <a:cs typeface="Times New Roman" panose="02020603050405020304" pitchFamily="18" charset="0"/>
              </a:rPr>
              <a:t>.</a:t>
            </a:r>
          </a:p>
          <a:p>
            <a:pPr algn="just"/>
            <a:r>
              <a:rPr sz="2800" dirty="0">
                <a:latin typeface="Times New Roman" panose="02020603050405020304" pitchFamily="18" charset="0"/>
                <a:cs typeface="Times New Roman" panose="02020603050405020304" pitchFamily="18" charset="0"/>
              </a:rPr>
              <a:t>2.	</a:t>
            </a:r>
            <a:r>
              <a:rPr sz="2800" dirty="0" err="1">
                <a:latin typeface="Times New Roman" panose="02020603050405020304" pitchFamily="18" charset="0"/>
                <a:cs typeface="Times New Roman" panose="02020603050405020304" pitchFamily="18" charset="0"/>
              </a:rPr>
              <a:t>Korxonalarda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eskirishi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ularni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baҳolash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ta’mirlash</a:t>
            </a:r>
            <a:r>
              <a:rPr sz="2800" dirty="0">
                <a:latin typeface="Times New Roman" panose="02020603050405020304" pitchFamily="18" charset="0"/>
                <a:cs typeface="Times New Roman" panose="02020603050405020304" pitchFamily="18" charset="0"/>
              </a:rPr>
              <a:t>.</a:t>
            </a:r>
          </a:p>
          <a:p>
            <a:pPr algn="just"/>
            <a:r>
              <a:rPr sz="2800" dirty="0">
                <a:latin typeface="Times New Roman" panose="02020603050405020304" pitchFamily="18" charset="0"/>
                <a:cs typeface="Times New Roman" panose="02020603050405020304" pitchFamily="18" charset="0"/>
              </a:rPr>
              <a:t>3.	</a:t>
            </a:r>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foydalanish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ko‘rsatkichlari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ularni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yaxshilash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yo‘llari</a:t>
            </a:r>
            <a:r>
              <a:rPr sz="2800" dirty="0">
                <a:latin typeface="Times New Roman" panose="02020603050405020304" pitchFamily="18" charset="0"/>
                <a:cs typeface="Times New Roman" panose="02020603050405020304" pitchFamily="18" charset="0"/>
              </a:rPr>
              <a:t>. </a:t>
            </a:r>
          </a:p>
          <a:p>
            <a:pPr algn="just"/>
            <a:r>
              <a:rPr sz="2800" dirty="0">
                <a:latin typeface="Times New Roman" panose="02020603050405020304" pitchFamily="18" charset="0"/>
                <a:cs typeface="Times New Roman" panose="02020603050405020304" pitchFamily="18" charset="0"/>
              </a:rPr>
              <a:t>4.	</a:t>
            </a:r>
            <a:r>
              <a:rPr sz="2800" dirty="0" err="1">
                <a:latin typeface="Times New Roman" panose="02020603050405020304" pitchFamily="18" charset="0"/>
                <a:cs typeface="Times New Roman" panose="02020603050405020304" pitchFamily="18" charset="0"/>
              </a:rPr>
              <a:t>Korxonaning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ishlab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chiqarish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quvvati</a:t>
            </a:r>
            <a:r>
              <a:rPr sz="2800" dirty="0">
                <a:latin typeface="Times New Roman" panose="02020603050405020304" pitchFamily="18" charset="0"/>
                <a:cs typeface="Times New Roman" panose="02020603050405020304" pitchFamily="18" charset="0"/>
              </a:rPr>
              <a:t>.</a:t>
            </a:r>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476403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6635080" cy="6106690"/>
          </a:xfrm>
        </p:spPr>
        <p:txBody>
          <a:bodyPr>
            <a:normAutofit/>
          </a:bodyPr>
          <a:lstStyle/>
          <a:p>
            <a:pPr algn="just"/>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fondlar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korxona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ishlab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chiqarish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vositalarining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bir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qismi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bo‘lib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ishlab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chiqarish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jarayonida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uzoq</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vaqt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ishtirok</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etadi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va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o‘zining</a:t>
            </a:r>
            <a:r>
              <a:rPr sz="3200" dirty="0">
                <a:solidFill>
                  <a:schemeClr val="tx2">
                    <a:lumMod val="75000"/>
                  </a:schemeClr>
                </a:solidFill>
                <a:latin typeface="Times New Roman" panose="02020603050405020304" pitchFamily="18" charset="0"/>
                <a:cs typeface="Times New Roman" panose="02020603050405020304" pitchFamily="18" charset="0"/>
              </a:rPr>
              <a:t> natural-</a:t>
            </a:r>
            <a:r>
              <a:rPr sz="3200" dirty="0" err="1">
                <a:solidFill>
                  <a:schemeClr val="tx2">
                    <a:lumMod val="75000"/>
                  </a:schemeClr>
                </a:solidFill>
                <a:latin typeface="Times New Roman" panose="02020603050405020304" pitchFamily="18" charset="0"/>
                <a:cs typeface="Times New Roman" panose="02020603050405020304" pitchFamily="18" charset="0"/>
              </a:rPr>
              <a:t>moddiy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ҳolatini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yo‘qotmaydi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ҳamda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o‘z</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qiymatini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tayyorlanayotgan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maҳsulotlarga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qismlab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o‘tkazib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beradi</a:t>
            </a:r>
            <a:r>
              <a:rPr sz="3200" dirty="0">
                <a:solidFill>
                  <a:schemeClr val="tx2">
                    <a:lumMod val="75000"/>
                  </a:schemeClr>
                </a:solidFill>
                <a:latin typeface="Times New Roman" panose="02020603050405020304" pitchFamily="18" charset="0"/>
                <a:cs typeface="Times New Roman" panose="02020603050405020304" pitchFamily="18" charset="0"/>
              </a:rPr>
              <a:t>. </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fondlar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qiymatini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tayyorlanayotgan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maҳsulotga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o‘tkazish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jarayoni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amortizatsiya</a:t>
            </a:r>
            <a:r>
              <a:rPr sz="3200" dirty="0">
                <a:solidFill>
                  <a:schemeClr val="tx2">
                    <a:lumMod val="75000"/>
                  </a:schemeClr>
                </a:solidFill>
                <a:latin typeface="Times New Roman" panose="02020603050405020304" pitchFamily="18" charset="0"/>
                <a:cs typeface="Times New Roman" panose="02020603050405020304" pitchFamily="18" charset="0"/>
              </a:rPr>
              <a:t> deb, </a:t>
            </a:r>
            <a:r>
              <a:rPr sz="3200" dirty="0" err="1">
                <a:solidFill>
                  <a:schemeClr val="tx2">
                    <a:lumMod val="75000"/>
                  </a:schemeClr>
                </a:solidFill>
                <a:latin typeface="Times New Roman" panose="02020603050405020304" pitchFamily="18" charset="0"/>
                <a:cs typeface="Times New Roman" panose="02020603050405020304" pitchFamily="18" charset="0"/>
              </a:rPr>
              <a:t>ushbu</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jarayonda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to‘plangan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mablaғlar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esa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amortizatsiya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ajratmalari</a:t>
            </a:r>
            <a:r>
              <a:rPr sz="3200" dirty="0">
                <a:solidFill>
                  <a:schemeClr val="tx2">
                    <a:lumMod val="75000"/>
                  </a:schemeClr>
                </a:solidFill>
                <a:latin typeface="Times New Roman" panose="02020603050405020304" pitchFamily="18" charset="0"/>
                <a:cs typeface="Times New Roman" panose="02020603050405020304" pitchFamily="18" charset="0"/>
              </a:rPr>
              <a:t> deb </a:t>
            </a:r>
            <a:r>
              <a:rPr sz="3200" dirty="0" err="1">
                <a:solidFill>
                  <a:schemeClr val="tx2">
                    <a:lumMod val="75000"/>
                  </a:schemeClr>
                </a:solidFill>
                <a:latin typeface="Times New Roman" panose="02020603050405020304" pitchFamily="18" charset="0"/>
                <a:cs typeface="Times New Roman" panose="02020603050405020304" pitchFamily="18" charset="0"/>
              </a:rPr>
              <a:t>ataladi</a:t>
            </a:r>
            <a:r>
              <a:rPr sz="3200" dirty="0">
                <a:solidFill>
                  <a:schemeClr val="tx2">
                    <a:lumMod val="75000"/>
                  </a:schemeClr>
                </a:solidFill>
                <a:latin typeface="Times New Roman" panose="02020603050405020304" pitchFamily="18" charset="0"/>
                <a:cs typeface="Times New Roman" panose="02020603050405020304" pitchFamily="18" charset="0"/>
              </a:rPr>
              <a:t>.</a:t>
            </a:r>
            <a:endParaRPr dirty="0"/>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390797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30B4BD83-ECEB-482D-299C-B8B0421E364A}"/>
              </a:ext>
            </a:extLst>
          </p:cNvPr>
          <p:cNvSpPr>
            <a:spLocks noGrp="1"/>
          </p:cNvSpPr>
          <p:nvPr>
            <p:ph sz="half" idx="1"/>
          </p:nvPr>
        </p:nvSpPr>
        <p:spPr>
          <a:xfrm>
            <a:off x="422362" y="476672"/>
            <a:ext cx="4365662" cy="3601299"/>
          </a:xfrm>
        </p:spPr>
        <p:txBody>
          <a:bodyPr>
            <a:normAutofit/>
          </a:bodyPr>
          <a:lstStyle/>
          <a:p>
            <a:pPr algn="just"/>
            <a:r>
              <a:rPr lang="et-EE" sz="3200" dirty="0">
                <a:latin typeface="Times New Roman" panose="02020603050405020304" pitchFamily="18" charset="0"/>
                <a:cs typeface="Times New Roman" panose="02020603050405020304" pitchFamily="18" charset="0"/>
              </a:rPr>
              <a:t>Iqtisodiy maqsadlariga ko‘ra, asosiy fondlar ishlab chiqarish va noishlab chiqarish fondlariga taqsimlanadi</a:t>
            </a:r>
            <a:r>
              <a:rPr lang="en-US" sz="3200" dirty="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pic>
        <p:nvPicPr>
          <p:cNvPr id="2050" name="Picture 2" descr="Sanoat ishlab chiqarish hajmi 9,5 % ga oshgan">
            <a:extLst>
              <a:ext uri="{FF2B5EF4-FFF2-40B4-BE49-F238E27FC236}">
                <a16:creationId xmlns:a16="http://schemas.microsoft.com/office/drawing/2014/main" id="{0910B119-40B0-97DA-3D34-A38EF1BD6C9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34402" y="3400227"/>
            <a:ext cx="3789598" cy="27982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860873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6" name="Объект 5">
            <a:extLst>
              <a:ext uri="{FF2B5EF4-FFF2-40B4-BE49-F238E27FC236}">
                <a16:creationId xmlns:a16="http://schemas.microsoft.com/office/drawing/2014/main" id="{B75D732B-7431-B89D-EDFE-642578CC4CAB}"/>
              </a:ext>
            </a:extLst>
          </p:cNvPr>
          <p:cNvSpPr>
            <a:spLocks noGrp="1"/>
          </p:cNvSpPr>
          <p:nvPr>
            <p:ph sz="half" idx="2"/>
          </p:nvPr>
        </p:nvSpPr>
        <p:spPr>
          <a:xfrm>
            <a:off x="395536" y="404664"/>
            <a:ext cx="4032448" cy="3304117"/>
          </a:xfrm>
        </p:spPr>
        <p:txBody>
          <a:bodyPr>
            <a:normAutofit/>
          </a:bodyPr>
          <a:lstStyle/>
          <a:p>
            <a:pPr algn="just"/>
            <a:r>
              <a:rPr lang="et-EE" sz="3200" dirty="0">
                <a:latin typeface="Times New Roman" panose="02020603050405020304" pitchFamily="18" charset="0"/>
                <a:cs typeface="Times New Roman" panose="02020603050405020304" pitchFamily="18" charset="0"/>
              </a:rPr>
              <a:t>Ishlab chiqarish asosiy fondlari -korxonaning ishlab chiqarish potentsialini tashkil qiladi.</a:t>
            </a:r>
            <a:endParaRPr lang="ru-RU" sz="3200" dirty="0"/>
          </a:p>
        </p:txBody>
      </p:sp>
      <p:pic>
        <p:nvPicPr>
          <p:cNvPr id="1026" name="Picture 2" descr="ASOSIY ISHLAB CHIQARISH FONDLARI - Milliylik-millat ko'zgusi">
            <a:extLst>
              <a:ext uri="{FF2B5EF4-FFF2-40B4-BE49-F238E27FC236}">
                <a16:creationId xmlns:a16="http://schemas.microsoft.com/office/drawing/2014/main" id="{E25848C9-E623-E4D7-598C-BFE6C0A93A67}"/>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3995936" y="3068960"/>
            <a:ext cx="4248472" cy="292464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614238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6779096" cy="5649491"/>
          </a:xfrm>
        </p:spPr>
        <p:txBody>
          <a:bodyPr>
            <a:normAutofit/>
          </a:bodyPr>
          <a:lstStyle/>
          <a:p>
            <a:pPr algn="just"/>
            <a:r>
              <a:rPr sz="2800" dirty="0" err="1">
                <a:latin typeface="Times New Roman" panose="02020603050405020304" pitchFamily="18" charset="0"/>
                <a:cs typeface="Times New Roman" panose="02020603050405020304" pitchFamily="18" charset="0"/>
              </a:rPr>
              <a:t>ishlab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chiqarish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binolari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inshootlari</a:t>
            </a:r>
            <a:r>
              <a:rPr sz="2800" dirty="0">
                <a:latin typeface="Times New Roman" panose="02020603050405020304" pitchFamily="18" charset="0"/>
                <a:cs typeface="Times New Roman" panose="02020603050405020304" pitchFamily="18" charset="0"/>
              </a:rPr>
              <a:t>;</a:t>
            </a:r>
          </a:p>
          <a:p>
            <a:pPr algn="just"/>
            <a:r>
              <a:rPr sz="2800" dirty="0" err="1">
                <a:latin typeface="Times New Roman" panose="02020603050405020304" pitchFamily="18" charset="0"/>
                <a:cs typeface="Times New Roman" panose="02020603050405020304" pitchFamily="18" charset="0"/>
              </a:rPr>
              <a:t>uzatish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qurilmalari</a:t>
            </a:r>
            <a:r>
              <a:rPr sz="2800" dirty="0">
                <a:latin typeface="Times New Roman" panose="02020603050405020304" pitchFamily="18" charset="0"/>
                <a:cs typeface="Times New Roman" panose="02020603050405020304" pitchFamily="18" charset="0"/>
              </a:rPr>
              <a:t>;</a:t>
            </a:r>
          </a:p>
          <a:p>
            <a:pPr algn="just"/>
            <a:r>
              <a:rPr sz="2800" dirty="0" err="1">
                <a:latin typeface="Times New Roman" panose="02020603050405020304" pitchFamily="18" charset="0"/>
                <a:cs typeface="Times New Roman" panose="02020603050405020304" pitchFamily="18" charset="0"/>
              </a:rPr>
              <a:t>quvvat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mashinalari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uskunalari</a:t>
            </a:r>
            <a:r>
              <a:rPr sz="2800" dirty="0">
                <a:latin typeface="Times New Roman" panose="02020603050405020304" pitchFamily="18" charset="0"/>
                <a:cs typeface="Times New Roman" panose="02020603050405020304" pitchFamily="18" charset="0"/>
              </a:rPr>
              <a:t>;</a:t>
            </a:r>
          </a:p>
          <a:p>
            <a:pPr algn="just"/>
            <a:r>
              <a:rPr sz="2800" dirty="0" err="1">
                <a:latin typeface="Times New Roman" panose="02020603050405020304" pitchFamily="18" charset="0"/>
                <a:cs typeface="Times New Roman" panose="02020603050405020304" pitchFamily="18" charset="0"/>
              </a:rPr>
              <a:t>ishchi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mashinalar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uskunalar</a:t>
            </a:r>
            <a:r>
              <a:rPr sz="2800" dirty="0">
                <a:latin typeface="Times New Roman" panose="02020603050405020304" pitchFamily="18" charset="0"/>
                <a:cs typeface="Times New Roman" panose="02020603050405020304" pitchFamily="18" charset="0"/>
              </a:rPr>
              <a:t>;</a:t>
            </a:r>
          </a:p>
          <a:p>
            <a:pPr algn="just"/>
            <a:r>
              <a:rPr sz="2800" dirty="0">
                <a:latin typeface="Times New Roman" panose="02020603050405020304" pitchFamily="18" charset="0"/>
                <a:cs typeface="Times New Roman" panose="02020603050405020304" pitchFamily="18" charset="0"/>
              </a:rPr>
              <a:t>transport </a:t>
            </a:r>
            <a:r>
              <a:rPr sz="2800" dirty="0" err="1">
                <a:latin typeface="Times New Roman" panose="02020603050405020304" pitchFamily="18" charset="0"/>
                <a:cs typeface="Times New Roman" panose="02020603050405020304" pitchFamily="18" charset="0"/>
              </a:rPr>
              <a:t>vositalari</a:t>
            </a:r>
            <a:r>
              <a:rPr sz="2800" dirty="0">
                <a:latin typeface="Times New Roman" panose="02020603050405020304" pitchFamily="18" charset="0"/>
                <a:cs typeface="Times New Roman" panose="02020603050405020304" pitchFamily="18" charset="0"/>
              </a:rPr>
              <a:t>;</a:t>
            </a:r>
          </a:p>
          <a:p>
            <a:pPr algn="just"/>
            <a:r>
              <a:rPr sz="2800" dirty="0" err="1">
                <a:latin typeface="Times New Roman" panose="02020603050405020304" pitchFamily="18" charset="0"/>
                <a:cs typeface="Times New Roman" panose="02020603050405020304" pitchFamily="18" charset="0"/>
              </a:rPr>
              <a:t>o‘lchov</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tartibga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solish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asboblari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qurilmalari</a:t>
            </a:r>
            <a:r>
              <a:rPr sz="2800" dirty="0">
                <a:latin typeface="Times New Roman" panose="02020603050405020304" pitchFamily="18" charset="0"/>
                <a:cs typeface="Times New Roman" panose="02020603050405020304" pitchFamily="18" charset="0"/>
              </a:rPr>
              <a:t>;</a:t>
            </a:r>
          </a:p>
          <a:p>
            <a:pPr algn="just"/>
            <a:r>
              <a:rPr sz="2800" dirty="0" err="1">
                <a:latin typeface="Times New Roman" panose="02020603050405020304" pitchFamily="18" charset="0"/>
                <a:cs typeface="Times New Roman" panose="02020603050405020304" pitchFamily="18" charset="0"/>
              </a:rPr>
              <a:t>foydalanish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muddati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yildan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bo‘lmagan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qonunchilikda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belgilab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qo‘yilgan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qiymatlardagi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asboblar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ishlab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chiqarish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inventari</a:t>
            </a:r>
            <a:r>
              <a:rPr sz="2800" dirty="0">
                <a:latin typeface="Times New Roman" panose="02020603050405020304" pitchFamily="18" charset="0"/>
                <a:cs typeface="Times New Roman" panose="02020603050405020304" pitchFamily="18" charset="0"/>
              </a:rPr>
              <a:t>.</a:t>
            </a:r>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102830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601274CE-9995-2615-0A07-B40393BB3DA8}"/>
              </a:ext>
            </a:extLst>
          </p:cNvPr>
          <p:cNvSpPr>
            <a:spLocks noGrp="1"/>
          </p:cNvSpPr>
          <p:nvPr>
            <p:ph sz="half" idx="1"/>
          </p:nvPr>
        </p:nvSpPr>
        <p:spPr>
          <a:xfrm>
            <a:off x="351782" y="836712"/>
            <a:ext cx="3816423" cy="3397016"/>
          </a:xfrm>
        </p:spPr>
        <p:txBody>
          <a:bodyPr>
            <a:noAutofit/>
          </a:bodyPr>
          <a:lstStyle/>
          <a:p>
            <a:pPr algn="just"/>
            <a:r>
              <a:rPr lang="et-EE" sz="2800" dirty="0">
                <a:latin typeface="Times New Roman" panose="02020603050405020304" pitchFamily="18" charset="0"/>
                <a:cs typeface="Times New Roman" panose="02020603050405020304" pitchFamily="18" charset="0"/>
              </a:rPr>
              <a:t>Noishlab chiqarish asosiy fondlari korxona asosiy fondlarining ishlab chiqarishda bevosita ishtirok etmaydigan qismi bo‘lib, shu sababli o‘z qiymatini tayyor ma</a:t>
            </a:r>
            <a:r>
              <a:rPr lang="ru-RU" sz="2800" dirty="0">
                <a:latin typeface="Times New Roman" panose="02020603050405020304" pitchFamily="18" charset="0"/>
                <a:cs typeface="Times New Roman" panose="02020603050405020304" pitchFamily="18" charset="0"/>
              </a:rPr>
              <a:t>ҳ</a:t>
            </a:r>
            <a:r>
              <a:rPr lang="et-EE" sz="2800" dirty="0">
                <a:latin typeface="Times New Roman" panose="02020603050405020304" pitchFamily="18" charset="0"/>
                <a:cs typeface="Times New Roman" panose="02020603050405020304" pitchFamily="18" charset="0"/>
              </a:rPr>
              <a:t>sulotga o‘tkazmaydi</a:t>
            </a:r>
            <a:r>
              <a:rPr lang="et-EE" sz="2800" dirty="0"/>
              <a:t>. </a:t>
            </a:r>
            <a:endParaRPr lang="ru-RU" sz="2800" dirty="0"/>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74" name="Picture 2" descr="Sanoat ishlab chiqarish joylarini tekshirish">
            <a:extLst>
              <a:ext uri="{FF2B5EF4-FFF2-40B4-BE49-F238E27FC236}">
                <a16:creationId xmlns:a16="http://schemas.microsoft.com/office/drawing/2014/main" id="{8736AA67-82BC-3087-0CE6-779A0049938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02734" y="1628800"/>
            <a:ext cx="3979977" cy="27901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755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526469"/>
            <a:ext cx="6347713" cy="859200"/>
          </a:xfrm>
        </p:spPr>
        <p:txBody>
          <a:bodyPr>
            <a:normAutofit/>
          </a:bodyPr>
          <a:lstStyle/>
          <a:p>
            <a:pPr algn="just"/>
            <a:r>
              <a:rPr dirty="0" err="1">
                <a:solidFill>
                  <a:schemeClr val="tx2">
                    <a:lumMod val="75000"/>
                  </a:schemeClr>
                </a:solidFill>
                <a:latin typeface="Times New Roman" panose="02020603050405020304" pitchFamily="18" charset="0"/>
                <a:cs typeface="Times New Roman" panose="02020603050405020304" pitchFamily="18" charset="0"/>
              </a:rPr>
              <a:t>Asosiy</a:t>
            </a:r>
            <a:r>
              <a:rPr dirty="0">
                <a:solidFill>
                  <a:schemeClr val="tx2">
                    <a:lumMod val="75000"/>
                  </a:schemeClr>
                </a:solidFill>
                <a:latin typeface="Times New Roman" panose="02020603050405020304" pitchFamily="18" charset="0"/>
                <a:cs typeface="Times New Roman" panose="02020603050405020304" pitchFamily="18" charset="0"/>
              </a:rPr>
              <a:t> </a:t>
            </a:r>
            <a:r>
              <a:rPr dirty="0" err="1">
                <a:solidFill>
                  <a:schemeClr val="tx2">
                    <a:lumMod val="75000"/>
                  </a:schemeClr>
                </a:solidFill>
                <a:latin typeface="Times New Roman" panose="02020603050405020304" pitchFamily="18" charset="0"/>
                <a:cs typeface="Times New Roman" panose="02020603050405020304" pitchFamily="18" charset="0"/>
              </a:rPr>
              <a:t>ishlab</a:t>
            </a:r>
            <a:r>
              <a:rPr dirty="0">
                <a:solidFill>
                  <a:schemeClr val="tx2">
                    <a:lumMod val="75000"/>
                  </a:schemeClr>
                </a:solidFill>
                <a:latin typeface="Times New Roman" panose="02020603050405020304" pitchFamily="18" charset="0"/>
                <a:cs typeface="Times New Roman" panose="02020603050405020304" pitchFamily="18" charset="0"/>
              </a:rPr>
              <a:t> </a:t>
            </a:r>
            <a:r>
              <a:rPr dirty="0" err="1">
                <a:solidFill>
                  <a:schemeClr val="tx2">
                    <a:lumMod val="75000"/>
                  </a:schemeClr>
                </a:solidFill>
                <a:latin typeface="Times New Roman" panose="02020603050405020304" pitchFamily="18" charset="0"/>
                <a:cs typeface="Times New Roman" panose="02020603050405020304" pitchFamily="18" charset="0"/>
              </a:rPr>
              <a:t>chiqarish</a:t>
            </a:r>
            <a:r>
              <a:rPr dirty="0">
                <a:solidFill>
                  <a:schemeClr val="tx2">
                    <a:lumMod val="75000"/>
                  </a:schemeClr>
                </a:solidFill>
                <a:latin typeface="Times New Roman" panose="02020603050405020304" pitchFamily="18" charset="0"/>
                <a:cs typeface="Times New Roman" panose="02020603050405020304" pitchFamily="18" charset="0"/>
              </a:rPr>
              <a:t> </a:t>
            </a:r>
            <a:r>
              <a:rPr dirty="0" err="1">
                <a:solidFill>
                  <a:schemeClr val="tx2">
                    <a:lumMod val="75000"/>
                  </a:schemeClr>
                </a:solidFill>
                <a:latin typeface="Times New Roman" panose="02020603050405020304" pitchFamily="18" charset="0"/>
                <a:cs typeface="Times New Roman" panose="02020603050405020304" pitchFamily="18" charset="0"/>
              </a:rPr>
              <a:t>fondlari</a:t>
            </a:r>
            <a:endParaRPr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4" name="Овал 3"/>
          <p:cNvSpPr/>
          <p:nvPr/>
        </p:nvSpPr>
        <p:spPr>
          <a:xfrm>
            <a:off x="266573" y="1573123"/>
            <a:ext cx="4104456" cy="3456384"/>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3200" dirty="0" err="1"/>
              <a:t>aktiv</a:t>
            </a:r>
            <a:endParaRPr sz="3200" dirty="0"/>
          </a:p>
        </p:txBody>
      </p:sp>
      <p:sp>
        <p:nvSpPr>
          <p:cNvPr id="5" name="Овал 4"/>
          <p:cNvSpPr/>
          <p:nvPr/>
        </p:nvSpPr>
        <p:spPr>
          <a:xfrm>
            <a:off x="4371029" y="2852936"/>
            <a:ext cx="3961928" cy="3600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3200" dirty="0" err="1"/>
              <a:t>passiv</a:t>
            </a:r>
            <a:endParaRPr sz="3200" dirty="0"/>
          </a:p>
        </p:txBody>
      </p:sp>
      <p:sp>
        <p:nvSpPr>
          <p:cNvPr id="6" name="Rectangle 5"/>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53440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51520" y="404664"/>
            <a:ext cx="6912768" cy="6192688"/>
          </a:xfrm>
        </p:spPr>
        <p:txBody>
          <a:bodyPr>
            <a:normAutofit fontScale="92500" lnSpcReduction="10000"/>
          </a:bodyPr>
          <a:lstStyle/>
          <a:p>
            <a:pPr algn="just"/>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baҳolashning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quyidagi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usullari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mavjud</a:t>
            </a:r>
            <a:r>
              <a:rPr sz="2800" dirty="0">
                <a:latin typeface="Times New Roman" panose="02020603050405020304" pitchFamily="18" charset="0"/>
                <a:cs typeface="Times New Roman" panose="02020603050405020304" pitchFamily="18" charset="0"/>
              </a:rPr>
              <a:t>:    </a:t>
            </a:r>
          </a:p>
          <a:p>
            <a:pPr algn="just"/>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boshlan</a:t>
            </a:r>
            <a:r>
              <a:rPr lang="en-US" sz="2800" dirty="0" err="1">
                <a:latin typeface="Times New Roman" panose="02020603050405020304" pitchFamily="18" charset="0"/>
                <a:cs typeface="Times New Roman" panose="02020603050405020304" pitchFamily="18" charset="0"/>
              </a:rPr>
              <a:t>g‘</a:t>
            </a:r>
            <a:r>
              <a:rPr sz="2800" dirty="0" err="1">
                <a:latin typeface="Times New Roman" panose="02020603050405020304" pitchFamily="18" charset="0"/>
                <a:cs typeface="Times New Roman" panose="02020603050405020304" pitchFamily="18" charset="0"/>
              </a:rPr>
              <a:t>ich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qiymat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bo‘yicha</a:t>
            </a:r>
            <a:r>
              <a:rPr sz="2800" dirty="0">
                <a:latin typeface="Times New Roman" panose="02020603050405020304" pitchFamily="18" charset="0"/>
                <a:cs typeface="Times New Roman" panose="02020603050405020304" pitchFamily="18" charset="0"/>
              </a:rPr>
              <a:t> - </a:t>
            </a:r>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vositalarni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yaratish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yoki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sotib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olish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uchun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sarflangan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xarajatlar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majmuidan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iborat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bo‘lib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yoki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ularning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aloҳida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qismlarini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foydalanishga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topshirish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uchun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yaroqli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ҳolga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keltirish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bilan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boғliq</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bo‘lgan-ularni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keltirish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o‘rnatish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kabi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xarajatlarni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ҳisobga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olgan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ҳolda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yuzaga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keluvchi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qiymat</a:t>
            </a:r>
            <a:r>
              <a:rPr sz="2800" dirty="0">
                <a:latin typeface="Times New Roman" panose="02020603050405020304" pitchFamily="18" charset="0"/>
                <a:cs typeface="Times New Roman" panose="02020603050405020304" pitchFamily="18" charset="0"/>
              </a:rPr>
              <a:t>.</a:t>
            </a:r>
          </a:p>
          <a:p>
            <a:pPr algn="just"/>
            <a:r>
              <a:rPr sz="2800" dirty="0" err="1">
                <a:latin typeface="Times New Roman" panose="02020603050405020304" pitchFamily="18" charset="0"/>
                <a:cs typeface="Times New Roman" panose="02020603050405020304" pitchFamily="18" charset="0"/>
              </a:rPr>
              <a:t>Masalan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bitta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mashina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yoki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uskunaning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boshlanғich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qiymati</a:t>
            </a:r>
            <a:r>
              <a:rPr sz="2800" dirty="0">
                <a:latin typeface="Times New Roman" panose="02020603050405020304" pitchFamily="18" charset="0"/>
                <a:cs typeface="Times New Roman" panose="02020603050405020304" pitchFamily="18" charset="0"/>
              </a:rPr>
              <a:t> – </a:t>
            </a:r>
            <a:r>
              <a:rPr sz="2800" dirty="0" err="1">
                <a:latin typeface="Times New Roman" panose="02020603050405020304" pitchFamily="18" charset="0"/>
                <a:cs typeface="Times New Roman" panose="02020603050405020304" pitchFamily="18" charset="0"/>
              </a:rPr>
              <a:t>bu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korxonaning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mazkur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mashina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yoki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uskunani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ma’lum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sanada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sotib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olgan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ҳaqda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buxgalteriya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ҳujjatlarida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qayd</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qilingan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sotib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olish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narxidir</a:t>
            </a:r>
            <a:r>
              <a:rPr sz="2800" dirty="0">
                <a:latin typeface="Times New Roman" panose="02020603050405020304" pitchFamily="18" charset="0"/>
                <a:cs typeface="Times New Roman" panose="02020603050405020304" pitchFamily="18" charset="0"/>
              </a:rPr>
              <a:t>.</a:t>
            </a:r>
          </a:p>
          <a:p>
            <a:pPr algn="just"/>
            <a:endParaRPr dirty="0"/>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379552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07504" y="368660"/>
            <a:ext cx="7056784" cy="6120680"/>
          </a:xfrm>
        </p:spPr>
        <p:txBody>
          <a:bodyPr>
            <a:normAutofit fontScale="92500" lnSpcReduction="10000"/>
          </a:bodyPr>
          <a:lstStyle/>
          <a:p>
            <a:pPr algn="just"/>
            <a:r>
              <a:rPr sz="3200" dirty="0" err="1">
                <a:latin typeface="Times New Roman" panose="02020603050405020304" pitchFamily="18" charset="0"/>
                <a:cs typeface="Times New Roman" panose="02020603050405020304" pitchFamily="18" charset="0"/>
              </a:rPr>
              <a:t>Tiklanish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qiymati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bo‘yicha</a:t>
            </a:r>
            <a:r>
              <a:rPr sz="3200" dirty="0">
                <a:latin typeface="Times New Roman" panose="02020603050405020304" pitchFamily="18" charset="0"/>
                <a:cs typeface="Times New Roman" panose="02020603050405020304" pitchFamily="18" charset="0"/>
              </a:rPr>
              <a:t> - </a:t>
            </a:r>
            <a:r>
              <a:rPr sz="3200" dirty="0" err="1">
                <a:latin typeface="Times New Roman" panose="02020603050405020304" pitchFamily="18" charset="0"/>
                <a:cs typeface="Times New Roman" panose="02020603050405020304" pitchFamily="18" charset="0"/>
              </a:rPr>
              <a:t>asosiy</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fondlar</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yoki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ularning</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biron-bir</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qismini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binolar</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qurilmalar</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mashinalar</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ishlab</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chiqarish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uskunalari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va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ҳokazo</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ҳozirgi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paytdagi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inflyatsiya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va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boshqa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omillarni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ҳisobga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olgan</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ҳolda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baҳolash</a:t>
            </a:r>
            <a:r>
              <a:rPr sz="3200" dirty="0">
                <a:latin typeface="Times New Roman" panose="02020603050405020304" pitchFamily="18" charset="0"/>
                <a:cs typeface="Times New Roman" panose="02020603050405020304" pitchFamily="18" charset="0"/>
              </a:rPr>
              <a:t>. </a:t>
            </a:r>
          </a:p>
          <a:p>
            <a:pPr algn="just"/>
            <a:r>
              <a:rPr sz="3200" dirty="0" err="1">
                <a:latin typeface="Times New Roman" panose="02020603050405020304" pitchFamily="18" charset="0"/>
                <a:cs typeface="Times New Roman" panose="02020603050405020304" pitchFamily="18" charset="0"/>
              </a:rPr>
              <a:t>Baҳolashning</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bu</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usuli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ob’ektning</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ҳozirgi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paytdagi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qayta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ishlab</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chiqarish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davrida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qancha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turishini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ko‘rsatadi</a:t>
            </a:r>
            <a:r>
              <a:rPr sz="3200" dirty="0">
                <a:latin typeface="Times New Roman" panose="02020603050405020304" pitchFamily="18" charset="0"/>
                <a:cs typeface="Times New Roman" panose="02020603050405020304" pitchFamily="18" charset="0"/>
              </a:rPr>
              <a:t>. </a:t>
            </a:r>
          </a:p>
          <a:p>
            <a:pPr algn="just"/>
            <a:r>
              <a:rPr sz="3200" dirty="0" err="1">
                <a:latin typeface="Times New Roman" panose="02020603050405020304" pitchFamily="18" charset="0"/>
                <a:cs typeface="Times New Roman" panose="02020603050405020304" pitchFamily="18" charset="0"/>
              </a:rPr>
              <a:t>Korxona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asosiy</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fondlarining</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tiklanish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qiymati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taftish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va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inventarizatsiya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paytida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mamlakat</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miqyosida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va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davlat</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chora-tadbiri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sifatida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esa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asosiy</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fondlarni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qayta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baҳolash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paytida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amalga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oshiriladi</a:t>
            </a:r>
            <a:r>
              <a:rPr sz="3200" dirty="0">
                <a:latin typeface="Times New Roman" panose="02020603050405020304" pitchFamily="18" charset="0"/>
                <a:cs typeface="Times New Roman" panose="02020603050405020304" pitchFamily="18" charset="0"/>
              </a:rPr>
              <a:t>.</a:t>
            </a:r>
          </a:p>
          <a:p>
            <a:pPr algn="just"/>
            <a:endParaRPr dirty="0"/>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158083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79512" y="320000"/>
            <a:ext cx="6912768" cy="5649491"/>
          </a:xfrm>
        </p:spPr>
        <p:txBody>
          <a:bodyPr>
            <a:normAutofit/>
          </a:bodyPr>
          <a:lstStyle/>
          <a:p>
            <a:pPr algn="just"/>
            <a:r>
              <a:rPr sz="2800" dirty="0" err="1">
                <a:latin typeface="Times New Roman" panose="02020603050405020304" pitchFamily="18" charset="0"/>
                <a:cs typeface="Times New Roman" panose="02020603050405020304" pitchFamily="18" charset="0"/>
              </a:rPr>
              <a:t>Qoldiq</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qiymati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bo‘yicha</a:t>
            </a:r>
            <a:r>
              <a:rPr sz="2800" dirty="0">
                <a:latin typeface="Times New Roman" panose="02020603050405020304" pitchFamily="18" charset="0"/>
                <a:cs typeface="Times New Roman" panose="02020603050405020304" pitchFamily="18" charset="0"/>
              </a:rPr>
              <a:t> - </a:t>
            </a:r>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eskirishini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inobatga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olgan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ҳolda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birlamchi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qayta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tiklash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qiymatlari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o‘rtasidagi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farq</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ko‘rinishidagi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baҳolashdir</a:t>
            </a:r>
            <a:r>
              <a:rPr sz="2800" dirty="0">
                <a:latin typeface="Times New Roman" panose="02020603050405020304" pitchFamily="18" charset="0"/>
                <a:cs typeface="Times New Roman" panose="02020603050405020304" pitchFamily="18" charset="0"/>
              </a:rPr>
              <a:t>. </a:t>
            </a:r>
          </a:p>
          <a:p>
            <a:pPr algn="just"/>
            <a:r>
              <a:rPr sz="2800" dirty="0" err="1">
                <a:latin typeface="Times New Roman" panose="02020603050405020304" pitchFamily="18" charset="0"/>
                <a:cs typeface="Times New Roman" panose="02020603050405020304" pitchFamily="18" charset="0"/>
              </a:rPr>
              <a:t>Ya’ni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ishlab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chiqarilayotgan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maҳsulotlarga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ҳali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o‘tkazilmagan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qismidir</a:t>
            </a:r>
            <a:r>
              <a:rPr sz="2800" dirty="0">
                <a:latin typeface="Times New Roman" panose="02020603050405020304" pitchFamily="18" charset="0"/>
                <a:cs typeface="Times New Roman" panose="02020603050405020304" pitchFamily="18" charset="0"/>
              </a:rPr>
              <a:t>. </a:t>
            </a:r>
          </a:p>
          <a:p>
            <a:pPr algn="just"/>
            <a:r>
              <a:rPr sz="2800" dirty="0" err="1">
                <a:latin typeface="Times New Roman" panose="02020603050405020304" pitchFamily="18" charset="0"/>
                <a:cs typeface="Times New Roman" panose="02020603050405020304" pitchFamily="18" charset="0"/>
              </a:rPr>
              <a:t>Korxonalar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tomonidan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foydalanilmaydigan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ҳamda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ҳisobdan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chiqarish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yoki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sotib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yuborish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mo‘ljallangan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asosiy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ҳam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ko‘pincha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qoldiq</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qiymati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bo‘yicha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mazkur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xo‘jalik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yilidagi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narxlarda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baҳolanadi</a:t>
            </a:r>
            <a:r>
              <a:rPr sz="2800" dirty="0">
                <a:latin typeface="Times New Roman" panose="02020603050405020304" pitchFamily="18" charset="0"/>
                <a:cs typeface="Times New Roman" panose="02020603050405020304" pitchFamily="18" charset="0"/>
              </a:rPr>
              <a:t>.</a:t>
            </a:r>
          </a:p>
          <a:p>
            <a:pPr algn="just"/>
            <a:endParaRPr dirty="0"/>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036191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0718" y="228821"/>
            <a:ext cx="6811562" cy="1832027"/>
          </a:xfrm>
        </p:spPr>
        <p:txBody>
          <a:bodyPr>
            <a:noAutofit/>
          </a:bodyPr>
          <a:lstStyle/>
          <a:p>
            <a:pPr algn="just"/>
            <a:r>
              <a:rPr sz="2800" dirty="0" err="1">
                <a:solidFill>
                  <a:schemeClr val="tx1">
                    <a:lumMod val="85000"/>
                    <a:lumOff val="15000"/>
                  </a:schemeClr>
                </a:solidFill>
                <a:latin typeface="Times New Roman" panose="02020603050405020304" pitchFamily="18" charset="0"/>
                <a:cs typeface="Times New Roman" panose="02020603050405020304" pitchFamily="18" charset="0"/>
              </a:rPr>
              <a:t>Jismoniy</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moddiy</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eskirish</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iqlimning</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ta’siri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fondlardan</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foydalanish</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qoidalariga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rioya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qilish</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xodimlarning</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malakasi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bilan</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boғliq</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bo‘ladi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a:t>
            </a:r>
            <a:br>
              <a:rPr dirty="0">
                <a:solidFill>
                  <a:schemeClr val="tx1">
                    <a:lumMod val="85000"/>
                    <a:lumOff val="15000"/>
                  </a:schemeClr>
                </a:solidFill>
              </a:rPr>
            </a:br>
            <a:br>
              <a:rPr dirty="0"/>
            </a:br>
            <a:endParaRPr dirty="0"/>
          </a:p>
        </p:txBody>
      </p:sp>
      <p:sp>
        <p:nvSpPr>
          <p:cNvPr id="3" name="Объект 2"/>
          <p:cNvSpPr>
            <a:spLocks noGrp="1"/>
          </p:cNvSpPr>
          <p:nvPr>
            <p:ph idx="1"/>
          </p:nvPr>
        </p:nvSpPr>
        <p:spPr>
          <a:xfrm>
            <a:off x="247753" y="1985306"/>
            <a:ext cx="6844527" cy="1352168"/>
          </a:xfrm>
        </p:spPr>
        <p:txBody>
          <a:bodyPr>
            <a:normAutofit/>
          </a:bodyPr>
          <a:lstStyle/>
          <a:p>
            <a:pPr marL="0" indent="0" algn="just">
              <a:buNone/>
            </a:pPr>
            <a:r>
              <a:rPr sz="2800" dirty="0" err="1">
                <a:latin typeface="Times New Roman" panose="02020603050405020304" pitchFamily="18" charset="0"/>
                <a:cs typeface="Times New Roman" panose="02020603050405020304" pitchFamily="18" charset="0"/>
              </a:rPr>
              <a:t>Jismoniy</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eskirishni</a:t>
            </a:r>
            <a:r>
              <a:rPr sz="2800" dirty="0">
                <a:latin typeface="Times New Roman" panose="02020603050405020304" pitchFamily="18" charset="0"/>
                <a:cs typeface="Times New Roman" panose="02020603050405020304" pitchFamily="18" charset="0"/>
              </a:rPr>
              <a:t> (IF) </a:t>
            </a:r>
            <a:r>
              <a:rPr sz="2800" dirty="0" err="1">
                <a:latin typeface="Times New Roman" panose="02020603050405020304" pitchFamily="18" charset="0"/>
                <a:cs typeface="Times New Roman" panose="02020603050405020304" pitchFamily="18" charset="0"/>
              </a:rPr>
              <a:t>quyidagi</a:t>
            </a:r>
            <a:r>
              <a:rPr sz="2800" dirty="0">
                <a:latin typeface="Times New Roman" panose="02020603050405020304" pitchFamily="18" charset="0"/>
                <a:cs typeface="Times New Roman" panose="02020603050405020304" pitchFamily="18" charset="0"/>
              </a:rPr>
              <a:t> formula </a:t>
            </a:r>
            <a:r>
              <a:rPr sz="2800" dirty="0" err="1">
                <a:latin typeface="Times New Roman" panose="02020603050405020304" pitchFamily="18" charset="0"/>
                <a:cs typeface="Times New Roman" panose="02020603050405020304" pitchFamily="18" charset="0"/>
              </a:rPr>
              <a:t>asosida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ҳisoblab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topish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mumkin</a:t>
            </a:r>
            <a:r>
              <a:rPr sz="2800" dirty="0">
                <a:latin typeface="Times New Roman" panose="02020603050405020304" pitchFamily="18" charset="0"/>
                <a:cs typeface="Times New Roman" panose="02020603050405020304" pitchFamily="18" charset="0"/>
              </a:rPr>
              <a:t>: </a:t>
            </a:r>
            <a:endParaRPr dirty="0"/>
          </a:p>
        </p:txBody>
      </p:sp>
      <p:pic>
        <p:nvPicPr>
          <p:cNvPr id="1026" name="Picture 2"/>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75656" y="3261931"/>
            <a:ext cx="4885173" cy="3158283"/>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chemeClr val="accent1"/>
                </a:solidFill>
              </a14:hiddenFill>
            </a:ext>
          </a:extLst>
        </p:spPr>
      </p:pic>
      <p:sp>
        <p:nvSpPr>
          <p:cNvPr id="1027" name="Rectangle 1026"/>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8" name="Oval 1027"/>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554239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897196" y="404664"/>
            <a:ext cx="4824536" cy="28803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7" name="Rectangle 1026"/>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8" name="Oval 1027"/>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Заголовок 1"/>
          <p:cNvSpPr>
            <a:spLocks noGrp="1"/>
          </p:cNvSpPr>
          <p:nvPr>
            <p:ph type="title"/>
          </p:nvPr>
        </p:nvSpPr>
        <p:spPr>
          <a:xfrm>
            <a:off x="827584" y="3609647"/>
            <a:ext cx="6347048" cy="2664296"/>
          </a:xfrm>
        </p:spPr>
        <p:txBody>
          <a:bodyPr>
            <a:normAutofit/>
          </a:bodyPr>
          <a:lstStyle/>
          <a:p>
            <a:pPr algn="ctr"/>
            <a:r>
              <a:rPr sz="2000" dirty="0">
                <a:solidFill>
                  <a:schemeClr val="tx1">
                    <a:lumMod val="85000"/>
                    <a:lumOff val="15000"/>
                  </a:schemeClr>
                </a:solidFill>
                <a:latin typeface="Times New Roman" panose="02020603050405020304" pitchFamily="18" charset="0"/>
                <a:cs typeface="Times New Roman" panose="02020603050405020304" pitchFamily="18" charset="0"/>
              </a:rPr>
              <a:t>Bu</a:t>
            </a:r>
            <a:r>
              <a:rPr lang="en-US"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000" dirty="0" err="1">
                <a:solidFill>
                  <a:schemeClr val="tx1">
                    <a:lumMod val="85000"/>
                    <a:lumOff val="15000"/>
                  </a:schemeClr>
                </a:solidFill>
                <a:latin typeface="Times New Roman" panose="02020603050405020304" pitchFamily="18" charset="0"/>
                <a:cs typeface="Times New Roman" panose="02020603050405020304" pitchFamily="18" charset="0"/>
              </a:rPr>
              <a:t>y</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erda</a:t>
            </a:r>
            <a:r>
              <a:rPr sz="2000" dirty="0">
                <a:solidFill>
                  <a:schemeClr val="tx1">
                    <a:lumMod val="85000"/>
                    <a:lumOff val="15000"/>
                  </a:schemeClr>
                </a:solidFill>
                <a:latin typeface="Times New Roman" panose="02020603050405020304" pitchFamily="18" charset="0"/>
                <a:cs typeface="Times New Roman" panose="02020603050405020304" pitchFamily="18" charset="0"/>
              </a:rPr>
              <a:t>:</a:t>
            </a:r>
            <a:br>
              <a:rPr lang="en-US" sz="2000" dirty="0">
                <a:solidFill>
                  <a:schemeClr val="tx1">
                    <a:lumMod val="85000"/>
                    <a:lumOff val="15000"/>
                  </a:schemeClr>
                </a:solidFill>
                <a:latin typeface="Times New Roman" panose="02020603050405020304" pitchFamily="18" charset="0"/>
                <a:cs typeface="Times New Roman" panose="02020603050405020304" pitchFamily="18" charset="0"/>
              </a:rPr>
            </a:br>
            <a:br>
              <a:rPr sz="2000" dirty="0">
                <a:solidFill>
                  <a:schemeClr val="tx1">
                    <a:lumMod val="85000"/>
                    <a:lumOff val="15000"/>
                  </a:schemeClr>
                </a:solidFill>
                <a:latin typeface="Times New Roman" panose="02020603050405020304" pitchFamily="18" charset="0"/>
                <a:cs typeface="Times New Roman" panose="02020603050405020304" pitchFamily="18" charset="0"/>
              </a:rPr>
            </a:b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Tf</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fondlarning</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ҳaqiqiy</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xizmat</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qiluvchi</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muddati</a:t>
            </a:r>
            <a:r>
              <a:rPr sz="2000" dirty="0">
                <a:solidFill>
                  <a:schemeClr val="tx1">
                    <a:lumMod val="85000"/>
                    <a:lumOff val="15000"/>
                  </a:schemeClr>
                </a:solidFill>
                <a:latin typeface="Times New Roman" panose="02020603050405020304" pitchFamily="18" charset="0"/>
                <a:cs typeface="Times New Roman" panose="02020603050405020304" pitchFamily="18" charset="0"/>
              </a:rPr>
              <a:t>;</a:t>
            </a:r>
            <a:br>
              <a:rPr sz="2000" dirty="0">
                <a:solidFill>
                  <a:schemeClr val="tx1">
                    <a:lumMod val="85000"/>
                    <a:lumOff val="15000"/>
                  </a:schemeClr>
                </a:solidFill>
                <a:latin typeface="Times New Roman" panose="02020603050405020304" pitchFamily="18" charset="0"/>
                <a:cs typeface="Times New Roman" panose="02020603050405020304" pitchFamily="18" charset="0"/>
              </a:rPr>
            </a:br>
            <a:r>
              <a:rPr sz="2000" dirty="0">
                <a:solidFill>
                  <a:schemeClr val="tx1">
                    <a:lumMod val="85000"/>
                    <a:lumOff val="15000"/>
                  </a:schemeClr>
                </a:solidFill>
                <a:latin typeface="Times New Roman" panose="02020603050405020304" pitchFamily="18" charset="0"/>
                <a:cs typeface="Times New Roman" panose="02020603050405020304" pitchFamily="18" charset="0"/>
              </a:rPr>
              <a:t>Tn   -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fondlar</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xizmat</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qilishi</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kerak</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bo‘lgan</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normativ</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muddat</a:t>
            </a:r>
            <a:r>
              <a:rPr sz="2000" dirty="0">
                <a:solidFill>
                  <a:schemeClr val="tx1">
                    <a:lumMod val="85000"/>
                    <a:lumOff val="15000"/>
                  </a:schemeClr>
                </a:solidFill>
                <a:latin typeface="Times New Roman" panose="02020603050405020304" pitchFamily="18" charset="0"/>
                <a:cs typeface="Times New Roman" panose="02020603050405020304" pitchFamily="18" charset="0"/>
              </a:rPr>
              <a:t>;</a:t>
            </a:r>
            <a:br>
              <a:rPr sz="2000" dirty="0">
                <a:solidFill>
                  <a:schemeClr val="tx1">
                    <a:lumMod val="85000"/>
                    <a:lumOff val="15000"/>
                  </a:schemeClr>
                </a:solidFill>
                <a:latin typeface="Times New Roman" panose="02020603050405020304" pitchFamily="18" charset="0"/>
                <a:cs typeface="Times New Roman" panose="02020603050405020304" pitchFamily="18" charset="0"/>
              </a:rPr>
            </a:br>
            <a:r>
              <a:rPr sz="2000" dirty="0">
                <a:solidFill>
                  <a:schemeClr val="tx1">
                    <a:lumMod val="85000"/>
                    <a:lumOff val="15000"/>
                  </a:schemeClr>
                </a:solidFill>
                <a:latin typeface="Times New Roman" panose="02020603050405020304" pitchFamily="18" charset="0"/>
                <a:cs typeface="Times New Roman" panose="02020603050405020304" pitchFamily="18" charset="0"/>
              </a:rPr>
              <a:t>I -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ҳisoblangan</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amortizatsiya</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summasi</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eskirish</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summasi</a:t>
            </a:r>
            <a:r>
              <a:rPr sz="2000" dirty="0">
                <a:solidFill>
                  <a:schemeClr val="tx1">
                    <a:lumMod val="85000"/>
                    <a:lumOff val="15000"/>
                  </a:schemeClr>
                </a:solidFill>
                <a:latin typeface="Times New Roman" panose="02020603050405020304" pitchFamily="18" charset="0"/>
                <a:cs typeface="Times New Roman" panose="02020603050405020304" pitchFamily="18" charset="0"/>
              </a:rPr>
              <a:t>);</a:t>
            </a:r>
            <a:br>
              <a:rPr sz="2000" dirty="0">
                <a:solidFill>
                  <a:schemeClr val="tx1">
                    <a:lumMod val="85000"/>
                    <a:lumOff val="15000"/>
                  </a:schemeClr>
                </a:solidFill>
                <a:latin typeface="Times New Roman" panose="02020603050405020304" pitchFamily="18" charset="0"/>
                <a:cs typeface="Times New Roman" panose="02020603050405020304" pitchFamily="18" charset="0"/>
              </a:rPr>
            </a:br>
            <a:r>
              <a:rPr sz="2000" dirty="0">
                <a:solidFill>
                  <a:schemeClr val="tx1">
                    <a:lumMod val="85000"/>
                    <a:lumOff val="15000"/>
                  </a:schemeClr>
                </a:solidFill>
                <a:latin typeface="Times New Roman" panose="02020603050405020304" pitchFamily="18" charset="0"/>
                <a:cs typeface="Times New Roman" panose="02020603050405020304" pitchFamily="18" charset="0"/>
              </a:rPr>
              <a:t>Ps –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fondlarning</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boshlanғich</a:t>
            </a:r>
            <a:r>
              <a:rPr sz="2000" dirty="0">
                <a:solidFill>
                  <a:schemeClr val="tx1">
                    <a:lumMod val="85000"/>
                    <a:lumOff val="15000"/>
                  </a:schemeClr>
                </a:solidFill>
                <a:latin typeface="Times New Roman" panose="02020603050405020304" pitchFamily="18" charset="0"/>
                <a:cs typeface="Times New Roman" panose="02020603050405020304" pitchFamily="18" charset="0"/>
              </a:rPr>
              <a:t>(</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qayta</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tashkil</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qilish</a:t>
            </a:r>
            <a:r>
              <a:rPr sz="2000" dirty="0">
                <a:solidFill>
                  <a:schemeClr val="tx1">
                    <a:lumMod val="85000"/>
                    <a:lumOff val="15000"/>
                  </a:schemeClr>
                </a:solidFill>
                <a:latin typeface="Times New Roman" panose="02020603050405020304" pitchFamily="18" charset="0"/>
                <a:cs typeface="Times New Roman" panose="02020603050405020304" pitchFamily="18" charset="0"/>
              </a:rPr>
              <a:t>) </a:t>
            </a:r>
            <a:r>
              <a:rPr sz="2000" dirty="0" err="1">
                <a:solidFill>
                  <a:schemeClr val="tx1">
                    <a:lumMod val="85000"/>
                    <a:lumOff val="15000"/>
                  </a:schemeClr>
                </a:solidFill>
                <a:latin typeface="Times New Roman" panose="02020603050405020304" pitchFamily="18" charset="0"/>
                <a:cs typeface="Times New Roman" panose="02020603050405020304" pitchFamily="18" charset="0"/>
              </a:rPr>
              <a:t>qiymati</a:t>
            </a:r>
            <a:endParaRPr sz="20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2875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6707088" cy="5314602"/>
          </a:xfrm>
        </p:spPr>
        <p:txBody>
          <a:bodyPr>
            <a:noAutofit/>
          </a:bodyPr>
          <a:lstStyle/>
          <a:p>
            <a:pPr algn="just"/>
            <a:r>
              <a:rPr sz="2800" dirty="0" err="1">
                <a:solidFill>
                  <a:schemeClr val="tx1">
                    <a:lumMod val="85000"/>
                    <a:lumOff val="15000"/>
                  </a:schemeClr>
                </a:solidFill>
                <a:latin typeface="Times New Roman" panose="02020603050405020304" pitchFamily="18" charset="0"/>
                <a:cs typeface="Times New Roman" panose="02020603050405020304" pitchFamily="18" charset="0"/>
              </a:rPr>
              <a:t>Ma’naviy</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eskirish</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fondlarning</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qadrsizlanishi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yoki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texnik</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jiҳatdan</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muddatidan</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avval</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ish</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qobiliyatini</a:t>
            </a:r>
            <a:r>
              <a:rPr lang="en-US" sz="2800" dirty="0">
                <a:solidFill>
                  <a:schemeClr val="tx1">
                    <a:lumMod val="85000"/>
                    <a:lumOff val="15000"/>
                  </a:schemeClr>
                </a:solidFill>
                <a:latin typeface="Times New Roman" panose="02020603050405020304" pitchFamily="18" charset="0"/>
                <a:cs typeface="Times New Roman" panose="02020603050405020304" pitchFamily="18" charset="0"/>
              </a:rPr>
              <a:t> </a:t>
            </a:r>
            <a:br>
              <a:rPr lang="en-US" sz="280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2800" dirty="0" err="1">
                <a:solidFill>
                  <a:schemeClr val="tx1">
                    <a:lumMod val="85000"/>
                    <a:lumOff val="15000"/>
                  </a:schemeClr>
                </a:solidFill>
                <a:latin typeface="Times New Roman" panose="02020603050405020304" pitchFamily="18" charset="0"/>
                <a:cs typeface="Times New Roman" panose="02020603050405020304" pitchFamily="18" charset="0"/>
              </a:rPr>
              <a:t>yo‘qotilishidir</a:t>
            </a:r>
            <a:r>
              <a:rPr lang="en-US" sz="2800" dirty="0">
                <a:solidFill>
                  <a:schemeClr val="tx1">
                    <a:lumMod val="85000"/>
                    <a:lumOff val="15000"/>
                  </a:schemeClr>
                </a:solidFill>
                <a:latin typeface="Times New Roman" panose="02020603050405020304" pitchFamily="18" charset="0"/>
                <a:cs typeface="Times New Roman" panose="02020603050405020304" pitchFamily="18" charset="0"/>
              </a:rPr>
              <a:t>.</a:t>
            </a:r>
            <a:br>
              <a:rPr lang="en-US" sz="2800" dirty="0">
                <a:solidFill>
                  <a:schemeClr val="tx1">
                    <a:lumMod val="85000"/>
                    <a:lumOff val="15000"/>
                  </a:schemeClr>
                </a:solidFill>
                <a:latin typeface="Times New Roman" panose="02020603050405020304" pitchFamily="18" charset="0"/>
                <a:cs typeface="Times New Roman" panose="02020603050405020304" pitchFamily="18" charset="0"/>
              </a:rPr>
            </a:br>
            <a:r>
              <a:rPr sz="2800" dirty="0">
                <a:solidFill>
                  <a:schemeClr val="tx1">
                    <a:lumMod val="85000"/>
                    <a:lumOff val="15000"/>
                  </a:schemeClr>
                </a:solidFill>
                <a:latin typeface="Times New Roman" panose="02020603050405020304" pitchFamily="18" charset="0"/>
                <a:cs typeface="Times New Roman" panose="02020603050405020304" pitchFamily="18" charset="0"/>
              </a:rPr>
              <a:t> U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ikki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shaklda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yuzaga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keladi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birinchi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shaklda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fondlar</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ularning</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ishlab</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chiqarish</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qiymatlari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pasayishi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natijasida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qadrsizlansa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ikkinchi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shaklda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fondlarning</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qadrsizlanishi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yangi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fan-</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texnika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taraqqiyoti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ta’siri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ostida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yanada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samaraliroq</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fondlarning</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paydo</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bo‘lishi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natijasida</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ro‘y</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r>
              <a:rPr sz="2800" dirty="0" err="1">
                <a:solidFill>
                  <a:schemeClr val="tx1">
                    <a:lumMod val="85000"/>
                    <a:lumOff val="15000"/>
                  </a:schemeClr>
                </a:solidFill>
                <a:latin typeface="Times New Roman" panose="02020603050405020304" pitchFamily="18" charset="0"/>
                <a:cs typeface="Times New Roman" panose="02020603050405020304" pitchFamily="18" charset="0"/>
              </a:rPr>
              <a:t>beradi</a:t>
            </a:r>
            <a:r>
              <a:rPr sz="2800" dirty="0">
                <a:solidFill>
                  <a:schemeClr val="tx1">
                    <a:lumMod val="85000"/>
                    <a:lumOff val="15000"/>
                  </a:schemeClr>
                </a:solidFill>
                <a:latin typeface="Times New Roman" panose="02020603050405020304" pitchFamily="18" charset="0"/>
                <a:cs typeface="Times New Roman" panose="02020603050405020304" pitchFamily="18" charset="0"/>
              </a:rPr>
              <a:t>. </a:t>
            </a:r>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566667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0001"/>
            <a:ext cx="6912768" cy="1740848"/>
          </a:xfrm>
        </p:spPr>
        <p:txBody>
          <a:bodyPr>
            <a:noAutofit/>
          </a:bodyPr>
          <a:lstStyle/>
          <a:p>
            <a:pPr algn="just"/>
            <a:r>
              <a:rPr sz="32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fondlar</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ma’naviy</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eskirishining</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yuqorida</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keltirilgan</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shakllarini</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quyidagi</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tarzda</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aniqlash</a:t>
            </a:r>
            <a:r>
              <a:rPr sz="3200" dirty="0">
                <a:solidFill>
                  <a:schemeClr val="tx1">
                    <a:lumMod val="85000"/>
                    <a:lumOff val="15000"/>
                  </a:schemeClr>
                </a:solidFill>
                <a:latin typeface="Times New Roman" panose="02020603050405020304" pitchFamily="18" charset="0"/>
                <a:cs typeface="Times New Roman" panose="02020603050405020304" pitchFamily="18" charset="0"/>
              </a:rPr>
              <a:t> </a:t>
            </a:r>
            <a:r>
              <a:rPr sz="3200" dirty="0" err="1">
                <a:solidFill>
                  <a:schemeClr val="tx1">
                    <a:lumMod val="85000"/>
                    <a:lumOff val="15000"/>
                  </a:schemeClr>
                </a:solidFill>
                <a:latin typeface="Times New Roman" panose="02020603050405020304" pitchFamily="18" charset="0"/>
                <a:cs typeface="Times New Roman" panose="02020603050405020304" pitchFamily="18" charset="0"/>
              </a:rPr>
              <a:t>mumkin</a:t>
            </a:r>
            <a:r>
              <a:rPr sz="3200" dirty="0">
                <a:solidFill>
                  <a:schemeClr val="tx1">
                    <a:lumMod val="85000"/>
                    <a:lumOff val="15000"/>
                  </a:schemeClr>
                </a:solidFill>
                <a:latin typeface="Times New Roman" panose="02020603050405020304" pitchFamily="18" charset="0"/>
                <a:cs typeface="Times New Roman" panose="02020603050405020304" pitchFamily="18" charset="0"/>
              </a:rPr>
              <a:t>:</a:t>
            </a:r>
            <a:br>
              <a:rPr sz="3200" dirty="0">
                <a:latin typeface="Times New Roman" panose="02020603050405020304" pitchFamily="18" charset="0"/>
                <a:cs typeface="Times New Roman" panose="02020603050405020304" pitchFamily="18" charset="0"/>
              </a:rPr>
            </a:br>
            <a:endParaRPr sz="3200" dirty="0">
              <a:latin typeface="Times New Roman" panose="02020603050405020304" pitchFamily="18" charset="0"/>
              <a:cs typeface="Times New Roman" panose="02020603050405020304" pitchFamily="18" charset="0"/>
            </a:endParaRPr>
          </a:p>
        </p:txBody>
      </p:sp>
      <p:pic>
        <p:nvPicPr>
          <p:cNvPr id="2050" name="Picture 2"/>
          <p:cNvPicPr>
            <a:picLocks noGrp="1" noChangeAspect="1" noChangeArrowheads="1"/>
          </p:cNvPicPr>
          <p:nvPr>
            <p:ph idx="1"/>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043608" y="2060849"/>
            <a:ext cx="5400600" cy="331236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51" name="Rectangle 2050"/>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2" name="Oval 2051"/>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507570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20000"/>
            <a:ext cx="6624736" cy="1320800"/>
          </a:xfrm>
        </p:spPr>
        <p:txBody>
          <a:bodyPr>
            <a:normAutofit/>
          </a:bodyPr>
          <a:lstStyle/>
          <a:p>
            <a:pPr algn="just"/>
            <a:r>
              <a:rPr dirty="0" err="1">
                <a:solidFill>
                  <a:schemeClr val="tx1">
                    <a:lumMod val="85000"/>
                    <a:lumOff val="15000"/>
                  </a:schemeClr>
                </a:solidFill>
                <a:latin typeface="Times New Roman" panose="02020603050405020304" pitchFamily="18" charset="0"/>
                <a:cs typeface="Times New Roman" panose="02020603050405020304" pitchFamily="18" charset="0"/>
              </a:rPr>
              <a:t>Ikkinchi</a:t>
            </a:r>
            <a:r>
              <a:rPr dirty="0">
                <a:solidFill>
                  <a:schemeClr val="tx1">
                    <a:lumMod val="85000"/>
                    <a:lumOff val="15000"/>
                  </a:schemeClr>
                </a:solidFill>
                <a:latin typeface="Times New Roman" panose="02020603050405020304" pitchFamily="18" charset="0"/>
                <a:cs typeface="Times New Roman" panose="02020603050405020304" pitchFamily="18" charset="0"/>
              </a:rPr>
              <a:t> </a:t>
            </a:r>
            <a:r>
              <a:rPr dirty="0" err="1">
                <a:solidFill>
                  <a:schemeClr val="tx1">
                    <a:lumMod val="85000"/>
                    <a:lumOff val="15000"/>
                  </a:schemeClr>
                </a:solidFill>
                <a:latin typeface="Times New Roman" panose="02020603050405020304" pitchFamily="18" charset="0"/>
                <a:cs typeface="Times New Roman" panose="02020603050405020304" pitchFamily="18" charset="0"/>
              </a:rPr>
              <a:t>shakl</a:t>
            </a:r>
            <a:r>
              <a:rPr dirty="0">
                <a:solidFill>
                  <a:schemeClr val="tx1">
                    <a:lumMod val="85000"/>
                    <a:lumOff val="15000"/>
                  </a:schemeClr>
                </a:solidFill>
                <a:latin typeface="Times New Roman" panose="02020603050405020304" pitchFamily="18" charset="0"/>
                <a:cs typeface="Times New Roman" panose="02020603050405020304" pitchFamily="18" charset="0"/>
              </a:rPr>
              <a:t> </a:t>
            </a:r>
            <a:r>
              <a:rPr dirty="0" err="1">
                <a:solidFill>
                  <a:schemeClr val="tx1">
                    <a:lumMod val="85000"/>
                    <a:lumOff val="15000"/>
                  </a:schemeClr>
                </a:solidFill>
                <a:latin typeface="Times New Roman" panose="02020603050405020304" pitchFamily="18" charset="0"/>
                <a:cs typeface="Times New Roman" panose="02020603050405020304" pitchFamily="18" charset="0"/>
              </a:rPr>
              <a:t>bo‘yicha</a:t>
            </a:r>
            <a:r>
              <a:rPr dirty="0">
                <a:solidFill>
                  <a:schemeClr val="tx1">
                    <a:lumMod val="85000"/>
                    <a:lumOff val="15000"/>
                  </a:schemeClr>
                </a:solidFill>
                <a:latin typeface="Times New Roman" panose="02020603050405020304" pitchFamily="18" charset="0"/>
                <a:cs typeface="Times New Roman" panose="02020603050405020304" pitchFamily="18" charset="0"/>
              </a:rPr>
              <a:t> </a:t>
            </a:r>
            <a:r>
              <a:rPr dirty="0" err="1">
                <a:solidFill>
                  <a:schemeClr val="tx1">
                    <a:lumMod val="85000"/>
                    <a:lumOff val="15000"/>
                  </a:schemeClr>
                </a:solidFill>
                <a:latin typeface="Times New Roman" panose="02020603050405020304" pitchFamily="18" charset="0"/>
                <a:cs typeface="Times New Roman" panose="02020603050405020304" pitchFamily="18" charset="0"/>
              </a:rPr>
              <a:t>xisoblanadi</a:t>
            </a:r>
            <a:r>
              <a:rPr dirty="0">
                <a:solidFill>
                  <a:schemeClr val="tx1">
                    <a:lumMod val="85000"/>
                    <a:lumOff val="15000"/>
                  </a:schemeClr>
                </a:solidFill>
                <a:latin typeface="Times New Roman" panose="02020603050405020304" pitchFamily="18" charset="0"/>
                <a:cs typeface="Times New Roman" panose="02020603050405020304" pitchFamily="18" charset="0"/>
              </a:rPr>
              <a:t>:</a:t>
            </a:r>
          </a:p>
        </p:txBody>
      </p:sp>
      <p:pic>
        <p:nvPicPr>
          <p:cNvPr id="3074" name="Picture 2"/>
          <p:cNvPicPr>
            <a:picLocks noGrp="1" noChangeAspect="1" noChangeArrowheads="1"/>
          </p:cNvPicPr>
          <p:nvPr>
            <p:ph idx="1"/>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9592" y="1654824"/>
            <a:ext cx="5184576" cy="277936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074"/>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6" name="Oval 3075"/>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Заголовок 1">
            <a:extLst>
              <a:ext uri="{FF2B5EF4-FFF2-40B4-BE49-F238E27FC236}">
                <a16:creationId xmlns:a16="http://schemas.microsoft.com/office/drawing/2014/main" id="{B89B16A0-3AE9-3A7B-50CC-2D03A0A66984}"/>
              </a:ext>
            </a:extLst>
          </p:cNvPr>
          <p:cNvSpPr txBox="1">
            <a:spLocks/>
          </p:cNvSpPr>
          <p:nvPr/>
        </p:nvSpPr>
        <p:spPr>
          <a:xfrm>
            <a:off x="467544" y="4293096"/>
            <a:ext cx="7128792" cy="30290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Bu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yerda</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a:t>
            </a:r>
            <a:b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P -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fondlarning</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to‘liq</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boshlang’ich</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qiymati</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a:t>
            </a:r>
            <a:b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V -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asosiy</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fondlarning</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tiklanish</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qiymati</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a:t>
            </a:r>
            <a:b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Pn</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yangi</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texnikaning</a:t>
            </a:r>
            <a:r>
              <a:rPr lang="en-US" sz="2500" dirty="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500" dirty="0" err="1">
                <a:solidFill>
                  <a:schemeClr val="tx1">
                    <a:lumMod val="85000"/>
                    <a:lumOff val="15000"/>
                  </a:schemeClr>
                </a:solidFill>
                <a:latin typeface="Times New Roman" panose="02020603050405020304" pitchFamily="18" charset="0"/>
                <a:cs typeface="Times New Roman" panose="02020603050405020304" pitchFamily="18" charset="0"/>
              </a:rPr>
              <a:t>unumdorligi</a:t>
            </a:r>
            <a:r>
              <a:rPr lang="en-US" sz="2500" dirty="0">
                <a:solidFill>
                  <a:schemeClr val="tx1">
                    <a:lumMod val="85000"/>
                    <a:lumOff val="15000"/>
                  </a:schemeClr>
                </a:solidFill>
              </a:rPr>
              <a:t>.</a:t>
            </a:r>
            <a:br>
              <a:rPr lang="en-US" sz="2500" dirty="0"/>
            </a:br>
            <a:endParaRPr lang="en-US" sz="2500" dirty="0"/>
          </a:p>
        </p:txBody>
      </p:sp>
    </p:spTree>
    <p:extLst>
      <p:ext uri="{BB962C8B-B14F-4D97-AF65-F5344CB8AC3E}">
        <p14:creationId xmlns:p14="http://schemas.microsoft.com/office/powerpoint/2010/main" val="1148607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0000"/>
            <a:ext cx="6912768" cy="7127458"/>
          </a:xfrm>
        </p:spPr>
        <p:txBody>
          <a:bodyPr>
            <a:noAutofit/>
          </a:bodyPr>
          <a:lstStyle/>
          <a:p>
            <a:pPr algn="ctr"/>
            <a:r>
              <a:rPr dirty="0">
                <a:solidFill>
                  <a:schemeClr val="tx2">
                    <a:lumMod val="75000"/>
                  </a:schemeClr>
                </a:solidFill>
              </a:rPr>
              <a:t>	</a:t>
            </a:r>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fondlarni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qayta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ishlab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chiqarish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ya’ni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jismoniy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va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ma’naviy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ji</a:t>
            </a:r>
            <a:r>
              <a:rPr lang="en-US" sz="3200" dirty="0" err="1">
                <a:solidFill>
                  <a:schemeClr val="tx2">
                    <a:lumMod val="75000"/>
                  </a:schemeClr>
                </a:solidFill>
                <a:latin typeface="Times New Roman" panose="02020603050405020304" pitchFamily="18" charset="0"/>
                <a:cs typeface="Times New Roman" panose="02020603050405020304" pitchFamily="18" charset="0"/>
              </a:rPr>
              <a:t>h</a:t>
            </a:r>
            <a:r>
              <a:rPr sz="3200" dirty="0" err="1">
                <a:solidFill>
                  <a:schemeClr val="tx2">
                    <a:lumMod val="75000"/>
                  </a:schemeClr>
                </a:solidFill>
                <a:latin typeface="Times New Roman" panose="02020603050405020304" pitchFamily="18" charset="0"/>
                <a:cs typeface="Times New Roman" panose="02020603050405020304" pitchFamily="18" charset="0"/>
              </a:rPr>
              <a:t>atdan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eskirgan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fondlarning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o‘rnini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iqtisodiy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to‘ldirish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uchun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korxona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bu</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vositalar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qiymatidan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amortizatsiya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ajratmalarni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ayirib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tashlaydi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ҳamda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bu</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ajratmalar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keyinchalik</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xarajatlar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sifatida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maҳsulot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tannarxiga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kiritiladi</a:t>
            </a:r>
            <a:r>
              <a:rPr sz="3200" dirty="0">
                <a:solidFill>
                  <a:schemeClr val="tx2">
                    <a:lumMod val="75000"/>
                  </a:schemeClr>
                </a:solidFill>
                <a:latin typeface="Times New Roman" panose="02020603050405020304" pitchFamily="18" charset="0"/>
                <a:cs typeface="Times New Roman" panose="02020603050405020304" pitchFamily="18" charset="0"/>
              </a:rPr>
              <a:t>.</a:t>
            </a:r>
            <a:br>
              <a:rPr dirty="0">
                <a:solidFill>
                  <a:schemeClr val="tx1">
                    <a:lumMod val="85000"/>
                    <a:lumOff val="15000"/>
                  </a:schemeClr>
                </a:solidFill>
              </a:rPr>
            </a:br>
            <a:endParaRPr dirty="0">
              <a:solidFill>
                <a:schemeClr val="tx1">
                  <a:lumMod val="85000"/>
                  <a:lumOff val="15000"/>
                </a:schemeClr>
              </a:solidFill>
            </a:endParaRPr>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01765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3648" y="548680"/>
            <a:ext cx="6590640" cy="1730102"/>
          </a:xfrm>
        </p:spPr>
        <p:txBody>
          <a:bodyPr>
            <a:normAutofit fontScale="90000"/>
          </a:bodyPr>
          <a:lstStyle/>
          <a:p>
            <a:pPr algn="just"/>
            <a:r>
              <a:rPr sz="4000" dirty="0" err="1">
                <a:solidFill>
                  <a:schemeClr val="tx2">
                    <a:lumMod val="75000"/>
                  </a:schemeClr>
                </a:solidFill>
                <a:latin typeface="Times New Roman" panose="02020603050405020304" pitchFamily="18" charset="0"/>
                <a:cs typeface="Times New Roman" panose="02020603050405020304" pitchFamily="18" charset="0"/>
              </a:rPr>
              <a:t>Amortizatsiya</a:t>
            </a:r>
            <a:r>
              <a:rPr sz="4000" dirty="0">
                <a:solidFill>
                  <a:schemeClr val="tx2">
                    <a:lumMod val="75000"/>
                  </a:schemeClr>
                </a:solidFill>
                <a:latin typeface="Times New Roman" panose="02020603050405020304" pitchFamily="18" charset="0"/>
                <a:cs typeface="Times New Roman" panose="02020603050405020304" pitchFamily="18" charset="0"/>
              </a:rPr>
              <a:t> </a:t>
            </a:r>
            <a:r>
              <a:rPr sz="4000" dirty="0" err="1">
                <a:solidFill>
                  <a:schemeClr val="tx2">
                    <a:lumMod val="75000"/>
                  </a:schemeClr>
                </a:solidFill>
                <a:latin typeface="Times New Roman" panose="02020603050405020304" pitchFamily="18" charset="0"/>
                <a:cs typeface="Times New Roman" panose="02020603050405020304" pitchFamily="18" charset="0"/>
              </a:rPr>
              <a:t>ajratmalari</a:t>
            </a:r>
            <a:r>
              <a:rPr sz="4000" dirty="0">
                <a:solidFill>
                  <a:schemeClr val="tx2">
                    <a:lumMod val="75000"/>
                  </a:schemeClr>
                </a:solidFill>
                <a:latin typeface="Times New Roman" panose="02020603050405020304" pitchFamily="18" charset="0"/>
                <a:cs typeface="Times New Roman" panose="02020603050405020304" pitchFamily="18" charset="0"/>
              </a:rPr>
              <a:t> </a:t>
            </a:r>
            <a:r>
              <a:rPr sz="4000" dirty="0" err="1">
                <a:solidFill>
                  <a:schemeClr val="tx2">
                    <a:lumMod val="75000"/>
                  </a:schemeClr>
                </a:solidFill>
                <a:latin typeface="Times New Roman" panose="02020603050405020304" pitchFamily="18" charset="0"/>
                <a:cs typeface="Times New Roman" panose="02020603050405020304" pitchFamily="18" charset="0"/>
              </a:rPr>
              <a:t>quyidagi</a:t>
            </a:r>
            <a:r>
              <a:rPr sz="4000" dirty="0">
                <a:solidFill>
                  <a:schemeClr val="tx2">
                    <a:lumMod val="75000"/>
                  </a:schemeClr>
                </a:solidFill>
                <a:latin typeface="Times New Roman" panose="02020603050405020304" pitchFamily="18" charset="0"/>
                <a:cs typeface="Times New Roman" panose="02020603050405020304" pitchFamily="18" charset="0"/>
              </a:rPr>
              <a:t> formula </a:t>
            </a:r>
            <a:r>
              <a:rPr sz="4000" dirty="0" err="1">
                <a:solidFill>
                  <a:schemeClr val="tx2">
                    <a:lumMod val="75000"/>
                  </a:schemeClr>
                </a:solidFill>
                <a:latin typeface="Times New Roman" panose="02020603050405020304" pitchFamily="18" charset="0"/>
                <a:cs typeface="Times New Roman" panose="02020603050405020304" pitchFamily="18" charset="0"/>
              </a:rPr>
              <a:t>asosida</a:t>
            </a:r>
            <a:r>
              <a:rPr sz="4000" dirty="0">
                <a:solidFill>
                  <a:schemeClr val="tx2">
                    <a:lumMod val="75000"/>
                  </a:schemeClr>
                </a:solidFill>
                <a:latin typeface="Times New Roman" panose="02020603050405020304" pitchFamily="18" charset="0"/>
                <a:cs typeface="Times New Roman" panose="02020603050405020304" pitchFamily="18" charset="0"/>
              </a:rPr>
              <a:t> </a:t>
            </a:r>
            <a:r>
              <a:rPr sz="4000" dirty="0" err="1">
                <a:solidFill>
                  <a:schemeClr val="tx2">
                    <a:lumMod val="75000"/>
                  </a:schemeClr>
                </a:solidFill>
                <a:latin typeface="Times New Roman" panose="02020603050405020304" pitchFamily="18" charset="0"/>
                <a:cs typeface="Times New Roman" panose="02020603050405020304" pitchFamily="18" charset="0"/>
              </a:rPr>
              <a:t>aniqlanuvchi</a:t>
            </a:r>
            <a:r>
              <a:rPr sz="4000" dirty="0">
                <a:solidFill>
                  <a:schemeClr val="tx2">
                    <a:lumMod val="75000"/>
                  </a:schemeClr>
                </a:solidFill>
                <a:latin typeface="Times New Roman" panose="02020603050405020304" pitchFamily="18" charset="0"/>
                <a:cs typeface="Times New Roman" panose="02020603050405020304" pitchFamily="18" charset="0"/>
              </a:rPr>
              <a:t> </a:t>
            </a:r>
            <a:r>
              <a:rPr sz="4000" dirty="0" err="1">
                <a:solidFill>
                  <a:schemeClr val="tx2">
                    <a:lumMod val="75000"/>
                  </a:schemeClr>
                </a:solidFill>
                <a:latin typeface="Times New Roman" panose="02020603050405020304" pitchFamily="18" charset="0"/>
                <a:cs typeface="Times New Roman" panose="02020603050405020304" pitchFamily="18" charset="0"/>
              </a:rPr>
              <a:t>amortizatsiya</a:t>
            </a:r>
            <a:r>
              <a:rPr sz="4000" dirty="0">
                <a:solidFill>
                  <a:schemeClr val="tx2">
                    <a:lumMod val="75000"/>
                  </a:schemeClr>
                </a:solidFill>
                <a:latin typeface="Times New Roman" panose="02020603050405020304" pitchFamily="18" charset="0"/>
                <a:cs typeface="Times New Roman" panose="02020603050405020304" pitchFamily="18" charset="0"/>
              </a:rPr>
              <a:t> </a:t>
            </a:r>
            <a:r>
              <a:rPr sz="4000" dirty="0" err="1">
                <a:solidFill>
                  <a:schemeClr val="tx2">
                    <a:lumMod val="75000"/>
                  </a:schemeClr>
                </a:solidFill>
                <a:latin typeface="Times New Roman" panose="02020603050405020304" pitchFamily="18" charset="0"/>
                <a:cs typeface="Times New Roman" panose="02020603050405020304" pitchFamily="18" charset="0"/>
              </a:rPr>
              <a:t>normalari</a:t>
            </a:r>
            <a:r>
              <a:rPr sz="4000" dirty="0">
                <a:solidFill>
                  <a:schemeClr val="tx2">
                    <a:lumMod val="75000"/>
                  </a:schemeClr>
                </a:solidFill>
                <a:latin typeface="Times New Roman" panose="02020603050405020304" pitchFamily="18" charset="0"/>
                <a:cs typeface="Times New Roman" panose="02020603050405020304" pitchFamily="18" charset="0"/>
              </a:rPr>
              <a:t> (Na) </a:t>
            </a:r>
            <a:r>
              <a:rPr sz="4000" dirty="0" err="1">
                <a:solidFill>
                  <a:schemeClr val="tx2">
                    <a:lumMod val="75000"/>
                  </a:schemeClr>
                </a:solidFill>
                <a:latin typeface="Times New Roman" panose="02020603050405020304" pitchFamily="18" charset="0"/>
                <a:cs typeface="Times New Roman" panose="02020603050405020304" pitchFamily="18" charset="0"/>
              </a:rPr>
              <a:t>asosida</a:t>
            </a:r>
            <a:r>
              <a:rPr sz="4000" dirty="0">
                <a:solidFill>
                  <a:schemeClr val="tx2">
                    <a:lumMod val="75000"/>
                  </a:schemeClr>
                </a:solidFill>
                <a:latin typeface="Times New Roman" panose="02020603050405020304" pitchFamily="18" charset="0"/>
                <a:cs typeface="Times New Roman" panose="02020603050405020304" pitchFamily="18" charset="0"/>
              </a:rPr>
              <a:t> </a:t>
            </a:r>
            <a:r>
              <a:rPr sz="4000" dirty="0" err="1">
                <a:solidFill>
                  <a:schemeClr val="tx2">
                    <a:lumMod val="75000"/>
                  </a:schemeClr>
                </a:solidFill>
                <a:latin typeface="Times New Roman" panose="02020603050405020304" pitchFamily="18" charset="0"/>
                <a:cs typeface="Times New Roman" panose="02020603050405020304" pitchFamily="18" charset="0"/>
              </a:rPr>
              <a:t>amalga</a:t>
            </a:r>
            <a:r>
              <a:rPr sz="4000" dirty="0">
                <a:solidFill>
                  <a:schemeClr val="tx2">
                    <a:lumMod val="75000"/>
                  </a:schemeClr>
                </a:solidFill>
                <a:latin typeface="Times New Roman" panose="02020603050405020304" pitchFamily="18" charset="0"/>
                <a:cs typeface="Times New Roman" panose="02020603050405020304" pitchFamily="18" charset="0"/>
              </a:rPr>
              <a:t> </a:t>
            </a:r>
            <a:r>
              <a:rPr sz="4000" dirty="0" err="1">
                <a:solidFill>
                  <a:schemeClr val="tx2">
                    <a:lumMod val="75000"/>
                  </a:schemeClr>
                </a:solidFill>
                <a:latin typeface="Times New Roman" panose="02020603050405020304" pitchFamily="18" charset="0"/>
                <a:cs typeface="Times New Roman" panose="02020603050405020304" pitchFamily="18" charset="0"/>
              </a:rPr>
              <a:t>oshiriladi</a:t>
            </a:r>
            <a:r>
              <a:rPr sz="4000" dirty="0">
                <a:latin typeface="Times New Roman" panose="02020603050405020304" pitchFamily="18" charset="0"/>
                <a:cs typeface="Times New Roman" panose="02020603050405020304" pitchFamily="18" charset="0"/>
              </a:rPr>
              <a:t>: </a:t>
            </a:r>
            <a:endParaRPr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47664" y="3068960"/>
            <a:ext cx="5004555" cy="273630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4099" name="Rectangle 4098"/>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00" name="Oval 4099"/>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571642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9303" y="520877"/>
            <a:ext cx="6704985" cy="1282154"/>
          </a:xfrm>
        </p:spPr>
        <p:txBody>
          <a:bodyPr>
            <a:noAutofit/>
          </a:bodyPr>
          <a:lstStyle/>
          <a:p>
            <a:r>
              <a:rPr sz="3200" dirty="0">
                <a:solidFill>
                  <a:schemeClr val="tx2">
                    <a:lumMod val="75000"/>
                  </a:schemeClr>
                </a:solidFill>
                <a:latin typeface="Times New Roman" panose="02020603050405020304" pitchFamily="18" charset="0"/>
                <a:cs typeface="Times New Roman" panose="02020603050405020304" pitchFamily="18" charset="0"/>
              </a:rPr>
              <a:t>Bu </a:t>
            </a:r>
            <a:r>
              <a:rPr lang="en-US" sz="3200" dirty="0" err="1">
                <a:solidFill>
                  <a:schemeClr val="tx2">
                    <a:lumMod val="75000"/>
                  </a:schemeClr>
                </a:solidFill>
                <a:latin typeface="Times New Roman" panose="02020603050405020304" pitchFamily="18" charset="0"/>
                <a:cs typeface="Times New Roman" panose="02020603050405020304" pitchFamily="18" charset="0"/>
              </a:rPr>
              <a:t>ye</a:t>
            </a:r>
            <a:r>
              <a:rPr sz="3200" dirty="0" err="1">
                <a:solidFill>
                  <a:schemeClr val="tx2">
                    <a:lumMod val="75000"/>
                  </a:schemeClr>
                </a:solidFill>
                <a:latin typeface="Times New Roman" panose="02020603050405020304" pitchFamily="18" charset="0"/>
                <a:cs typeface="Times New Roman" panose="02020603050405020304" pitchFamily="18" charset="0"/>
              </a:rPr>
              <a:t>rda</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rPr>
            </a:br>
            <a:r>
              <a:rPr sz="3200" dirty="0">
                <a:solidFill>
                  <a:schemeClr val="tx2">
                    <a:lumMod val="75000"/>
                  </a:schemeClr>
                </a:solidFill>
                <a:latin typeface="Times New Roman" panose="02020603050405020304" pitchFamily="18" charset="0"/>
                <a:cs typeface="Times New Roman" panose="02020603050405020304" pitchFamily="18" charset="0"/>
              </a:rPr>
              <a:t>A - </a:t>
            </a:r>
            <a:r>
              <a:rPr sz="3200" dirty="0" err="1">
                <a:solidFill>
                  <a:schemeClr val="tx2">
                    <a:lumMod val="75000"/>
                  </a:schemeClr>
                </a:solidFill>
                <a:latin typeface="Times New Roman" panose="02020603050405020304" pitchFamily="18" charset="0"/>
                <a:cs typeface="Times New Roman" panose="02020603050405020304" pitchFamily="18" charset="0"/>
              </a:rPr>
              <a:t>amortizatsiya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ajratmalari</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a:solidFill>
                  <a:schemeClr val="tx2">
                    <a:lumMod val="75000"/>
                  </a:schemeClr>
                </a:solidFill>
                <a:latin typeface="Times New Roman" panose="02020603050405020304" pitchFamily="18" charset="0"/>
                <a:cs typeface="Times New Roman" panose="02020603050405020304" pitchFamily="18" charset="0"/>
              </a:rPr>
              <a:t>P - </a:t>
            </a:r>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fondlarning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to‘liq</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boshlan</a:t>
            </a:r>
            <a:r>
              <a:rPr lang="en-US" sz="3200" dirty="0" err="1">
                <a:solidFill>
                  <a:schemeClr val="tx2">
                    <a:lumMod val="75000"/>
                  </a:schemeClr>
                </a:solidFill>
                <a:latin typeface="Times New Roman" panose="02020603050405020304" pitchFamily="18" charset="0"/>
                <a:cs typeface="Times New Roman" panose="02020603050405020304" pitchFamily="18" charset="0"/>
              </a:rPr>
              <a:t>g‘</a:t>
            </a:r>
            <a:r>
              <a:rPr sz="3200" dirty="0" err="1">
                <a:solidFill>
                  <a:schemeClr val="tx2">
                    <a:lumMod val="75000"/>
                  </a:schemeClr>
                </a:solidFill>
                <a:latin typeface="Times New Roman" panose="02020603050405020304" pitchFamily="18" charset="0"/>
                <a:cs typeface="Times New Roman" panose="02020603050405020304" pitchFamily="18" charset="0"/>
              </a:rPr>
              <a:t>ich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qiymati</a:t>
            </a:r>
            <a:r>
              <a:rPr sz="3200" dirty="0">
                <a:solidFill>
                  <a:schemeClr val="tx2">
                    <a:lumMod val="75000"/>
                  </a:schemeClr>
                </a:solidFill>
                <a:latin typeface="Times New Roman" panose="02020603050405020304" pitchFamily="18" charset="0"/>
                <a:cs typeface="Times New Roman" panose="02020603050405020304" pitchFamily="18" charset="0"/>
              </a:rPr>
              <a:t>.</a:t>
            </a:r>
            <a:br>
              <a:rPr sz="2800" dirty="0">
                <a:solidFill>
                  <a:schemeClr val="tx2">
                    <a:lumMod val="75000"/>
                  </a:schemeClr>
                </a:solidFill>
                <a:latin typeface="Times New Roman" panose="02020603050405020304" pitchFamily="18" charset="0"/>
                <a:cs typeface="Times New Roman" panose="02020603050405020304" pitchFamily="18" charset="0"/>
              </a:rPr>
            </a:br>
            <a:endParaRPr sz="28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86030" y="2708920"/>
            <a:ext cx="7470346" cy="3705275"/>
          </a:xfrm>
        </p:spPr>
        <p:txBody>
          <a:bodyPr/>
          <a:lstStyle/>
          <a:p>
            <a:pPr marL="0" indent="0">
              <a:buNone/>
            </a:pPr>
            <a:r>
              <a:rPr sz="2400" dirty="0" err="1">
                <a:latin typeface="Times New Roman" panose="02020603050405020304" pitchFamily="18" charset="0"/>
                <a:cs typeface="Times New Roman" panose="02020603050405020304" pitchFamily="18" charset="0"/>
              </a:rPr>
              <a:t>Yillik</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amortizatsiya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ajratmalari</a:t>
            </a:r>
            <a:r>
              <a:rPr sz="2400" dirty="0">
                <a:latin typeface="Times New Roman" panose="02020603050405020304" pitchFamily="18" charset="0"/>
                <a:cs typeface="Times New Roman" panose="02020603050405020304" pitchFamily="18" charset="0"/>
              </a:rPr>
              <a:t> (AO) </a:t>
            </a:r>
            <a:r>
              <a:rPr sz="2400" dirty="0" err="1">
                <a:latin typeface="Times New Roman" panose="02020603050405020304" pitchFamily="18" charset="0"/>
                <a:cs typeface="Times New Roman" panose="02020603050405020304" pitchFamily="18" charset="0"/>
              </a:rPr>
              <a:t>miqdori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quyidagi</a:t>
            </a:r>
            <a:r>
              <a:rPr sz="2400" dirty="0">
                <a:latin typeface="Times New Roman" panose="02020603050405020304" pitchFamily="18" charset="0"/>
                <a:cs typeface="Times New Roman" panose="02020603050405020304" pitchFamily="18" charset="0"/>
              </a:rPr>
              <a:t> formula </a:t>
            </a:r>
            <a:r>
              <a:rPr sz="2400" dirty="0" err="1">
                <a:latin typeface="Times New Roman" panose="02020603050405020304" pitchFamily="18" charset="0"/>
                <a:cs typeface="Times New Roman" panose="02020603050405020304" pitchFamily="18" charset="0"/>
              </a:rPr>
              <a:t>asosida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aniqlanadi</a:t>
            </a:r>
            <a:r>
              <a:rPr sz="2400" dirty="0">
                <a:latin typeface="Times New Roman" panose="02020603050405020304" pitchFamily="18" charset="0"/>
                <a:cs typeface="Times New Roman" panose="02020603050405020304" pitchFamily="18" charset="0"/>
              </a:rPr>
              <a:t>:</a:t>
            </a:r>
          </a:p>
          <a:p>
            <a:endParaRPr dirty="0"/>
          </a:p>
        </p:txBody>
      </p:sp>
      <p:pic>
        <p:nvPicPr>
          <p:cNvPr id="5122" name="Picture 2"/>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3645024"/>
            <a:ext cx="7704856" cy="260010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3" name="Rectangle 512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24" name="Oval 512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295402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6707088" cy="6250706"/>
          </a:xfrm>
        </p:spPr>
        <p:txBody>
          <a:bodyPr>
            <a:noAutofit/>
          </a:bodyPr>
          <a:lstStyle/>
          <a:p>
            <a:r>
              <a:rPr sz="3200" dirty="0">
                <a:solidFill>
                  <a:schemeClr val="tx2">
                    <a:lumMod val="75000"/>
                  </a:schemeClr>
                </a:solidFill>
                <a:latin typeface="Times New Roman" panose="02020603050405020304" pitchFamily="18" charset="0"/>
                <a:cs typeface="Times New Roman" panose="02020603050405020304" pitchFamily="18" charset="0"/>
              </a:rPr>
              <a:t>Bu </a:t>
            </a:r>
            <a:r>
              <a:rPr lang="en-US" sz="3200" dirty="0" err="1">
                <a:solidFill>
                  <a:schemeClr val="tx2">
                    <a:lumMod val="75000"/>
                  </a:schemeClr>
                </a:solidFill>
                <a:latin typeface="Times New Roman" panose="02020603050405020304" pitchFamily="18" charset="0"/>
                <a:cs typeface="Times New Roman" panose="02020603050405020304" pitchFamily="18" charset="0"/>
              </a:rPr>
              <a:t>y</a:t>
            </a:r>
            <a:r>
              <a:rPr sz="3200" dirty="0" err="1">
                <a:solidFill>
                  <a:schemeClr val="tx2">
                    <a:lumMod val="75000"/>
                  </a:schemeClr>
                </a:solidFill>
                <a:latin typeface="Times New Roman" panose="02020603050405020304" pitchFamily="18" charset="0"/>
                <a:cs typeface="Times New Roman" panose="02020603050405020304" pitchFamily="18" charset="0"/>
              </a:rPr>
              <a:t>erda</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err="1">
                <a:solidFill>
                  <a:schemeClr val="tx2">
                    <a:lumMod val="75000"/>
                  </a:schemeClr>
                </a:solidFill>
                <a:latin typeface="Times New Roman" panose="02020603050405020304" pitchFamily="18" charset="0"/>
                <a:cs typeface="Times New Roman" panose="02020603050405020304" pitchFamily="18" charset="0"/>
              </a:rPr>
              <a:t>Rk</a:t>
            </a:r>
            <a:r>
              <a:rPr sz="3200" dirty="0">
                <a:solidFill>
                  <a:schemeClr val="tx2">
                    <a:lumMod val="75000"/>
                  </a:schemeClr>
                </a:solidFill>
                <a:latin typeface="Times New Roman" panose="02020603050405020304" pitchFamily="18" charset="0"/>
                <a:cs typeface="Times New Roman" panose="02020603050405020304" pitchFamily="18" charset="0"/>
              </a:rPr>
              <a:t> – </a:t>
            </a:r>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fondlar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xizmat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qilgan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muddat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davomida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kapital</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ta’mirlashga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sarflangan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xarajatlar</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a:solidFill>
                  <a:schemeClr val="tx2">
                    <a:lumMod val="75000"/>
                  </a:schemeClr>
                </a:solidFill>
                <a:latin typeface="Times New Roman" panose="02020603050405020304" pitchFamily="18" charset="0"/>
                <a:cs typeface="Times New Roman" panose="02020603050405020304" pitchFamily="18" charset="0"/>
              </a:rPr>
              <a:t>M - </a:t>
            </a:r>
            <a:r>
              <a:rPr sz="3200" dirty="0" err="1">
                <a:solidFill>
                  <a:schemeClr val="tx2">
                    <a:lumMod val="75000"/>
                  </a:schemeClr>
                </a:solidFill>
                <a:latin typeface="Times New Roman" panose="02020603050405020304" pitchFamily="18" charset="0"/>
                <a:cs typeface="Times New Roman" panose="02020603050405020304" pitchFamily="18" charset="0"/>
              </a:rPr>
              <a:t>uskuna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mashina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va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qurilmalarni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ular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xizmat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qilgan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davr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mobaynida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modernizatsiya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qilishga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sarflangan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xarajatlar</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a:solidFill>
                  <a:schemeClr val="tx2">
                    <a:lumMod val="75000"/>
                  </a:schemeClr>
                </a:solidFill>
                <a:latin typeface="Times New Roman" panose="02020603050405020304" pitchFamily="18" charset="0"/>
                <a:cs typeface="Times New Roman" panose="02020603050405020304" pitchFamily="18" charset="0"/>
              </a:rPr>
              <a:t>O - </a:t>
            </a:r>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fondlarning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qoldiq</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likvidatsion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qiymati</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a:solidFill>
                  <a:schemeClr val="tx2">
                    <a:lumMod val="75000"/>
                  </a:schemeClr>
                </a:solidFill>
                <a:latin typeface="Times New Roman" panose="02020603050405020304" pitchFamily="18" charset="0"/>
                <a:cs typeface="Times New Roman" panose="02020603050405020304" pitchFamily="18" charset="0"/>
              </a:rPr>
              <a:t>T - </a:t>
            </a:r>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fondlarning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xizmat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qilish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muddati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yil</a:t>
            </a:r>
            <a:r>
              <a:rPr sz="3200" dirty="0">
                <a:solidFill>
                  <a:schemeClr val="tx2">
                    <a:lumMod val="75000"/>
                  </a:schemeClr>
                </a:solidFill>
                <a:latin typeface="Times New Roman" panose="02020603050405020304" pitchFamily="18" charset="0"/>
                <a:cs typeface="Times New Roman" panose="02020603050405020304" pitchFamily="18" charset="0"/>
              </a:rPr>
              <a:t>.</a:t>
            </a:r>
            <a:br>
              <a:rPr dirty="0">
                <a:solidFill>
                  <a:schemeClr val="tx2">
                    <a:lumMod val="75000"/>
                  </a:schemeClr>
                </a:solidFill>
              </a:rPr>
            </a:br>
            <a:endParaRPr dirty="0">
              <a:solidFill>
                <a:schemeClr val="tx2">
                  <a:lumMod val="75000"/>
                </a:schemeClr>
              </a:solidFill>
            </a:endParaRPr>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90584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6707088" cy="6106690"/>
          </a:xfrm>
        </p:spPr>
        <p:txBody>
          <a:bodyPr>
            <a:normAutofit/>
          </a:bodyPr>
          <a:lstStyle/>
          <a:p>
            <a:pPr algn="just"/>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O‘rtacha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ta’mirlash</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texnik</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mazmuni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murakkabligi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bajariladigan</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ish</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ҳajmi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va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davriyligiga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ko‘ra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kapital</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ta’mirlashdan</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farq</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qiladi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ҳamda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sarflanuvchi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mablaғ</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vaqt</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va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kuchni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nisbatan</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kamroq</a:t>
            </a:r>
            <a:r>
              <a:rPr sz="3000" dirty="0">
                <a:solidFill>
                  <a:schemeClr val="tx2">
                    <a:lumMod val="75000"/>
                  </a:schemeClr>
                </a:solidFill>
                <a:latin typeface="Times New Roman" panose="02020603050405020304" pitchFamily="18" charset="0"/>
                <a:cs typeface="Times New Roman" panose="02020603050405020304" pitchFamily="18" charset="0"/>
              </a:rPr>
              <a:t> talab </a:t>
            </a:r>
            <a:r>
              <a:rPr sz="3000" dirty="0" err="1">
                <a:solidFill>
                  <a:schemeClr val="tx2">
                    <a:lumMod val="75000"/>
                  </a:schemeClr>
                </a:solidFill>
                <a:latin typeface="Times New Roman" panose="02020603050405020304" pitchFamily="18" charset="0"/>
                <a:cs typeface="Times New Roman" panose="02020603050405020304" pitchFamily="18" charset="0"/>
              </a:rPr>
              <a:t>etadi</a:t>
            </a:r>
            <a:r>
              <a:rPr sz="3000" dirty="0">
                <a:solidFill>
                  <a:schemeClr val="tx2">
                    <a:lumMod val="75000"/>
                  </a:schemeClr>
                </a:solidFill>
                <a:latin typeface="Times New Roman" panose="02020603050405020304" pitchFamily="18" charset="0"/>
                <a:cs typeface="Times New Roman" panose="02020603050405020304" pitchFamily="18" charset="0"/>
              </a:rPr>
              <a:t>. </a:t>
            </a:r>
            <a:br>
              <a:rPr sz="3000" dirty="0">
                <a:solidFill>
                  <a:schemeClr val="tx2">
                    <a:lumMod val="75000"/>
                  </a:schemeClr>
                </a:solidFill>
                <a:latin typeface="Times New Roman" panose="02020603050405020304" pitchFamily="18" charset="0"/>
                <a:cs typeface="Times New Roman" panose="02020603050405020304" pitchFamily="18" charset="0"/>
              </a:rPr>
            </a:b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Joriy</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ta’mirlashda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asosan</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asbob-uskunalar</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tozalanadi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moylanadi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tekshiriladi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mayda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kamchiliklari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bartaraf</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qilinadi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ya’ni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uskunalarning</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foydalanishga</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doimiy</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tayyorligi</a:t>
            </a:r>
            <a:r>
              <a:rPr sz="3000" dirty="0">
                <a:solidFill>
                  <a:schemeClr val="tx2">
                    <a:lumMod val="75000"/>
                  </a:schemeClr>
                </a:solidFill>
                <a:latin typeface="Times New Roman" panose="02020603050405020304" pitchFamily="18" charset="0"/>
                <a:cs typeface="Times New Roman" panose="02020603050405020304" pitchFamily="18" charset="0"/>
              </a:rPr>
              <a:t> </a:t>
            </a:r>
            <a:r>
              <a:rPr sz="3000" dirty="0" err="1">
                <a:solidFill>
                  <a:schemeClr val="tx2">
                    <a:lumMod val="75000"/>
                  </a:schemeClr>
                </a:solidFill>
                <a:latin typeface="Times New Roman" panose="02020603050405020304" pitchFamily="18" charset="0"/>
                <a:cs typeface="Times New Roman" panose="02020603050405020304" pitchFamily="18" charset="0"/>
              </a:rPr>
              <a:t>ta’minlanadi</a:t>
            </a:r>
            <a:r>
              <a:rPr sz="3000" dirty="0">
                <a:solidFill>
                  <a:schemeClr val="tx2">
                    <a:lumMod val="75000"/>
                  </a:schemeClr>
                </a:solidFill>
                <a:latin typeface="Times New Roman" panose="02020603050405020304" pitchFamily="18" charset="0"/>
                <a:cs typeface="Times New Roman" panose="02020603050405020304" pitchFamily="18" charset="0"/>
              </a:rPr>
              <a:t>.</a:t>
            </a:r>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08031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51520" y="476672"/>
            <a:ext cx="6635080" cy="4968552"/>
          </a:xfrm>
        </p:spPr>
        <p:txBody>
          <a:bodyPr>
            <a:normAutofit/>
          </a:bodyPr>
          <a:lstStyle/>
          <a:p>
            <a:pPr algn="just"/>
            <a:r>
              <a:rPr sz="2000" dirty="0"/>
              <a:t>	</a:t>
            </a:r>
            <a:r>
              <a:rPr sz="2000" dirty="0" err="1">
                <a:latin typeface="Times New Roman" panose="02020603050405020304" pitchFamily="18" charset="0"/>
                <a:cs typeface="Times New Roman" panose="02020603050405020304" pitchFamily="18" charset="0"/>
              </a:rPr>
              <a:t>Korxona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asosiy</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ishlab</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chiqarish</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fondlaridan</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foydalanishni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yaxshilashning</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asosiy</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yo‘nalishlari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sifatida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quyidagilarni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ko‘rsatish</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mumkin</a:t>
            </a:r>
            <a:r>
              <a:rPr sz="2000" dirty="0">
                <a:latin typeface="Times New Roman" panose="02020603050405020304" pitchFamily="18" charset="0"/>
                <a:cs typeface="Times New Roman" panose="02020603050405020304" pitchFamily="18" charset="0"/>
              </a:rPr>
              <a:t>:</a:t>
            </a:r>
          </a:p>
          <a:p>
            <a:pPr algn="just"/>
            <a:r>
              <a:rPr sz="2000" dirty="0" err="1">
                <a:latin typeface="Times New Roman" panose="02020603050405020304" pitchFamily="18" charset="0"/>
                <a:cs typeface="Times New Roman" panose="02020603050405020304" pitchFamily="18" charset="0"/>
              </a:rPr>
              <a:t>smena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davomida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uskunalar</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bekor</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turib</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qolishini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qisqartirish</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va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uning</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oldini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olish</a:t>
            </a:r>
            <a:r>
              <a:rPr sz="2000" dirty="0">
                <a:latin typeface="Times New Roman" panose="02020603050405020304" pitchFamily="18" charset="0"/>
                <a:cs typeface="Times New Roman" panose="02020603050405020304" pitchFamily="18" charset="0"/>
              </a:rPr>
              <a:t>;</a:t>
            </a:r>
          </a:p>
          <a:p>
            <a:pPr algn="just"/>
            <a:r>
              <a:rPr sz="2000" dirty="0" err="1">
                <a:latin typeface="Times New Roman" panose="02020603050405020304" pitchFamily="18" charset="0"/>
                <a:cs typeface="Times New Roman" panose="02020603050405020304" pitchFamily="18" charset="0"/>
              </a:rPr>
              <a:t>uskunalarning</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smenalik</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koeffitsientini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oshirish</a:t>
            </a:r>
            <a:r>
              <a:rPr sz="2000" dirty="0">
                <a:latin typeface="Times New Roman" panose="02020603050405020304" pitchFamily="18" charset="0"/>
                <a:cs typeface="Times New Roman" panose="02020603050405020304" pitchFamily="18" charset="0"/>
              </a:rPr>
              <a:t>;</a:t>
            </a:r>
          </a:p>
          <a:p>
            <a:pPr algn="just"/>
            <a:r>
              <a:rPr sz="2000" dirty="0" err="1">
                <a:latin typeface="Times New Roman" panose="02020603050405020304" pitchFamily="18" charset="0"/>
                <a:cs typeface="Times New Roman" panose="02020603050405020304" pitchFamily="18" charset="0"/>
              </a:rPr>
              <a:t>bekor</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turuvchi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uskunalarni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qisqartirish</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va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tugatish</a:t>
            </a:r>
            <a:r>
              <a:rPr sz="2000" dirty="0">
                <a:latin typeface="Times New Roman" panose="02020603050405020304" pitchFamily="18" charset="0"/>
                <a:cs typeface="Times New Roman" panose="02020603050405020304" pitchFamily="18" charset="0"/>
              </a:rPr>
              <a:t>;</a:t>
            </a:r>
          </a:p>
          <a:p>
            <a:pPr algn="just"/>
            <a:r>
              <a:rPr sz="2000" dirty="0" err="1">
                <a:latin typeface="Times New Roman" panose="02020603050405020304" pitchFamily="18" charset="0"/>
                <a:cs typeface="Times New Roman" panose="02020603050405020304" pitchFamily="18" charset="0"/>
              </a:rPr>
              <a:t>ta’mirlash</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va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profilaktika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tadbirlarini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o‘z</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vaqtida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va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sifatli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ravishda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amalga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oshirish</a:t>
            </a:r>
            <a:r>
              <a:rPr sz="2000" dirty="0">
                <a:latin typeface="Times New Roman" panose="02020603050405020304" pitchFamily="18" charset="0"/>
                <a:cs typeface="Times New Roman" panose="02020603050405020304" pitchFamily="18" charset="0"/>
              </a:rPr>
              <a:t>;</a:t>
            </a:r>
          </a:p>
          <a:p>
            <a:pPr algn="just"/>
            <a:r>
              <a:rPr sz="2000" dirty="0" err="1">
                <a:latin typeface="Times New Roman" panose="02020603050405020304" pitchFamily="18" charset="0"/>
                <a:cs typeface="Times New Roman" panose="02020603050405020304" pitchFamily="18" charset="0"/>
              </a:rPr>
              <a:t>uskunalarni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ekspluatatsiya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qiluvchi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xodimlarning</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malakasini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oshirish</a:t>
            </a:r>
            <a:r>
              <a:rPr sz="2000" dirty="0">
                <a:latin typeface="Times New Roman" panose="02020603050405020304" pitchFamily="18" charset="0"/>
                <a:cs typeface="Times New Roman" panose="02020603050405020304" pitchFamily="18" charset="0"/>
              </a:rPr>
              <a:t>;</a:t>
            </a:r>
          </a:p>
          <a:p>
            <a:pPr algn="just"/>
            <a:r>
              <a:rPr sz="2000" dirty="0" err="1">
                <a:latin typeface="Times New Roman" panose="02020603050405020304" pitchFamily="18" charset="0"/>
                <a:cs typeface="Times New Roman" panose="02020603050405020304" pitchFamily="18" charset="0"/>
              </a:rPr>
              <a:t>ishlab</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chiqarishni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tashkil</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etishni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va</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resurslar</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bilan</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ta’minlashni</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yaxshilash</a:t>
            </a:r>
            <a:r>
              <a:rPr sz="2000" dirty="0">
                <a:latin typeface="Times New Roman" panose="02020603050405020304" pitchFamily="18" charset="0"/>
                <a:cs typeface="Times New Roman" panose="02020603050405020304" pitchFamily="18" charset="0"/>
              </a:rPr>
              <a:t>.</a:t>
            </a:r>
          </a:p>
          <a:p>
            <a:pPr algn="just"/>
            <a:endParaRPr sz="2000" dirty="0"/>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839029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07504" y="676262"/>
            <a:ext cx="6984776" cy="5505475"/>
          </a:xfrm>
        </p:spPr>
        <p:txBody>
          <a:bodyPr/>
          <a:lstStyle/>
          <a:p>
            <a:pPr marL="0" indent="0" algn="just">
              <a:buNone/>
            </a:pPr>
            <a:r>
              <a:rPr lang="en-US"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Ishlab</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chiqarish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quvvati</a:t>
            </a:r>
            <a:r>
              <a:rPr sz="3200" dirty="0">
                <a:latin typeface="Times New Roman" panose="02020603050405020304" pitchFamily="18" charset="0"/>
                <a:cs typeface="Times New Roman" panose="02020603050405020304" pitchFamily="18" charset="0"/>
              </a:rPr>
              <a:t> – </a:t>
            </a:r>
            <a:r>
              <a:rPr sz="3200" dirty="0" err="1">
                <a:latin typeface="Times New Roman" panose="02020603050405020304" pitchFamily="18" charset="0"/>
                <a:cs typeface="Times New Roman" panose="02020603050405020304" pitchFamily="18" charset="0"/>
              </a:rPr>
              <a:t>bu</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ma’lum</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bir</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vaqt</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davomida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il</a:t>
            </a:r>
            <a:r>
              <a:rPr lang="en-US" sz="3200" dirty="0" err="1">
                <a:latin typeface="Times New Roman" panose="02020603050405020304" pitchFamily="18" charset="0"/>
                <a:cs typeface="Times New Roman" panose="02020603050405020304" pitchFamily="18" charset="0"/>
              </a:rPr>
              <a:t>g’o</a:t>
            </a:r>
            <a:r>
              <a:rPr sz="3200" dirty="0" err="1">
                <a:latin typeface="Times New Roman" panose="02020603050405020304" pitchFamily="18" charset="0"/>
                <a:cs typeface="Times New Roman" panose="02020603050405020304" pitchFamily="18" charset="0"/>
              </a:rPr>
              <a:t>r</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texnologiyalardan</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foydalanish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ishlab</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chiqarish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va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meҳnatni</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tashkil</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qilishning</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ilғor</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sharoitlarida</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ishlab</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chiqarish</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mumkin</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bo‘lgan</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maҳsulotlarning</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maksimal</a:t>
            </a:r>
            <a:r>
              <a:rPr sz="3200" dirty="0">
                <a:latin typeface="Times New Roman" panose="02020603050405020304" pitchFamily="18" charset="0"/>
                <a:cs typeface="Times New Roman" panose="02020603050405020304" pitchFamily="18" charset="0"/>
              </a:rPr>
              <a:t> </a:t>
            </a:r>
            <a:r>
              <a:rPr sz="3200" dirty="0" err="1">
                <a:latin typeface="Times New Roman" panose="02020603050405020304" pitchFamily="18" charset="0"/>
                <a:cs typeface="Times New Roman" panose="02020603050405020304" pitchFamily="18" charset="0"/>
              </a:rPr>
              <a:t>darajasidir</a:t>
            </a:r>
            <a:r>
              <a:rPr sz="3200" dirty="0">
                <a:latin typeface="Times New Roman" panose="02020603050405020304" pitchFamily="18" charset="0"/>
                <a:cs typeface="Times New Roman" panose="02020603050405020304" pitchFamily="18" charset="0"/>
              </a:rPr>
              <a:t>. </a:t>
            </a:r>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645856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6707088" cy="5505475"/>
          </a:xfrm>
        </p:spPr>
        <p:txBody>
          <a:bodyPr>
            <a:normAutofit fontScale="92500" lnSpcReduction="10000"/>
          </a:bodyPr>
          <a:lstStyle/>
          <a:p>
            <a:pPr algn="just"/>
            <a:r>
              <a:rPr dirty="0"/>
              <a:t>	</a:t>
            </a:r>
            <a:r>
              <a:rPr sz="3000" dirty="0" err="1">
                <a:latin typeface="Times New Roman" panose="02020603050405020304" pitchFamily="18" charset="0"/>
                <a:cs typeface="Times New Roman" panose="02020603050405020304" pitchFamily="18" charset="0"/>
              </a:rPr>
              <a:t>Korxona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ishlab</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chiqarish</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quvvati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kattaligini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belgilab</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beruvchi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ko‘rsatkichlar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qatoriga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quyidagilarni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kiritish</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mumkin</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uskunalar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tarkibi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turlar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bo‘yicha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soni</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uskuna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agregat</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dastgoҳlardan</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foydalanishning</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texnik-iqtisodiy</a:t>
            </a:r>
            <a:r>
              <a:rPr sz="3000" dirty="0">
                <a:latin typeface="Times New Roman" panose="02020603050405020304" pitchFamily="18" charset="0"/>
                <a:cs typeface="Times New Roman" panose="02020603050405020304" pitchFamily="18" charset="0"/>
              </a:rPr>
              <a:t> norma (</a:t>
            </a:r>
            <a:r>
              <a:rPr sz="3000" dirty="0" err="1">
                <a:latin typeface="Times New Roman" panose="02020603050405020304" pitchFamily="18" charset="0"/>
                <a:cs typeface="Times New Roman" panose="02020603050405020304" pitchFamily="18" charset="0"/>
              </a:rPr>
              <a:t>normativ</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lari</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uskunalarning</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ishlash</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vaqti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fondi</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ishchilar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soni</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ishlab</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chiqarilayotgan</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maҳsulot</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nomenklaturasi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assortimenti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turlari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xilma-xilligi</a:t>
            </a:r>
            <a:r>
              <a:rPr sz="3000" dirty="0">
                <a:latin typeface="Times New Roman" panose="02020603050405020304" pitchFamily="18" charset="0"/>
                <a:cs typeface="Times New Roman" panose="02020603050405020304" pitchFamily="18" charset="0"/>
              </a:rPr>
              <a:t>).</a:t>
            </a:r>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809663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4845" y="603374"/>
            <a:ext cx="6579443" cy="1584176"/>
          </a:xfrm>
        </p:spPr>
        <p:txBody>
          <a:bodyPr>
            <a:noAutofit/>
          </a:bodyPr>
          <a:lstStyle/>
          <a:p>
            <a:pPr algn="just"/>
            <a:r>
              <a:rPr sz="3200" dirty="0" err="1">
                <a:solidFill>
                  <a:schemeClr val="tx2">
                    <a:lumMod val="75000"/>
                  </a:schemeClr>
                </a:solidFill>
                <a:latin typeface="Times New Roman" panose="02020603050405020304" pitchFamily="18" charset="0"/>
                <a:cs typeface="Times New Roman" panose="02020603050405020304" pitchFamily="18" charset="0"/>
              </a:rPr>
              <a:t>Korxona</a:t>
            </a:r>
            <a:r>
              <a:rPr sz="3200" dirty="0">
                <a:solidFill>
                  <a:schemeClr val="tx2">
                    <a:lumMod val="75000"/>
                  </a:schemeClr>
                </a:solidFill>
                <a:latin typeface="Times New Roman" panose="02020603050405020304" pitchFamily="18" charset="0"/>
                <a:cs typeface="Times New Roman" panose="02020603050405020304" pitchFamily="18" charset="0"/>
              </a:rPr>
              <a:t> bosh </a:t>
            </a:r>
            <a:r>
              <a:rPr sz="3200" dirty="0" err="1">
                <a:solidFill>
                  <a:schemeClr val="tx2">
                    <a:lumMod val="75000"/>
                  </a:schemeClr>
                </a:solidFill>
                <a:latin typeface="Times New Roman" panose="02020603050405020304" pitchFamily="18" charset="0"/>
                <a:cs typeface="Times New Roman" panose="02020603050405020304" pitchFamily="18" charset="0"/>
              </a:rPr>
              <a:t>bo‘</a:t>
            </a:r>
            <a:r>
              <a:rPr lang="en-US" sz="3200" dirty="0" err="1">
                <a:solidFill>
                  <a:schemeClr val="tx2">
                    <a:lumMod val="75000"/>
                  </a:schemeClr>
                </a:solidFill>
                <a:latin typeface="Times New Roman" panose="02020603050405020304" pitchFamily="18" charset="0"/>
                <a:cs typeface="Times New Roman" panose="02020603050405020304" pitchFamily="18" charset="0"/>
              </a:rPr>
              <a:t>g’</a:t>
            </a:r>
            <a:r>
              <a:rPr sz="3200" dirty="0" err="1">
                <a:solidFill>
                  <a:schemeClr val="tx2">
                    <a:lumMod val="75000"/>
                  </a:schemeClr>
                </a:solidFill>
                <a:latin typeface="Times New Roman" panose="02020603050405020304" pitchFamily="18" charset="0"/>
                <a:cs typeface="Times New Roman" panose="02020603050405020304" pitchFamily="18" charset="0"/>
              </a:rPr>
              <a:t>inining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asosiy</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sexining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ishlab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chiqarish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quvvati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quyidagi</a:t>
            </a:r>
            <a:r>
              <a:rPr sz="3200" dirty="0">
                <a:solidFill>
                  <a:schemeClr val="tx2">
                    <a:lumMod val="75000"/>
                  </a:schemeClr>
                </a:solidFill>
                <a:latin typeface="Times New Roman" panose="02020603050405020304" pitchFamily="18" charset="0"/>
                <a:cs typeface="Times New Roman" panose="02020603050405020304" pitchFamily="18" charset="0"/>
              </a:rPr>
              <a:t> formula </a:t>
            </a:r>
            <a:r>
              <a:rPr sz="3200" dirty="0" err="1">
                <a:solidFill>
                  <a:schemeClr val="tx2">
                    <a:lumMod val="75000"/>
                  </a:schemeClr>
                </a:solidFill>
                <a:latin typeface="Times New Roman" panose="02020603050405020304" pitchFamily="18" charset="0"/>
                <a:cs typeface="Times New Roman" panose="02020603050405020304" pitchFamily="18" charset="0"/>
              </a:rPr>
              <a:t>asosida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ҳisoblanadi</a:t>
            </a:r>
            <a:r>
              <a:rPr sz="3200" dirty="0">
                <a:solidFill>
                  <a:schemeClr val="tx2">
                    <a:lumMod val="75000"/>
                  </a:schemeClr>
                </a:solidFill>
                <a:latin typeface="Times New Roman" panose="02020603050405020304" pitchFamily="18" charset="0"/>
                <a:cs typeface="Times New Roman" panose="02020603050405020304" pitchFamily="18" charset="0"/>
              </a:rPr>
              <a:t>:</a:t>
            </a:r>
            <a:endParaRPr dirty="0"/>
          </a:p>
        </p:txBody>
      </p:sp>
      <p:pic>
        <p:nvPicPr>
          <p:cNvPr id="6146" name="Picture 2"/>
          <p:cNvPicPr>
            <a:picLocks noGrp="1" noChangeAspect="1" noChangeArrowheads="1"/>
          </p:cNvPicPr>
          <p:nvPr>
            <p:ph idx="1"/>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115616" y="2512698"/>
            <a:ext cx="5688632" cy="213477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47" name="Rectangle 6146"/>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48" name="Oval 6147"/>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965190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6696744" cy="5890666"/>
          </a:xfrm>
        </p:spPr>
        <p:txBody>
          <a:bodyPr>
            <a:noAutofit/>
          </a:bodyPr>
          <a:lstStyle/>
          <a:p>
            <a:r>
              <a:rPr sz="3200" dirty="0">
                <a:solidFill>
                  <a:schemeClr val="tx2">
                    <a:lumMod val="75000"/>
                  </a:schemeClr>
                </a:solidFill>
                <a:latin typeface="Times New Roman" panose="02020603050405020304" pitchFamily="18" charset="0"/>
                <a:cs typeface="Times New Roman" panose="02020603050405020304" pitchFamily="18" charset="0"/>
              </a:rPr>
              <a:t>Bu </a:t>
            </a:r>
            <a:r>
              <a:rPr lang="en-US" sz="3200" dirty="0" err="1">
                <a:solidFill>
                  <a:schemeClr val="tx2">
                    <a:lumMod val="75000"/>
                  </a:schemeClr>
                </a:solidFill>
                <a:latin typeface="Times New Roman" panose="02020603050405020304" pitchFamily="18" charset="0"/>
                <a:cs typeface="Times New Roman" panose="02020603050405020304" pitchFamily="18" charset="0"/>
              </a:rPr>
              <a:t>y</a:t>
            </a:r>
            <a:r>
              <a:rPr sz="3200" dirty="0" err="1">
                <a:solidFill>
                  <a:schemeClr val="tx2">
                    <a:lumMod val="75000"/>
                  </a:schemeClr>
                </a:solidFill>
                <a:latin typeface="Times New Roman" panose="02020603050405020304" pitchFamily="18" charset="0"/>
                <a:cs typeface="Times New Roman" panose="02020603050405020304" pitchFamily="18" charset="0"/>
              </a:rPr>
              <a:t>erda</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a:solidFill>
                  <a:schemeClr val="tx2">
                    <a:lumMod val="75000"/>
                  </a:schemeClr>
                </a:solidFill>
                <a:latin typeface="Times New Roman" panose="02020603050405020304" pitchFamily="18" charset="0"/>
                <a:cs typeface="Times New Roman" panose="02020603050405020304" pitchFamily="18" charset="0"/>
              </a:rPr>
              <a:t>M - </a:t>
            </a:r>
            <a:r>
              <a:rPr sz="3200" dirty="0" err="1">
                <a:solidFill>
                  <a:schemeClr val="tx2">
                    <a:lumMod val="75000"/>
                  </a:schemeClr>
                </a:solidFill>
                <a:latin typeface="Times New Roman" panose="02020603050405020304" pitchFamily="18" charset="0"/>
                <a:cs typeface="Times New Roman" panose="02020603050405020304" pitchFamily="18" charset="0"/>
              </a:rPr>
              <a:t>tsex</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yoki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uchaskaning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qabul</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qilingan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o‘lchov</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birligidagi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ishlab</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chiqarish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quvvati</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a:solidFill>
                  <a:schemeClr val="tx2">
                    <a:lumMod val="75000"/>
                  </a:schemeClr>
                </a:solidFill>
                <a:latin typeface="Times New Roman" panose="02020603050405020304" pitchFamily="18" charset="0"/>
                <a:cs typeface="Times New Roman" panose="02020603050405020304" pitchFamily="18" charset="0"/>
              </a:rPr>
              <a:t>n - sex </a:t>
            </a:r>
            <a:r>
              <a:rPr sz="3200" dirty="0" err="1">
                <a:solidFill>
                  <a:schemeClr val="tx2">
                    <a:lumMod val="75000"/>
                  </a:schemeClr>
                </a:solidFill>
                <a:latin typeface="Times New Roman" panose="02020603050405020304" pitchFamily="18" charset="0"/>
                <a:cs typeface="Times New Roman" panose="02020603050405020304" pitchFamily="18" charset="0"/>
              </a:rPr>
              <a:t>yoki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uchastkadagi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il</a:t>
            </a:r>
            <a:r>
              <a:rPr lang="en-US" sz="3200" dirty="0" err="1">
                <a:solidFill>
                  <a:schemeClr val="tx2">
                    <a:lumMod val="75000"/>
                  </a:schemeClr>
                </a:solidFill>
                <a:latin typeface="Times New Roman" panose="02020603050405020304" pitchFamily="18" charset="0"/>
                <a:cs typeface="Times New Roman" panose="02020603050405020304" pitchFamily="18" charset="0"/>
              </a:rPr>
              <a:t>hg’</a:t>
            </a:r>
            <a:r>
              <a:rPr sz="3200" dirty="0" err="1">
                <a:solidFill>
                  <a:schemeClr val="tx2">
                    <a:lumMod val="75000"/>
                  </a:schemeClr>
                </a:solidFill>
                <a:latin typeface="Times New Roman" panose="02020603050405020304" pitchFamily="18" charset="0"/>
                <a:cs typeface="Times New Roman" panose="02020603050405020304" pitchFamily="18" charset="0"/>
              </a:rPr>
              <a:t>or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uskunalar</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soni</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a:solidFill>
                  <a:schemeClr val="tx2">
                    <a:lumMod val="75000"/>
                  </a:schemeClr>
                </a:solidFill>
                <a:latin typeface="Times New Roman" panose="02020603050405020304" pitchFamily="18" charset="0"/>
                <a:cs typeface="Times New Roman" panose="02020603050405020304" pitchFamily="18" charset="0"/>
              </a:rPr>
              <a:t>Fmaks – bosh </a:t>
            </a:r>
            <a:r>
              <a:rPr sz="3200" dirty="0" err="1">
                <a:solidFill>
                  <a:schemeClr val="tx2">
                    <a:lumMod val="75000"/>
                  </a:schemeClr>
                </a:solidFill>
                <a:latin typeface="Times New Roman" panose="02020603050405020304" pitchFamily="18" charset="0"/>
                <a:cs typeface="Times New Roman" panose="02020603050405020304" pitchFamily="18" charset="0"/>
              </a:rPr>
              <a:t>uskunadan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foydalanish</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mumkin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bo‘lgan</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maksimal</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muddat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soat</a:t>
            </a:r>
            <a:r>
              <a:rPr sz="3200" dirty="0">
                <a:solidFill>
                  <a:schemeClr val="tx2">
                    <a:lumMod val="75000"/>
                  </a:schemeClr>
                </a:solidFill>
                <a:latin typeface="Times New Roman" panose="02020603050405020304" pitchFamily="18" charset="0"/>
                <a:cs typeface="Times New Roman" panose="02020603050405020304" pitchFamily="18" charset="0"/>
              </a:rPr>
              <a:t>;</a:t>
            </a:r>
            <a:br>
              <a:rPr sz="3200" dirty="0">
                <a:solidFill>
                  <a:schemeClr val="tx2">
                    <a:lumMod val="75000"/>
                  </a:schemeClr>
                </a:solidFill>
                <a:latin typeface="Times New Roman" panose="02020603050405020304" pitchFamily="18" charset="0"/>
                <a:cs typeface="Times New Roman" panose="02020603050405020304" pitchFamily="18" charset="0"/>
              </a:rPr>
            </a:br>
            <a:r>
              <a:rPr sz="3200" dirty="0">
                <a:solidFill>
                  <a:schemeClr val="tx2">
                    <a:lumMod val="75000"/>
                  </a:schemeClr>
                </a:solidFill>
                <a:latin typeface="Times New Roman" panose="02020603050405020304" pitchFamily="18" charset="0"/>
                <a:cs typeface="Times New Roman" panose="02020603050405020304" pitchFamily="18" charset="0"/>
              </a:rPr>
              <a:t>Mt – bosh </a:t>
            </a:r>
            <a:r>
              <a:rPr sz="3200" dirty="0" err="1">
                <a:solidFill>
                  <a:schemeClr val="tx2">
                    <a:lumMod val="75000"/>
                  </a:schemeClr>
                </a:solidFill>
                <a:latin typeface="Times New Roman" panose="02020603050405020304" pitchFamily="18" charset="0"/>
                <a:cs typeface="Times New Roman" panose="02020603050405020304" pitchFamily="18" charset="0"/>
              </a:rPr>
              <a:t>uskunada</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maҳsulot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tayyorlashning</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progressiv</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meҳnat</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si</a:t>
            </a:r>
            <a:r>
              <a:rPr lang="en-US" sz="3200" dirty="0" err="1">
                <a:solidFill>
                  <a:schemeClr val="tx2">
                    <a:lumMod val="75000"/>
                  </a:schemeClr>
                </a:solidFill>
                <a:latin typeface="Times New Roman" panose="02020603050405020304" pitchFamily="18" charset="0"/>
                <a:cs typeface="Times New Roman" panose="02020603050405020304" pitchFamily="18" charset="0"/>
              </a:rPr>
              <a:t>g’</a:t>
            </a:r>
            <a:r>
              <a:rPr sz="3200" dirty="0" err="1">
                <a:solidFill>
                  <a:schemeClr val="tx2">
                    <a:lumMod val="75000"/>
                  </a:schemeClr>
                </a:solidFill>
                <a:latin typeface="Times New Roman" panose="02020603050405020304" pitchFamily="18" charset="0"/>
                <a:cs typeface="Times New Roman" panose="02020603050405020304" pitchFamily="18" charset="0"/>
              </a:rPr>
              <a:t>imi</a:t>
            </a:r>
            <a:r>
              <a:rPr sz="3200" dirty="0">
                <a:solidFill>
                  <a:schemeClr val="tx2">
                    <a:lumMod val="75000"/>
                  </a:schemeClr>
                </a:solidFill>
                <a:latin typeface="Times New Roman" panose="02020603050405020304" pitchFamily="18" charset="0"/>
                <a:cs typeface="Times New Roman" panose="02020603050405020304" pitchFamily="18" charset="0"/>
              </a:rPr>
              <a:t>, </a:t>
            </a:r>
            <a:r>
              <a:rPr sz="3200" dirty="0" err="1">
                <a:solidFill>
                  <a:schemeClr val="tx2">
                    <a:lumMod val="75000"/>
                  </a:schemeClr>
                </a:solidFill>
                <a:latin typeface="Times New Roman" panose="02020603050405020304" pitchFamily="18" charset="0"/>
                <a:cs typeface="Times New Roman" panose="02020603050405020304" pitchFamily="18" charset="0"/>
              </a:rPr>
              <a:t>soat</a:t>
            </a:r>
            <a:r>
              <a:rPr sz="3200" dirty="0">
                <a:solidFill>
                  <a:schemeClr val="tx2">
                    <a:lumMod val="75000"/>
                  </a:schemeClr>
                </a:solidFill>
                <a:latin typeface="Times New Roman" panose="02020603050405020304" pitchFamily="18" charset="0"/>
                <a:cs typeface="Times New Roman" panose="02020603050405020304" pitchFamily="18" charset="0"/>
              </a:rPr>
              <a:t>.</a:t>
            </a:r>
            <a:endParaRPr dirty="0">
              <a:solidFill>
                <a:schemeClr val="tx2">
                  <a:lumMod val="75000"/>
                </a:schemeClr>
              </a:solidFill>
            </a:endParaRPr>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92088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34361"/>
            <a:ext cx="8229600" cy="5602634"/>
          </a:xfrm>
        </p:spPr>
        <p:txBody>
          <a:bodyPr/>
          <a:lstStyle/>
          <a:p>
            <a:pPr algn="ctr"/>
            <a:br>
              <a:rPr lang="en-US" dirty="0">
                <a:solidFill>
                  <a:schemeClr val="tx2">
                    <a:lumMod val="75000"/>
                  </a:schemeClr>
                </a:solidFill>
                <a:latin typeface="Times New Roman" panose="02020603050405020304" pitchFamily="18" charset="0"/>
                <a:cs typeface="Times New Roman" panose="02020603050405020304" pitchFamily="18" charset="0"/>
              </a:rPr>
            </a:br>
            <a:br>
              <a:rPr lang="en-US" dirty="0">
                <a:solidFill>
                  <a:schemeClr val="tx2">
                    <a:lumMod val="75000"/>
                  </a:schemeClr>
                </a:solidFill>
                <a:latin typeface="Times New Roman" panose="02020603050405020304" pitchFamily="18" charset="0"/>
                <a:cs typeface="Times New Roman" panose="02020603050405020304" pitchFamily="18" charset="0"/>
              </a:rPr>
            </a:br>
            <a:br>
              <a:rPr lang="en-US" dirty="0">
                <a:solidFill>
                  <a:schemeClr val="tx2">
                    <a:lumMod val="75000"/>
                  </a:schemeClr>
                </a:solidFill>
                <a:latin typeface="Times New Roman" panose="02020603050405020304" pitchFamily="18" charset="0"/>
                <a:cs typeface="Times New Roman" panose="02020603050405020304" pitchFamily="18" charset="0"/>
              </a:rPr>
            </a:br>
            <a:br>
              <a:rPr lang="en-US" dirty="0">
                <a:solidFill>
                  <a:schemeClr val="tx2">
                    <a:lumMod val="75000"/>
                  </a:schemeClr>
                </a:solidFill>
                <a:latin typeface="Times New Roman" panose="02020603050405020304" pitchFamily="18" charset="0"/>
                <a:cs typeface="Times New Roman" panose="02020603050405020304" pitchFamily="18" charset="0"/>
              </a:rPr>
            </a:br>
            <a:r>
              <a:rPr dirty="0">
                <a:solidFill>
                  <a:schemeClr val="tx2">
                    <a:lumMod val="75000"/>
                  </a:schemeClr>
                </a:solidFill>
                <a:latin typeface="Times New Roman" panose="02020603050405020304" pitchFamily="18" charset="0"/>
                <a:cs typeface="Times New Roman" panose="02020603050405020304" pitchFamily="18" charset="0"/>
              </a:rPr>
              <a:t>KORXONANING AYLANMA MABLA</a:t>
            </a:r>
            <a:r>
              <a:rPr lang="en-US" dirty="0">
                <a:solidFill>
                  <a:schemeClr val="tx2">
                    <a:lumMod val="75000"/>
                  </a:schemeClr>
                </a:solidFill>
                <a:latin typeface="Times New Roman" panose="02020603050405020304" pitchFamily="18" charset="0"/>
                <a:cs typeface="Times New Roman" panose="02020603050405020304" pitchFamily="18" charset="0"/>
              </a:rPr>
              <a:t>G‘</a:t>
            </a:r>
            <a:r>
              <a:rPr dirty="0">
                <a:solidFill>
                  <a:schemeClr val="tx2">
                    <a:lumMod val="75000"/>
                  </a:schemeClr>
                </a:solidFill>
                <a:latin typeface="Times New Roman" panose="02020603050405020304" pitchFamily="18" charset="0"/>
                <a:cs typeface="Times New Roman" panose="02020603050405020304" pitchFamily="18" charset="0"/>
              </a:rPr>
              <a:t>LARI</a:t>
            </a:r>
          </a:p>
        </p:txBody>
      </p:sp>
      <p:sp>
        <p:nvSpPr>
          <p:cNvPr id="3" name="Rectangle 2"/>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285054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79512" y="676262"/>
            <a:ext cx="6984776" cy="5505475"/>
          </a:xfrm>
        </p:spPr>
        <p:txBody>
          <a:bodyPr>
            <a:normAutofit/>
          </a:bodyPr>
          <a:lstStyle/>
          <a:p>
            <a:pPr algn="just"/>
            <a:r>
              <a:rPr sz="2800" dirty="0"/>
              <a:t>	</a:t>
            </a:r>
            <a:r>
              <a:rPr sz="2800" dirty="0" err="1">
                <a:latin typeface="Times New Roman" panose="02020603050405020304" pitchFamily="18" charset="0"/>
                <a:cs typeface="Times New Roman" panose="02020603050405020304" pitchFamily="18" charset="0"/>
              </a:rPr>
              <a:t>Aylanma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mabla</a:t>
            </a:r>
            <a:r>
              <a:rPr lang="en-US" sz="2800" dirty="0" err="1">
                <a:latin typeface="Times New Roman" panose="02020603050405020304" pitchFamily="18" charset="0"/>
                <a:cs typeface="Times New Roman" panose="02020603050405020304" pitchFamily="18" charset="0"/>
              </a:rPr>
              <a:t>g’</a:t>
            </a:r>
            <a:r>
              <a:rPr sz="2800" dirty="0" err="1">
                <a:latin typeface="Times New Roman" panose="02020603050405020304" pitchFamily="18" charset="0"/>
                <a:cs typeface="Times New Roman" panose="02020603050405020304" pitchFamily="18" charset="0"/>
              </a:rPr>
              <a:t>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ishlab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chiqarishning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aylanma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muomala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fondlarini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tashkil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qilishga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mo‘ljallangan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pul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mabla</a:t>
            </a:r>
            <a:r>
              <a:rPr lang="en-US" sz="2800" dirty="0" err="1">
                <a:latin typeface="Times New Roman" panose="02020603050405020304" pitchFamily="18" charset="0"/>
                <a:cs typeface="Times New Roman" panose="02020603050405020304" pitchFamily="18" charset="0"/>
              </a:rPr>
              <a:t>g’</a:t>
            </a:r>
            <a:r>
              <a:rPr sz="2800" dirty="0" err="1">
                <a:latin typeface="Times New Roman" panose="02020603050405020304" pitchFamily="18" charset="0"/>
                <a:cs typeface="Times New Roman" panose="02020603050405020304" pitchFamily="18" charset="0"/>
              </a:rPr>
              <a:t>laridan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iborat</a:t>
            </a:r>
            <a:r>
              <a:rPr sz="2800" dirty="0">
                <a:latin typeface="Times New Roman" panose="02020603050405020304" pitchFamily="18" charset="0"/>
                <a:cs typeface="Times New Roman" panose="02020603050405020304" pitchFamily="18" charset="0"/>
              </a:rPr>
              <a:t>. </a:t>
            </a:r>
          </a:p>
          <a:p>
            <a:pPr algn="just"/>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Aylanma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mabla</a:t>
            </a:r>
            <a:r>
              <a:rPr lang="en-US" sz="2800" dirty="0" err="1">
                <a:latin typeface="Times New Roman" panose="02020603050405020304" pitchFamily="18" charset="0"/>
                <a:cs typeface="Times New Roman" panose="02020603050405020304" pitchFamily="18" charset="0"/>
              </a:rPr>
              <a:t>g’</a:t>
            </a:r>
            <a:r>
              <a:rPr sz="2800" dirty="0" err="1">
                <a:latin typeface="Times New Roman" panose="02020603050405020304" pitchFamily="18" charset="0"/>
                <a:cs typeface="Times New Roman" panose="02020603050405020304" pitchFamily="18" charset="0"/>
              </a:rPr>
              <a:t>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qoidaga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korxonaning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ҳisob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raqamida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naqd</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pul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ko‘rinishida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jamғariladi</a:t>
            </a:r>
            <a:r>
              <a:rPr sz="2800" dirty="0">
                <a:latin typeface="Times New Roman" panose="02020603050405020304" pitchFamily="18" charset="0"/>
                <a:cs typeface="Times New Roman" panose="02020603050405020304" pitchFamily="18" charset="0"/>
              </a:rPr>
              <a:t>. </a:t>
            </a:r>
          </a:p>
          <a:p>
            <a:pPr algn="just"/>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Korxonalarning</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aylanma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mabla</a:t>
            </a:r>
            <a:r>
              <a:rPr lang="en-US" sz="2800" dirty="0" err="1">
                <a:latin typeface="Times New Roman" panose="02020603050405020304" pitchFamily="18" charset="0"/>
                <a:cs typeface="Times New Roman" panose="02020603050405020304" pitchFamily="18" charset="0"/>
              </a:rPr>
              <a:t>g’</a:t>
            </a:r>
            <a:r>
              <a:rPr sz="2800" dirty="0" err="1">
                <a:latin typeface="Times New Roman" panose="02020603050405020304" pitchFamily="18" charset="0"/>
                <a:cs typeface="Times New Roman" panose="02020603050405020304" pitchFamily="18" charset="0"/>
              </a:rPr>
              <a:t>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aylanma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muomala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fondlariga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taqsimlanadi</a:t>
            </a:r>
            <a:r>
              <a:rPr sz="2800" dirty="0">
                <a:latin typeface="Times New Roman" panose="02020603050405020304" pitchFamily="18" charset="0"/>
                <a:cs typeface="Times New Roman" panose="02020603050405020304" pitchFamily="18" charset="0"/>
              </a:rPr>
              <a:t>. </a:t>
            </a:r>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6845961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6491064" cy="5649491"/>
          </a:xfrm>
        </p:spPr>
        <p:txBody>
          <a:bodyPr>
            <a:normAutofit fontScale="92500" lnSpcReduction="10000"/>
          </a:bodyPr>
          <a:lstStyle/>
          <a:p>
            <a:pPr algn="just"/>
            <a:r>
              <a:rPr lang="et-EE" dirty="0">
                <a:latin typeface="Times New Roman" panose="02020603050405020304" pitchFamily="18" charset="0"/>
                <a:cs typeface="Times New Roman" panose="02020603050405020304" pitchFamily="18" charset="0"/>
              </a:rPr>
              <a:t>	</a:t>
            </a:r>
            <a:r>
              <a:rPr lang="et-EE" sz="3200" dirty="0">
                <a:solidFill>
                  <a:schemeClr val="tx2">
                    <a:lumMod val="75000"/>
                  </a:schemeClr>
                </a:solidFill>
                <a:latin typeface="Times New Roman" panose="02020603050405020304" pitchFamily="18" charset="0"/>
                <a:cs typeface="Times New Roman" panose="02020603050405020304" pitchFamily="18" charset="0"/>
              </a:rPr>
              <a:t>Aylanma ishlab chiqarish fondlari</a:t>
            </a:r>
            <a:r>
              <a:rPr lang="en-US" sz="3200" dirty="0">
                <a:solidFill>
                  <a:schemeClr val="tx2">
                    <a:lumMod val="75000"/>
                  </a:schemeClr>
                </a:solidFill>
                <a:latin typeface="Times New Roman" panose="02020603050405020304" pitchFamily="18" charset="0"/>
                <a:cs typeface="Times New Roman" panose="02020603050405020304" pitchFamily="18" charset="0"/>
              </a:rPr>
              <a:t> </a:t>
            </a:r>
            <a:r>
              <a:rPr lang="et-EE" sz="3200" dirty="0">
                <a:solidFill>
                  <a:schemeClr val="tx2">
                    <a:lumMod val="75000"/>
                  </a:schemeClr>
                </a:solidFill>
                <a:latin typeface="Times New Roman" panose="02020603050405020304" pitchFamily="18" charset="0"/>
                <a:cs typeface="Times New Roman" panose="02020603050405020304" pitchFamily="18" charset="0"/>
              </a:rPr>
              <a:t>korxona ishlab chiqarish fondlarining bir qismi bo‘lib, bitta ishlab chiqarish tsikli davomida sarflanadi </a:t>
            </a:r>
            <a:r>
              <a:rPr lang="ru-RU" sz="3200" dirty="0">
                <a:solidFill>
                  <a:schemeClr val="tx2">
                    <a:lumMod val="75000"/>
                  </a:schemeClr>
                </a:solidFill>
                <a:latin typeface="Times New Roman" panose="02020603050405020304" pitchFamily="18" charset="0"/>
                <a:cs typeface="Times New Roman" panose="02020603050405020304" pitchFamily="18" charset="0"/>
              </a:rPr>
              <a:t>ҳ</a:t>
            </a:r>
            <a:r>
              <a:rPr lang="et-EE" sz="3200" dirty="0">
                <a:solidFill>
                  <a:schemeClr val="tx2">
                    <a:lumMod val="75000"/>
                  </a:schemeClr>
                </a:solidFill>
                <a:latin typeface="Times New Roman" panose="02020603050405020304" pitchFamily="18" charset="0"/>
                <a:cs typeface="Times New Roman" panose="02020603050405020304" pitchFamily="18" charset="0"/>
              </a:rPr>
              <a:t>amda natural shaklini o‘zgartirib, o‘z qiymatini to‘li</a:t>
            </a:r>
            <a:r>
              <a:rPr lang="en-US" sz="3200" dirty="0">
                <a:solidFill>
                  <a:schemeClr val="tx2">
                    <a:lumMod val="75000"/>
                  </a:schemeClr>
                </a:solidFill>
                <a:latin typeface="Times New Roman" panose="02020603050405020304" pitchFamily="18" charset="0"/>
                <a:cs typeface="Times New Roman" panose="02020603050405020304" pitchFamily="18" charset="0"/>
              </a:rPr>
              <a:t>g’</a:t>
            </a:r>
            <a:r>
              <a:rPr lang="et-EE" sz="3200" dirty="0">
                <a:solidFill>
                  <a:schemeClr val="tx2">
                    <a:lumMod val="75000"/>
                  </a:schemeClr>
                </a:solidFill>
                <a:latin typeface="Times New Roman" panose="02020603050405020304" pitchFamily="18" charset="0"/>
                <a:cs typeface="Times New Roman" panose="02020603050405020304" pitchFamily="18" charset="0"/>
              </a:rPr>
              <a:t>icha tayyor ma</a:t>
            </a:r>
            <a:r>
              <a:rPr lang="ru-RU" sz="3200" dirty="0">
                <a:solidFill>
                  <a:schemeClr val="tx2">
                    <a:lumMod val="75000"/>
                  </a:schemeClr>
                </a:solidFill>
                <a:latin typeface="Times New Roman" panose="02020603050405020304" pitchFamily="18" charset="0"/>
                <a:cs typeface="Times New Roman" panose="02020603050405020304" pitchFamily="18" charset="0"/>
              </a:rPr>
              <a:t>ҳ</a:t>
            </a:r>
            <a:r>
              <a:rPr lang="et-EE" sz="3200" dirty="0">
                <a:solidFill>
                  <a:schemeClr val="tx2">
                    <a:lumMod val="75000"/>
                  </a:schemeClr>
                </a:solidFill>
                <a:latin typeface="Times New Roman" panose="02020603050405020304" pitchFamily="18" charset="0"/>
                <a:cs typeface="Times New Roman" panose="02020603050405020304" pitchFamily="18" charset="0"/>
              </a:rPr>
              <a:t>sulot tannarxiga o‘tkazadi. </a:t>
            </a:r>
          </a:p>
          <a:p>
            <a:pPr algn="just"/>
            <a:r>
              <a:rPr lang="et-EE" sz="3200" dirty="0">
                <a:solidFill>
                  <a:schemeClr val="tx2">
                    <a:lumMod val="75000"/>
                  </a:schemeClr>
                </a:solidFill>
                <a:latin typeface="Times New Roman" panose="02020603050405020304" pitchFamily="18" charset="0"/>
                <a:cs typeface="Times New Roman" panose="02020603050405020304" pitchFamily="18" charset="0"/>
              </a:rPr>
              <a:t>Shu sababli aylanma ishlab chiqarish fondlari ishlab chiqarish jarayonining majburiy elementi va ishlab chiqarish xarajatlarining asosiy qismi </a:t>
            </a:r>
            <a:r>
              <a:rPr lang="ru-RU" sz="3200" dirty="0">
                <a:solidFill>
                  <a:schemeClr val="tx2">
                    <a:lumMod val="75000"/>
                  </a:schemeClr>
                </a:solidFill>
                <a:latin typeface="Times New Roman" panose="02020603050405020304" pitchFamily="18" charset="0"/>
                <a:cs typeface="Times New Roman" panose="02020603050405020304" pitchFamily="18" charset="0"/>
              </a:rPr>
              <a:t>ҳ</a:t>
            </a:r>
            <a:r>
              <a:rPr lang="et-EE" sz="3200" dirty="0">
                <a:solidFill>
                  <a:schemeClr val="tx2">
                    <a:lumMod val="75000"/>
                  </a:schemeClr>
                </a:solidFill>
                <a:latin typeface="Times New Roman" panose="02020603050405020304" pitchFamily="18" charset="0"/>
                <a:cs typeface="Times New Roman" panose="02020603050405020304" pitchFamily="18" charset="0"/>
              </a:rPr>
              <a:t>isoblanadi.</a:t>
            </a:r>
          </a:p>
          <a:p>
            <a:pPr algn="just"/>
            <a:endParaRPr dirty="0"/>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809646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6707088" cy="5505475"/>
          </a:xfrm>
        </p:spPr>
        <p:txBody>
          <a:bodyPr>
            <a:normAutofit/>
          </a:bodyPr>
          <a:lstStyle/>
          <a:p>
            <a:pPr algn="just"/>
            <a:r>
              <a:rPr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Korxona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aylanma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ishlab</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chiqarish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fondlari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qatoriga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xom</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ashyo</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va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materiallar</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zaҳirasi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yarim</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tayyor</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maҳulotlar</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yoqilғi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va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energetika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resurslari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qadoqlash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va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o‘rov</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materiallari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eҳtiyot</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qismlar</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tugallanmagan</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ishlab</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chiqarish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va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kelajakdagi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xarajatlarni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kiritish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mumkin</a:t>
            </a:r>
            <a:r>
              <a:rPr sz="2400" dirty="0">
                <a:latin typeface="Times New Roman" panose="02020603050405020304" pitchFamily="18" charset="0"/>
                <a:cs typeface="Times New Roman" panose="02020603050405020304" pitchFamily="18" charset="0"/>
              </a:rPr>
              <a:t>. </a:t>
            </a:r>
          </a:p>
          <a:p>
            <a:pPr algn="just"/>
            <a:r>
              <a:rPr sz="2400" dirty="0" err="1">
                <a:latin typeface="Times New Roman" panose="02020603050405020304" pitchFamily="18" charset="0"/>
                <a:cs typeface="Times New Roman" panose="02020603050405020304" pitchFamily="18" charset="0"/>
              </a:rPr>
              <a:t>Rejalashtirish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sistemali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ҳisob</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va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ҳisobotni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tashkil</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qilish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uchun</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qulaylik</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yaratish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maqsadida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aylanma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ishlab</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chiqarish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fondlari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uch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guruҳga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bo‘linadi</a:t>
            </a:r>
            <a:r>
              <a:rPr sz="2400" dirty="0">
                <a:latin typeface="Times New Roman" panose="02020603050405020304" pitchFamily="18" charset="0"/>
                <a:cs typeface="Times New Roman" panose="02020603050405020304" pitchFamily="18" charset="0"/>
              </a:rPr>
              <a:t>:</a:t>
            </a:r>
          </a:p>
          <a:p>
            <a:pPr algn="just"/>
            <a:r>
              <a:rPr sz="2400" dirty="0" err="1">
                <a:latin typeface="Times New Roman" panose="02020603050405020304" pitchFamily="18" charset="0"/>
                <a:cs typeface="Times New Roman" panose="02020603050405020304" pitchFamily="18" charset="0"/>
              </a:rPr>
              <a:t>ishlab</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chiqarish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zaҳiralari</a:t>
            </a:r>
            <a:r>
              <a:rPr sz="2400" dirty="0">
                <a:latin typeface="Times New Roman" panose="02020603050405020304" pitchFamily="18" charset="0"/>
                <a:cs typeface="Times New Roman" panose="02020603050405020304" pitchFamily="18" charset="0"/>
              </a:rPr>
              <a:t>;</a:t>
            </a:r>
          </a:p>
          <a:p>
            <a:pPr algn="just"/>
            <a:r>
              <a:rPr sz="2400" dirty="0" err="1">
                <a:latin typeface="Times New Roman" panose="02020603050405020304" pitchFamily="18" charset="0"/>
                <a:cs typeface="Times New Roman" panose="02020603050405020304" pitchFamily="18" charset="0"/>
              </a:rPr>
              <a:t>tugallanmagan</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ishlab</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chiqarish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va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korxonada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tayyorlangan</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yarim</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tayyor</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maҳsulotlar</a:t>
            </a:r>
            <a:r>
              <a:rPr sz="2400" dirty="0">
                <a:latin typeface="Times New Roman" panose="02020603050405020304" pitchFamily="18" charset="0"/>
                <a:cs typeface="Times New Roman" panose="02020603050405020304" pitchFamily="18" charset="0"/>
              </a:rPr>
              <a:t>;</a:t>
            </a:r>
          </a:p>
          <a:p>
            <a:pPr algn="just"/>
            <a:r>
              <a:rPr sz="2400" dirty="0" err="1">
                <a:latin typeface="Times New Roman" panose="02020603050405020304" pitchFamily="18" charset="0"/>
                <a:cs typeface="Times New Roman" panose="02020603050405020304" pitchFamily="18" charset="0"/>
              </a:rPr>
              <a:t>kelgusi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davr</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xarajatlari</a:t>
            </a:r>
            <a:r>
              <a:rPr sz="2400" dirty="0">
                <a:latin typeface="Times New Roman" panose="02020603050405020304" pitchFamily="18" charset="0"/>
                <a:cs typeface="Times New Roman" panose="02020603050405020304" pitchFamily="18" charset="0"/>
              </a:rPr>
              <a:t>.</a:t>
            </a:r>
          </a:p>
          <a:p>
            <a:pPr algn="just"/>
            <a:endParaRPr dirty="0"/>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777844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79512" y="476672"/>
            <a:ext cx="6707088" cy="5721499"/>
          </a:xfrm>
        </p:spPr>
        <p:txBody>
          <a:bodyPr>
            <a:normAutofit/>
          </a:bodyPr>
          <a:lstStyle/>
          <a:p>
            <a:pPr algn="just"/>
            <a:r>
              <a:rPr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Normalashtiriluvchi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aylanma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mablaғlar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qatoriga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korxona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omborlaridagi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ishlab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chiqarish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zaҳiralari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xom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ashyo</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materiallar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yoqilғi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unchalik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qimmat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bo‘lmagan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predmetlar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jiҳozlar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tugallanmagan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ishlab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chiqarish</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kelgusi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davr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xarajatlari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ombordagi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tayyor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maҳsulotlar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kiritiladi</a:t>
            </a:r>
            <a:r>
              <a:rPr sz="2800" dirty="0">
                <a:latin typeface="Times New Roman" panose="02020603050405020304" pitchFamily="18" charset="0"/>
                <a:cs typeface="Times New Roman" panose="02020603050405020304" pitchFamily="18" charset="0"/>
              </a:rPr>
              <a:t>. </a:t>
            </a:r>
          </a:p>
          <a:p>
            <a:pPr algn="just"/>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Normalashtirilmaydigan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aylanma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mablaғlar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bu</a:t>
            </a:r>
            <a:r>
              <a:rPr sz="2800" dirty="0">
                <a:latin typeface="Times New Roman" panose="02020603050405020304" pitchFamily="18" charset="0"/>
                <a:cs typeface="Times New Roman" panose="02020603050405020304" pitchFamily="18" charset="0"/>
              </a:rPr>
              <a:t> – </a:t>
            </a:r>
            <a:r>
              <a:rPr sz="2800" dirty="0" err="1">
                <a:latin typeface="Times New Roman" panose="02020603050405020304" pitchFamily="18" charset="0"/>
                <a:cs typeface="Times New Roman" panose="02020603050405020304" pitchFamily="18" charset="0"/>
              </a:rPr>
              <a:t>xaridorlarga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berib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yuborilgan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tayyor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maҳsulot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yoki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tovarlar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ҳisob</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raqamidagi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pul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mabla</a:t>
            </a:r>
            <a:r>
              <a:rPr lang="en-US" sz="2800" dirty="0" err="1">
                <a:latin typeface="Times New Roman" panose="02020603050405020304" pitchFamily="18" charset="0"/>
                <a:cs typeface="Times New Roman" panose="02020603050405020304" pitchFamily="18" charset="0"/>
              </a:rPr>
              <a:t>g‘</a:t>
            </a:r>
            <a:r>
              <a:rPr sz="2800" dirty="0" err="1">
                <a:latin typeface="Times New Roman" panose="02020603050405020304" pitchFamily="18" charset="0"/>
                <a:cs typeface="Times New Roman" panose="02020603050405020304" pitchFamily="18" charset="0"/>
              </a:rPr>
              <a:t>laridir</a:t>
            </a:r>
            <a:r>
              <a:rPr sz="2800" dirty="0">
                <a:latin typeface="Times New Roman" panose="02020603050405020304" pitchFamily="18" charset="0"/>
                <a:cs typeface="Times New Roman" panose="02020603050405020304" pitchFamily="18" charset="0"/>
              </a:rPr>
              <a:t>.</a:t>
            </a:r>
          </a:p>
          <a:p>
            <a:pPr algn="just"/>
            <a:endParaRPr dirty="0"/>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60041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051675-CF27-2116-F088-18808665BCAD}"/>
              </a:ext>
            </a:extLst>
          </p:cNvPr>
          <p:cNvSpPr>
            <a:spLocks noGrp="1"/>
          </p:cNvSpPr>
          <p:nvPr>
            <p:ph type="title"/>
          </p:nvPr>
        </p:nvSpPr>
        <p:spPr/>
        <p:txBody>
          <a:bodyPr/>
          <a:lstStyle/>
          <a:p>
            <a:r>
              <a:rPr lang="et-EE" dirty="0">
                <a:solidFill>
                  <a:schemeClr val="tx2">
                    <a:lumMod val="75000"/>
                  </a:schemeClr>
                </a:solidFill>
                <a:latin typeface="Times New Roman" panose="02020603050405020304" pitchFamily="18" charset="0"/>
                <a:cs typeface="Times New Roman" panose="02020603050405020304" pitchFamily="18" charset="0"/>
              </a:rPr>
              <a:t>Ishlab chiqarish za</a:t>
            </a:r>
            <a:r>
              <a:rPr lang="en-US" dirty="0">
                <a:solidFill>
                  <a:schemeClr val="tx2">
                    <a:lumMod val="75000"/>
                  </a:schemeClr>
                </a:solidFill>
                <a:latin typeface="Times New Roman" panose="02020603050405020304" pitchFamily="18" charset="0"/>
                <a:cs typeface="Times New Roman" panose="02020603050405020304" pitchFamily="18" charset="0"/>
              </a:rPr>
              <a:t>h</a:t>
            </a:r>
            <a:r>
              <a:rPr lang="et-EE" dirty="0">
                <a:solidFill>
                  <a:schemeClr val="tx2">
                    <a:lumMod val="75000"/>
                  </a:schemeClr>
                </a:solidFill>
                <a:latin typeface="Times New Roman" panose="02020603050405020304" pitchFamily="18" charset="0"/>
                <a:cs typeface="Times New Roman" panose="02020603050405020304" pitchFamily="18" charset="0"/>
              </a:rPr>
              <a:t>iralari</a:t>
            </a:r>
            <a:endParaRPr lang="ru-RU" dirty="0">
              <a:solidFill>
                <a:schemeClr val="tx2">
                  <a:lumMod val="75000"/>
                </a:schemeClr>
              </a:solidFill>
            </a:endParaRPr>
          </a:p>
        </p:txBody>
      </p:sp>
      <p:sp>
        <p:nvSpPr>
          <p:cNvPr id="3" name="Объект 2"/>
          <p:cNvSpPr>
            <a:spLocks noGrp="1"/>
          </p:cNvSpPr>
          <p:nvPr>
            <p:ph sz="half" idx="1"/>
          </p:nvPr>
        </p:nvSpPr>
        <p:spPr>
          <a:xfrm>
            <a:off x="323528" y="1628800"/>
            <a:ext cx="3374181" cy="4412561"/>
          </a:xfrm>
        </p:spPr>
        <p:txBody>
          <a:bodyPr>
            <a:normAutofit lnSpcReduction="10000"/>
          </a:bodyPr>
          <a:lstStyle/>
          <a:p>
            <a:pPr algn="just"/>
            <a:r>
              <a:rPr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Ishlab</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chiqarish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zaҳiralarini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normalashtirish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korxonaning</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uzluksiz</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faoliyat</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yuritishini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ta’minlash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maqsadida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amalga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oshiriladi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Ishlab</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chiqarish</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zaҳiralari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joriy</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su</a:t>
            </a:r>
            <a:r>
              <a:rPr lang="en-US" sz="2400" dirty="0" err="1">
                <a:latin typeface="Times New Roman" panose="02020603050405020304" pitchFamily="18" charset="0"/>
                <a:cs typeface="Times New Roman" panose="02020603050405020304" pitchFamily="18" charset="0"/>
              </a:rPr>
              <a:t>g’</a:t>
            </a:r>
            <a:r>
              <a:rPr sz="2400" dirty="0" err="1">
                <a:latin typeface="Times New Roman" panose="02020603050405020304" pitchFamily="18" charset="0"/>
                <a:cs typeface="Times New Roman" panose="02020603050405020304" pitchFamily="18" charset="0"/>
              </a:rPr>
              <a:t>urta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kafolatli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tayyorlov</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texnologik</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va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mavsumiy</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turlarga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bo‘linadi</a:t>
            </a:r>
            <a:r>
              <a:rPr sz="2400" dirty="0">
                <a:latin typeface="Times New Roman" panose="02020603050405020304" pitchFamily="18" charset="0"/>
                <a:cs typeface="Times New Roman" panose="02020603050405020304" pitchFamily="18" charset="0"/>
              </a:rPr>
              <a:t>.</a:t>
            </a:r>
            <a:endParaRPr dirty="0"/>
          </a:p>
          <a:p>
            <a:pPr marL="0" indent="0" algn="just">
              <a:buNone/>
            </a:pPr>
            <a:endParaRPr dirty="0"/>
          </a:p>
        </p:txBody>
      </p:sp>
      <p:pic>
        <p:nvPicPr>
          <p:cNvPr id="7" name="Объект 6">
            <a:extLst>
              <a:ext uri="{FF2B5EF4-FFF2-40B4-BE49-F238E27FC236}">
                <a16:creationId xmlns:a16="http://schemas.microsoft.com/office/drawing/2014/main" id="{4C6E3CAF-C12A-2494-61FE-54B3FF9BF794}"/>
              </a:ext>
            </a:extLst>
          </p:cNvPr>
          <p:cNvPicPr>
            <a:picLocks noGrp="1" noChangeAspect="1"/>
          </p:cNvPicPr>
          <p:nvPr>
            <p:ph sz="half" idx="2"/>
          </p:nvPr>
        </p:nvPicPr>
        <p:blipFill>
          <a:blip r:embed="rId2"/>
          <a:stretch>
            <a:fillRect/>
          </a:stretch>
        </p:blipFill>
        <p:spPr>
          <a:xfrm>
            <a:off x="3923928" y="2212856"/>
            <a:ext cx="4104456" cy="3023681"/>
          </a:xfrm>
          <a:prstGeom prst="rect">
            <a:avLst/>
          </a:prstGeom>
          <a:ln>
            <a:noFill/>
          </a:ln>
          <a:effectLst>
            <a:outerShdw blurRad="190500" algn="tl" rotWithShape="0">
              <a:srgbClr val="000000">
                <a:alpha val="70000"/>
              </a:srgbClr>
            </a:outerShdw>
          </a:effectLst>
        </p:spPr>
      </p:pic>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831503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88032"/>
            <a:ext cx="7020272" cy="3140968"/>
          </a:xfrm>
        </p:spPr>
        <p:txBody>
          <a:bodyPr>
            <a:noAutofit/>
          </a:bodyPr>
          <a:lstStyle/>
          <a:p>
            <a:pPr algn="just"/>
            <a:r>
              <a:rPr sz="2800" dirty="0" err="1">
                <a:solidFill>
                  <a:schemeClr val="tx2">
                    <a:lumMod val="75000"/>
                  </a:schemeClr>
                </a:solidFill>
                <a:latin typeface="Times New Roman" panose="02020603050405020304" pitchFamily="18" charset="0"/>
                <a:cs typeface="Times New Roman" panose="02020603050405020304" pitchFamily="18" charset="0"/>
              </a:rPr>
              <a:t>Aylanish</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koeffitsienti</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korxona</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aylanma</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mabla</a:t>
            </a:r>
            <a:r>
              <a:rPr lang="en-US" sz="2800" dirty="0" err="1">
                <a:solidFill>
                  <a:schemeClr val="tx2">
                    <a:lumMod val="75000"/>
                  </a:schemeClr>
                </a:solidFill>
                <a:latin typeface="Times New Roman" panose="02020603050405020304" pitchFamily="18" charset="0"/>
                <a:cs typeface="Times New Roman" panose="02020603050405020304" pitchFamily="18" charset="0"/>
              </a:rPr>
              <a:t>g‘</a:t>
            </a:r>
            <a:r>
              <a:rPr sz="2800" dirty="0" err="1">
                <a:solidFill>
                  <a:schemeClr val="tx2">
                    <a:lumMod val="75000"/>
                  </a:schemeClr>
                </a:solidFill>
                <a:latin typeface="Times New Roman" panose="02020603050405020304" pitchFamily="18" charset="0"/>
                <a:cs typeface="Times New Roman" panose="02020603050405020304" pitchFamily="18" charset="0"/>
              </a:rPr>
              <a:t>larining</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ma’lum</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bir</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vaqt</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yil</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chorak</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davomida</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amalga</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oshiruvchi</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aylanishini</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tavsiflaydi</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yoki</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aylanma</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mablaғlarning</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ҳar</a:t>
            </a:r>
            <a:r>
              <a:rPr sz="2800" dirty="0">
                <a:solidFill>
                  <a:schemeClr val="tx2">
                    <a:lumMod val="75000"/>
                  </a:schemeClr>
                </a:solidFill>
                <a:latin typeface="Times New Roman" panose="02020603050405020304" pitchFamily="18" charset="0"/>
                <a:cs typeface="Times New Roman" panose="02020603050405020304" pitchFamily="18" charset="0"/>
              </a:rPr>
              <a:t> </a:t>
            </a:r>
            <a:br>
              <a:rPr sz="2800" dirty="0">
                <a:solidFill>
                  <a:schemeClr val="tx2">
                    <a:lumMod val="75000"/>
                  </a:schemeClr>
                </a:solidFill>
                <a:latin typeface="Times New Roman" panose="02020603050405020304" pitchFamily="18" charset="0"/>
                <a:cs typeface="Times New Roman" panose="02020603050405020304" pitchFamily="18" charset="0"/>
              </a:rPr>
            </a:br>
            <a:r>
              <a:rPr sz="2800" dirty="0">
                <a:solidFill>
                  <a:schemeClr val="tx2">
                    <a:lumMod val="75000"/>
                  </a:schemeClr>
                </a:solidFill>
                <a:latin typeface="Times New Roman" panose="02020603050405020304" pitchFamily="18" charset="0"/>
                <a:cs typeface="Times New Roman" panose="02020603050405020304" pitchFamily="18" charset="0"/>
              </a:rPr>
              <a:t>1 </a:t>
            </a:r>
            <a:r>
              <a:rPr sz="2800" dirty="0" err="1">
                <a:solidFill>
                  <a:schemeClr val="tx2">
                    <a:lumMod val="75000"/>
                  </a:schemeClr>
                </a:solidFill>
                <a:latin typeface="Times New Roman" panose="02020603050405020304" pitchFamily="18" charset="0"/>
                <a:cs typeface="Times New Roman" panose="02020603050405020304" pitchFamily="18" charset="0"/>
              </a:rPr>
              <a:t>so‘miga</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to‘ғri</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keluvchi</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sotilgan</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maҳsulotlarni</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ko‘rsatadi</a:t>
            </a:r>
            <a:r>
              <a:rPr sz="2800" dirty="0">
                <a:solidFill>
                  <a:schemeClr val="tx2">
                    <a:lumMod val="75000"/>
                  </a:schemeClr>
                </a:solidFill>
                <a:latin typeface="Times New Roman" panose="02020603050405020304" pitchFamily="18" charset="0"/>
                <a:cs typeface="Times New Roman" panose="02020603050405020304" pitchFamily="18" charset="0"/>
              </a:rPr>
              <a:t>. U </a:t>
            </a:r>
            <a:r>
              <a:rPr sz="2800" dirty="0" err="1">
                <a:solidFill>
                  <a:schemeClr val="tx2">
                    <a:lumMod val="75000"/>
                  </a:schemeClr>
                </a:solidFill>
                <a:latin typeface="Times New Roman" panose="02020603050405020304" pitchFamily="18" charset="0"/>
                <a:cs typeface="Times New Roman" panose="02020603050405020304" pitchFamily="18" charset="0"/>
              </a:rPr>
              <a:t>quyidagi</a:t>
            </a:r>
            <a:r>
              <a:rPr sz="2800" dirty="0">
                <a:solidFill>
                  <a:schemeClr val="tx2">
                    <a:lumMod val="75000"/>
                  </a:schemeClr>
                </a:solidFill>
                <a:latin typeface="Times New Roman" panose="02020603050405020304" pitchFamily="18" charset="0"/>
                <a:cs typeface="Times New Roman" panose="02020603050405020304" pitchFamily="18" charset="0"/>
              </a:rPr>
              <a:t> formula </a:t>
            </a:r>
            <a:r>
              <a:rPr sz="2800" dirty="0" err="1">
                <a:solidFill>
                  <a:schemeClr val="tx2">
                    <a:lumMod val="75000"/>
                  </a:schemeClr>
                </a:solidFill>
                <a:latin typeface="Times New Roman" panose="02020603050405020304" pitchFamily="18" charset="0"/>
                <a:cs typeface="Times New Roman" panose="02020603050405020304" pitchFamily="18" charset="0"/>
              </a:rPr>
              <a:t>asosida</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ҳisoblab</a:t>
            </a:r>
            <a:r>
              <a:rPr sz="2800" dirty="0">
                <a:solidFill>
                  <a:schemeClr val="tx2">
                    <a:lumMod val="75000"/>
                  </a:schemeClr>
                </a:solidFill>
                <a:latin typeface="Times New Roman" panose="02020603050405020304" pitchFamily="18" charset="0"/>
                <a:cs typeface="Times New Roman" panose="02020603050405020304" pitchFamily="18" charset="0"/>
              </a:rPr>
              <a:t> </a:t>
            </a:r>
            <a:r>
              <a:rPr sz="2800" dirty="0" err="1">
                <a:solidFill>
                  <a:schemeClr val="tx2">
                    <a:lumMod val="75000"/>
                  </a:schemeClr>
                </a:solidFill>
                <a:latin typeface="Times New Roman" panose="02020603050405020304" pitchFamily="18" charset="0"/>
                <a:cs typeface="Times New Roman" panose="02020603050405020304" pitchFamily="18" charset="0"/>
              </a:rPr>
              <a:t>topiladi</a:t>
            </a:r>
            <a:r>
              <a:rPr sz="2800" dirty="0">
                <a:solidFill>
                  <a:schemeClr val="tx2">
                    <a:lumMod val="75000"/>
                  </a:schemeClr>
                </a:solidFill>
                <a:latin typeface="Times New Roman" panose="02020603050405020304" pitchFamily="18" charset="0"/>
                <a:cs typeface="Times New Roman" panose="02020603050405020304" pitchFamily="18" charset="0"/>
              </a:rPr>
              <a:t>:</a:t>
            </a:r>
            <a:br>
              <a:rPr dirty="0">
                <a:solidFill>
                  <a:schemeClr val="tx2">
                    <a:lumMod val="75000"/>
                  </a:schemeClr>
                </a:solidFill>
              </a:rPr>
            </a:br>
            <a:endParaRPr dirty="0">
              <a:solidFill>
                <a:schemeClr val="tx2">
                  <a:lumMod val="75000"/>
                </a:schemeClr>
              </a:solidFill>
            </a:endParaRPr>
          </a:p>
        </p:txBody>
      </p:sp>
      <p:sp>
        <p:nvSpPr>
          <p:cNvPr id="3" name="Объект 2"/>
          <p:cNvSpPr>
            <a:spLocks noGrp="1"/>
          </p:cNvSpPr>
          <p:nvPr>
            <p:ph idx="1"/>
          </p:nvPr>
        </p:nvSpPr>
        <p:spPr>
          <a:xfrm>
            <a:off x="107504" y="3440413"/>
            <a:ext cx="7020272" cy="4464496"/>
          </a:xfrm>
        </p:spPr>
        <p:txBody>
          <a:bodyPr>
            <a:normAutofit/>
          </a:bodyPr>
          <a:lstStyle/>
          <a:p>
            <a:pPr algn="just"/>
            <a:r>
              <a:rPr sz="2400" dirty="0">
                <a:latin typeface="Times New Roman" panose="02020603050405020304" pitchFamily="18" charset="0"/>
                <a:cs typeface="Times New Roman" panose="02020603050405020304" pitchFamily="18" charset="0"/>
              </a:rPr>
              <a:t>Ka = Rm / Sa</a:t>
            </a:r>
          </a:p>
          <a:p>
            <a:pPr algn="just"/>
            <a:r>
              <a:rPr sz="2400" dirty="0">
                <a:latin typeface="Times New Roman" panose="02020603050405020304" pitchFamily="18" charset="0"/>
                <a:cs typeface="Times New Roman" panose="02020603050405020304" pitchFamily="18" charset="0"/>
              </a:rPr>
              <a:t>Bu </a:t>
            </a:r>
            <a:r>
              <a:rPr sz="2400" dirty="0" err="1">
                <a:latin typeface="Times New Roman" panose="02020603050405020304" pitchFamily="18" charset="0"/>
                <a:cs typeface="Times New Roman" panose="02020603050405020304" pitchFamily="18" charset="0"/>
              </a:rPr>
              <a:t>erda</a:t>
            </a:r>
            <a:r>
              <a:rPr sz="2400" dirty="0">
                <a:latin typeface="Times New Roman" panose="02020603050405020304" pitchFamily="18" charset="0"/>
                <a:cs typeface="Times New Roman" panose="02020603050405020304" pitchFamily="18" charset="0"/>
              </a:rPr>
              <a:t>:</a:t>
            </a:r>
          </a:p>
          <a:p>
            <a:pPr algn="just"/>
            <a:r>
              <a:rPr sz="2400" dirty="0">
                <a:latin typeface="Times New Roman" panose="02020603050405020304" pitchFamily="18" charset="0"/>
                <a:cs typeface="Times New Roman" panose="02020603050405020304" pitchFamily="18" charset="0"/>
              </a:rPr>
              <a:t>Rm –</a:t>
            </a:r>
            <a:r>
              <a:rPr sz="2400" dirty="0" err="1">
                <a:latin typeface="Times New Roman" panose="02020603050405020304" pitchFamily="18" charset="0"/>
                <a:cs typeface="Times New Roman" panose="02020603050405020304" pitchFamily="18" charset="0"/>
              </a:rPr>
              <a:t>sotilgan</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maҳsulot</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ҳajmi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pul</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o‘lchovida</a:t>
            </a:r>
            <a:r>
              <a:rPr sz="2400" dirty="0">
                <a:latin typeface="Times New Roman" panose="02020603050405020304" pitchFamily="18" charset="0"/>
                <a:cs typeface="Times New Roman" panose="02020603050405020304" pitchFamily="18" charset="0"/>
              </a:rPr>
              <a:t>;</a:t>
            </a:r>
          </a:p>
          <a:p>
            <a:pPr algn="just"/>
            <a:r>
              <a:rPr sz="2400" dirty="0">
                <a:latin typeface="Times New Roman" panose="02020603050405020304" pitchFamily="18" charset="0"/>
                <a:cs typeface="Times New Roman" panose="02020603050405020304" pitchFamily="18" charset="0"/>
              </a:rPr>
              <a:t>Sa – </a:t>
            </a:r>
            <a:r>
              <a:rPr sz="2400" dirty="0" err="1">
                <a:latin typeface="Times New Roman" panose="02020603050405020304" pitchFamily="18" charset="0"/>
                <a:cs typeface="Times New Roman" panose="02020603050405020304" pitchFamily="18" charset="0"/>
              </a:rPr>
              <a:t>aylanma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mablaғlarning</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o‘rtacha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qoldiq</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ҳajmi</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pul</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o‘lchovida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aylanma</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mablaғlar</a:t>
            </a:r>
            <a:r>
              <a:rPr sz="24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normativi</a:t>
            </a:r>
            <a:r>
              <a:rPr sz="2400" dirty="0">
                <a:latin typeface="Times New Roman" panose="02020603050405020304" pitchFamily="18" charset="0"/>
                <a:cs typeface="Times New Roman" panose="02020603050405020304" pitchFamily="18" charset="0"/>
              </a:rPr>
              <a:t>)</a:t>
            </a:r>
          </a:p>
        </p:txBody>
      </p:sp>
      <p:sp>
        <p:nvSpPr>
          <p:cNvPr id="4" name="Rectangle 3"/>
          <p:cNvSpPr/>
          <p:nvPr/>
        </p:nvSpPr>
        <p:spPr>
          <a:xfrm>
            <a:off x="-2000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884157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6EEFA"/>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6948264" cy="6184696"/>
          </a:xfrm>
        </p:spPr>
        <p:txBody>
          <a:bodyPr>
            <a:normAutofit fontScale="85000" lnSpcReduction="10000"/>
          </a:bodyPr>
          <a:lstStyle/>
          <a:p>
            <a:pPr algn="just"/>
            <a:r>
              <a:rPr sz="3000" dirty="0" err="1">
                <a:latin typeface="Times New Roman" panose="02020603050405020304" pitchFamily="18" charset="0"/>
                <a:cs typeface="Times New Roman" panose="02020603050405020304" pitchFamily="18" charset="0"/>
              </a:rPr>
              <a:t>Korxonalar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oldiga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qo‘yilgan</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vazifalarni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bajarish</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quyidagilarni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amalga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oshirishni</a:t>
            </a:r>
            <a:r>
              <a:rPr sz="3000" dirty="0">
                <a:latin typeface="Times New Roman" panose="02020603050405020304" pitchFamily="18" charset="0"/>
                <a:cs typeface="Times New Roman" panose="02020603050405020304" pitchFamily="18" charset="0"/>
              </a:rPr>
              <a:t> talab </a:t>
            </a:r>
            <a:r>
              <a:rPr sz="3000" dirty="0" err="1">
                <a:latin typeface="Times New Roman" panose="02020603050405020304" pitchFamily="18" charset="0"/>
                <a:cs typeface="Times New Roman" panose="02020603050405020304" pitchFamily="18" charset="0"/>
              </a:rPr>
              <a:t>qiladi</a:t>
            </a:r>
            <a:r>
              <a:rPr sz="3000" dirty="0">
                <a:latin typeface="Times New Roman" panose="02020603050405020304" pitchFamily="18" charset="0"/>
                <a:cs typeface="Times New Roman" panose="02020603050405020304" pitchFamily="18" charset="0"/>
              </a:rPr>
              <a:t>:</a:t>
            </a:r>
          </a:p>
          <a:p>
            <a:pPr algn="just"/>
            <a:r>
              <a:rPr sz="3000" dirty="0">
                <a:latin typeface="Times New Roman" panose="02020603050405020304" pitchFamily="18" charset="0"/>
                <a:cs typeface="Times New Roman" panose="02020603050405020304" pitchFamily="18" charset="0"/>
              </a:rPr>
              <a:t>fan-</a:t>
            </a:r>
            <a:r>
              <a:rPr sz="3000" dirty="0" err="1">
                <a:latin typeface="Times New Roman" panose="02020603050405020304" pitchFamily="18" charset="0"/>
                <a:cs typeface="Times New Roman" panose="02020603050405020304" pitchFamily="18" charset="0"/>
              </a:rPr>
              <a:t>texnika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taraqqiyoti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yutuqlarini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keng</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qo‘llash</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ishlab</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chiqarishning</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barcha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jarayonlarida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ilmiy</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jiҳatdan</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asoslangan</a:t>
            </a:r>
            <a:r>
              <a:rPr sz="3000" dirty="0">
                <a:latin typeface="Times New Roman" panose="02020603050405020304" pitchFamily="18" charset="0"/>
                <a:cs typeface="Times New Roman" panose="02020603050405020304" pitchFamily="18" charset="0"/>
              </a:rPr>
              <a:t> norma </a:t>
            </a:r>
            <a:r>
              <a:rPr sz="3000" dirty="0" err="1">
                <a:latin typeface="Times New Roman" panose="02020603050405020304" pitchFamily="18" charset="0"/>
                <a:cs typeface="Times New Roman" panose="02020603050405020304" pitchFamily="18" charset="0"/>
              </a:rPr>
              <a:t>va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normativlar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tizimini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yaratish</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korxonalarni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uzoq</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muddatli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xo‘jalik</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aloqalari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yuritishga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o‘tkazish</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kooperatsiya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qilishni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rivojlantirish</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maҳsulotlar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moliyaviy</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moddiy</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kuch-quvvat</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resurslarining</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sifat</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balansini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tuzish</a:t>
            </a:r>
            <a:r>
              <a:rPr sz="3000" dirty="0">
                <a:latin typeface="Times New Roman" panose="02020603050405020304" pitchFamily="18" charset="0"/>
                <a:cs typeface="Times New Roman" panose="02020603050405020304" pitchFamily="18" charset="0"/>
              </a:rPr>
              <a:t>;</a:t>
            </a:r>
          </a:p>
          <a:p>
            <a:pPr algn="just"/>
            <a:r>
              <a:rPr sz="3000" dirty="0" err="1">
                <a:latin typeface="Times New Roman" panose="02020603050405020304" pitchFamily="18" charset="0"/>
                <a:cs typeface="Times New Roman" panose="02020603050405020304" pitchFamily="18" charset="0"/>
              </a:rPr>
              <a:t>boshqarish</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tizimini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tashkil</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etishning</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raғbatlantirishning</a:t>
            </a:r>
            <a:r>
              <a:rPr sz="3000" dirty="0">
                <a:latin typeface="Times New Roman" panose="02020603050405020304" pitchFamily="18" charset="0"/>
                <a:cs typeface="Times New Roman" panose="02020603050405020304" pitchFamily="18" charset="0"/>
              </a:rPr>
              <a:t> optimal </a:t>
            </a:r>
            <a:r>
              <a:rPr sz="3000" dirty="0" err="1">
                <a:latin typeface="Times New Roman" panose="02020603050405020304" pitchFamily="18" charset="0"/>
                <a:cs typeface="Times New Roman" panose="02020603050405020304" pitchFamily="18" charset="0"/>
              </a:rPr>
              <a:t>shakllarini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qo‘llash</a:t>
            </a:r>
            <a:r>
              <a:rPr sz="3000" dirty="0">
                <a:latin typeface="Times New Roman" panose="02020603050405020304" pitchFamily="18" charset="0"/>
                <a:cs typeface="Times New Roman" panose="02020603050405020304" pitchFamily="18" charset="0"/>
              </a:rPr>
              <a:t>.</a:t>
            </a:r>
          </a:p>
        </p:txBody>
      </p:sp>
      <p:sp>
        <p:nvSpPr>
          <p:cNvPr id="4" name="Rectangle 3"/>
          <p:cNvSpPr/>
          <p:nvPr/>
        </p:nvSpPr>
        <p:spPr>
          <a:xfrm>
            <a:off x="0" y="0"/>
            <a:ext cx="9144000" cy="80000"/>
          </a:xfrm>
          <a:prstGeom prst="rect">
            <a:avLst/>
          </a:prstGeom>
          <a:solidFill>
            <a:srgbClr val="3C5A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24000" y="20000"/>
            <a:ext cx="300000" cy="300000"/>
          </a:xfrm>
          <a:prstGeom prst="ellipse">
            <a:avLst/>
          </a:prstGeom>
          <a:solidFill>
            <a:srgbClr val="3C5A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775716648"/>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241</TotalTime>
  <Words>1654</Words>
  <Application>Microsoft Office PowerPoint</Application>
  <PresentationFormat>Экран (4:3)</PresentationFormat>
  <Paragraphs>86</Paragraphs>
  <Slides>34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34</vt:i4>
      </vt:variant>
    </vt:vector>
  </HeadingPairs>
  <TitlesOfParts>
    <vt:vector size="39" baseType="lpstr">
      <vt:lpstr>Arial</vt:lpstr>
      <vt:lpstr>Times New Roman</vt:lpstr>
      <vt:lpstr>Trebuchet MS</vt:lpstr>
      <vt:lpstr>Wingdings 3</vt:lpstr>
      <vt:lpstr>Аспект</vt:lpstr>
      <vt:lpstr>KORXONANING ASOSIY FONDLARI VA ISHLAB CHIQARISH QUVVATI</vt:lpstr>
      <vt:lpstr>Reja</vt:lpstr>
      <vt:lpstr>Asosiy fondlar korxona ishlab chiqarish vositalarining bir qismi bo‘lib, ishlab chiqarish jarayonida uzoq vaqt ishtirok etadi va o‘zining natural-moddiy ҳolatini yo‘qotmaydi ҳamda o‘z qiymatini tayyorlanayotgan maҳsulotlarga qismlab o‘tkazib beradi.  Asosiy fondlar qiymatini tayyorlanayotgan maҳsulotga o‘tkazish jarayoni amortizatsiya deb, ushbu jarayonda to‘plangan mablaғlar esa amortizatsiya ajratmalari deb ataladi.</vt:lpstr>
      <vt:lpstr>Презентация PowerPoint</vt:lpstr>
      <vt:lpstr>Презентация PowerPoint</vt:lpstr>
      <vt:lpstr>Презентация PowerPoint</vt:lpstr>
      <vt:lpstr>Презентация PowerPoint</vt:lpstr>
      <vt:lpstr>Asosiy ishlab chiqarish fondlari</vt:lpstr>
      <vt:lpstr>Презентация PowerPoint</vt:lpstr>
      <vt:lpstr>Презентация PowerPoint</vt:lpstr>
      <vt:lpstr>Презентация PowerPoint</vt:lpstr>
      <vt:lpstr>Jismoniy (moddiy) eskirish- iqlimning ta’siri, asosiy fondlardan foydalanish qoidalariga rioya qilish, xodimlarning malakasi bilan boғliq bo‘ladi.  </vt:lpstr>
      <vt:lpstr>Bu yerda:  Tf   - asosiy fondlarning ҳaqiqiy xizmat qiluvchi muddati; Tn   - asosiy fondlar xizmat qilishi kerak bo‘lgan normativ muddat; I - ҳisoblangan amortizatsiya summasi (eskirish summasi); Ps – asosiy fondlarning boshlanғich(qayta tashkil qilish) qiymati</vt:lpstr>
      <vt:lpstr>Ma’naviy eskirish - asosiy fondlarning qadrsizlanishi yoki texnik jiҳatdan muddatidan avval ish qobiliyatini  yo‘qotilishidir.  U ikki shaklda yuzaga keladi: birinchi shaklda asosiy fondlar ularning ishlab chiqarish qiymatlari pasayishi natijasida qadrsizlansa, ikkinchi shaklda asosiy fondlarning qadrsizlanishi yangi, fan-texnika taraqqiyoti ta’siri ostida, yanada samaraliroq fondlarning paydo bo‘lishi natijasida ro‘y beradi. </vt:lpstr>
      <vt:lpstr>Asosiy fondlar ma’naviy eskirishining yuqorida keltirilgan shakllarini quyidagi tarzda aniqlash mumkin: </vt:lpstr>
      <vt:lpstr>Ikkinchi shakl bo‘yicha xisoblanadi:</vt:lpstr>
      <vt:lpstr> Asosiy fondlarni qayta ishlab chiqarish, ya’ni jismoniy va ma’naviy jihatdan eskirgan asosiy fondlarning o‘rnini iqtisodiy to‘ldirish uchun korxona bu vositalar qiymatidan amortizatsiya ajratmalarni ayirib tashlaydi ҳamda bu ajratmalar keyinchalik xarajatlar sifatida maҳsulot tannarxiga kiritiladi. </vt:lpstr>
      <vt:lpstr>Amortizatsiya ajratmalari quyidagi formula asosida aniqlanuvchi amortizatsiya normalari (Na) asosida amalga oshiriladi: </vt:lpstr>
      <vt:lpstr>Bu yerda: A - amortizatsiya ajratmalari; P - asosiy fondlarning to‘liq boshlang‘ich qiymati. </vt:lpstr>
      <vt:lpstr>Bu yerda: Rk – asosiy fondlar xizmat qilgan muddat davomida kapital ta’mirlashga sarflangan xarajatlar; M - uskuna, mashina va qurilmalarni, ular xizmat qilgan davr mobaynida modernizatsiya qilishga sarflangan xarajatlar; O - asosiy fondlarning qoldiq (likvidatsion) qiymati; T - asosiy fondlarning xizmat qilish muddati, yil. </vt:lpstr>
      <vt:lpstr>        O‘rtacha ta’mirlash texnik mazmuni, murakkabligi, bajariladigan ish ҳajmi va davriyligiga ko‘ra, kapital ta’mirlashdan farq qiladi ҳamda sarflanuvchi mablaғ, vaqt va kuchni nisbatan kamroq talab etadi.         Joriy ta’mirlashda  asosan asbob-uskunalar tozalanadi, moylanadi, tekshiriladi, mayda kamchiliklari bartaraf qilinadi, ya’ni uskunalarning foydalanishga doimiy tayyorligi ta’minlanadi.</vt:lpstr>
      <vt:lpstr>Презентация PowerPoint</vt:lpstr>
      <vt:lpstr>Презентация PowerPoint</vt:lpstr>
      <vt:lpstr>Презентация PowerPoint</vt:lpstr>
      <vt:lpstr>Korxona bosh bo‘g’inining (asosiy sexining) ishlab chiqarish quvvati quyidagi formula asosida ҳisoblanadi:</vt:lpstr>
      <vt:lpstr>Bu yerda: M - tsex yoki uchaskaning qabul qilingan o‘lchov birligidagi ishlab chiqarish quvvati; n - sex yoki uchastkadagi ilhg’or uskunalar soni; Fmaks – bosh uskunadan foydalanish mumkin bo‘lgan maksimal muddat, soat; Mt – bosh uskunada maҳsulot tayyorlashning progressiv meҳnat sig’imi, soat.</vt:lpstr>
      <vt:lpstr>    KORXONANING AYLANMA MABLAG‘LARI</vt:lpstr>
      <vt:lpstr>Презентация PowerPoint</vt:lpstr>
      <vt:lpstr>Презентация PowerPoint</vt:lpstr>
      <vt:lpstr>Презентация PowerPoint</vt:lpstr>
      <vt:lpstr>Презентация PowerPoint</vt:lpstr>
      <vt:lpstr>Ishlab chiqarish zahiralari</vt:lpstr>
      <vt:lpstr>Aylanish koeffitsienti korxona aylanma mablag‘larining ma’lum bir vaqt (yil, chorak) davomida amalga oshiruvchi aylanishini tavsiflaydi yoki aylanma mablaғlarning ҳar  1 so‘miga to‘ғri keluvchi sotilgan maҳsulotlarni ko‘rsatadi. U quyidagi formula asosida ҳisoblab topiladi: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КОРХОНАНИНГ АСОСИЙ ФОНДЛАРИ ВА ИШЛАБ ЧИҚАРИШ ҚУВВАТИ</dc:title>
  <dc:creator>hp</dc:creator>
  <cp:lastModifiedBy>Пользователь</cp:lastModifiedBy>
  <cp:revision>40</cp:revision>
  <dcterms:created xsi:type="dcterms:W3CDTF">2022-05-07T06:02:51Z</dcterms:created>
  <dcterms:modified xsi:type="dcterms:W3CDTF">2025-10-30T16:15:39Z</dcterms:modified>
</cp:coreProperties>
</file>