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89" r:id="rId20"/>
    <p:sldId id="291" r:id="rId21"/>
    <p:sldId id="275" r:id="rId22"/>
    <p:sldId id="276" r:id="rId23"/>
    <p:sldId id="277" r:id="rId24"/>
    <p:sldId id="281" r:id="rId25"/>
    <p:sldId id="280" r:id="rId26"/>
    <p:sldId id="279" r:id="rId27"/>
    <p:sldId id="282" r:id="rId28"/>
    <p:sldId id="284" r:id="rId29"/>
    <p:sldId id="292" r:id="rId30"/>
  </p:sldIdLst>
  <p:sldSz cx="18288000" cy="10287000"/>
  <p:notesSz cx="6735763" cy="9866313"/>
  <p:embeddedFontLst>
    <p:embeddedFont>
      <p:font typeface="Arimo Italics" panose="020B0604020202020204" charset="0"/>
      <p:regular r:id="rId32"/>
    </p:embeddedFont>
    <p:embeddedFont>
      <p:font typeface="Canva Sans" panose="020B0604020202020204" charset="0"/>
      <p:regular r:id="rId33"/>
    </p:embeddedFont>
    <p:embeddedFont>
      <p:font typeface="Canva Sans Bold" panose="020B0604020202020204" charset="0"/>
      <p:regular r:id="rId34"/>
    </p:embeddedFont>
    <p:embeddedFont>
      <p:font typeface="Canva Sans Bold Italics" panose="020B0604020202020204" charset="0"/>
      <p:regular r:id="rId35"/>
    </p:embeddedFont>
    <p:embeddedFont>
      <p:font typeface="Canva Sans Italics" panose="020B0604020202020204" charset="0"/>
      <p:regular r:id="rId36"/>
    </p:embeddedFont>
    <p:embeddedFont>
      <p:font typeface="Canva Sans Medium" panose="020B0604020202020204" charset="0"/>
      <p:regular r:id="rId37"/>
    </p:embeddedFont>
    <p:embeddedFont>
      <p:font typeface="Canva Sans Medium Italics" panose="020B0604020202020204" charset="0"/>
      <p:regular r:id="rId38"/>
    </p:embeddedFont>
    <p:embeddedFont>
      <p:font typeface="Poppin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156" autoAdjust="0"/>
  </p:normalViewPr>
  <p:slideViewPr>
    <p:cSldViewPr>
      <p:cViewPr varScale="1">
        <p:scale>
          <a:sx n="35" d="100"/>
          <a:sy n="35" d="100"/>
        </p:scale>
        <p:origin x="1108"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8C266-65DF-4E08-ABB6-46C956FEE119}"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en-US"/>
        </a:p>
      </dgm:t>
    </dgm:pt>
    <dgm:pt modelId="{0FEEEDCC-7B11-430C-9F9E-D65B8B3F7573}">
      <dgm:prSet phldrT="[Text]"/>
      <dgm:spPr/>
      <dgm:t>
        <a:bodyPr/>
        <a:lstStyle/>
        <a:p>
          <a:r>
            <a:rPr lang="en-US" b="1" dirty="0"/>
            <a:t>Defining Geographical Boundaries</a:t>
          </a:r>
          <a:endParaRPr lang="en-US" dirty="0"/>
        </a:p>
      </dgm:t>
    </dgm:pt>
    <dgm:pt modelId="{C24197A6-B0B9-4F7D-B4B0-4DB22FB3F7E8}" type="parTrans" cxnId="{42B92B23-EF0B-4D95-A3C1-85887AD7E7E5}">
      <dgm:prSet/>
      <dgm:spPr/>
      <dgm:t>
        <a:bodyPr/>
        <a:lstStyle/>
        <a:p>
          <a:endParaRPr lang="en-US"/>
        </a:p>
      </dgm:t>
    </dgm:pt>
    <dgm:pt modelId="{ADCA7A2D-7BCA-4337-806A-1D8B3D807DC3}" type="sibTrans" cxnId="{42B92B23-EF0B-4D95-A3C1-85887AD7E7E5}">
      <dgm:prSet/>
      <dgm:spPr/>
      <dgm:t>
        <a:bodyPr/>
        <a:lstStyle/>
        <a:p>
          <a:endParaRPr lang="en-US"/>
        </a:p>
      </dgm:t>
    </dgm:pt>
    <dgm:pt modelId="{E8CCBF71-C6FC-41B0-B844-A54E5F286147}">
      <dgm:prSet phldrT="[Text]"/>
      <dgm:spPr/>
      <dgm:t>
        <a:bodyPr/>
        <a:lstStyle/>
        <a:p>
          <a:r>
            <a:rPr lang="en-US" b="1" dirty="0"/>
            <a:t>Identifying Emission Sources </a:t>
          </a:r>
          <a:endParaRPr lang="en-US" dirty="0"/>
        </a:p>
      </dgm:t>
    </dgm:pt>
    <dgm:pt modelId="{0F3DAF47-3B44-4C06-A279-E5D93874872B}" type="parTrans" cxnId="{E914005E-B72D-4319-A2ED-162364B40E4B}">
      <dgm:prSet/>
      <dgm:spPr/>
      <dgm:t>
        <a:bodyPr/>
        <a:lstStyle/>
        <a:p>
          <a:endParaRPr lang="en-US"/>
        </a:p>
      </dgm:t>
    </dgm:pt>
    <dgm:pt modelId="{7F34E5EF-2679-4D88-828C-7549F8AE83FB}" type="sibTrans" cxnId="{E914005E-B72D-4319-A2ED-162364B40E4B}">
      <dgm:prSet/>
      <dgm:spPr/>
      <dgm:t>
        <a:bodyPr/>
        <a:lstStyle/>
        <a:p>
          <a:endParaRPr lang="en-US"/>
        </a:p>
      </dgm:t>
    </dgm:pt>
    <dgm:pt modelId="{853082F8-51C5-4E7D-93C1-103B9D6D57D3}">
      <dgm:prSet phldrT="[Text]"/>
      <dgm:spPr/>
      <dgm:t>
        <a:bodyPr/>
        <a:lstStyle/>
        <a:p>
          <a:r>
            <a:rPr lang="en-US" b="1" dirty="0"/>
            <a:t>Quantifying Emissions and Composing Inventory</a:t>
          </a:r>
          <a:endParaRPr lang="en-US" dirty="0"/>
        </a:p>
      </dgm:t>
    </dgm:pt>
    <dgm:pt modelId="{7C04D83B-A4FA-44BD-978C-F5838A8F0717}" type="parTrans" cxnId="{0E6221C7-6E7C-439B-8310-05CF3700EAE8}">
      <dgm:prSet/>
      <dgm:spPr/>
      <dgm:t>
        <a:bodyPr/>
        <a:lstStyle/>
        <a:p>
          <a:endParaRPr lang="en-US"/>
        </a:p>
      </dgm:t>
    </dgm:pt>
    <dgm:pt modelId="{B8B326E9-9CC6-40AB-BF9B-92DDEEE98D9C}" type="sibTrans" cxnId="{0E6221C7-6E7C-439B-8310-05CF3700EAE8}">
      <dgm:prSet/>
      <dgm:spPr/>
      <dgm:t>
        <a:bodyPr/>
        <a:lstStyle/>
        <a:p>
          <a:endParaRPr lang="en-US"/>
        </a:p>
      </dgm:t>
    </dgm:pt>
    <dgm:pt modelId="{525D45AC-B196-4282-9888-9DC9F7D1217D}">
      <dgm:prSet phldrT="[Text]"/>
      <dgm:spPr/>
      <dgm:t>
        <a:bodyPr/>
        <a:lstStyle/>
        <a:p>
          <a:r>
            <a:rPr lang="en-US" b="1" dirty="0"/>
            <a:t>Aggregating City Inventories</a:t>
          </a:r>
          <a:endParaRPr lang="en-US" dirty="0"/>
        </a:p>
      </dgm:t>
    </dgm:pt>
    <dgm:pt modelId="{07889BAA-3D69-4114-9392-DA0A239607D3}" type="parTrans" cxnId="{8D8E496B-1E89-4C17-A264-A55498570AA6}">
      <dgm:prSet/>
      <dgm:spPr/>
      <dgm:t>
        <a:bodyPr/>
        <a:lstStyle/>
        <a:p>
          <a:endParaRPr lang="en-US"/>
        </a:p>
      </dgm:t>
    </dgm:pt>
    <dgm:pt modelId="{8F919F01-07D6-4B87-9005-0CB467462EDF}" type="sibTrans" cxnId="{8D8E496B-1E89-4C17-A264-A55498570AA6}">
      <dgm:prSet/>
      <dgm:spPr/>
      <dgm:t>
        <a:bodyPr/>
        <a:lstStyle/>
        <a:p>
          <a:endParaRPr lang="en-US"/>
        </a:p>
      </dgm:t>
    </dgm:pt>
    <dgm:pt modelId="{A89692CF-68B1-4474-93B2-485A824C4103}">
      <dgm:prSet phldrT="[Text]"/>
      <dgm:spPr/>
      <dgm:t>
        <a:bodyPr/>
        <a:lstStyle/>
        <a:p>
          <a:r>
            <a:rPr lang="en-US" b="1"/>
            <a:t>Goal Setting and Progress Tracking</a:t>
          </a:r>
          <a:endParaRPr lang="en-US" dirty="0"/>
        </a:p>
      </dgm:t>
    </dgm:pt>
    <dgm:pt modelId="{E632B420-9E8D-407F-B3B0-727E48C61DCB}" type="parTrans" cxnId="{C39E54A7-3994-48E3-8651-233829030802}">
      <dgm:prSet/>
      <dgm:spPr/>
      <dgm:t>
        <a:bodyPr/>
        <a:lstStyle/>
        <a:p>
          <a:endParaRPr lang="en-US"/>
        </a:p>
      </dgm:t>
    </dgm:pt>
    <dgm:pt modelId="{F7EBE9C0-986D-409E-B413-1C226695F820}" type="sibTrans" cxnId="{C39E54A7-3994-48E3-8651-233829030802}">
      <dgm:prSet/>
      <dgm:spPr/>
      <dgm:t>
        <a:bodyPr/>
        <a:lstStyle/>
        <a:p>
          <a:endParaRPr lang="en-US"/>
        </a:p>
      </dgm:t>
    </dgm:pt>
    <dgm:pt modelId="{B97BF3FA-C12D-44AA-8248-CDE7E6287452}" type="pres">
      <dgm:prSet presAssocID="{6508C266-65DF-4E08-ABB6-46C956FEE119}" presName="Name0" presStyleCnt="0">
        <dgm:presLayoutVars>
          <dgm:chMax val="7"/>
          <dgm:chPref val="7"/>
          <dgm:dir/>
        </dgm:presLayoutVars>
      </dgm:prSet>
      <dgm:spPr/>
    </dgm:pt>
    <dgm:pt modelId="{F8F72CE1-D29C-4906-A468-9312344041C7}" type="pres">
      <dgm:prSet presAssocID="{6508C266-65DF-4E08-ABB6-46C956FEE119}" presName="Name1" presStyleCnt="0"/>
      <dgm:spPr/>
    </dgm:pt>
    <dgm:pt modelId="{1B97D545-3C60-4B09-974E-B38BD8AE0FFE}" type="pres">
      <dgm:prSet presAssocID="{6508C266-65DF-4E08-ABB6-46C956FEE119}" presName="cycle" presStyleCnt="0"/>
      <dgm:spPr/>
    </dgm:pt>
    <dgm:pt modelId="{F3C6D7BC-D38F-40AC-A5C3-C12D8808B3CC}" type="pres">
      <dgm:prSet presAssocID="{6508C266-65DF-4E08-ABB6-46C956FEE119}" presName="srcNode" presStyleLbl="node1" presStyleIdx="0" presStyleCnt="5"/>
      <dgm:spPr/>
    </dgm:pt>
    <dgm:pt modelId="{F2BDBA7B-8BBF-44F1-B698-F85F6A26F332}" type="pres">
      <dgm:prSet presAssocID="{6508C266-65DF-4E08-ABB6-46C956FEE119}" presName="conn" presStyleLbl="parChTrans1D2" presStyleIdx="0" presStyleCnt="1"/>
      <dgm:spPr/>
    </dgm:pt>
    <dgm:pt modelId="{59D194C0-04D1-4278-9F8B-BD377D9DCE49}" type="pres">
      <dgm:prSet presAssocID="{6508C266-65DF-4E08-ABB6-46C956FEE119}" presName="extraNode" presStyleLbl="node1" presStyleIdx="0" presStyleCnt="5"/>
      <dgm:spPr/>
    </dgm:pt>
    <dgm:pt modelId="{A1CF4FAC-EB6D-4F33-8135-270564BA5F75}" type="pres">
      <dgm:prSet presAssocID="{6508C266-65DF-4E08-ABB6-46C956FEE119}" presName="dstNode" presStyleLbl="node1" presStyleIdx="0" presStyleCnt="5"/>
      <dgm:spPr/>
    </dgm:pt>
    <dgm:pt modelId="{112812E6-908B-43EC-B0F1-998FCA3F3029}" type="pres">
      <dgm:prSet presAssocID="{0FEEEDCC-7B11-430C-9F9E-D65B8B3F7573}" presName="text_1" presStyleLbl="node1" presStyleIdx="0" presStyleCnt="5">
        <dgm:presLayoutVars>
          <dgm:bulletEnabled val="1"/>
        </dgm:presLayoutVars>
      </dgm:prSet>
      <dgm:spPr/>
    </dgm:pt>
    <dgm:pt modelId="{34AC02D2-4061-4F23-B90D-2417C7417F4B}" type="pres">
      <dgm:prSet presAssocID="{0FEEEDCC-7B11-430C-9F9E-D65B8B3F7573}" presName="accent_1" presStyleCnt="0"/>
      <dgm:spPr/>
    </dgm:pt>
    <dgm:pt modelId="{8E2B506B-EA64-4C8F-9799-E6083A15E874}" type="pres">
      <dgm:prSet presAssocID="{0FEEEDCC-7B11-430C-9F9E-D65B8B3F7573}" presName="accentRepeatNode" presStyleLbl="solidFgAcc1" presStyleIdx="0" presStyleCnt="5"/>
      <dgm:spPr/>
    </dgm:pt>
    <dgm:pt modelId="{E2D04FF8-91FF-48A8-8672-0C39AA78163A}" type="pres">
      <dgm:prSet presAssocID="{E8CCBF71-C6FC-41B0-B844-A54E5F286147}" presName="text_2" presStyleLbl="node1" presStyleIdx="1" presStyleCnt="5">
        <dgm:presLayoutVars>
          <dgm:bulletEnabled val="1"/>
        </dgm:presLayoutVars>
      </dgm:prSet>
      <dgm:spPr/>
    </dgm:pt>
    <dgm:pt modelId="{2B302D9B-64B0-4C64-8DA2-BADD87F63C10}" type="pres">
      <dgm:prSet presAssocID="{E8CCBF71-C6FC-41B0-B844-A54E5F286147}" presName="accent_2" presStyleCnt="0"/>
      <dgm:spPr/>
    </dgm:pt>
    <dgm:pt modelId="{B2A841BC-2A41-439E-919C-7BDD5EA89D26}" type="pres">
      <dgm:prSet presAssocID="{E8CCBF71-C6FC-41B0-B844-A54E5F286147}" presName="accentRepeatNode" presStyleLbl="solidFgAcc1" presStyleIdx="1" presStyleCnt="5"/>
      <dgm:spPr/>
    </dgm:pt>
    <dgm:pt modelId="{2E48E908-25FC-4424-A177-8D9BC02000EA}" type="pres">
      <dgm:prSet presAssocID="{853082F8-51C5-4E7D-93C1-103B9D6D57D3}" presName="text_3" presStyleLbl="node1" presStyleIdx="2" presStyleCnt="5">
        <dgm:presLayoutVars>
          <dgm:bulletEnabled val="1"/>
        </dgm:presLayoutVars>
      </dgm:prSet>
      <dgm:spPr/>
    </dgm:pt>
    <dgm:pt modelId="{CAE59AD6-D6C8-4855-8E98-B312370E60C5}" type="pres">
      <dgm:prSet presAssocID="{853082F8-51C5-4E7D-93C1-103B9D6D57D3}" presName="accent_3" presStyleCnt="0"/>
      <dgm:spPr/>
    </dgm:pt>
    <dgm:pt modelId="{C49359FC-3851-4AE8-96D7-AC8247EC98CD}" type="pres">
      <dgm:prSet presAssocID="{853082F8-51C5-4E7D-93C1-103B9D6D57D3}" presName="accentRepeatNode" presStyleLbl="solidFgAcc1" presStyleIdx="2" presStyleCnt="5"/>
      <dgm:spPr/>
    </dgm:pt>
    <dgm:pt modelId="{6F1238DD-EE04-4289-9F28-89E9D6AEC6B1}" type="pres">
      <dgm:prSet presAssocID="{525D45AC-B196-4282-9888-9DC9F7D1217D}" presName="text_4" presStyleLbl="node1" presStyleIdx="3" presStyleCnt="5">
        <dgm:presLayoutVars>
          <dgm:bulletEnabled val="1"/>
        </dgm:presLayoutVars>
      </dgm:prSet>
      <dgm:spPr/>
    </dgm:pt>
    <dgm:pt modelId="{96361041-67CD-4172-A48D-7192EAEE8516}" type="pres">
      <dgm:prSet presAssocID="{525D45AC-B196-4282-9888-9DC9F7D1217D}" presName="accent_4" presStyleCnt="0"/>
      <dgm:spPr/>
    </dgm:pt>
    <dgm:pt modelId="{EF9295DD-CA73-4970-A132-47AA9F6DAE27}" type="pres">
      <dgm:prSet presAssocID="{525D45AC-B196-4282-9888-9DC9F7D1217D}" presName="accentRepeatNode" presStyleLbl="solidFgAcc1" presStyleIdx="3" presStyleCnt="5"/>
      <dgm:spPr/>
    </dgm:pt>
    <dgm:pt modelId="{39A070CF-A949-4DD5-95B3-C35F3CF2A07F}" type="pres">
      <dgm:prSet presAssocID="{A89692CF-68B1-4474-93B2-485A824C4103}" presName="text_5" presStyleLbl="node1" presStyleIdx="4" presStyleCnt="5">
        <dgm:presLayoutVars>
          <dgm:bulletEnabled val="1"/>
        </dgm:presLayoutVars>
      </dgm:prSet>
      <dgm:spPr/>
    </dgm:pt>
    <dgm:pt modelId="{F04294BC-FB6E-4B1F-AF3F-F8D86F74AE33}" type="pres">
      <dgm:prSet presAssocID="{A89692CF-68B1-4474-93B2-485A824C4103}" presName="accent_5" presStyleCnt="0"/>
      <dgm:spPr/>
    </dgm:pt>
    <dgm:pt modelId="{2BBD7C59-05FB-4806-8E18-9D58AF644521}" type="pres">
      <dgm:prSet presAssocID="{A89692CF-68B1-4474-93B2-485A824C4103}" presName="accentRepeatNode" presStyleLbl="solidFgAcc1" presStyleIdx="4" presStyleCnt="5"/>
      <dgm:spPr/>
    </dgm:pt>
  </dgm:ptLst>
  <dgm:cxnLst>
    <dgm:cxn modelId="{4490E001-ED08-460A-AEDD-A5659163E0F8}" type="presOf" srcId="{6508C266-65DF-4E08-ABB6-46C956FEE119}" destId="{B97BF3FA-C12D-44AA-8248-CDE7E6287452}" srcOrd="0" destOrd="0" presId="urn:microsoft.com/office/officeart/2008/layout/VerticalCurvedList"/>
    <dgm:cxn modelId="{75824E1B-809E-4BD2-8B2B-6185A02A0393}" type="presOf" srcId="{853082F8-51C5-4E7D-93C1-103B9D6D57D3}" destId="{2E48E908-25FC-4424-A177-8D9BC02000EA}" srcOrd="0" destOrd="0" presId="urn:microsoft.com/office/officeart/2008/layout/VerticalCurvedList"/>
    <dgm:cxn modelId="{42B92B23-EF0B-4D95-A3C1-85887AD7E7E5}" srcId="{6508C266-65DF-4E08-ABB6-46C956FEE119}" destId="{0FEEEDCC-7B11-430C-9F9E-D65B8B3F7573}" srcOrd="0" destOrd="0" parTransId="{C24197A6-B0B9-4F7D-B4B0-4DB22FB3F7E8}" sibTransId="{ADCA7A2D-7BCA-4337-806A-1D8B3D807DC3}"/>
    <dgm:cxn modelId="{D6CBB82B-290E-4DD6-957D-4A62D154D2CE}" type="presOf" srcId="{ADCA7A2D-7BCA-4337-806A-1D8B3D807DC3}" destId="{F2BDBA7B-8BBF-44F1-B698-F85F6A26F332}" srcOrd="0" destOrd="0" presId="urn:microsoft.com/office/officeart/2008/layout/VerticalCurvedList"/>
    <dgm:cxn modelId="{E914005E-B72D-4319-A2ED-162364B40E4B}" srcId="{6508C266-65DF-4E08-ABB6-46C956FEE119}" destId="{E8CCBF71-C6FC-41B0-B844-A54E5F286147}" srcOrd="1" destOrd="0" parTransId="{0F3DAF47-3B44-4C06-A279-E5D93874872B}" sibTransId="{7F34E5EF-2679-4D88-828C-7549F8AE83FB}"/>
    <dgm:cxn modelId="{54FF3541-B5CD-4A36-82FA-BD5939DA5C66}" type="presOf" srcId="{525D45AC-B196-4282-9888-9DC9F7D1217D}" destId="{6F1238DD-EE04-4289-9F28-89E9D6AEC6B1}" srcOrd="0" destOrd="0" presId="urn:microsoft.com/office/officeart/2008/layout/VerticalCurvedList"/>
    <dgm:cxn modelId="{2499A843-70C0-4E98-9696-0994A624C74C}" type="presOf" srcId="{E8CCBF71-C6FC-41B0-B844-A54E5F286147}" destId="{E2D04FF8-91FF-48A8-8672-0C39AA78163A}" srcOrd="0" destOrd="0" presId="urn:microsoft.com/office/officeart/2008/layout/VerticalCurvedList"/>
    <dgm:cxn modelId="{8D8E496B-1E89-4C17-A264-A55498570AA6}" srcId="{6508C266-65DF-4E08-ABB6-46C956FEE119}" destId="{525D45AC-B196-4282-9888-9DC9F7D1217D}" srcOrd="3" destOrd="0" parTransId="{07889BAA-3D69-4114-9392-DA0A239607D3}" sibTransId="{8F919F01-07D6-4B87-9005-0CB467462EDF}"/>
    <dgm:cxn modelId="{FF183389-CDF4-4484-885D-D8116CB408CE}" type="presOf" srcId="{A89692CF-68B1-4474-93B2-485A824C4103}" destId="{39A070CF-A949-4DD5-95B3-C35F3CF2A07F}" srcOrd="0" destOrd="0" presId="urn:microsoft.com/office/officeart/2008/layout/VerticalCurvedList"/>
    <dgm:cxn modelId="{C39E54A7-3994-48E3-8651-233829030802}" srcId="{6508C266-65DF-4E08-ABB6-46C956FEE119}" destId="{A89692CF-68B1-4474-93B2-485A824C4103}" srcOrd="4" destOrd="0" parTransId="{E632B420-9E8D-407F-B3B0-727E48C61DCB}" sibTransId="{F7EBE9C0-986D-409E-B413-1C226695F820}"/>
    <dgm:cxn modelId="{0E6221C7-6E7C-439B-8310-05CF3700EAE8}" srcId="{6508C266-65DF-4E08-ABB6-46C956FEE119}" destId="{853082F8-51C5-4E7D-93C1-103B9D6D57D3}" srcOrd="2" destOrd="0" parTransId="{7C04D83B-A4FA-44BD-978C-F5838A8F0717}" sibTransId="{B8B326E9-9CC6-40AB-BF9B-92DDEEE98D9C}"/>
    <dgm:cxn modelId="{3780E3FA-E194-4FA6-8D5A-93D0F908FDA8}" type="presOf" srcId="{0FEEEDCC-7B11-430C-9F9E-D65B8B3F7573}" destId="{112812E6-908B-43EC-B0F1-998FCA3F3029}" srcOrd="0" destOrd="0" presId="urn:microsoft.com/office/officeart/2008/layout/VerticalCurvedList"/>
    <dgm:cxn modelId="{83BB4A82-9D19-49E5-9882-C1D0E2C635C9}" type="presParOf" srcId="{B97BF3FA-C12D-44AA-8248-CDE7E6287452}" destId="{F8F72CE1-D29C-4906-A468-9312344041C7}" srcOrd="0" destOrd="0" presId="urn:microsoft.com/office/officeart/2008/layout/VerticalCurvedList"/>
    <dgm:cxn modelId="{DEC25427-4069-413A-B9BC-F46689D2B962}" type="presParOf" srcId="{F8F72CE1-D29C-4906-A468-9312344041C7}" destId="{1B97D545-3C60-4B09-974E-B38BD8AE0FFE}" srcOrd="0" destOrd="0" presId="urn:microsoft.com/office/officeart/2008/layout/VerticalCurvedList"/>
    <dgm:cxn modelId="{40E66DB9-15DD-4F7E-AC21-A6D4EC8D2964}" type="presParOf" srcId="{1B97D545-3C60-4B09-974E-B38BD8AE0FFE}" destId="{F3C6D7BC-D38F-40AC-A5C3-C12D8808B3CC}" srcOrd="0" destOrd="0" presId="urn:microsoft.com/office/officeart/2008/layout/VerticalCurvedList"/>
    <dgm:cxn modelId="{87E877F9-8547-42DD-BCDF-C117E73A7BB6}" type="presParOf" srcId="{1B97D545-3C60-4B09-974E-B38BD8AE0FFE}" destId="{F2BDBA7B-8BBF-44F1-B698-F85F6A26F332}" srcOrd="1" destOrd="0" presId="urn:microsoft.com/office/officeart/2008/layout/VerticalCurvedList"/>
    <dgm:cxn modelId="{A341DFE7-7503-433B-8921-8F52794CD2BB}" type="presParOf" srcId="{1B97D545-3C60-4B09-974E-B38BD8AE0FFE}" destId="{59D194C0-04D1-4278-9F8B-BD377D9DCE49}" srcOrd="2" destOrd="0" presId="urn:microsoft.com/office/officeart/2008/layout/VerticalCurvedList"/>
    <dgm:cxn modelId="{9EF02BF9-0059-459B-8B8C-41433FED19F3}" type="presParOf" srcId="{1B97D545-3C60-4B09-974E-B38BD8AE0FFE}" destId="{A1CF4FAC-EB6D-4F33-8135-270564BA5F75}" srcOrd="3" destOrd="0" presId="urn:microsoft.com/office/officeart/2008/layout/VerticalCurvedList"/>
    <dgm:cxn modelId="{150DE5D1-D763-4ABC-8EA4-0A7DD596A9A5}" type="presParOf" srcId="{F8F72CE1-D29C-4906-A468-9312344041C7}" destId="{112812E6-908B-43EC-B0F1-998FCA3F3029}" srcOrd="1" destOrd="0" presId="urn:microsoft.com/office/officeart/2008/layout/VerticalCurvedList"/>
    <dgm:cxn modelId="{89982B77-4C58-4973-882E-875B5921036F}" type="presParOf" srcId="{F8F72CE1-D29C-4906-A468-9312344041C7}" destId="{34AC02D2-4061-4F23-B90D-2417C7417F4B}" srcOrd="2" destOrd="0" presId="urn:microsoft.com/office/officeart/2008/layout/VerticalCurvedList"/>
    <dgm:cxn modelId="{A679BAF4-1857-4171-9289-A2653AB27821}" type="presParOf" srcId="{34AC02D2-4061-4F23-B90D-2417C7417F4B}" destId="{8E2B506B-EA64-4C8F-9799-E6083A15E874}" srcOrd="0" destOrd="0" presId="urn:microsoft.com/office/officeart/2008/layout/VerticalCurvedList"/>
    <dgm:cxn modelId="{62912517-3B14-485F-AC07-5B15E3F7326B}" type="presParOf" srcId="{F8F72CE1-D29C-4906-A468-9312344041C7}" destId="{E2D04FF8-91FF-48A8-8672-0C39AA78163A}" srcOrd="3" destOrd="0" presId="urn:microsoft.com/office/officeart/2008/layout/VerticalCurvedList"/>
    <dgm:cxn modelId="{A17733F9-EE94-4AC1-BE70-95C6F077736C}" type="presParOf" srcId="{F8F72CE1-D29C-4906-A468-9312344041C7}" destId="{2B302D9B-64B0-4C64-8DA2-BADD87F63C10}" srcOrd="4" destOrd="0" presId="urn:microsoft.com/office/officeart/2008/layout/VerticalCurvedList"/>
    <dgm:cxn modelId="{E4879BF7-4CD3-419D-8773-D821ED880E9C}" type="presParOf" srcId="{2B302D9B-64B0-4C64-8DA2-BADD87F63C10}" destId="{B2A841BC-2A41-439E-919C-7BDD5EA89D26}" srcOrd="0" destOrd="0" presId="urn:microsoft.com/office/officeart/2008/layout/VerticalCurvedList"/>
    <dgm:cxn modelId="{876A2AD9-D081-4179-988E-803204855F18}" type="presParOf" srcId="{F8F72CE1-D29C-4906-A468-9312344041C7}" destId="{2E48E908-25FC-4424-A177-8D9BC02000EA}" srcOrd="5" destOrd="0" presId="urn:microsoft.com/office/officeart/2008/layout/VerticalCurvedList"/>
    <dgm:cxn modelId="{20770222-E264-497C-AA77-8723AF1C3664}" type="presParOf" srcId="{F8F72CE1-D29C-4906-A468-9312344041C7}" destId="{CAE59AD6-D6C8-4855-8E98-B312370E60C5}" srcOrd="6" destOrd="0" presId="urn:microsoft.com/office/officeart/2008/layout/VerticalCurvedList"/>
    <dgm:cxn modelId="{63927A7E-9272-4E19-AE3B-08EB6238D89D}" type="presParOf" srcId="{CAE59AD6-D6C8-4855-8E98-B312370E60C5}" destId="{C49359FC-3851-4AE8-96D7-AC8247EC98CD}" srcOrd="0" destOrd="0" presId="urn:microsoft.com/office/officeart/2008/layout/VerticalCurvedList"/>
    <dgm:cxn modelId="{02376C62-43E9-427C-8739-F58EF4C1AC2D}" type="presParOf" srcId="{F8F72CE1-D29C-4906-A468-9312344041C7}" destId="{6F1238DD-EE04-4289-9F28-89E9D6AEC6B1}" srcOrd="7" destOrd="0" presId="urn:microsoft.com/office/officeart/2008/layout/VerticalCurvedList"/>
    <dgm:cxn modelId="{9CB06167-416C-44E7-B097-0F8FBCBDAA16}" type="presParOf" srcId="{F8F72CE1-D29C-4906-A468-9312344041C7}" destId="{96361041-67CD-4172-A48D-7192EAEE8516}" srcOrd="8" destOrd="0" presId="urn:microsoft.com/office/officeart/2008/layout/VerticalCurvedList"/>
    <dgm:cxn modelId="{3B0A52D0-6013-4619-A85F-A66C2A794598}" type="presParOf" srcId="{96361041-67CD-4172-A48D-7192EAEE8516}" destId="{EF9295DD-CA73-4970-A132-47AA9F6DAE27}" srcOrd="0" destOrd="0" presId="urn:microsoft.com/office/officeart/2008/layout/VerticalCurvedList"/>
    <dgm:cxn modelId="{8044DD32-DB83-45E8-B88D-EC33F51A142C}" type="presParOf" srcId="{F8F72CE1-D29C-4906-A468-9312344041C7}" destId="{39A070CF-A949-4DD5-95B3-C35F3CF2A07F}" srcOrd="9" destOrd="0" presId="urn:microsoft.com/office/officeart/2008/layout/VerticalCurvedList"/>
    <dgm:cxn modelId="{ACBFFEB0-40B8-44F9-AF78-EDAE77D5BD93}" type="presParOf" srcId="{F8F72CE1-D29C-4906-A468-9312344041C7}" destId="{F04294BC-FB6E-4B1F-AF3F-F8D86F74AE33}" srcOrd="10" destOrd="0" presId="urn:microsoft.com/office/officeart/2008/layout/VerticalCurvedList"/>
    <dgm:cxn modelId="{EEC58357-44D4-4304-9297-4AB4E9BA134F}" type="presParOf" srcId="{F04294BC-FB6E-4B1F-AF3F-F8D86F74AE33}" destId="{2BBD7C59-05FB-4806-8E18-9D58AF64452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DBA7B-8BBF-44F1-B698-F85F6A26F332}">
      <dsp:nvSpPr>
        <dsp:cNvPr id="0" name=""/>
        <dsp:cNvSpPr/>
      </dsp:nvSpPr>
      <dsp:spPr>
        <a:xfrm>
          <a:off x="-8849105" y="-1351245"/>
          <a:ext cx="10527175" cy="10527175"/>
        </a:xfrm>
        <a:prstGeom prst="blockArc">
          <a:avLst>
            <a:gd name="adj1" fmla="val 18900000"/>
            <a:gd name="adj2" fmla="val 2700000"/>
            <a:gd name="adj3" fmla="val 205"/>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2812E6-908B-43EC-B0F1-998FCA3F3029}">
      <dsp:nvSpPr>
        <dsp:cNvPr id="0" name=""/>
        <dsp:cNvSpPr/>
      </dsp:nvSpPr>
      <dsp:spPr>
        <a:xfrm>
          <a:off x="732048" y="488886"/>
          <a:ext cx="10126169" cy="97839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660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t>Defining Geographical Boundaries</a:t>
          </a:r>
          <a:endParaRPr lang="en-US" sz="3200" kern="1200" dirty="0"/>
        </a:p>
      </dsp:txBody>
      <dsp:txXfrm>
        <a:off x="732048" y="488886"/>
        <a:ext cx="10126169" cy="978398"/>
      </dsp:txXfrm>
    </dsp:sp>
    <dsp:sp modelId="{8E2B506B-EA64-4C8F-9799-E6083A15E874}">
      <dsp:nvSpPr>
        <dsp:cNvPr id="0" name=""/>
        <dsp:cNvSpPr/>
      </dsp:nvSpPr>
      <dsp:spPr>
        <a:xfrm>
          <a:off x="120549" y="366586"/>
          <a:ext cx="1222998" cy="1222998"/>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D04FF8-91FF-48A8-8672-0C39AA78163A}">
      <dsp:nvSpPr>
        <dsp:cNvPr id="0" name=""/>
        <dsp:cNvSpPr/>
      </dsp:nvSpPr>
      <dsp:spPr>
        <a:xfrm>
          <a:off x="1433139" y="1956014"/>
          <a:ext cx="9425077" cy="978398"/>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660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t>Identifying Emission Sources </a:t>
          </a:r>
          <a:endParaRPr lang="en-US" sz="3200" kern="1200" dirty="0"/>
        </a:p>
      </dsp:txBody>
      <dsp:txXfrm>
        <a:off x="1433139" y="1956014"/>
        <a:ext cx="9425077" cy="978398"/>
      </dsp:txXfrm>
    </dsp:sp>
    <dsp:sp modelId="{B2A841BC-2A41-439E-919C-7BDD5EA89D26}">
      <dsp:nvSpPr>
        <dsp:cNvPr id="0" name=""/>
        <dsp:cNvSpPr/>
      </dsp:nvSpPr>
      <dsp:spPr>
        <a:xfrm>
          <a:off x="821640" y="1833714"/>
          <a:ext cx="1222998" cy="1222998"/>
        </a:xfrm>
        <a:prstGeom prst="ellipse">
          <a:avLst/>
        </a:prstGeom>
        <a:solidFill>
          <a:schemeClr val="lt1">
            <a:hueOff val="0"/>
            <a:satOff val="0"/>
            <a:lumOff val="0"/>
            <a:alphaOff val="0"/>
          </a:schemeClr>
        </a:solidFill>
        <a:ln w="25400" cap="flat" cmpd="sng" algn="ctr">
          <a:solidFill>
            <a:schemeClr val="accent2">
              <a:hueOff val="1170380"/>
              <a:satOff val="-1460"/>
              <a:lumOff val="343"/>
              <a:alphaOff val="0"/>
            </a:schemeClr>
          </a:solidFill>
          <a:prstDash val="solid"/>
        </a:ln>
        <a:effectLst/>
      </dsp:spPr>
      <dsp:style>
        <a:lnRef idx="2">
          <a:scrgbClr r="0" g="0" b="0"/>
        </a:lnRef>
        <a:fillRef idx="1">
          <a:scrgbClr r="0" g="0" b="0"/>
        </a:fillRef>
        <a:effectRef idx="0">
          <a:scrgbClr r="0" g="0" b="0"/>
        </a:effectRef>
        <a:fontRef idx="minor"/>
      </dsp:style>
    </dsp:sp>
    <dsp:sp modelId="{2E48E908-25FC-4424-A177-8D9BC02000EA}">
      <dsp:nvSpPr>
        <dsp:cNvPr id="0" name=""/>
        <dsp:cNvSpPr/>
      </dsp:nvSpPr>
      <dsp:spPr>
        <a:xfrm>
          <a:off x="1648318" y="3423142"/>
          <a:ext cx="9209898" cy="978398"/>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660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t>Quantifying Emissions and Composing Inventory</a:t>
          </a:r>
          <a:endParaRPr lang="en-US" sz="3200" kern="1200" dirty="0"/>
        </a:p>
      </dsp:txBody>
      <dsp:txXfrm>
        <a:off x="1648318" y="3423142"/>
        <a:ext cx="9209898" cy="978398"/>
      </dsp:txXfrm>
    </dsp:sp>
    <dsp:sp modelId="{C49359FC-3851-4AE8-96D7-AC8247EC98CD}">
      <dsp:nvSpPr>
        <dsp:cNvPr id="0" name=""/>
        <dsp:cNvSpPr/>
      </dsp:nvSpPr>
      <dsp:spPr>
        <a:xfrm>
          <a:off x="1036819" y="3300842"/>
          <a:ext cx="1222998" cy="1222998"/>
        </a:xfrm>
        <a:prstGeom prst="ellipse">
          <a:avLst/>
        </a:prstGeom>
        <a:solidFill>
          <a:schemeClr val="lt1">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sp>
    <dsp:sp modelId="{6F1238DD-EE04-4289-9F28-89E9D6AEC6B1}">
      <dsp:nvSpPr>
        <dsp:cNvPr id="0" name=""/>
        <dsp:cNvSpPr/>
      </dsp:nvSpPr>
      <dsp:spPr>
        <a:xfrm>
          <a:off x="1433139" y="4890271"/>
          <a:ext cx="9425077" cy="978398"/>
        </a:xfrm>
        <a:prstGeom prst="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660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t>Aggregating City Inventories</a:t>
          </a:r>
          <a:endParaRPr lang="en-US" sz="3200" kern="1200" dirty="0"/>
        </a:p>
      </dsp:txBody>
      <dsp:txXfrm>
        <a:off x="1433139" y="4890271"/>
        <a:ext cx="9425077" cy="978398"/>
      </dsp:txXfrm>
    </dsp:sp>
    <dsp:sp modelId="{EF9295DD-CA73-4970-A132-47AA9F6DAE27}">
      <dsp:nvSpPr>
        <dsp:cNvPr id="0" name=""/>
        <dsp:cNvSpPr/>
      </dsp:nvSpPr>
      <dsp:spPr>
        <a:xfrm>
          <a:off x="821640" y="4767971"/>
          <a:ext cx="1222998" cy="1222998"/>
        </a:xfrm>
        <a:prstGeom prst="ellipse">
          <a:avLst/>
        </a:prstGeom>
        <a:solidFill>
          <a:schemeClr val="lt1">
            <a:hueOff val="0"/>
            <a:satOff val="0"/>
            <a:lumOff val="0"/>
            <a:alphaOff val="0"/>
          </a:schemeClr>
        </a:solidFill>
        <a:ln w="25400" cap="flat" cmpd="sng" algn="ctr">
          <a:solidFill>
            <a:schemeClr val="accent2">
              <a:hueOff val="3511139"/>
              <a:satOff val="-4379"/>
              <a:lumOff val="1030"/>
              <a:alphaOff val="0"/>
            </a:schemeClr>
          </a:solidFill>
          <a:prstDash val="solid"/>
        </a:ln>
        <a:effectLst/>
      </dsp:spPr>
      <dsp:style>
        <a:lnRef idx="2">
          <a:scrgbClr r="0" g="0" b="0"/>
        </a:lnRef>
        <a:fillRef idx="1">
          <a:scrgbClr r="0" g="0" b="0"/>
        </a:fillRef>
        <a:effectRef idx="0">
          <a:scrgbClr r="0" g="0" b="0"/>
        </a:effectRef>
        <a:fontRef idx="minor"/>
      </dsp:style>
    </dsp:sp>
    <dsp:sp modelId="{39A070CF-A949-4DD5-95B3-C35F3CF2A07F}">
      <dsp:nvSpPr>
        <dsp:cNvPr id="0" name=""/>
        <dsp:cNvSpPr/>
      </dsp:nvSpPr>
      <dsp:spPr>
        <a:xfrm>
          <a:off x="732048" y="6357399"/>
          <a:ext cx="10126169" cy="978398"/>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660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a:t>Goal Setting and Progress Tracking</a:t>
          </a:r>
          <a:endParaRPr lang="en-US" sz="3200" kern="1200" dirty="0"/>
        </a:p>
      </dsp:txBody>
      <dsp:txXfrm>
        <a:off x="732048" y="6357399"/>
        <a:ext cx="10126169" cy="978398"/>
      </dsp:txXfrm>
    </dsp:sp>
    <dsp:sp modelId="{2BBD7C59-05FB-4806-8E18-9D58AF644521}">
      <dsp:nvSpPr>
        <dsp:cNvPr id="0" name=""/>
        <dsp:cNvSpPr/>
      </dsp:nvSpPr>
      <dsp:spPr>
        <a:xfrm>
          <a:off x="120549" y="6235099"/>
          <a:ext cx="1222998" cy="1222998"/>
        </a:xfrm>
        <a:prstGeom prst="ellipse">
          <a:avLst/>
        </a:prstGeom>
        <a:solidFill>
          <a:schemeClr val="lt1">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8CD67180-C8A3-48C5-B9B8-C69098AE9C66}" type="datetimeFigureOut">
              <a:rPr lang="en-US" smtClean="0"/>
              <a:t>1/15/2025</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5A387AD0-8C8D-4925-A13F-FD64C2BD917E}" type="slidenum">
              <a:rPr lang="en-US" smtClean="0"/>
              <a:t>‹#›</a:t>
            </a:fld>
            <a:endParaRPr lang="en-US"/>
          </a:p>
        </p:txBody>
      </p:sp>
    </p:spTree>
    <p:extLst>
      <p:ext uri="{BB962C8B-B14F-4D97-AF65-F5344CB8AC3E}">
        <p14:creationId xmlns:p14="http://schemas.microsoft.com/office/powerpoint/2010/main" val="3175080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87AD0-8C8D-4925-A13F-FD64C2BD917E}" type="slidenum">
              <a:rPr lang="en-US" smtClean="0"/>
              <a:t>1</a:t>
            </a:fld>
            <a:endParaRPr lang="en-US"/>
          </a:p>
        </p:txBody>
      </p:sp>
    </p:spTree>
    <p:extLst>
      <p:ext uri="{BB962C8B-B14F-4D97-AF65-F5344CB8AC3E}">
        <p14:creationId xmlns:p14="http://schemas.microsoft.com/office/powerpoint/2010/main" val="3907794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These are NASA generated images of our planet Earth. The first recorded imagery here is from 1895. And we started to move ahead in time, the temperature on the planet started to rise significantly – i.e. Global Warming - the phenomenon responsible for all climate change discussions.</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The climate crisis that we are in, is induced by anthropogenic activities that have had detrimental impact on nature. The planet is heating up and as we all are aware, 2024 was the hottest year on record, and maybe the coldest of the future. Every year we are seeing increased temperatures.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2</a:t>
            </a:fld>
            <a:endParaRPr lang="en-US"/>
          </a:p>
        </p:txBody>
      </p:sp>
    </p:spTree>
    <p:extLst>
      <p:ext uri="{BB962C8B-B14F-4D97-AF65-F5344CB8AC3E}">
        <p14:creationId xmlns:p14="http://schemas.microsoft.com/office/powerpoint/2010/main" val="1422603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Increase in global temperatures have led to the melting of glaciers and a rise in the sea level. Increased temperatures will lead to higher evaporation rates which will influence the water cycle accordingly, causing wet areas/regions to get more rain and drier areas will face droughts leading to frequent extreme weather events. This will further lead to alterations in the natural resource base (forests/biodiversity, agriculture, water resources) and will consequently affect people’s livelihoods. Human health will also be impacted with higher temperatures; with children, the elderly and </a:t>
            </a:r>
            <a:r>
              <a:rPr lang="en-GB" sz="1200" b="1" i="1" kern="100" dirty="0">
                <a:effectLst/>
                <a:latin typeface="Aptos" panose="020B0004020202020204" pitchFamily="34" charset="0"/>
                <a:ea typeface="Aptos" panose="020B0004020202020204" pitchFamily="34" charset="0"/>
                <a:cs typeface="Times New Roman" panose="02020603050405020304" pitchFamily="18" charset="0"/>
              </a:rPr>
              <a:t>marginalised communities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are likely to be more vulnerable.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While having said that, recent events in Los Angeles — </a:t>
            </a:r>
            <a:r>
              <a:rPr lang="en-GB" sz="1200" b="1" i="1" kern="100" dirty="0">
                <a:effectLst/>
                <a:latin typeface="Aptos" panose="020B0004020202020204" pitchFamily="34" charset="0"/>
                <a:ea typeface="Aptos" panose="020B0004020202020204" pitchFamily="34" charset="0"/>
                <a:cs typeface="Times New Roman" panose="02020603050405020304" pitchFamily="18" charset="0"/>
              </a:rPr>
              <a:t>The Palisades Fire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the largest of six active blazes in the Los Angeles region — have killed at least 24 people and burned more than 40,000 acres — an area bigger than San Francisco — according to Cal Fire, with flames claiming more than 12,300 structures and displacing tens of thousands. Paris Hilton, Mandy Moore, Mel Gibson, Eugene Levy, James Woods, Chris Pratt and many more Hollywood A-listers have lost their homes. This also is an indication that with the climate threat that we face — it is only a matter of time before it won’t have any marginalisation barriers — geographic or economic — till everyone on planet Earth gets affected.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3</a:t>
            </a:fld>
            <a:endParaRPr lang="en-US"/>
          </a:p>
        </p:txBody>
      </p:sp>
    </p:spTree>
    <p:extLst>
      <p:ext uri="{BB962C8B-B14F-4D97-AF65-F5344CB8AC3E}">
        <p14:creationId xmlns:p14="http://schemas.microsoft.com/office/powerpoint/2010/main" val="66640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Cities are home to over 56% of the global population, account for over 70% of the global gross domestic product (GDP).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However, cities occupy only about 2-3% of the total land area globally.</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Despite the lesser footprint, cities are a key contributor to climate change, as urban activities are major sources of greenhouse gas emissions.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Estimates suggest that urban areas are responsible for over:</a:t>
            </a:r>
          </a:p>
          <a:p>
            <a:pPr marL="342900" marR="0" lvl="0" indent="-342900" algn="just">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60% energy consumption, </a:t>
            </a:r>
          </a:p>
          <a:p>
            <a:pPr marL="342900" marR="0" lvl="0" indent="-342900" algn="just">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70% waste generation,</a:t>
            </a:r>
          </a:p>
          <a:p>
            <a:pPr marL="342900" marR="0" lvl="0" indent="-342900" algn="just">
              <a:lnSpc>
                <a:spcPct val="115000"/>
              </a:lnSpc>
              <a:spcAft>
                <a:spcPts val="8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over 70% in global CO</a:t>
            </a:r>
            <a:r>
              <a:rPr lang="en-US" sz="1200" kern="100" baseline="-25000" dirty="0">
                <a:effectLst/>
                <a:latin typeface="Aptos" panose="020B0004020202020204" pitchFamily="34" charset="0"/>
                <a:ea typeface="Aptos" panose="020B0004020202020204" pitchFamily="34" charset="0"/>
                <a:cs typeface="Times New Roman" panose="02020603050405020304" pitchFamily="18" charset="0"/>
              </a:rPr>
              <a:t>2</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emissions; </a:t>
            </a:r>
          </a:p>
          <a:p>
            <a:pPr marL="342900" marR="0" lvl="0" indent="-342900" algn="just">
              <a:lnSpc>
                <a:spcPct val="115000"/>
              </a:lnSpc>
              <a:spcAft>
                <a:spcPts val="800"/>
              </a:spcAft>
              <a:buFont typeface="Symbol" panose="05050102010706020507" pitchFamily="18" charset="2"/>
              <a:buChar char=""/>
            </a:pPr>
            <a:r>
              <a:rPr lang="en-US" sz="1200" dirty="0">
                <a:effectLst/>
                <a:latin typeface="Aptos" panose="020B0004020202020204" pitchFamily="34" charset="0"/>
                <a:ea typeface="Aptos" panose="020B0004020202020204" pitchFamily="34" charset="0"/>
                <a:cs typeface="Times New Roman" panose="02020603050405020304" pitchFamily="18" charset="0"/>
              </a:rPr>
              <a:t>with the transport and buildings being among the largest contributors (IPCC, 2022).</a:t>
            </a:r>
          </a:p>
          <a:p>
            <a:pPr marL="342900" marR="0" lvl="0" indent="-342900" algn="just">
              <a:lnSpc>
                <a:spcPct val="115000"/>
              </a:lnSpc>
              <a:spcAft>
                <a:spcPts val="800"/>
              </a:spcAft>
              <a:buFont typeface="Symbol" panose="05050102010706020507" pitchFamily="18" charset="2"/>
              <a:buChar char=""/>
            </a:pPr>
            <a:endParaRPr lang="en-US" sz="1200" dirty="0">
              <a:effectLst/>
              <a:latin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As highlighted in the previous slide, rising global temperatures have caused sea levels to rise, increases the number of extreme weather events such as floods, droughts and storms, and increases the spread of tropical diseases.</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All these have cost-intensive impacts on cities' basic services, infrastructure, housing, human livelihoods and health.</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is a vicious cycle – one where infrastructure development activities lead to adverse effects on Climate Change, and effects of Climate Change causes damage to, and loss of, infrastructure.</a:t>
            </a:r>
          </a:p>
        </p:txBody>
      </p:sp>
      <p:sp>
        <p:nvSpPr>
          <p:cNvPr id="4" name="Slide Number Placeholder 3"/>
          <p:cNvSpPr>
            <a:spLocks noGrp="1"/>
          </p:cNvSpPr>
          <p:nvPr>
            <p:ph type="sldNum" sz="quarter" idx="5"/>
          </p:nvPr>
        </p:nvSpPr>
        <p:spPr/>
        <p:txBody>
          <a:bodyPr/>
          <a:lstStyle/>
          <a:p>
            <a:fld id="{5A387AD0-8C8D-4925-A13F-FD64C2BD917E}" type="slidenum">
              <a:rPr lang="en-US" smtClean="0"/>
              <a:t>4</a:t>
            </a:fld>
            <a:endParaRPr lang="en-US"/>
          </a:p>
        </p:txBody>
      </p:sp>
    </p:spTree>
    <p:extLst>
      <p:ext uri="{BB962C8B-B14F-4D97-AF65-F5344CB8AC3E}">
        <p14:creationId xmlns:p14="http://schemas.microsoft.com/office/powerpoint/2010/main" val="2612655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Global average temperatures have been increasing, not-so-gradually anymore. The impact of climate change on cities due to rising average temperatures is profound, leading to more frequent and intense heatwaves, increased energy demand for cooling, and a strain on urban infrastructure.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Higher temperatures exacerbated air pollution, affected public health, particularly vulnerable populations, and intensified the urban heat island effect, where cities are significantly warmer than surrounding areas.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These heat stresses can disrupt water resources, increase the risk of flooding, and damage infrastructure, making cities more vulnerable to climate-related disasters.</a:t>
            </a:r>
            <a:endParaRPr lang="en-US" sz="1200" dirty="0"/>
          </a:p>
        </p:txBody>
      </p:sp>
      <p:sp>
        <p:nvSpPr>
          <p:cNvPr id="4" name="Slide Number Placeholder 3"/>
          <p:cNvSpPr>
            <a:spLocks noGrp="1"/>
          </p:cNvSpPr>
          <p:nvPr>
            <p:ph type="sldNum" sz="quarter" idx="5"/>
          </p:nvPr>
        </p:nvSpPr>
        <p:spPr/>
        <p:txBody>
          <a:bodyPr/>
          <a:lstStyle/>
          <a:p>
            <a:fld id="{5A387AD0-8C8D-4925-A13F-FD64C2BD917E}" type="slidenum">
              <a:rPr lang="en-US" smtClean="0"/>
              <a:t>5</a:t>
            </a:fld>
            <a:endParaRPr lang="en-US"/>
          </a:p>
        </p:txBody>
      </p:sp>
    </p:spTree>
    <p:extLst>
      <p:ext uri="{BB962C8B-B14F-4D97-AF65-F5344CB8AC3E}">
        <p14:creationId xmlns:p14="http://schemas.microsoft.com/office/powerpoint/2010/main" val="720071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Taking the example of India, if we continue with the same patterns and business-as-usual, then the projected average temperature rise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in India is projected to rise by 3.5</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Celsius by century’s end as per one of the news articles in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NYtimes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world is aware that most of the climate change is attributed to the emissions from the US and Europe. But how it affects the future will be guided largely by how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Emerging Market and Developing Economies (EMDEs) develop. India is one of the prominent EMDEs, which will have a significant contributory role to play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because we are one of the largest economies. Our emissions will certainly grow with our development. But how quickly and how much the emissions grow will be primarily dominated by how quickly we can move away from coal burning. But in the current circumstances, this is the anticipated temp rise in India. </a:t>
            </a:r>
          </a:p>
          <a:p>
            <a:pPr marL="0" marR="0" algn="just">
              <a:lnSpc>
                <a:spcPct val="115000"/>
              </a:lnSpc>
              <a:spcAft>
                <a:spcPts val="800"/>
              </a:spcAft>
            </a:pPr>
            <a:endParaRPr lang="en-US" sz="1200" b="1" i="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Hence, the need for urgency in cities to adopt resilient, low-carbon solutions to mitigate and adapt these effects. </a:t>
            </a:r>
            <a:r>
              <a:rPr lang="en-GB" sz="1200" b="1" i="1" kern="100" dirty="0">
                <a:effectLst/>
                <a:latin typeface="Aptos" panose="020B0004020202020204" pitchFamily="34" charset="0"/>
                <a:ea typeface="Aptos" panose="020B0004020202020204" pitchFamily="34" charset="0"/>
                <a:cs typeface="Times New Roman" panose="02020603050405020304" pitchFamily="18" charset="0"/>
              </a:rPr>
              <a:t>And this urgency of addressing carbon emissions in EMDEs is more crucial due to the dual pressures of development needs and climate resilience.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6</a:t>
            </a:fld>
            <a:endParaRPr lang="en-US"/>
          </a:p>
        </p:txBody>
      </p:sp>
    </p:spTree>
    <p:extLst>
      <p:ext uri="{BB962C8B-B14F-4D97-AF65-F5344CB8AC3E}">
        <p14:creationId xmlns:p14="http://schemas.microsoft.com/office/powerpoint/2010/main" val="932121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eaLnBrk="0" fontAlgn="base" hangingPunct="0">
              <a:spcBef>
                <a:spcPct val="30000"/>
              </a:spcBef>
              <a:spcAft>
                <a:spcPct val="0"/>
              </a:spcAft>
              <a:defRPr/>
            </a:pPr>
            <a:r>
              <a:rPr lang="en-US" sz="1200" dirty="0">
                <a:latin typeface="Aptos" panose="020B0004020202020204" pitchFamily="34" charset="0"/>
                <a:ea typeface="Calibri" panose="020F0502020204030204" pitchFamily="34" charset="0"/>
                <a:cs typeface="Calibri" panose="020F0502020204030204" pitchFamily="34" charset="0"/>
              </a:rPr>
              <a:t>Why is building industry important in all of these carbon emissions and climate change talks?</a:t>
            </a:r>
          </a:p>
          <a:p>
            <a:pPr defTabSz="966612" eaLnBrk="0" fontAlgn="base" hangingPunct="0">
              <a:spcBef>
                <a:spcPct val="30000"/>
              </a:spcBef>
              <a:spcAft>
                <a:spcPct val="0"/>
              </a:spcAft>
              <a:defRPr/>
            </a:pPr>
            <a:r>
              <a:rPr lang="en-US" sz="1200" dirty="0">
                <a:latin typeface="Aptos" panose="020B0004020202020204" pitchFamily="34" charset="0"/>
                <a:ea typeface="Calibri" panose="020F0502020204030204" pitchFamily="34" charset="0"/>
                <a:cs typeface="Calibri" panose="020F0502020204030204" pitchFamily="34" charset="0"/>
              </a:rPr>
              <a:t>Because we are one of the largest emitters. If you see, the construction industry and buildings sector is responsible for almost 40% carbon emissions. </a:t>
            </a:r>
          </a:p>
          <a:p>
            <a:pPr defTabSz="966612" eaLnBrk="0" fontAlgn="base" hangingPunct="0">
              <a:spcBef>
                <a:spcPct val="30000"/>
              </a:spcBef>
              <a:spcAft>
                <a:spcPct val="0"/>
              </a:spcAft>
              <a:defRPr/>
            </a:pPr>
            <a:endParaRPr lang="en-US" sz="1200" dirty="0">
              <a:latin typeface="Aptos" panose="020B0004020202020204" pitchFamily="34" charset="0"/>
              <a:ea typeface="Calibri" panose="020F0502020204030204" pitchFamily="34" charset="0"/>
              <a:cs typeface="Calibri" panose="020F0502020204030204" pitchFamily="34" charset="0"/>
            </a:endParaRPr>
          </a:p>
          <a:p>
            <a:pPr marL="483306" indent="-315491" defTabSz="966612">
              <a:buClr>
                <a:srgbClr val="000000"/>
              </a:buClr>
              <a:buSzPts val="1100"/>
              <a:defRPr/>
            </a:pPr>
            <a:r>
              <a:rPr lang="en-US" sz="1200" dirty="0">
                <a:solidFill>
                  <a:srgbClr val="FFFFFF"/>
                </a:solidFill>
                <a:latin typeface="Aptos" panose="020B0004020202020204" pitchFamily="34" charset="0"/>
              </a:rPr>
              <a:t>The built environment sector has a vital role to play in responding to the climate emergency, and addressing upfront carbon is a critical and urgent focus.</a:t>
            </a:r>
          </a:p>
          <a:p>
            <a:pPr marL="483306" indent="-315491"/>
            <a:endParaRPr lang="en-US" sz="1200" dirty="0">
              <a:latin typeface="Aptos" panose="020B0004020202020204" pitchFamily="34" charset="0"/>
            </a:endParaRPr>
          </a:p>
          <a:p>
            <a:pPr marL="483306" indent="-315491"/>
            <a:r>
              <a:rPr lang="en-US" sz="1200" dirty="0">
                <a:latin typeface="Aptos" panose="020B0004020202020204" pitchFamily="34" charset="0"/>
              </a:rPr>
              <a:t>Buildings and construction industry represent around 37 per cent of global operational energy and process-related CO2 emissions.</a:t>
            </a:r>
          </a:p>
          <a:p>
            <a:pPr marL="483306" indent="-315491"/>
            <a:endParaRPr lang="en-US" sz="1200" dirty="0">
              <a:latin typeface="Aptos" panose="020B0004020202020204" pitchFamily="34" charset="0"/>
            </a:endParaRPr>
          </a:p>
          <a:p>
            <a:pPr marL="483306" indent="-315491"/>
            <a:r>
              <a:rPr lang="en-US" sz="1200" dirty="0">
                <a:latin typeface="Aptos" panose="020B0004020202020204" pitchFamily="34" charset="0"/>
              </a:rPr>
              <a:t>Around 28% is the operational energy use, 19% of which is attributed to electricity requirements and 9% is the direct use of fossil fuels.</a:t>
            </a:r>
          </a:p>
          <a:p>
            <a:pPr marL="167815"/>
            <a:endParaRPr lang="en-US" sz="1200" dirty="0">
              <a:latin typeface="Aptos" panose="020B0004020202020204" pitchFamily="34" charset="0"/>
            </a:endParaRPr>
          </a:p>
          <a:p>
            <a:pPr algn="l"/>
            <a:r>
              <a:rPr lang="en-US" sz="1200" dirty="0">
                <a:latin typeface="Aptos" panose="020B0004020202020204" pitchFamily="34" charset="0"/>
              </a:rPr>
              <a:t>Talking about construction stage: 9% of the emissions happen due to in manufacturing of concrete, steel and aluminium, and then bricks and glass. </a:t>
            </a:r>
          </a:p>
          <a:p>
            <a:pPr lvl="1" algn="l"/>
            <a:r>
              <a:rPr lang="en-US" sz="1200" dirty="0">
                <a:latin typeface="Aptos" panose="020B0004020202020204" pitchFamily="34" charset="0"/>
              </a:rPr>
              <a:t>Therefore, advancing techniques that reduce the emissions from concrete and steel would lead to a fall in embodied emissions for newly constructed buildings </a:t>
            </a:r>
          </a:p>
          <a:p>
            <a:pPr lvl="1" algn="l"/>
            <a:endParaRPr lang="en-US" sz="1200" dirty="0">
              <a:latin typeface="Aptos" panose="020B0004020202020204" pitchFamily="34" charset="0"/>
            </a:endParaRPr>
          </a:p>
          <a:p>
            <a:pPr lvl="1" algn="l"/>
            <a:r>
              <a:rPr lang="en-US" sz="1200" dirty="0">
                <a:latin typeface="Aptos" panose="020B0004020202020204" pitchFamily="34" charset="0"/>
              </a:rPr>
              <a:t>Further, there is also a strong need to reduce the demand for materials and reuse construction materials more effectively.</a:t>
            </a:r>
          </a:p>
        </p:txBody>
      </p:sp>
      <p:sp>
        <p:nvSpPr>
          <p:cNvPr id="4" name="Slide Number Placeholder 3"/>
          <p:cNvSpPr>
            <a:spLocks noGrp="1"/>
          </p:cNvSpPr>
          <p:nvPr>
            <p:ph type="sldNum" sz="quarter" idx="5"/>
          </p:nvPr>
        </p:nvSpPr>
        <p:spPr/>
        <p:txBody>
          <a:bodyPr/>
          <a:lstStyle/>
          <a:p>
            <a:fld id="{5A387AD0-8C8D-4925-A13F-FD64C2BD917E}" type="slidenum">
              <a:rPr lang="en-US" smtClean="0"/>
              <a:t>7</a:t>
            </a:fld>
            <a:endParaRPr lang="en-US"/>
          </a:p>
        </p:txBody>
      </p:sp>
    </p:spTree>
    <p:extLst>
      <p:ext uri="{BB962C8B-B14F-4D97-AF65-F5344CB8AC3E}">
        <p14:creationId xmlns:p14="http://schemas.microsoft.com/office/powerpoint/2010/main" val="4094441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With rampant construction happening all around, the situation is going to get worse.</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In the past few decades, we have built tremendously to meet the demands of our growing population. This has led to increased built up area, decreased green cover which further led to increased temperatures of our cities owing to the construction and operations of our building and infrastructure.</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These are topographical maps of 3 major Indian cities –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Delhi, Pune and Bengaluru</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 showing the increasing built ups, decreasing vegetation and water bodies over the years.</a:t>
            </a:r>
          </a:p>
        </p:txBody>
      </p:sp>
      <p:sp>
        <p:nvSpPr>
          <p:cNvPr id="4" name="Slide Number Placeholder 3"/>
          <p:cNvSpPr>
            <a:spLocks noGrp="1"/>
          </p:cNvSpPr>
          <p:nvPr>
            <p:ph type="sldNum" sz="quarter" idx="5"/>
          </p:nvPr>
        </p:nvSpPr>
        <p:spPr/>
        <p:txBody>
          <a:bodyPr/>
          <a:lstStyle/>
          <a:p>
            <a:fld id="{5A387AD0-8C8D-4925-A13F-FD64C2BD917E}" type="slidenum">
              <a:rPr lang="en-US" smtClean="0"/>
              <a:t>8</a:t>
            </a:fld>
            <a:endParaRPr lang="en-US"/>
          </a:p>
        </p:txBody>
      </p:sp>
    </p:spTree>
    <p:extLst>
      <p:ext uri="{BB962C8B-B14F-4D97-AF65-F5344CB8AC3E}">
        <p14:creationId xmlns:p14="http://schemas.microsoft.com/office/powerpoint/2010/main" val="211120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response measures to combat climate change in the built environment can be categorised into:</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Mitigation, and / or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Adaptation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‘Mitigation’ is reducing GHG emissions, while ‘Adaptation’ is dealing and coping with the impacts of climate change.</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We need to build not just to reduce carbon emissions, but also to adapt to the fast-changing climate conditions. </a:t>
            </a:r>
            <a:r>
              <a:rPr lang="en-IN" sz="1200" kern="100" dirty="0">
                <a:effectLst/>
                <a:latin typeface="Aptos" panose="020B0004020202020204" pitchFamily="34" charset="0"/>
                <a:ea typeface="Aptos" panose="020B0004020202020204" pitchFamily="34" charset="0"/>
                <a:cs typeface="Times New Roman" panose="02020603050405020304" pitchFamily="18" charset="0"/>
              </a:rPr>
              <a:t>At the same time, infrastructure and cities should be prepared for the changing weather patterns such as typhoons, cyclones, flooding, earthquakes. Therefore, there is a need to build resilient structures.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Now is the time to build sustainable resilient infrastructure for human health and environments health.</a:t>
            </a:r>
          </a:p>
          <a:p>
            <a:pPr marL="0" marR="0" algn="just">
              <a:lnSpc>
                <a:spcPct val="115000"/>
              </a:lnSpc>
              <a:spcAft>
                <a:spcPts val="800"/>
              </a:spcAft>
            </a:pPr>
            <a:endParaRPr lang="en-IN"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IN" sz="1200" kern="100" dirty="0">
                <a:effectLst/>
                <a:latin typeface="Aptos" panose="020B0004020202020204" pitchFamily="34" charset="0"/>
                <a:ea typeface="Aptos" panose="020B0004020202020204" pitchFamily="34" charset="0"/>
                <a:cs typeface="Times New Roman" panose="02020603050405020304" pitchFamily="18" charset="0"/>
              </a:rPr>
              <a:t>Sustainable or low carbon infrastructure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care of the environment,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can sustain on their own,  </a:t>
            </a:r>
          </a:p>
          <a:p>
            <a:pPr marL="342900" marR="0" lvl="0" indent="-342900" algn="just">
              <a:lnSpc>
                <a:spcPct val="115000"/>
              </a:lnSpc>
              <a:spcAft>
                <a:spcPts val="800"/>
              </a:spcAft>
              <a:buFont typeface="Symbol" panose="05050102010706020507" pitchFamily="18" charset="2"/>
              <a:buChar char=""/>
            </a:pPr>
            <a:r>
              <a:rPr lang="en-GB" sz="1200" dirty="0">
                <a:effectLst/>
                <a:latin typeface="Aptos" panose="020B0004020202020204" pitchFamily="34" charset="0"/>
                <a:ea typeface="Aptos" panose="020B0004020202020204" pitchFamily="34" charset="0"/>
                <a:cs typeface="Times New Roman" panose="02020603050405020304" pitchFamily="18" charset="0"/>
              </a:rPr>
              <a:t>take care of affordability as well as about the society (focusing on equitable access)</a:t>
            </a:r>
            <a:endParaRPr lang="en-US" sz="1200" dirty="0"/>
          </a:p>
        </p:txBody>
      </p:sp>
      <p:sp>
        <p:nvSpPr>
          <p:cNvPr id="4" name="Slide Number Placeholder 3"/>
          <p:cNvSpPr>
            <a:spLocks noGrp="1"/>
          </p:cNvSpPr>
          <p:nvPr>
            <p:ph type="sldNum" sz="quarter" idx="5"/>
          </p:nvPr>
        </p:nvSpPr>
        <p:spPr/>
        <p:txBody>
          <a:bodyPr/>
          <a:lstStyle/>
          <a:p>
            <a:fld id="{5A387AD0-8C8D-4925-A13F-FD64C2BD917E}" type="slidenum">
              <a:rPr lang="en-US" smtClean="0"/>
              <a:t>9</a:t>
            </a:fld>
            <a:endParaRPr lang="en-US"/>
          </a:p>
        </p:txBody>
      </p:sp>
    </p:spTree>
    <p:extLst>
      <p:ext uri="{BB962C8B-B14F-4D97-AF65-F5344CB8AC3E}">
        <p14:creationId xmlns:p14="http://schemas.microsoft.com/office/powerpoint/2010/main" val="3910797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Acknowledging this escalated threat of Climate Change and Global Warming that looms the future, various commitments have been made by coming together of countries. However, the significant ones are as highlighted here.</a:t>
            </a:r>
          </a:p>
          <a:p>
            <a:pPr marL="0" marR="0" algn="just">
              <a:lnSpc>
                <a:spcPct val="115000"/>
              </a:lnSpc>
              <a:spcAft>
                <a:spcPts val="800"/>
              </a:spcAft>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The Kyoto Protocol, </a:t>
            </a:r>
            <a:r>
              <a:rPr lang="en-US" sz="1200" b="0" kern="100" dirty="0">
                <a:effectLst/>
                <a:latin typeface="Aptos" panose="020B0004020202020204" pitchFamily="34" charset="0"/>
                <a:ea typeface="Aptos" panose="020B0004020202020204" pitchFamily="34" charset="0"/>
                <a:cs typeface="Times New Roman" panose="02020603050405020304" pitchFamily="18" charset="0"/>
              </a:rPr>
              <a:t>a significant step towards addressing global warming and </a:t>
            </a:r>
            <a:r>
              <a:rPr lang="en-US" sz="1200" b="0" kern="100" dirty="0" err="1">
                <a:effectLst/>
                <a:latin typeface="Aptos" panose="020B0004020202020204" pitchFamily="34" charset="0"/>
                <a:ea typeface="Aptos" panose="020B0004020202020204" pitchFamily="34" charset="0"/>
                <a:cs typeface="Times New Roman" panose="02020603050405020304" pitchFamily="18" charset="0"/>
              </a:rPr>
              <a:t>uptaking</a:t>
            </a:r>
            <a:r>
              <a:rPr lang="en-US" sz="1200" b="0" kern="100" dirty="0">
                <a:effectLst/>
                <a:latin typeface="Aptos" panose="020B0004020202020204" pitchFamily="34" charset="0"/>
                <a:ea typeface="Aptos" panose="020B0004020202020204" pitchFamily="34" charset="0"/>
                <a:cs typeface="Times New Roman" panose="02020603050405020304" pitchFamily="18" charset="0"/>
              </a:rPr>
              <a:t> actions, was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adopted in 1997 and entered into force in 2005. It was an international treaty aimed at combating climate change by reducing greenhouse gas emissions. It was the first significant global agreement to set legally binding targets for developed countries to cut their emissions of carbon dioxide and other greenhouse gases, acknowledging their historical responsibility for climate change. Although, all targets under the Kyoto Protocol were not met, this was a pivotal step in raising global awareness and setting the stage for future climate agreements, like the Paris Agreement, in the ongoing effort to address global warming.</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Kyoto Protocol was superseded by the Paris Agreement, which entered into force in November 2016.</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200" b="1" dirty="0">
                <a:effectLst/>
                <a:latin typeface="Aptos" panose="020B0004020202020204" pitchFamily="34" charset="0"/>
                <a:ea typeface="Aptos" panose="020B0004020202020204" pitchFamily="34" charset="0"/>
                <a:cs typeface="Times New Roman" panose="02020603050405020304" pitchFamily="18" charset="0"/>
              </a:rPr>
              <a:t>The Paris Agreement, </a:t>
            </a:r>
            <a:r>
              <a:rPr lang="en-US" sz="1200" dirty="0">
                <a:effectLst/>
                <a:latin typeface="Aptos" panose="020B0004020202020204" pitchFamily="34" charset="0"/>
                <a:ea typeface="Aptos" panose="020B0004020202020204" pitchFamily="34" charset="0"/>
                <a:cs typeface="Times New Roman" panose="02020603050405020304" pitchFamily="18" charset="0"/>
              </a:rPr>
              <a:t>adopted in 2015 during the UN Climate Change Conference (COP21) in Paris, is a landmark international accord aimed at limiting global warming to well below 2°C above pre-industrial levels, with efforts to restrict the increase to 1.5°C. The Paris Agreement involves commitments from all countries, both developed and developing, to reduce greenhouse gas emissions and enhance climate resilience. Each nation sets its own targets, known as Nationally Determined Contributions (NDCs), and is expected to update and strengthen these targets over time. The agreement also emphasizes financial and technical support for developing countries to tackle climate change impacts. By fostering a collaborative and flexible approach, the Paris Agreement seeks to unite global efforts in combating climate change and promoting sustainable development.</a:t>
            </a:r>
            <a:endParaRPr lang="en-US" sz="1200" dirty="0"/>
          </a:p>
        </p:txBody>
      </p:sp>
      <p:sp>
        <p:nvSpPr>
          <p:cNvPr id="4" name="Slide Number Placeholder 3"/>
          <p:cNvSpPr>
            <a:spLocks noGrp="1"/>
          </p:cNvSpPr>
          <p:nvPr>
            <p:ph type="sldNum" sz="quarter" idx="5"/>
          </p:nvPr>
        </p:nvSpPr>
        <p:spPr/>
        <p:txBody>
          <a:bodyPr/>
          <a:lstStyle/>
          <a:p>
            <a:fld id="{5A387AD0-8C8D-4925-A13F-FD64C2BD917E}" type="slidenum">
              <a:rPr lang="en-US" smtClean="0"/>
              <a:t>10</a:t>
            </a:fld>
            <a:endParaRPr lang="en-US"/>
          </a:p>
        </p:txBody>
      </p:sp>
    </p:spTree>
    <p:extLst>
      <p:ext uri="{BB962C8B-B14F-4D97-AF65-F5344CB8AC3E}">
        <p14:creationId xmlns:p14="http://schemas.microsoft.com/office/powerpoint/2010/main" val="1701842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Leaders from countries all over the world have been meeting regularly to consider what can be done to reduce global warming and to cope with the temperature increases that are taking, and will take, place.</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dirty="0">
                <a:effectLst/>
                <a:latin typeface="Aptos" panose="020B0004020202020204" pitchFamily="34" charset="0"/>
                <a:ea typeface="Aptos" panose="020B0004020202020204" pitchFamily="34" charset="0"/>
                <a:cs typeface="Times New Roman" panose="02020603050405020304" pitchFamily="18" charset="0"/>
              </a:rPr>
              <a:t>One example of climate change mitigation and adaptation is </a:t>
            </a:r>
            <a:r>
              <a:rPr lang="en-GB" sz="1200" b="1" dirty="0">
                <a:effectLst/>
                <a:latin typeface="Aptos" panose="020B0004020202020204" pitchFamily="34" charset="0"/>
                <a:ea typeface="Aptos" panose="020B0004020202020204" pitchFamily="34" charset="0"/>
                <a:cs typeface="Times New Roman" panose="02020603050405020304" pitchFamily="18" charset="0"/>
              </a:rPr>
              <a:t>The 2030 Agenda</a:t>
            </a:r>
            <a:r>
              <a:rPr lang="en-GB" sz="1200" dirty="0">
                <a:effectLst/>
                <a:latin typeface="Aptos" panose="020B0004020202020204" pitchFamily="34" charset="0"/>
                <a:ea typeface="Aptos" panose="020B0004020202020204" pitchFamily="34" charset="0"/>
                <a:cs typeface="Times New Roman" panose="02020603050405020304" pitchFamily="18" charset="0"/>
              </a:rPr>
              <a:t> for Sustainable Development, adopted by all United Nations Member States in 2015. It provides a shared blueprint for peace and prosperity for people and the planet, now and into the future. At its heart are the </a:t>
            </a:r>
            <a:r>
              <a:rPr lang="en-GB" sz="1200" b="1" dirty="0">
                <a:effectLst/>
                <a:latin typeface="Aptos" panose="020B0004020202020204" pitchFamily="34" charset="0"/>
                <a:ea typeface="Aptos" panose="020B0004020202020204" pitchFamily="34" charset="0"/>
                <a:cs typeface="Times New Roman" panose="02020603050405020304" pitchFamily="18" charset="0"/>
              </a:rPr>
              <a:t>17 Sustainable Development Goals (SDGs)</a:t>
            </a:r>
            <a:r>
              <a:rPr lang="en-GB" sz="1200" dirty="0">
                <a:effectLst/>
                <a:latin typeface="Aptos" panose="020B0004020202020204" pitchFamily="34" charset="0"/>
                <a:ea typeface="Aptos" panose="020B0004020202020204" pitchFamily="34" charset="0"/>
                <a:cs typeface="Times New Roman" panose="02020603050405020304" pitchFamily="18" charset="0"/>
              </a:rPr>
              <a:t>, which are an urgent call for action by all countries - developed and developing - in a global partnership. They recognize that ending poverty and other deprivations must go hand-in-hand with strategies that improve health and education, reduce inequality, and spur economic growth – all while tackling climate change and working to preserve our oceans and forests. SDG 13 directly aims to address "Climate Action", while many other SDGs overlap and share synergies to combat climate change.</a:t>
            </a:r>
            <a:endParaRPr lang="en-US" sz="1200" dirty="0"/>
          </a:p>
        </p:txBody>
      </p:sp>
      <p:sp>
        <p:nvSpPr>
          <p:cNvPr id="4" name="Slide Number Placeholder 3"/>
          <p:cNvSpPr>
            <a:spLocks noGrp="1"/>
          </p:cNvSpPr>
          <p:nvPr>
            <p:ph type="sldNum" sz="quarter" idx="5"/>
          </p:nvPr>
        </p:nvSpPr>
        <p:spPr/>
        <p:txBody>
          <a:bodyPr/>
          <a:lstStyle/>
          <a:p>
            <a:fld id="{5A387AD0-8C8D-4925-A13F-FD64C2BD917E}" type="slidenum">
              <a:rPr lang="en-US" smtClean="0"/>
              <a:t>11</a:t>
            </a:fld>
            <a:endParaRPr lang="en-US"/>
          </a:p>
        </p:txBody>
      </p:sp>
    </p:spTree>
    <p:extLst>
      <p:ext uri="{BB962C8B-B14F-4D97-AF65-F5344CB8AC3E}">
        <p14:creationId xmlns:p14="http://schemas.microsoft.com/office/powerpoint/2010/main" val="1072346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9 out of the 17 SDGs directly target the building sector and the urgent steps needed to be taken for its contribution towards sustainable development.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Infrastructure is central to the achievement of multiple SDGs, as it forms the foundation for essential services like clean water, energy, transportation, housing, and sanitation. By focusing on sustainable, low-carbon, and resilient infrastructure, countries can make significant progress toward the 2030 Agenda for Sustainable Development. Infrastructure is not just about physical buildings and roads; it is about creating systems that support </a:t>
            </a:r>
            <a:r>
              <a:rPr lang="en-US" b="1" dirty="0"/>
              <a:t>economic growth</a:t>
            </a:r>
            <a:r>
              <a:rPr lang="en-US" dirty="0"/>
              <a:t>, </a:t>
            </a:r>
            <a:r>
              <a:rPr lang="en-US" b="1" dirty="0"/>
              <a:t>environmental sustainability</a:t>
            </a:r>
            <a:r>
              <a:rPr lang="en-US" dirty="0"/>
              <a:t>, and </a:t>
            </a:r>
            <a:r>
              <a:rPr lang="en-US" b="1" dirty="0"/>
              <a:t>social inclusion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instance, SDG 3 i.e. Good Health and Well being is based on the consideration that built environments largely impact human health and wellbeing, hence materials used in the buildings, occupant comfort and wellbeing must be kept in mind to fulfil this SDG.</a:t>
            </a:r>
          </a:p>
        </p:txBody>
      </p:sp>
      <p:sp>
        <p:nvSpPr>
          <p:cNvPr id="4" name="Slide Number Placeholder 3"/>
          <p:cNvSpPr>
            <a:spLocks noGrp="1"/>
          </p:cNvSpPr>
          <p:nvPr>
            <p:ph type="sldNum" sz="quarter" idx="5"/>
          </p:nvPr>
        </p:nvSpPr>
        <p:spPr/>
        <p:txBody>
          <a:bodyPr/>
          <a:lstStyle/>
          <a:p>
            <a:fld id="{5A387AD0-8C8D-4925-A13F-FD64C2BD917E}" type="slidenum">
              <a:rPr lang="en-US" smtClean="0"/>
              <a:t>12</a:t>
            </a:fld>
            <a:endParaRPr lang="en-US"/>
          </a:p>
        </p:txBody>
      </p:sp>
    </p:spTree>
    <p:extLst>
      <p:ext uri="{BB962C8B-B14F-4D97-AF65-F5344CB8AC3E}">
        <p14:creationId xmlns:p14="http://schemas.microsoft.com/office/powerpoint/2010/main" val="1428821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New Urban Agenda</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(NUA), adopted in 2016 at 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United Nations Conference on Housing and Sustainable Urban Development (Habitat III)</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in Quito, Ecuador, outlines a global vision for creating more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sustainable, inclusive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resilient urban spaces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The NUA emphasizes the importance of urbanization as a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driver of social, economic, and environmental progress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It provides a framework for addressing the challenges of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rapid urban growth, urban poverty, inequality, and environmental degradation.</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NUA calls for policies and actions that promote:</a:t>
            </a: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Sustainable urban development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including resource-efficient use of land, infrastructure, and energy.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Social inclusion and affordable housing</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aiming to ensure that all urban residents, particularly marginalized groups, have access to decent living conditions and opportunities.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Resilience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to the impacts of climate change and natural disasters, through risk-reduction strategies and adaptive urban planning.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Good governance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all levels, fostering participation, transparency, and accountability in urban decision-making processes.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also stresses the need for integrated approaches that connect urban and rural areas, as well as the active involvement of all stakeholders—governments, private sectors, civil society, and communities—in the planning and management of urban spaces.</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essence, the NUA sets a global agenda for creating cities that are sustainable, inclusive, and responsive to the challenges of the 21st century.</a:t>
            </a:r>
          </a:p>
        </p:txBody>
      </p:sp>
      <p:sp>
        <p:nvSpPr>
          <p:cNvPr id="4" name="Slide Number Placeholder 3"/>
          <p:cNvSpPr>
            <a:spLocks noGrp="1"/>
          </p:cNvSpPr>
          <p:nvPr>
            <p:ph type="sldNum" sz="quarter" idx="5"/>
          </p:nvPr>
        </p:nvSpPr>
        <p:spPr/>
        <p:txBody>
          <a:bodyPr/>
          <a:lstStyle/>
          <a:p>
            <a:fld id="{5A387AD0-8C8D-4925-A13F-FD64C2BD917E}" type="slidenum">
              <a:rPr lang="en-US" smtClean="0"/>
              <a:t>13</a:t>
            </a:fld>
            <a:endParaRPr lang="en-US"/>
          </a:p>
        </p:txBody>
      </p:sp>
    </p:spTree>
    <p:extLst>
      <p:ext uri="{BB962C8B-B14F-4D97-AF65-F5344CB8AC3E}">
        <p14:creationId xmlns:p14="http://schemas.microsoft.com/office/powerpoint/2010/main" val="68514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India's Panchamrit (five nectar elements), unveiled at the 2021 UN Climate Change Conference (COP26)</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is a five-point climate action plan aimed at significantly enhancing the country's commitment to addressing climate change. The plan includes ambitious goals of: </a:t>
            </a:r>
          </a:p>
          <a:p>
            <a:pPr marL="342900" marR="0" lvl="0" indent="-342900" algn="just">
              <a:lnSpc>
                <a:spcPct val="115000"/>
              </a:lnSpc>
              <a:buFont typeface="+mj-lt"/>
              <a:buAutoNum type="romanLcPeriod"/>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Reaching 500GW non-fossil energy capacity by 2030.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mj-lt"/>
              <a:buAutoNum type="romanLcPeriod"/>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50% of its energy requirements from renewable energy by 2030.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mj-lt"/>
              <a:buAutoNum type="romanLcPeriod"/>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Reduction of total projected carbon emissions by one billion tonnes from now to 2030.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mj-lt"/>
              <a:buAutoNum type="romanLcPeriod"/>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Reduction of the carbon intensity of the economy by 45% by 2030, over 2005 levels.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mj-lt"/>
              <a:buAutoNum type="romanLcPeriod"/>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Achieving the target of net zero emissions by 2070.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initiative reflects India’s dedication to balancing economic growth with environmental sustainability and highlights its role in global climate leadership by contributing to international efforts to mitigate climate change and build resilience. </a:t>
            </a:r>
          </a:p>
        </p:txBody>
      </p:sp>
      <p:sp>
        <p:nvSpPr>
          <p:cNvPr id="4" name="Slide Number Placeholder 3"/>
          <p:cNvSpPr>
            <a:spLocks noGrp="1"/>
          </p:cNvSpPr>
          <p:nvPr>
            <p:ph type="sldNum" sz="quarter" idx="5"/>
          </p:nvPr>
        </p:nvSpPr>
        <p:spPr/>
        <p:txBody>
          <a:bodyPr/>
          <a:lstStyle/>
          <a:p>
            <a:fld id="{5A387AD0-8C8D-4925-A13F-FD64C2BD917E}" type="slidenum">
              <a:rPr lang="en-US" smtClean="0"/>
              <a:t>14</a:t>
            </a:fld>
            <a:endParaRPr lang="en-US"/>
          </a:p>
        </p:txBody>
      </p:sp>
    </p:spTree>
    <p:extLst>
      <p:ext uri="{BB962C8B-B14F-4D97-AF65-F5344CB8AC3E}">
        <p14:creationId xmlns:p14="http://schemas.microsoft.com/office/powerpoint/2010/main" val="1033520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Climate Action cannot yield results in a day, i.e. it will take drastic measures to even achieve our committed goals of carbon neutrality by 2070. This is a long-term goal and commitment, that has to be paved through smaller, intermediate goals. This image showcases what action needs to be done and these various initiatives are divided under: Short-Term, Medium-Term and Long-Term goals to reach carbon neutrality by 2070.</a:t>
            </a:r>
          </a:p>
        </p:txBody>
      </p:sp>
      <p:sp>
        <p:nvSpPr>
          <p:cNvPr id="4" name="Slide Number Placeholder 3"/>
          <p:cNvSpPr>
            <a:spLocks noGrp="1"/>
          </p:cNvSpPr>
          <p:nvPr>
            <p:ph type="sldNum" sz="quarter" idx="5"/>
          </p:nvPr>
        </p:nvSpPr>
        <p:spPr/>
        <p:txBody>
          <a:bodyPr/>
          <a:lstStyle/>
          <a:p>
            <a:fld id="{5A387AD0-8C8D-4925-A13F-FD64C2BD917E}" type="slidenum">
              <a:rPr lang="en-US" smtClean="0"/>
              <a:t>15</a:t>
            </a:fld>
            <a:endParaRPr lang="en-US"/>
          </a:p>
        </p:txBody>
      </p:sp>
    </p:spTree>
    <p:extLst>
      <p:ext uri="{BB962C8B-B14F-4D97-AF65-F5344CB8AC3E}">
        <p14:creationId xmlns:p14="http://schemas.microsoft.com/office/powerpoint/2010/main" val="3933384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Urban infrastructure as an integrated network of physical structures and systems that serve cities and towns. The following comprise primary elements of infrastructure:</a:t>
            </a: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urban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planning</a:t>
            </a: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water systems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energy systems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transport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waste management</a:t>
            </a:r>
          </a:p>
          <a:p>
            <a:pPr marL="342900" marR="0" lvl="0" indent="-342900" algn="just">
              <a:lnSpc>
                <a:spcPct val="115000"/>
              </a:lnSpc>
              <a:spcAft>
                <a:spcPts val="800"/>
              </a:spcAft>
              <a:buFont typeface="Symbol" panose="05050102010706020507" pitchFamily="18" charset="2"/>
              <a:buChar cha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With 70</a:t>
            </a:r>
            <a:r>
              <a:rPr lang="en-US" sz="1200" b="1" i="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t>
            </a: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 of global emissions being attributed to urban infrastructure, there is a dire need to transition to low carbon emission infrastructure. </a:t>
            </a:r>
          </a:p>
        </p:txBody>
      </p:sp>
      <p:sp>
        <p:nvSpPr>
          <p:cNvPr id="4" name="Slide Number Placeholder 3"/>
          <p:cNvSpPr>
            <a:spLocks noGrp="1"/>
          </p:cNvSpPr>
          <p:nvPr>
            <p:ph type="sldNum" sz="quarter" idx="5"/>
          </p:nvPr>
        </p:nvSpPr>
        <p:spPr/>
        <p:txBody>
          <a:bodyPr/>
          <a:lstStyle/>
          <a:p>
            <a:fld id="{5A387AD0-8C8D-4925-A13F-FD64C2BD917E}" type="slidenum">
              <a:rPr lang="en-US" smtClean="0"/>
              <a:t>16</a:t>
            </a:fld>
            <a:endParaRPr lang="en-US"/>
          </a:p>
        </p:txBody>
      </p:sp>
    </p:spTree>
    <p:extLst>
      <p:ext uri="{BB962C8B-B14F-4D97-AF65-F5344CB8AC3E}">
        <p14:creationId xmlns:p14="http://schemas.microsoft.com/office/powerpoint/2010/main" val="4238919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Systems and facilities that are designed to reduce or eliminate greenhouse gas emissions compared to traditional systems can be defined as low carbon infrastructure. The same components may be addressed as:</a:t>
            </a:r>
          </a:p>
          <a:p>
            <a:pPr marL="342900" marR="0" lvl="0" indent="-342900" algn="just">
              <a:lnSpc>
                <a:spcPct val="115000"/>
              </a:lnSpc>
              <a:buFont typeface="Symbol" panose="05050102010706020507" pitchFamily="18" charset="2"/>
              <a:buChar cha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urban design: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Green Buildings, Decarbonising Habitats &amp; Infrastructure</a:t>
            </a: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water systems: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Recycled Water &amp; Rainwater Harvesting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energy systems: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Grid Decarbonisation &amp; RE Integration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transport: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Biofuels / EVs / TOD / NMT (cycling &amp; walking)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waste management: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Waste-to-Energy, Circular Economy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17</a:t>
            </a:fld>
            <a:endParaRPr lang="en-US"/>
          </a:p>
        </p:txBody>
      </p:sp>
    </p:spTree>
    <p:extLst>
      <p:ext uri="{BB962C8B-B14F-4D97-AF65-F5344CB8AC3E}">
        <p14:creationId xmlns:p14="http://schemas.microsoft.com/office/powerpoint/2010/main" val="3029571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387AD0-8C8D-4925-A13F-FD64C2BD917E}" type="slidenum">
              <a:rPr lang="en-US" smtClean="0"/>
              <a:t>18</a:t>
            </a:fld>
            <a:endParaRPr lang="en-US"/>
          </a:p>
        </p:txBody>
      </p:sp>
    </p:spTree>
    <p:extLst>
      <p:ext uri="{BB962C8B-B14F-4D97-AF65-F5344CB8AC3E}">
        <p14:creationId xmlns:p14="http://schemas.microsoft.com/office/powerpoint/2010/main" val="523020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ABD85-282F-D17C-9B27-B82397D19E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E048C-6592-9900-00AE-997AA42791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3CAF4E-2D43-E1CC-0A30-7DD2A63E0A5A}"/>
              </a:ext>
            </a:extLst>
          </p:cNvPr>
          <p:cNvSpPr>
            <a:spLocks noGrp="1"/>
          </p:cNvSpPr>
          <p:nvPr>
            <p:ph type="body" idx="1"/>
          </p:nvPr>
        </p:nvSpPr>
        <p:spPr/>
        <p:txBody>
          <a:bodyPr/>
          <a:lstStyle/>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Cities are the global centres of communication, commerce and culture. They are also a significant, and growing, source of energy consumption and greenhouse gas (GHG) emissions. A city’s ability to take effective action on mitigating climate change, and monitor progress, depends on having access to good quality data.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Planning for climate action begins with developing a GHG inventory. An inventory enables cities to understand the emissions contribution of different activities in the community.</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Over the past two decades, several institutions have been active in establishing methodologies for estimating urban GHG emissions (Kikuchi, Bristow, and Kennedy, 2009). Two prominent methodologies at the city scale are:</a:t>
            </a:r>
          </a:p>
          <a:p>
            <a:pPr marL="800100" marR="0" lvl="1" indent="-342900" algn="just">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Global Protocol for Community-Scale Greenhouse Gas Emission Inventories, or GPC framework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by World Resources Institute (WRI), C40 Cities Climate Leadership Group (C40 Cities) and ICLEI - Local Governments for Sustainability (ICLEI) </a:t>
            </a:r>
          </a:p>
          <a:p>
            <a:pPr marL="800100" marR="0" lvl="1" indent="-342900" algn="just">
              <a:lnSpc>
                <a:spcPct val="115000"/>
              </a:lnSpc>
              <a:spcAft>
                <a:spcPts val="80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Common Reporting Framework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by the Global Covenant of Mayors for Climate and Energy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GCoM</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Though the inventories differ in structure and reporting formats, they generally use common approaches and terminologies at the city level, that are important for climate change policymakers and decision-makers to understand. </a:t>
            </a: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Next slide for explanation.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248CC92-37C0-D0F1-3CAD-2B8654E03D3B}"/>
              </a:ext>
            </a:extLst>
          </p:cNvPr>
          <p:cNvSpPr>
            <a:spLocks noGrp="1"/>
          </p:cNvSpPr>
          <p:nvPr>
            <p:ph type="sldNum" sz="quarter" idx="5"/>
          </p:nvPr>
        </p:nvSpPr>
        <p:spPr/>
        <p:txBody>
          <a:bodyPr/>
          <a:lstStyle/>
          <a:p>
            <a:fld id="{5A387AD0-8C8D-4925-A13F-FD64C2BD917E}" type="slidenum">
              <a:rPr lang="en-US" smtClean="0"/>
              <a:t>19</a:t>
            </a:fld>
            <a:endParaRPr lang="en-US"/>
          </a:p>
        </p:txBody>
      </p:sp>
    </p:spTree>
    <p:extLst>
      <p:ext uri="{BB962C8B-B14F-4D97-AF65-F5344CB8AC3E}">
        <p14:creationId xmlns:p14="http://schemas.microsoft.com/office/powerpoint/2010/main" val="79106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5875-4767-C977-4DF7-FA19281A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FA6D5-FFE0-C13B-BF98-817AE9810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28ABC-04CD-82A2-C3FD-0B424A156A09}"/>
              </a:ext>
            </a:extLst>
          </p:cNvPr>
          <p:cNvSpPr>
            <a:spLocks noGrp="1"/>
          </p:cNvSpPr>
          <p:nvPr>
            <p:ph type="body" idx="1"/>
          </p:nvPr>
        </p:nvSpPr>
        <p:spPr/>
        <p:txBody>
          <a:bodyPr/>
          <a:lstStyle/>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Defining Geographical Boundaries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Defining a geographical boundary for composing a GHG inventory is the first step towards GHG accounting at the city level. Cities need to define a geographic boundary that will mark the spatial perimeter of the inventory’s boundary, which may in turn align with the administrative boundaries of ward, city, or metropolis depending on the purpose of the boundary. The target boundary should be consistent with all the emission sources included in the GHG emissions inventory, with the possibility to exclude sources that are not controlled by the local government.</a:t>
            </a:r>
          </a:p>
          <a:p>
            <a:pPr marL="0" marR="0" algn="just">
              <a:lnSpc>
                <a:spcPct val="115000"/>
              </a:lnSpc>
              <a:spcAft>
                <a:spcPts val="800"/>
              </a:spcAft>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Identifying Emission Sources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this step, cities need to identify existing and potential sources of GHG emissions from different sectors and geographical areas for the base year. To increase the credibility of GHG accounting, the GPC framework segregates this scoping exercise into the following two distinct but complementary components: </a:t>
            </a:r>
          </a:p>
          <a:p>
            <a:pPr marL="342900" marR="0" lvl="0" indent="-342900" algn="just">
              <a:lnSpc>
                <a:spcPct val="115000"/>
              </a:lnSpc>
              <a:spcAft>
                <a:spcPts val="800"/>
              </a:spcAft>
              <a:buFont typeface="+mj-lt"/>
              <a:buAutoNum type="arabicPeriod"/>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Emission sources based on different sectors/city activities </a:t>
            </a:r>
          </a:p>
          <a:p>
            <a:pPr marL="342900" marR="0" lvl="0" indent="-342900" algn="just">
              <a:lnSpc>
                <a:spcPct val="115000"/>
              </a:lnSpc>
              <a:spcAft>
                <a:spcPts val="800"/>
              </a:spcAft>
              <a:buFont typeface="+mj-lt"/>
              <a:buAutoNum type="arabicPeriod"/>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Emission sources based on geographical origin/boundary </a:t>
            </a:r>
          </a:p>
          <a:p>
            <a:pPr marL="0" marR="0" algn="just">
              <a:lnSpc>
                <a:spcPct val="115000"/>
              </a:lnSpc>
              <a:spcAft>
                <a:spcPts val="800"/>
              </a:spcAft>
            </a:pPr>
            <a:endParaRPr lang="en-US" sz="1200" dirty="0">
              <a:latin typeface="Aptos" panose="020B0004020202020204" pitchFamily="34"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emission sources based on geographical origin/boundary are classified into “Scopes”, depending on the location of generation of emissions:</a:t>
            </a:r>
          </a:p>
          <a:p>
            <a:pPr marL="285750" marR="0" indent="-285750" algn="just">
              <a:lnSpc>
                <a:spcPct val="115000"/>
              </a:lnSpc>
              <a:spcAft>
                <a:spcPts val="800"/>
              </a:spcAft>
              <a:buFont typeface="Arial" panose="020B0604020202020204" pitchFamily="34" charset="0"/>
              <a:buChar cha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Scope 1:</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GHG emissions from sources located within the city boundary. </a:t>
            </a:r>
          </a:p>
          <a:p>
            <a:pPr marL="285750" marR="0" lvl="0" indent="-285750" algn="just">
              <a:lnSpc>
                <a:spcPct val="115000"/>
              </a:lnSpc>
              <a:spcAft>
                <a:spcPts val="800"/>
              </a:spcAft>
              <a:buFont typeface="Arial" panose="020B0604020202020204" pitchFamily="34" charset="0"/>
              <a:buChar char="•"/>
              <a:tabLst>
                <a:tab pos="457200" algn="l"/>
              </a:tabLs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Scope 2:</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GHG emissions occurring as a consequence of the use of grid-supplied electricity, heat, steam, and/or cooling within the city boundary. </a:t>
            </a:r>
          </a:p>
          <a:p>
            <a:pPr marL="285750" marR="0" lvl="0" indent="-285750" algn="just">
              <a:lnSpc>
                <a:spcPct val="115000"/>
              </a:lnSpc>
              <a:spcAft>
                <a:spcPts val="800"/>
              </a:spcAft>
              <a:buFont typeface="Arial" panose="020B0604020202020204" pitchFamily="34" charset="0"/>
              <a:buChar char="•"/>
              <a:tabLst>
                <a:tab pos="457200" algn="l"/>
              </a:tabLs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Scope 3:</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All other GHG emissions that occur outside the city boundary as a result of activities taking place within the city boundary. </a:t>
            </a:r>
          </a:p>
          <a:p>
            <a:pPr marL="285750" marR="0" lvl="0" indent="-285750" algn="just">
              <a:lnSpc>
                <a:spcPct val="115000"/>
              </a:lnSpc>
              <a:spcAft>
                <a:spcPts val="800"/>
              </a:spcAft>
              <a:buFont typeface="Arial" panose="020B0604020202020204" pitchFamily="34" charset="0"/>
              <a:buChar char="•"/>
              <a:tabLst>
                <a:tab pos="457200" algn="l"/>
              </a:tabLs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Quantifying Emissions and Composing Inventory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most GHG accounting frameworks, cities need to estimate or quantify GHG emissions by multiplying activity data by an emission factor associated with the activity being measured.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GHG Emissions = Activity Data X Emission Factor.</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activity data and the emission factor defined by the GPC framework are as follows: </a:t>
            </a:r>
          </a:p>
          <a:p>
            <a:pPr marL="742950" marR="0" lvl="1" indent="-285750" algn="just">
              <a:lnSpc>
                <a:spcPct val="115000"/>
              </a:lnSpc>
              <a:buFont typeface="Symbol" panose="05050102010706020507" pitchFamily="18" charset="2"/>
              <a:buChar char=""/>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Activity data</a:t>
            </a:r>
            <a:r>
              <a:rPr lang="en-GB" sz="1200" kern="0" dirty="0">
                <a:effectLst/>
                <a:latin typeface="Aptos" panose="020B0004020202020204" pitchFamily="34" charset="0"/>
                <a:ea typeface="Times New Roman" panose="02020603050405020304" pitchFamily="18" charset="0"/>
                <a:cs typeface="Times New Roman" panose="02020603050405020304" pitchFamily="18" charset="0"/>
              </a:rPr>
              <a:t> is a quantitative measure of the level of an activity that results in GHG emissions taking place during a given period of time (e.g., volume of gas used, kilometres driven, tonnes of waste sent to landfills, etc.).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just">
              <a:lnSpc>
                <a:spcPct val="115000"/>
              </a:lnSpc>
              <a:spcAft>
                <a:spcPts val="800"/>
              </a:spcAft>
              <a:buFont typeface="Symbol" panose="05050102010706020507" pitchFamily="18" charset="2"/>
              <a:buChar char=""/>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Emission factor</a:t>
            </a:r>
            <a:r>
              <a:rPr lang="en-GB" sz="1200" kern="0" dirty="0">
                <a:effectLst/>
                <a:latin typeface="Aptos" panose="020B0004020202020204" pitchFamily="34" charset="0"/>
                <a:ea typeface="Times New Roman" panose="02020603050405020304" pitchFamily="18" charset="0"/>
                <a:cs typeface="Times New Roman" panose="02020603050405020304" pitchFamily="18" charset="0"/>
              </a:rPr>
              <a:t> is a measure of the mass of GHG emissions relative to a unit of activity. For example, estimating CO2 emissions from the use of electricity involves multiplying data on kilowatt hours (kWh) of electricity used by the emission factor (kgCO2/kWh) for electricity, which will depend on the technology and the type of fuel used to generate the electricity.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r>
              <a:rPr lang="en-US" sz="1200" dirty="0">
                <a:effectLst/>
                <a:latin typeface="Aptos" panose="020B0004020202020204" pitchFamily="34" charset="0"/>
                <a:ea typeface="Aptos" panose="020B0004020202020204" pitchFamily="34" charset="0"/>
                <a:cs typeface="Times New Roman" panose="02020603050405020304" pitchFamily="18" charset="0"/>
              </a:rPr>
              <a:t>Ideally, the GHG inventory should cover emissions of seven gases – carbon dioxide (CO2), methane (CH4), nitrous oxide (N2O), hydrofluorocarbons (HFCs), perfluorocarbons (PFCs), </a:t>
            </a:r>
            <a:r>
              <a:rPr lang="en-US" sz="1200" dirty="0" err="1">
                <a:effectLst/>
                <a:latin typeface="Aptos" panose="020B0004020202020204" pitchFamily="34" charset="0"/>
                <a:ea typeface="Aptos" panose="020B0004020202020204" pitchFamily="34" charset="0"/>
                <a:cs typeface="Times New Roman" panose="02020603050405020304" pitchFamily="18" charset="0"/>
              </a:rPr>
              <a:t>sulphur</a:t>
            </a:r>
            <a:r>
              <a:rPr lang="en-US" sz="1200" dirty="0">
                <a:effectLst/>
                <a:latin typeface="Aptos" panose="020B0004020202020204" pitchFamily="34" charset="0"/>
                <a:ea typeface="Aptos" panose="020B0004020202020204" pitchFamily="34" charset="0"/>
                <a:cs typeface="Times New Roman" panose="02020603050405020304" pitchFamily="18" charset="0"/>
              </a:rPr>
              <a:t> hexafluoride (SF6), and nitrogen trifluoride (NF3). However, GHG emissions data should be reported as metric tonnes of each GHG as well as CO2 equivalents (CO2e) for easy comprehension and interoperability.</a:t>
            </a:r>
          </a:p>
          <a:p>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Aggregating City Inventories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various city inventories can be further aggregated at state and national levels to:</a:t>
            </a:r>
          </a:p>
          <a:p>
            <a:pPr marL="742950" marR="0" lvl="1" indent="-285750" algn="just">
              <a:lnSpc>
                <a:spcPct val="115000"/>
              </a:lnSpc>
              <a:buFont typeface="Symbol" panose="05050102010706020507" pitchFamily="18" charset="2"/>
              <a:buChar char=""/>
            </a:pPr>
            <a:r>
              <a:rPr lang="en-GB" sz="1200" kern="0" dirty="0">
                <a:effectLst/>
                <a:latin typeface="Aptos" panose="020B0004020202020204" pitchFamily="34" charset="0"/>
                <a:ea typeface="Times New Roman" panose="02020603050405020304" pitchFamily="18" charset="0"/>
                <a:cs typeface="Times New Roman" panose="02020603050405020304" pitchFamily="18" charset="0"/>
              </a:rPr>
              <a:t>improvise the data quality of a national inventory,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just">
              <a:lnSpc>
                <a:spcPct val="115000"/>
              </a:lnSpc>
              <a:buFont typeface="Symbol" panose="05050102010706020507" pitchFamily="18" charset="2"/>
              <a:buChar char=""/>
            </a:pPr>
            <a:r>
              <a:rPr lang="en-GB" sz="1200" kern="0" dirty="0">
                <a:effectLst/>
                <a:latin typeface="Aptos" panose="020B0004020202020204" pitchFamily="34" charset="0"/>
                <a:ea typeface="Times New Roman" panose="02020603050405020304" pitchFamily="18" charset="0"/>
                <a:cs typeface="Times New Roman" panose="02020603050405020304" pitchFamily="18" charset="0"/>
              </a:rPr>
              <a:t>quantify the results of implemented city mitigation actions to state or national GHG emission reduction targets, and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just">
              <a:lnSpc>
                <a:spcPct val="115000"/>
              </a:lnSpc>
              <a:spcAft>
                <a:spcPts val="800"/>
              </a:spcAft>
              <a:buFont typeface="Symbol" panose="05050102010706020507" pitchFamily="18" charset="2"/>
              <a:buChar char=""/>
            </a:pPr>
            <a:r>
              <a:rPr lang="en-GB" sz="1200" kern="0" dirty="0">
                <a:effectLst/>
                <a:latin typeface="Aptos" panose="020B0004020202020204" pitchFamily="34" charset="0"/>
                <a:ea typeface="Times New Roman" panose="02020603050405020304" pitchFamily="18" charset="0"/>
                <a:cs typeface="Times New Roman" panose="02020603050405020304" pitchFamily="18" charset="0"/>
              </a:rPr>
              <a:t>Ideate and develop innovative cross-sectoral strategies for GHG mitigation across various cities.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Aggregation of various city inventories can be further accomplished by merging the scope 1 (territorial) emissions of cities, as their inventory boundaries do not overlap geographically.</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Goal Setting and Progress Tracking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200" dirty="0">
                <a:effectLst/>
                <a:latin typeface="Aptos" panose="020B0004020202020204" pitchFamily="34" charset="0"/>
                <a:ea typeface="Aptos" panose="020B0004020202020204" pitchFamily="34" charset="0"/>
                <a:cs typeface="Times New Roman" panose="02020603050405020304" pitchFamily="18" charset="0"/>
              </a:rPr>
              <a:t>The subsequent step for the cities following the creation of their inventories relates to goal or target setting for emission reduction. Inventories are generally structured in a manner that defines a baseline year (either financial or the calendar year) for reporting, based on which emission reduction targets are set for years to follow.</a:t>
            </a:r>
          </a:p>
        </p:txBody>
      </p:sp>
      <p:sp>
        <p:nvSpPr>
          <p:cNvPr id="4" name="Slide Number Placeholder 3">
            <a:extLst>
              <a:ext uri="{FF2B5EF4-FFF2-40B4-BE49-F238E27FC236}">
                <a16:creationId xmlns:a16="http://schemas.microsoft.com/office/drawing/2014/main" id="{D0B0FD62-D122-7302-03A8-1A24C8ADE7A6}"/>
              </a:ext>
            </a:extLst>
          </p:cNvPr>
          <p:cNvSpPr>
            <a:spLocks noGrp="1"/>
          </p:cNvSpPr>
          <p:nvPr>
            <p:ph type="sldNum" sz="quarter" idx="5"/>
          </p:nvPr>
        </p:nvSpPr>
        <p:spPr/>
        <p:txBody>
          <a:bodyPr/>
          <a:lstStyle/>
          <a:p>
            <a:fld id="{5A387AD0-8C8D-4925-A13F-FD64C2BD917E}" type="slidenum">
              <a:rPr lang="en-US" smtClean="0"/>
              <a:t>20</a:t>
            </a:fld>
            <a:endParaRPr lang="en-US"/>
          </a:p>
        </p:txBody>
      </p:sp>
    </p:spTree>
    <p:extLst>
      <p:ext uri="{BB962C8B-B14F-4D97-AF65-F5344CB8AC3E}">
        <p14:creationId xmlns:p14="http://schemas.microsoft.com/office/powerpoint/2010/main" val="397781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mn-lt"/>
                <a:ea typeface="Aptos" panose="020B0004020202020204" pitchFamily="34" charset="0"/>
                <a:cs typeface="Times New Roman" panose="02020603050405020304" pitchFamily="18" charset="0"/>
              </a:rPr>
              <a:t>Emerging Market and Developing Economies (EMDEs) face both challenges and opportunities in adopting global frameworks for low-carbon infrastructure. These nations are often at the forefront of climate change impacts but are also navigating the complex balancing act of economic development, poverty reduction, and environmental sustainability.</a:t>
            </a:r>
          </a:p>
          <a:p>
            <a:endParaRPr lang="en-US" sz="1200" dirty="0">
              <a:latin typeface="+mn-lt"/>
            </a:endParaRPr>
          </a:p>
          <a:p>
            <a:pPr marL="0" marR="0" algn="just">
              <a:lnSpc>
                <a:spcPct val="115000"/>
              </a:lnSpc>
              <a:spcAft>
                <a:spcPts val="800"/>
              </a:spcAft>
            </a:pPr>
            <a:r>
              <a:rPr lang="en-US" sz="1200" b="1" kern="100" dirty="0">
                <a:effectLst/>
                <a:latin typeface="+mn-lt"/>
                <a:ea typeface="Aptos" panose="020B0004020202020204" pitchFamily="34" charset="0"/>
                <a:cs typeface="Times New Roman" panose="02020603050405020304" pitchFamily="18" charset="0"/>
              </a:rPr>
              <a:t>Challenges:</a:t>
            </a:r>
            <a:endParaRPr lang="en-US" sz="1200" kern="100" dirty="0">
              <a:effectLst/>
              <a:latin typeface="+mn-lt"/>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mn-lt"/>
                <a:ea typeface="Aptos" panose="020B0004020202020204" pitchFamily="34" charset="0"/>
                <a:cs typeface="Times New Roman" panose="02020603050405020304" pitchFamily="18" charset="0"/>
              </a:rPr>
              <a:t>Financial Constraints (high upfront costs):</a:t>
            </a:r>
            <a:r>
              <a:rPr lang="en-GB" sz="1200" kern="100" dirty="0">
                <a:effectLst/>
                <a:latin typeface="+mn-lt"/>
                <a:ea typeface="Aptos" panose="020B0004020202020204" pitchFamily="34" charset="0"/>
                <a:cs typeface="Times New Roman" panose="02020603050405020304" pitchFamily="18" charset="0"/>
              </a:rPr>
              <a:t> In many Emerging Markets and Developing Economies (EMDEs), limited access to financial resources presents a significant barrier to adopting low-carbon infrastructure. The upfront investment required for transitioning to sustainable solutions, such as renewable energy technologies (solar, wind, etc.), energy-efficient buildings, green transportation systems (electric vehicles, public transit), and low-carbon urban infrastructure, is often much higher than that of traditional, carbon-intensive alternatives. This is particularly problematic for EMDEs, where limited budgets, competing priorities, and insufficient access to financing mechanisms can make it difficult to secure the necessary funds for such long-term investments. Moreover, while the long-term benefits of low-carbon infrastructure include reduced operational costs and environmental impacts, the initial financial burden can deter both public and private sector investments. Without adequate funding support, such as climate finance or green bonds, EMDEs struggle to make the transition to more sustainable and resilient infrastructure systems, which ultimately impedes their ability to meet global climate goals and adapt to the growing challenges of climate change.</a:t>
            </a:r>
          </a:p>
          <a:p>
            <a:pPr marL="342900" marR="0" lvl="0" indent="-342900" algn="just">
              <a:lnSpc>
                <a:spcPct val="115000"/>
              </a:lnSpc>
              <a:spcAft>
                <a:spcPts val="800"/>
              </a:spcAft>
              <a:buFont typeface="Symbol" panose="05050102010706020507" pitchFamily="18" charset="2"/>
              <a:buChar char=""/>
            </a:pPr>
            <a:endParaRPr lang="en-US" sz="1200" kern="100" dirty="0">
              <a:effectLst/>
              <a:latin typeface="+mn-lt"/>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US" sz="1200" b="1" kern="100" dirty="0">
                <a:effectLst/>
                <a:latin typeface="+mn-lt"/>
                <a:ea typeface="Aptos" panose="020B0004020202020204" pitchFamily="34" charset="0"/>
                <a:cs typeface="Times New Roman" panose="02020603050405020304" pitchFamily="18" charset="0"/>
              </a:rPr>
              <a:t>Inadequate Institutional Capacity:</a:t>
            </a:r>
            <a:r>
              <a:rPr lang="en-US" sz="1200" kern="100" dirty="0">
                <a:effectLst/>
                <a:latin typeface="+mn-lt"/>
                <a:ea typeface="Aptos" panose="020B0004020202020204" pitchFamily="34" charset="0"/>
                <a:cs typeface="Times New Roman" panose="02020603050405020304" pitchFamily="18" charset="0"/>
              </a:rPr>
              <a:t> </a:t>
            </a:r>
            <a:r>
              <a:rPr lang="en-GB" sz="1200" dirty="0">
                <a:effectLst/>
                <a:latin typeface="+mn-lt"/>
                <a:ea typeface="Aptos" panose="020B0004020202020204" pitchFamily="34" charset="0"/>
                <a:cs typeface="Times New Roman" panose="02020603050405020304" pitchFamily="18" charset="0"/>
              </a:rPr>
              <a:t>Weak governance and regulatory frameworks are a significant barrier to the development and scaling of low-carbon infrastructure. Effective implementation of low-carbon strategies requires strong institutional structures, clear regulatory frameworks, and coordinated efforts across multiple sectors. Without these foundational elements, it becomes difficult to align national and local policies with global climate frameworks, such as the Paris Agreement, which calls for substantial investments in sustainable infrastructure. In many EMDEs, there is a lack of technical expertise, insufficient policy enforcement, and fragmented governance that undermines the long-term viability of low-carbon projects. Institutional fragmentation often results in poor coordination between various regulatory bodies, such as those responsible for energy, transport, urban planning, and environmental protection. The absence of an integrated approach to low-carbon development means that efforts in one sector, like renewable energy deployment, may not be aligned with transportation or waste management policies, reducing their overall effectiveness. This siloed approach can lead to inefficiencies, delays, and missed opportunities for synergies between sectors. Additionally, weak institutional capacity often translates to a lack of transparency, accountability, and public trust, which further hinders the successful implementation of low-carbon initiatives. Strengthening governance, improving coordination among departments, and building institutional capacity are crucial for creating an enabling environment that supports sustainable, low-carbon infrastructure development.</a:t>
            </a:r>
          </a:p>
          <a:p>
            <a:pPr marL="342900" marR="0" lvl="0" indent="-342900" algn="just">
              <a:lnSpc>
                <a:spcPct val="115000"/>
              </a:lnSpc>
              <a:buFont typeface="Symbol" panose="05050102010706020507" pitchFamily="18" charset="2"/>
              <a:buChar char=""/>
            </a:pPr>
            <a:endParaRPr lang="en-GB" sz="1200" b="1" kern="100" dirty="0">
              <a:effectLst/>
              <a:latin typeface="+mn-lt"/>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US" sz="1200" b="1" kern="100" dirty="0">
                <a:effectLst/>
                <a:latin typeface="+mn-lt"/>
                <a:ea typeface="Aptos" panose="020B0004020202020204" pitchFamily="34" charset="0"/>
                <a:cs typeface="Times New Roman" panose="02020603050405020304" pitchFamily="18" charset="0"/>
              </a:rPr>
              <a:t>Political and Social Resistance</a:t>
            </a:r>
            <a:r>
              <a:rPr lang="en-US" sz="1200" kern="100" dirty="0">
                <a:effectLst/>
                <a:latin typeface="+mn-lt"/>
                <a:ea typeface="Aptos" panose="020B0004020202020204" pitchFamily="34" charset="0"/>
                <a:cs typeface="Times New Roman" panose="02020603050405020304" pitchFamily="18" charset="0"/>
              </a:rPr>
              <a:t>: There may be resistance to adopting low-carbon infrastructure due to political, social, or economic interests that benefit from existing high-carbon infrastructure. </a:t>
            </a:r>
          </a:p>
          <a:p>
            <a:pPr marL="457200" marR="0" lvl="1" indent="0" algn="just">
              <a:lnSpc>
                <a:spcPct val="115000"/>
              </a:lnSpc>
              <a:buFont typeface="Symbol" panose="05050102010706020507" pitchFamily="18" charset="2"/>
              <a:buNone/>
            </a:pPr>
            <a:r>
              <a:rPr lang="en-GB" sz="1200" kern="100" dirty="0">
                <a:solidFill>
                  <a:schemeClr val="tx1"/>
                </a:solidFill>
                <a:effectLst/>
                <a:latin typeface="+mn-lt"/>
                <a:ea typeface="Aptos" panose="020B0004020202020204" pitchFamily="34" charset="0"/>
                <a:cs typeface="Times New Roman" panose="02020603050405020304" pitchFamily="18" charset="0"/>
              </a:rPr>
              <a:t>Political and social resistance is a significant barrier to adopting low-carbon infrastructure, particularly in regions with strong economic and political ties to high-carbon industries such as coal, oil, and gas.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457200" marR="0" lvl="1" indent="0" algn="just">
              <a:lnSpc>
                <a:spcPct val="115000"/>
              </a:lnSpc>
              <a:buFont typeface="Symbol" panose="05050102010706020507" pitchFamily="18" charset="2"/>
              <a:buNone/>
            </a:pPr>
            <a:r>
              <a:rPr lang="en-GB" sz="1200" kern="100" dirty="0">
                <a:solidFill>
                  <a:schemeClr val="tx1"/>
                </a:solidFill>
                <a:effectLst/>
                <a:latin typeface="+mn-lt"/>
                <a:ea typeface="Aptos" panose="020B0004020202020204" pitchFamily="34" charset="0"/>
                <a:cs typeface="Times New Roman" panose="02020603050405020304" pitchFamily="18" charset="0"/>
              </a:rPr>
              <a:t>Powerful interest groups, including fossil fuel companies and associated sectors, may actively oppose the transition to low-carbon solutions because it threatens their financial interests. Political leaders may be reluctant to pursue aggressive climate policies due to concerns over voter backlash or the potential economic impact on key industries in their constituencies.</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457200" marR="0" algn="just">
              <a:lnSpc>
                <a:spcPct val="115000"/>
              </a:lnSpc>
            </a:pPr>
            <a:r>
              <a:rPr lang="en-GB" sz="1200" kern="100" dirty="0">
                <a:solidFill>
                  <a:schemeClr val="tx1"/>
                </a:solidFill>
                <a:effectLst/>
                <a:latin typeface="+mn-lt"/>
                <a:ea typeface="Aptos" panose="020B0004020202020204" pitchFamily="34" charset="0"/>
                <a:cs typeface="Times New Roman" panose="02020603050405020304" pitchFamily="18" charset="0"/>
              </a:rPr>
              <a:t>Social resistance is also a key factor, especially in communities that are heavily dependent on traditional, high-carbon industries. In regions where coal mining, oil extraction, or other carbon-intensive industries are the primary sources of employment, there is often significant fear of job losses and economic disruption if these industries are downsized or phased out in favour of greener alternatives. Workers in these sectors, as well as local businesses that depend on these industries, may resist low-carbon policies because they perceive them as a threat to their livelihoods.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457200" marR="0" algn="just">
              <a:lnSpc>
                <a:spcPct val="115000"/>
              </a:lnSpc>
              <a:spcAft>
                <a:spcPts val="800"/>
              </a:spcAft>
            </a:pPr>
            <a:r>
              <a:rPr lang="en-GB" sz="1200" kern="100" dirty="0">
                <a:solidFill>
                  <a:schemeClr val="tx1"/>
                </a:solidFill>
                <a:effectLst/>
                <a:latin typeface="+mn-lt"/>
                <a:ea typeface="Aptos" panose="020B0004020202020204" pitchFamily="34" charset="0"/>
                <a:cs typeface="Times New Roman" panose="02020603050405020304" pitchFamily="18" charset="0"/>
              </a:rPr>
              <a:t>Additionally, there may be a lack of awareness or understanding about the long-term benefits of low-carbon infrastructure, such as cleaner air, reduced health risks, and job creation in emerging green sectors.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457200" marR="0" algn="just">
              <a:lnSpc>
                <a:spcPct val="115000"/>
              </a:lnSpc>
              <a:spcAft>
                <a:spcPts val="800"/>
              </a:spcAft>
            </a:pPr>
            <a:r>
              <a:rPr lang="en-GB" sz="1200" dirty="0">
                <a:effectLst/>
                <a:latin typeface="+mn-lt"/>
                <a:ea typeface="Aptos" panose="020B0004020202020204" pitchFamily="34" charset="0"/>
                <a:cs typeface="Times New Roman" panose="02020603050405020304" pitchFamily="18" charset="0"/>
              </a:rPr>
              <a:t>Overcoming this resistance requires strong political leadership, clear communication about the benefits of the transition, and targeted support for communities and workers affected by the shift to low-carbon economies. Policies such as re-training programs, job creation in renewable energy sectors, and financial incentives for industries to transition can help reduce resistance and ease the social and economic impact of the transition.</a:t>
            </a:r>
          </a:p>
          <a:p>
            <a:pPr marL="0" marR="0" lvl="0" indent="0" algn="just">
              <a:lnSpc>
                <a:spcPct val="115000"/>
              </a:lnSpc>
              <a:spcAft>
                <a:spcPts val="800"/>
              </a:spcAft>
              <a:buFont typeface="Symbol" panose="05050102010706020507" pitchFamily="18" charset="2"/>
              <a:buNone/>
            </a:pPr>
            <a:endParaRPr lang="en-US" sz="1200" kern="100" dirty="0">
              <a:effectLst/>
              <a:latin typeface="+mn-lt"/>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dirty="0">
                <a:effectLst/>
                <a:latin typeface="+mn-lt"/>
                <a:ea typeface="Aptos" panose="020B0004020202020204" pitchFamily="34" charset="0"/>
                <a:cs typeface="Times New Roman" panose="02020603050405020304" pitchFamily="18" charset="0"/>
              </a:rPr>
              <a:t>Equitable Access (ensuring accessibility for all social groups):</a:t>
            </a:r>
            <a:r>
              <a:rPr lang="en-GB" sz="1200" dirty="0">
                <a:effectLst/>
                <a:latin typeface="+mn-lt"/>
                <a:ea typeface="Aptos" panose="020B0004020202020204" pitchFamily="34" charset="0"/>
                <a:cs typeface="Times New Roman" panose="02020603050405020304" pitchFamily="18" charset="0"/>
              </a:rPr>
              <a:t> Equity concerns pose a significant challenge to promoting low-carbon infrastructure because marginalized communities may face barriers to accessing affordable, clean technologies. These groups, often already economically disadvantaged, may struggle with the higher upfront costs of green infrastructure, or they may lack the necessary resources, education, and support systems to benefit from sustainable solutions, thereby exacerbating existing inequalities. Without targeted policies that address these disparities, low-carbon initiatives risk reinforcing social divides and leaving vulnerable populations behind, hindering the widespread adoption of sustainable infrastructure. For many developing nations, ensuring energy access for all while transitioning to low-carbon sources is a key concern. This dual challenge of improving energy access while simultaneously decarbonizing energy production can pose as a challenge.</a:t>
            </a:r>
          </a:p>
          <a:p>
            <a:pPr marL="342900" marR="0" lvl="0" indent="-342900" algn="just">
              <a:lnSpc>
                <a:spcPct val="115000"/>
              </a:lnSpc>
              <a:buFont typeface="Symbol" panose="05050102010706020507" pitchFamily="18" charset="2"/>
              <a:buChar char=""/>
            </a:pPr>
            <a:endParaRPr lang="en-GB" sz="1200" b="1" kern="100" dirty="0">
              <a:effectLst/>
              <a:latin typeface="+mn-lt"/>
              <a:ea typeface="Aptos" panose="020B000402020202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GB" sz="1200" b="1" kern="100" dirty="0">
                <a:effectLst/>
                <a:latin typeface="+mn-lt"/>
                <a:ea typeface="Aptos" panose="020B0004020202020204" pitchFamily="34" charset="0"/>
                <a:cs typeface="Times New Roman" panose="02020603050405020304" pitchFamily="18" charset="0"/>
              </a:rPr>
              <a:t>Infrastructure lock-in due to existing systems:</a:t>
            </a:r>
            <a:r>
              <a:rPr lang="en-GB" sz="1200" kern="100" dirty="0">
                <a:effectLst/>
                <a:latin typeface="+mn-lt"/>
                <a:ea typeface="Aptos" panose="020B0004020202020204" pitchFamily="34" charset="0"/>
                <a:cs typeface="Times New Roman" panose="02020603050405020304" pitchFamily="18" charset="0"/>
              </a:rPr>
              <a:t> Existing infrastructure that are already locked-in would usually be high-carbon systems, such as outdated energy grids or transportation networks. These create strong path dependencies, making it difficult to transition to more sustainable alternatives. Strong path dependencies occur when existing systems and infrastructure, like fossil fuel-based energy grids or traditional transportation networks, become deeply ingrained in society. These systems are costly to replace and often involve established economic, political, and social interests, making it difficult to shift to more sustainable alternatives without overcoming significant barriers. </a:t>
            </a:r>
            <a:endParaRPr lang="en-US" sz="1200" kern="100" dirty="0">
              <a:effectLst/>
              <a:latin typeface="+mn-lt"/>
              <a:ea typeface="Aptos" panose="020B000402020202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endParaRPr lang="en-GB" sz="1200" b="1" kern="100" dirty="0">
              <a:effectLst/>
              <a:latin typeface="+mn-lt"/>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mn-lt"/>
                <a:ea typeface="Aptos" panose="020B0004020202020204" pitchFamily="34" charset="0"/>
                <a:cs typeface="Times New Roman" panose="02020603050405020304" pitchFamily="18" charset="0"/>
              </a:rPr>
              <a:t>Technical Skill Limitations (Lack of Technical Knowhow): </a:t>
            </a:r>
            <a:r>
              <a:rPr lang="en-GB" sz="1200" kern="100" dirty="0">
                <a:effectLst/>
                <a:latin typeface="+mn-lt"/>
                <a:ea typeface="Aptos" panose="020B0004020202020204" pitchFamily="34" charset="0"/>
                <a:cs typeface="Times New Roman" panose="02020603050405020304" pitchFamily="18" charset="0"/>
              </a:rPr>
              <a:t>While low-carbon technologies are advancing, many EMDEs face a shortage of skilled workers and technical expertise needed to implement these solutions at scale. The lack of training in renewable energy, energy-efficient systems, and sustainable infrastructure limits the ability to adopt and maintain these technologies locally. Additionally, reliance on imported technologies often increases costs and creates dependency on external expertise, hindering long-term sustainability and growth in green sectors. Building local technical capacity through education and training is crucial to overcoming this barrier.</a:t>
            </a:r>
            <a:endParaRPr lang="en-US" sz="1200" kern="100" dirty="0">
              <a:effectLst/>
              <a:latin typeface="+mn-l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21</a:t>
            </a:fld>
            <a:endParaRPr lang="en-US"/>
          </a:p>
        </p:txBody>
      </p:sp>
    </p:spTree>
    <p:extLst>
      <p:ext uri="{BB962C8B-B14F-4D97-AF65-F5344CB8AC3E}">
        <p14:creationId xmlns:p14="http://schemas.microsoft.com/office/powerpoint/2010/main" val="501539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Opportunities: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Green Financing:</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dirty="0">
                <a:effectLst/>
                <a:latin typeface="Aptos" panose="020B0004020202020204" pitchFamily="34" charset="0"/>
                <a:ea typeface="Aptos" panose="020B0004020202020204" pitchFamily="34" charset="0"/>
                <a:cs typeface="Times New Roman" panose="02020603050405020304" pitchFamily="18" charset="0"/>
              </a:rPr>
              <a:t>Global financial institutions and private investors are increasingly focused on sustainable investments. EMDEs have the opportunity to attract green financing through initiatives like green bonds, climate financing from international donors, and private sector investments aimed at low-carbon infrastructure development. Financing mechanisms like green bonds, climate funds, and public-private partnerships. </a:t>
            </a:r>
            <a:r>
              <a:rPr lang="en-GB" sz="1200" b="1" dirty="0">
                <a:effectLst/>
                <a:latin typeface="Aptos" panose="020B0004020202020204" pitchFamily="34" charset="0"/>
                <a:ea typeface="Aptos" panose="020B0004020202020204" pitchFamily="34" charset="0"/>
                <a:cs typeface="Times New Roman" panose="02020603050405020304" pitchFamily="18" charset="0"/>
              </a:rPr>
              <a:t>India’s National Investment and Infrastructure Fund (NIIF)</a:t>
            </a:r>
            <a:r>
              <a:rPr lang="en-GB" sz="1200" dirty="0">
                <a:effectLst/>
                <a:latin typeface="Aptos" panose="020B0004020202020204" pitchFamily="34" charset="0"/>
                <a:ea typeface="Aptos" panose="020B0004020202020204" pitchFamily="34" charset="0"/>
                <a:cs typeface="Times New Roman" panose="02020603050405020304" pitchFamily="18" charset="0"/>
              </a:rPr>
              <a:t> for financing sustainable infrastructure projects by addressing India’s long-term infrastructure financing gap, focusing on sectors like energy, transportation, and urban development. It provides a platform for attracting both domestic and international investors. The fund operates through a collaborative approach, bringing together government agencies and private sector investors to pool resources for large-scale infrastructure projects, and prioritize investments that align with environmental sustainability goals, such as those promoting clean energy and reducing carbon footprints. It holds potential to attract </a:t>
            </a:r>
            <a:r>
              <a:rPr lang="en-GB" sz="1200" b="1" dirty="0">
                <a:effectLst/>
                <a:latin typeface="Aptos" panose="020B0004020202020204" pitchFamily="34" charset="0"/>
                <a:ea typeface="Aptos" panose="020B0004020202020204" pitchFamily="34" charset="0"/>
                <a:cs typeface="Times New Roman" panose="02020603050405020304" pitchFamily="18" charset="0"/>
              </a:rPr>
              <a:t>foreign direct investment (FDI)</a:t>
            </a:r>
            <a:r>
              <a:rPr lang="en-GB" sz="1200" dirty="0">
                <a:effectLst/>
                <a:latin typeface="Aptos" panose="020B0004020202020204" pitchFamily="34" charset="0"/>
                <a:ea typeface="Aptos" panose="020B0004020202020204" pitchFamily="34" charset="0"/>
                <a:cs typeface="Times New Roman" panose="02020603050405020304" pitchFamily="18" charset="0"/>
              </a:rPr>
              <a:t> and </a:t>
            </a:r>
            <a:r>
              <a:rPr lang="en-GB" sz="1200" b="1" dirty="0">
                <a:effectLst/>
                <a:latin typeface="Aptos" panose="020B0004020202020204" pitchFamily="34" charset="0"/>
                <a:ea typeface="Aptos" panose="020B0004020202020204" pitchFamily="34" charset="0"/>
                <a:cs typeface="Times New Roman" panose="02020603050405020304" pitchFamily="18" charset="0"/>
              </a:rPr>
              <a:t>institutional capital</a:t>
            </a:r>
            <a:r>
              <a:rPr lang="en-GB" sz="1200" dirty="0">
                <a:effectLst/>
                <a:latin typeface="Aptos" panose="020B0004020202020204" pitchFamily="34" charset="0"/>
                <a:ea typeface="Aptos" panose="020B0004020202020204" pitchFamily="34" charset="0"/>
                <a:cs typeface="Times New Roman" panose="02020603050405020304" pitchFamily="18" charset="0"/>
              </a:rPr>
              <a:t> to support India’s transition to low-carbon infrastructure, ensuring both financial sustainability and environmental impact. The Indian government provides strong support to the NIIF, making it a reliable mechanism for financing large-scale infrastructure initiatives, particularly in sectors critical for achieving national climate goals. With a focus on long-term infrastructure development, NIIF aims to support projects that contribute to India’s broader climate and sustainable development objectives, including the 2030 Agenda for Sustainable Development.</a:t>
            </a:r>
            <a:endParaRPr lang="en-US" sz="1200" dirty="0">
              <a:effectLst/>
              <a:latin typeface="Aptos" panose="020B0004020202020204" pitchFamily="34" charset="0"/>
              <a:ea typeface="Times New Roman" panose="02020603050405020304" pitchFamily="18" charset="0"/>
            </a:endParaRPr>
          </a:p>
          <a:p>
            <a:pPr marL="342900" marR="0" lvl="0" indent="-342900" algn="just">
              <a:lnSpc>
                <a:spcPct val="115000"/>
              </a:lnSpc>
              <a:buFont typeface="Symbol" panose="05050102010706020507" pitchFamily="18" charset="2"/>
              <a:buChar char=""/>
            </a:pP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Leapfrogging:</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“Leapfrogging" in EMDEs refers to bypassing traditional, carbon-intensive infrastructure development in favour of cleaner, more sustainable technologies. This allows these countries to avoid the environmental and economic costs associated with outdated, fossil-fuel-based systems, such as coal power plants or inefficient energy grids, and instead, invest directly in advanced, low-carbon alternatives.</a:t>
            </a:r>
          </a:p>
          <a:p>
            <a:pPr marL="457200" marR="0" lvl="1" indent="0" algn="just">
              <a:lnSpc>
                <a:spcPct val="115000"/>
              </a:lnSpc>
              <a:buFont typeface="Symbol" panose="05050102010706020507" pitchFamily="18" charset="2"/>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For example, rather than expanding and upgrading aging energy grids, EMDEs can focus on decentralized renewable energy systems, like solar and wind power. These technologies offer a cost-effective solution, particularly in rural and remote areas where extending centralized energy infrastructure would be expensive and logistically challenging. Solar power, for instance, is a scalable and accessible solution that requires minimal infrastructure and offers both environmental and economic benefits. India has been expanding the installation of decentralised solar parks and wind farms in many upcoming areas, thus leapfrogging.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Leapfrogging also applies to other sectors, such as transportation and waste management. EMDEs can invest in electric vehicles (EVs) instead of building extensive fossil fuel-based transport systems or adopt waste-to-energy technologies instead of continuing with landfill-based waste management systems. By skipping over the high-carbon infrastructure of the past, EMDEs can directly embrace sustainable, future-focused technologies that contribute to global climate goals while also improving local resilience, creating jobs, and boosting economic development.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Leapfrogging not only helps reduce carbon emissions but also positions EMDEs as leaders in innovation, sustainability, and climate change mitigation, offering them an opportunity to reshape their development path in a way that is both economically beneficial and environmentally responsible.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Leveraging technology</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Emerging technologies such as Artificial Intelligence (AI), the Internet of Things (IoT), and big data can play a transformative role in enhancing the efficiency and sustainability of infrastructure, particularly in the context of low-carbon development. These technologies enable cities and industries to optimize resource use, reduce waste, and lower carbon emissions.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r>
              <a:rPr lang="en-US" sz="1200" b="1" dirty="0">
                <a:effectLst/>
                <a:latin typeface="Aptos" panose="020B0004020202020204" pitchFamily="34" charset="0"/>
                <a:ea typeface="Times New Roman" panose="02020603050405020304" pitchFamily="18" charset="0"/>
              </a:rPr>
              <a:t>Artificial Intelligence (AI)</a:t>
            </a:r>
            <a:r>
              <a:rPr lang="en-US" sz="1200" dirty="0">
                <a:effectLst/>
                <a:latin typeface="Aptos" panose="020B0004020202020204" pitchFamily="34" charset="0"/>
                <a:ea typeface="Times New Roman" panose="02020603050405020304" pitchFamily="18" charset="0"/>
              </a:rPr>
              <a:t> can be used to manage and optimize energy consumption in real-time, predict energy demand, and improve energy storage systems. AI-powered systems can also enhance the operation of smart grids, allowing for better integration of renewable energy sources like solar and wind, which are intermittent in nature. AI can further help in predictive maintenance of infrastructure, preventing inefficiencies and reducing the environmental footprint of buildings and transportation systems.</a:t>
            </a:r>
          </a:p>
          <a:p>
            <a:pPr marL="457200" marR="0" algn="just"/>
            <a:r>
              <a:rPr lang="en-US" sz="1200" b="1" dirty="0">
                <a:effectLst/>
                <a:latin typeface="Aptos" panose="020B0004020202020204" pitchFamily="34" charset="0"/>
                <a:ea typeface="Times New Roman" panose="02020603050405020304" pitchFamily="18" charset="0"/>
              </a:rPr>
              <a:t>Internet of Things (IoT)</a:t>
            </a:r>
            <a:r>
              <a:rPr lang="en-US" sz="1200" dirty="0">
                <a:effectLst/>
                <a:latin typeface="Aptos" panose="020B0004020202020204" pitchFamily="34" charset="0"/>
                <a:ea typeface="Times New Roman" panose="02020603050405020304" pitchFamily="18" charset="0"/>
              </a:rPr>
              <a:t> connects devices, sensors, and machines to collect and share data. In urban settings, IoT can monitor air quality, water usage, traffic flow, and energy consumption, providing valuable insights for improving infrastructure management. IoT-enabled smart buildings can adjust energy use based on occupancy and weather conditions, reducing energy waste and promoting sustainability.</a:t>
            </a:r>
          </a:p>
          <a:p>
            <a:pPr marL="457200" marR="0" algn="just"/>
            <a:r>
              <a:rPr lang="en-US" sz="1200" b="1" dirty="0">
                <a:effectLst/>
                <a:latin typeface="Aptos" panose="020B0004020202020204" pitchFamily="34" charset="0"/>
                <a:ea typeface="Times New Roman" panose="02020603050405020304" pitchFamily="18" charset="0"/>
              </a:rPr>
              <a:t>Big Data</a:t>
            </a:r>
            <a:r>
              <a:rPr lang="en-US" sz="1200" dirty="0">
                <a:effectLst/>
                <a:latin typeface="Aptos" panose="020B0004020202020204" pitchFamily="34" charset="0"/>
                <a:ea typeface="Times New Roman" panose="02020603050405020304" pitchFamily="18" charset="0"/>
              </a:rPr>
              <a:t> allows for the analysis of vast amounts of information from various sources, including urban infrastructure, weather patterns, and energy consumption. By processing and analyzing this data, cities can identify trends, optimize operations, and make informed decisions for low-carbon infrastructure planning. For example, big data can help optimize transportation routes, reduce congestion, and enhance the efficiency of public transport systems, ultimately reducing emissions.</a:t>
            </a:r>
          </a:p>
          <a:p>
            <a:pPr marL="457200" marR="0" algn="just"/>
            <a:r>
              <a:rPr lang="en-US" sz="1200" dirty="0">
                <a:effectLst/>
                <a:latin typeface="Aptos" panose="020B0004020202020204" pitchFamily="34" charset="0"/>
                <a:ea typeface="Times New Roman" panose="02020603050405020304" pitchFamily="18" charset="0"/>
              </a:rPr>
              <a:t>Together, these technologies can significantly reduce energy consumption, enhance operational efficiency, and promote the development of smarter, sustainable infrastructure systems, helping to meet global climate targets while improving quality of life.</a:t>
            </a:r>
          </a:p>
          <a:p>
            <a:pPr marL="342900" marR="0" lvl="0" indent="-342900" algn="just">
              <a:lnSpc>
                <a:spcPct val="115000"/>
              </a:lnSpc>
              <a:buFont typeface="Symbol" panose="05050102010706020507" pitchFamily="18" charset="2"/>
              <a:buChar char=""/>
            </a:pP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Job Creation and Economic Growth:</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Investing in low-carbon infrastructure can stimulate job creation in emerging sectors, such as renewable energy, energy efficiency, and green building industries. This can provide new economic opportunities and foster long-term growth, particularly in green technology and innovation sectors.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Collaborative Support: </a:t>
            </a:r>
            <a:r>
              <a:rPr lang="en-GB" sz="1200" b="1" i="1" kern="100" dirty="0">
                <a:effectLst/>
                <a:latin typeface="Aptos" panose="020B0004020202020204" pitchFamily="34" charset="0"/>
                <a:ea typeface="Aptos" panose="020B0004020202020204" pitchFamily="34" charset="0"/>
                <a:cs typeface="Times New Roman" panose="02020603050405020304" pitchFamily="18" charset="0"/>
              </a:rPr>
              <a:t>International Cooperation and Support (Collaboration between cities, businesses, and governments</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 -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International cooperation plays a crucial role in helping Emerging Markets and Developing Economies (EMDEs) build low-carbon infrastructure. Global frameworks like the Paris Agreement and the United Nations Sustainable Development Goals (SDGs) emphasize the importance of collaboration to address climate change and promote sustainable development. These frameworks often provide both financial and technical support to EMDEs through mechanisms such as climate financing and technology transfer programs.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Bilateral and multilateral cooperation between cities, businesses, and governments helps bridge gaps in funding, technology, and knowledge. For instance, developed countries can provide financial resources or low-interest loans, while also facilitating the transfer of clean technologies to developing nations. Partnerships with international organizations can also help build local capacities by offering training and expertise. This collaborative approach ensures that EMDEs have the necessary tools, resources, and support to implement low-carbon infrastructure and achieve their climate goals effectively.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buFont typeface="Symbol" panose="05050102010706020507" pitchFamily="18" charset="2"/>
              <a:buChar cha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Sustainable </a:t>
            </a:r>
            <a:r>
              <a:rPr lang="en-US" sz="1200" b="1" kern="100" dirty="0" err="1">
                <a:effectLst/>
                <a:latin typeface="Aptos" panose="020B0004020202020204" pitchFamily="34" charset="0"/>
                <a:ea typeface="Aptos" panose="020B0004020202020204" pitchFamily="34" charset="0"/>
                <a:cs typeface="Times New Roman" panose="02020603050405020304" pitchFamily="18" charset="0"/>
              </a:rPr>
              <a:t>Urbanisation</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EMDEs can capitalize on abundant renewable resources like solar, wind, and hydropower to build clean energy systems, reducing reliance on fossil fuels. For instance, cities can implement decentralized solar power solutions, creating energy-efficient buildings with integrated solar panels, which can help meet local energy needs while minimizing emissions. Smart urban planning can promote green transportation networks, such as electric buses and bike-sharing systems, reducing the carbon footprint of urban mobility. Incorporating green spaces, energy-efficient buildings, and sustainable waste management systems can further lower carbon emissions in rapidly growing cities.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By leveraging local renewable energy potential and integrating sustainable practices into urban development, EMDEs can foster a low-carbon future, boost energy security, create green jobs, and enhance resilience to climate change impacts, aligning with global sustainability goals.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While EMDEs face significant challenges in adopting low-carbon infrastructure, including financial limitations, technology gaps, and governance issues, there are substantial opportunities for growth, innovation, and international collaboration. By leveraging global frameworks, securing financing, and taking advantage of emerging green technologies, these economies can foster sustainable development while contributing to global climate goals.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22</a:t>
            </a:fld>
            <a:endParaRPr lang="en-US"/>
          </a:p>
        </p:txBody>
      </p:sp>
    </p:spTree>
    <p:extLst>
      <p:ext uri="{BB962C8B-B14F-4D97-AF65-F5344CB8AC3E}">
        <p14:creationId xmlns:p14="http://schemas.microsoft.com/office/powerpoint/2010/main" val="619151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Key Strategies for EMDEs for Low Carbon Infrastructure thus can be grouped under the following: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Climate Action Plans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Policy, Regulatory Standards and Incentivising transition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Financial Instruments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Technology Integration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Capacity Building and Skill Development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Stakeholder Engagement and Public Awareness</a:t>
            </a:r>
            <a:endParaRPr lang="en-US"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23</a:t>
            </a:fld>
            <a:endParaRPr lang="en-US"/>
          </a:p>
        </p:txBody>
      </p:sp>
    </p:spTree>
    <p:extLst>
      <p:ext uri="{BB962C8B-B14F-4D97-AF65-F5344CB8AC3E}">
        <p14:creationId xmlns:p14="http://schemas.microsoft.com/office/powerpoint/2010/main" val="2627398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Formulation of policies to promote energy efficiency, renewable energy use, and emissions reduction in urban planning. Integrating low-carbon goals into national and local policies, regulations, and development plans to ensure that climate objectives are prioritized in infrastructure projects. For example, carbon pricing mechanisms or carbon reduction targets to align infrastructure development with climate goals.</a:t>
            </a:r>
          </a:p>
          <a:p>
            <a:endParaRPr lang="en-US" sz="1200" dirty="0">
              <a:latin typeface="Aptos" panose="020B0004020202020204" pitchFamily="34" charset="0"/>
            </a:endParaRPr>
          </a:p>
          <a:p>
            <a:r>
              <a:rPr lang="en-US" sz="1200" dirty="0">
                <a:latin typeface="Aptos" panose="020B0004020202020204" pitchFamily="34" charset="0"/>
              </a:rPr>
              <a:t>Examples of climate action plans in India.</a:t>
            </a:r>
          </a:p>
        </p:txBody>
      </p:sp>
      <p:sp>
        <p:nvSpPr>
          <p:cNvPr id="4" name="Slide Number Placeholder 3"/>
          <p:cNvSpPr>
            <a:spLocks noGrp="1"/>
          </p:cNvSpPr>
          <p:nvPr>
            <p:ph type="sldNum" sz="quarter" idx="5"/>
          </p:nvPr>
        </p:nvSpPr>
        <p:spPr/>
        <p:txBody>
          <a:bodyPr/>
          <a:lstStyle/>
          <a:p>
            <a:fld id="{5A387AD0-8C8D-4925-A13F-FD64C2BD917E}" type="slidenum">
              <a:rPr lang="en-US" smtClean="0"/>
              <a:t>24</a:t>
            </a:fld>
            <a:endParaRPr lang="en-US"/>
          </a:p>
        </p:txBody>
      </p:sp>
    </p:spTree>
    <p:extLst>
      <p:ext uri="{BB962C8B-B14F-4D97-AF65-F5344CB8AC3E}">
        <p14:creationId xmlns:p14="http://schemas.microsoft.com/office/powerpoint/2010/main" val="3029821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finance perspective is a key enabler of low-carbon infrastructure development. Through mechanisms of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climate finance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green bonds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international funding</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risk investment analysis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public-private partnerships (PPPs)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cities and countries can secure the necessary capital to invest in sustainable projects. However, challenges remain in aligning financial flows with long-term climate goals and ensuring that investment risks are carefully managed. Effective use of these financial strategies can significantly accelerate the transition to a low-carbon, resilient infrastructure that supports global climate targets.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Climate Finance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Climate finance is the flow of financial resources aimed at mitigating and adapting to climate change. This includes funding from both public and private sectors, as well as international sources. It supports projects that reduce carbon emissions (mitigation) or help communities adapt to the impacts of climate change (adaptation), such as renewable energy installations, sustainable urban planning, or climate-resilient infrastructure. Securing adequate climate finance is often a challenge for developing nations due to the need for transparent, bankable projects and the alignment of investment incentives with long-term sustainability goals. Hence, financial instruments have a critical role by embedding itself as a key driver to promote low carbon development.</a:t>
            </a: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Channels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Climate finance comes from various sources: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multilateral funds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(like 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Global Environment Facility</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bilateral agreements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private sector investments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national governments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Green Bonds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Green bonds are debt instruments issued to raise capital specifically for projects that have environmental benefits, such as renewable energy, energy efficiency, or sustainable urban development. They are a key tool for financing low-carbon infrastructure by providing funds for large-scale projects that aim to reduce greenhouse gas emissions and promote sustainability.</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There has been significant growth in the green bond market, with governments, financial institutions, and corporations increasingly issuing these bonds as part of their efforts to meet climate goals.</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Green bonds attract environmentally conscious investors, potentially lower financing costs, and improve transparency and accountability for the use of funds, thereby enhancing investor confidence.</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Risk Investment Analysis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Risk investment analysis involves assessing the potential risks and returns associated with investing in low-carbon infrastructure projects. Given the long payback periods and uncertainties of low-carbon projects, risk analysis helps identify potential financial risks (e.g., regulatory changes, market shifts, technical challenges) and mitigate them through diversification, hedging, or other strategies.</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Factors such as political risk, currency risk, and technological obsolescence can affect the feasibility of low-carbon projects. Investors need clear risk assessments to make informed decisions. For low-carbon infrastructure projects, risk analysis ensures that both public and private investors understand the financial viability, reducing hesitance in funding long-term, sustainable solutions.</a:t>
            </a:r>
          </a:p>
          <a:p>
            <a:pPr marL="0" marR="0" algn="just">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International Funding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International funding refers to financial support from international organizations, such as 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World Bank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United Nations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The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Asian Development Bank</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ADB</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or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Green Climate Fund</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for low-carbon projects in developing countries. These funds help countries and cities transition to sustainable infrastructure by providing grants, loans, or investments at favorable terms, especially in regions with limited access to capital.</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can include grants, concessional loans, and equity investments, which reduce the financial burden on governments or private entities implementing low-carbon infrastructure projects. This financial support helps overcome initial capital challenges, fosters the development of low-carbon projects, and accelerates the implementation of international climate commitments.</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Public-Private Partnerships (PPP)</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Public-Private Partnership (PPP) is a collaborative arrangement between government and private sector entities to finance, develop, and manage low-carbon infrastructure projects.</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PPPs are essential for delivering large-scale, capital-intensive infrastructure projects like renewable energy, sustainable transportation, and green buildings. They help share the risks and rewards between the public and private sectors. </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PPPs attract private capital and expertise, reduce the financial burden on public budgets, and improve project efficiency. They allow governments to leverage private sector innovation while ensuring that public goals, such as sustainability, are met. Effective governance and strong regulatory frameworks are necessary to ensure that PPPs align with public objectives, such as reducing emissions and increasing resilience to climate change. Additionally, the division of risks and returns between public and private partners needs careful consideration.</a:t>
            </a:r>
          </a:p>
        </p:txBody>
      </p:sp>
      <p:sp>
        <p:nvSpPr>
          <p:cNvPr id="4" name="Slide Number Placeholder 3"/>
          <p:cNvSpPr>
            <a:spLocks noGrp="1"/>
          </p:cNvSpPr>
          <p:nvPr>
            <p:ph type="sldNum" sz="quarter" idx="5"/>
          </p:nvPr>
        </p:nvSpPr>
        <p:spPr/>
        <p:txBody>
          <a:bodyPr/>
          <a:lstStyle/>
          <a:p>
            <a:fld id="{5A387AD0-8C8D-4925-A13F-FD64C2BD917E}" type="slidenum">
              <a:rPr lang="en-US" smtClean="0"/>
              <a:t>25</a:t>
            </a:fld>
            <a:endParaRPr lang="en-US"/>
          </a:p>
        </p:txBody>
      </p:sp>
    </p:spTree>
    <p:extLst>
      <p:ext uri="{BB962C8B-B14F-4D97-AF65-F5344CB8AC3E}">
        <p14:creationId xmlns:p14="http://schemas.microsoft.com/office/powerpoint/2010/main" val="3825503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Examples:</a:t>
            </a:r>
          </a:p>
          <a:p>
            <a:endParaRPr lang="en-US" sz="1200" b="1" dirty="0"/>
          </a:p>
          <a:p>
            <a:r>
              <a:rPr lang="en-US" sz="1200" b="1" dirty="0"/>
              <a:t>Example 1: AI-Powered Smart Grids in Bengaluru:</a:t>
            </a:r>
          </a:p>
          <a:p>
            <a:pPr>
              <a:buFont typeface="Arial" panose="020B0604020202020204" pitchFamily="34" charset="0"/>
              <a:buNone/>
            </a:pPr>
            <a:r>
              <a:rPr lang="en-US" sz="1200" b="1" dirty="0"/>
              <a:t>Technology Used</a:t>
            </a:r>
            <a:r>
              <a:rPr lang="en-US" sz="1200" dirty="0"/>
              <a:t>: Artificial Intelligence (AI)</a:t>
            </a:r>
          </a:p>
          <a:p>
            <a:pPr>
              <a:buFont typeface="Arial" panose="020B0604020202020204" pitchFamily="34" charset="0"/>
              <a:buNone/>
            </a:pPr>
            <a:r>
              <a:rPr lang="en-US" sz="1200" b="1" dirty="0"/>
              <a:t>Description</a:t>
            </a:r>
            <a:r>
              <a:rPr lang="en-US" sz="1200" dirty="0"/>
              <a:t>: AI is integrated into </a:t>
            </a:r>
            <a:r>
              <a:rPr lang="en-US" sz="1200" b="1" dirty="0"/>
              <a:t>smart grids</a:t>
            </a:r>
            <a:r>
              <a:rPr lang="en-US" sz="1200" dirty="0"/>
              <a:t> in Bengaluru to optimize electricity distribution. AI systems analyze real-time data from sensors to predict energy demand, adjust supply, and integrate renewable energy sources like solar and wind. This improves grid efficiency, reduces energy wastage, and supports the transition to low-carbon energy systems.</a:t>
            </a:r>
          </a:p>
          <a:p>
            <a:pPr>
              <a:buFont typeface="Arial" panose="020B0604020202020204" pitchFamily="34" charset="0"/>
              <a:buChar cha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Example 2: </a:t>
            </a:r>
            <a:r>
              <a:rPr lang="sv-SE" sz="1200" b="1" dirty="0"/>
              <a:t>IoT-Enabled Smart Metering in Delhi: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Technology Used</a:t>
            </a:r>
            <a:r>
              <a:rPr lang="en-US" sz="1200" dirty="0"/>
              <a:t>: Internet of Things (IoT)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Description</a:t>
            </a:r>
            <a:r>
              <a:rPr lang="en-US" sz="1200" dirty="0"/>
              <a:t>: In Delhi, </a:t>
            </a:r>
            <a:r>
              <a:rPr lang="en-US" sz="1200" b="1" dirty="0"/>
              <a:t>IoT-based smart meters</a:t>
            </a:r>
            <a:r>
              <a:rPr lang="en-US" sz="1200" dirty="0"/>
              <a:t> are deployed across homes and businesses to track energy consumption in real-time. This allows users to monitor their energy usage, while utilities can optimize energy distribution, reduce peak demand, and minimize emissions by better matching supply and demand. The system also enables prompt detection of energy inefficiencies and leakage.</a:t>
            </a:r>
            <a:endParaRPr lang="sv-SE"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Example 3: Big Data for Traffic Optimization in Pune: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Technology Used</a:t>
            </a:r>
            <a:r>
              <a:rPr lang="en-US" sz="1200" dirty="0"/>
              <a:t>: Big Data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Description</a:t>
            </a:r>
            <a:r>
              <a:rPr lang="en-US" sz="1200" dirty="0"/>
              <a:t>: Pune leverages </a:t>
            </a:r>
            <a:r>
              <a:rPr lang="en-US" sz="1200" b="1" dirty="0"/>
              <a:t>big data</a:t>
            </a:r>
            <a:r>
              <a:rPr lang="en-US" sz="1200" dirty="0"/>
              <a:t> analytics to optimize traffic management. The city collects data from traffic sensors, cameras, and GPS systems to monitor traffic flow, predict congestion, and optimize signal timings. This reduces traffic congestion, lowers fuel consumption, and cuts emissions from the transportation sector, contributing to a more sustainable urban mobility system.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Example 4: AI for Predictive Maintenance in Smart Buildings in Gujarat: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Technology Used</a:t>
            </a:r>
            <a:r>
              <a:rPr lang="en-US" sz="1200" dirty="0"/>
              <a:t>: Artificial Intelligence (AI) and IoT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Description</a:t>
            </a:r>
            <a:r>
              <a:rPr lang="en-US" sz="1200" dirty="0"/>
              <a:t>: In </a:t>
            </a:r>
            <a:r>
              <a:rPr lang="en-US" sz="1200" b="1" dirty="0"/>
              <a:t>Gujarat International Finance Tec-City (GIFT City)</a:t>
            </a:r>
            <a:r>
              <a:rPr lang="en-US" sz="1200" dirty="0"/>
              <a:t>, AI and IoT are integrated into </a:t>
            </a:r>
            <a:r>
              <a:rPr lang="en-US" sz="1200" b="1" dirty="0"/>
              <a:t>smart buildings</a:t>
            </a:r>
            <a:r>
              <a:rPr lang="en-US" sz="1200" dirty="0"/>
              <a:t> for </a:t>
            </a:r>
            <a:r>
              <a:rPr lang="en-US" sz="1200" b="1" dirty="0"/>
              <a:t>predictive maintenance</a:t>
            </a:r>
            <a:r>
              <a:rPr lang="en-US" sz="1200" dirty="0"/>
              <a:t>. AI analyzes data from sensors installed in HVAC systems, lighting, and other energy-consuming equipment to predict when maintenance is needed, preventing inefficiencies. This reduces energy consumption, prolongs the lifespan of equipment, and lowers carbon emissions from buildings.</a:t>
            </a:r>
            <a:endParaRPr lang="en-US"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These examples showcase how AI, IoT, and Big Data technologies are effectively being integrated into India's urban infrastructure to promote energy efficiency, reduce carbon emissions, and support the transition to a low-carbon future, hence placing Technology integration as a key strategy.</a:t>
            </a:r>
            <a:endParaRPr lang="en-US" sz="1200" b="1" dirty="0"/>
          </a:p>
        </p:txBody>
      </p:sp>
      <p:sp>
        <p:nvSpPr>
          <p:cNvPr id="4" name="Slide Number Placeholder 3"/>
          <p:cNvSpPr>
            <a:spLocks noGrp="1"/>
          </p:cNvSpPr>
          <p:nvPr>
            <p:ph type="sldNum" sz="quarter" idx="5"/>
          </p:nvPr>
        </p:nvSpPr>
        <p:spPr/>
        <p:txBody>
          <a:bodyPr/>
          <a:lstStyle/>
          <a:p>
            <a:fld id="{5A387AD0-8C8D-4925-A13F-FD64C2BD917E}" type="slidenum">
              <a:rPr lang="en-US" smtClean="0"/>
              <a:t>26</a:t>
            </a:fld>
            <a:endParaRPr lang="en-US"/>
          </a:p>
        </p:txBody>
      </p:sp>
    </p:spTree>
    <p:extLst>
      <p:ext uri="{BB962C8B-B14F-4D97-AF65-F5344CB8AC3E}">
        <p14:creationId xmlns:p14="http://schemas.microsoft.com/office/powerpoint/2010/main" val="600183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mn-lt"/>
              </a:rPr>
              <a:t>05 - Capacity Building and Skill Development:</a:t>
            </a:r>
          </a:p>
          <a:p>
            <a:pPr marL="285750" marR="0" lvl="0" indent="-285750">
              <a:lnSpc>
                <a:spcPct val="115000"/>
              </a:lnSpc>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Training Programs</a:t>
            </a:r>
            <a:r>
              <a:rPr lang="en-US" sz="1200" kern="0" dirty="0">
                <a:effectLst/>
                <a:latin typeface="+mn-lt"/>
                <a:ea typeface="Times New Roman" panose="02020603050405020304" pitchFamily="18" charset="0"/>
                <a:cs typeface="Times New Roman" panose="02020603050405020304" pitchFamily="18" charset="0"/>
              </a:rPr>
              <a:t>: Training Programmes targeting Sustainable Infrastructure Development Courses and implementing specialized training for professionals in renewable energy, energy-efficient technologies, sustainable construction, green urban planning, etc.</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nSpc>
                <a:spcPct val="115000"/>
              </a:lnSpc>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Curriculum Integration</a:t>
            </a:r>
            <a:r>
              <a:rPr lang="en-US" sz="1200" kern="0" dirty="0">
                <a:effectLst/>
                <a:latin typeface="+mn-lt"/>
                <a:ea typeface="Times New Roman" panose="02020603050405020304" pitchFamily="18" charset="0"/>
                <a:cs typeface="Times New Roman" panose="02020603050405020304" pitchFamily="18" charset="0"/>
              </a:rPr>
              <a:t>: Introducing low-carbon infrastructure topics into educational curricula at universities and technical institutes to equip future generations with the necessary skills.</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nSpc>
                <a:spcPct val="115000"/>
              </a:lnSpc>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Workforce Transition Support</a:t>
            </a:r>
            <a:r>
              <a:rPr lang="en-US" sz="1200" kern="0" dirty="0">
                <a:effectLst/>
                <a:latin typeface="+mn-lt"/>
                <a:ea typeface="Times New Roman" panose="02020603050405020304" pitchFamily="18" charset="0"/>
                <a:cs typeface="Times New Roman" panose="02020603050405020304" pitchFamily="18" charset="0"/>
              </a:rPr>
              <a:t>: Providing support to workers in carbon-intensive industries to transition to jobs in low-carbon sectors through re-training and re-skilling initiatives.</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nSpc>
                <a:spcPct val="115000"/>
              </a:lnSpc>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Knowledge Sharing</a:t>
            </a:r>
            <a:r>
              <a:rPr lang="en-US" sz="1200" kern="0" dirty="0">
                <a:effectLst/>
                <a:latin typeface="+mn-lt"/>
                <a:ea typeface="Times New Roman" panose="02020603050405020304" pitchFamily="18" charset="0"/>
                <a:cs typeface="Times New Roman" panose="02020603050405020304" pitchFamily="18" charset="0"/>
              </a:rPr>
              <a:t>: Facilitating access to global knowledge, best practices, and innovative technologies through workshops, conferences, and international partnerships.</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nSpc>
                <a:spcPct val="115000"/>
              </a:lnSpc>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Capacity Development for Local Governments</a:t>
            </a:r>
            <a:r>
              <a:rPr lang="en-US" sz="1200" kern="0" dirty="0">
                <a:effectLst/>
                <a:latin typeface="+mn-lt"/>
                <a:ea typeface="Times New Roman" panose="02020603050405020304" pitchFamily="18" charset="0"/>
                <a:cs typeface="Times New Roman" panose="02020603050405020304" pitchFamily="18" charset="0"/>
              </a:rPr>
              <a:t>: Training local government officials in sustainable urban planning, climate-resilient infrastructure, and green policy implementation to enable effective governance.</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nSpc>
                <a:spcPct val="115000"/>
              </a:lnSpc>
              <a:spcAft>
                <a:spcPts val="800"/>
              </a:spcAft>
              <a:buFont typeface="Symbol" panose="05050102010706020507" pitchFamily="18" charset="2"/>
              <a:buChar char=""/>
            </a:pPr>
            <a:r>
              <a:rPr lang="en-US" sz="1200" b="1" kern="0" dirty="0">
                <a:effectLst/>
                <a:latin typeface="+mn-lt"/>
                <a:ea typeface="Times New Roman" panose="02020603050405020304" pitchFamily="18" charset="0"/>
                <a:cs typeface="Times New Roman" panose="02020603050405020304" pitchFamily="18" charset="0"/>
              </a:rPr>
              <a:t>Industry Collaboration</a:t>
            </a:r>
            <a:r>
              <a:rPr lang="en-US" sz="1200" kern="0" dirty="0">
                <a:effectLst/>
                <a:latin typeface="+mn-lt"/>
                <a:ea typeface="Times New Roman" panose="02020603050405020304" pitchFamily="18" charset="0"/>
                <a:cs typeface="Times New Roman" panose="02020603050405020304" pitchFamily="18" charset="0"/>
              </a:rPr>
              <a:t>: Partnering with industries to develop sector-specific skillsets, ensuring that professionals are aligned with the latest advancements in low-carbon technologies.</a:t>
            </a:r>
          </a:p>
          <a:p>
            <a:pPr marL="285750" marR="0" lvl="0" indent="-285750">
              <a:lnSpc>
                <a:spcPct val="115000"/>
              </a:lnSpc>
              <a:spcAft>
                <a:spcPts val="800"/>
              </a:spcAft>
              <a:buFont typeface="Symbol" panose="05050102010706020507" pitchFamily="18" charset="2"/>
              <a:buChar char=""/>
            </a:pPr>
            <a:endParaRPr lang="en-US" sz="1200" kern="0" dirty="0">
              <a:effectLst/>
              <a:latin typeface="+mn-lt"/>
              <a:ea typeface="Aptos" panose="020B0004020202020204" pitchFamily="34" charset="0"/>
              <a:cs typeface="Times New Roman" panose="02020603050405020304" pitchFamily="18" charset="0"/>
            </a:endParaRPr>
          </a:p>
          <a:p>
            <a:pPr marL="285750" marR="0" lvl="0" indent="-285750">
              <a:lnSpc>
                <a:spcPct val="115000"/>
              </a:lnSpc>
              <a:spcAft>
                <a:spcPts val="800"/>
              </a:spcAft>
              <a:buFont typeface="Symbol" panose="05050102010706020507" pitchFamily="18" charset="2"/>
              <a:buChar char=""/>
            </a:pPr>
            <a:endParaRPr lang="en-US" sz="1200" kern="0" dirty="0">
              <a:effectLst/>
              <a:latin typeface="+mn-lt"/>
              <a:ea typeface="Aptos" panose="020B0004020202020204" pitchFamily="34" charset="0"/>
              <a:cs typeface="Times New Roman" panose="02020603050405020304" pitchFamily="18" charset="0"/>
            </a:endParaRPr>
          </a:p>
          <a:p>
            <a:pPr marL="0" marR="0" lvl="0" indent="0">
              <a:lnSpc>
                <a:spcPct val="115000"/>
              </a:lnSpc>
              <a:spcAft>
                <a:spcPts val="800"/>
              </a:spcAft>
              <a:buFont typeface="Symbol" panose="05050102010706020507" pitchFamily="18" charset="2"/>
              <a:buNone/>
            </a:pPr>
            <a:endParaRPr lang="en-US" sz="1200" b="1" kern="0" dirty="0">
              <a:effectLst/>
              <a:latin typeface="+mn-lt"/>
              <a:ea typeface="Aptos" panose="020B0004020202020204" pitchFamily="34" charset="0"/>
              <a:cs typeface="Times New Roman" panose="02020603050405020304" pitchFamily="18" charset="0"/>
            </a:endParaRPr>
          </a:p>
          <a:p>
            <a:pPr marL="0" marR="0" algn="just">
              <a:lnSpc>
                <a:spcPct val="115000"/>
              </a:lnSpc>
              <a:spcAft>
                <a:spcPts val="800"/>
              </a:spcAft>
            </a:pPr>
            <a:r>
              <a:rPr lang="en-US" sz="1200" b="1" kern="0" dirty="0">
                <a:effectLst/>
                <a:latin typeface="+mn-lt"/>
                <a:ea typeface="Aptos" panose="020B0004020202020204" pitchFamily="34" charset="0"/>
                <a:cs typeface="Times New Roman" panose="02020603050405020304" pitchFamily="18" charset="0"/>
              </a:rPr>
              <a:t>06 - </a:t>
            </a:r>
            <a:r>
              <a:rPr lang="en-GB" sz="1200" b="1" kern="100" dirty="0">
                <a:effectLst/>
                <a:latin typeface="+mn-lt"/>
                <a:ea typeface="Aptos" panose="020B0004020202020204" pitchFamily="34" charset="0"/>
                <a:cs typeface="Times New Roman" panose="02020603050405020304" pitchFamily="18" charset="0"/>
              </a:rPr>
              <a:t>Stakeholder Engagement and Public Awareness </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gn="just">
              <a:lnSpc>
                <a:spcPct val="115000"/>
              </a:lnSpc>
              <a:buFont typeface="Symbol" panose="05050102010706020507" pitchFamily="18" charset="2"/>
              <a:buChar char=""/>
            </a:pPr>
            <a:r>
              <a:rPr lang="en-GB" sz="1200" b="1" kern="100" dirty="0">
                <a:effectLst/>
                <a:latin typeface="+mn-lt"/>
                <a:ea typeface="Aptos" panose="020B0004020202020204" pitchFamily="34" charset="0"/>
                <a:cs typeface="Times New Roman" panose="02020603050405020304" pitchFamily="18" charset="0"/>
              </a:rPr>
              <a:t>Community Engagement: </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a:lnSpc>
                <a:spcPct val="115000"/>
              </a:lnSpc>
              <a:buFont typeface="Courier New" panose="02070309020205020404" pitchFamily="49" charset="0"/>
              <a:buChar char="o"/>
            </a:pPr>
            <a:r>
              <a:rPr lang="en-GB" sz="1200" kern="100" dirty="0">
                <a:effectLst/>
                <a:latin typeface="+mn-lt"/>
                <a:ea typeface="Aptos" panose="020B0004020202020204" pitchFamily="34" charset="0"/>
                <a:cs typeface="Times New Roman" panose="02020603050405020304" pitchFamily="18" charset="0"/>
              </a:rPr>
              <a:t>Engaging local communities in the decision-making process for low-carbon infrastructure projects through public consultations and forums. </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a:lnSpc>
                <a:spcPct val="115000"/>
              </a:lnSpc>
              <a:buFont typeface="Courier New" panose="02070309020205020404" pitchFamily="49" charset="0"/>
              <a:buChar char="o"/>
            </a:pPr>
            <a:r>
              <a:rPr lang="en-GB" sz="1200" kern="100" dirty="0">
                <a:effectLst/>
                <a:latin typeface="+mn-lt"/>
                <a:ea typeface="Aptos" panose="020B0004020202020204" pitchFamily="34" charset="0"/>
                <a:cs typeface="Times New Roman" panose="02020603050405020304" pitchFamily="18" charset="0"/>
              </a:rPr>
              <a:t>Providing training and resources to local communities to actively participate in the development and maintenance of sustainable infrastructure projects.</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a:lnSpc>
                <a:spcPct val="115000"/>
              </a:lnSpc>
              <a:buFont typeface="Courier New" panose="02070309020205020404" pitchFamily="49" charset="0"/>
              <a:buChar char="o"/>
            </a:pPr>
            <a:r>
              <a:rPr lang="en-GB" sz="1200" kern="100" dirty="0">
                <a:effectLst/>
                <a:latin typeface="+mn-lt"/>
                <a:ea typeface="Aptos" panose="020B0004020202020204" pitchFamily="34" charset="0"/>
                <a:cs typeface="Times New Roman" panose="02020603050405020304" pitchFamily="18" charset="0"/>
              </a:rPr>
              <a:t>Promoting open dialogue and transparent decision-making to build trust and ensure that projects meet the needs of diverse communities. </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a:lnSpc>
                <a:spcPct val="115000"/>
              </a:lnSpc>
              <a:buFont typeface="Courier New" panose="02070309020205020404" pitchFamily="49" charset="0"/>
              <a:buChar char="o"/>
            </a:pPr>
            <a:r>
              <a:rPr lang="en-GB" sz="1200" kern="100" dirty="0">
                <a:effectLst/>
                <a:latin typeface="+mn-lt"/>
                <a:ea typeface="Aptos" panose="020B0004020202020204" pitchFamily="34" charset="0"/>
                <a:cs typeface="Times New Roman" panose="02020603050405020304" pitchFamily="18" charset="0"/>
              </a:rPr>
              <a:t>Establishing channels for continuous feedback from stakeholders to adapt and improve low-carbon infrastructure projects based on community needs and preferences.</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a:lnSpc>
                <a:spcPct val="115000"/>
              </a:lnSpc>
              <a:buFont typeface="Courier New" panose="02070309020205020404" pitchFamily="49" charset="0"/>
              <a:buChar char="o"/>
            </a:pPr>
            <a:r>
              <a:rPr lang="en-GB" sz="1200" kern="100" dirty="0">
                <a:effectLst/>
                <a:latin typeface="+mn-lt"/>
                <a:ea typeface="Aptos" panose="020B0004020202020204" pitchFamily="34" charset="0"/>
                <a:cs typeface="Times New Roman" panose="02020603050405020304" pitchFamily="18" charset="0"/>
              </a:rPr>
              <a:t>Offering incentives such as tax breaks or subsidies to businesses and communities that adopt or support low-carbon practices.</a:t>
            </a:r>
            <a:endParaRPr lang="en-US" sz="1200" kern="100" dirty="0">
              <a:effectLst/>
              <a:latin typeface="+mn-lt"/>
              <a:ea typeface="Aptos" panose="020B0004020202020204" pitchFamily="34" charset="0"/>
              <a:cs typeface="Times New Roman" panose="02020603050405020304" pitchFamily="18" charset="0"/>
            </a:endParaRPr>
          </a:p>
          <a:p>
            <a:pPr marL="285750" marR="0" lvl="0" indent="-285750" algn="just">
              <a:lnSpc>
                <a:spcPct val="115000"/>
              </a:lnSpc>
              <a:buFont typeface="Symbol" panose="05050102010706020507" pitchFamily="18" charset="2"/>
              <a:buChar char=""/>
            </a:pPr>
            <a:r>
              <a:rPr lang="en-GB" sz="1200" b="1" kern="100" dirty="0">
                <a:effectLst/>
                <a:latin typeface="+mn-lt"/>
                <a:ea typeface="Aptos" panose="020B0004020202020204" pitchFamily="34" charset="0"/>
                <a:cs typeface="Times New Roman" panose="02020603050405020304" pitchFamily="18" charset="0"/>
              </a:rPr>
              <a:t>Awareness Campaigns: </a:t>
            </a:r>
            <a:endParaRPr lang="en-US" sz="1200" kern="100" dirty="0">
              <a:effectLst/>
              <a:latin typeface="+mn-lt"/>
              <a:ea typeface="Aptos" panose="020B0004020202020204" pitchFamily="34" charset="0"/>
              <a:cs typeface="Times New Roman" panose="02020603050405020304" pitchFamily="18" charset="0"/>
            </a:endParaRPr>
          </a:p>
          <a:p>
            <a:pPr marL="742950" marR="0" lvl="1" indent="-285750" algn="just" defTabSz="914400" rtl="0" eaLnBrk="1" latinLnBrk="0" hangingPunct="1">
              <a:lnSpc>
                <a:spcPct val="115000"/>
              </a:lnSpc>
              <a:buFont typeface="Courier New" panose="02070309020205020404" pitchFamily="49" charset="0"/>
              <a:buChar char="o"/>
            </a:pPr>
            <a:r>
              <a:rPr lang="en-GB" sz="1200" kern="100" dirty="0">
                <a:solidFill>
                  <a:schemeClr val="tx1"/>
                </a:solidFill>
                <a:effectLst/>
                <a:latin typeface="+mn-lt"/>
                <a:ea typeface="Aptos" panose="020B0004020202020204" pitchFamily="34" charset="0"/>
                <a:cs typeface="Times New Roman" panose="02020603050405020304" pitchFamily="18" charset="0"/>
              </a:rPr>
              <a:t>Launching awareness campaigns to inform the public about the impacts, hazards of climate change and benefits of low-carbon infrastructure.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742950" marR="0" lvl="1" indent="-285750" algn="just" defTabSz="914400" rtl="0" eaLnBrk="1" latinLnBrk="0" hangingPunct="1">
              <a:lnSpc>
                <a:spcPct val="115000"/>
              </a:lnSpc>
              <a:buFont typeface="Courier New" panose="02070309020205020404" pitchFamily="49" charset="0"/>
              <a:buChar char="o"/>
            </a:pPr>
            <a:r>
              <a:rPr lang="en-GB" sz="1200" kern="100" dirty="0">
                <a:solidFill>
                  <a:schemeClr val="tx1"/>
                </a:solidFill>
                <a:effectLst/>
                <a:latin typeface="+mn-lt"/>
                <a:ea typeface="Aptos" panose="020B0004020202020204" pitchFamily="34" charset="0"/>
                <a:cs typeface="Times New Roman" panose="02020603050405020304" pitchFamily="18" charset="0"/>
              </a:rPr>
              <a:t>Utilizing digital platforms to spread information, engage younger generations, and encourage widespread participation in sustainability efforts.</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p>
            <a:pPr marL="285750" marR="0" lvl="0" indent="-285750" algn="just">
              <a:lnSpc>
                <a:spcPct val="115000"/>
              </a:lnSpc>
              <a:spcAft>
                <a:spcPts val="800"/>
              </a:spcAft>
              <a:buFont typeface="Symbol" panose="05050102010706020507" pitchFamily="18" charset="2"/>
              <a:buChar char=""/>
            </a:pPr>
            <a:r>
              <a:rPr lang="en-GB" sz="1200" b="1" kern="100" dirty="0">
                <a:effectLst/>
                <a:latin typeface="+mn-lt"/>
                <a:ea typeface="Aptos" panose="020B0004020202020204" pitchFamily="34" charset="0"/>
                <a:cs typeface="Times New Roman" panose="02020603050405020304" pitchFamily="18" charset="0"/>
              </a:rPr>
              <a:t>Conscious Lifestyle Choices: </a:t>
            </a:r>
            <a:r>
              <a:rPr lang="en-GB" sz="1200" kern="100" dirty="0">
                <a:effectLst/>
                <a:latin typeface="+mn-lt"/>
                <a:ea typeface="Aptos" panose="020B0004020202020204" pitchFamily="34" charset="0"/>
                <a:cs typeface="Times New Roman" panose="02020603050405020304" pitchFamily="18" charset="0"/>
              </a:rPr>
              <a:t>Encourage Conscious Choices. A significant example of this is India’s Mission LiFE that promotes bringing a change in behavioural choices is a Pro-Planet-People movement.</a:t>
            </a:r>
            <a:endParaRPr lang="en-US" sz="1200" kern="100" dirty="0">
              <a:effectLst/>
              <a:latin typeface="+mn-l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A387AD0-8C8D-4925-A13F-FD64C2BD917E}" type="slidenum">
              <a:rPr lang="en-US" smtClean="0"/>
              <a:t>27</a:t>
            </a:fld>
            <a:endParaRPr lang="en-US"/>
          </a:p>
        </p:txBody>
      </p:sp>
    </p:spTree>
    <p:extLst>
      <p:ext uri="{BB962C8B-B14F-4D97-AF65-F5344CB8AC3E}">
        <p14:creationId xmlns:p14="http://schemas.microsoft.com/office/powerpoint/2010/main" val="2932695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Aft>
                <a:spcPts val="800"/>
              </a:spcAft>
            </a:pPr>
            <a:r>
              <a:rPr lang="en-US" sz="1200" dirty="0">
                <a:solidFill>
                  <a:srgbClr val="262626"/>
                </a:solidFill>
                <a:effectLst/>
                <a:latin typeface="+mn-lt"/>
                <a:ea typeface="Calibri" panose="020F0502020204030204" pitchFamily="34" charset="0"/>
                <a:cs typeface="Times New Roman" panose="02020603050405020304" pitchFamily="18" charset="0"/>
              </a:rPr>
              <a:t>In commitment to the vision of our achieving Carbon Neutrality by 2070, GRIHA Council has initiated a drive towards a zero-carbon mission, under which it has launched the </a:t>
            </a:r>
            <a:r>
              <a:rPr lang="en-AU" sz="1200" b="1" dirty="0">
                <a:solidFill>
                  <a:srgbClr val="44546A"/>
                </a:solidFill>
                <a:effectLst/>
                <a:latin typeface="+mn-lt"/>
                <a:ea typeface="Times New Roman" panose="02020603050405020304" pitchFamily="18" charset="0"/>
                <a:cs typeface="Times New Roman" panose="02020603050405020304" pitchFamily="18" charset="0"/>
              </a:rPr>
              <a:t>Decarbonizing Habitat Program (DHP). </a:t>
            </a:r>
            <a:r>
              <a:rPr lang="en-AU" sz="1200" dirty="0">
                <a:solidFill>
                  <a:srgbClr val="262626"/>
                </a:solidFill>
                <a:effectLst/>
                <a:latin typeface="+mn-lt"/>
                <a:ea typeface="Times New Roman" panose="02020603050405020304" pitchFamily="18" charset="0"/>
                <a:cs typeface="Times New Roman" panose="02020603050405020304" pitchFamily="18" charset="0"/>
              </a:rPr>
              <a:t>This program would enable an organization/ company/ industry to estimate its current carbon footprint and adopt cost effective strategies that will help in reducing the footprint in the future. It will assess the holistic environmental performance of a building throughout its lifecycle. The certification analyses carbon emissions from transportation, energy, water and fuel consumption; and waste generation in a building.</a:t>
            </a:r>
          </a:p>
          <a:p>
            <a:pPr marL="0" marR="0" algn="just">
              <a:lnSpc>
                <a:spcPct val="107000"/>
              </a:lnSpc>
              <a:spcAft>
                <a:spcPts val="800"/>
              </a:spcAft>
            </a:pPr>
            <a:endParaRPr lang="en-AU" sz="1200" dirty="0">
              <a:solidFill>
                <a:srgbClr val="262626"/>
              </a:solidFill>
              <a:effectLst/>
              <a:latin typeface="+mn-lt"/>
              <a:ea typeface="Times New Roman" panose="02020603050405020304" pitchFamily="18" charset="0"/>
              <a:cs typeface="Times New Roman" panose="02020603050405020304" pitchFamily="18" charset="0"/>
            </a:endParaRPr>
          </a:p>
          <a:p>
            <a:pPr marL="0" marR="0" algn="just">
              <a:lnSpc>
                <a:spcPct val="107000"/>
              </a:lnSpc>
              <a:spcAft>
                <a:spcPts val="800"/>
              </a:spcAft>
            </a:pPr>
            <a:r>
              <a:rPr lang="en-AU" sz="1200" dirty="0">
                <a:solidFill>
                  <a:srgbClr val="262626"/>
                </a:solidFill>
                <a:effectLst/>
                <a:latin typeface="+mn-lt"/>
                <a:ea typeface="Times New Roman" panose="02020603050405020304" pitchFamily="18" charset="0"/>
                <a:cs typeface="Times New Roman" panose="02020603050405020304" pitchFamily="18" charset="0"/>
              </a:rPr>
              <a:t>Net Zero Emissions of a project will be based on </a:t>
            </a:r>
            <a:r>
              <a:rPr lang="en-AU" sz="1200" b="1" dirty="0">
                <a:solidFill>
                  <a:srgbClr val="262626"/>
                </a:solidFill>
                <a:effectLst/>
                <a:latin typeface="+mn-lt"/>
                <a:ea typeface="Times New Roman" panose="02020603050405020304" pitchFamily="18" charset="0"/>
                <a:cs typeface="Times New Roman" panose="02020603050405020304" pitchFamily="18" charset="0"/>
              </a:rPr>
              <a:t>Reduction in Carbon Emissions + Carbon Sequestration.</a:t>
            </a:r>
          </a:p>
          <a:p>
            <a:pPr marL="0" marR="0" algn="just">
              <a:lnSpc>
                <a:spcPct val="107000"/>
              </a:lnSpc>
              <a:spcAft>
                <a:spcPts val="800"/>
              </a:spcAft>
            </a:pPr>
            <a:endParaRPr lang="en-AU" sz="1200" b="1" dirty="0">
              <a:solidFill>
                <a:srgbClr val="262626"/>
              </a:solidFill>
              <a:effectLst/>
              <a:latin typeface="+mn-lt"/>
              <a:ea typeface="Times New Roman" panose="02020603050405020304" pitchFamily="18" charset="0"/>
              <a:cs typeface="Times New Roman" panose="02020603050405020304" pitchFamily="18" charset="0"/>
            </a:endParaRPr>
          </a:p>
          <a:p>
            <a:pPr marL="0" marR="0" algn="just">
              <a:lnSpc>
                <a:spcPct val="107000"/>
              </a:lnSpc>
              <a:spcAft>
                <a:spcPts val="800"/>
              </a:spcAft>
            </a:pPr>
            <a:r>
              <a:rPr lang="en-AU" sz="1200" b="0" dirty="0">
                <a:solidFill>
                  <a:srgbClr val="262626"/>
                </a:solidFill>
                <a:effectLst/>
                <a:latin typeface="+mn-lt"/>
                <a:ea typeface="Times New Roman" panose="02020603050405020304" pitchFamily="18" charset="0"/>
                <a:cs typeface="Times New Roman" panose="02020603050405020304" pitchFamily="18" charset="0"/>
              </a:rPr>
              <a:t>The Certification targets the 6 components:</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Transport</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Energy</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Water</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Waste</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Social</a:t>
            </a:r>
          </a:p>
          <a:p>
            <a:pPr marL="171450" marR="0" indent="-171450" algn="just">
              <a:lnSpc>
                <a:spcPct val="107000"/>
              </a:lnSpc>
              <a:spcAft>
                <a:spcPts val="800"/>
              </a:spcAft>
              <a:buFont typeface="Arial" panose="020B0604020202020204" pitchFamily="34" charset="0"/>
              <a:buChar char="•"/>
            </a:pPr>
            <a:r>
              <a:rPr lang="en-AU" sz="1200" b="0" dirty="0">
                <a:solidFill>
                  <a:srgbClr val="262626"/>
                </a:solidFill>
                <a:effectLst/>
                <a:latin typeface="+mn-lt"/>
                <a:ea typeface="Times New Roman" panose="02020603050405020304" pitchFamily="18" charset="0"/>
                <a:cs typeface="Times New Roman" panose="02020603050405020304" pitchFamily="18" charset="0"/>
              </a:rPr>
              <a:t>Lifestyle</a:t>
            </a:r>
          </a:p>
          <a:p>
            <a:pPr marL="0" marR="0" algn="just">
              <a:lnSpc>
                <a:spcPct val="107000"/>
              </a:lnSpc>
              <a:spcAft>
                <a:spcPts val="800"/>
              </a:spcAft>
            </a:pPr>
            <a:endParaRPr lang="en-AU" sz="1200" b="0" dirty="0">
              <a:solidFill>
                <a:srgbClr val="262626"/>
              </a:solidFill>
              <a:effectLst/>
              <a:latin typeface="+mn-lt"/>
              <a:ea typeface="Times New Roman" panose="02020603050405020304" pitchFamily="18" charset="0"/>
              <a:cs typeface="Times New Roman" panose="02020603050405020304" pitchFamily="18" charset="0"/>
            </a:endParaRPr>
          </a:p>
          <a:p>
            <a:pPr marL="0" marR="0" algn="just">
              <a:lnSpc>
                <a:spcPct val="107000"/>
              </a:lnSpc>
              <a:spcAft>
                <a:spcPts val="800"/>
              </a:spcAft>
            </a:pPr>
            <a:r>
              <a:rPr lang="en-US" sz="1200" b="1" dirty="0">
                <a:effectLst/>
                <a:latin typeface="+mn-lt"/>
                <a:ea typeface="Times New Roman" panose="02020603050405020304" pitchFamily="18" charset="0"/>
                <a:cs typeface="Times New Roman" panose="02020603050405020304" pitchFamily="18" charset="0"/>
              </a:rPr>
              <a:t>Transport and Waste </a:t>
            </a:r>
            <a:r>
              <a:rPr lang="en-US" sz="1200" b="0" dirty="0">
                <a:effectLst/>
                <a:latin typeface="+mn-lt"/>
                <a:ea typeface="Times New Roman" panose="02020603050405020304" pitchFamily="18" charset="0"/>
                <a:cs typeface="Times New Roman" panose="02020603050405020304" pitchFamily="18" charset="0"/>
              </a:rPr>
              <a:t>aim to push  project towards </a:t>
            </a:r>
            <a:r>
              <a:rPr lang="en-US" sz="1200" b="1" dirty="0">
                <a:effectLst/>
                <a:latin typeface="+mn-lt"/>
                <a:ea typeface="Times New Roman" panose="02020603050405020304" pitchFamily="18" charset="0"/>
                <a:cs typeface="Times New Roman" panose="02020603050405020304" pitchFamily="18" charset="0"/>
              </a:rPr>
              <a:t>net zero emissions</a:t>
            </a:r>
            <a:endParaRPr lang="en-US" sz="1200" b="0" dirty="0">
              <a:effectLst/>
              <a:latin typeface="+mn-lt"/>
              <a:ea typeface="Times New Roman" panose="02020603050405020304" pitchFamily="18" charset="0"/>
              <a:cs typeface="Times New Roman" panose="02020603050405020304" pitchFamily="18" charset="0"/>
            </a:endParaRPr>
          </a:p>
          <a:p>
            <a:pPr marL="0" marR="0" algn="just">
              <a:lnSpc>
                <a:spcPct val="107000"/>
              </a:lnSpc>
              <a:spcAft>
                <a:spcPts val="800"/>
              </a:spcAft>
            </a:pPr>
            <a:r>
              <a:rPr lang="en-US" sz="1200" b="1" dirty="0">
                <a:effectLst/>
                <a:latin typeface="+mn-lt"/>
                <a:ea typeface="Times New Roman" panose="02020603050405020304" pitchFamily="18" charset="0"/>
                <a:cs typeface="Times New Roman" panose="02020603050405020304" pitchFamily="18" charset="0"/>
              </a:rPr>
              <a:t>Water and Energy towards Net Positive</a:t>
            </a:r>
          </a:p>
          <a:p>
            <a:pPr marL="0" marR="0" algn="just">
              <a:lnSpc>
                <a:spcPct val="107000"/>
              </a:lnSpc>
              <a:spcAft>
                <a:spcPts val="800"/>
              </a:spcAft>
            </a:pPr>
            <a:r>
              <a:rPr lang="en-US" sz="1200" b="0" dirty="0">
                <a:effectLst/>
                <a:latin typeface="+mn-lt"/>
                <a:ea typeface="Times New Roman" panose="02020603050405020304" pitchFamily="18" charset="0"/>
                <a:cs typeface="Times New Roman" panose="02020603050405020304" pitchFamily="18" charset="0"/>
              </a:rPr>
              <a:t>These 4 components are quantitative.</a:t>
            </a:r>
          </a:p>
          <a:p>
            <a:pPr marL="0" marR="0" algn="just">
              <a:lnSpc>
                <a:spcPct val="107000"/>
              </a:lnSpc>
              <a:spcAft>
                <a:spcPts val="800"/>
              </a:spcAft>
            </a:pPr>
            <a:endParaRPr lang="en-US" sz="1200" b="0" dirty="0">
              <a:effectLst/>
              <a:latin typeface="+mn-lt"/>
              <a:ea typeface="Times New Roman" panose="02020603050405020304" pitchFamily="18" charset="0"/>
              <a:cs typeface="Times New Roman" panose="02020603050405020304" pitchFamily="18" charset="0"/>
            </a:endParaRPr>
          </a:p>
          <a:p>
            <a:pPr marL="0" marR="0" algn="just">
              <a:lnSpc>
                <a:spcPct val="107000"/>
              </a:lnSpc>
              <a:spcAft>
                <a:spcPts val="800"/>
              </a:spcAft>
            </a:pPr>
            <a:r>
              <a:rPr lang="en-US" sz="1200" b="0" dirty="0">
                <a:effectLst/>
                <a:latin typeface="+mn-lt"/>
                <a:ea typeface="Times New Roman" panose="02020603050405020304" pitchFamily="18" charset="0"/>
                <a:cs typeface="Times New Roman" panose="02020603050405020304" pitchFamily="18" charset="0"/>
              </a:rPr>
              <a:t>The other two components of Social and Lifestyle will be </a:t>
            </a:r>
            <a:r>
              <a:rPr lang="en-US" sz="1200" b="0" dirty="0" err="1">
                <a:effectLst/>
                <a:latin typeface="+mn-lt"/>
                <a:ea typeface="Times New Roman" panose="02020603050405020304" pitchFamily="18" charset="0"/>
                <a:cs typeface="Times New Roman" panose="02020603050405020304" pitchFamily="18" charset="0"/>
              </a:rPr>
              <a:t>analysed</a:t>
            </a:r>
            <a:r>
              <a:rPr lang="en-US" sz="1200" b="0" dirty="0">
                <a:effectLst/>
                <a:latin typeface="+mn-lt"/>
                <a:ea typeface="Times New Roman" panose="02020603050405020304" pitchFamily="18" charset="0"/>
                <a:cs typeface="Times New Roman" panose="02020603050405020304" pitchFamily="18" charset="0"/>
              </a:rPr>
              <a:t>; however, are qualitative indicators.</a:t>
            </a:r>
          </a:p>
        </p:txBody>
      </p:sp>
      <p:sp>
        <p:nvSpPr>
          <p:cNvPr id="4" name="Slide Number Placeholder 3"/>
          <p:cNvSpPr>
            <a:spLocks noGrp="1"/>
          </p:cNvSpPr>
          <p:nvPr>
            <p:ph type="sldNum" sz="quarter" idx="5"/>
          </p:nvPr>
        </p:nvSpPr>
        <p:spPr/>
        <p:txBody>
          <a:bodyPr/>
          <a:lstStyle/>
          <a:p>
            <a:fld id="{5A387AD0-8C8D-4925-A13F-FD64C2BD917E}" type="slidenum">
              <a:rPr lang="en-US" smtClean="0"/>
              <a:t>28</a:t>
            </a:fld>
            <a:endParaRPr lang="en-US"/>
          </a:p>
        </p:txBody>
      </p:sp>
    </p:spTree>
    <p:extLst>
      <p:ext uri="{BB962C8B-B14F-4D97-AF65-F5344CB8AC3E}">
        <p14:creationId xmlns:p14="http://schemas.microsoft.com/office/powerpoint/2010/main" val="37415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GRIHA has multiple rating variants, catering to the various applicability needs as per projects’ scale, whether it is a new construction or existing construction. The following rating variants are targeted specifically at addressing infrastructure requirements.</a:t>
            </a:r>
          </a:p>
          <a:p>
            <a:pPr marL="742950" marR="0" lvl="1" indent="-285750" algn="just">
              <a:lnSpc>
                <a:spcPct val="115000"/>
              </a:lnSpc>
              <a:buFont typeface="Symbol" panose="05050102010706020507" pitchFamily="18" charset="2"/>
              <a:buChar char=""/>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GRIHA Infrastructure Rating for Highways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just">
              <a:lnSpc>
                <a:spcPct val="115000"/>
              </a:lnSpc>
              <a:buFont typeface="Symbol" panose="05050102010706020507" pitchFamily="18" charset="2"/>
              <a:buChar char=""/>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GRIHA Rating for Ports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just">
              <a:lnSpc>
                <a:spcPct val="115000"/>
              </a:lnSpc>
              <a:spcAft>
                <a:spcPts val="800"/>
              </a:spcAft>
              <a:buFont typeface="Symbol" panose="05050102010706020507" pitchFamily="18" charset="2"/>
              <a:buChar char=""/>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GRIHA for CITIES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Aft>
                <a:spcPts val="800"/>
              </a:spcAft>
            </a:pPr>
            <a:endParaRPr lang="en-GB" sz="1200" b="1" kern="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gn="just">
              <a:lnSpc>
                <a:spcPct val="115000"/>
              </a:lnSpc>
              <a:spcAft>
                <a:spcPts val="800"/>
              </a:spcAft>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GRIHA Infrastructure Rating for Highways: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To promote responsible infrastructure development, GRIHA Council has introduced 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GRIHA Infrastructure Rating for Highways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This rating system aims to provide a structured framework that evaluates the sustainability aspects of highway projects, encouraging environmentally responsible practices, resource efficiency, and long-term resilience. This rating has been designed to address these critical needs by promoting sustainable practices throughout the project lifecycle—from planning and design to construction, operation, and maintenance.</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r>
              <a:rPr lang="en-GB" sz="1200" b="1" kern="0" dirty="0">
                <a:effectLst/>
                <a:latin typeface="Aptos" panose="020B0004020202020204" pitchFamily="34" charset="0"/>
                <a:ea typeface="Times New Roman" panose="02020603050405020304" pitchFamily="18" charset="0"/>
                <a:cs typeface="Times New Roman" panose="02020603050405020304" pitchFamily="18" charset="0"/>
              </a:rPr>
              <a:t>GRIHA Rating for Ports: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nation is geared up to achieve the Net Zero emissions target by 2070 set by the Hon’ble Prime Minister of India at COP26. As we proudly aim high, it is important for all sectors to come together and contribute towards the achievement of the national goal. With this intent, GRIHA Council has formulated guidelines for Green Ports in India while recognizing the pivotal role of Indian maritime sector in laying the foundation of net zero economy. The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GRIHA Rating for Ports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intends to ensure the development of sustainable and resilient ports - both with varying evaluation parameters and process for new and existing projects.</a:t>
            </a:r>
          </a:p>
          <a:p>
            <a:pPr marL="0" marR="0" algn="just">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gn="just">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GRIHA for CITIES: </a:t>
            </a: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CITIES – An acronym for </a:t>
            </a:r>
            <a:r>
              <a:rPr lang="en-GB" sz="1200" b="1" i="1" kern="100" dirty="0">
                <a:effectLst/>
                <a:latin typeface="Aptos" panose="020B0004020202020204" pitchFamily="34" charset="0"/>
                <a:ea typeface="Aptos" panose="020B0004020202020204" pitchFamily="34" charset="0"/>
                <a:cs typeface="Times New Roman" panose="02020603050405020304" pitchFamily="18" charset="0"/>
              </a:rPr>
              <a:t>CIvic bodies governing Towns, Industries, Existing and new Settlements</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GRIHA for CITIES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rating has been structured as a framework for sustainable development of a city, to be achieved by measuring 'greenness' of existing as well as proposed cities. Qualitative and quantitative criteria have been integrated into the rating to cover diverse aspects of sustainable development. The rating sets performance benchmarks for key resources such as energy, water and waste; and evaluates the project's performance in areas such as smart governance, social wellbeing, and transportation. The rating is in synchronization with the work being done to achieve targets of Sustainable Development Goals, UNFCCC. Furthermore, specifically the work being done in the country through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MoHUA's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Livability Index, Ease of Living Index and smart cities initiatives. It covers sections of Smart Governance, Water Supply and Management, Sanitation and Municipal Solid Waste Management, Sustainable Mobility, Energy Optimization and Management and Quality of Life.</a:t>
            </a:r>
          </a:p>
        </p:txBody>
      </p:sp>
      <p:sp>
        <p:nvSpPr>
          <p:cNvPr id="4" name="Slide Number Placeholder 3"/>
          <p:cNvSpPr>
            <a:spLocks noGrp="1"/>
          </p:cNvSpPr>
          <p:nvPr>
            <p:ph type="sldNum" sz="quarter" idx="5"/>
          </p:nvPr>
        </p:nvSpPr>
        <p:spPr/>
        <p:txBody>
          <a:bodyPr/>
          <a:lstStyle/>
          <a:p>
            <a:fld id="{5A387AD0-8C8D-4925-A13F-FD64C2BD917E}" type="slidenum">
              <a:rPr lang="en-US" smtClean="0"/>
              <a:t>29</a:t>
            </a:fld>
            <a:endParaRPr lang="en-US"/>
          </a:p>
        </p:txBody>
      </p:sp>
    </p:spTree>
    <p:extLst>
      <p:ext uri="{BB962C8B-B14F-4D97-AF65-F5344CB8AC3E}">
        <p14:creationId xmlns:p14="http://schemas.microsoft.com/office/powerpoint/2010/main" val="3474283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s://www.reddit.com/r/india/comments/xfip1p/in_the_early_70s_more_than_68_of_bengaluru_was/#lightbox" TargetMode="External"/><Relationship Id="rId3" Type="http://schemas.openxmlformats.org/officeDocument/2006/relationships/image" Target="../media/image12.png"/><Relationship Id="rId7" Type="http://schemas.openxmlformats.org/officeDocument/2006/relationships/hyperlink" Target="https://www.researchgate.net/figure/Landuse-Landcover-Changes-in-Pune-City_fig3_264084683"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www.sciencedirect.com/science/article/abs/pii/S2212095521002820"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8.jpeg"/><Relationship Id="rId7" Type="http://schemas.openxmlformats.org/officeDocument/2006/relationships/image" Target="../media/image31.svg"/><Relationship Id="rId12"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sv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png"/></Relationships>
</file>

<file path=ppt/slides/_rels/slide22.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66.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sv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 Id="rId1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 Id="rId14" Type="http://schemas.openxmlformats.org/officeDocument/2006/relationships/image" Target="../media/image80.svg"/></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6.svg"/></Relationships>
</file>

<file path=ppt/slides/_rels/slide25.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3.png"/><Relationship Id="rId7" Type="http://schemas.openxmlformats.org/officeDocument/2006/relationships/image" Target="../media/image83.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82.svg"/><Relationship Id="rId11" Type="http://schemas.openxmlformats.org/officeDocument/2006/relationships/image" Target="../media/image87.jpeg"/><Relationship Id="rId5" Type="http://schemas.openxmlformats.org/officeDocument/2006/relationships/image" Target="../media/image81.png"/><Relationship Id="rId10" Type="http://schemas.openxmlformats.org/officeDocument/2006/relationships/image" Target="../media/image86.jpeg"/><Relationship Id="rId4" Type="http://schemas.openxmlformats.org/officeDocument/2006/relationships/image" Target="../media/image74.svg"/><Relationship Id="rId9" Type="http://schemas.openxmlformats.org/officeDocument/2006/relationships/image" Target="../media/image85.jpeg"/></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72.svg"/></Relationships>
</file>

<file path=ppt/slides/_rels/slide27.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image" Target="../media/image95.png"/><Relationship Id="rId18" Type="http://schemas.openxmlformats.org/officeDocument/2006/relationships/image" Target="../media/image100.svg"/><Relationship Id="rId3" Type="http://schemas.openxmlformats.org/officeDocument/2006/relationships/image" Target="../media/image77.png"/><Relationship Id="rId21" Type="http://schemas.openxmlformats.org/officeDocument/2006/relationships/image" Target="../media/image103.png"/><Relationship Id="rId7" Type="http://schemas.openxmlformats.org/officeDocument/2006/relationships/image" Target="../media/image89.png"/><Relationship Id="rId12" Type="http://schemas.openxmlformats.org/officeDocument/2006/relationships/image" Target="../media/image94.jpeg"/><Relationship Id="rId17" Type="http://schemas.openxmlformats.org/officeDocument/2006/relationships/image" Target="../media/image99.png"/><Relationship Id="rId2" Type="http://schemas.openxmlformats.org/officeDocument/2006/relationships/notesSlide" Target="../notesSlides/notesSlide27.xml"/><Relationship Id="rId16" Type="http://schemas.openxmlformats.org/officeDocument/2006/relationships/image" Target="../media/image98.svg"/><Relationship Id="rId20" Type="http://schemas.openxmlformats.org/officeDocument/2006/relationships/image" Target="../media/image102.svg"/><Relationship Id="rId1" Type="http://schemas.openxmlformats.org/officeDocument/2006/relationships/slideLayout" Target="../slideLayouts/slideLayout7.xml"/><Relationship Id="rId6" Type="http://schemas.openxmlformats.org/officeDocument/2006/relationships/image" Target="../media/image80.svg"/><Relationship Id="rId11" Type="http://schemas.openxmlformats.org/officeDocument/2006/relationships/image" Target="../media/image93.jpeg"/><Relationship Id="rId5" Type="http://schemas.openxmlformats.org/officeDocument/2006/relationships/image" Target="../media/image79.png"/><Relationship Id="rId15" Type="http://schemas.openxmlformats.org/officeDocument/2006/relationships/image" Target="../media/image97.png"/><Relationship Id="rId10" Type="http://schemas.openxmlformats.org/officeDocument/2006/relationships/image" Target="../media/image92.svg"/><Relationship Id="rId19" Type="http://schemas.openxmlformats.org/officeDocument/2006/relationships/image" Target="../media/image101.png"/><Relationship Id="rId4" Type="http://schemas.openxmlformats.org/officeDocument/2006/relationships/image" Target="../media/image78.svg"/><Relationship Id="rId9" Type="http://schemas.openxmlformats.org/officeDocument/2006/relationships/image" Target="../media/image91.png"/><Relationship Id="rId14" Type="http://schemas.openxmlformats.org/officeDocument/2006/relationships/image" Target="../media/image96.png"/><Relationship Id="rId22" Type="http://schemas.openxmlformats.org/officeDocument/2006/relationships/image" Target="../media/image104.svg"/></Relationships>
</file>

<file path=ppt/slides/_rels/slide2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2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10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grpSp>
        <p:nvGrpSpPr>
          <p:cNvPr id="2" name="Group 2"/>
          <p:cNvGrpSpPr/>
          <p:nvPr/>
        </p:nvGrpSpPr>
        <p:grpSpPr>
          <a:xfrm>
            <a:off x="14242386" y="8329163"/>
            <a:ext cx="3291804" cy="1755968"/>
            <a:chOff x="0" y="0"/>
            <a:chExt cx="4389072" cy="2341291"/>
          </a:xfrm>
        </p:grpSpPr>
        <p:sp>
          <p:nvSpPr>
            <p:cNvPr id="3" name="Freeform 3"/>
            <p:cNvSpPr/>
            <p:nvPr/>
          </p:nvSpPr>
          <p:spPr>
            <a:xfrm>
              <a:off x="0" y="0"/>
              <a:ext cx="2487621" cy="2341291"/>
            </a:xfrm>
            <a:custGeom>
              <a:avLst/>
              <a:gdLst/>
              <a:ahLst/>
              <a:cxnLst/>
              <a:rect l="l" t="t" r="r" b="b"/>
              <a:pathLst>
                <a:path w="2487621" h="2341291">
                  <a:moveTo>
                    <a:pt x="0" y="0"/>
                  </a:moveTo>
                  <a:lnTo>
                    <a:pt x="2487621" y="0"/>
                  </a:lnTo>
                  <a:lnTo>
                    <a:pt x="2487621" y="2341291"/>
                  </a:lnTo>
                  <a:lnTo>
                    <a:pt x="0" y="2341291"/>
                  </a:lnTo>
                  <a:lnTo>
                    <a:pt x="0" y="0"/>
                  </a:lnTo>
                  <a:close/>
                </a:path>
              </a:pathLst>
            </a:custGeom>
            <a:blipFill>
              <a:blip r:embed="rId3"/>
              <a:stretch>
                <a:fillRect/>
              </a:stretch>
            </a:blipFill>
          </p:spPr>
          <p:txBody>
            <a:bodyPr/>
            <a:lstStyle/>
            <a:p>
              <a:endParaRPr lang="en-US">
                <a:latin typeface="Canva Sans" panose="020B0604020202020204" charset="0"/>
              </a:endParaRPr>
            </a:p>
          </p:txBody>
        </p:sp>
        <p:sp>
          <p:nvSpPr>
            <p:cNvPr id="4" name="Freeform 4"/>
            <p:cNvSpPr/>
            <p:nvPr/>
          </p:nvSpPr>
          <p:spPr>
            <a:xfrm>
              <a:off x="2487621" y="281503"/>
              <a:ext cx="1901451" cy="1777356"/>
            </a:xfrm>
            <a:custGeom>
              <a:avLst/>
              <a:gdLst/>
              <a:ahLst/>
              <a:cxnLst/>
              <a:rect l="l" t="t" r="r" b="b"/>
              <a:pathLst>
                <a:path w="1901451" h="1777356">
                  <a:moveTo>
                    <a:pt x="0" y="0"/>
                  </a:moveTo>
                  <a:lnTo>
                    <a:pt x="1901451" y="0"/>
                  </a:lnTo>
                  <a:lnTo>
                    <a:pt x="1901451" y="1777356"/>
                  </a:lnTo>
                  <a:lnTo>
                    <a:pt x="0" y="1777356"/>
                  </a:lnTo>
                  <a:lnTo>
                    <a:pt x="0" y="0"/>
                  </a:lnTo>
                  <a:close/>
                </a:path>
              </a:pathLst>
            </a:custGeom>
            <a:blipFill>
              <a:blip r:embed="rId4"/>
              <a:stretch>
                <a:fillRect/>
              </a:stretch>
            </a:blipFill>
          </p:spPr>
          <p:txBody>
            <a:bodyPr/>
            <a:lstStyle/>
            <a:p>
              <a:endParaRPr lang="en-US">
                <a:latin typeface="Canva Sans" panose="020B0604020202020204" charset="0"/>
              </a:endParaRPr>
            </a:p>
          </p:txBody>
        </p:sp>
      </p:grpSp>
      <p:sp>
        <p:nvSpPr>
          <p:cNvPr id="5" name="Freeform 5"/>
          <p:cNvSpPr/>
          <p:nvPr/>
        </p:nvSpPr>
        <p:spPr>
          <a:xfrm>
            <a:off x="0" y="3128943"/>
            <a:ext cx="18288000" cy="4940264"/>
          </a:xfrm>
          <a:custGeom>
            <a:avLst/>
            <a:gdLst/>
            <a:ahLst/>
            <a:cxnLst/>
            <a:rect l="l" t="t" r="r" b="b"/>
            <a:pathLst>
              <a:path w="18288000" h="4940264">
                <a:moveTo>
                  <a:pt x="0" y="0"/>
                </a:moveTo>
                <a:lnTo>
                  <a:pt x="18288000" y="0"/>
                </a:lnTo>
                <a:lnTo>
                  <a:pt x="18288000" y="4940264"/>
                </a:lnTo>
                <a:lnTo>
                  <a:pt x="0" y="4940264"/>
                </a:lnTo>
                <a:lnTo>
                  <a:pt x="0" y="0"/>
                </a:lnTo>
                <a:close/>
              </a:path>
            </a:pathLst>
          </a:custGeom>
          <a:blipFill>
            <a:blip r:embed="rId5"/>
            <a:stretch>
              <a:fillRect l="-1008" t="-87590" r="-10431" b="-87259"/>
            </a:stretch>
          </a:blipFill>
        </p:spPr>
        <p:txBody>
          <a:bodyPr/>
          <a:lstStyle/>
          <a:p>
            <a:endParaRPr lang="en-US">
              <a:latin typeface="Canva Sans" panose="020B0604020202020204" charset="0"/>
            </a:endParaRPr>
          </a:p>
        </p:txBody>
      </p:sp>
      <p:sp>
        <p:nvSpPr>
          <p:cNvPr id="6" name="TextBox 6"/>
          <p:cNvSpPr txBox="1"/>
          <p:nvPr/>
        </p:nvSpPr>
        <p:spPr>
          <a:xfrm>
            <a:off x="828823" y="629762"/>
            <a:ext cx="16430477" cy="1771649"/>
          </a:xfrm>
          <a:prstGeom prst="rect">
            <a:avLst/>
          </a:prstGeom>
        </p:spPr>
        <p:txBody>
          <a:bodyPr lIns="0" tIns="0" rIns="0" bIns="0" rtlCol="0" anchor="t">
            <a:spAutoFit/>
          </a:bodyPr>
          <a:lstStyle/>
          <a:p>
            <a:pPr marL="0" lvl="0" indent="0" algn="l">
              <a:lnSpc>
                <a:spcPts val="6749"/>
              </a:lnSpc>
            </a:pPr>
            <a:r>
              <a:rPr lang="en-US" sz="7499" spc="-749" dirty="0">
                <a:solidFill>
                  <a:srgbClr val="81865E"/>
                </a:solidFill>
                <a:latin typeface="Canva Sans" panose="020B0604020202020204" charset="0"/>
                <a:ea typeface="Canva Sans"/>
                <a:cs typeface="Canva Sans"/>
                <a:sym typeface="Canva Sans"/>
              </a:rPr>
              <a:t>Overview and Global Frameworks on Low Carbon Infrastructure</a:t>
            </a:r>
          </a:p>
        </p:txBody>
      </p:sp>
      <p:sp>
        <p:nvSpPr>
          <p:cNvPr id="7" name="TextBox 7"/>
          <p:cNvSpPr txBox="1"/>
          <p:nvPr/>
        </p:nvSpPr>
        <p:spPr>
          <a:xfrm>
            <a:off x="828823" y="2493656"/>
            <a:ext cx="10305914" cy="503151"/>
          </a:xfrm>
          <a:prstGeom prst="rect">
            <a:avLst/>
          </a:prstGeom>
        </p:spPr>
        <p:txBody>
          <a:bodyPr lIns="0" tIns="0" rIns="0" bIns="0" rtlCol="0" anchor="t">
            <a:spAutoFit/>
          </a:bodyPr>
          <a:lstStyle/>
          <a:p>
            <a:pPr algn="l">
              <a:lnSpc>
                <a:spcPts val="4193"/>
              </a:lnSpc>
              <a:spcBef>
                <a:spcPct val="0"/>
              </a:spcBef>
            </a:pPr>
            <a:r>
              <a:rPr lang="en-US" sz="2995" i="1">
                <a:solidFill>
                  <a:srgbClr val="81865E"/>
                </a:solidFill>
                <a:latin typeface="Canva Sans" panose="020B0604020202020204" charset="0"/>
                <a:ea typeface="Canva Sans Italics"/>
                <a:cs typeface="Canva Sans Italics"/>
                <a:sym typeface="Canva Sans Italics"/>
              </a:rPr>
              <a:t>Module 1: Introduction to Carbon Urban Infrastructure</a:t>
            </a:r>
          </a:p>
        </p:txBody>
      </p:sp>
      <p:sp>
        <p:nvSpPr>
          <p:cNvPr id="8" name="TextBox 8"/>
          <p:cNvSpPr txBox="1"/>
          <p:nvPr/>
        </p:nvSpPr>
        <p:spPr>
          <a:xfrm>
            <a:off x="828823" y="9012765"/>
            <a:ext cx="11072418" cy="860543"/>
          </a:xfrm>
          <a:prstGeom prst="rect">
            <a:avLst/>
          </a:prstGeom>
        </p:spPr>
        <p:txBody>
          <a:bodyPr lIns="0" tIns="0" rIns="0" bIns="0" rtlCol="0" anchor="t">
            <a:spAutoFit/>
          </a:bodyPr>
          <a:lstStyle/>
          <a:p>
            <a:pPr algn="l">
              <a:lnSpc>
                <a:spcPts val="3493"/>
              </a:lnSpc>
              <a:spcBef>
                <a:spcPct val="0"/>
              </a:spcBef>
            </a:pPr>
            <a:r>
              <a:rPr lang="en-US" sz="2495">
                <a:solidFill>
                  <a:srgbClr val="81865E"/>
                </a:solidFill>
                <a:latin typeface="Canva Sans" panose="020B0604020202020204" charset="0"/>
                <a:ea typeface="Canva Sans"/>
                <a:cs typeface="Canva Sans"/>
                <a:sym typeface="Canva Sans"/>
              </a:rPr>
              <a:t>Director, Sustainable Buildings, The Energy &amp; Resources Institute (TERI) </a:t>
            </a:r>
            <a:r>
              <a:rPr lang="en-US" sz="2495" i="1">
                <a:solidFill>
                  <a:srgbClr val="81865E"/>
                </a:solidFill>
                <a:latin typeface="Canva Sans" panose="020B0604020202020204" charset="0"/>
                <a:ea typeface="Canva Sans Italics"/>
                <a:cs typeface="Canva Sans Italics"/>
                <a:sym typeface="Canva Sans Italics"/>
              </a:rPr>
              <a:t>and</a:t>
            </a:r>
            <a:r>
              <a:rPr lang="en-US" sz="2495">
                <a:solidFill>
                  <a:srgbClr val="81865E"/>
                </a:solidFill>
                <a:latin typeface="Canva Sans" panose="020B0604020202020204" charset="0"/>
                <a:ea typeface="Canva Sans"/>
                <a:cs typeface="Canva Sans"/>
                <a:sym typeface="Canva Sans"/>
              </a:rPr>
              <a:t> Deputy CEO &amp; Secretary, GRIHA Council</a:t>
            </a:r>
          </a:p>
        </p:txBody>
      </p:sp>
      <p:sp>
        <p:nvSpPr>
          <p:cNvPr id="9" name="TextBox 9"/>
          <p:cNvSpPr txBox="1"/>
          <p:nvPr/>
        </p:nvSpPr>
        <p:spPr>
          <a:xfrm>
            <a:off x="828823" y="8492665"/>
            <a:ext cx="2942010" cy="503151"/>
          </a:xfrm>
          <a:prstGeom prst="rect">
            <a:avLst/>
          </a:prstGeom>
        </p:spPr>
        <p:txBody>
          <a:bodyPr lIns="0" tIns="0" rIns="0" bIns="0" rtlCol="0" anchor="t">
            <a:spAutoFit/>
          </a:bodyPr>
          <a:lstStyle/>
          <a:p>
            <a:pPr algn="l">
              <a:lnSpc>
                <a:spcPts val="4193"/>
              </a:lnSpc>
              <a:spcBef>
                <a:spcPct val="0"/>
              </a:spcBef>
            </a:pPr>
            <a:r>
              <a:rPr lang="en-US" sz="2995">
                <a:solidFill>
                  <a:srgbClr val="81865E"/>
                </a:solidFill>
                <a:latin typeface="Canva Sans" panose="020B0604020202020204" charset="0"/>
                <a:ea typeface="Canva Sans"/>
                <a:cs typeface="Canva Sans"/>
                <a:sym typeface="Canva Sans"/>
              </a:rPr>
              <a:t>Shabnam Bassi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1620520"/>
            <a:ext cx="17441597" cy="8001333"/>
          </a:xfrm>
          <a:custGeom>
            <a:avLst/>
            <a:gdLst/>
            <a:ahLst/>
            <a:cxnLst/>
            <a:rect l="l" t="t" r="r" b="b"/>
            <a:pathLst>
              <a:path w="17441597" h="8001333">
                <a:moveTo>
                  <a:pt x="0" y="0"/>
                </a:moveTo>
                <a:lnTo>
                  <a:pt x="17441597" y="0"/>
                </a:lnTo>
                <a:lnTo>
                  <a:pt x="17441597" y="8001333"/>
                </a:lnTo>
                <a:lnTo>
                  <a:pt x="0" y="8001333"/>
                </a:lnTo>
                <a:lnTo>
                  <a:pt x="0" y="0"/>
                </a:lnTo>
                <a:close/>
              </a:path>
            </a:pathLst>
          </a:custGeom>
          <a:blipFill>
            <a:blip r:embed="rId3"/>
            <a:stretch>
              <a:fillRect/>
            </a:stretch>
          </a:blipFill>
        </p:spPr>
        <p:txBody>
          <a:bodyPr/>
          <a:lstStyle/>
          <a:p>
            <a:endParaRPr lang="en-US">
              <a:latin typeface="Canva Sans" panose="020B0604020202020204" charset="0"/>
            </a:endParaRPr>
          </a:p>
        </p:txBody>
      </p:sp>
      <p:sp>
        <p:nvSpPr>
          <p:cNvPr id="3" name="TextBox 3"/>
          <p:cNvSpPr txBox="1"/>
          <p:nvPr/>
        </p:nvSpPr>
        <p:spPr>
          <a:xfrm>
            <a:off x="324504" y="411392"/>
            <a:ext cx="3266128"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panose="020B0604020202020204" charset="0"/>
                <a:ea typeface="Canva Sans"/>
                <a:cs typeface="Canva Sans"/>
                <a:sym typeface="Canva Sans"/>
              </a:rPr>
              <a:t>Context</a:t>
            </a:r>
          </a:p>
        </p:txBody>
      </p:sp>
      <p:grpSp>
        <p:nvGrpSpPr>
          <p:cNvPr id="4" name="Group 4"/>
          <p:cNvGrpSpPr/>
          <p:nvPr/>
        </p:nvGrpSpPr>
        <p:grpSpPr>
          <a:xfrm>
            <a:off x="0" y="9873009"/>
            <a:ext cx="18288000" cy="413991"/>
            <a:chOff x="0" y="0"/>
            <a:chExt cx="4816593" cy="109035"/>
          </a:xfrm>
        </p:grpSpPr>
        <p:sp>
          <p:nvSpPr>
            <p:cNvPr id="5" name="Freeform 5"/>
            <p:cNvSpPr/>
            <p:nvPr/>
          </p:nvSpPr>
          <p:spPr>
            <a:xfrm>
              <a:off x="0" y="0"/>
              <a:ext cx="4816592" cy="109035"/>
            </a:xfrm>
            <a:custGeom>
              <a:avLst/>
              <a:gdLst/>
              <a:ahLst/>
              <a:cxnLst/>
              <a:rect l="l" t="t" r="r" b="b"/>
              <a:pathLst>
                <a:path w="4816592" h="109035">
                  <a:moveTo>
                    <a:pt x="0" y="0"/>
                  </a:moveTo>
                  <a:lnTo>
                    <a:pt x="4816592" y="0"/>
                  </a:lnTo>
                  <a:lnTo>
                    <a:pt x="4816592" y="109035"/>
                  </a:lnTo>
                  <a:lnTo>
                    <a:pt x="0" y="109035"/>
                  </a:lnTo>
                  <a:close/>
                </a:path>
              </a:pathLst>
            </a:custGeom>
            <a:solidFill>
              <a:srgbClr val="81865E"/>
            </a:solidFill>
          </p:spPr>
          <p:txBody>
            <a:bodyPr/>
            <a:lstStyle/>
            <a:p>
              <a:endParaRPr lang="en-US">
                <a:latin typeface="Canva Sans" panose="020B0604020202020204" charset="0"/>
              </a:endParaRPr>
            </a:p>
          </p:txBody>
        </p:sp>
        <p:sp>
          <p:nvSpPr>
            <p:cNvPr id="6" name="TextBox 6"/>
            <p:cNvSpPr txBox="1"/>
            <p:nvPr/>
          </p:nvSpPr>
          <p:spPr>
            <a:xfrm>
              <a:off x="0" y="-9525"/>
              <a:ext cx="4816593" cy="118560"/>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0570" y="1590436"/>
            <a:ext cx="13774067" cy="2482777"/>
          </a:xfrm>
          <a:custGeom>
            <a:avLst/>
            <a:gdLst/>
            <a:ahLst/>
            <a:cxnLst/>
            <a:rect l="l" t="t" r="r" b="b"/>
            <a:pathLst>
              <a:path w="13774067" h="2482777">
                <a:moveTo>
                  <a:pt x="0" y="0"/>
                </a:moveTo>
                <a:lnTo>
                  <a:pt x="13774067" y="0"/>
                </a:lnTo>
                <a:lnTo>
                  <a:pt x="13774067" y="2482777"/>
                </a:lnTo>
                <a:lnTo>
                  <a:pt x="0" y="2482777"/>
                </a:lnTo>
                <a:lnTo>
                  <a:pt x="0" y="0"/>
                </a:lnTo>
                <a:close/>
              </a:path>
            </a:pathLst>
          </a:custGeom>
          <a:blipFill>
            <a:blip r:embed="rId3"/>
            <a:stretch>
              <a:fillRect b="-271012"/>
            </a:stretch>
          </a:blipFill>
        </p:spPr>
        <p:txBody>
          <a:bodyPr/>
          <a:lstStyle/>
          <a:p>
            <a:endParaRPr lang="en-US">
              <a:latin typeface="Canva Sans" panose="020B0604020202020204" charset="0"/>
            </a:endParaRPr>
          </a:p>
        </p:txBody>
      </p:sp>
      <p:sp>
        <p:nvSpPr>
          <p:cNvPr id="3" name="TextBox 3"/>
          <p:cNvSpPr txBox="1"/>
          <p:nvPr/>
        </p:nvSpPr>
        <p:spPr>
          <a:xfrm>
            <a:off x="324504" y="411392"/>
            <a:ext cx="8322926"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panose="020B0604020202020204" charset="0"/>
                <a:ea typeface="Canva Sans"/>
                <a:cs typeface="Canva Sans"/>
                <a:sym typeface="Canva Sans"/>
              </a:rPr>
              <a:t>Consequences</a:t>
            </a:r>
          </a:p>
        </p:txBody>
      </p:sp>
      <p:sp>
        <p:nvSpPr>
          <p:cNvPr id="4" name="Freeform 4"/>
          <p:cNvSpPr/>
          <p:nvPr/>
        </p:nvSpPr>
        <p:spPr>
          <a:xfrm>
            <a:off x="720570" y="4530678"/>
            <a:ext cx="13774067" cy="2482777"/>
          </a:xfrm>
          <a:custGeom>
            <a:avLst/>
            <a:gdLst/>
            <a:ahLst/>
            <a:cxnLst/>
            <a:rect l="l" t="t" r="r" b="b"/>
            <a:pathLst>
              <a:path w="13774067" h="2482777">
                <a:moveTo>
                  <a:pt x="0" y="0"/>
                </a:moveTo>
                <a:lnTo>
                  <a:pt x="13774067" y="0"/>
                </a:lnTo>
                <a:lnTo>
                  <a:pt x="13774067" y="2482777"/>
                </a:lnTo>
                <a:lnTo>
                  <a:pt x="0" y="2482777"/>
                </a:lnTo>
                <a:lnTo>
                  <a:pt x="0" y="0"/>
                </a:lnTo>
                <a:close/>
              </a:path>
            </a:pathLst>
          </a:custGeom>
          <a:blipFill>
            <a:blip r:embed="rId3"/>
            <a:stretch>
              <a:fillRect t="-137783" b="-133228"/>
            </a:stretch>
          </a:blipFill>
        </p:spPr>
        <p:txBody>
          <a:bodyPr/>
          <a:lstStyle/>
          <a:p>
            <a:endParaRPr lang="en-US">
              <a:latin typeface="Canva Sans" panose="020B0604020202020204" charset="0"/>
            </a:endParaRPr>
          </a:p>
        </p:txBody>
      </p:sp>
      <p:sp>
        <p:nvSpPr>
          <p:cNvPr id="5" name="Freeform 5"/>
          <p:cNvSpPr/>
          <p:nvPr/>
        </p:nvSpPr>
        <p:spPr>
          <a:xfrm>
            <a:off x="720570" y="7470949"/>
            <a:ext cx="13774067" cy="2372451"/>
          </a:xfrm>
          <a:custGeom>
            <a:avLst/>
            <a:gdLst/>
            <a:ahLst/>
            <a:cxnLst/>
            <a:rect l="l" t="t" r="r" b="b"/>
            <a:pathLst>
              <a:path w="13774067" h="2372451">
                <a:moveTo>
                  <a:pt x="0" y="0"/>
                </a:moveTo>
                <a:lnTo>
                  <a:pt x="13774067" y="0"/>
                </a:lnTo>
                <a:lnTo>
                  <a:pt x="13774067" y="2372451"/>
                </a:lnTo>
                <a:lnTo>
                  <a:pt x="0" y="2372451"/>
                </a:lnTo>
                <a:lnTo>
                  <a:pt x="0" y="0"/>
                </a:lnTo>
                <a:close/>
              </a:path>
            </a:pathLst>
          </a:custGeom>
          <a:blipFill>
            <a:blip r:embed="rId3"/>
            <a:stretch>
              <a:fillRect t="-288265"/>
            </a:stretch>
          </a:blipFill>
        </p:spPr>
        <p:txBody>
          <a:bodyPr/>
          <a:lstStyle/>
          <a:p>
            <a:endParaRPr lang="en-US">
              <a:latin typeface="Canva Sans" panose="020B0604020202020204" charset="0"/>
            </a:endParaRPr>
          </a:p>
        </p:txBody>
      </p:sp>
      <p:grpSp>
        <p:nvGrpSpPr>
          <p:cNvPr id="6" name="Group 6"/>
          <p:cNvGrpSpPr/>
          <p:nvPr/>
        </p:nvGrpSpPr>
        <p:grpSpPr>
          <a:xfrm>
            <a:off x="324504" y="1590436"/>
            <a:ext cx="2774866" cy="847736"/>
            <a:chOff x="0" y="0"/>
            <a:chExt cx="1038422" cy="317243"/>
          </a:xfrm>
        </p:grpSpPr>
        <p:sp>
          <p:nvSpPr>
            <p:cNvPr id="7" name="Freeform 7"/>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8" name="TextBox 8"/>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Increased Global Temperatures</a:t>
              </a:r>
            </a:p>
          </p:txBody>
        </p:sp>
      </p:grpSp>
      <p:grpSp>
        <p:nvGrpSpPr>
          <p:cNvPr id="9" name="Group 9"/>
          <p:cNvGrpSpPr/>
          <p:nvPr/>
        </p:nvGrpSpPr>
        <p:grpSpPr>
          <a:xfrm>
            <a:off x="324504" y="4295764"/>
            <a:ext cx="2774866" cy="847736"/>
            <a:chOff x="0" y="0"/>
            <a:chExt cx="1038422" cy="317243"/>
          </a:xfrm>
        </p:grpSpPr>
        <p:sp>
          <p:nvSpPr>
            <p:cNvPr id="10" name="Freeform 10"/>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11" name="TextBox 11"/>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Melting Glaciers</a:t>
              </a:r>
            </a:p>
          </p:txBody>
        </p:sp>
      </p:grpSp>
      <p:grpSp>
        <p:nvGrpSpPr>
          <p:cNvPr id="12" name="Group 12"/>
          <p:cNvGrpSpPr/>
          <p:nvPr/>
        </p:nvGrpSpPr>
        <p:grpSpPr>
          <a:xfrm>
            <a:off x="324504" y="7232530"/>
            <a:ext cx="2774866" cy="847736"/>
            <a:chOff x="0" y="0"/>
            <a:chExt cx="1038422" cy="317243"/>
          </a:xfrm>
        </p:grpSpPr>
        <p:sp>
          <p:nvSpPr>
            <p:cNvPr id="13" name="Freeform 13"/>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14" name="TextBox 14"/>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Rising Sea Levels</a:t>
              </a:r>
            </a:p>
          </p:txBody>
        </p:sp>
      </p:grpSp>
      <p:grpSp>
        <p:nvGrpSpPr>
          <p:cNvPr id="15" name="Group 15"/>
          <p:cNvGrpSpPr/>
          <p:nvPr/>
        </p:nvGrpSpPr>
        <p:grpSpPr>
          <a:xfrm>
            <a:off x="5177553" y="1590436"/>
            <a:ext cx="2774866" cy="847736"/>
            <a:chOff x="0" y="0"/>
            <a:chExt cx="1038422" cy="317243"/>
          </a:xfrm>
        </p:grpSpPr>
        <p:sp>
          <p:nvSpPr>
            <p:cNvPr id="16" name="Freeform 16"/>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17" name="TextBox 17"/>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Diminishing Arctic Ice</a:t>
              </a:r>
            </a:p>
          </p:txBody>
        </p:sp>
      </p:grpSp>
      <p:grpSp>
        <p:nvGrpSpPr>
          <p:cNvPr id="18" name="Group 18"/>
          <p:cNvGrpSpPr/>
          <p:nvPr/>
        </p:nvGrpSpPr>
        <p:grpSpPr>
          <a:xfrm>
            <a:off x="5177553" y="4295764"/>
            <a:ext cx="2774866" cy="847736"/>
            <a:chOff x="0" y="0"/>
            <a:chExt cx="1038422" cy="317243"/>
          </a:xfrm>
        </p:grpSpPr>
        <p:sp>
          <p:nvSpPr>
            <p:cNvPr id="19" name="Freeform 19"/>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20" name="TextBox 20"/>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Frequent Natural Extremities</a:t>
              </a:r>
            </a:p>
          </p:txBody>
        </p:sp>
      </p:grpSp>
      <p:grpSp>
        <p:nvGrpSpPr>
          <p:cNvPr id="21" name="Group 21"/>
          <p:cNvGrpSpPr/>
          <p:nvPr/>
        </p:nvGrpSpPr>
        <p:grpSpPr>
          <a:xfrm>
            <a:off x="5177553" y="7232530"/>
            <a:ext cx="2774866" cy="847736"/>
            <a:chOff x="0" y="0"/>
            <a:chExt cx="1038422" cy="317243"/>
          </a:xfrm>
        </p:grpSpPr>
        <p:sp>
          <p:nvSpPr>
            <p:cNvPr id="22" name="Freeform 22"/>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23" name="TextBox 23"/>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Droughts</a:t>
              </a:r>
            </a:p>
          </p:txBody>
        </p:sp>
      </p:grpSp>
      <p:grpSp>
        <p:nvGrpSpPr>
          <p:cNvPr id="24" name="Group 24"/>
          <p:cNvGrpSpPr/>
          <p:nvPr/>
        </p:nvGrpSpPr>
        <p:grpSpPr>
          <a:xfrm>
            <a:off x="10028868" y="1590436"/>
            <a:ext cx="2774866" cy="847736"/>
            <a:chOff x="0" y="0"/>
            <a:chExt cx="1038422" cy="317243"/>
          </a:xfrm>
        </p:grpSpPr>
        <p:sp>
          <p:nvSpPr>
            <p:cNvPr id="25" name="Freeform 25"/>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26" name="TextBox 26"/>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Biodiversity Loss</a:t>
              </a:r>
            </a:p>
          </p:txBody>
        </p:sp>
      </p:grpSp>
      <p:grpSp>
        <p:nvGrpSpPr>
          <p:cNvPr id="27" name="Group 27"/>
          <p:cNvGrpSpPr/>
          <p:nvPr/>
        </p:nvGrpSpPr>
        <p:grpSpPr>
          <a:xfrm>
            <a:off x="10028868" y="4295764"/>
            <a:ext cx="2774866" cy="847736"/>
            <a:chOff x="0" y="0"/>
            <a:chExt cx="1038422" cy="317243"/>
          </a:xfrm>
        </p:grpSpPr>
        <p:sp>
          <p:nvSpPr>
            <p:cNvPr id="28" name="Freeform 28"/>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29" name="TextBox 29"/>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Adverse Effect on Human Health</a:t>
              </a:r>
            </a:p>
          </p:txBody>
        </p:sp>
      </p:grpSp>
      <p:grpSp>
        <p:nvGrpSpPr>
          <p:cNvPr id="30" name="Group 30"/>
          <p:cNvGrpSpPr/>
          <p:nvPr/>
        </p:nvGrpSpPr>
        <p:grpSpPr>
          <a:xfrm>
            <a:off x="10028868" y="7232530"/>
            <a:ext cx="2774866" cy="847736"/>
            <a:chOff x="0" y="0"/>
            <a:chExt cx="1038422" cy="317243"/>
          </a:xfrm>
        </p:grpSpPr>
        <p:sp>
          <p:nvSpPr>
            <p:cNvPr id="31" name="Freeform 31"/>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latin typeface="Canva Sans" panose="020B0604020202020204" charset="0"/>
              </a:endParaRPr>
            </a:p>
          </p:txBody>
        </p:sp>
        <p:sp>
          <p:nvSpPr>
            <p:cNvPr id="32" name="TextBox 32"/>
            <p:cNvSpPr txBox="1"/>
            <p:nvPr/>
          </p:nvSpPr>
          <p:spPr>
            <a:xfrm>
              <a:off x="0" y="-9525"/>
              <a:ext cx="1038422" cy="326768"/>
            </a:xfrm>
            <a:prstGeom prst="rect">
              <a:avLst/>
            </a:prstGeom>
          </p:spPr>
          <p:txBody>
            <a:bodyPr lIns="50800" tIns="50800" rIns="50800" bIns="50800" rtlCol="0" anchor="ctr"/>
            <a:lstStyle/>
            <a:p>
              <a:pPr algn="ctr">
                <a:lnSpc>
                  <a:spcPts val="2400"/>
                </a:lnSpc>
              </a:pPr>
              <a:r>
                <a:rPr lang="en-US" sz="2000" b="1" i="1">
                  <a:solidFill>
                    <a:srgbClr val="81865E"/>
                  </a:solidFill>
                  <a:latin typeface="Canva Sans" panose="020B0604020202020204" charset="0"/>
                  <a:ea typeface="Canva Sans Bold Italics"/>
                  <a:cs typeface="Canva Sans Bold Italics"/>
                  <a:sym typeface="Canva Sans Bold Italics"/>
                </a:rPr>
                <a:t>Erratic Weather Patterns</a:t>
              </a:r>
            </a:p>
          </p:txBody>
        </p:sp>
      </p:grpSp>
      <p:grpSp>
        <p:nvGrpSpPr>
          <p:cNvPr id="33" name="Group 33"/>
          <p:cNvGrpSpPr/>
          <p:nvPr/>
        </p:nvGrpSpPr>
        <p:grpSpPr>
          <a:xfrm>
            <a:off x="14932613" y="0"/>
            <a:ext cx="3355387" cy="10287000"/>
            <a:chOff x="0" y="0"/>
            <a:chExt cx="883723" cy="2709333"/>
          </a:xfrm>
        </p:grpSpPr>
        <p:sp>
          <p:nvSpPr>
            <p:cNvPr id="34" name="Freeform 34"/>
            <p:cNvSpPr/>
            <p:nvPr/>
          </p:nvSpPr>
          <p:spPr>
            <a:xfrm>
              <a:off x="0" y="0"/>
              <a:ext cx="883723" cy="2709333"/>
            </a:xfrm>
            <a:custGeom>
              <a:avLst/>
              <a:gdLst/>
              <a:ahLst/>
              <a:cxnLst/>
              <a:rect l="l" t="t" r="r" b="b"/>
              <a:pathLst>
                <a:path w="883723" h="2709333">
                  <a:moveTo>
                    <a:pt x="0" y="0"/>
                  </a:moveTo>
                  <a:lnTo>
                    <a:pt x="883723" y="0"/>
                  </a:lnTo>
                  <a:lnTo>
                    <a:pt x="883723" y="2709333"/>
                  </a:lnTo>
                  <a:lnTo>
                    <a:pt x="0" y="2709333"/>
                  </a:lnTo>
                  <a:close/>
                </a:path>
              </a:pathLst>
            </a:custGeom>
            <a:solidFill>
              <a:srgbClr val="81865E"/>
            </a:solidFill>
          </p:spPr>
          <p:txBody>
            <a:bodyPr/>
            <a:lstStyle/>
            <a:p>
              <a:endParaRPr lang="en-US">
                <a:latin typeface="Canva Sans" panose="020B0604020202020204" charset="0"/>
              </a:endParaRPr>
            </a:p>
          </p:txBody>
        </p:sp>
        <p:sp>
          <p:nvSpPr>
            <p:cNvPr id="35" name="TextBox 35"/>
            <p:cNvSpPr txBox="1"/>
            <p:nvPr/>
          </p:nvSpPr>
          <p:spPr>
            <a:xfrm>
              <a:off x="0" y="-9525"/>
              <a:ext cx="883723" cy="2718858"/>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978" y="-176008"/>
            <a:ext cx="18683394" cy="352016"/>
            <a:chOff x="0" y="0"/>
            <a:chExt cx="4920729" cy="92712"/>
          </a:xfrm>
        </p:grpSpPr>
        <p:sp>
          <p:nvSpPr>
            <p:cNvPr id="3" name="Freeform 3"/>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latin typeface="Canva Sans" panose="020B0604020202020204" charset="0"/>
              </a:endParaRPr>
            </a:p>
          </p:txBody>
        </p:sp>
        <p:sp>
          <p:nvSpPr>
            <p:cNvPr id="4" name="TextBox 4"/>
            <p:cNvSpPr txBox="1"/>
            <p:nvPr/>
          </p:nvSpPr>
          <p:spPr>
            <a:xfrm>
              <a:off x="0" y="-9525"/>
              <a:ext cx="4920729" cy="102237"/>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
        <p:nvSpPr>
          <p:cNvPr id="15" name="Freeform 15"/>
          <p:cNvSpPr/>
          <p:nvPr/>
        </p:nvSpPr>
        <p:spPr>
          <a:xfrm>
            <a:off x="8590004" y="797482"/>
            <a:ext cx="9071239" cy="8186793"/>
          </a:xfrm>
          <a:custGeom>
            <a:avLst/>
            <a:gdLst/>
            <a:ahLst/>
            <a:cxnLst/>
            <a:rect l="l" t="t" r="r" b="b"/>
            <a:pathLst>
              <a:path w="9071239" h="8186793">
                <a:moveTo>
                  <a:pt x="0" y="0"/>
                </a:moveTo>
                <a:lnTo>
                  <a:pt x="9071239" y="0"/>
                </a:lnTo>
                <a:lnTo>
                  <a:pt x="9071239" y="8186792"/>
                </a:lnTo>
                <a:lnTo>
                  <a:pt x="0" y="8186792"/>
                </a:lnTo>
                <a:lnTo>
                  <a:pt x="0" y="0"/>
                </a:lnTo>
                <a:close/>
              </a:path>
            </a:pathLst>
          </a:custGeom>
          <a:blipFill>
            <a:blip r:embed="rId3"/>
            <a:stretch>
              <a:fillRect/>
            </a:stretch>
          </a:blipFill>
        </p:spPr>
        <p:txBody>
          <a:bodyPr/>
          <a:lstStyle/>
          <a:p>
            <a:endParaRPr lang="en-US">
              <a:latin typeface="Canva Sans" panose="020B0604020202020204" charset="0"/>
            </a:endParaRPr>
          </a:p>
        </p:txBody>
      </p:sp>
      <p:grpSp>
        <p:nvGrpSpPr>
          <p:cNvPr id="16" name="Group 16"/>
          <p:cNvGrpSpPr/>
          <p:nvPr/>
        </p:nvGrpSpPr>
        <p:grpSpPr>
          <a:xfrm>
            <a:off x="11208078" y="2973333"/>
            <a:ext cx="3835090" cy="383509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C8BB"/>
            </a:solidFill>
          </p:spPr>
          <p:txBody>
            <a:bodyPr/>
            <a:lstStyle/>
            <a:p>
              <a:endParaRPr lang="en-US">
                <a:latin typeface="Canva Sans" panose="020B0604020202020204" charset="0"/>
              </a:endParaRPr>
            </a:p>
          </p:txBody>
        </p:sp>
        <p:sp>
          <p:nvSpPr>
            <p:cNvPr id="18" name="TextBox 18"/>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grpSp>
        <p:nvGrpSpPr>
          <p:cNvPr id="19" name="Group 19"/>
          <p:cNvGrpSpPr/>
          <p:nvPr/>
        </p:nvGrpSpPr>
        <p:grpSpPr>
          <a:xfrm>
            <a:off x="11363002" y="3128257"/>
            <a:ext cx="3525242" cy="3525242"/>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E5D4"/>
            </a:solidFill>
          </p:spPr>
          <p:txBody>
            <a:bodyPr/>
            <a:lstStyle/>
            <a:p>
              <a:endParaRPr lang="en-US">
                <a:latin typeface="Canva Sans" panose="020B0604020202020204" charset="0"/>
              </a:endParaRPr>
            </a:p>
          </p:txBody>
        </p:sp>
        <p:sp>
          <p:nvSpPr>
            <p:cNvPr id="21" name="TextBox 21"/>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
        <p:nvSpPr>
          <p:cNvPr id="25" name="TextBox 25"/>
          <p:cNvSpPr txBox="1"/>
          <p:nvPr/>
        </p:nvSpPr>
        <p:spPr>
          <a:xfrm>
            <a:off x="324504" y="411392"/>
            <a:ext cx="7754419"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panose="020B0604020202020204" charset="0"/>
                <a:ea typeface="Canva Sans"/>
                <a:cs typeface="Canva Sans"/>
                <a:sym typeface="Canva Sans"/>
              </a:rPr>
              <a:t>Cities </a:t>
            </a:r>
          </a:p>
        </p:txBody>
      </p:sp>
      <p:sp>
        <p:nvSpPr>
          <p:cNvPr id="26" name="TextBox 26"/>
          <p:cNvSpPr txBox="1"/>
          <p:nvPr/>
        </p:nvSpPr>
        <p:spPr>
          <a:xfrm>
            <a:off x="1325674" y="1238250"/>
            <a:ext cx="6753249"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panose="020B0604020202020204" charset="0"/>
                <a:ea typeface="Canva Sans"/>
                <a:cs typeface="Canva Sans"/>
                <a:sym typeface="Canva Sans"/>
              </a:rPr>
              <a:t>&amp; Climate Change</a:t>
            </a:r>
          </a:p>
        </p:txBody>
      </p:sp>
      <p:sp>
        <p:nvSpPr>
          <p:cNvPr id="27" name="TextBox 27"/>
          <p:cNvSpPr txBox="1"/>
          <p:nvPr/>
        </p:nvSpPr>
        <p:spPr>
          <a:xfrm>
            <a:off x="9144000" y="9031899"/>
            <a:ext cx="8115300" cy="846386"/>
          </a:xfrm>
          <a:prstGeom prst="rect">
            <a:avLst/>
          </a:prstGeom>
        </p:spPr>
        <p:txBody>
          <a:bodyPr lIns="0" tIns="0" rIns="0" bIns="0" rtlCol="0" anchor="t">
            <a:spAutoFit/>
          </a:bodyPr>
          <a:lstStyle/>
          <a:p>
            <a:pPr marL="0" lvl="0" indent="0" algn="l">
              <a:lnSpc>
                <a:spcPts val="2160"/>
              </a:lnSpc>
              <a:spcBef>
                <a:spcPct val="0"/>
              </a:spcBef>
            </a:pPr>
            <a:r>
              <a:rPr lang="en-US" sz="2000" b="1" i="1" spc="-200">
                <a:solidFill>
                  <a:srgbClr val="635C4C"/>
                </a:solidFill>
                <a:latin typeface="Canva Sans" panose="020B0604020202020204" charset="0"/>
                <a:ea typeface="Canva Sans Bold Italics"/>
                <a:cs typeface="Canva Sans Bold Italics"/>
                <a:sym typeface="Canva Sans Bold Italics"/>
              </a:rPr>
              <a:t>Source: </a:t>
            </a:r>
            <a:r>
              <a:rPr lang="en-US" sz="2000" i="1" spc="-200">
                <a:solidFill>
                  <a:srgbClr val="635C4C"/>
                </a:solidFill>
                <a:latin typeface="Canva Sans" panose="020B0604020202020204" charset="0"/>
                <a:ea typeface="Canva Sans Italics"/>
                <a:cs typeface="Canva Sans Italics"/>
                <a:sym typeface="Canva Sans Italics"/>
              </a:rPr>
              <a:t> https://habitat3.org/the-new-urban-agenda/#:~:text=The%20New%20Urban%20Agenda%20represents,both%20developing%20and%20developed%20countries.</a:t>
            </a:r>
          </a:p>
        </p:txBody>
      </p:sp>
      <p:grpSp>
        <p:nvGrpSpPr>
          <p:cNvPr id="28" name="Group 28"/>
          <p:cNvGrpSpPr/>
          <p:nvPr/>
        </p:nvGrpSpPr>
        <p:grpSpPr>
          <a:xfrm>
            <a:off x="11996333" y="3962568"/>
            <a:ext cx="2410634" cy="2013784"/>
            <a:chOff x="0" y="209551"/>
            <a:chExt cx="3214179" cy="2685045"/>
          </a:xfrm>
        </p:grpSpPr>
        <p:sp>
          <p:nvSpPr>
            <p:cNvPr id="29" name="TextBox 29"/>
            <p:cNvSpPr txBox="1"/>
            <p:nvPr/>
          </p:nvSpPr>
          <p:spPr>
            <a:xfrm>
              <a:off x="101369" y="209551"/>
              <a:ext cx="3112810" cy="1190240"/>
            </a:xfrm>
            <a:prstGeom prst="rect">
              <a:avLst/>
            </a:prstGeom>
          </p:spPr>
          <p:txBody>
            <a:bodyPr lIns="0" tIns="0" rIns="0" bIns="0" rtlCol="0" anchor="t">
              <a:spAutoFit/>
            </a:bodyPr>
            <a:lstStyle/>
            <a:p>
              <a:pPr marL="0" lvl="0" indent="0" algn="ctr">
                <a:lnSpc>
                  <a:spcPts val="6749"/>
                </a:lnSpc>
              </a:pPr>
              <a:r>
                <a:rPr lang="en-US" sz="7499" b="1" spc="-749">
                  <a:solidFill>
                    <a:srgbClr val="635C4C"/>
                  </a:solidFill>
                  <a:latin typeface="Canva Sans" panose="020B0604020202020204" charset="0"/>
                  <a:ea typeface="Canva Sans Bold"/>
                  <a:cs typeface="Canva Sans Bold"/>
                  <a:sym typeface="Canva Sans Bold"/>
                </a:rPr>
                <a:t>2-3% </a:t>
              </a:r>
            </a:p>
          </p:txBody>
        </p:sp>
        <p:sp>
          <p:nvSpPr>
            <p:cNvPr id="30" name="TextBox 30"/>
            <p:cNvSpPr txBox="1"/>
            <p:nvPr/>
          </p:nvSpPr>
          <p:spPr>
            <a:xfrm>
              <a:off x="0" y="1432191"/>
              <a:ext cx="3112810" cy="1462405"/>
            </a:xfrm>
            <a:prstGeom prst="rect">
              <a:avLst/>
            </a:prstGeom>
          </p:spPr>
          <p:txBody>
            <a:bodyPr lIns="0" tIns="0" rIns="0" bIns="0" rtlCol="0" anchor="t">
              <a:spAutoFit/>
            </a:bodyPr>
            <a:lstStyle/>
            <a:p>
              <a:pPr algn="ctr">
                <a:lnSpc>
                  <a:spcPts val="2789"/>
                </a:lnSpc>
              </a:pPr>
              <a:r>
                <a:rPr lang="en-US" sz="3099" spc="-309">
                  <a:solidFill>
                    <a:srgbClr val="A7A85A"/>
                  </a:solidFill>
                  <a:latin typeface="Canva Sans" panose="020B0604020202020204" charset="0"/>
                  <a:ea typeface="Canva Sans"/>
                  <a:cs typeface="Canva Sans"/>
                  <a:sym typeface="Canva Sans"/>
                </a:rPr>
                <a:t>land area under cities</a:t>
              </a:r>
            </a:p>
            <a:p>
              <a:pPr marL="0" lvl="0" indent="0" algn="ctr">
                <a:lnSpc>
                  <a:spcPts val="2789"/>
                </a:lnSpc>
              </a:pPr>
              <a:r>
                <a:rPr lang="en-US" sz="3099" spc="-309">
                  <a:solidFill>
                    <a:srgbClr val="A7A85A"/>
                  </a:solidFill>
                  <a:latin typeface="Canva Sans" panose="020B0604020202020204" charset="0"/>
                  <a:ea typeface="Canva Sans"/>
                  <a:cs typeface="Canva Sans"/>
                  <a:sym typeface="Canva Sans"/>
                </a:rPr>
                <a:t>globally</a:t>
              </a:r>
            </a:p>
          </p:txBody>
        </p:sp>
      </p:grpSp>
      <p:pic>
        <p:nvPicPr>
          <p:cNvPr id="32" name="Picture 31">
            <a:extLst>
              <a:ext uri="{FF2B5EF4-FFF2-40B4-BE49-F238E27FC236}">
                <a16:creationId xmlns:a16="http://schemas.microsoft.com/office/drawing/2014/main" id="{6F2002DB-C8AB-04A2-24AC-C52B0EBF7D06}"/>
              </a:ext>
            </a:extLst>
          </p:cNvPr>
          <p:cNvPicPr>
            <a:picLocks noChangeAspect="1"/>
          </p:cNvPicPr>
          <p:nvPr/>
        </p:nvPicPr>
        <p:blipFill>
          <a:blip r:embed="rId4"/>
          <a:stretch>
            <a:fillRect/>
          </a:stretch>
        </p:blipFill>
        <p:spPr>
          <a:xfrm>
            <a:off x="324504" y="2435462"/>
            <a:ext cx="7985099" cy="71276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2171700"/>
            <a:ext cx="9190313" cy="8064500"/>
          </a:xfrm>
          <a:custGeom>
            <a:avLst/>
            <a:gdLst/>
            <a:ahLst/>
            <a:cxnLst/>
            <a:rect l="l" t="t" r="r" b="b"/>
            <a:pathLst>
              <a:path w="9190313" h="8064500">
                <a:moveTo>
                  <a:pt x="0" y="0"/>
                </a:moveTo>
                <a:lnTo>
                  <a:pt x="9190314" y="0"/>
                </a:lnTo>
                <a:lnTo>
                  <a:pt x="9190314" y="8064500"/>
                </a:lnTo>
                <a:lnTo>
                  <a:pt x="0" y="8064500"/>
                </a:lnTo>
                <a:lnTo>
                  <a:pt x="0" y="0"/>
                </a:lnTo>
                <a:close/>
              </a:path>
            </a:pathLst>
          </a:custGeom>
          <a:blipFill>
            <a:blip r:embed="rId3"/>
            <a:stretch>
              <a:fillRect/>
            </a:stretch>
          </a:blipFill>
        </p:spPr>
        <p:txBody>
          <a:bodyPr/>
          <a:lstStyle/>
          <a:p>
            <a:endParaRPr lang="en-US">
              <a:latin typeface="Canva Sans" panose="020B0604020202020204" charset="0"/>
            </a:endParaRPr>
          </a:p>
        </p:txBody>
      </p:sp>
      <p:sp>
        <p:nvSpPr>
          <p:cNvPr id="3" name="Freeform 3"/>
          <p:cNvSpPr/>
          <p:nvPr/>
        </p:nvSpPr>
        <p:spPr>
          <a:xfrm>
            <a:off x="10413357" y="474675"/>
            <a:ext cx="7830772" cy="8700858"/>
          </a:xfrm>
          <a:custGeom>
            <a:avLst/>
            <a:gdLst/>
            <a:ahLst/>
            <a:cxnLst/>
            <a:rect l="l" t="t" r="r" b="b"/>
            <a:pathLst>
              <a:path w="7830772" h="8700858">
                <a:moveTo>
                  <a:pt x="0" y="0"/>
                </a:moveTo>
                <a:lnTo>
                  <a:pt x="7830772" y="0"/>
                </a:lnTo>
                <a:lnTo>
                  <a:pt x="7830772" y="8700858"/>
                </a:lnTo>
                <a:lnTo>
                  <a:pt x="0" y="8700858"/>
                </a:lnTo>
                <a:lnTo>
                  <a:pt x="0" y="0"/>
                </a:lnTo>
                <a:close/>
              </a:path>
            </a:pathLst>
          </a:custGeom>
          <a:blipFill>
            <a:blip r:embed="rId4"/>
            <a:stretch>
              <a:fillRect/>
            </a:stretch>
          </a:blipFill>
        </p:spPr>
        <p:txBody>
          <a:bodyPr/>
          <a:lstStyle/>
          <a:p>
            <a:endParaRPr lang="en-US">
              <a:latin typeface="Canva Sans" panose="020B0604020202020204" charset="0"/>
            </a:endParaRPr>
          </a:p>
        </p:txBody>
      </p:sp>
      <p:sp>
        <p:nvSpPr>
          <p:cNvPr id="4" name="TextBox 4"/>
          <p:cNvSpPr txBox="1"/>
          <p:nvPr/>
        </p:nvSpPr>
        <p:spPr>
          <a:xfrm>
            <a:off x="10740520" y="9210675"/>
            <a:ext cx="7176446" cy="860425"/>
          </a:xfrm>
          <a:prstGeom prst="rect">
            <a:avLst/>
          </a:prstGeom>
        </p:spPr>
        <p:txBody>
          <a:bodyPr lIns="0" tIns="0" rIns="0" bIns="0" rtlCol="0" anchor="t">
            <a:spAutoFit/>
          </a:bodyPr>
          <a:lstStyle/>
          <a:p>
            <a:pPr marL="0" lvl="0" indent="0" algn="ctr">
              <a:lnSpc>
                <a:spcPts val="3499"/>
              </a:lnSpc>
              <a:spcBef>
                <a:spcPct val="0"/>
              </a:spcBef>
            </a:pPr>
            <a:r>
              <a:rPr lang="en-US" sz="2499" u="none" strike="noStrike" spc="-249">
                <a:solidFill>
                  <a:srgbClr val="000000"/>
                </a:solidFill>
                <a:latin typeface="Canva Sans" panose="020B0604020202020204" charset="0"/>
                <a:ea typeface="Canva Sans"/>
                <a:cs typeface="Canva Sans"/>
                <a:sym typeface="Canva Sans"/>
              </a:rPr>
              <a:t>NASA map shows temperatures across much of India and Pakistan on June 10, 2019 (Delhi reached 48°C) </a:t>
            </a:r>
          </a:p>
        </p:txBody>
      </p:sp>
      <p:grpSp>
        <p:nvGrpSpPr>
          <p:cNvPr id="5" name="Group 5"/>
          <p:cNvGrpSpPr/>
          <p:nvPr/>
        </p:nvGrpSpPr>
        <p:grpSpPr>
          <a:xfrm>
            <a:off x="-161978" y="-176008"/>
            <a:ext cx="18683394" cy="352016"/>
            <a:chOff x="0" y="0"/>
            <a:chExt cx="4920729" cy="92712"/>
          </a:xfrm>
        </p:grpSpPr>
        <p:sp>
          <p:nvSpPr>
            <p:cNvPr id="6" name="Freeform 6"/>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latin typeface="Canva Sans" panose="020B0604020202020204" charset="0"/>
              </a:endParaRPr>
            </a:p>
          </p:txBody>
        </p:sp>
        <p:sp>
          <p:nvSpPr>
            <p:cNvPr id="7" name="TextBox 7"/>
            <p:cNvSpPr txBox="1"/>
            <p:nvPr/>
          </p:nvSpPr>
          <p:spPr>
            <a:xfrm>
              <a:off x="0" y="-9525"/>
              <a:ext cx="4920729" cy="102237"/>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
        <p:nvSpPr>
          <p:cNvPr id="8" name="TextBox 8"/>
          <p:cNvSpPr txBox="1"/>
          <p:nvPr/>
        </p:nvSpPr>
        <p:spPr>
          <a:xfrm>
            <a:off x="324504" y="411392"/>
            <a:ext cx="9808042"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panose="020B0604020202020204" charset="0"/>
                <a:ea typeface="Canva Sans"/>
                <a:cs typeface="Canva Sans"/>
                <a:sym typeface="Canva Sans"/>
              </a:rPr>
              <a:t>Impact of Climate Change</a:t>
            </a:r>
          </a:p>
        </p:txBody>
      </p:sp>
      <p:sp>
        <p:nvSpPr>
          <p:cNvPr id="9" name="TextBox 9"/>
          <p:cNvSpPr txBox="1"/>
          <p:nvPr/>
        </p:nvSpPr>
        <p:spPr>
          <a:xfrm>
            <a:off x="4109293" y="1238250"/>
            <a:ext cx="5569254"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panose="020B0604020202020204" charset="0"/>
                <a:ea typeface="Canva Sans"/>
                <a:cs typeface="Canva Sans"/>
                <a:sym typeface="Canva Sans"/>
              </a:rPr>
              <a:t>in Urban Areas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17612" y="1612900"/>
            <a:ext cx="14652775" cy="7564495"/>
          </a:xfrm>
          <a:custGeom>
            <a:avLst/>
            <a:gdLst/>
            <a:ahLst/>
            <a:cxnLst/>
            <a:rect l="l" t="t" r="r" b="b"/>
            <a:pathLst>
              <a:path w="14652775" h="7564495">
                <a:moveTo>
                  <a:pt x="0" y="0"/>
                </a:moveTo>
                <a:lnTo>
                  <a:pt x="14652776" y="0"/>
                </a:lnTo>
                <a:lnTo>
                  <a:pt x="14652776" y="7564495"/>
                </a:lnTo>
                <a:lnTo>
                  <a:pt x="0" y="7564495"/>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950212" y="9201150"/>
            <a:ext cx="12387577" cy="1047750"/>
          </a:xfrm>
          <a:prstGeom prst="rect">
            <a:avLst/>
          </a:prstGeom>
        </p:spPr>
        <p:txBody>
          <a:bodyPr lIns="0" tIns="0" rIns="0" bIns="0" rtlCol="0" anchor="t">
            <a:spAutoFit/>
          </a:bodyPr>
          <a:lstStyle/>
          <a:p>
            <a:pPr marL="0" lvl="0" indent="0" algn="ctr">
              <a:lnSpc>
                <a:spcPts val="4200"/>
              </a:lnSpc>
              <a:spcBef>
                <a:spcPct val="0"/>
              </a:spcBef>
            </a:pPr>
            <a:r>
              <a:rPr lang="en-US" sz="3000" u="none" strike="noStrike" spc="-300">
                <a:solidFill>
                  <a:srgbClr val="000000"/>
                </a:solidFill>
                <a:latin typeface="Canva Sans"/>
                <a:ea typeface="Canva Sans"/>
                <a:cs typeface="Canva Sans"/>
                <a:sym typeface="Canva Sans"/>
              </a:rPr>
              <a:t>Under the current trajectory, the average temperature in India is projected to rise by </a:t>
            </a:r>
            <a:r>
              <a:rPr lang="en-US" sz="3000" b="1" u="none" strike="noStrike" spc="-300">
                <a:solidFill>
                  <a:srgbClr val="FF3131"/>
                </a:solidFill>
                <a:latin typeface="Canva Sans Bold"/>
                <a:ea typeface="Canva Sans Bold"/>
                <a:cs typeface="Canva Sans Bold"/>
                <a:sym typeface="Canva Sans Bold"/>
              </a:rPr>
              <a:t>3.5 degree Celsius</a:t>
            </a:r>
            <a:r>
              <a:rPr lang="en-US" sz="3000" u="none" strike="noStrike" spc="-300">
                <a:solidFill>
                  <a:srgbClr val="000000"/>
                </a:solidFill>
                <a:latin typeface="Canva Sans"/>
                <a:ea typeface="Canva Sans"/>
                <a:cs typeface="Canva Sans"/>
                <a:sym typeface="Canva Sans"/>
              </a:rPr>
              <a:t> by the end of this century</a:t>
            </a:r>
          </a:p>
        </p:txBody>
      </p:sp>
      <p:grpSp>
        <p:nvGrpSpPr>
          <p:cNvPr id="4" name="Group 4"/>
          <p:cNvGrpSpPr/>
          <p:nvPr/>
        </p:nvGrpSpPr>
        <p:grpSpPr>
          <a:xfrm>
            <a:off x="-161978" y="-176008"/>
            <a:ext cx="18683394" cy="352016"/>
            <a:chOff x="0" y="0"/>
            <a:chExt cx="4920729" cy="92712"/>
          </a:xfrm>
        </p:grpSpPr>
        <p:sp>
          <p:nvSpPr>
            <p:cNvPr id="5" name="Freeform 5"/>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6" name="TextBox 6"/>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
        <p:nvSpPr>
          <p:cNvPr id="7" name="TextBox 7"/>
          <p:cNvSpPr txBox="1"/>
          <p:nvPr/>
        </p:nvSpPr>
        <p:spPr>
          <a:xfrm>
            <a:off x="2014910" y="396875"/>
            <a:ext cx="15244390" cy="1099820"/>
          </a:xfrm>
          <a:prstGeom prst="rect">
            <a:avLst/>
          </a:prstGeom>
        </p:spPr>
        <p:txBody>
          <a:bodyPr lIns="0" tIns="0" rIns="0" bIns="0" rtlCol="0" anchor="t">
            <a:spAutoFit/>
          </a:bodyPr>
          <a:lstStyle/>
          <a:p>
            <a:pPr marL="0" lvl="0" indent="0" algn="ctr">
              <a:lnSpc>
                <a:spcPts val="4480"/>
              </a:lnSpc>
              <a:spcBef>
                <a:spcPct val="0"/>
              </a:spcBef>
            </a:pPr>
            <a:r>
              <a:rPr lang="en-US" sz="3200" b="1" u="none" strike="noStrike" spc="-320">
                <a:solidFill>
                  <a:srgbClr val="000000"/>
                </a:solidFill>
                <a:latin typeface="Canva Sans Bold"/>
                <a:ea typeface="Canva Sans Bold"/>
                <a:cs typeface="Canva Sans Bold"/>
                <a:sym typeface="Canva Sans Bold"/>
              </a:rPr>
              <a:t>The urgency of addressing carbon emissions in EMDEs is escalated due to the dual pressures of development needs and climate resilience.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324504" y="2171700"/>
            <a:ext cx="13841704" cy="8089669"/>
          </a:xfrm>
          <a:custGeom>
            <a:avLst/>
            <a:gdLst/>
            <a:ahLst/>
            <a:cxnLst/>
            <a:rect l="l" t="t" r="r" b="b"/>
            <a:pathLst>
              <a:path w="13841704" h="8089669">
                <a:moveTo>
                  <a:pt x="0" y="0"/>
                </a:moveTo>
                <a:lnTo>
                  <a:pt x="13841705" y="0"/>
                </a:lnTo>
                <a:lnTo>
                  <a:pt x="13841705" y="8089669"/>
                </a:lnTo>
                <a:lnTo>
                  <a:pt x="0" y="8089669"/>
                </a:lnTo>
                <a:lnTo>
                  <a:pt x="0" y="0"/>
                </a:lnTo>
                <a:close/>
              </a:path>
            </a:pathLst>
          </a:custGeom>
          <a:blipFill>
            <a:blip r:embed="rId3"/>
            <a:stretch>
              <a:fillRect l="-8413" r="-1869" b="-2132"/>
            </a:stretch>
          </a:blipFill>
        </p:spPr>
        <p:txBody>
          <a:bodyPr/>
          <a:lstStyle/>
          <a:p>
            <a:endParaRPr lang="en-US">
              <a:latin typeface="Aptos" panose="020B0004020202020204" pitchFamily="34" charset="0"/>
            </a:endParaRPr>
          </a:p>
        </p:txBody>
      </p:sp>
      <p:grpSp>
        <p:nvGrpSpPr>
          <p:cNvPr id="2" name="Group 2"/>
          <p:cNvGrpSpPr/>
          <p:nvPr/>
        </p:nvGrpSpPr>
        <p:grpSpPr>
          <a:xfrm>
            <a:off x="-161978" y="-176008"/>
            <a:ext cx="18683394" cy="352016"/>
            <a:chOff x="0" y="0"/>
            <a:chExt cx="4920729" cy="92712"/>
          </a:xfrm>
        </p:grpSpPr>
        <p:sp>
          <p:nvSpPr>
            <p:cNvPr id="3" name="Freeform 3"/>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latin typeface="Aptos" panose="020B0004020202020204" pitchFamily="34" charset="0"/>
              </a:endParaRPr>
            </a:p>
          </p:txBody>
        </p:sp>
        <p:sp>
          <p:nvSpPr>
            <p:cNvPr id="4" name="TextBox 4"/>
            <p:cNvSpPr txBox="1"/>
            <p:nvPr/>
          </p:nvSpPr>
          <p:spPr>
            <a:xfrm>
              <a:off x="0" y="-9525"/>
              <a:ext cx="4920729" cy="102237"/>
            </a:xfrm>
            <a:prstGeom prst="rect">
              <a:avLst/>
            </a:prstGeom>
          </p:spPr>
          <p:txBody>
            <a:bodyPr lIns="50800" tIns="50800" rIns="50800" bIns="50800" rtlCol="0" anchor="ctr"/>
            <a:lstStyle/>
            <a:p>
              <a:pPr algn="ctr">
                <a:lnSpc>
                  <a:spcPts val="2400"/>
                </a:lnSpc>
              </a:pPr>
              <a:endParaRPr>
                <a:latin typeface="Aptos" panose="020B0004020202020204" pitchFamily="34" charset="0"/>
              </a:endParaRPr>
            </a:p>
          </p:txBody>
        </p:sp>
      </p:grpSp>
      <p:sp>
        <p:nvSpPr>
          <p:cNvPr id="6" name="TextBox 6"/>
          <p:cNvSpPr txBox="1"/>
          <p:nvPr/>
        </p:nvSpPr>
        <p:spPr>
          <a:xfrm>
            <a:off x="1241294" y="1238250"/>
            <a:ext cx="7208027"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Aptos" panose="020B0004020202020204" pitchFamily="34" charset="0"/>
                <a:ea typeface="Canva Sans"/>
                <a:cs typeface="Canva Sans"/>
                <a:sym typeface="Canva Sans"/>
              </a:rPr>
              <a:t>in Climate Change</a:t>
            </a:r>
          </a:p>
        </p:txBody>
      </p:sp>
      <p:sp>
        <p:nvSpPr>
          <p:cNvPr id="7" name="TextBox 7"/>
          <p:cNvSpPr txBox="1"/>
          <p:nvPr/>
        </p:nvSpPr>
        <p:spPr>
          <a:xfrm>
            <a:off x="324504" y="411392"/>
            <a:ext cx="15002234"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Aptos" panose="020B0004020202020204" pitchFamily="34" charset="0"/>
                <a:ea typeface="Canva Sans"/>
                <a:cs typeface="Canva Sans"/>
                <a:sym typeface="Canva Sans"/>
              </a:rPr>
              <a:t>Impact of  Urban Infrastructure &amp; Cities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978" y="-176008"/>
            <a:ext cx="18683394" cy="352016"/>
            <a:chOff x="0" y="0"/>
            <a:chExt cx="4920729" cy="92712"/>
          </a:xfrm>
        </p:grpSpPr>
        <p:sp>
          <p:nvSpPr>
            <p:cNvPr id="3" name="Freeform 3"/>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4" name="TextBox 4"/>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
        <p:nvSpPr>
          <p:cNvPr id="5" name="Freeform 5"/>
          <p:cNvSpPr/>
          <p:nvPr/>
        </p:nvSpPr>
        <p:spPr>
          <a:xfrm>
            <a:off x="9144000" y="613096"/>
            <a:ext cx="8819496" cy="3649066"/>
          </a:xfrm>
          <a:custGeom>
            <a:avLst/>
            <a:gdLst/>
            <a:ahLst/>
            <a:cxnLst/>
            <a:rect l="l" t="t" r="r" b="b"/>
            <a:pathLst>
              <a:path w="8819496" h="3649066">
                <a:moveTo>
                  <a:pt x="0" y="0"/>
                </a:moveTo>
                <a:lnTo>
                  <a:pt x="8819496" y="0"/>
                </a:lnTo>
                <a:lnTo>
                  <a:pt x="8819496" y="3649066"/>
                </a:lnTo>
                <a:lnTo>
                  <a:pt x="0" y="3649066"/>
                </a:lnTo>
                <a:lnTo>
                  <a:pt x="0" y="0"/>
                </a:lnTo>
                <a:close/>
              </a:path>
            </a:pathLst>
          </a:custGeom>
          <a:blipFill>
            <a:blip r:embed="rId3"/>
            <a:stretch>
              <a:fillRect/>
            </a:stretch>
          </a:blipFill>
        </p:spPr>
        <p:txBody>
          <a:bodyPr/>
          <a:lstStyle/>
          <a:p>
            <a:endParaRPr lang="en-US"/>
          </a:p>
        </p:txBody>
      </p:sp>
      <p:sp>
        <p:nvSpPr>
          <p:cNvPr id="6" name="Freeform 6"/>
          <p:cNvSpPr/>
          <p:nvPr/>
        </p:nvSpPr>
        <p:spPr>
          <a:xfrm>
            <a:off x="6845798" y="5770817"/>
            <a:ext cx="11442202" cy="4162101"/>
          </a:xfrm>
          <a:custGeom>
            <a:avLst/>
            <a:gdLst/>
            <a:ahLst/>
            <a:cxnLst/>
            <a:rect l="l" t="t" r="r" b="b"/>
            <a:pathLst>
              <a:path w="11442202" h="4162101">
                <a:moveTo>
                  <a:pt x="0" y="0"/>
                </a:moveTo>
                <a:lnTo>
                  <a:pt x="11442202" y="0"/>
                </a:lnTo>
                <a:lnTo>
                  <a:pt x="11442202" y="4162101"/>
                </a:lnTo>
                <a:lnTo>
                  <a:pt x="0" y="4162101"/>
                </a:lnTo>
                <a:lnTo>
                  <a:pt x="0" y="0"/>
                </a:lnTo>
                <a:close/>
              </a:path>
            </a:pathLst>
          </a:custGeom>
          <a:blipFill>
            <a:blip r:embed="rId4"/>
            <a:stretch>
              <a:fillRect/>
            </a:stretch>
          </a:blipFill>
        </p:spPr>
        <p:txBody>
          <a:bodyPr/>
          <a:lstStyle/>
          <a:p>
            <a:endParaRPr lang="en-US"/>
          </a:p>
        </p:txBody>
      </p:sp>
      <p:sp>
        <p:nvSpPr>
          <p:cNvPr id="7" name="Freeform 7"/>
          <p:cNvSpPr/>
          <p:nvPr/>
        </p:nvSpPr>
        <p:spPr>
          <a:xfrm>
            <a:off x="174588" y="2437629"/>
            <a:ext cx="7026763" cy="4180924"/>
          </a:xfrm>
          <a:custGeom>
            <a:avLst/>
            <a:gdLst/>
            <a:ahLst/>
            <a:cxnLst/>
            <a:rect l="l" t="t" r="r" b="b"/>
            <a:pathLst>
              <a:path w="7026763" h="4180924">
                <a:moveTo>
                  <a:pt x="0" y="0"/>
                </a:moveTo>
                <a:lnTo>
                  <a:pt x="7026764" y="0"/>
                </a:lnTo>
                <a:lnTo>
                  <a:pt x="7026764" y="4180924"/>
                </a:lnTo>
                <a:lnTo>
                  <a:pt x="0" y="4180924"/>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1241294" y="1238250"/>
            <a:ext cx="3069862"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Growth</a:t>
            </a:r>
          </a:p>
        </p:txBody>
      </p:sp>
      <p:sp>
        <p:nvSpPr>
          <p:cNvPr id="9" name="TextBox 9"/>
          <p:cNvSpPr txBox="1"/>
          <p:nvPr/>
        </p:nvSpPr>
        <p:spPr>
          <a:xfrm>
            <a:off x="324504" y="411392"/>
            <a:ext cx="15002234"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Urban</a:t>
            </a:r>
          </a:p>
        </p:txBody>
      </p:sp>
      <p:grpSp>
        <p:nvGrpSpPr>
          <p:cNvPr id="10" name="Group 10"/>
          <p:cNvGrpSpPr/>
          <p:nvPr/>
        </p:nvGrpSpPr>
        <p:grpSpPr>
          <a:xfrm>
            <a:off x="324504" y="6647128"/>
            <a:ext cx="2774866" cy="847736"/>
            <a:chOff x="0" y="0"/>
            <a:chExt cx="1038422" cy="317243"/>
          </a:xfrm>
        </p:grpSpPr>
        <p:sp>
          <p:nvSpPr>
            <p:cNvPr id="11" name="Freeform 11"/>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p>
          </p:txBody>
        </p:sp>
        <p:sp>
          <p:nvSpPr>
            <p:cNvPr id="12" name="TextBox 12"/>
            <p:cNvSpPr txBox="1"/>
            <p:nvPr/>
          </p:nvSpPr>
          <p:spPr>
            <a:xfrm>
              <a:off x="0" y="0"/>
              <a:ext cx="1038422" cy="317243"/>
            </a:xfrm>
            <a:prstGeom prst="rect">
              <a:avLst/>
            </a:prstGeom>
          </p:spPr>
          <p:txBody>
            <a:bodyPr lIns="50800" tIns="50800" rIns="50800" bIns="50800" rtlCol="0" anchor="ctr"/>
            <a:lstStyle/>
            <a:p>
              <a:pPr algn="ctr">
                <a:lnSpc>
                  <a:spcPts val="3600"/>
                </a:lnSpc>
              </a:pPr>
              <a:r>
                <a:rPr lang="en-US" sz="3000" b="1" i="1">
                  <a:solidFill>
                    <a:srgbClr val="81865E"/>
                  </a:solidFill>
                  <a:latin typeface="Canva Sans Bold Italics"/>
                  <a:ea typeface="Canva Sans Bold Italics"/>
                  <a:cs typeface="Canva Sans Bold Italics"/>
                  <a:sym typeface="Canva Sans Bold Italics"/>
                </a:rPr>
                <a:t>Pune</a:t>
              </a:r>
            </a:p>
          </p:txBody>
        </p:sp>
      </p:grpSp>
      <p:grpSp>
        <p:nvGrpSpPr>
          <p:cNvPr id="13" name="Group 13"/>
          <p:cNvGrpSpPr/>
          <p:nvPr/>
        </p:nvGrpSpPr>
        <p:grpSpPr>
          <a:xfrm>
            <a:off x="9179719" y="4262162"/>
            <a:ext cx="2774866" cy="847736"/>
            <a:chOff x="0" y="0"/>
            <a:chExt cx="1038422" cy="317243"/>
          </a:xfrm>
        </p:grpSpPr>
        <p:sp>
          <p:nvSpPr>
            <p:cNvPr id="14" name="Freeform 14"/>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p>
          </p:txBody>
        </p:sp>
        <p:sp>
          <p:nvSpPr>
            <p:cNvPr id="15" name="TextBox 15"/>
            <p:cNvSpPr txBox="1"/>
            <p:nvPr/>
          </p:nvSpPr>
          <p:spPr>
            <a:xfrm>
              <a:off x="0" y="0"/>
              <a:ext cx="1038422" cy="317243"/>
            </a:xfrm>
            <a:prstGeom prst="rect">
              <a:avLst/>
            </a:prstGeom>
          </p:spPr>
          <p:txBody>
            <a:bodyPr lIns="50800" tIns="50800" rIns="50800" bIns="50800" rtlCol="0" anchor="ctr"/>
            <a:lstStyle/>
            <a:p>
              <a:pPr algn="ctr">
                <a:lnSpc>
                  <a:spcPts val="3600"/>
                </a:lnSpc>
              </a:pPr>
              <a:r>
                <a:rPr lang="en-US" sz="3000" b="1" i="1">
                  <a:solidFill>
                    <a:srgbClr val="81865E"/>
                  </a:solidFill>
                  <a:latin typeface="Canva Sans Bold Italics"/>
                  <a:ea typeface="Canva Sans Bold Italics"/>
                  <a:cs typeface="Canva Sans Bold Italics"/>
                  <a:sym typeface="Canva Sans Bold Italics"/>
                </a:rPr>
                <a:t>Delhi</a:t>
              </a:r>
            </a:p>
          </p:txBody>
        </p:sp>
      </p:grpSp>
      <p:grpSp>
        <p:nvGrpSpPr>
          <p:cNvPr id="16" name="Group 16"/>
          <p:cNvGrpSpPr/>
          <p:nvPr/>
        </p:nvGrpSpPr>
        <p:grpSpPr>
          <a:xfrm>
            <a:off x="15188630" y="5770817"/>
            <a:ext cx="2774866" cy="847736"/>
            <a:chOff x="0" y="0"/>
            <a:chExt cx="1038422" cy="317243"/>
          </a:xfrm>
        </p:grpSpPr>
        <p:sp>
          <p:nvSpPr>
            <p:cNvPr id="17" name="Freeform 17"/>
            <p:cNvSpPr/>
            <p:nvPr/>
          </p:nvSpPr>
          <p:spPr>
            <a:xfrm>
              <a:off x="0" y="0"/>
              <a:ext cx="1038422" cy="317243"/>
            </a:xfrm>
            <a:custGeom>
              <a:avLst/>
              <a:gdLst/>
              <a:ahLst/>
              <a:cxnLst/>
              <a:rect l="l" t="t" r="r" b="b"/>
              <a:pathLst>
                <a:path w="1038422" h="317243">
                  <a:moveTo>
                    <a:pt x="835222" y="0"/>
                  </a:moveTo>
                  <a:cubicBezTo>
                    <a:pt x="947446" y="0"/>
                    <a:pt x="1038422" y="71017"/>
                    <a:pt x="1038422" y="158622"/>
                  </a:cubicBezTo>
                  <a:cubicBezTo>
                    <a:pt x="1038422" y="246226"/>
                    <a:pt x="947446" y="317243"/>
                    <a:pt x="835222" y="317243"/>
                  </a:cubicBezTo>
                  <a:lnTo>
                    <a:pt x="203200" y="317243"/>
                  </a:lnTo>
                  <a:cubicBezTo>
                    <a:pt x="90976" y="317243"/>
                    <a:pt x="0" y="246226"/>
                    <a:pt x="0" y="158622"/>
                  </a:cubicBezTo>
                  <a:cubicBezTo>
                    <a:pt x="0" y="71017"/>
                    <a:pt x="90976" y="0"/>
                    <a:pt x="203200" y="0"/>
                  </a:cubicBezTo>
                  <a:close/>
                </a:path>
              </a:pathLst>
            </a:custGeom>
            <a:solidFill>
              <a:srgbClr val="F1E5D4"/>
            </a:solidFill>
            <a:ln w="19050" cap="sq">
              <a:solidFill>
                <a:srgbClr val="81865E"/>
              </a:solidFill>
              <a:prstDash val="solid"/>
              <a:miter/>
            </a:ln>
          </p:spPr>
          <p:txBody>
            <a:bodyPr/>
            <a:lstStyle/>
            <a:p>
              <a:endParaRPr lang="en-US"/>
            </a:p>
          </p:txBody>
        </p:sp>
        <p:sp>
          <p:nvSpPr>
            <p:cNvPr id="18" name="TextBox 18"/>
            <p:cNvSpPr txBox="1"/>
            <p:nvPr/>
          </p:nvSpPr>
          <p:spPr>
            <a:xfrm>
              <a:off x="0" y="0"/>
              <a:ext cx="1038422" cy="317243"/>
            </a:xfrm>
            <a:prstGeom prst="rect">
              <a:avLst/>
            </a:prstGeom>
          </p:spPr>
          <p:txBody>
            <a:bodyPr lIns="50800" tIns="50800" rIns="50800" bIns="50800" rtlCol="0" anchor="ctr"/>
            <a:lstStyle/>
            <a:p>
              <a:pPr algn="ctr">
                <a:lnSpc>
                  <a:spcPts val="3600"/>
                </a:lnSpc>
              </a:pPr>
              <a:r>
                <a:rPr lang="en-US" sz="3000" b="1" i="1">
                  <a:solidFill>
                    <a:srgbClr val="81865E"/>
                  </a:solidFill>
                  <a:latin typeface="Canva Sans Bold Italics"/>
                  <a:ea typeface="Canva Sans Bold Italics"/>
                  <a:cs typeface="Canva Sans Bold Italics"/>
                  <a:sym typeface="Canva Sans Bold Italics"/>
                </a:rPr>
                <a:t>Bengaluru</a:t>
              </a:r>
            </a:p>
          </p:txBody>
        </p:sp>
      </p:grpSp>
      <p:sp>
        <p:nvSpPr>
          <p:cNvPr id="19" name="TextBox 19"/>
          <p:cNvSpPr txBox="1"/>
          <p:nvPr/>
        </p:nvSpPr>
        <p:spPr>
          <a:xfrm>
            <a:off x="13728914" y="4390755"/>
            <a:ext cx="4234581" cy="542925"/>
          </a:xfrm>
          <a:prstGeom prst="rect">
            <a:avLst/>
          </a:prstGeom>
        </p:spPr>
        <p:txBody>
          <a:bodyPr lIns="0" tIns="0" rIns="0" bIns="0" rtlCol="0" anchor="t">
            <a:spAutoFit/>
          </a:bodyPr>
          <a:lstStyle/>
          <a:p>
            <a:pPr algn="l">
              <a:lnSpc>
                <a:spcPts val="2100"/>
              </a:lnSpc>
            </a:pPr>
            <a:r>
              <a:rPr lang="en-US" sz="1500" i="1" u="sng">
                <a:solidFill>
                  <a:srgbClr val="81865E"/>
                </a:solidFill>
                <a:latin typeface="Arimo Italics"/>
                <a:ea typeface="Arimo Italics"/>
                <a:cs typeface="Arimo Italics"/>
                <a:sym typeface="Arimo Italics"/>
                <a:hlinkClick r:id="rId6" tooltip="https://www.sciencedirect.com/science/article/abs/pii/S2212095521002820"/>
              </a:rPr>
              <a:t>https://www.sciencedirect.com/science/article/abs/pii/S2212095521002820</a:t>
            </a:r>
          </a:p>
        </p:txBody>
      </p:sp>
      <p:sp>
        <p:nvSpPr>
          <p:cNvPr id="20" name="TextBox 20"/>
          <p:cNvSpPr txBox="1"/>
          <p:nvPr/>
        </p:nvSpPr>
        <p:spPr>
          <a:xfrm>
            <a:off x="324504" y="7475814"/>
            <a:ext cx="4377683" cy="542925"/>
          </a:xfrm>
          <a:prstGeom prst="rect">
            <a:avLst/>
          </a:prstGeom>
        </p:spPr>
        <p:txBody>
          <a:bodyPr lIns="0" tIns="0" rIns="0" bIns="0" rtlCol="0" anchor="t">
            <a:spAutoFit/>
          </a:bodyPr>
          <a:lstStyle/>
          <a:p>
            <a:pPr algn="l">
              <a:lnSpc>
                <a:spcPts val="2100"/>
              </a:lnSpc>
            </a:pPr>
            <a:r>
              <a:rPr lang="en-US" sz="1500" i="1" u="sng" dirty="0">
                <a:solidFill>
                  <a:srgbClr val="81865E"/>
                </a:solidFill>
                <a:latin typeface="Arimo Italics"/>
                <a:ea typeface="Arimo Italics"/>
                <a:cs typeface="Arimo Italics"/>
                <a:sym typeface="Arimo Italics"/>
                <a:hlinkClick r:id="rId7" tooltip="https://www.researchgate.net/figure/Landuse-Landcover-Changes-in-Pune-City_fig3_264084683"/>
              </a:rPr>
              <a:t>https://www.researchgate.net/figure/Landuse-Landcover-Changes-in-Pune-City_fig3_264084683</a:t>
            </a:r>
          </a:p>
        </p:txBody>
      </p:sp>
      <p:sp>
        <p:nvSpPr>
          <p:cNvPr id="21" name="TextBox 21"/>
          <p:cNvSpPr txBox="1"/>
          <p:nvPr/>
        </p:nvSpPr>
        <p:spPr>
          <a:xfrm>
            <a:off x="6987563" y="9913868"/>
            <a:ext cx="10271737" cy="276225"/>
          </a:xfrm>
          <a:prstGeom prst="rect">
            <a:avLst/>
          </a:prstGeom>
        </p:spPr>
        <p:txBody>
          <a:bodyPr lIns="0" tIns="0" rIns="0" bIns="0" rtlCol="0" anchor="t">
            <a:spAutoFit/>
          </a:bodyPr>
          <a:lstStyle/>
          <a:p>
            <a:pPr algn="l">
              <a:lnSpc>
                <a:spcPts val="2100"/>
              </a:lnSpc>
            </a:pPr>
            <a:r>
              <a:rPr lang="en-US" sz="1500" i="1" u="sng">
                <a:solidFill>
                  <a:srgbClr val="81865E"/>
                </a:solidFill>
                <a:latin typeface="Arimo Italics"/>
                <a:ea typeface="Arimo Italics"/>
                <a:cs typeface="Arimo Italics"/>
                <a:sym typeface="Arimo Italics"/>
                <a:hlinkClick r:id="rId8" tooltip="https://www.reddit.com/r/india/comments/xfip1p/in_the_early_70s_more_than_68_of_bengaluru_was/#lightbox"/>
              </a:rPr>
              <a:t>https://www.reddit.com/r/india/comments/xfip1p/in_the_early_70s_more_than_68_of_bengaluru_was/#lightbox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978" y="10072346"/>
            <a:ext cx="18683394" cy="352016"/>
            <a:chOff x="0" y="0"/>
            <a:chExt cx="4920729" cy="92712"/>
          </a:xfrm>
        </p:grpSpPr>
        <p:sp>
          <p:nvSpPr>
            <p:cNvPr id="3" name="Freeform 3"/>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4" name="TextBox 4"/>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grpSp>
        <p:nvGrpSpPr>
          <p:cNvPr id="5" name="Group 5"/>
          <p:cNvGrpSpPr/>
          <p:nvPr/>
        </p:nvGrpSpPr>
        <p:grpSpPr>
          <a:xfrm>
            <a:off x="434580" y="2025168"/>
            <a:ext cx="10609029" cy="6246066"/>
            <a:chOff x="0" y="0"/>
            <a:chExt cx="14145372" cy="8328088"/>
          </a:xfrm>
        </p:grpSpPr>
        <p:sp>
          <p:nvSpPr>
            <p:cNvPr id="6" name="Freeform 6"/>
            <p:cNvSpPr/>
            <p:nvPr/>
          </p:nvSpPr>
          <p:spPr>
            <a:xfrm>
              <a:off x="0" y="0"/>
              <a:ext cx="14145372" cy="8328088"/>
            </a:xfrm>
            <a:custGeom>
              <a:avLst/>
              <a:gdLst/>
              <a:ahLst/>
              <a:cxnLst/>
              <a:rect l="l" t="t" r="r" b="b"/>
              <a:pathLst>
                <a:path w="14145372" h="8328088">
                  <a:moveTo>
                    <a:pt x="0" y="0"/>
                  </a:moveTo>
                  <a:lnTo>
                    <a:pt x="14145372" y="0"/>
                  </a:lnTo>
                  <a:lnTo>
                    <a:pt x="14145372" y="8328088"/>
                  </a:lnTo>
                  <a:lnTo>
                    <a:pt x="0" y="8328088"/>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9858286" y="3915332"/>
              <a:ext cx="3564089" cy="602200"/>
            </a:xfrm>
            <a:prstGeom prst="rect">
              <a:avLst/>
            </a:prstGeom>
          </p:spPr>
          <p:txBody>
            <a:bodyPr lIns="0" tIns="0" rIns="0" bIns="0" rtlCol="0" anchor="t">
              <a:spAutoFit/>
            </a:bodyPr>
            <a:lstStyle/>
            <a:p>
              <a:pPr marL="0" lvl="0" indent="0" algn="l">
                <a:lnSpc>
                  <a:spcPts val="3180"/>
                </a:lnSpc>
              </a:pPr>
              <a:r>
                <a:rPr lang="en-US" sz="3534" b="1" spc="-38">
                  <a:solidFill>
                    <a:srgbClr val="C6682D">
                      <a:alpha val="24706"/>
                    </a:srgbClr>
                  </a:solidFill>
                  <a:latin typeface="Canva Sans Bold"/>
                  <a:ea typeface="Canva Sans Bold"/>
                  <a:cs typeface="Canva Sans Bold"/>
                  <a:sym typeface="Canva Sans Bold"/>
                </a:rPr>
                <a:t>RESILIENCE</a:t>
              </a:r>
            </a:p>
          </p:txBody>
        </p:sp>
      </p:grpSp>
      <p:sp>
        <p:nvSpPr>
          <p:cNvPr id="8" name="Freeform 8"/>
          <p:cNvSpPr/>
          <p:nvPr/>
        </p:nvSpPr>
        <p:spPr>
          <a:xfrm>
            <a:off x="11518553" y="2015766"/>
            <a:ext cx="6496050" cy="6041326"/>
          </a:xfrm>
          <a:custGeom>
            <a:avLst/>
            <a:gdLst/>
            <a:ahLst/>
            <a:cxnLst/>
            <a:rect l="l" t="t" r="r" b="b"/>
            <a:pathLst>
              <a:path w="6496050" h="6041326">
                <a:moveTo>
                  <a:pt x="0" y="0"/>
                </a:moveTo>
                <a:lnTo>
                  <a:pt x="6496050" y="0"/>
                </a:lnTo>
                <a:lnTo>
                  <a:pt x="6496050" y="6041326"/>
                </a:lnTo>
                <a:lnTo>
                  <a:pt x="0" y="6041326"/>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324504" y="411392"/>
            <a:ext cx="15749177"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Climate Action in the Built Environment</a:t>
            </a:r>
          </a:p>
        </p:txBody>
      </p:sp>
      <p:sp>
        <p:nvSpPr>
          <p:cNvPr id="10" name="TextBox 10"/>
          <p:cNvSpPr txBox="1"/>
          <p:nvPr/>
        </p:nvSpPr>
        <p:spPr>
          <a:xfrm>
            <a:off x="434580" y="8992883"/>
            <a:ext cx="16329070" cy="922591"/>
          </a:xfrm>
          <a:prstGeom prst="rect">
            <a:avLst/>
          </a:prstGeom>
        </p:spPr>
        <p:txBody>
          <a:bodyPr lIns="0" tIns="0" rIns="0" bIns="0" rtlCol="0" anchor="t">
            <a:spAutoFit/>
          </a:bodyPr>
          <a:lstStyle/>
          <a:p>
            <a:pPr algn="l">
              <a:lnSpc>
                <a:spcPts val="3748"/>
              </a:lnSpc>
              <a:spcBef>
                <a:spcPct val="0"/>
              </a:spcBef>
            </a:pPr>
            <a:r>
              <a:rPr lang="en-US" sz="2677" spc="-267">
                <a:solidFill>
                  <a:srgbClr val="000000"/>
                </a:solidFill>
                <a:latin typeface="Canva Sans"/>
                <a:ea typeface="Canva Sans"/>
                <a:cs typeface="Canva Sans"/>
                <a:sym typeface="Canva Sans"/>
              </a:rPr>
              <a:t>The response measures to combat climate change can be categorised into </a:t>
            </a:r>
            <a:r>
              <a:rPr lang="en-US" sz="2677" b="1" spc="-267">
                <a:solidFill>
                  <a:srgbClr val="C6682D"/>
                </a:solidFill>
                <a:latin typeface="Canva Sans Bold"/>
                <a:ea typeface="Canva Sans Bold"/>
                <a:cs typeface="Canva Sans Bold"/>
                <a:sym typeface="Canva Sans Bold"/>
              </a:rPr>
              <a:t>mitigation and / or adaptation</a:t>
            </a:r>
            <a:r>
              <a:rPr lang="en-US" sz="2677" spc="-267">
                <a:solidFill>
                  <a:srgbClr val="000000"/>
                </a:solidFill>
                <a:latin typeface="Canva Sans"/>
                <a:ea typeface="Canva Sans"/>
                <a:cs typeface="Canva Sans"/>
                <a:sym typeface="Canva Sans"/>
              </a:rPr>
              <a:t>.  </a:t>
            </a:r>
          </a:p>
          <a:p>
            <a:pPr algn="l">
              <a:lnSpc>
                <a:spcPts val="3748"/>
              </a:lnSpc>
              <a:spcBef>
                <a:spcPct val="0"/>
              </a:spcBef>
            </a:pPr>
            <a:r>
              <a:rPr lang="en-US" sz="2677" spc="-267">
                <a:solidFill>
                  <a:srgbClr val="000000"/>
                </a:solidFill>
                <a:latin typeface="Canva Sans"/>
                <a:ea typeface="Canva Sans"/>
                <a:cs typeface="Canva Sans"/>
                <a:sym typeface="Canva Sans"/>
              </a:rPr>
              <a:t>‘Mitigation’ is reducing GHG emissions, while ‘Adaptation’ is dealing and coping with the impacts of climate change.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8329" y="2671886"/>
            <a:ext cx="5260383" cy="2894920"/>
          </a:xfrm>
          <a:custGeom>
            <a:avLst/>
            <a:gdLst/>
            <a:ahLst/>
            <a:cxnLst/>
            <a:rect l="l" t="t" r="r" b="b"/>
            <a:pathLst>
              <a:path w="5260383" h="2894920">
                <a:moveTo>
                  <a:pt x="0" y="0"/>
                </a:moveTo>
                <a:lnTo>
                  <a:pt x="5260383" y="0"/>
                </a:lnTo>
                <a:lnTo>
                  <a:pt x="5260383" y="2894920"/>
                </a:lnTo>
                <a:lnTo>
                  <a:pt x="0" y="2894920"/>
                </a:lnTo>
                <a:lnTo>
                  <a:pt x="0" y="0"/>
                </a:lnTo>
                <a:close/>
              </a:path>
            </a:pathLst>
          </a:custGeom>
          <a:blipFill>
            <a:blip r:embed="rId3"/>
            <a:stretch>
              <a:fillRect b="-119590"/>
            </a:stretch>
          </a:blipFill>
        </p:spPr>
        <p:txBody>
          <a:bodyPr/>
          <a:lstStyle/>
          <a:p>
            <a:endParaRPr lang="en-US"/>
          </a:p>
        </p:txBody>
      </p:sp>
      <p:sp>
        <p:nvSpPr>
          <p:cNvPr id="3" name="Freeform 3"/>
          <p:cNvSpPr/>
          <p:nvPr/>
        </p:nvSpPr>
        <p:spPr>
          <a:xfrm>
            <a:off x="5892253" y="3694619"/>
            <a:ext cx="11301259" cy="1652809"/>
          </a:xfrm>
          <a:custGeom>
            <a:avLst/>
            <a:gdLst/>
            <a:ahLst/>
            <a:cxnLst/>
            <a:rect l="l" t="t" r="r" b="b"/>
            <a:pathLst>
              <a:path w="11301259" h="1652809">
                <a:moveTo>
                  <a:pt x="0" y="0"/>
                </a:moveTo>
                <a:lnTo>
                  <a:pt x="11301259" y="0"/>
                </a:lnTo>
                <a:lnTo>
                  <a:pt x="11301259" y="1652809"/>
                </a:lnTo>
                <a:lnTo>
                  <a:pt x="0" y="1652809"/>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324504" y="411392"/>
            <a:ext cx="9248413"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Global Commitments for </a:t>
            </a:r>
          </a:p>
        </p:txBody>
      </p:sp>
      <p:sp>
        <p:nvSpPr>
          <p:cNvPr id="5" name="TextBox 5"/>
          <p:cNvSpPr txBox="1"/>
          <p:nvPr/>
        </p:nvSpPr>
        <p:spPr>
          <a:xfrm>
            <a:off x="6732274" y="1238250"/>
            <a:ext cx="5681287"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Climate Action</a:t>
            </a:r>
          </a:p>
        </p:txBody>
      </p:sp>
      <p:sp>
        <p:nvSpPr>
          <p:cNvPr id="6" name="TextBox 6"/>
          <p:cNvSpPr txBox="1"/>
          <p:nvPr/>
        </p:nvSpPr>
        <p:spPr>
          <a:xfrm>
            <a:off x="7843161" y="4781550"/>
            <a:ext cx="9140801" cy="361950"/>
          </a:xfrm>
          <a:prstGeom prst="rect">
            <a:avLst/>
          </a:prstGeom>
        </p:spPr>
        <p:txBody>
          <a:bodyPr lIns="0" tIns="0" rIns="0" bIns="0" rtlCol="0" anchor="t">
            <a:spAutoFit/>
          </a:bodyPr>
          <a:lstStyle/>
          <a:p>
            <a:pPr marL="0" lvl="0" indent="0" algn="just">
              <a:lnSpc>
                <a:spcPts val="2700"/>
              </a:lnSpc>
              <a:spcBef>
                <a:spcPct val="0"/>
              </a:spcBef>
            </a:pPr>
            <a:r>
              <a:rPr lang="en-US" sz="2500" i="1" u="none" strike="noStrike" spc="-250">
                <a:solidFill>
                  <a:srgbClr val="635C4C"/>
                </a:solidFill>
                <a:latin typeface="Canva Sans Italics"/>
                <a:ea typeface="Canva Sans Italics"/>
                <a:cs typeface="Canva Sans Italics"/>
                <a:sym typeface="Canva Sans Italics"/>
              </a:rPr>
              <a:t>Reduce greenhouse gas emissions by an average of 5% below 1990 levels</a:t>
            </a:r>
          </a:p>
        </p:txBody>
      </p:sp>
      <p:sp>
        <p:nvSpPr>
          <p:cNvPr id="7" name="Freeform 7"/>
          <p:cNvSpPr/>
          <p:nvPr/>
        </p:nvSpPr>
        <p:spPr>
          <a:xfrm>
            <a:off x="5892253" y="7725064"/>
            <a:ext cx="11301259" cy="1652809"/>
          </a:xfrm>
          <a:custGeom>
            <a:avLst/>
            <a:gdLst/>
            <a:ahLst/>
            <a:cxnLst/>
            <a:rect l="l" t="t" r="r" b="b"/>
            <a:pathLst>
              <a:path w="11301259" h="1652809">
                <a:moveTo>
                  <a:pt x="0" y="0"/>
                </a:moveTo>
                <a:lnTo>
                  <a:pt x="11301259" y="0"/>
                </a:lnTo>
                <a:lnTo>
                  <a:pt x="11301259" y="1652809"/>
                </a:lnTo>
                <a:lnTo>
                  <a:pt x="0" y="1652809"/>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7843161" y="8896350"/>
            <a:ext cx="8588060" cy="361950"/>
          </a:xfrm>
          <a:prstGeom prst="rect">
            <a:avLst/>
          </a:prstGeom>
        </p:spPr>
        <p:txBody>
          <a:bodyPr lIns="0" tIns="0" rIns="0" bIns="0" rtlCol="0" anchor="t">
            <a:spAutoFit/>
          </a:bodyPr>
          <a:lstStyle/>
          <a:p>
            <a:pPr marL="0" lvl="0" indent="0" algn="just">
              <a:lnSpc>
                <a:spcPts val="2700"/>
              </a:lnSpc>
            </a:pPr>
            <a:r>
              <a:rPr lang="en-US" sz="2500" i="1" spc="-250">
                <a:solidFill>
                  <a:srgbClr val="635C4C"/>
                </a:solidFill>
                <a:latin typeface="Canva Sans Italics"/>
                <a:ea typeface="Canva Sans Italics"/>
                <a:cs typeface="Canva Sans Italics"/>
                <a:sym typeface="Canva Sans Italics"/>
              </a:rPr>
              <a:t>Limiting global warming to under 2 °C above preindustrial levels</a:t>
            </a:r>
          </a:p>
        </p:txBody>
      </p:sp>
      <p:sp>
        <p:nvSpPr>
          <p:cNvPr id="9" name="Freeform 9"/>
          <p:cNvSpPr/>
          <p:nvPr/>
        </p:nvSpPr>
        <p:spPr>
          <a:xfrm>
            <a:off x="448329" y="7102759"/>
            <a:ext cx="5260383" cy="2591233"/>
          </a:xfrm>
          <a:custGeom>
            <a:avLst/>
            <a:gdLst/>
            <a:ahLst/>
            <a:cxnLst/>
            <a:rect l="l" t="t" r="r" b="b"/>
            <a:pathLst>
              <a:path w="5260383" h="2591233">
                <a:moveTo>
                  <a:pt x="0" y="0"/>
                </a:moveTo>
                <a:lnTo>
                  <a:pt x="5260383" y="0"/>
                </a:lnTo>
                <a:lnTo>
                  <a:pt x="5260383" y="2591233"/>
                </a:lnTo>
                <a:lnTo>
                  <a:pt x="0" y="2591233"/>
                </a:lnTo>
                <a:lnTo>
                  <a:pt x="0" y="0"/>
                </a:lnTo>
                <a:close/>
              </a:path>
            </a:pathLst>
          </a:custGeom>
          <a:blipFill>
            <a:blip r:embed="rId3"/>
            <a:stretch>
              <a:fillRect t="-145325"/>
            </a:stretch>
          </a:blipFill>
        </p:spPr>
        <p:txBody>
          <a:bodyPr/>
          <a:lstStyle/>
          <a:p>
            <a:endParaRPr lang="en-US"/>
          </a:p>
        </p:txBody>
      </p:sp>
      <p:sp>
        <p:nvSpPr>
          <p:cNvPr id="10" name="TextBox 10"/>
          <p:cNvSpPr txBox="1"/>
          <p:nvPr/>
        </p:nvSpPr>
        <p:spPr>
          <a:xfrm>
            <a:off x="448329" y="6166881"/>
            <a:ext cx="16745183" cy="388620"/>
          </a:xfrm>
          <a:prstGeom prst="rect">
            <a:avLst/>
          </a:prstGeom>
        </p:spPr>
        <p:txBody>
          <a:bodyPr lIns="0" tIns="0" rIns="0" bIns="0" rtlCol="0" anchor="t">
            <a:spAutoFit/>
          </a:bodyPr>
          <a:lstStyle/>
          <a:p>
            <a:pPr marL="0" lvl="0" indent="0" algn="just">
              <a:lnSpc>
                <a:spcPts val="2880"/>
              </a:lnSpc>
            </a:pPr>
            <a:r>
              <a:rPr lang="en-US" sz="3200" i="1" spc="-320">
                <a:solidFill>
                  <a:srgbClr val="635C4C"/>
                </a:solidFill>
                <a:latin typeface="Canva Sans Italics"/>
                <a:ea typeface="Canva Sans Italics"/>
                <a:cs typeface="Canva Sans Italics"/>
                <a:sym typeface="Canva Sans Italics"/>
              </a:rPr>
              <a:t>The Kyoto Protocol was superseded by the Paris Agreement, which entered into force in November 2016. </a:t>
            </a:r>
          </a:p>
        </p:txBody>
      </p:sp>
      <p:grpSp>
        <p:nvGrpSpPr>
          <p:cNvPr id="11" name="Group 11"/>
          <p:cNvGrpSpPr/>
          <p:nvPr/>
        </p:nvGrpSpPr>
        <p:grpSpPr>
          <a:xfrm>
            <a:off x="-161978" y="10072346"/>
            <a:ext cx="18683394" cy="352016"/>
            <a:chOff x="0" y="0"/>
            <a:chExt cx="4920729" cy="92712"/>
          </a:xfrm>
        </p:grpSpPr>
        <p:sp>
          <p:nvSpPr>
            <p:cNvPr id="12" name="Freeform 12"/>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13" name="TextBox 13"/>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2880260"/>
            <a:ext cx="13196154" cy="6779524"/>
          </a:xfrm>
          <a:custGeom>
            <a:avLst/>
            <a:gdLst/>
            <a:ahLst/>
            <a:cxnLst/>
            <a:rect l="l" t="t" r="r" b="b"/>
            <a:pathLst>
              <a:path w="13196154" h="6779524">
                <a:moveTo>
                  <a:pt x="0" y="0"/>
                </a:moveTo>
                <a:lnTo>
                  <a:pt x="13196154" y="0"/>
                </a:lnTo>
                <a:lnTo>
                  <a:pt x="13196154" y="6779524"/>
                </a:lnTo>
                <a:lnTo>
                  <a:pt x="0" y="6779524"/>
                </a:lnTo>
                <a:lnTo>
                  <a:pt x="0" y="0"/>
                </a:lnTo>
                <a:close/>
              </a:path>
            </a:pathLst>
          </a:custGeom>
          <a:blipFill>
            <a:blip r:embed="rId3"/>
            <a:stretch>
              <a:fillRect/>
            </a:stretch>
          </a:blipFill>
        </p:spPr>
        <p:txBody>
          <a:bodyPr/>
          <a:lstStyle/>
          <a:p>
            <a:endParaRPr lang="en-US"/>
          </a:p>
        </p:txBody>
      </p:sp>
      <p:sp>
        <p:nvSpPr>
          <p:cNvPr id="3" name="Freeform 3"/>
          <p:cNvSpPr/>
          <p:nvPr/>
        </p:nvSpPr>
        <p:spPr>
          <a:xfrm>
            <a:off x="11342855" y="7665628"/>
            <a:ext cx="2177804" cy="1863482"/>
          </a:xfrm>
          <a:custGeom>
            <a:avLst/>
            <a:gdLst/>
            <a:ahLst/>
            <a:cxnLst/>
            <a:rect l="l" t="t" r="r" b="b"/>
            <a:pathLst>
              <a:path w="2177804" h="1863482">
                <a:moveTo>
                  <a:pt x="0" y="0"/>
                </a:moveTo>
                <a:lnTo>
                  <a:pt x="2177803" y="0"/>
                </a:lnTo>
                <a:lnTo>
                  <a:pt x="2177803" y="1863482"/>
                </a:lnTo>
                <a:lnTo>
                  <a:pt x="0" y="1863482"/>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3764451" y="3112485"/>
            <a:ext cx="4044065" cy="6343650"/>
          </a:xfrm>
          <a:prstGeom prst="rect">
            <a:avLst/>
          </a:prstGeom>
        </p:spPr>
        <p:txBody>
          <a:bodyPr lIns="0" tIns="0" rIns="0" bIns="0" rtlCol="0" anchor="t">
            <a:spAutoFit/>
          </a:bodyPr>
          <a:lstStyle/>
          <a:p>
            <a:pPr algn="just">
              <a:lnSpc>
                <a:spcPts val="2699"/>
              </a:lnSpc>
            </a:pPr>
            <a:r>
              <a:rPr lang="en-US" sz="2499" i="1" spc="-249">
                <a:solidFill>
                  <a:srgbClr val="635C4C"/>
                </a:solidFill>
                <a:latin typeface="Canva Sans Italics"/>
                <a:ea typeface="Canva Sans Italics"/>
                <a:cs typeface="Canva Sans Italics"/>
                <a:sym typeface="Canva Sans Italics"/>
              </a:rPr>
              <a:t>An example of climate change mitigation and adaptation is </a:t>
            </a:r>
            <a:r>
              <a:rPr lang="en-US" sz="2499" b="1" i="1" spc="-249">
                <a:solidFill>
                  <a:srgbClr val="635C4C"/>
                </a:solidFill>
                <a:latin typeface="Canva Sans Bold Italics"/>
                <a:ea typeface="Canva Sans Bold Italics"/>
                <a:cs typeface="Canva Sans Bold Italics"/>
                <a:sym typeface="Canva Sans Bold Italics"/>
              </a:rPr>
              <a:t>The 2030 Agenda</a:t>
            </a:r>
            <a:r>
              <a:rPr lang="en-US" sz="2499" i="1" spc="-249">
                <a:solidFill>
                  <a:srgbClr val="635C4C"/>
                </a:solidFill>
                <a:latin typeface="Canva Sans Italics"/>
                <a:ea typeface="Canva Sans Italics"/>
                <a:cs typeface="Canva Sans Italics"/>
                <a:sym typeface="Canva Sans Italics"/>
              </a:rPr>
              <a:t> for Sustainable Development, adopted by all United Nations Member States in 2015. </a:t>
            </a:r>
          </a:p>
          <a:p>
            <a:pPr algn="just">
              <a:lnSpc>
                <a:spcPts val="2699"/>
              </a:lnSpc>
            </a:pPr>
            <a:endParaRPr lang="en-US" sz="2499" i="1" spc="-249">
              <a:solidFill>
                <a:srgbClr val="635C4C"/>
              </a:solidFill>
              <a:latin typeface="Canva Sans Italics"/>
              <a:ea typeface="Canva Sans Italics"/>
              <a:cs typeface="Canva Sans Italics"/>
              <a:sym typeface="Canva Sans Italics"/>
            </a:endParaRPr>
          </a:p>
          <a:p>
            <a:pPr algn="just">
              <a:lnSpc>
                <a:spcPts val="2699"/>
              </a:lnSpc>
            </a:pPr>
            <a:r>
              <a:rPr lang="en-US" sz="2499" i="1" spc="-249">
                <a:solidFill>
                  <a:srgbClr val="635C4C"/>
                </a:solidFill>
                <a:latin typeface="Canva Sans Italics"/>
                <a:ea typeface="Canva Sans Italics"/>
                <a:cs typeface="Canva Sans Italics"/>
                <a:sym typeface="Canva Sans Italics"/>
              </a:rPr>
              <a:t>It provides a shared blueprint for peace and prosperity for people and the planet, now and into the future. </a:t>
            </a:r>
          </a:p>
          <a:p>
            <a:pPr algn="just">
              <a:lnSpc>
                <a:spcPts val="2699"/>
              </a:lnSpc>
            </a:pPr>
            <a:endParaRPr lang="en-US" sz="2499" i="1" spc="-249">
              <a:solidFill>
                <a:srgbClr val="635C4C"/>
              </a:solidFill>
              <a:latin typeface="Canva Sans Italics"/>
              <a:ea typeface="Canva Sans Italics"/>
              <a:cs typeface="Canva Sans Italics"/>
              <a:sym typeface="Canva Sans Italics"/>
            </a:endParaRPr>
          </a:p>
          <a:p>
            <a:pPr marL="0" lvl="0" indent="0" algn="just">
              <a:lnSpc>
                <a:spcPts val="2699"/>
              </a:lnSpc>
            </a:pPr>
            <a:r>
              <a:rPr lang="en-US" sz="2499" i="1" spc="-249">
                <a:solidFill>
                  <a:srgbClr val="635C4C"/>
                </a:solidFill>
                <a:latin typeface="Canva Sans Italics"/>
                <a:ea typeface="Canva Sans Italics"/>
                <a:cs typeface="Canva Sans Italics"/>
                <a:sym typeface="Canva Sans Italics"/>
              </a:rPr>
              <a:t>At its heart are the </a:t>
            </a:r>
            <a:r>
              <a:rPr lang="en-US" sz="2499" b="1" i="1" spc="-249">
                <a:solidFill>
                  <a:srgbClr val="635C4C"/>
                </a:solidFill>
                <a:latin typeface="Canva Sans Bold Italics"/>
                <a:ea typeface="Canva Sans Bold Italics"/>
                <a:cs typeface="Canva Sans Bold Italics"/>
                <a:sym typeface="Canva Sans Bold Italics"/>
              </a:rPr>
              <a:t>17 Sustainable Development Goals (SDGs)</a:t>
            </a:r>
            <a:r>
              <a:rPr lang="en-US" sz="2499" i="1" spc="-249">
                <a:solidFill>
                  <a:srgbClr val="635C4C"/>
                </a:solidFill>
                <a:latin typeface="Canva Sans Italics"/>
                <a:ea typeface="Canva Sans Italics"/>
                <a:cs typeface="Canva Sans Italics"/>
                <a:sym typeface="Canva Sans Italics"/>
              </a:rPr>
              <a:t>, which are an urgent call for action by all countries - developed and developing - in a global partnership. </a:t>
            </a:r>
          </a:p>
        </p:txBody>
      </p:sp>
      <p:grpSp>
        <p:nvGrpSpPr>
          <p:cNvPr id="5" name="Group 5"/>
          <p:cNvGrpSpPr/>
          <p:nvPr/>
        </p:nvGrpSpPr>
        <p:grpSpPr>
          <a:xfrm>
            <a:off x="-161978" y="10072346"/>
            <a:ext cx="18683394" cy="352016"/>
            <a:chOff x="0" y="0"/>
            <a:chExt cx="4920729" cy="92712"/>
          </a:xfrm>
        </p:grpSpPr>
        <p:sp>
          <p:nvSpPr>
            <p:cNvPr id="6" name="Freeform 6"/>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7" name="TextBox 7"/>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
        <p:nvSpPr>
          <p:cNvPr id="8" name="TextBox 8"/>
          <p:cNvSpPr txBox="1"/>
          <p:nvPr/>
        </p:nvSpPr>
        <p:spPr>
          <a:xfrm>
            <a:off x="324504" y="411392"/>
            <a:ext cx="13196154"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Global Commitments for </a:t>
            </a:r>
          </a:p>
        </p:txBody>
      </p:sp>
      <p:sp>
        <p:nvSpPr>
          <p:cNvPr id="9" name="TextBox 9"/>
          <p:cNvSpPr txBox="1"/>
          <p:nvPr/>
        </p:nvSpPr>
        <p:spPr>
          <a:xfrm>
            <a:off x="6732274" y="1238250"/>
            <a:ext cx="5681287"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Climate Action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994660"/>
            <a:ext cx="18288000" cy="7292340"/>
          </a:xfrm>
          <a:custGeom>
            <a:avLst/>
            <a:gdLst/>
            <a:ahLst/>
            <a:cxnLst/>
            <a:rect l="l" t="t" r="r" b="b"/>
            <a:pathLst>
              <a:path w="18288000" h="7292340">
                <a:moveTo>
                  <a:pt x="0" y="0"/>
                </a:moveTo>
                <a:lnTo>
                  <a:pt x="18288000" y="0"/>
                </a:lnTo>
                <a:lnTo>
                  <a:pt x="18288000" y="7292340"/>
                </a:lnTo>
                <a:lnTo>
                  <a:pt x="0" y="7292340"/>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324504" y="411392"/>
            <a:ext cx="9132315"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SDGs and Infrastructure</a:t>
            </a:r>
          </a:p>
        </p:txBody>
      </p:sp>
      <p:sp>
        <p:nvSpPr>
          <p:cNvPr id="4" name="TextBox 4"/>
          <p:cNvSpPr txBox="1"/>
          <p:nvPr/>
        </p:nvSpPr>
        <p:spPr>
          <a:xfrm>
            <a:off x="324504" y="1750651"/>
            <a:ext cx="15000107" cy="676275"/>
          </a:xfrm>
          <a:prstGeom prst="rect">
            <a:avLst/>
          </a:prstGeom>
        </p:spPr>
        <p:txBody>
          <a:bodyPr lIns="0" tIns="0" rIns="0" bIns="0" rtlCol="0" anchor="t">
            <a:spAutoFit/>
          </a:bodyPr>
          <a:lstStyle/>
          <a:p>
            <a:pPr marL="0" lvl="0" indent="0" algn="just">
              <a:lnSpc>
                <a:spcPts val="2699"/>
              </a:lnSpc>
            </a:pPr>
            <a:r>
              <a:rPr lang="en-US" sz="2499" b="1" i="1" spc="-249">
                <a:solidFill>
                  <a:srgbClr val="635C4C"/>
                </a:solidFill>
                <a:latin typeface="Canva Sans Bold Italics"/>
                <a:ea typeface="Canva Sans Bold Italics"/>
                <a:cs typeface="Canva Sans Bold Italics"/>
                <a:sym typeface="Canva Sans Bold Italics"/>
              </a:rPr>
              <a:t>9 out of the 17 SDGs</a:t>
            </a:r>
            <a:r>
              <a:rPr lang="en-US" sz="2499" i="1" spc="-249">
                <a:solidFill>
                  <a:srgbClr val="635C4C"/>
                </a:solidFill>
                <a:latin typeface="Canva Sans Italics"/>
                <a:ea typeface="Canva Sans Italics"/>
                <a:cs typeface="Canva Sans Italics"/>
                <a:sym typeface="Canva Sans Italics"/>
              </a:rPr>
              <a:t> directly target the built sector and the urgent steps needed to be taken for its contribution towards sustainable development. </a:t>
            </a:r>
          </a:p>
        </p:txBody>
      </p:sp>
      <p:grpSp>
        <p:nvGrpSpPr>
          <p:cNvPr id="5" name="Group 5"/>
          <p:cNvGrpSpPr/>
          <p:nvPr/>
        </p:nvGrpSpPr>
        <p:grpSpPr>
          <a:xfrm>
            <a:off x="-161978" y="-150174"/>
            <a:ext cx="18683394" cy="352016"/>
            <a:chOff x="0" y="0"/>
            <a:chExt cx="4920729" cy="92712"/>
          </a:xfrm>
        </p:grpSpPr>
        <p:sp>
          <p:nvSpPr>
            <p:cNvPr id="6" name="Freeform 6"/>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7" name="TextBox 7"/>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
        <p:nvSpPr>
          <p:cNvPr id="8" name="Freeform 8"/>
          <p:cNvSpPr/>
          <p:nvPr/>
        </p:nvSpPr>
        <p:spPr>
          <a:xfrm>
            <a:off x="15738349" y="563444"/>
            <a:ext cx="2177804" cy="1863482"/>
          </a:xfrm>
          <a:custGeom>
            <a:avLst/>
            <a:gdLst/>
            <a:ahLst/>
            <a:cxnLst/>
            <a:rect l="l" t="t" r="r" b="b"/>
            <a:pathLst>
              <a:path w="2177804" h="1863482">
                <a:moveTo>
                  <a:pt x="0" y="0"/>
                </a:moveTo>
                <a:lnTo>
                  <a:pt x="2177804" y="0"/>
                </a:lnTo>
                <a:lnTo>
                  <a:pt x="2177804" y="1863482"/>
                </a:lnTo>
                <a:lnTo>
                  <a:pt x="0" y="186348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41294" y="2532344"/>
            <a:ext cx="5243614" cy="7341059"/>
          </a:xfrm>
          <a:custGeom>
            <a:avLst/>
            <a:gdLst/>
            <a:ahLst/>
            <a:cxnLst/>
            <a:rect l="l" t="t" r="r" b="b"/>
            <a:pathLst>
              <a:path w="5243614" h="7341059">
                <a:moveTo>
                  <a:pt x="0" y="0"/>
                </a:moveTo>
                <a:lnTo>
                  <a:pt x="5243614" y="0"/>
                </a:lnTo>
                <a:lnTo>
                  <a:pt x="5243614" y="7341060"/>
                </a:lnTo>
                <a:lnTo>
                  <a:pt x="0" y="7341060"/>
                </a:lnTo>
                <a:lnTo>
                  <a:pt x="0" y="0"/>
                </a:lnTo>
                <a:close/>
              </a:path>
            </a:pathLst>
          </a:custGeom>
          <a:blipFill>
            <a:blip r:embed="rId3"/>
            <a:stretch>
              <a:fillRect/>
            </a:stretch>
          </a:blipFill>
          <a:ln w="19050" cap="sq">
            <a:solidFill>
              <a:srgbClr val="000000"/>
            </a:solidFill>
            <a:prstDash val="solid"/>
            <a:miter/>
          </a:ln>
        </p:spPr>
        <p:txBody>
          <a:bodyPr/>
          <a:lstStyle/>
          <a:p>
            <a:endParaRPr lang="en-US"/>
          </a:p>
        </p:txBody>
      </p:sp>
      <p:sp>
        <p:nvSpPr>
          <p:cNvPr id="3" name="Freeform 3"/>
          <p:cNvSpPr/>
          <p:nvPr/>
        </p:nvSpPr>
        <p:spPr>
          <a:xfrm>
            <a:off x="5768428" y="7725064"/>
            <a:ext cx="11301259" cy="1652809"/>
          </a:xfrm>
          <a:custGeom>
            <a:avLst/>
            <a:gdLst/>
            <a:ahLst/>
            <a:cxnLst/>
            <a:rect l="l" t="t" r="r" b="b"/>
            <a:pathLst>
              <a:path w="11301259" h="1652809">
                <a:moveTo>
                  <a:pt x="0" y="0"/>
                </a:moveTo>
                <a:lnTo>
                  <a:pt x="11301259" y="0"/>
                </a:lnTo>
                <a:lnTo>
                  <a:pt x="11301259" y="1652809"/>
                </a:lnTo>
                <a:lnTo>
                  <a:pt x="0" y="1652809"/>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7928886" y="7518485"/>
            <a:ext cx="8588060" cy="1343025"/>
          </a:xfrm>
          <a:prstGeom prst="rect">
            <a:avLst/>
          </a:prstGeom>
        </p:spPr>
        <p:txBody>
          <a:bodyPr lIns="0" tIns="0" rIns="0" bIns="0" rtlCol="0" anchor="t">
            <a:spAutoFit/>
          </a:bodyPr>
          <a:lstStyle/>
          <a:p>
            <a:pPr marL="0" lvl="0" indent="0" algn="just">
              <a:lnSpc>
                <a:spcPts val="2699"/>
              </a:lnSpc>
            </a:pPr>
            <a:r>
              <a:rPr lang="en-US" sz="2499" i="1" spc="-249">
                <a:solidFill>
                  <a:srgbClr val="635C4C"/>
                </a:solidFill>
                <a:latin typeface="Canva Sans Italics"/>
                <a:ea typeface="Canva Sans Italics"/>
                <a:cs typeface="Canva Sans Italics"/>
                <a:sym typeface="Canva Sans Italics"/>
              </a:rPr>
              <a:t>The </a:t>
            </a:r>
            <a:r>
              <a:rPr lang="en-US" sz="2499" b="1" i="1" spc="-249">
                <a:solidFill>
                  <a:srgbClr val="635C4C"/>
                </a:solidFill>
                <a:latin typeface="Canva Sans Bold Italics"/>
                <a:ea typeface="Canva Sans Bold Italics"/>
                <a:cs typeface="Canva Sans Bold Italics"/>
                <a:sym typeface="Canva Sans Bold Italics"/>
              </a:rPr>
              <a:t>New Urban Agenda (NUA)</a:t>
            </a:r>
            <a:r>
              <a:rPr lang="en-US" sz="2499" i="1" spc="-249">
                <a:solidFill>
                  <a:srgbClr val="635C4C"/>
                </a:solidFill>
                <a:latin typeface="Canva Sans Italics"/>
                <a:ea typeface="Canva Sans Italics"/>
                <a:cs typeface="Canva Sans Italics"/>
                <a:sym typeface="Canva Sans Italics"/>
              </a:rPr>
              <a:t>, adopted in 2016 at the United Nations Conference on Housing and Sustainable Urban Development (Habitat III) in Quito, Ecuador, outlines a global vision for creating more sustainable, inclusive, and resilient urban spaces. </a:t>
            </a:r>
          </a:p>
        </p:txBody>
      </p:sp>
      <p:grpSp>
        <p:nvGrpSpPr>
          <p:cNvPr id="5" name="Group 5"/>
          <p:cNvGrpSpPr/>
          <p:nvPr/>
        </p:nvGrpSpPr>
        <p:grpSpPr>
          <a:xfrm>
            <a:off x="7439133" y="2532344"/>
            <a:ext cx="9630554" cy="3670530"/>
            <a:chOff x="0" y="0"/>
            <a:chExt cx="12840739" cy="4894040"/>
          </a:xfrm>
        </p:grpSpPr>
        <p:sp>
          <p:nvSpPr>
            <p:cNvPr id="6" name="Freeform 6"/>
            <p:cNvSpPr/>
            <p:nvPr/>
          </p:nvSpPr>
          <p:spPr>
            <a:xfrm>
              <a:off x="0" y="1059040"/>
              <a:ext cx="5701196" cy="2255389"/>
            </a:xfrm>
            <a:custGeom>
              <a:avLst/>
              <a:gdLst/>
              <a:ahLst/>
              <a:cxnLst/>
              <a:rect l="l" t="t" r="r" b="b"/>
              <a:pathLst>
                <a:path w="5701196" h="2255389">
                  <a:moveTo>
                    <a:pt x="0" y="0"/>
                  </a:moveTo>
                  <a:lnTo>
                    <a:pt x="5701196" y="0"/>
                  </a:lnTo>
                  <a:lnTo>
                    <a:pt x="5701196" y="2255389"/>
                  </a:lnTo>
                  <a:lnTo>
                    <a:pt x="0" y="2255389"/>
                  </a:lnTo>
                  <a:lnTo>
                    <a:pt x="0" y="0"/>
                  </a:lnTo>
                  <a:close/>
                </a:path>
              </a:pathLst>
            </a:custGeom>
            <a:blipFill>
              <a:blip r:embed="rId5">
                <a:extLst>
                  <a:ext uri="{96DAC541-7B7A-43D3-8B79-37D633B846F1}">
                    <asvg:svgBlip xmlns:asvg="http://schemas.microsoft.com/office/drawing/2016/SVG/main" r:embed="rId6"/>
                  </a:ext>
                </a:extLst>
              </a:blip>
              <a:stretch>
                <a:fillRect r="-58259" b="-323332"/>
              </a:stretch>
            </a:blipFill>
          </p:spPr>
          <p:txBody>
            <a:bodyPr/>
            <a:lstStyle/>
            <a:p>
              <a:endParaRPr lang="en-US"/>
            </a:p>
          </p:txBody>
        </p:sp>
        <p:sp>
          <p:nvSpPr>
            <p:cNvPr id="7" name="Freeform 7"/>
            <p:cNvSpPr/>
            <p:nvPr/>
          </p:nvSpPr>
          <p:spPr>
            <a:xfrm rot="-10800000">
              <a:off x="4863635" y="0"/>
              <a:ext cx="5833066" cy="2057339"/>
            </a:xfrm>
            <a:custGeom>
              <a:avLst/>
              <a:gdLst/>
              <a:ahLst/>
              <a:cxnLst/>
              <a:rect l="l" t="t" r="r" b="b"/>
              <a:pathLst>
                <a:path w="5833066" h="2057339">
                  <a:moveTo>
                    <a:pt x="0" y="0"/>
                  </a:moveTo>
                  <a:lnTo>
                    <a:pt x="5833066" y="0"/>
                  </a:lnTo>
                  <a:lnTo>
                    <a:pt x="5833066" y="2057339"/>
                  </a:lnTo>
                  <a:lnTo>
                    <a:pt x="0" y="2057339"/>
                  </a:lnTo>
                  <a:lnTo>
                    <a:pt x="0" y="0"/>
                  </a:lnTo>
                  <a:close/>
                </a:path>
              </a:pathLst>
            </a:custGeom>
            <a:blipFill>
              <a:blip r:embed="rId5">
                <a:extLst>
                  <a:ext uri="{96DAC541-7B7A-43D3-8B79-37D633B846F1}">
                    <asvg:svgBlip xmlns:asvg="http://schemas.microsoft.com/office/drawing/2016/SVG/main" r:embed="rId6"/>
                  </a:ext>
                </a:extLst>
              </a:blip>
              <a:stretch>
                <a:fillRect t="-251957" r="-57929" b="-121871"/>
              </a:stretch>
            </a:blipFill>
          </p:spPr>
          <p:txBody>
            <a:bodyPr/>
            <a:lstStyle/>
            <a:p>
              <a:endParaRPr lang="en-US"/>
            </a:p>
          </p:txBody>
        </p:sp>
        <p:sp>
          <p:nvSpPr>
            <p:cNvPr id="8" name="Freeform 8"/>
            <p:cNvSpPr/>
            <p:nvPr/>
          </p:nvSpPr>
          <p:spPr>
            <a:xfrm rot="-10800000">
              <a:off x="6954284" y="1788852"/>
              <a:ext cx="5886455" cy="1894208"/>
            </a:xfrm>
            <a:custGeom>
              <a:avLst/>
              <a:gdLst/>
              <a:ahLst/>
              <a:cxnLst/>
              <a:rect l="l" t="t" r="r" b="b"/>
              <a:pathLst>
                <a:path w="5886455" h="1894208">
                  <a:moveTo>
                    <a:pt x="0" y="0"/>
                  </a:moveTo>
                  <a:lnTo>
                    <a:pt x="5886455" y="0"/>
                  </a:lnTo>
                  <a:lnTo>
                    <a:pt x="5886455" y="1894208"/>
                  </a:lnTo>
                  <a:lnTo>
                    <a:pt x="0" y="1894208"/>
                  </a:lnTo>
                  <a:lnTo>
                    <a:pt x="0" y="0"/>
                  </a:lnTo>
                  <a:close/>
                </a:path>
              </a:pathLst>
            </a:custGeom>
            <a:blipFill>
              <a:blip r:embed="rId5">
                <a:extLst>
                  <a:ext uri="{96DAC541-7B7A-43D3-8B79-37D633B846F1}">
                    <asvg:svgBlip xmlns:asvg="http://schemas.microsoft.com/office/drawing/2016/SVG/main" r:embed="rId6"/>
                  </a:ext>
                </a:extLst>
              </a:blip>
              <a:stretch>
                <a:fillRect l="-56496" t="-414636"/>
              </a:stretch>
            </a:blipFill>
          </p:spPr>
          <p:txBody>
            <a:bodyPr/>
            <a:lstStyle/>
            <a:p>
              <a:endParaRPr lang="en-US"/>
            </a:p>
          </p:txBody>
        </p:sp>
        <p:sp>
          <p:nvSpPr>
            <p:cNvPr id="9" name="TextBox 9"/>
            <p:cNvSpPr txBox="1"/>
            <p:nvPr/>
          </p:nvSpPr>
          <p:spPr>
            <a:xfrm>
              <a:off x="8159864" y="2210374"/>
              <a:ext cx="3055732" cy="1115327"/>
            </a:xfrm>
            <a:prstGeom prst="rect">
              <a:avLst/>
            </a:prstGeom>
          </p:spPr>
          <p:txBody>
            <a:bodyPr lIns="0" tIns="0" rIns="0" bIns="0" rtlCol="0" anchor="t">
              <a:spAutoFit/>
            </a:bodyPr>
            <a:lstStyle/>
            <a:p>
              <a:pPr marL="0" lvl="0" indent="0" algn="ctr">
                <a:lnSpc>
                  <a:spcPts val="3213"/>
                </a:lnSpc>
              </a:pPr>
              <a:r>
                <a:rPr lang="en-US" sz="2975" b="1" i="1" spc="-297">
                  <a:solidFill>
                    <a:srgbClr val="635C4C"/>
                  </a:solidFill>
                  <a:latin typeface="Canva Sans Bold Italics"/>
                  <a:ea typeface="Canva Sans Bold Italics"/>
                  <a:cs typeface="Canva Sans Bold Italics"/>
                  <a:sym typeface="Canva Sans Bold Italics"/>
                </a:rPr>
                <a:t>Social Inclusion </a:t>
              </a:r>
            </a:p>
          </p:txBody>
        </p:sp>
        <p:sp>
          <p:nvSpPr>
            <p:cNvPr id="10" name="Freeform 10"/>
            <p:cNvSpPr/>
            <p:nvPr/>
          </p:nvSpPr>
          <p:spPr>
            <a:xfrm>
              <a:off x="2014980" y="2962660"/>
              <a:ext cx="5619426" cy="1931380"/>
            </a:xfrm>
            <a:custGeom>
              <a:avLst/>
              <a:gdLst/>
              <a:ahLst/>
              <a:cxnLst/>
              <a:rect l="l" t="t" r="r" b="b"/>
              <a:pathLst>
                <a:path w="5619426" h="1931380">
                  <a:moveTo>
                    <a:pt x="0" y="0"/>
                  </a:moveTo>
                  <a:lnTo>
                    <a:pt x="5619426" y="0"/>
                  </a:lnTo>
                  <a:lnTo>
                    <a:pt x="5619426" y="1931380"/>
                  </a:lnTo>
                  <a:lnTo>
                    <a:pt x="0" y="1931380"/>
                  </a:lnTo>
                  <a:lnTo>
                    <a:pt x="0" y="0"/>
                  </a:lnTo>
                  <a:close/>
                </a:path>
              </a:pathLst>
            </a:custGeom>
            <a:blipFill>
              <a:blip r:embed="rId5">
                <a:extLst>
                  <a:ext uri="{96DAC541-7B7A-43D3-8B79-37D633B846F1}">
                    <asvg:svgBlip xmlns:asvg="http://schemas.microsoft.com/office/drawing/2016/SVG/main" r:embed="rId6"/>
                  </a:ext>
                </a:extLst>
              </a:blip>
              <a:stretch>
                <a:fillRect l="-60562" t="-137497" b="-256853"/>
              </a:stretch>
            </a:blipFill>
          </p:spPr>
          <p:txBody>
            <a:bodyPr/>
            <a:lstStyle/>
            <a:p>
              <a:endParaRPr lang="en-US"/>
            </a:p>
          </p:txBody>
        </p:sp>
        <p:sp>
          <p:nvSpPr>
            <p:cNvPr id="11" name="TextBox 11"/>
            <p:cNvSpPr txBox="1"/>
            <p:nvPr/>
          </p:nvSpPr>
          <p:spPr>
            <a:xfrm>
              <a:off x="939564" y="1620629"/>
              <a:ext cx="3885129" cy="1115327"/>
            </a:xfrm>
            <a:prstGeom prst="rect">
              <a:avLst/>
            </a:prstGeom>
          </p:spPr>
          <p:txBody>
            <a:bodyPr lIns="0" tIns="0" rIns="0" bIns="0" rtlCol="0" anchor="t">
              <a:spAutoFit/>
            </a:bodyPr>
            <a:lstStyle/>
            <a:p>
              <a:pPr marL="0" lvl="0" indent="0" algn="ctr">
                <a:lnSpc>
                  <a:spcPts val="3213"/>
                </a:lnSpc>
              </a:pPr>
              <a:r>
                <a:rPr lang="en-US" sz="2975" b="1" i="1" spc="-297">
                  <a:solidFill>
                    <a:srgbClr val="635C4C"/>
                  </a:solidFill>
                  <a:latin typeface="Canva Sans Bold Italics"/>
                  <a:ea typeface="Canva Sans Bold Italics"/>
                  <a:cs typeface="Canva Sans Bold Italics"/>
                  <a:sym typeface="Canva Sans Bold Italics"/>
                </a:rPr>
                <a:t>Sustainable Urban Development</a:t>
              </a:r>
            </a:p>
          </p:txBody>
        </p:sp>
        <p:sp>
          <p:nvSpPr>
            <p:cNvPr id="12" name="TextBox 12"/>
            <p:cNvSpPr txBox="1"/>
            <p:nvPr/>
          </p:nvSpPr>
          <p:spPr>
            <a:xfrm>
              <a:off x="3498277" y="3631640"/>
              <a:ext cx="2571917" cy="573611"/>
            </a:xfrm>
            <a:prstGeom prst="rect">
              <a:avLst/>
            </a:prstGeom>
          </p:spPr>
          <p:txBody>
            <a:bodyPr lIns="0" tIns="0" rIns="0" bIns="0" rtlCol="0" anchor="t">
              <a:spAutoFit/>
            </a:bodyPr>
            <a:lstStyle/>
            <a:p>
              <a:pPr marL="0" lvl="0" indent="0" algn="ctr">
                <a:lnSpc>
                  <a:spcPts val="3213"/>
                </a:lnSpc>
              </a:pPr>
              <a:r>
                <a:rPr lang="en-US" sz="2975" b="1" i="1" spc="-297">
                  <a:solidFill>
                    <a:srgbClr val="F1E5D4"/>
                  </a:solidFill>
                  <a:latin typeface="Canva Sans Bold Italics"/>
                  <a:ea typeface="Canva Sans Bold Italics"/>
                  <a:cs typeface="Canva Sans Bold Italics"/>
                  <a:sym typeface="Canva Sans Bold Italics"/>
                </a:rPr>
                <a:t>Resilience</a:t>
              </a:r>
            </a:p>
          </p:txBody>
        </p:sp>
        <p:sp>
          <p:nvSpPr>
            <p:cNvPr id="13" name="TextBox 13"/>
            <p:cNvSpPr txBox="1"/>
            <p:nvPr/>
          </p:nvSpPr>
          <p:spPr>
            <a:xfrm>
              <a:off x="6421667" y="821108"/>
              <a:ext cx="2571917" cy="573611"/>
            </a:xfrm>
            <a:prstGeom prst="rect">
              <a:avLst/>
            </a:prstGeom>
          </p:spPr>
          <p:txBody>
            <a:bodyPr lIns="0" tIns="0" rIns="0" bIns="0" rtlCol="0" anchor="t">
              <a:spAutoFit/>
            </a:bodyPr>
            <a:lstStyle/>
            <a:p>
              <a:pPr marL="0" lvl="0" indent="0" algn="ctr">
                <a:lnSpc>
                  <a:spcPts val="3213"/>
                </a:lnSpc>
              </a:pPr>
              <a:r>
                <a:rPr lang="en-US" sz="2975" b="1" i="1" spc="-297">
                  <a:solidFill>
                    <a:srgbClr val="F1E5D4"/>
                  </a:solidFill>
                  <a:latin typeface="Canva Sans Bold Italics"/>
                  <a:ea typeface="Canva Sans Bold Italics"/>
                  <a:cs typeface="Canva Sans Bold Italics"/>
                  <a:sym typeface="Canva Sans Bold Italics"/>
                </a:rPr>
                <a:t>Governance</a:t>
              </a:r>
            </a:p>
          </p:txBody>
        </p:sp>
      </p:grpSp>
      <p:grpSp>
        <p:nvGrpSpPr>
          <p:cNvPr id="14" name="Group 14"/>
          <p:cNvGrpSpPr/>
          <p:nvPr/>
        </p:nvGrpSpPr>
        <p:grpSpPr>
          <a:xfrm>
            <a:off x="-161978" y="10072346"/>
            <a:ext cx="18683394" cy="352016"/>
            <a:chOff x="0" y="0"/>
            <a:chExt cx="4920729" cy="92712"/>
          </a:xfrm>
        </p:grpSpPr>
        <p:sp>
          <p:nvSpPr>
            <p:cNvPr id="15" name="Freeform 15"/>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16" name="TextBox 16"/>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
        <p:nvSpPr>
          <p:cNvPr id="17" name="TextBox 17"/>
          <p:cNvSpPr txBox="1"/>
          <p:nvPr/>
        </p:nvSpPr>
        <p:spPr>
          <a:xfrm>
            <a:off x="324504" y="411392"/>
            <a:ext cx="13196154"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Global Commitments for </a:t>
            </a:r>
          </a:p>
        </p:txBody>
      </p:sp>
      <p:sp>
        <p:nvSpPr>
          <p:cNvPr id="18" name="TextBox 18"/>
          <p:cNvSpPr txBox="1"/>
          <p:nvPr/>
        </p:nvSpPr>
        <p:spPr>
          <a:xfrm>
            <a:off x="6732274" y="1238250"/>
            <a:ext cx="5681287"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Climate Action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9441" y="3986548"/>
            <a:ext cx="11645801" cy="6300452"/>
            <a:chOff x="0" y="0"/>
            <a:chExt cx="15527735" cy="8400602"/>
          </a:xfrm>
        </p:grpSpPr>
        <p:sp>
          <p:nvSpPr>
            <p:cNvPr id="3" name="Freeform 3"/>
            <p:cNvSpPr/>
            <p:nvPr/>
          </p:nvSpPr>
          <p:spPr>
            <a:xfrm>
              <a:off x="0" y="0"/>
              <a:ext cx="15068345" cy="8400602"/>
            </a:xfrm>
            <a:custGeom>
              <a:avLst/>
              <a:gdLst/>
              <a:ahLst/>
              <a:cxnLst/>
              <a:rect l="l" t="t" r="r" b="b"/>
              <a:pathLst>
                <a:path w="15068345" h="8400602">
                  <a:moveTo>
                    <a:pt x="0" y="0"/>
                  </a:moveTo>
                  <a:lnTo>
                    <a:pt x="15068345" y="0"/>
                  </a:lnTo>
                  <a:lnTo>
                    <a:pt x="15068345" y="8400602"/>
                  </a:lnTo>
                  <a:lnTo>
                    <a:pt x="0" y="8400602"/>
                  </a:lnTo>
                  <a:lnTo>
                    <a:pt x="0" y="0"/>
                  </a:lnTo>
                  <a:close/>
                </a:path>
              </a:pathLst>
            </a:custGeom>
            <a:blipFill>
              <a:blip r:embed="rId3"/>
              <a:stretch>
                <a:fillRect/>
              </a:stretch>
            </a:blipFill>
          </p:spPr>
          <p:txBody>
            <a:bodyPr/>
            <a:lstStyle/>
            <a:p>
              <a:endParaRPr lang="en-US"/>
            </a:p>
          </p:txBody>
        </p:sp>
        <p:sp>
          <p:nvSpPr>
            <p:cNvPr id="4" name="Freeform 4"/>
            <p:cNvSpPr/>
            <p:nvPr/>
          </p:nvSpPr>
          <p:spPr>
            <a:xfrm>
              <a:off x="14057739" y="0"/>
              <a:ext cx="1469996" cy="8392140"/>
            </a:xfrm>
            <a:custGeom>
              <a:avLst/>
              <a:gdLst/>
              <a:ahLst/>
              <a:cxnLst/>
              <a:rect l="l" t="t" r="r" b="b"/>
              <a:pathLst>
                <a:path w="1469996" h="8392140">
                  <a:moveTo>
                    <a:pt x="0" y="0"/>
                  </a:moveTo>
                  <a:lnTo>
                    <a:pt x="1469996" y="0"/>
                  </a:lnTo>
                  <a:lnTo>
                    <a:pt x="1469996" y="8392140"/>
                  </a:lnTo>
                  <a:lnTo>
                    <a:pt x="0" y="8392140"/>
                  </a:lnTo>
                  <a:lnTo>
                    <a:pt x="0" y="0"/>
                  </a:lnTo>
                  <a:close/>
                </a:path>
              </a:pathLst>
            </a:custGeom>
            <a:blipFill>
              <a:blip r:embed="rId4"/>
              <a:stretch>
                <a:fillRect/>
              </a:stretch>
            </a:blipFill>
          </p:spPr>
          <p:txBody>
            <a:bodyPr/>
            <a:lstStyle/>
            <a:p>
              <a:endParaRPr lang="en-US"/>
            </a:p>
          </p:txBody>
        </p:sp>
      </p:grpSp>
      <p:grpSp>
        <p:nvGrpSpPr>
          <p:cNvPr id="5" name="Group 5"/>
          <p:cNvGrpSpPr/>
          <p:nvPr/>
        </p:nvGrpSpPr>
        <p:grpSpPr>
          <a:xfrm>
            <a:off x="13726811" y="3986548"/>
            <a:ext cx="4276471" cy="6300452"/>
            <a:chOff x="0" y="0"/>
            <a:chExt cx="1126313" cy="1659378"/>
          </a:xfrm>
        </p:grpSpPr>
        <p:sp>
          <p:nvSpPr>
            <p:cNvPr id="6" name="Freeform 6"/>
            <p:cNvSpPr/>
            <p:nvPr/>
          </p:nvSpPr>
          <p:spPr>
            <a:xfrm>
              <a:off x="0" y="0"/>
              <a:ext cx="1126313" cy="1659378"/>
            </a:xfrm>
            <a:custGeom>
              <a:avLst/>
              <a:gdLst/>
              <a:ahLst/>
              <a:cxnLst/>
              <a:rect l="l" t="t" r="r" b="b"/>
              <a:pathLst>
                <a:path w="1126313" h="1659378">
                  <a:moveTo>
                    <a:pt x="92328" y="0"/>
                  </a:moveTo>
                  <a:lnTo>
                    <a:pt x="1033985" y="0"/>
                  </a:lnTo>
                  <a:cubicBezTo>
                    <a:pt x="1058472" y="0"/>
                    <a:pt x="1081956" y="9727"/>
                    <a:pt x="1099271" y="27042"/>
                  </a:cubicBezTo>
                  <a:cubicBezTo>
                    <a:pt x="1116586" y="44357"/>
                    <a:pt x="1126313" y="67841"/>
                    <a:pt x="1126313" y="92328"/>
                  </a:cubicBezTo>
                  <a:lnTo>
                    <a:pt x="1126313" y="1567050"/>
                  </a:lnTo>
                  <a:cubicBezTo>
                    <a:pt x="1126313" y="1591537"/>
                    <a:pt x="1116586" y="1615021"/>
                    <a:pt x="1099271" y="1632336"/>
                  </a:cubicBezTo>
                  <a:cubicBezTo>
                    <a:pt x="1081956" y="1649651"/>
                    <a:pt x="1058472" y="1659378"/>
                    <a:pt x="1033985" y="1659378"/>
                  </a:cubicBezTo>
                  <a:lnTo>
                    <a:pt x="92328" y="1659378"/>
                  </a:lnTo>
                  <a:cubicBezTo>
                    <a:pt x="67841" y="1659378"/>
                    <a:pt x="44357" y="1649651"/>
                    <a:pt x="27042" y="1632336"/>
                  </a:cubicBezTo>
                  <a:cubicBezTo>
                    <a:pt x="9727" y="1615021"/>
                    <a:pt x="0" y="1591537"/>
                    <a:pt x="0" y="1567050"/>
                  </a:cubicBezTo>
                  <a:lnTo>
                    <a:pt x="0" y="92328"/>
                  </a:lnTo>
                  <a:cubicBezTo>
                    <a:pt x="0" y="67841"/>
                    <a:pt x="9727" y="44357"/>
                    <a:pt x="27042" y="27042"/>
                  </a:cubicBezTo>
                  <a:cubicBezTo>
                    <a:pt x="44357" y="9727"/>
                    <a:pt x="67841" y="0"/>
                    <a:pt x="92328" y="0"/>
                  </a:cubicBezTo>
                  <a:close/>
                </a:path>
              </a:pathLst>
            </a:custGeom>
            <a:solidFill>
              <a:srgbClr val="D6C8BB"/>
            </a:solidFill>
          </p:spPr>
          <p:txBody>
            <a:bodyPr/>
            <a:lstStyle/>
            <a:p>
              <a:endParaRPr lang="en-US"/>
            </a:p>
          </p:txBody>
        </p:sp>
        <p:sp>
          <p:nvSpPr>
            <p:cNvPr id="7" name="TextBox 7"/>
            <p:cNvSpPr txBox="1"/>
            <p:nvPr/>
          </p:nvSpPr>
          <p:spPr>
            <a:xfrm>
              <a:off x="0" y="-47625"/>
              <a:ext cx="1126313" cy="1707003"/>
            </a:xfrm>
            <a:prstGeom prst="rect">
              <a:avLst/>
            </a:prstGeom>
          </p:spPr>
          <p:txBody>
            <a:bodyPr lIns="50800" tIns="50800" rIns="50800" bIns="50800" rtlCol="0" anchor="ctr"/>
            <a:lstStyle/>
            <a:p>
              <a:pPr algn="ctr">
                <a:lnSpc>
                  <a:spcPts val="3499"/>
                </a:lnSpc>
              </a:pPr>
              <a:r>
                <a:rPr lang="en-US" sz="2499" i="1">
                  <a:solidFill>
                    <a:srgbClr val="000000"/>
                  </a:solidFill>
                  <a:latin typeface="Canva Sans Italics"/>
                  <a:ea typeface="Canva Sans Italics"/>
                  <a:cs typeface="Canva Sans Italics"/>
                  <a:sym typeface="Canva Sans Italics"/>
                </a:rPr>
                <a:t>India’s Commitment at COP 26 via five essential commitments, known as </a:t>
              </a:r>
              <a:r>
                <a:rPr lang="en-US" sz="2499" b="1" i="1">
                  <a:solidFill>
                    <a:srgbClr val="000000"/>
                  </a:solidFill>
                  <a:latin typeface="Canva Sans Bold Italics"/>
                  <a:ea typeface="Canva Sans Bold Italics"/>
                  <a:cs typeface="Canva Sans Bold Italics"/>
                  <a:sym typeface="Canva Sans Bold Italics"/>
                </a:rPr>
                <a:t>Panchamrit</a:t>
              </a:r>
            </a:p>
            <a:p>
              <a:pPr algn="ctr">
                <a:lnSpc>
                  <a:spcPts val="3499"/>
                </a:lnSpc>
                <a:spcBef>
                  <a:spcPct val="0"/>
                </a:spcBef>
              </a:pPr>
              <a:r>
                <a:rPr lang="en-US" sz="2499" i="1">
                  <a:solidFill>
                    <a:srgbClr val="000000"/>
                  </a:solidFill>
                  <a:latin typeface="Canva Sans Italics"/>
                  <a:ea typeface="Canva Sans Italics"/>
                  <a:cs typeface="Canva Sans Italics"/>
                  <a:sym typeface="Canva Sans Italics"/>
                </a:rPr>
                <a:t>that outlines a step-wise plan for a greener India</a:t>
              </a:r>
            </a:p>
          </p:txBody>
        </p:sp>
      </p:grpSp>
      <p:sp>
        <p:nvSpPr>
          <p:cNvPr id="8" name="TextBox 8"/>
          <p:cNvSpPr txBox="1"/>
          <p:nvPr/>
        </p:nvSpPr>
        <p:spPr>
          <a:xfrm>
            <a:off x="324504" y="411392"/>
            <a:ext cx="13196154"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National Commitments for </a:t>
            </a:r>
          </a:p>
        </p:txBody>
      </p:sp>
      <p:sp>
        <p:nvSpPr>
          <p:cNvPr id="9" name="TextBox 9"/>
          <p:cNvSpPr txBox="1"/>
          <p:nvPr/>
        </p:nvSpPr>
        <p:spPr>
          <a:xfrm>
            <a:off x="1241294" y="1238250"/>
            <a:ext cx="10177763"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Low Carbon Infrastructure</a:t>
            </a:r>
          </a:p>
        </p:txBody>
      </p:sp>
      <p:grpSp>
        <p:nvGrpSpPr>
          <p:cNvPr id="10" name="Group 10"/>
          <p:cNvGrpSpPr/>
          <p:nvPr/>
        </p:nvGrpSpPr>
        <p:grpSpPr>
          <a:xfrm>
            <a:off x="279740" y="7182070"/>
            <a:ext cx="1409700" cy="3104930"/>
            <a:chOff x="0" y="0"/>
            <a:chExt cx="1879600" cy="4139906"/>
          </a:xfrm>
        </p:grpSpPr>
        <p:sp>
          <p:nvSpPr>
            <p:cNvPr id="11" name="TextBox 11"/>
            <p:cNvSpPr txBox="1"/>
            <p:nvPr/>
          </p:nvSpPr>
          <p:spPr>
            <a:xfrm rot="-5400000">
              <a:off x="-1495278" y="1628628"/>
              <a:ext cx="4139906" cy="882650"/>
            </a:xfrm>
            <a:prstGeom prst="rect">
              <a:avLst/>
            </a:prstGeom>
          </p:spPr>
          <p:txBody>
            <a:bodyPr lIns="0" tIns="0" rIns="0" bIns="0" rtlCol="0" anchor="t">
              <a:spAutoFit/>
            </a:bodyPr>
            <a:lstStyle/>
            <a:p>
              <a:pPr marL="0" lvl="0" indent="0" algn="l">
                <a:lnSpc>
                  <a:spcPts val="4500"/>
                </a:lnSpc>
              </a:pPr>
              <a:r>
                <a:rPr lang="en-US" sz="5000" spc="-500">
                  <a:solidFill>
                    <a:srgbClr val="004AAD"/>
                  </a:solidFill>
                  <a:latin typeface="Canva Sans"/>
                  <a:ea typeface="Canva Sans"/>
                  <a:cs typeface="Canva Sans"/>
                  <a:sym typeface="Canva Sans"/>
                </a:rPr>
                <a:t>Panchamrit</a:t>
              </a:r>
            </a:p>
          </p:txBody>
        </p:sp>
        <p:sp>
          <p:nvSpPr>
            <p:cNvPr id="12" name="TextBox 12"/>
            <p:cNvSpPr txBox="1"/>
            <p:nvPr/>
          </p:nvSpPr>
          <p:spPr>
            <a:xfrm rot="-5400000">
              <a:off x="80558" y="2326981"/>
              <a:ext cx="2715434" cy="882650"/>
            </a:xfrm>
            <a:prstGeom prst="rect">
              <a:avLst/>
            </a:prstGeom>
          </p:spPr>
          <p:txBody>
            <a:bodyPr lIns="0" tIns="0" rIns="0" bIns="0" rtlCol="0" anchor="t">
              <a:spAutoFit/>
            </a:bodyPr>
            <a:lstStyle/>
            <a:p>
              <a:pPr marL="0" lvl="0" indent="0" algn="l">
                <a:lnSpc>
                  <a:spcPts val="4500"/>
                </a:lnSpc>
              </a:pPr>
              <a:r>
                <a:rPr lang="en-US" sz="5000" spc="-500">
                  <a:solidFill>
                    <a:srgbClr val="004AAD"/>
                  </a:solidFill>
                  <a:latin typeface="Canva Sans"/>
                  <a:ea typeface="Canva Sans"/>
                  <a:cs typeface="Canva Sans"/>
                  <a:sym typeface="Canva Sans"/>
                </a:rPr>
                <a:t>Targets</a:t>
              </a:r>
            </a:p>
          </p:txBody>
        </p:sp>
      </p:grpSp>
      <p:sp>
        <p:nvSpPr>
          <p:cNvPr id="13" name="TextBox 13"/>
          <p:cNvSpPr txBox="1"/>
          <p:nvPr/>
        </p:nvSpPr>
        <p:spPr>
          <a:xfrm rot="-5403300">
            <a:off x="-181172" y="5632110"/>
            <a:ext cx="3420814" cy="317126"/>
          </a:xfrm>
          <a:prstGeom prst="rect">
            <a:avLst/>
          </a:prstGeom>
        </p:spPr>
        <p:txBody>
          <a:bodyPr lIns="0" tIns="0" rIns="0" bIns="0" rtlCol="0" anchor="t">
            <a:spAutoFit/>
          </a:bodyPr>
          <a:lstStyle/>
          <a:p>
            <a:pPr marL="0" lvl="0" indent="0" algn="r">
              <a:lnSpc>
                <a:spcPts val="2316"/>
              </a:lnSpc>
            </a:pPr>
            <a:r>
              <a:rPr lang="en-US" sz="2573" b="1" spc="-257">
                <a:solidFill>
                  <a:srgbClr val="81865E">
                    <a:alpha val="60000"/>
                  </a:srgbClr>
                </a:solidFill>
                <a:latin typeface="Canva Sans Bold"/>
                <a:ea typeface="Canva Sans Bold"/>
                <a:cs typeface="Canva Sans Bold"/>
                <a:sym typeface="Canva Sans Bold"/>
              </a:rPr>
              <a:t>The 2070 Commitment</a:t>
            </a:r>
          </a:p>
        </p:txBody>
      </p:sp>
      <p:sp>
        <p:nvSpPr>
          <p:cNvPr id="14" name="TextBox 14"/>
          <p:cNvSpPr txBox="1"/>
          <p:nvPr/>
        </p:nvSpPr>
        <p:spPr>
          <a:xfrm>
            <a:off x="4613662" y="2522864"/>
            <a:ext cx="13284498" cy="893445"/>
          </a:xfrm>
          <a:prstGeom prst="rect">
            <a:avLst/>
          </a:prstGeom>
        </p:spPr>
        <p:txBody>
          <a:bodyPr lIns="0" tIns="0" rIns="0" bIns="0" rtlCol="0" anchor="t">
            <a:spAutoFit/>
          </a:bodyPr>
          <a:lstStyle/>
          <a:p>
            <a:pPr algn="r">
              <a:lnSpc>
                <a:spcPts val="4129"/>
              </a:lnSpc>
            </a:pPr>
            <a:r>
              <a:rPr lang="en-US" sz="3499" b="1" spc="-349">
                <a:solidFill>
                  <a:srgbClr val="635C4C">
                    <a:alpha val="49804"/>
                  </a:srgbClr>
                </a:solidFill>
                <a:latin typeface="Canva Sans Bold"/>
                <a:ea typeface="Canva Sans Bold"/>
                <a:cs typeface="Canva Sans Bold"/>
                <a:sym typeface="Canva Sans Bold"/>
              </a:rPr>
              <a:t>India’s Intended Nationally Determined Contributions (INDCs)</a:t>
            </a:r>
          </a:p>
          <a:p>
            <a:pPr algn="r">
              <a:lnSpc>
                <a:spcPts val="2949"/>
              </a:lnSpc>
            </a:pPr>
            <a:r>
              <a:rPr lang="en-US" sz="2499" spc="-249">
                <a:solidFill>
                  <a:srgbClr val="A7A85A">
                    <a:alpha val="49804"/>
                  </a:srgbClr>
                </a:solidFill>
                <a:latin typeface="Canva Sans"/>
                <a:ea typeface="Canva Sans"/>
                <a:cs typeface="Canva Sans"/>
                <a:sym typeface="Canva Sans"/>
              </a:rPr>
              <a:t>T</a:t>
            </a:r>
            <a:r>
              <a:rPr lang="en-US" sz="2499" spc="-249">
                <a:solidFill>
                  <a:srgbClr val="635C4C">
                    <a:alpha val="49804"/>
                  </a:srgbClr>
                </a:solidFill>
                <a:latin typeface="Canva Sans"/>
                <a:ea typeface="Canva Sans"/>
                <a:cs typeface="Canva Sans"/>
                <a:sym typeface="Canva Sans"/>
              </a:rPr>
              <a:t>argets for reducing carbon intensity, increasing renewable energy capacity, and improving energy efficiency.</a:t>
            </a:r>
          </a:p>
        </p:txBody>
      </p:sp>
      <p:grpSp>
        <p:nvGrpSpPr>
          <p:cNvPr id="15" name="Group 15"/>
          <p:cNvGrpSpPr/>
          <p:nvPr/>
        </p:nvGrpSpPr>
        <p:grpSpPr>
          <a:xfrm>
            <a:off x="-197697" y="-150174"/>
            <a:ext cx="18683394" cy="352016"/>
            <a:chOff x="0" y="0"/>
            <a:chExt cx="4920729" cy="92712"/>
          </a:xfrm>
        </p:grpSpPr>
        <p:sp>
          <p:nvSpPr>
            <p:cNvPr id="16" name="Freeform 16"/>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17" name="TextBox 17"/>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2334426"/>
            <a:ext cx="16585593" cy="7628732"/>
          </a:xfrm>
          <a:custGeom>
            <a:avLst/>
            <a:gdLst/>
            <a:ahLst/>
            <a:cxnLst/>
            <a:rect l="l" t="t" r="r" b="b"/>
            <a:pathLst>
              <a:path w="16585593" h="7628732">
                <a:moveTo>
                  <a:pt x="0" y="0"/>
                </a:moveTo>
                <a:lnTo>
                  <a:pt x="16585593" y="0"/>
                </a:lnTo>
                <a:lnTo>
                  <a:pt x="16585593" y="7628732"/>
                </a:lnTo>
                <a:lnTo>
                  <a:pt x="0" y="7628732"/>
                </a:lnTo>
                <a:lnTo>
                  <a:pt x="0" y="0"/>
                </a:lnTo>
                <a:close/>
              </a:path>
            </a:pathLst>
          </a:custGeom>
          <a:blipFill>
            <a:blip r:embed="rId3"/>
            <a:stretch>
              <a:fillRect t="-1634" b="-1634"/>
            </a:stretch>
          </a:blipFill>
        </p:spPr>
        <p:txBody>
          <a:bodyPr/>
          <a:lstStyle/>
          <a:p>
            <a:endParaRPr lang="en-US"/>
          </a:p>
        </p:txBody>
      </p:sp>
      <p:sp>
        <p:nvSpPr>
          <p:cNvPr id="3" name="TextBox 3"/>
          <p:cNvSpPr txBox="1"/>
          <p:nvPr/>
        </p:nvSpPr>
        <p:spPr>
          <a:xfrm>
            <a:off x="324504" y="411392"/>
            <a:ext cx="13196154"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National Commitments for </a:t>
            </a:r>
          </a:p>
        </p:txBody>
      </p:sp>
      <p:sp>
        <p:nvSpPr>
          <p:cNvPr id="4" name="TextBox 4"/>
          <p:cNvSpPr txBox="1"/>
          <p:nvPr/>
        </p:nvSpPr>
        <p:spPr>
          <a:xfrm>
            <a:off x="1241294" y="1238250"/>
            <a:ext cx="10177763"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Low Carbon Infrastructure</a:t>
            </a:r>
          </a:p>
        </p:txBody>
      </p:sp>
      <p:grpSp>
        <p:nvGrpSpPr>
          <p:cNvPr id="5" name="Group 5"/>
          <p:cNvGrpSpPr/>
          <p:nvPr/>
        </p:nvGrpSpPr>
        <p:grpSpPr>
          <a:xfrm>
            <a:off x="-161978" y="10072346"/>
            <a:ext cx="18683394" cy="352016"/>
            <a:chOff x="0" y="0"/>
            <a:chExt cx="4920729" cy="92712"/>
          </a:xfrm>
        </p:grpSpPr>
        <p:sp>
          <p:nvSpPr>
            <p:cNvPr id="6" name="Freeform 6"/>
            <p:cNvSpPr/>
            <p:nvPr/>
          </p:nvSpPr>
          <p:spPr>
            <a:xfrm>
              <a:off x="0" y="0"/>
              <a:ext cx="4920729" cy="92712"/>
            </a:xfrm>
            <a:custGeom>
              <a:avLst/>
              <a:gdLst/>
              <a:ahLst/>
              <a:cxnLst/>
              <a:rect l="l" t="t" r="r" b="b"/>
              <a:pathLst>
                <a:path w="4920729" h="92712">
                  <a:moveTo>
                    <a:pt x="0" y="0"/>
                  </a:moveTo>
                  <a:lnTo>
                    <a:pt x="4920729" y="0"/>
                  </a:lnTo>
                  <a:lnTo>
                    <a:pt x="4920729" y="92712"/>
                  </a:lnTo>
                  <a:lnTo>
                    <a:pt x="0" y="92712"/>
                  </a:lnTo>
                  <a:close/>
                </a:path>
              </a:pathLst>
            </a:custGeom>
            <a:solidFill>
              <a:srgbClr val="81865E"/>
            </a:solidFill>
          </p:spPr>
          <p:txBody>
            <a:bodyPr/>
            <a:lstStyle/>
            <a:p>
              <a:endParaRPr lang="en-US"/>
            </a:p>
          </p:txBody>
        </p:sp>
        <p:sp>
          <p:nvSpPr>
            <p:cNvPr id="7" name="TextBox 7"/>
            <p:cNvSpPr txBox="1"/>
            <p:nvPr/>
          </p:nvSpPr>
          <p:spPr>
            <a:xfrm>
              <a:off x="0" y="-9525"/>
              <a:ext cx="4920729" cy="102237"/>
            </a:xfrm>
            <a:prstGeom prst="rect">
              <a:avLst/>
            </a:prstGeom>
          </p:spPr>
          <p:txBody>
            <a:bodyPr lIns="50800" tIns="50800" rIns="50800" bIns="50800" rtlCol="0" anchor="ctr"/>
            <a:lstStyle/>
            <a:p>
              <a:pPr algn="ctr">
                <a:lnSpc>
                  <a:spcPts val="2400"/>
                </a:lnSpc>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4504" y="411392"/>
            <a:ext cx="7722256"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Urban Infrastructure </a:t>
            </a:r>
          </a:p>
        </p:txBody>
      </p:sp>
      <p:sp>
        <p:nvSpPr>
          <p:cNvPr id="3" name="AutoShape 3"/>
          <p:cNvSpPr/>
          <p:nvPr/>
        </p:nvSpPr>
        <p:spPr>
          <a:xfrm>
            <a:off x="2437566" y="3374746"/>
            <a:ext cx="2157081" cy="0"/>
          </a:xfrm>
          <a:prstGeom prst="line">
            <a:avLst/>
          </a:prstGeom>
          <a:ln w="38100" cap="flat">
            <a:solidFill>
              <a:srgbClr val="635C4C"/>
            </a:solidFill>
            <a:prstDash val="solid"/>
            <a:headEnd type="none" w="sm" len="sm"/>
            <a:tailEnd type="none" w="sm" len="sm"/>
          </a:ln>
        </p:spPr>
        <p:txBody>
          <a:bodyPr/>
          <a:lstStyle/>
          <a:p>
            <a:endParaRPr lang="en-US"/>
          </a:p>
        </p:txBody>
      </p:sp>
      <p:sp>
        <p:nvSpPr>
          <p:cNvPr id="4" name="AutoShape 4"/>
          <p:cNvSpPr/>
          <p:nvPr/>
        </p:nvSpPr>
        <p:spPr>
          <a:xfrm flipV="1">
            <a:off x="2717684" y="4812620"/>
            <a:ext cx="2218509" cy="1478159"/>
          </a:xfrm>
          <a:prstGeom prst="line">
            <a:avLst/>
          </a:prstGeom>
          <a:ln w="38100" cap="flat">
            <a:solidFill>
              <a:srgbClr val="635C4C"/>
            </a:solidFill>
            <a:prstDash val="solid"/>
            <a:headEnd type="none" w="sm" len="sm"/>
            <a:tailEnd type="none" w="sm" len="sm"/>
          </a:ln>
        </p:spPr>
        <p:txBody>
          <a:bodyPr/>
          <a:lstStyle/>
          <a:p>
            <a:endParaRPr lang="en-US"/>
          </a:p>
        </p:txBody>
      </p:sp>
      <p:sp>
        <p:nvSpPr>
          <p:cNvPr id="5" name="AutoShape 5"/>
          <p:cNvSpPr/>
          <p:nvPr/>
        </p:nvSpPr>
        <p:spPr>
          <a:xfrm flipV="1">
            <a:off x="6092905" y="5173811"/>
            <a:ext cx="0" cy="1377726"/>
          </a:xfrm>
          <a:prstGeom prst="line">
            <a:avLst/>
          </a:prstGeom>
          <a:ln w="38100" cap="flat">
            <a:solidFill>
              <a:srgbClr val="635C4C"/>
            </a:solidFill>
            <a:prstDash val="solid"/>
            <a:headEnd type="none" w="sm" len="sm"/>
            <a:tailEnd type="none" w="sm" len="sm"/>
          </a:ln>
        </p:spPr>
        <p:txBody>
          <a:bodyPr/>
          <a:lstStyle/>
          <a:p>
            <a:endParaRPr lang="en-US"/>
          </a:p>
        </p:txBody>
      </p:sp>
      <p:sp>
        <p:nvSpPr>
          <p:cNvPr id="6" name="AutoShape 6"/>
          <p:cNvSpPr/>
          <p:nvPr/>
        </p:nvSpPr>
        <p:spPr>
          <a:xfrm>
            <a:off x="7388049" y="4891817"/>
            <a:ext cx="1620991" cy="1642159"/>
          </a:xfrm>
          <a:prstGeom prst="line">
            <a:avLst/>
          </a:prstGeom>
          <a:ln w="38100" cap="flat">
            <a:solidFill>
              <a:srgbClr val="635C4C"/>
            </a:solidFill>
            <a:prstDash val="solid"/>
            <a:headEnd type="none" w="sm" len="sm"/>
            <a:tailEnd type="none" w="sm" len="sm"/>
          </a:ln>
        </p:spPr>
        <p:txBody>
          <a:bodyPr/>
          <a:lstStyle/>
          <a:p>
            <a:endParaRPr lang="en-US"/>
          </a:p>
        </p:txBody>
      </p:sp>
      <p:sp>
        <p:nvSpPr>
          <p:cNvPr id="7" name="AutoShape 7"/>
          <p:cNvSpPr/>
          <p:nvPr/>
        </p:nvSpPr>
        <p:spPr>
          <a:xfrm>
            <a:off x="7523009" y="3374746"/>
            <a:ext cx="2157081" cy="0"/>
          </a:xfrm>
          <a:prstGeom prst="line">
            <a:avLst/>
          </a:prstGeom>
          <a:ln w="38100" cap="flat">
            <a:solidFill>
              <a:srgbClr val="635C4C"/>
            </a:solidFill>
            <a:prstDash val="solid"/>
            <a:headEnd type="none" w="sm" len="sm"/>
            <a:tailEnd type="none" w="sm" len="sm"/>
          </a:ln>
        </p:spPr>
        <p:txBody>
          <a:bodyPr/>
          <a:lstStyle/>
          <a:p>
            <a:endParaRPr lang="en-US"/>
          </a:p>
        </p:txBody>
      </p:sp>
      <p:sp>
        <p:nvSpPr>
          <p:cNvPr id="8" name="Freeform 8"/>
          <p:cNvSpPr/>
          <p:nvPr/>
        </p:nvSpPr>
        <p:spPr>
          <a:xfrm>
            <a:off x="324504" y="1249592"/>
            <a:ext cx="2113062" cy="2287482"/>
          </a:xfrm>
          <a:custGeom>
            <a:avLst/>
            <a:gdLst/>
            <a:ahLst/>
            <a:cxnLst/>
            <a:rect l="l" t="t" r="r" b="b"/>
            <a:pathLst>
              <a:path w="2113062" h="2287482">
                <a:moveTo>
                  <a:pt x="0" y="0"/>
                </a:moveTo>
                <a:lnTo>
                  <a:pt x="2113062" y="0"/>
                </a:lnTo>
                <a:lnTo>
                  <a:pt x="2113062" y="2287482"/>
                </a:lnTo>
                <a:lnTo>
                  <a:pt x="0" y="22874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4949164" y="6551537"/>
            <a:ext cx="2287482" cy="2287482"/>
          </a:xfrm>
          <a:custGeom>
            <a:avLst/>
            <a:gdLst/>
            <a:ahLst/>
            <a:cxnLst/>
            <a:rect l="l" t="t" r="r" b="b"/>
            <a:pathLst>
              <a:path w="2287482" h="2287482">
                <a:moveTo>
                  <a:pt x="0" y="0"/>
                </a:moveTo>
                <a:lnTo>
                  <a:pt x="2287482" y="0"/>
                </a:lnTo>
                <a:lnTo>
                  <a:pt x="2287482" y="2287482"/>
                </a:lnTo>
                <a:lnTo>
                  <a:pt x="0" y="22874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9953518" y="2952867"/>
            <a:ext cx="1294977" cy="1347180"/>
          </a:xfrm>
          <a:custGeom>
            <a:avLst/>
            <a:gdLst/>
            <a:ahLst/>
            <a:cxnLst/>
            <a:rect l="l" t="t" r="r" b="b"/>
            <a:pathLst>
              <a:path w="1294977" h="1347180">
                <a:moveTo>
                  <a:pt x="0" y="0"/>
                </a:moveTo>
                <a:lnTo>
                  <a:pt x="1294977" y="0"/>
                </a:lnTo>
                <a:lnTo>
                  <a:pt x="1294977" y="1347180"/>
                </a:lnTo>
                <a:lnTo>
                  <a:pt x="0" y="13471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809464" y="6149306"/>
            <a:ext cx="2002986" cy="1304445"/>
          </a:xfrm>
          <a:custGeom>
            <a:avLst/>
            <a:gdLst/>
            <a:ahLst/>
            <a:cxnLst/>
            <a:rect l="l" t="t" r="r" b="b"/>
            <a:pathLst>
              <a:path w="2002986" h="1304445">
                <a:moveTo>
                  <a:pt x="0" y="0"/>
                </a:moveTo>
                <a:lnTo>
                  <a:pt x="2002986" y="0"/>
                </a:lnTo>
                <a:lnTo>
                  <a:pt x="2002986" y="1304444"/>
                </a:lnTo>
                <a:lnTo>
                  <a:pt x="0" y="13044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p:cNvSpPr/>
          <p:nvPr/>
        </p:nvSpPr>
        <p:spPr>
          <a:xfrm>
            <a:off x="8901690" y="6071206"/>
            <a:ext cx="1976912" cy="2194109"/>
          </a:xfrm>
          <a:custGeom>
            <a:avLst/>
            <a:gdLst/>
            <a:ahLst/>
            <a:cxnLst/>
            <a:rect l="l" t="t" r="r" b="b"/>
            <a:pathLst>
              <a:path w="1976912" h="2194109">
                <a:moveTo>
                  <a:pt x="0" y="0"/>
                </a:moveTo>
                <a:lnTo>
                  <a:pt x="1976913" y="0"/>
                </a:lnTo>
                <a:lnTo>
                  <a:pt x="1976913" y="2194109"/>
                </a:lnTo>
                <a:lnTo>
                  <a:pt x="0" y="2194109"/>
                </a:lnTo>
                <a:lnTo>
                  <a:pt x="0" y="0"/>
                </a:lnTo>
                <a:close/>
              </a:path>
            </a:pathLst>
          </a:custGeom>
          <a:blipFill>
            <a:blip r:embed="rId11"/>
            <a:stretch>
              <a:fillRect r="-68210" b="-15663"/>
            </a:stretch>
          </a:blipFill>
        </p:spPr>
        <p:txBody>
          <a:bodyPr/>
          <a:lstStyle/>
          <a:p>
            <a:endParaRPr lang="en-US"/>
          </a:p>
        </p:txBody>
      </p:sp>
      <p:grpSp>
        <p:nvGrpSpPr>
          <p:cNvPr id="13" name="Group 13"/>
          <p:cNvGrpSpPr/>
          <p:nvPr/>
        </p:nvGrpSpPr>
        <p:grpSpPr>
          <a:xfrm>
            <a:off x="4100949" y="1489823"/>
            <a:ext cx="3945812" cy="394581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5C4C"/>
            </a:solidFill>
          </p:spPr>
          <p:txBody>
            <a:bodyPr/>
            <a:lstStyle/>
            <a:p>
              <a:endParaRPr lang="en-US"/>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779"/>
                </a:lnSpc>
              </a:pPr>
              <a:r>
                <a:rPr lang="en-US" sz="2699" b="1">
                  <a:solidFill>
                    <a:srgbClr val="FFFFFF"/>
                  </a:solidFill>
                  <a:latin typeface="Canva Sans Bold"/>
                  <a:ea typeface="Canva Sans Bold"/>
                  <a:cs typeface="Canva Sans Bold"/>
                  <a:sym typeface="Canva Sans Bold"/>
                </a:rPr>
                <a:t>URBAN INFRASTRUCTURE COMPONENTS</a:t>
              </a:r>
            </a:p>
          </p:txBody>
        </p:sp>
      </p:grpSp>
      <p:sp>
        <p:nvSpPr>
          <p:cNvPr id="16" name="TextBox 16"/>
          <p:cNvSpPr txBox="1"/>
          <p:nvPr/>
        </p:nvSpPr>
        <p:spPr>
          <a:xfrm>
            <a:off x="239483" y="3720891"/>
            <a:ext cx="2283104" cy="341380"/>
          </a:xfrm>
          <a:prstGeom prst="rect">
            <a:avLst/>
          </a:prstGeom>
        </p:spPr>
        <p:txBody>
          <a:bodyPr lIns="0" tIns="0" rIns="0" bIns="0" rtlCol="0" anchor="t">
            <a:spAutoFit/>
          </a:bodyPr>
          <a:lstStyle/>
          <a:p>
            <a:pPr marL="0" lvl="0" indent="0" algn="ctr">
              <a:lnSpc>
                <a:spcPts val="2409"/>
              </a:lnSpc>
            </a:pPr>
            <a:r>
              <a:rPr lang="en-US" sz="2677" b="1" spc="-267" dirty="0">
                <a:solidFill>
                  <a:srgbClr val="635C4C"/>
                </a:solidFill>
                <a:latin typeface="Canva Sans Bold"/>
                <a:ea typeface="Canva Sans Bold"/>
                <a:cs typeface="Canva Sans Bold"/>
                <a:sym typeface="Canva Sans Bold"/>
              </a:rPr>
              <a:t>Urban Planning</a:t>
            </a:r>
          </a:p>
        </p:txBody>
      </p:sp>
      <p:sp>
        <p:nvSpPr>
          <p:cNvPr id="17" name="TextBox 17"/>
          <p:cNvSpPr txBox="1"/>
          <p:nvPr/>
        </p:nvSpPr>
        <p:spPr>
          <a:xfrm>
            <a:off x="4936193" y="9014072"/>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Energy Systems</a:t>
            </a:r>
          </a:p>
        </p:txBody>
      </p:sp>
      <p:sp>
        <p:nvSpPr>
          <p:cNvPr id="18" name="TextBox 18"/>
          <p:cNvSpPr txBox="1"/>
          <p:nvPr/>
        </p:nvSpPr>
        <p:spPr>
          <a:xfrm>
            <a:off x="9210675" y="4331159"/>
            <a:ext cx="2780663"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Waste Management</a:t>
            </a:r>
          </a:p>
        </p:txBody>
      </p:sp>
      <p:sp>
        <p:nvSpPr>
          <p:cNvPr id="19" name="TextBox 19"/>
          <p:cNvSpPr txBox="1"/>
          <p:nvPr/>
        </p:nvSpPr>
        <p:spPr>
          <a:xfrm>
            <a:off x="654245" y="7758550"/>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Water Systems</a:t>
            </a:r>
          </a:p>
        </p:txBody>
      </p:sp>
      <p:sp>
        <p:nvSpPr>
          <p:cNvPr id="20" name="TextBox 20"/>
          <p:cNvSpPr txBox="1"/>
          <p:nvPr/>
        </p:nvSpPr>
        <p:spPr>
          <a:xfrm>
            <a:off x="8733434" y="8418448"/>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Transport</a:t>
            </a:r>
          </a:p>
        </p:txBody>
      </p:sp>
      <p:sp>
        <p:nvSpPr>
          <p:cNvPr id="21" name="Freeform 21"/>
          <p:cNvSpPr/>
          <p:nvPr/>
        </p:nvSpPr>
        <p:spPr>
          <a:xfrm>
            <a:off x="12546864" y="17330"/>
            <a:ext cx="5741136" cy="10269670"/>
          </a:xfrm>
          <a:custGeom>
            <a:avLst/>
            <a:gdLst/>
            <a:ahLst/>
            <a:cxnLst/>
            <a:rect l="l" t="t" r="r" b="b"/>
            <a:pathLst>
              <a:path w="5741136" h="10269670">
                <a:moveTo>
                  <a:pt x="0" y="0"/>
                </a:moveTo>
                <a:lnTo>
                  <a:pt x="5741136" y="0"/>
                </a:lnTo>
                <a:lnTo>
                  <a:pt x="5741136" y="10269670"/>
                </a:lnTo>
                <a:lnTo>
                  <a:pt x="0" y="10269670"/>
                </a:lnTo>
                <a:lnTo>
                  <a:pt x="0" y="0"/>
                </a:lnTo>
                <a:close/>
              </a:path>
            </a:pathLst>
          </a:custGeom>
          <a:blipFill>
            <a:blip r:embed="rId12"/>
            <a:stretch>
              <a:fillRect l="-123207" r="-95506"/>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3845">
            <a:off x="10275348" y="2276892"/>
            <a:ext cx="10279540" cy="5734268"/>
          </a:xfrm>
          <a:custGeom>
            <a:avLst/>
            <a:gdLst/>
            <a:ahLst/>
            <a:cxnLst/>
            <a:rect l="l" t="t" r="r" b="b"/>
            <a:pathLst>
              <a:path w="10279540" h="5734268">
                <a:moveTo>
                  <a:pt x="0" y="0"/>
                </a:moveTo>
                <a:lnTo>
                  <a:pt x="10279540" y="0"/>
                </a:lnTo>
                <a:lnTo>
                  <a:pt x="10279540" y="5734268"/>
                </a:lnTo>
                <a:lnTo>
                  <a:pt x="0" y="5734268"/>
                </a:lnTo>
                <a:lnTo>
                  <a:pt x="0" y="0"/>
                </a:lnTo>
                <a:close/>
              </a:path>
            </a:pathLst>
          </a:custGeom>
          <a:blipFill>
            <a:blip r:embed="rId3"/>
            <a:stretch>
              <a:fillRect l="-12277" t="-23409" b="-27546"/>
            </a:stretch>
          </a:blipFill>
        </p:spPr>
        <p:txBody>
          <a:bodyPr/>
          <a:lstStyle/>
          <a:p>
            <a:endParaRPr lang="en-US"/>
          </a:p>
        </p:txBody>
      </p:sp>
      <p:sp>
        <p:nvSpPr>
          <p:cNvPr id="3" name="TextBox 3"/>
          <p:cNvSpPr txBox="1"/>
          <p:nvPr/>
        </p:nvSpPr>
        <p:spPr>
          <a:xfrm>
            <a:off x="324504" y="411392"/>
            <a:ext cx="7722256" cy="933450"/>
          </a:xfrm>
          <a:prstGeom prst="rect">
            <a:avLst/>
          </a:prstGeom>
        </p:spPr>
        <p:txBody>
          <a:bodyPr lIns="0" tIns="0" rIns="0" bIns="0" rtlCol="0" anchor="t">
            <a:spAutoFit/>
          </a:bodyPr>
          <a:lstStyle/>
          <a:p>
            <a:pPr marL="0" lvl="0" indent="0" algn="l">
              <a:lnSpc>
                <a:spcPts val="6750"/>
              </a:lnSpc>
            </a:pPr>
            <a:r>
              <a:rPr lang="en-US" sz="7500" spc="-750">
                <a:solidFill>
                  <a:srgbClr val="635C4C"/>
                </a:solidFill>
                <a:latin typeface="Canva Sans"/>
                <a:ea typeface="Canva Sans"/>
                <a:cs typeface="Canva Sans"/>
                <a:sym typeface="Canva Sans"/>
              </a:rPr>
              <a:t>Urban Infrastructure </a:t>
            </a:r>
          </a:p>
        </p:txBody>
      </p:sp>
      <p:sp>
        <p:nvSpPr>
          <p:cNvPr id="4" name="AutoShape 4"/>
          <p:cNvSpPr/>
          <p:nvPr/>
        </p:nvSpPr>
        <p:spPr>
          <a:xfrm>
            <a:off x="2437566" y="3374746"/>
            <a:ext cx="2157081" cy="0"/>
          </a:xfrm>
          <a:prstGeom prst="line">
            <a:avLst/>
          </a:prstGeom>
          <a:ln w="38100" cap="flat">
            <a:solidFill>
              <a:srgbClr val="635C4C"/>
            </a:solidFill>
            <a:prstDash val="solid"/>
            <a:headEnd type="none" w="sm" len="sm"/>
            <a:tailEnd type="none" w="sm" len="sm"/>
          </a:ln>
        </p:spPr>
        <p:txBody>
          <a:bodyPr/>
          <a:lstStyle/>
          <a:p>
            <a:endParaRPr lang="en-US"/>
          </a:p>
        </p:txBody>
      </p:sp>
      <p:sp>
        <p:nvSpPr>
          <p:cNvPr id="5" name="AutoShape 5"/>
          <p:cNvSpPr/>
          <p:nvPr/>
        </p:nvSpPr>
        <p:spPr>
          <a:xfrm flipV="1">
            <a:off x="2717684" y="4812620"/>
            <a:ext cx="2218509" cy="1478159"/>
          </a:xfrm>
          <a:prstGeom prst="line">
            <a:avLst/>
          </a:prstGeom>
          <a:ln w="38100" cap="flat">
            <a:solidFill>
              <a:srgbClr val="635C4C"/>
            </a:solidFill>
            <a:prstDash val="solid"/>
            <a:headEnd type="none" w="sm" len="sm"/>
            <a:tailEnd type="none" w="sm" len="sm"/>
          </a:ln>
        </p:spPr>
        <p:txBody>
          <a:bodyPr/>
          <a:lstStyle/>
          <a:p>
            <a:endParaRPr lang="en-US"/>
          </a:p>
        </p:txBody>
      </p:sp>
      <p:sp>
        <p:nvSpPr>
          <p:cNvPr id="6" name="AutoShape 6"/>
          <p:cNvSpPr/>
          <p:nvPr/>
        </p:nvSpPr>
        <p:spPr>
          <a:xfrm flipV="1">
            <a:off x="6092905" y="5173811"/>
            <a:ext cx="0" cy="1377726"/>
          </a:xfrm>
          <a:prstGeom prst="line">
            <a:avLst/>
          </a:prstGeom>
          <a:ln w="38100" cap="flat">
            <a:solidFill>
              <a:srgbClr val="635C4C"/>
            </a:solidFill>
            <a:prstDash val="solid"/>
            <a:headEnd type="none" w="sm" len="sm"/>
            <a:tailEnd type="none" w="sm" len="sm"/>
          </a:ln>
        </p:spPr>
        <p:txBody>
          <a:bodyPr/>
          <a:lstStyle/>
          <a:p>
            <a:endParaRPr lang="en-US"/>
          </a:p>
        </p:txBody>
      </p:sp>
      <p:sp>
        <p:nvSpPr>
          <p:cNvPr id="7" name="AutoShape 7"/>
          <p:cNvSpPr/>
          <p:nvPr/>
        </p:nvSpPr>
        <p:spPr>
          <a:xfrm>
            <a:off x="7388049" y="4891817"/>
            <a:ext cx="1620991" cy="1642159"/>
          </a:xfrm>
          <a:prstGeom prst="line">
            <a:avLst/>
          </a:prstGeom>
          <a:ln w="38100" cap="flat">
            <a:solidFill>
              <a:srgbClr val="635C4C"/>
            </a:solidFill>
            <a:prstDash val="solid"/>
            <a:headEnd type="none" w="sm" len="sm"/>
            <a:tailEnd type="none" w="sm" len="sm"/>
          </a:ln>
        </p:spPr>
        <p:txBody>
          <a:bodyPr/>
          <a:lstStyle/>
          <a:p>
            <a:endParaRPr lang="en-US"/>
          </a:p>
        </p:txBody>
      </p:sp>
      <p:sp>
        <p:nvSpPr>
          <p:cNvPr id="8" name="AutoShape 8"/>
          <p:cNvSpPr/>
          <p:nvPr/>
        </p:nvSpPr>
        <p:spPr>
          <a:xfrm>
            <a:off x="7523009" y="3374746"/>
            <a:ext cx="2157081" cy="0"/>
          </a:xfrm>
          <a:prstGeom prst="line">
            <a:avLst/>
          </a:prstGeom>
          <a:ln w="38100" cap="flat">
            <a:solidFill>
              <a:srgbClr val="635C4C"/>
            </a:solidFill>
            <a:prstDash val="solid"/>
            <a:headEnd type="none" w="sm" len="sm"/>
            <a:tailEnd type="none" w="sm" len="sm"/>
          </a:ln>
        </p:spPr>
        <p:txBody>
          <a:bodyPr/>
          <a:lstStyle/>
          <a:p>
            <a:endParaRPr lang="en-US"/>
          </a:p>
        </p:txBody>
      </p:sp>
      <p:sp>
        <p:nvSpPr>
          <p:cNvPr id="9" name="Freeform 9"/>
          <p:cNvSpPr/>
          <p:nvPr/>
        </p:nvSpPr>
        <p:spPr>
          <a:xfrm>
            <a:off x="324504" y="1249592"/>
            <a:ext cx="2113062" cy="2287482"/>
          </a:xfrm>
          <a:custGeom>
            <a:avLst/>
            <a:gdLst/>
            <a:ahLst/>
            <a:cxnLst/>
            <a:rect l="l" t="t" r="r" b="b"/>
            <a:pathLst>
              <a:path w="2113062" h="2287482">
                <a:moveTo>
                  <a:pt x="0" y="0"/>
                </a:moveTo>
                <a:lnTo>
                  <a:pt x="2113062" y="0"/>
                </a:lnTo>
                <a:lnTo>
                  <a:pt x="2113062" y="2287482"/>
                </a:lnTo>
                <a:lnTo>
                  <a:pt x="0" y="22874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4949164" y="6551537"/>
            <a:ext cx="2287482" cy="2287482"/>
          </a:xfrm>
          <a:custGeom>
            <a:avLst/>
            <a:gdLst/>
            <a:ahLst/>
            <a:cxnLst/>
            <a:rect l="l" t="t" r="r" b="b"/>
            <a:pathLst>
              <a:path w="2287482" h="2287482">
                <a:moveTo>
                  <a:pt x="0" y="0"/>
                </a:moveTo>
                <a:lnTo>
                  <a:pt x="2287482" y="0"/>
                </a:lnTo>
                <a:lnTo>
                  <a:pt x="2287482" y="2287482"/>
                </a:lnTo>
                <a:lnTo>
                  <a:pt x="0" y="22874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9953518" y="2952867"/>
            <a:ext cx="1294977" cy="1347180"/>
          </a:xfrm>
          <a:custGeom>
            <a:avLst/>
            <a:gdLst/>
            <a:ahLst/>
            <a:cxnLst/>
            <a:rect l="l" t="t" r="r" b="b"/>
            <a:pathLst>
              <a:path w="1294977" h="1347180">
                <a:moveTo>
                  <a:pt x="0" y="0"/>
                </a:moveTo>
                <a:lnTo>
                  <a:pt x="1294977" y="0"/>
                </a:lnTo>
                <a:lnTo>
                  <a:pt x="1294977" y="1347180"/>
                </a:lnTo>
                <a:lnTo>
                  <a:pt x="0" y="13471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809464" y="6149306"/>
            <a:ext cx="2002986" cy="1304445"/>
          </a:xfrm>
          <a:custGeom>
            <a:avLst/>
            <a:gdLst/>
            <a:ahLst/>
            <a:cxnLst/>
            <a:rect l="l" t="t" r="r" b="b"/>
            <a:pathLst>
              <a:path w="2002986" h="1304445">
                <a:moveTo>
                  <a:pt x="0" y="0"/>
                </a:moveTo>
                <a:lnTo>
                  <a:pt x="2002986" y="0"/>
                </a:lnTo>
                <a:lnTo>
                  <a:pt x="2002986" y="1304444"/>
                </a:lnTo>
                <a:lnTo>
                  <a:pt x="0" y="13044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3" name="Freeform 13"/>
          <p:cNvSpPr/>
          <p:nvPr/>
        </p:nvSpPr>
        <p:spPr>
          <a:xfrm>
            <a:off x="8901690" y="6071206"/>
            <a:ext cx="1976912" cy="2194109"/>
          </a:xfrm>
          <a:custGeom>
            <a:avLst/>
            <a:gdLst/>
            <a:ahLst/>
            <a:cxnLst/>
            <a:rect l="l" t="t" r="r" b="b"/>
            <a:pathLst>
              <a:path w="1976912" h="2194109">
                <a:moveTo>
                  <a:pt x="0" y="0"/>
                </a:moveTo>
                <a:lnTo>
                  <a:pt x="1976913" y="0"/>
                </a:lnTo>
                <a:lnTo>
                  <a:pt x="1976913" y="2194109"/>
                </a:lnTo>
                <a:lnTo>
                  <a:pt x="0" y="2194109"/>
                </a:lnTo>
                <a:lnTo>
                  <a:pt x="0" y="0"/>
                </a:lnTo>
                <a:close/>
              </a:path>
            </a:pathLst>
          </a:custGeom>
          <a:blipFill>
            <a:blip r:embed="rId12"/>
            <a:stretch>
              <a:fillRect r="-68210" b="-15663"/>
            </a:stretch>
          </a:blipFill>
        </p:spPr>
        <p:txBody>
          <a:bodyPr/>
          <a:lstStyle/>
          <a:p>
            <a:endParaRPr lang="en-US"/>
          </a:p>
        </p:txBody>
      </p:sp>
      <p:grpSp>
        <p:nvGrpSpPr>
          <p:cNvPr id="14" name="Group 14"/>
          <p:cNvGrpSpPr/>
          <p:nvPr/>
        </p:nvGrpSpPr>
        <p:grpSpPr>
          <a:xfrm>
            <a:off x="4100949" y="1489823"/>
            <a:ext cx="3945812" cy="394581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5C4C"/>
            </a:solidFill>
            <a:ln cap="sq">
              <a:noFill/>
              <a:prstDash val="solid"/>
              <a:miter/>
            </a:ln>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marL="0" lvl="0" indent="0" algn="ctr">
                <a:lnSpc>
                  <a:spcPts val="3779"/>
                </a:lnSpc>
                <a:spcBef>
                  <a:spcPct val="0"/>
                </a:spcBef>
              </a:pPr>
              <a:r>
                <a:rPr lang="en-US" sz="2699" b="1" u="none" strike="noStrike">
                  <a:solidFill>
                    <a:srgbClr val="FFFFFF"/>
                  </a:solidFill>
                  <a:latin typeface="Canva Sans Bold"/>
                  <a:ea typeface="Canva Sans Bold"/>
                  <a:cs typeface="Canva Sans Bold"/>
                  <a:sym typeface="Canva Sans Bold"/>
                </a:rPr>
                <a:t>URBAN INFRASTRUCTURE COMPONENTS</a:t>
              </a:r>
            </a:p>
          </p:txBody>
        </p:sp>
      </p:grpSp>
      <p:sp>
        <p:nvSpPr>
          <p:cNvPr id="17" name="TextBox 17"/>
          <p:cNvSpPr txBox="1"/>
          <p:nvPr/>
        </p:nvSpPr>
        <p:spPr>
          <a:xfrm>
            <a:off x="4936193" y="9014072"/>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Energy Systems</a:t>
            </a:r>
          </a:p>
        </p:txBody>
      </p:sp>
      <p:sp>
        <p:nvSpPr>
          <p:cNvPr id="18" name="TextBox 18"/>
          <p:cNvSpPr txBox="1"/>
          <p:nvPr/>
        </p:nvSpPr>
        <p:spPr>
          <a:xfrm>
            <a:off x="9210675" y="4331159"/>
            <a:ext cx="2780663"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Waste Management</a:t>
            </a:r>
          </a:p>
        </p:txBody>
      </p:sp>
      <p:sp>
        <p:nvSpPr>
          <p:cNvPr id="19" name="TextBox 19"/>
          <p:cNvSpPr txBox="1"/>
          <p:nvPr/>
        </p:nvSpPr>
        <p:spPr>
          <a:xfrm>
            <a:off x="654245" y="7758550"/>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Water Systems</a:t>
            </a:r>
          </a:p>
        </p:txBody>
      </p:sp>
      <p:sp>
        <p:nvSpPr>
          <p:cNvPr id="20" name="TextBox 20"/>
          <p:cNvSpPr txBox="1"/>
          <p:nvPr/>
        </p:nvSpPr>
        <p:spPr>
          <a:xfrm>
            <a:off x="8733434" y="8418448"/>
            <a:ext cx="2313425"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Transport</a:t>
            </a:r>
          </a:p>
        </p:txBody>
      </p:sp>
      <p:sp>
        <p:nvSpPr>
          <p:cNvPr id="21" name="TextBox 21"/>
          <p:cNvSpPr txBox="1"/>
          <p:nvPr/>
        </p:nvSpPr>
        <p:spPr>
          <a:xfrm>
            <a:off x="218775" y="4109896"/>
            <a:ext cx="2324521" cy="949739"/>
          </a:xfrm>
          <a:prstGeom prst="rect">
            <a:avLst/>
          </a:prstGeom>
        </p:spPr>
        <p:txBody>
          <a:bodyPr lIns="0" tIns="0" rIns="0" bIns="0" rtlCol="0" anchor="t">
            <a:spAutoFit/>
          </a:bodyPr>
          <a:lstStyle/>
          <a:p>
            <a:pPr algn="ctr">
              <a:lnSpc>
                <a:spcPts val="2409"/>
              </a:lnSpc>
            </a:pPr>
            <a:r>
              <a:rPr lang="en-US" sz="2677" b="1" spc="-267" dirty="0">
                <a:solidFill>
                  <a:srgbClr val="C6682D"/>
                </a:solidFill>
                <a:latin typeface="Canva Sans Bold"/>
                <a:ea typeface="Canva Sans Bold"/>
                <a:cs typeface="Canva Sans Bold"/>
                <a:sym typeface="Canva Sans Bold"/>
              </a:rPr>
              <a:t>Green Buildings,</a:t>
            </a:r>
          </a:p>
          <a:p>
            <a:pPr marL="0" lvl="0" indent="0" algn="ctr">
              <a:lnSpc>
                <a:spcPts val="2409"/>
              </a:lnSpc>
            </a:pPr>
            <a:r>
              <a:rPr lang="en-US" sz="2677" b="1" spc="-267" dirty="0">
                <a:solidFill>
                  <a:srgbClr val="C6682D"/>
                </a:solidFill>
                <a:latin typeface="Canva Sans Bold"/>
                <a:ea typeface="Canva Sans Bold"/>
                <a:cs typeface="Canva Sans Bold"/>
                <a:sym typeface="Canva Sans Bold"/>
              </a:rPr>
              <a:t>Increased Green Cover, Materials</a:t>
            </a:r>
          </a:p>
        </p:txBody>
      </p:sp>
      <p:sp>
        <p:nvSpPr>
          <p:cNvPr id="22" name="TextBox 22"/>
          <p:cNvSpPr txBox="1"/>
          <p:nvPr/>
        </p:nvSpPr>
        <p:spPr>
          <a:xfrm>
            <a:off x="328424" y="8166605"/>
            <a:ext cx="2965067" cy="644939"/>
          </a:xfrm>
          <a:prstGeom prst="rect">
            <a:avLst/>
          </a:prstGeom>
        </p:spPr>
        <p:txBody>
          <a:bodyPr lIns="0" tIns="0" rIns="0" bIns="0" rtlCol="0" anchor="t">
            <a:spAutoFit/>
          </a:bodyPr>
          <a:lstStyle/>
          <a:p>
            <a:pPr marL="0" lvl="0" indent="0" algn="ctr">
              <a:lnSpc>
                <a:spcPts val="2409"/>
              </a:lnSpc>
            </a:pPr>
            <a:r>
              <a:rPr lang="en-US" sz="2677" b="1" spc="-267">
                <a:solidFill>
                  <a:srgbClr val="C6682D"/>
                </a:solidFill>
                <a:latin typeface="Canva Sans Bold"/>
                <a:ea typeface="Canva Sans Bold"/>
                <a:cs typeface="Canva Sans Bold"/>
                <a:sym typeface="Canva Sans Bold"/>
              </a:rPr>
              <a:t>Recycled Water &amp; Rainwater Harvesting </a:t>
            </a:r>
          </a:p>
        </p:txBody>
      </p:sp>
      <p:sp>
        <p:nvSpPr>
          <p:cNvPr id="23" name="TextBox 23"/>
          <p:cNvSpPr txBox="1"/>
          <p:nvPr/>
        </p:nvSpPr>
        <p:spPr>
          <a:xfrm>
            <a:off x="4557943" y="9412602"/>
            <a:ext cx="2965067" cy="644939"/>
          </a:xfrm>
          <a:prstGeom prst="rect">
            <a:avLst/>
          </a:prstGeom>
        </p:spPr>
        <p:txBody>
          <a:bodyPr lIns="0" tIns="0" rIns="0" bIns="0" rtlCol="0" anchor="t">
            <a:spAutoFit/>
          </a:bodyPr>
          <a:lstStyle/>
          <a:p>
            <a:pPr marL="0" lvl="0" indent="0" algn="ctr">
              <a:lnSpc>
                <a:spcPts val="2409"/>
              </a:lnSpc>
            </a:pPr>
            <a:r>
              <a:rPr lang="en-US" sz="2677" b="1" spc="-267">
                <a:solidFill>
                  <a:srgbClr val="C6682D"/>
                </a:solidFill>
                <a:latin typeface="Canva Sans Bold"/>
                <a:ea typeface="Canva Sans Bold"/>
                <a:cs typeface="Canva Sans Bold"/>
                <a:sym typeface="Canva Sans Bold"/>
              </a:rPr>
              <a:t>Grid Decarbonisation &amp; RE Integration</a:t>
            </a:r>
          </a:p>
        </p:txBody>
      </p:sp>
      <p:sp>
        <p:nvSpPr>
          <p:cNvPr id="24" name="TextBox 24"/>
          <p:cNvSpPr txBox="1"/>
          <p:nvPr/>
        </p:nvSpPr>
        <p:spPr>
          <a:xfrm>
            <a:off x="8470985" y="8810665"/>
            <a:ext cx="3207697" cy="644939"/>
          </a:xfrm>
          <a:prstGeom prst="rect">
            <a:avLst/>
          </a:prstGeom>
        </p:spPr>
        <p:txBody>
          <a:bodyPr lIns="0" tIns="0" rIns="0" bIns="0" rtlCol="0" anchor="t">
            <a:spAutoFit/>
          </a:bodyPr>
          <a:lstStyle/>
          <a:p>
            <a:pPr marL="0" lvl="0" indent="0" algn="ctr">
              <a:lnSpc>
                <a:spcPts val="2409"/>
              </a:lnSpc>
            </a:pPr>
            <a:r>
              <a:rPr lang="en-US" sz="2677" b="1" spc="-267">
                <a:solidFill>
                  <a:srgbClr val="C6682D"/>
                </a:solidFill>
                <a:latin typeface="Canva Sans Bold"/>
                <a:ea typeface="Canva Sans Bold"/>
                <a:cs typeface="Canva Sans Bold"/>
                <a:sym typeface="Canva Sans Bold"/>
              </a:rPr>
              <a:t>Biofuels / EVs / TOD / NMT (cycling &amp; walking)</a:t>
            </a:r>
          </a:p>
        </p:txBody>
      </p:sp>
      <p:sp>
        <p:nvSpPr>
          <p:cNvPr id="25" name="TextBox 25"/>
          <p:cNvSpPr txBox="1"/>
          <p:nvPr/>
        </p:nvSpPr>
        <p:spPr>
          <a:xfrm>
            <a:off x="9144000" y="4719496"/>
            <a:ext cx="2965067" cy="949739"/>
          </a:xfrm>
          <a:prstGeom prst="rect">
            <a:avLst/>
          </a:prstGeom>
        </p:spPr>
        <p:txBody>
          <a:bodyPr lIns="0" tIns="0" rIns="0" bIns="0" rtlCol="0" anchor="t">
            <a:spAutoFit/>
          </a:bodyPr>
          <a:lstStyle/>
          <a:p>
            <a:pPr algn="ctr">
              <a:lnSpc>
                <a:spcPts val="2409"/>
              </a:lnSpc>
            </a:pPr>
            <a:r>
              <a:rPr lang="en-US" sz="2677" b="1" spc="-267">
                <a:solidFill>
                  <a:srgbClr val="C6682D"/>
                </a:solidFill>
                <a:latin typeface="Canva Sans Bold"/>
                <a:ea typeface="Canva Sans Bold"/>
                <a:cs typeface="Canva Sans Bold"/>
                <a:sym typeface="Canva Sans Bold"/>
              </a:rPr>
              <a:t>Waste-to-Energy</a:t>
            </a:r>
          </a:p>
          <a:p>
            <a:pPr algn="ctr">
              <a:lnSpc>
                <a:spcPts val="2409"/>
              </a:lnSpc>
            </a:pPr>
            <a:r>
              <a:rPr lang="en-US" sz="2677" b="1" spc="-267">
                <a:solidFill>
                  <a:srgbClr val="C6682D"/>
                </a:solidFill>
                <a:latin typeface="Canva Sans Bold"/>
                <a:ea typeface="Canva Sans Bold"/>
                <a:cs typeface="Canva Sans Bold"/>
                <a:sym typeface="Canva Sans Bold"/>
              </a:rPr>
              <a:t>Circular Economy</a:t>
            </a:r>
          </a:p>
          <a:p>
            <a:pPr marL="0" lvl="0" indent="0" algn="ctr">
              <a:lnSpc>
                <a:spcPts val="2409"/>
              </a:lnSpc>
            </a:pPr>
            <a:r>
              <a:rPr lang="en-US" sz="2677" b="1" spc="-267">
                <a:solidFill>
                  <a:srgbClr val="C6682D"/>
                </a:solidFill>
                <a:latin typeface="Canva Sans Bold"/>
                <a:ea typeface="Canva Sans Bold"/>
                <a:cs typeface="Canva Sans Bold"/>
                <a:sym typeface="Canva Sans Bold"/>
              </a:rPr>
              <a:t>Resource Recovery</a:t>
            </a:r>
          </a:p>
        </p:txBody>
      </p:sp>
      <p:sp>
        <p:nvSpPr>
          <p:cNvPr id="26" name="TextBox 26"/>
          <p:cNvSpPr txBox="1"/>
          <p:nvPr/>
        </p:nvSpPr>
        <p:spPr>
          <a:xfrm>
            <a:off x="7822864" y="1343142"/>
            <a:ext cx="5019226"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Low Carbon</a:t>
            </a:r>
          </a:p>
        </p:txBody>
      </p:sp>
      <p:sp>
        <p:nvSpPr>
          <p:cNvPr id="27" name="TextBox 27"/>
          <p:cNvSpPr txBox="1"/>
          <p:nvPr/>
        </p:nvSpPr>
        <p:spPr>
          <a:xfrm>
            <a:off x="8002156" y="411392"/>
            <a:ext cx="2013767"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 but </a:t>
            </a:r>
          </a:p>
        </p:txBody>
      </p:sp>
      <p:sp>
        <p:nvSpPr>
          <p:cNvPr id="28" name="TextBox 28"/>
          <p:cNvSpPr txBox="1"/>
          <p:nvPr/>
        </p:nvSpPr>
        <p:spPr>
          <a:xfrm>
            <a:off x="239483" y="3720891"/>
            <a:ext cx="2283104" cy="341380"/>
          </a:xfrm>
          <a:prstGeom prst="rect">
            <a:avLst/>
          </a:prstGeom>
        </p:spPr>
        <p:txBody>
          <a:bodyPr lIns="0" tIns="0" rIns="0" bIns="0" rtlCol="0" anchor="t">
            <a:spAutoFit/>
          </a:bodyPr>
          <a:lstStyle/>
          <a:p>
            <a:pPr marL="0" lvl="0" indent="0" algn="ctr">
              <a:lnSpc>
                <a:spcPts val="2409"/>
              </a:lnSpc>
            </a:pPr>
            <a:r>
              <a:rPr lang="en-US" sz="2677" b="1" spc="-267">
                <a:solidFill>
                  <a:srgbClr val="635C4C"/>
                </a:solidFill>
                <a:latin typeface="Canva Sans Bold"/>
                <a:ea typeface="Canva Sans Bold"/>
                <a:cs typeface="Canva Sans Bold"/>
                <a:sym typeface="Canva Sans Bold"/>
              </a:rPr>
              <a:t>Urban Planning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10858" y="68492"/>
            <a:ext cx="10463888" cy="10045333"/>
          </a:xfrm>
          <a:custGeom>
            <a:avLst/>
            <a:gdLst/>
            <a:ahLst/>
            <a:cxnLst/>
            <a:rect l="l" t="t" r="r" b="b"/>
            <a:pathLst>
              <a:path w="10463888" h="10045333">
                <a:moveTo>
                  <a:pt x="0" y="0"/>
                </a:moveTo>
                <a:lnTo>
                  <a:pt x="10463888" y="0"/>
                </a:lnTo>
                <a:lnTo>
                  <a:pt x="10463888" y="10045333"/>
                </a:lnTo>
                <a:lnTo>
                  <a:pt x="0" y="10045333"/>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324504" y="411392"/>
            <a:ext cx="7722256"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Interventions for</a:t>
            </a:r>
          </a:p>
        </p:txBody>
      </p:sp>
      <p:sp>
        <p:nvSpPr>
          <p:cNvPr id="4" name="TextBox 4"/>
          <p:cNvSpPr txBox="1"/>
          <p:nvPr/>
        </p:nvSpPr>
        <p:spPr>
          <a:xfrm>
            <a:off x="324504" y="1219200"/>
            <a:ext cx="7386353" cy="876300"/>
          </a:xfrm>
          <a:prstGeom prst="rect">
            <a:avLst/>
          </a:prstGeom>
        </p:spPr>
        <p:txBody>
          <a:bodyPr lIns="0" tIns="0" rIns="0" bIns="0" rtlCol="0" anchor="t">
            <a:spAutoFit/>
          </a:bodyPr>
          <a:lstStyle/>
          <a:p>
            <a:pPr marL="0" lvl="0" indent="0" algn="l">
              <a:lnSpc>
                <a:spcPts val="6300"/>
              </a:lnSpc>
            </a:pPr>
            <a:r>
              <a:rPr lang="en-US" sz="7000" spc="-700" dirty="0">
                <a:solidFill>
                  <a:srgbClr val="C6682D"/>
                </a:solidFill>
                <a:latin typeface="Canva Sans"/>
                <a:ea typeface="Canva Sans"/>
                <a:cs typeface="Canva Sans"/>
                <a:sym typeface="Canva Sans"/>
              </a:rPr>
              <a:t>Carbon Neutral Cities</a:t>
            </a:r>
          </a:p>
        </p:txBody>
      </p:sp>
      <p:sp>
        <p:nvSpPr>
          <p:cNvPr id="5" name="TextBox 5"/>
          <p:cNvSpPr txBox="1"/>
          <p:nvPr/>
        </p:nvSpPr>
        <p:spPr>
          <a:xfrm>
            <a:off x="324504" y="8924343"/>
            <a:ext cx="7386353" cy="1189482"/>
          </a:xfrm>
          <a:prstGeom prst="rect">
            <a:avLst/>
          </a:prstGeom>
        </p:spPr>
        <p:txBody>
          <a:bodyPr lIns="0" tIns="0" rIns="0" bIns="0" rtlCol="0" anchor="t">
            <a:spAutoFit/>
          </a:bodyPr>
          <a:lstStyle/>
          <a:p>
            <a:pPr algn="just">
              <a:lnSpc>
                <a:spcPts val="1944"/>
              </a:lnSpc>
            </a:pPr>
            <a:r>
              <a:rPr lang="en-US" sz="1800" b="1" i="1" spc="-180">
                <a:solidFill>
                  <a:srgbClr val="635C4C"/>
                </a:solidFill>
                <a:latin typeface="Canva Sans Bold Italics"/>
                <a:ea typeface="Canva Sans Bold Italics"/>
                <a:cs typeface="Canva Sans Bold Italics"/>
                <a:sym typeface="Canva Sans Bold Italics"/>
              </a:rPr>
              <a:t>Source: </a:t>
            </a:r>
            <a:r>
              <a:rPr lang="en-US" sz="1800" i="1" spc="-180">
                <a:solidFill>
                  <a:srgbClr val="635C4C"/>
                </a:solidFill>
                <a:latin typeface="Canva Sans Italics"/>
                <a:ea typeface="Canva Sans Italics"/>
                <a:cs typeface="Canva Sans Italics"/>
                <a:sym typeface="Canva Sans Italics"/>
              </a:rPr>
              <a:t>Golubchikov, O., 2011. Climate Neutral Cities: How to Make Cities Less Energy and Carbon Intensive and more</a:t>
            </a:r>
          </a:p>
          <a:p>
            <a:pPr algn="just">
              <a:lnSpc>
                <a:spcPts val="1944"/>
              </a:lnSpc>
            </a:pPr>
            <a:r>
              <a:rPr lang="en-US" sz="1800" i="1" spc="-180">
                <a:solidFill>
                  <a:srgbClr val="635C4C"/>
                </a:solidFill>
                <a:latin typeface="Canva Sans Italics"/>
                <a:ea typeface="Canva Sans Italics"/>
                <a:cs typeface="Canva Sans Italics"/>
                <a:sym typeface="Canva Sans Italics"/>
              </a:rPr>
              <a:t>Resilient to Climatic Challenges. New York and Geneva: United Nations, Economic Commission for Europe</a:t>
            </a:r>
          </a:p>
          <a:p>
            <a:pPr marL="0" lvl="0" indent="0" algn="just">
              <a:lnSpc>
                <a:spcPts val="1944"/>
              </a:lnSpc>
            </a:pPr>
            <a:r>
              <a:rPr lang="en-US" sz="1800" i="1" spc="-180">
                <a:solidFill>
                  <a:srgbClr val="635C4C"/>
                </a:solidFill>
                <a:latin typeface="Canva Sans Italics"/>
                <a:ea typeface="Canva Sans Italics"/>
                <a:cs typeface="Canva Sans Italics"/>
                <a:sym typeface="Canva Sans Italics"/>
              </a:rPr>
              <a:t>(UNECE).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721FC-054F-7DA3-8E10-C4512973271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D86B191-4448-3126-E0BC-21D899CF468D}"/>
              </a:ext>
            </a:extLst>
          </p:cNvPr>
          <p:cNvSpPr txBox="1"/>
          <p:nvPr/>
        </p:nvSpPr>
        <p:spPr>
          <a:xfrm>
            <a:off x="324504" y="411392"/>
            <a:ext cx="13196154"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Frameworks for </a:t>
            </a:r>
          </a:p>
        </p:txBody>
      </p:sp>
      <p:sp>
        <p:nvSpPr>
          <p:cNvPr id="3" name="TextBox 3">
            <a:extLst>
              <a:ext uri="{FF2B5EF4-FFF2-40B4-BE49-F238E27FC236}">
                <a16:creationId xmlns:a16="http://schemas.microsoft.com/office/drawing/2014/main" id="{BC8FE7CE-0112-7428-2886-640B8177145F}"/>
              </a:ext>
            </a:extLst>
          </p:cNvPr>
          <p:cNvSpPr txBox="1"/>
          <p:nvPr/>
        </p:nvSpPr>
        <p:spPr>
          <a:xfrm>
            <a:off x="1241294" y="1238250"/>
            <a:ext cx="10177763" cy="933450"/>
          </a:xfrm>
          <a:prstGeom prst="rect">
            <a:avLst/>
          </a:prstGeom>
        </p:spPr>
        <p:txBody>
          <a:bodyPr lIns="0" tIns="0" rIns="0" bIns="0" rtlCol="0" anchor="t">
            <a:spAutoFit/>
          </a:bodyPr>
          <a:lstStyle/>
          <a:p>
            <a:pPr marL="0" lvl="0" indent="0" algn="l">
              <a:lnSpc>
                <a:spcPts val="6750"/>
              </a:lnSpc>
            </a:pPr>
            <a:r>
              <a:rPr lang="en-US" sz="7500" spc="-750" dirty="0">
                <a:solidFill>
                  <a:srgbClr val="C6682D"/>
                </a:solidFill>
                <a:latin typeface="Canva Sans"/>
                <a:ea typeface="Canva Sans"/>
                <a:cs typeface="Canva Sans"/>
                <a:sym typeface="Canva Sans"/>
              </a:rPr>
              <a:t>Low Carbon Infrastructure</a:t>
            </a:r>
          </a:p>
        </p:txBody>
      </p:sp>
      <p:pic>
        <p:nvPicPr>
          <p:cNvPr id="9" name="Picture 8">
            <a:extLst>
              <a:ext uri="{FF2B5EF4-FFF2-40B4-BE49-F238E27FC236}">
                <a16:creationId xmlns:a16="http://schemas.microsoft.com/office/drawing/2014/main" id="{6249DF6C-51FA-3708-54BB-C5745E95DA21}"/>
              </a:ext>
            </a:extLst>
          </p:cNvPr>
          <p:cNvPicPr>
            <a:picLocks noChangeAspect="1"/>
          </p:cNvPicPr>
          <p:nvPr/>
        </p:nvPicPr>
        <p:blipFill>
          <a:blip r:embed="rId3"/>
          <a:stretch>
            <a:fillRect/>
          </a:stretch>
        </p:blipFill>
        <p:spPr>
          <a:xfrm>
            <a:off x="3124200" y="2340251"/>
            <a:ext cx="5358110" cy="6941551"/>
          </a:xfrm>
          <a:prstGeom prst="rect">
            <a:avLst/>
          </a:prstGeom>
        </p:spPr>
      </p:pic>
      <p:sp>
        <p:nvSpPr>
          <p:cNvPr id="11" name="TextBox 10">
            <a:extLst>
              <a:ext uri="{FF2B5EF4-FFF2-40B4-BE49-F238E27FC236}">
                <a16:creationId xmlns:a16="http://schemas.microsoft.com/office/drawing/2014/main" id="{53449FD0-FD63-CD55-65F4-16E2C414E4DC}"/>
              </a:ext>
            </a:extLst>
          </p:cNvPr>
          <p:cNvSpPr txBox="1"/>
          <p:nvPr/>
        </p:nvSpPr>
        <p:spPr>
          <a:xfrm>
            <a:off x="3124201" y="9429023"/>
            <a:ext cx="5358110" cy="515077"/>
          </a:xfrm>
          <a:prstGeom prst="rect">
            <a:avLst/>
          </a:prstGeom>
        </p:spPr>
        <p:txBody>
          <a:bodyPr wrap="square" lIns="0" tIns="0" rIns="0" bIns="0" rtlCol="0" anchor="t">
            <a:spAutoFit/>
          </a:bodyPr>
          <a:lstStyle>
            <a:defPPr>
              <a:defRPr lang="en-US"/>
            </a:defPPr>
            <a:lvl1pPr>
              <a:lnSpc>
                <a:spcPts val="2100"/>
              </a:lnSpc>
              <a:defRPr sz="1500" i="1" u="sng">
                <a:solidFill>
                  <a:srgbClr val="81865E"/>
                </a:solidFill>
                <a:latin typeface="Arimo Italics"/>
                <a:ea typeface="Arimo Italics"/>
                <a:cs typeface="Arimo Italics"/>
              </a:defRPr>
            </a:lvl1pPr>
          </a:lstStyle>
          <a:p>
            <a:r>
              <a:rPr lang="en-US" dirty="0" err="1"/>
              <a:t>Source:https</a:t>
            </a:r>
            <a:r>
              <a:rPr lang="en-US" dirty="0"/>
              <a:t>://ghgprotocol.org/sites/default/files/standards/GPC_Full_MASTER_RW_v7.pdf</a:t>
            </a:r>
          </a:p>
        </p:txBody>
      </p:sp>
      <p:pic>
        <p:nvPicPr>
          <p:cNvPr id="15" name="Picture 14">
            <a:extLst>
              <a:ext uri="{FF2B5EF4-FFF2-40B4-BE49-F238E27FC236}">
                <a16:creationId xmlns:a16="http://schemas.microsoft.com/office/drawing/2014/main" id="{7D7C2E10-85F7-0F40-A399-BD9103863198}"/>
              </a:ext>
            </a:extLst>
          </p:cNvPr>
          <p:cNvPicPr>
            <a:picLocks noChangeAspect="1"/>
          </p:cNvPicPr>
          <p:nvPr/>
        </p:nvPicPr>
        <p:blipFill>
          <a:blip r:embed="rId4"/>
          <a:srcRect l="-402"/>
          <a:stretch/>
        </p:blipFill>
        <p:spPr>
          <a:xfrm>
            <a:off x="10668000" y="2340252"/>
            <a:ext cx="4953000" cy="6941550"/>
          </a:xfrm>
          <a:prstGeom prst="rect">
            <a:avLst/>
          </a:prstGeom>
        </p:spPr>
      </p:pic>
      <p:sp>
        <p:nvSpPr>
          <p:cNvPr id="16" name="TextBox 15">
            <a:extLst>
              <a:ext uri="{FF2B5EF4-FFF2-40B4-BE49-F238E27FC236}">
                <a16:creationId xmlns:a16="http://schemas.microsoft.com/office/drawing/2014/main" id="{BF770880-F15F-E058-81B0-51A31F8432BB}"/>
              </a:ext>
            </a:extLst>
          </p:cNvPr>
          <p:cNvSpPr txBox="1"/>
          <p:nvPr/>
        </p:nvSpPr>
        <p:spPr>
          <a:xfrm>
            <a:off x="10668001" y="9429023"/>
            <a:ext cx="4953000" cy="515077"/>
          </a:xfrm>
          <a:prstGeom prst="rect">
            <a:avLst/>
          </a:prstGeom>
        </p:spPr>
        <p:txBody>
          <a:bodyPr wrap="square" lIns="0" tIns="0" rIns="0" bIns="0" rtlCol="0" anchor="t">
            <a:spAutoFit/>
          </a:bodyPr>
          <a:lstStyle>
            <a:defPPr>
              <a:defRPr lang="en-US"/>
            </a:defPPr>
            <a:lvl1pPr>
              <a:lnSpc>
                <a:spcPts val="2100"/>
              </a:lnSpc>
              <a:defRPr sz="1500" i="1" u="sng">
                <a:solidFill>
                  <a:srgbClr val="81865E"/>
                </a:solidFill>
                <a:latin typeface="Arimo Italics"/>
                <a:ea typeface="Arimo Italics"/>
                <a:cs typeface="Arimo Italics"/>
              </a:defRPr>
            </a:lvl1pPr>
          </a:lstStyle>
          <a:p>
            <a:r>
              <a:rPr lang="en-US" dirty="0"/>
              <a:t>Source: https://www.globalcovenantofmayors.org/wp-content/uploads/2023/11/CRF7-0-2023-09-14-final.pdf</a:t>
            </a:r>
          </a:p>
        </p:txBody>
      </p:sp>
      <p:sp>
        <p:nvSpPr>
          <p:cNvPr id="20" name="Freeform 19">
            <a:extLst>
              <a:ext uri="{FF2B5EF4-FFF2-40B4-BE49-F238E27FC236}">
                <a16:creationId xmlns:a16="http://schemas.microsoft.com/office/drawing/2014/main" id="{67ECD028-CBC3-27CE-E6F9-DEC3C6DD5341}"/>
              </a:ext>
            </a:extLst>
          </p:cNvPr>
          <p:cNvSpPr/>
          <p:nvPr/>
        </p:nvSpPr>
        <p:spPr>
          <a:xfrm>
            <a:off x="0" y="10129421"/>
            <a:ext cx="18287996" cy="195679"/>
          </a:xfrm>
          <a:custGeom>
            <a:avLst/>
            <a:gdLst/>
            <a:ahLst/>
            <a:cxnLst/>
            <a:rect l="l" t="t" r="r" b="b"/>
            <a:pathLst>
              <a:path w="4816592" h="270933">
                <a:moveTo>
                  <a:pt x="0" y="0"/>
                </a:moveTo>
                <a:lnTo>
                  <a:pt x="4816592" y="0"/>
                </a:lnTo>
                <a:lnTo>
                  <a:pt x="4816592" y="270933"/>
                </a:lnTo>
                <a:lnTo>
                  <a:pt x="0" y="270933"/>
                </a:lnTo>
                <a:close/>
              </a:path>
            </a:pathLst>
          </a:custGeom>
          <a:solidFill>
            <a:srgbClr val="81865E"/>
          </a:solidFill>
        </p:spPr>
        <p:txBody>
          <a:bodyPr/>
          <a:lstStyle/>
          <a:p>
            <a:endParaRPr lang="en-US"/>
          </a:p>
        </p:txBody>
      </p:sp>
    </p:spTree>
    <p:extLst>
      <p:ext uri="{BB962C8B-B14F-4D97-AF65-F5344CB8AC3E}">
        <p14:creationId xmlns:p14="http://schemas.microsoft.com/office/powerpoint/2010/main" val="1287394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C43A3-B203-F526-098B-A68874BF0109}"/>
            </a:ext>
          </a:extLst>
        </p:cNvPr>
        <p:cNvGrpSpPr/>
        <p:nvPr/>
      </p:nvGrpSpPr>
      <p:grpSpPr>
        <a:xfrm>
          <a:off x="0" y="0"/>
          <a:ext cx="0" cy="0"/>
          <a:chOff x="0" y="0"/>
          <a:chExt cx="0" cy="0"/>
        </a:xfrm>
      </p:grpSpPr>
      <p:sp>
        <p:nvSpPr>
          <p:cNvPr id="21" name="Isosceles Triangle 20">
            <a:extLst>
              <a:ext uri="{FF2B5EF4-FFF2-40B4-BE49-F238E27FC236}">
                <a16:creationId xmlns:a16="http://schemas.microsoft.com/office/drawing/2014/main" id="{681F83F5-4262-FF52-0443-7F7AF822B233}"/>
              </a:ext>
            </a:extLst>
          </p:cNvPr>
          <p:cNvSpPr/>
          <p:nvPr/>
        </p:nvSpPr>
        <p:spPr>
          <a:xfrm rot="16200000">
            <a:off x="8173121" y="3260073"/>
            <a:ext cx="3798406" cy="2787072"/>
          </a:xfrm>
          <a:custGeom>
            <a:avLst/>
            <a:gdLst>
              <a:gd name="connsiteX0" fmla="*/ 0 w 1539299"/>
              <a:gd name="connsiteY0" fmla="*/ 2446413 h 2446413"/>
              <a:gd name="connsiteX1" fmla="*/ 769650 w 1539299"/>
              <a:gd name="connsiteY1" fmla="*/ 0 h 2446413"/>
              <a:gd name="connsiteX2" fmla="*/ 1539299 w 1539299"/>
              <a:gd name="connsiteY2" fmla="*/ 2446413 h 2446413"/>
              <a:gd name="connsiteX3" fmla="*/ 0 w 1539299"/>
              <a:gd name="connsiteY3" fmla="*/ 2446413 h 2446413"/>
              <a:gd name="connsiteX0" fmla="*/ 0 w 2328193"/>
              <a:gd name="connsiteY0" fmla="*/ 2446413 h 2715354"/>
              <a:gd name="connsiteX1" fmla="*/ 769650 w 2328193"/>
              <a:gd name="connsiteY1" fmla="*/ 0 h 2715354"/>
              <a:gd name="connsiteX2" fmla="*/ 2328193 w 2328193"/>
              <a:gd name="connsiteY2" fmla="*/ 2715354 h 2715354"/>
              <a:gd name="connsiteX3" fmla="*/ 0 w 2328193"/>
              <a:gd name="connsiteY3" fmla="*/ 2446413 h 2715354"/>
              <a:gd name="connsiteX0" fmla="*/ 0 w 3798406"/>
              <a:gd name="connsiteY0" fmla="*/ 2769146 h 2769146"/>
              <a:gd name="connsiteX1" fmla="*/ 2239863 w 3798406"/>
              <a:gd name="connsiteY1" fmla="*/ 0 h 2769146"/>
              <a:gd name="connsiteX2" fmla="*/ 3798406 w 3798406"/>
              <a:gd name="connsiteY2" fmla="*/ 2715354 h 2769146"/>
              <a:gd name="connsiteX3" fmla="*/ 0 w 3798406"/>
              <a:gd name="connsiteY3" fmla="*/ 2769146 h 2769146"/>
              <a:gd name="connsiteX0" fmla="*/ 0 w 3798406"/>
              <a:gd name="connsiteY0" fmla="*/ 2769146 h 2840860"/>
              <a:gd name="connsiteX1" fmla="*/ 2239863 w 3798406"/>
              <a:gd name="connsiteY1" fmla="*/ 0 h 2840860"/>
              <a:gd name="connsiteX2" fmla="*/ 3798406 w 3798406"/>
              <a:gd name="connsiteY2" fmla="*/ 2840860 h 2840860"/>
              <a:gd name="connsiteX3" fmla="*/ 0 w 3798406"/>
              <a:gd name="connsiteY3" fmla="*/ 2769146 h 2840860"/>
              <a:gd name="connsiteX0" fmla="*/ 0 w 3798406"/>
              <a:gd name="connsiteY0" fmla="*/ 2769146 h 2787072"/>
              <a:gd name="connsiteX1" fmla="*/ 2239863 w 3798406"/>
              <a:gd name="connsiteY1" fmla="*/ 0 h 2787072"/>
              <a:gd name="connsiteX2" fmla="*/ 3798406 w 3798406"/>
              <a:gd name="connsiteY2" fmla="*/ 2787072 h 2787072"/>
              <a:gd name="connsiteX3" fmla="*/ 0 w 3798406"/>
              <a:gd name="connsiteY3" fmla="*/ 2769146 h 2787072"/>
            </a:gdLst>
            <a:ahLst/>
            <a:cxnLst>
              <a:cxn ang="0">
                <a:pos x="connsiteX0" y="connsiteY0"/>
              </a:cxn>
              <a:cxn ang="0">
                <a:pos x="connsiteX1" y="connsiteY1"/>
              </a:cxn>
              <a:cxn ang="0">
                <a:pos x="connsiteX2" y="connsiteY2"/>
              </a:cxn>
              <a:cxn ang="0">
                <a:pos x="connsiteX3" y="connsiteY3"/>
              </a:cxn>
            </a:cxnLst>
            <a:rect l="l" t="t" r="r" b="b"/>
            <a:pathLst>
              <a:path w="3798406" h="2787072">
                <a:moveTo>
                  <a:pt x="0" y="2769146"/>
                </a:moveTo>
                <a:lnTo>
                  <a:pt x="2239863" y="0"/>
                </a:lnTo>
                <a:lnTo>
                  <a:pt x="3798406" y="2787072"/>
                </a:lnTo>
                <a:lnTo>
                  <a:pt x="0" y="2769146"/>
                </a:lnTo>
                <a:close/>
              </a:path>
            </a:pathLst>
          </a:cu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a:extLst>
              <a:ext uri="{FF2B5EF4-FFF2-40B4-BE49-F238E27FC236}">
                <a16:creationId xmlns:a16="http://schemas.microsoft.com/office/drawing/2014/main" id="{1B7DAF2F-391D-2870-3566-121B5A33B8D1}"/>
              </a:ext>
            </a:extLst>
          </p:cNvPr>
          <p:cNvSpPr txBox="1"/>
          <p:nvPr/>
        </p:nvSpPr>
        <p:spPr>
          <a:xfrm>
            <a:off x="324504" y="411392"/>
            <a:ext cx="12629496" cy="933450"/>
          </a:xfrm>
          <a:prstGeom prst="rect">
            <a:avLst/>
          </a:prstGeom>
        </p:spPr>
        <p:txBody>
          <a:bodyPr wrap="square"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Outline of Reporting Framework</a:t>
            </a:r>
          </a:p>
        </p:txBody>
      </p:sp>
      <p:sp>
        <p:nvSpPr>
          <p:cNvPr id="3" name="TextBox 3">
            <a:extLst>
              <a:ext uri="{FF2B5EF4-FFF2-40B4-BE49-F238E27FC236}">
                <a16:creationId xmlns:a16="http://schemas.microsoft.com/office/drawing/2014/main" id="{F4D6CA16-1D15-3BFF-D770-AB1A428AA153}"/>
              </a:ext>
            </a:extLst>
          </p:cNvPr>
          <p:cNvSpPr txBox="1"/>
          <p:nvPr/>
        </p:nvSpPr>
        <p:spPr>
          <a:xfrm>
            <a:off x="1241294" y="1238250"/>
            <a:ext cx="11712706" cy="902363"/>
          </a:xfrm>
          <a:prstGeom prst="rect">
            <a:avLst/>
          </a:prstGeom>
        </p:spPr>
        <p:txBody>
          <a:bodyPr wrap="square" lIns="0" tIns="0" rIns="0" bIns="0" rtlCol="0" anchor="t">
            <a:spAutoFit/>
          </a:bodyPr>
          <a:lstStyle/>
          <a:p>
            <a:pPr marL="0" lvl="0" indent="0" algn="l">
              <a:lnSpc>
                <a:spcPts val="6750"/>
              </a:lnSpc>
            </a:pPr>
            <a:r>
              <a:rPr lang="en-US" sz="7500" spc="-750" dirty="0">
                <a:solidFill>
                  <a:srgbClr val="C6682D"/>
                </a:solidFill>
                <a:latin typeface="Canva Sans"/>
                <a:ea typeface="Canva Sans"/>
                <a:cs typeface="Canva Sans"/>
                <a:sym typeface="Canva Sans"/>
              </a:rPr>
              <a:t>for Low Carbon Infrastructure</a:t>
            </a:r>
          </a:p>
        </p:txBody>
      </p:sp>
      <p:sp>
        <p:nvSpPr>
          <p:cNvPr id="12" name="Freeform 19">
            <a:extLst>
              <a:ext uri="{FF2B5EF4-FFF2-40B4-BE49-F238E27FC236}">
                <a16:creationId xmlns:a16="http://schemas.microsoft.com/office/drawing/2014/main" id="{FF210564-06A0-10DF-7147-95E0468F4079}"/>
              </a:ext>
            </a:extLst>
          </p:cNvPr>
          <p:cNvSpPr/>
          <p:nvPr/>
        </p:nvSpPr>
        <p:spPr>
          <a:xfrm>
            <a:off x="13335004" y="0"/>
            <a:ext cx="4952996" cy="10287000"/>
          </a:xfrm>
          <a:custGeom>
            <a:avLst/>
            <a:gdLst/>
            <a:ahLst/>
            <a:cxnLst/>
            <a:rect l="l" t="t" r="r" b="b"/>
            <a:pathLst>
              <a:path w="4816592" h="270933">
                <a:moveTo>
                  <a:pt x="0" y="0"/>
                </a:moveTo>
                <a:lnTo>
                  <a:pt x="4816592" y="0"/>
                </a:lnTo>
                <a:lnTo>
                  <a:pt x="4816592" y="270933"/>
                </a:lnTo>
                <a:lnTo>
                  <a:pt x="0" y="270933"/>
                </a:lnTo>
                <a:close/>
              </a:path>
            </a:pathLst>
          </a:custGeom>
          <a:solidFill>
            <a:srgbClr val="81865E"/>
          </a:solidFill>
        </p:spPr>
        <p:txBody>
          <a:bodyPr/>
          <a:lstStyle/>
          <a:p>
            <a:endParaRPr lang="en-US"/>
          </a:p>
        </p:txBody>
      </p:sp>
      <p:sp>
        <p:nvSpPr>
          <p:cNvPr id="18" name="TextBox 17">
            <a:extLst>
              <a:ext uri="{FF2B5EF4-FFF2-40B4-BE49-F238E27FC236}">
                <a16:creationId xmlns:a16="http://schemas.microsoft.com/office/drawing/2014/main" id="{1B8E18D1-ED61-F836-5521-DA7040C5A260}"/>
              </a:ext>
            </a:extLst>
          </p:cNvPr>
          <p:cNvSpPr txBox="1"/>
          <p:nvPr/>
        </p:nvSpPr>
        <p:spPr>
          <a:xfrm>
            <a:off x="-152400" y="9512472"/>
            <a:ext cx="13868400" cy="330155"/>
          </a:xfrm>
          <a:prstGeom prst="rect">
            <a:avLst/>
          </a:prstGeom>
        </p:spPr>
        <p:txBody>
          <a:bodyPr wrap="square" lIns="0" tIns="0" rIns="0" bIns="0" rtlCol="0" anchor="t">
            <a:spAutoFit/>
          </a:bodyPr>
          <a:lstStyle>
            <a:defPPr>
              <a:defRPr lang="en-US"/>
            </a:defPPr>
            <a:lvl1pPr lvl="0" indent="0" algn="ctr">
              <a:lnSpc>
                <a:spcPts val="2409"/>
              </a:lnSpc>
              <a:defRPr sz="2677" b="1" spc="-267">
                <a:solidFill>
                  <a:srgbClr val="635C4C"/>
                </a:solidFill>
                <a:latin typeface="Canva Sans Bold"/>
                <a:ea typeface="Canva Sans Bold"/>
                <a:cs typeface="Canva Sans Bold"/>
              </a:defRPr>
            </a:lvl1pPr>
          </a:lstStyle>
          <a:p>
            <a:r>
              <a:rPr lang="en-US" sz="3000" dirty="0"/>
              <a:t>Steps for creating a GHG inventory at the city level in the GPC framework </a:t>
            </a:r>
          </a:p>
        </p:txBody>
      </p:sp>
      <p:sp>
        <p:nvSpPr>
          <p:cNvPr id="19" name="TextBox 18">
            <a:extLst>
              <a:ext uri="{FF2B5EF4-FFF2-40B4-BE49-F238E27FC236}">
                <a16:creationId xmlns:a16="http://schemas.microsoft.com/office/drawing/2014/main" id="{A36EF0E1-A938-7785-BE3F-6124F117F36E}"/>
              </a:ext>
            </a:extLst>
          </p:cNvPr>
          <p:cNvSpPr txBox="1"/>
          <p:nvPr/>
        </p:nvSpPr>
        <p:spPr>
          <a:xfrm>
            <a:off x="685800" y="9964604"/>
            <a:ext cx="11923518" cy="269304"/>
          </a:xfrm>
          <a:prstGeom prst="rect">
            <a:avLst/>
          </a:prstGeom>
        </p:spPr>
        <p:txBody>
          <a:bodyPr wrap="square" lIns="0" tIns="0" rIns="0" bIns="0" rtlCol="0" anchor="t">
            <a:spAutoFit/>
          </a:bodyPr>
          <a:lstStyle>
            <a:defPPr>
              <a:defRPr lang="en-US"/>
            </a:defPPr>
            <a:lvl1pPr>
              <a:lnSpc>
                <a:spcPts val="2100"/>
              </a:lnSpc>
              <a:defRPr sz="1500" i="1" u="sng">
                <a:solidFill>
                  <a:srgbClr val="81865E"/>
                </a:solidFill>
                <a:latin typeface="Arimo Italics"/>
                <a:ea typeface="Arimo Italics"/>
                <a:cs typeface="Arimo Italics"/>
              </a:defRPr>
            </a:lvl1pPr>
          </a:lstStyle>
          <a:p>
            <a:r>
              <a:rPr lang="en-US" sz="1800" dirty="0"/>
              <a:t>Source: Fong, W.K. and C40, M.D., 2014. Global protocol for community-scale greenhouse gas emission inventories. </a:t>
            </a:r>
          </a:p>
        </p:txBody>
      </p:sp>
      <p:graphicFrame>
        <p:nvGraphicFramePr>
          <p:cNvPr id="16" name="Diagram 15">
            <a:extLst>
              <a:ext uri="{FF2B5EF4-FFF2-40B4-BE49-F238E27FC236}">
                <a16:creationId xmlns:a16="http://schemas.microsoft.com/office/drawing/2014/main" id="{0EDB5A81-FDD5-4384-DC8F-4F0B615AB13C}"/>
              </a:ext>
            </a:extLst>
          </p:cNvPr>
          <p:cNvGraphicFramePr/>
          <p:nvPr>
            <p:extLst>
              <p:ext uri="{D42A27DB-BD31-4B8C-83A1-F6EECF244321}">
                <p14:modId xmlns:p14="http://schemas.microsoft.com/office/powerpoint/2010/main" val="2614621959"/>
              </p:ext>
            </p:extLst>
          </p:nvPr>
        </p:nvGraphicFramePr>
        <p:xfrm>
          <a:off x="-152400" y="1866900"/>
          <a:ext cx="10972800" cy="7824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19">
            <a:extLst>
              <a:ext uri="{FF2B5EF4-FFF2-40B4-BE49-F238E27FC236}">
                <a16:creationId xmlns:a16="http://schemas.microsoft.com/office/drawing/2014/main" id="{11C2654D-6CED-0124-DAF8-B3C5B8388D4A}"/>
              </a:ext>
            </a:extLst>
          </p:cNvPr>
          <p:cNvPicPr>
            <a:picLocks noChangeAspect="1"/>
          </p:cNvPicPr>
          <p:nvPr/>
        </p:nvPicPr>
        <p:blipFill>
          <a:blip r:embed="rId8"/>
          <a:srcRect l="3074" r="1981"/>
          <a:stretch/>
        </p:blipFill>
        <p:spPr>
          <a:xfrm>
            <a:off x="10972800" y="2642500"/>
            <a:ext cx="7162800" cy="3954555"/>
          </a:xfrm>
          <a:prstGeom prst="rect">
            <a:avLst/>
          </a:prstGeom>
        </p:spPr>
      </p:pic>
    </p:spTree>
    <p:extLst>
      <p:ext uri="{BB962C8B-B14F-4D97-AF65-F5344CB8AC3E}">
        <p14:creationId xmlns:p14="http://schemas.microsoft.com/office/powerpoint/2010/main" val="1457092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2266950"/>
            <a:ext cx="11724945" cy="4020679"/>
          </a:xfrm>
          <a:custGeom>
            <a:avLst/>
            <a:gdLst/>
            <a:ahLst/>
            <a:cxnLst/>
            <a:rect l="l" t="t" r="r" b="b"/>
            <a:pathLst>
              <a:path w="11724945" h="4020679">
                <a:moveTo>
                  <a:pt x="0" y="0"/>
                </a:moveTo>
                <a:lnTo>
                  <a:pt x="11724945" y="0"/>
                </a:lnTo>
                <a:lnTo>
                  <a:pt x="11724945" y="4020679"/>
                </a:lnTo>
                <a:lnTo>
                  <a:pt x="0" y="40206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6563055" y="5842117"/>
            <a:ext cx="11724945" cy="4020679"/>
          </a:xfrm>
          <a:custGeom>
            <a:avLst/>
            <a:gdLst/>
            <a:ahLst/>
            <a:cxnLst/>
            <a:rect l="l" t="t" r="r" b="b"/>
            <a:pathLst>
              <a:path w="11724945" h="4020679">
                <a:moveTo>
                  <a:pt x="0" y="0"/>
                </a:moveTo>
                <a:lnTo>
                  <a:pt x="11724945" y="0"/>
                </a:lnTo>
                <a:lnTo>
                  <a:pt x="11724945" y="4020679"/>
                </a:lnTo>
                <a:lnTo>
                  <a:pt x="0" y="40206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772287" y="4494339"/>
            <a:ext cx="1155342" cy="1136436"/>
          </a:xfrm>
          <a:custGeom>
            <a:avLst/>
            <a:gdLst/>
            <a:ahLst/>
            <a:cxnLst/>
            <a:rect l="l" t="t" r="r" b="b"/>
            <a:pathLst>
              <a:path w="1155342" h="1136436">
                <a:moveTo>
                  <a:pt x="0" y="0"/>
                </a:moveTo>
                <a:lnTo>
                  <a:pt x="1155341" y="0"/>
                </a:lnTo>
                <a:lnTo>
                  <a:pt x="1155341" y="1136436"/>
                </a:lnTo>
                <a:lnTo>
                  <a:pt x="0" y="11364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6239178" y="4335538"/>
            <a:ext cx="1049365" cy="1311706"/>
          </a:xfrm>
          <a:custGeom>
            <a:avLst/>
            <a:gdLst/>
            <a:ahLst/>
            <a:cxnLst/>
            <a:rect l="l" t="t" r="r" b="b"/>
            <a:pathLst>
              <a:path w="1049365" h="1311706">
                <a:moveTo>
                  <a:pt x="0" y="0"/>
                </a:moveTo>
                <a:lnTo>
                  <a:pt x="1049364" y="0"/>
                </a:lnTo>
                <a:lnTo>
                  <a:pt x="1049364" y="1311706"/>
                </a:lnTo>
                <a:lnTo>
                  <a:pt x="0" y="13117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1103187" y="3424681"/>
            <a:ext cx="1249417" cy="1741245"/>
          </a:xfrm>
          <a:custGeom>
            <a:avLst/>
            <a:gdLst/>
            <a:ahLst/>
            <a:cxnLst/>
            <a:rect l="l" t="t" r="r" b="b"/>
            <a:pathLst>
              <a:path w="1249417" h="1741245">
                <a:moveTo>
                  <a:pt x="0" y="0"/>
                </a:moveTo>
                <a:lnTo>
                  <a:pt x="1249417" y="0"/>
                </a:lnTo>
                <a:lnTo>
                  <a:pt x="1249417" y="1741245"/>
                </a:lnTo>
                <a:lnTo>
                  <a:pt x="0" y="174124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Freeform 7"/>
          <p:cNvSpPr/>
          <p:nvPr/>
        </p:nvSpPr>
        <p:spPr>
          <a:xfrm>
            <a:off x="7743486" y="7895886"/>
            <a:ext cx="1371939" cy="1371939"/>
          </a:xfrm>
          <a:custGeom>
            <a:avLst/>
            <a:gdLst/>
            <a:ahLst/>
            <a:cxnLst/>
            <a:rect l="l" t="t" r="r" b="b"/>
            <a:pathLst>
              <a:path w="1371939" h="1371939">
                <a:moveTo>
                  <a:pt x="0" y="0"/>
                </a:moveTo>
                <a:lnTo>
                  <a:pt x="1371939" y="0"/>
                </a:lnTo>
                <a:lnTo>
                  <a:pt x="1371939" y="1371939"/>
                </a:lnTo>
                <a:lnTo>
                  <a:pt x="0" y="1371939"/>
                </a:lnTo>
                <a:lnTo>
                  <a:pt x="0" y="0"/>
                </a:lnTo>
                <a:close/>
              </a:path>
            </a:pathLst>
          </a:custGeom>
          <a:blipFill>
            <a:blip r:embed="rId11"/>
            <a:stretch>
              <a:fillRect/>
            </a:stretch>
          </a:blipFill>
          <a:ln cap="sq">
            <a:noFill/>
            <a:prstDash val="solid"/>
            <a:miter/>
          </a:ln>
        </p:spPr>
        <p:txBody>
          <a:bodyPr/>
          <a:lstStyle/>
          <a:p>
            <a:endParaRPr lang="en-US"/>
          </a:p>
        </p:txBody>
      </p:sp>
      <p:sp>
        <p:nvSpPr>
          <p:cNvPr id="8" name="Freeform 8"/>
          <p:cNvSpPr/>
          <p:nvPr/>
        </p:nvSpPr>
        <p:spPr>
          <a:xfrm>
            <a:off x="11771760" y="8363313"/>
            <a:ext cx="914037" cy="914037"/>
          </a:xfrm>
          <a:custGeom>
            <a:avLst/>
            <a:gdLst/>
            <a:ahLst/>
            <a:cxnLst/>
            <a:rect l="l" t="t" r="r" b="b"/>
            <a:pathLst>
              <a:path w="914037" h="914037">
                <a:moveTo>
                  <a:pt x="0" y="0"/>
                </a:moveTo>
                <a:lnTo>
                  <a:pt x="914037" y="0"/>
                </a:lnTo>
                <a:lnTo>
                  <a:pt x="914037" y="914037"/>
                </a:lnTo>
                <a:lnTo>
                  <a:pt x="0" y="9140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9" name="Freeform 9"/>
          <p:cNvSpPr/>
          <p:nvPr/>
        </p:nvSpPr>
        <p:spPr>
          <a:xfrm>
            <a:off x="15670835" y="8148476"/>
            <a:ext cx="1181371" cy="1119349"/>
          </a:xfrm>
          <a:custGeom>
            <a:avLst/>
            <a:gdLst/>
            <a:ahLst/>
            <a:cxnLst/>
            <a:rect l="l" t="t" r="r" b="b"/>
            <a:pathLst>
              <a:path w="1181371" h="1119349">
                <a:moveTo>
                  <a:pt x="0" y="0"/>
                </a:moveTo>
                <a:lnTo>
                  <a:pt x="1181371" y="0"/>
                </a:lnTo>
                <a:lnTo>
                  <a:pt x="1181371" y="1119349"/>
                </a:lnTo>
                <a:lnTo>
                  <a:pt x="0" y="111934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TextBox 10"/>
          <p:cNvSpPr txBox="1"/>
          <p:nvPr/>
        </p:nvSpPr>
        <p:spPr>
          <a:xfrm>
            <a:off x="1028700" y="3443731"/>
            <a:ext cx="2642515" cy="964564"/>
          </a:xfrm>
          <a:prstGeom prst="rect">
            <a:avLst/>
          </a:prstGeom>
        </p:spPr>
        <p:txBody>
          <a:bodyPr lIns="0" tIns="0" rIns="0" bIns="0" rtlCol="0" anchor="t">
            <a:spAutoFit/>
          </a:bodyPr>
          <a:lstStyle/>
          <a:p>
            <a:pPr marL="0" lvl="0" indent="0" algn="ctr">
              <a:lnSpc>
                <a:spcPts val="3704"/>
              </a:lnSpc>
            </a:pPr>
            <a:r>
              <a:rPr lang="en-US" sz="3367" b="1" spc="-336">
                <a:solidFill>
                  <a:srgbClr val="FAF9F4"/>
                </a:solidFill>
                <a:latin typeface="Canva Sans Bold"/>
                <a:ea typeface="Canva Sans Bold"/>
                <a:cs typeface="Canva Sans Bold"/>
                <a:sym typeface="Canva Sans Bold"/>
              </a:rPr>
              <a:t>Financial Constraints</a:t>
            </a:r>
          </a:p>
        </p:txBody>
      </p:sp>
      <p:sp>
        <p:nvSpPr>
          <p:cNvPr id="11" name="TextBox 11"/>
          <p:cNvSpPr txBox="1"/>
          <p:nvPr/>
        </p:nvSpPr>
        <p:spPr>
          <a:xfrm>
            <a:off x="5108898" y="3352113"/>
            <a:ext cx="2120370" cy="1423891"/>
          </a:xfrm>
          <a:prstGeom prst="rect">
            <a:avLst/>
          </a:prstGeom>
        </p:spPr>
        <p:txBody>
          <a:bodyPr lIns="0" tIns="0" rIns="0" bIns="0" rtlCol="0" anchor="t">
            <a:spAutoFit/>
          </a:bodyPr>
          <a:lstStyle/>
          <a:p>
            <a:pPr marL="0" lvl="0" indent="0" algn="l">
              <a:lnSpc>
                <a:spcPts val="3704"/>
              </a:lnSpc>
            </a:pPr>
            <a:r>
              <a:rPr lang="en-US" sz="3367" b="1" spc="-336">
                <a:solidFill>
                  <a:srgbClr val="FAF9F4"/>
                </a:solidFill>
                <a:latin typeface="Canva Sans Bold"/>
                <a:ea typeface="Canva Sans Bold"/>
                <a:cs typeface="Canva Sans Bold"/>
                <a:sym typeface="Canva Sans Bold"/>
              </a:rPr>
              <a:t>Inadequate Institutional Capacity</a:t>
            </a:r>
          </a:p>
        </p:txBody>
      </p:sp>
      <p:sp>
        <p:nvSpPr>
          <p:cNvPr id="12" name="TextBox 12"/>
          <p:cNvSpPr txBox="1"/>
          <p:nvPr/>
        </p:nvSpPr>
        <p:spPr>
          <a:xfrm>
            <a:off x="8666950" y="3627569"/>
            <a:ext cx="2642515" cy="1434988"/>
          </a:xfrm>
          <a:prstGeom prst="rect">
            <a:avLst/>
          </a:prstGeom>
        </p:spPr>
        <p:txBody>
          <a:bodyPr lIns="0" tIns="0" rIns="0" bIns="0" rtlCol="0" anchor="t">
            <a:spAutoFit/>
          </a:bodyPr>
          <a:lstStyle/>
          <a:p>
            <a:pPr marL="0" lvl="0" indent="0" algn="ctr">
              <a:lnSpc>
                <a:spcPts val="3704"/>
              </a:lnSpc>
            </a:pPr>
            <a:r>
              <a:rPr lang="en-US" sz="3367" b="1" spc="-336">
                <a:solidFill>
                  <a:srgbClr val="FAF9F4"/>
                </a:solidFill>
                <a:latin typeface="Canva Sans Bold"/>
                <a:ea typeface="Canva Sans Bold"/>
                <a:cs typeface="Canva Sans Bold"/>
                <a:sym typeface="Canva Sans Bold"/>
              </a:rPr>
              <a:t>Political and Social Resistance</a:t>
            </a:r>
          </a:p>
        </p:txBody>
      </p:sp>
      <p:sp>
        <p:nvSpPr>
          <p:cNvPr id="13" name="TextBox 13"/>
          <p:cNvSpPr txBox="1"/>
          <p:nvPr/>
        </p:nvSpPr>
        <p:spPr>
          <a:xfrm>
            <a:off x="324504" y="411392"/>
            <a:ext cx="9216321"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Challenges for EMDEs in</a:t>
            </a:r>
          </a:p>
        </p:txBody>
      </p:sp>
      <p:sp>
        <p:nvSpPr>
          <p:cNvPr id="14" name="TextBox 14"/>
          <p:cNvSpPr txBox="1"/>
          <p:nvPr/>
        </p:nvSpPr>
        <p:spPr>
          <a:xfrm>
            <a:off x="1241294" y="1333500"/>
            <a:ext cx="11111309"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Adopting Global Frameworks</a:t>
            </a:r>
          </a:p>
        </p:txBody>
      </p:sp>
      <p:sp>
        <p:nvSpPr>
          <p:cNvPr id="15" name="TextBox 15"/>
          <p:cNvSpPr txBox="1"/>
          <p:nvPr/>
        </p:nvSpPr>
        <p:spPr>
          <a:xfrm>
            <a:off x="7288542" y="6887892"/>
            <a:ext cx="2642515" cy="964564"/>
          </a:xfrm>
          <a:prstGeom prst="rect">
            <a:avLst/>
          </a:prstGeom>
        </p:spPr>
        <p:txBody>
          <a:bodyPr lIns="0" tIns="0" rIns="0" bIns="0" rtlCol="0" anchor="t">
            <a:spAutoFit/>
          </a:bodyPr>
          <a:lstStyle/>
          <a:p>
            <a:pPr marL="0" lvl="0" indent="0" algn="ctr">
              <a:lnSpc>
                <a:spcPts val="3704"/>
              </a:lnSpc>
            </a:pPr>
            <a:r>
              <a:rPr lang="en-US" sz="3367" b="1" spc="-336">
                <a:solidFill>
                  <a:srgbClr val="FAF9F4"/>
                </a:solidFill>
                <a:latin typeface="Canva Sans Bold"/>
                <a:ea typeface="Canva Sans Bold"/>
                <a:cs typeface="Canva Sans Bold"/>
                <a:sym typeface="Canva Sans Bold"/>
              </a:rPr>
              <a:t>Equitable Access </a:t>
            </a:r>
          </a:p>
        </p:txBody>
      </p:sp>
      <p:sp>
        <p:nvSpPr>
          <p:cNvPr id="16" name="TextBox 16"/>
          <p:cNvSpPr txBox="1"/>
          <p:nvPr/>
        </p:nvSpPr>
        <p:spPr>
          <a:xfrm>
            <a:off x="14918360" y="7056249"/>
            <a:ext cx="2642515" cy="964564"/>
          </a:xfrm>
          <a:prstGeom prst="rect">
            <a:avLst/>
          </a:prstGeom>
        </p:spPr>
        <p:txBody>
          <a:bodyPr lIns="0" tIns="0" rIns="0" bIns="0" rtlCol="0" anchor="t">
            <a:spAutoFit/>
          </a:bodyPr>
          <a:lstStyle/>
          <a:p>
            <a:pPr marL="0" lvl="0" indent="0" algn="ctr">
              <a:lnSpc>
                <a:spcPts val="3704"/>
              </a:lnSpc>
            </a:pPr>
            <a:r>
              <a:rPr lang="en-US" sz="3367" b="1" spc="-336">
                <a:solidFill>
                  <a:srgbClr val="FAF9F4"/>
                </a:solidFill>
                <a:latin typeface="Canva Sans Bold"/>
                <a:ea typeface="Canva Sans Bold"/>
                <a:cs typeface="Canva Sans Bold"/>
                <a:sym typeface="Canva Sans Bold"/>
              </a:rPr>
              <a:t>Technical Skill Limitations</a:t>
            </a:r>
          </a:p>
        </p:txBody>
      </p:sp>
      <p:sp>
        <p:nvSpPr>
          <p:cNvPr id="17" name="TextBox 17"/>
          <p:cNvSpPr txBox="1"/>
          <p:nvPr/>
        </p:nvSpPr>
        <p:spPr>
          <a:xfrm>
            <a:off x="11104270" y="6887892"/>
            <a:ext cx="2642515" cy="1434988"/>
          </a:xfrm>
          <a:prstGeom prst="rect">
            <a:avLst/>
          </a:prstGeom>
        </p:spPr>
        <p:txBody>
          <a:bodyPr lIns="0" tIns="0" rIns="0" bIns="0" rtlCol="0" anchor="t">
            <a:spAutoFit/>
          </a:bodyPr>
          <a:lstStyle/>
          <a:p>
            <a:pPr marL="0" lvl="0" indent="0" algn="ctr">
              <a:lnSpc>
                <a:spcPts val="3704"/>
              </a:lnSpc>
            </a:pPr>
            <a:r>
              <a:rPr lang="en-US" sz="3367" b="1" spc="-336">
                <a:solidFill>
                  <a:srgbClr val="FAF9F4"/>
                </a:solidFill>
                <a:latin typeface="Canva Sans Bold"/>
                <a:ea typeface="Canva Sans Bold"/>
                <a:cs typeface="Canva Sans Bold"/>
                <a:sym typeface="Canva Sans Bold"/>
              </a:rPr>
              <a:t>Existing Infrastructure lock-in</a:t>
            </a:r>
          </a:p>
        </p:txBody>
      </p:sp>
      <p:sp>
        <p:nvSpPr>
          <p:cNvPr id="21" name="Freeform 19">
            <a:extLst>
              <a:ext uri="{FF2B5EF4-FFF2-40B4-BE49-F238E27FC236}">
                <a16:creationId xmlns:a16="http://schemas.microsoft.com/office/drawing/2014/main" id="{B68C365E-23AB-1F6F-62B1-E4B422E950B1}"/>
              </a:ext>
            </a:extLst>
          </p:cNvPr>
          <p:cNvSpPr/>
          <p:nvPr/>
        </p:nvSpPr>
        <p:spPr>
          <a:xfrm>
            <a:off x="0" y="9990458"/>
            <a:ext cx="18287996" cy="296541"/>
          </a:xfrm>
          <a:custGeom>
            <a:avLst/>
            <a:gdLst/>
            <a:ahLst/>
            <a:cxnLst/>
            <a:rect l="l" t="t" r="r" b="b"/>
            <a:pathLst>
              <a:path w="4816592" h="270933">
                <a:moveTo>
                  <a:pt x="0" y="0"/>
                </a:moveTo>
                <a:lnTo>
                  <a:pt x="4816592" y="0"/>
                </a:lnTo>
                <a:lnTo>
                  <a:pt x="4816592" y="270933"/>
                </a:lnTo>
                <a:lnTo>
                  <a:pt x="0" y="270933"/>
                </a:lnTo>
                <a:close/>
              </a:path>
            </a:pathLst>
          </a:custGeom>
          <a:solidFill>
            <a:srgbClr val="81865E"/>
          </a:solid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04" y="3277339"/>
            <a:ext cx="8280441" cy="5500256"/>
          </a:xfrm>
          <a:custGeom>
            <a:avLst/>
            <a:gdLst/>
            <a:ahLst/>
            <a:cxnLst/>
            <a:rect l="l" t="t" r="r" b="b"/>
            <a:pathLst>
              <a:path w="8280441" h="5500256">
                <a:moveTo>
                  <a:pt x="0" y="0"/>
                </a:moveTo>
                <a:lnTo>
                  <a:pt x="8280441" y="0"/>
                </a:lnTo>
                <a:lnTo>
                  <a:pt x="8280441" y="5500256"/>
                </a:lnTo>
                <a:lnTo>
                  <a:pt x="0" y="55002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9412475" y="3277339"/>
            <a:ext cx="8280441" cy="5500256"/>
          </a:xfrm>
          <a:custGeom>
            <a:avLst/>
            <a:gdLst/>
            <a:ahLst/>
            <a:cxnLst/>
            <a:rect l="l" t="t" r="r" b="b"/>
            <a:pathLst>
              <a:path w="8280441" h="5500256">
                <a:moveTo>
                  <a:pt x="0" y="0"/>
                </a:moveTo>
                <a:lnTo>
                  <a:pt x="8280441" y="0"/>
                </a:lnTo>
                <a:lnTo>
                  <a:pt x="8280441" y="5500256"/>
                </a:lnTo>
                <a:lnTo>
                  <a:pt x="0" y="55002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566703" y="3570851"/>
            <a:ext cx="1349183" cy="1156924"/>
          </a:xfrm>
          <a:custGeom>
            <a:avLst/>
            <a:gdLst/>
            <a:ahLst/>
            <a:cxnLst/>
            <a:rect l="l" t="t" r="r" b="b"/>
            <a:pathLst>
              <a:path w="1349183" h="1156924">
                <a:moveTo>
                  <a:pt x="0" y="0"/>
                </a:moveTo>
                <a:lnTo>
                  <a:pt x="1349183" y="0"/>
                </a:lnTo>
                <a:lnTo>
                  <a:pt x="1349183" y="1156925"/>
                </a:lnTo>
                <a:lnTo>
                  <a:pt x="0" y="115692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524226" y="5682118"/>
            <a:ext cx="1265435" cy="745570"/>
          </a:xfrm>
          <a:custGeom>
            <a:avLst/>
            <a:gdLst/>
            <a:ahLst/>
            <a:cxnLst/>
            <a:rect l="l" t="t" r="r" b="b"/>
            <a:pathLst>
              <a:path w="1265435" h="745570">
                <a:moveTo>
                  <a:pt x="0" y="0"/>
                </a:moveTo>
                <a:lnTo>
                  <a:pt x="1265435" y="0"/>
                </a:lnTo>
                <a:lnTo>
                  <a:pt x="1265435" y="745570"/>
                </a:lnTo>
                <a:lnTo>
                  <a:pt x="0" y="745570"/>
                </a:lnTo>
                <a:lnTo>
                  <a:pt x="0" y="0"/>
                </a:lnTo>
                <a:close/>
              </a:path>
            </a:pathLst>
          </a:custGeom>
          <a:blipFill>
            <a:blip r:embed="rId7">
              <a:extLst>
                <a:ext uri="{96DAC541-7B7A-43D3-8B79-37D633B846F1}">
                  <asvg:svgBlip xmlns:asvg="http://schemas.microsoft.com/office/drawing/2016/SVG/main" r:embed="rId8"/>
                </a:ext>
              </a:extLst>
            </a:blip>
            <a:stretch>
              <a:fillRect l="-23712"/>
            </a:stretch>
          </a:blipFill>
        </p:spPr>
        <p:txBody>
          <a:bodyPr/>
          <a:lstStyle/>
          <a:p>
            <a:endParaRPr lang="en-US"/>
          </a:p>
        </p:txBody>
      </p:sp>
      <p:sp>
        <p:nvSpPr>
          <p:cNvPr id="6" name="Freeform 6"/>
          <p:cNvSpPr/>
          <p:nvPr/>
        </p:nvSpPr>
        <p:spPr>
          <a:xfrm>
            <a:off x="672350" y="7365323"/>
            <a:ext cx="1083488" cy="1083488"/>
          </a:xfrm>
          <a:custGeom>
            <a:avLst/>
            <a:gdLst/>
            <a:ahLst/>
            <a:cxnLst/>
            <a:rect l="l" t="t" r="r" b="b"/>
            <a:pathLst>
              <a:path w="1083488" h="1083488">
                <a:moveTo>
                  <a:pt x="0" y="0"/>
                </a:moveTo>
                <a:lnTo>
                  <a:pt x="1083488" y="0"/>
                </a:lnTo>
                <a:lnTo>
                  <a:pt x="1083488" y="1083488"/>
                </a:lnTo>
                <a:lnTo>
                  <a:pt x="0" y="10834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Freeform 7"/>
          <p:cNvSpPr/>
          <p:nvPr/>
        </p:nvSpPr>
        <p:spPr>
          <a:xfrm>
            <a:off x="9684295" y="3731618"/>
            <a:ext cx="1178210" cy="718708"/>
          </a:xfrm>
          <a:custGeom>
            <a:avLst/>
            <a:gdLst/>
            <a:ahLst/>
            <a:cxnLst/>
            <a:rect l="l" t="t" r="r" b="b"/>
            <a:pathLst>
              <a:path w="1178210" h="718708">
                <a:moveTo>
                  <a:pt x="0" y="0"/>
                </a:moveTo>
                <a:lnTo>
                  <a:pt x="1178210" y="0"/>
                </a:lnTo>
                <a:lnTo>
                  <a:pt x="1178210" y="718708"/>
                </a:lnTo>
                <a:lnTo>
                  <a:pt x="0" y="718708"/>
                </a:lnTo>
                <a:lnTo>
                  <a:pt x="0" y="0"/>
                </a:lnTo>
                <a:close/>
              </a:path>
            </a:pathLst>
          </a:custGeom>
          <a:blipFill>
            <a:blip r:embed="rId11"/>
            <a:stretch>
              <a:fillRect/>
            </a:stretch>
          </a:blipFill>
        </p:spPr>
        <p:txBody>
          <a:bodyPr/>
          <a:lstStyle/>
          <a:p>
            <a:endParaRPr lang="en-US"/>
          </a:p>
        </p:txBody>
      </p:sp>
      <p:sp>
        <p:nvSpPr>
          <p:cNvPr id="8" name="Freeform 8"/>
          <p:cNvSpPr/>
          <p:nvPr/>
        </p:nvSpPr>
        <p:spPr>
          <a:xfrm>
            <a:off x="9772676" y="5426547"/>
            <a:ext cx="1067643" cy="1106366"/>
          </a:xfrm>
          <a:custGeom>
            <a:avLst/>
            <a:gdLst/>
            <a:ahLst/>
            <a:cxnLst/>
            <a:rect l="l" t="t" r="r" b="b"/>
            <a:pathLst>
              <a:path w="1067643" h="1106366">
                <a:moveTo>
                  <a:pt x="0" y="0"/>
                </a:moveTo>
                <a:lnTo>
                  <a:pt x="1067643" y="0"/>
                </a:lnTo>
                <a:lnTo>
                  <a:pt x="1067643" y="1106366"/>
                </a:lnTo>
                <a:lnTo>
                  <a:pt x="0" y="110636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9" name="Freeform 9"/>
          <p:cNvSpPr/>
          <p:nvPr/>
        </p:nvSpPr>
        <p:spPr>
          <a:xfrm>
            <a:off x="9745270" y="7365323"/>
            <a:ext cx="1056260" cy="1056260"/>
          </a:xfrm>
          <a:custGeom>
            <a:avLst/>
            <a:gdLst/>
            <a:ahLst/>
            <a:cxnLst/>
            <a:rect l="l" t="t" r="r" b="b"/>
            <a:pathLst>
              <a:path w="1056260" h="1056260">
                <a:moveTo>
                  <a:pt x="0" y="0"/>
                </a:moveTo>
                <a:lnTo>
                  <a:pt x="1056260" y="0"/>
                </a:lnTo>
                <a:lnTo>
                  <a:pt x="1056260" y="1056260"/>
                </a:lnTo>
                <a:lnTo>
                  <a:pt x="0" y="10562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TextBox 10"/>
          <p:cNvSpPr txBox="1"/>
          <p:nvPr/>
        </p:nvSpPr>
        <p:spPr>
          <a:xfrm>
            <a:off x="324504" y="411392"/>
            <a:ext cx="10095731"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Opportunities for EMDEs in</a:t>
            </a:r>
          </a:p>
        </p:txBody>
      </p:sp>
      <p:sp>
        <p:nvSpPr>
          <p:cNvPr id="11" name="TextBox 11"/>
          <p:cNvSpPr txBox="1"/>
          <p:nvPr/>
        </p:nvSpPr>
        <p:spPr>
          <a:xfrm>
            <a:off x="1241294" y="1333500"/>
            <a:ext cx="11111309"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Adopting Global Frameworks</a:t>
            </a:r>
          </a:p>
        </p:txBody>
      </p:sp>
      <p:sp>
        <p:nvSpPr>
          <p:cNvPr id="12" name="TextBox 12"/>
          <p:cNvSpPr txBox="1"/>
          <p:nvPr/>
        </p:nvSpPr>
        <p:spPr>
          <a:xfrm>
            <a:off x="1998498" y="3885176"/>
            <a:ext cx="6284240" cy="565150"/>
          </a:xfrm>
          <a:prstGeom prst="rect">
            <a:avLst/>
          </a:prstGeom>
        </p:spPr>
        <p:txBody>
          <a:bodyPr lIns="0" tIns="0" rIns="0" bIns="0" rtlCol="0" anchor="t">
            <a:spAutoFit/>
          </a:bodyPr>
          <a:lstStyle/>
          <a:p>
            <a:pPr marL="0" lvl="0" indent="0" algn="l">
              <a:lnSpc>
                <a:spcPts val="4399"/>
              </a:lnSpc>
            </a:pPr>
            <a:r>
              <a:rPr lang="en-US" sz="3999" b="1" spc="-399" dirty="0">
                <a:solidFill>
                  <a:srgbClr val="81865E"/>
                </a:solidFill>
                <a:latin typeface="Canva Sans Bold"/>
                <a:ea typeface="Canva Sans Bold"/>
                <a:cs typeface="Canva Sans Bold"/>
                <a:sym typeface="Canva Sans Bold"/>
              </a:rPr>
              <a:t>Green Financing Opportunities</a:t>
            </a:r>
          </a:p>
        </p:txBody>
      </p:sp>
      <p:sp>
        <p:nvSpPr>
          <p:cNvPr id="13" name="TextBox 13"/>
          <p:cNvSpPr txBox="1"/>
          <p:nvPr/>
        </p:nvSpPr>
        <p:spPr>
          <a:xfrm>
            <a:off x="11164868" y="3608951"/>
            <a:ext cx="6284240" cy="1117600"/>
          </a:xfrm>
          <a:prstGeom prst="rect">
            <a:avLst/>
          </a:prstGeom>
        </p:spPr>
        <p:txBody>
          <a:bodyPr lIns="0" tIns="0" rIns="0" bIns="0" rtlCol="0" anchor="t">
            <a:spAutoFit/>
          </a:bodyPr>
          <a:lstStyle/>
          <a:p>
            <a:pPr marL="0" lvl="0" indent="0" algn="l">
              <a:lnSpc>
                <a:spcPts val="4399"/>
              </a:lnSpc>
            </a:pPr>
            <a:r>
              <a:rPr lang="en-US" sz="3999" b="1" spc="-399">
                <a:solidFill>
                  <a:srgbClr val="81865E"/>
                </a:solidFill>
                <a:latin typeface="Canva Sans Bold"/>
                <a:ea typeface="Canva Sans Bold"/>
                <a:cs typeface="Canva Sans Bold"/>
                <a:sym typeface="Canva Sans Bold"/>
              </a:rPr>
              <a:t>Job Creation and Economic Growth</a:t>
            </a:r>
          </a:p>
        </p:txBody>
      </p:sp>
      <p:sp>
        <p:nvSpPr>
          <p:cNvPr id="14" name="TextBox 14"/>
          <p:cNvSpPr txBox="1"/>
          <p:nvPr/>
        </p:nvSpPr>
        <p:spPr>
          <a:xfrm>
            <a:off x="1998498" y="5763942"/>
            <a:ext cx="2983552" cy="565150"/>
          </a:xfrm>
          <a:prstGeom prst="rect">
            <a:avLst/>
          </a:prstGeom>
        </p:spPr>
        <p:txBody>
          <a:bodyPr lIns="0" tIns="0" rIns="0" bIns="0" rtlCol="0" anchor="t">
            <a:spAutoFit/>
          </a:bodyPr>
          <a:lstStyle/>
          <a:p>
            <a:pPr marL="0" lvl="0" indent="0" algn="l">
              <a:lnSpc>
                <a:spcPts val="4399"/>
              </a:lnSpc>
            </a:pPr>
            <a:r>
              <a:rPr lang="en-US" sz="3999" b="1" spc="-399">
                <a:solidFill>
                  <a:srgbClr val="81865E"/>
                </a:solidFill>
                <a:latin typeface="Canva Sans Bold"/>
                <a:ea typeface="Canva Sans Bold"/>
                <a:cs typeface="Canva Sans Bold"/>
                <a:sym typeface="Canva Sans Bold"/>
              </a:rPr>
              <a:t>Leapfrogging</a:t>
            </a:r>
          </a:p>
        </p:txBody>
      </p:sp>
      <p:sp>
        <p:nvSpPr>
          <p:cNvPr id="15" name="TextBox 15"/>
          <p:cNvSpPr txBox="1"/>
          <p:nvPr/>
        </p:nvSpPr>
        <p:spPr>
          <a:xfrm>
            <a:off x="11164868" y="5763942"/>
            <a:ext cx="4798450" cy="565150"/>
          </a:xfrm>
          <a:prstGeom prst="rect">
            <a:avLst/>
          </a:prstGeom>
        </p:spPr>
        <p:txBody>
          <a:bodyPr lIns="0" tIns="0" rIns="0" bIns="0" rtlCol="0" anchor="t">
            <a:spAutoFit/>
          </a:bodyPr>
          <a:lstStyle/>
          <a:p>
            <a:pPr marL="0" lvl="0" indent="0" algn="l">
              <a:lnSpc>
                <a:spcPts val="4399"/>
              </a:lnSpc>
            </a:pPr>
            <a:r>
              <a:rPr lang="en-US" sz="3999" b="1" spc="-399">
                <a:solidFill>
                  <a:srgbClr val="81865E"/>
                </a:solidFill>
                <a:latin typeface="Canva Sans Bold"/>
                <a:ea typeface="Canva Sans Bold"/>
                <a:cs typeface="Canva Sans Bold"/>
                <a:sym typeface="Canva Sans Bold"/>
              </a:rPr>
              <a:t>Collaborative Support</a:t>
            </a:r>
          </a:p>
        </p:txBody>
      </p:sp>
      <p:sp>
        <p:nvSpPr>
          <p:cNvPr id="16" name="TextBox 16"/>
          <p:cNvSpPr txBox="1"/>
          <p:nvPr/>
        </p:nvSpPr>
        <p:spPr>
          <a:xfrm>
            <a:off x="1998498" y="7643542"/>
            <a:ext cx="4798450" cy="565150"/>
          </a:xfrm>
          <a:prstGeom prst="rect">
            <a:avLst/>
          </a:prstGeom>
        </p:spPr>
        <p:txBody>
          <a:bodyPr lIns="0" tIns="0" rIns="0" bIns="0" rtlCol="0" anchor="t">
            <a:spAutoFit/>
          </a:bodyPr>
          <a:lstStyle/>
          <a:p>
            <a:pPr marL="0" lvl="0" indent="0" algn="l">
              <a:lnSpc>
                <a:spcPts val="4399"/>
              </a:lnSpc>
            </a:pPr>
            <a:r>
              <a:rPr lang="en-US" sz="3999" b="1" spc="-399">
                <a:solidFill>
                  <a:srgbClr val="81865E"/>
                </a:solidFill>
                <a:latin typeface="Canva Sans Bold"/>
                <a:ea typeface="Canva Sans Bold"/>
                <a:cs typeface="Canva Sans Bold"/>
                <a:sym typeface="Canva Sans Bold"/>
              </a:rPr>
              <a:t>Leveraging technology </a:t>
            </a:r>
          </a:p>
        </p:txBody>
      </p:sp>
      <p:sp>
        <p:nvSpPr>
          <p:cNvPr id="17" name="TextBox 17"/>
          <p:cNvSpPr txBox="1"/>
          <p:nvPr/>
        </p:nvSpPr>
        <p:spPr>
          <a:xfrm>
            <a:off x="11164868" y="7643542"/>
            <a:ext cx="5534146" cy="565150"/>
          </a:xfrm>
          <a:prstGeom prst="rect">
            <a:avLst/>
          </a:prstGeom>
        </p:spPr>
        <p:txBody>
          <a:bodyPr lIns="0" tIns="0" rIns="0" bIns="0" rtlCol="0" anchor="t">
            <a:spAutoFit/>
          </a:bodyPr>
          <a:lstStyle/>
          <a:p>
            <a:pPr marL="0" lvl="0" indent="0" algn="l">
              <a:lnSpc>
                <a:spcPts val="4399"/>
              </a:lnSpc>
            </a:pPr>
            <a:r>
              <a:rPr lang="en-US" sz="3999" b="1" spc="-399" dirty="0">
                <a:solidFill>
                  <a:srgbClr val="81865E"/>
                </a:solidFill>
                <a:latin typeface="Canva Sans Bold"/>
                <a:ea typeface="Canva Sans Bold"/>
                <a:cs typeface="Canva Sans Bold"/>
                <a:sym typeface="Canva Sans Bold"/>
              </a:rPr>
              <a:t>Sustainable </a:t>
            </a:r>
            <a:r>
              <a:rPr lang="en-US" sz="3999" b="1" spc="-399" dirty="0" err="1">
                <a:solidFill>
                  <a:srgbClr val="81865E"/>
                </a:solidFill>
                <a:latin typeface="Canva Sans Bold"/>
                <a:ea typeface="Canva Sans Bold"/>
                <a:cs typeface="Canva Sans Bold"/>
                <a:sym typeface="Canva Sans Bold"/>
              </a:rPr>
              <a:t>Urbanisation</a:t>
            </a:r>
            <a:endParaRPr lang="en-US" sz="3999" b="1" spc="-399" dirty="0">
              <a:solidFill>
                <a:srgbClr val="81865E"/>
              </a:solidFill>
              <a:latin typeface="Canva Sans Bold"/>
              <a:ea typeface="Canva Sans Bold"/>
              <a:cs typeface="Canva Sans Bold"/>
              <a:sym typeface="Canva Sans Bold"/>
            </a:endParaRPr>
          </a:p>
        </p:txBody>
      </p:sp>
      <p:sp>
        <p:nvSpPr>
          <p:cNvPr id="19" name="Freeform 19"/>
          <p:cNvSpPr/>
          <p:nvPr/>
        </p:nvSpPr>
        <p:spPr>
          <a:xfrm>
            <a:off x="0" y="9258300"/>
            <a:ext cx="18287996" cy="1028700"/>
          </a:xfrm>
          <a:custGeom>
            <a:avLst/>
            <a:gdLst/>
            <a:ahLst/>
            <a:cxnLst/>
            <a:rect l="l" t="t" r="r" b="b"/>
            <a:pathLst>
              <a:path w="4816592" h="270933">
                <a:moveTo>
                  <a:pt x="0" y="0"/>
                </a:moveTo>
                <a:lnTo>
                  <a:pt x="4816592" y="0"/>
                </a:lnTo>
                <a:lnTo>
                  <a:pt x="4816592" y="270933"/>
                </a:lnTo>
                <a:lnTo>
                  <a:pt x="0" y="270933"/>
                </a:lnTo>
                <a:close/>
              </a:path>
            </a:pathLst>
          </a:custGeom>
          <a:solidFill>
            <a:srgbClr val="81865E"/>
          </a:solid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43088" y="3131921"/>
            <a:ext cx="7041990" cy="1232899"/>
            <a:chOff x="0" y="0"/>
            <a:chExt cx="2635283" cy="461380"/>
          </a:xfrm>
        </p:grpSpPr>
        <p:sp>
          <p:nvSpPr>
            <p:cNvPr id="3" name="Freeform 3"/>
            <p:cNvSpPr/>
            <p:nvPr/>
          </p:nvSpPr>
          <p:spPr>
            <a:xfrm>
              <a:off x="0" y="0"/>
              <a:ext cx="2635283" cy="461380"/>
            </a:xfrm>
            <a:custGeom>
              <a:avLst/>
              <a:gdLst/>
              <a:ahLst/>
              <a:cxnLst/>
              <a:rect l="l" t="t" r="r" b="b"/>
              <a:pathLst>
                <a:path w="2635283" h="461380">
                  <a:moveTo>
                    <a:pt x="2432083" y="0"/>
                  </a:moveTo>
                  <a:cubicBezTo>
                    <a:pt x="2544307" y="0"/>
                    <a:pt x="2635283" y="103284"/>
                    <a:pt x="2635283" y="230690"/>
                  </a:cubicBezTo>
                  <a:cubicBezTo>
                    <a:pt x="2635283" y="358097"/>
                    <a:pt x="2544307" y="461380"/>
                    <a:pt x="2432083" y="461380"/>
                  </a:cubicBezTo>
                  <a:lnTo>
                    <a:pt x="203200" y="461380"/>
                  </a:lnTo>
                  <a:cubicBezTo>
                    <a:pt x="90976" y="461380"/>
                    <a:pt x="0" y="358097"/>
                    <a:pt x="0" y="230690"/>
                  </a:cubicBezTo>
                  <a:cubicBezTo>
                    <a:pt x="0" y="103284"/>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4" name="TextBox 4"/>
            <p:cNvSpPr txBox="1"/>
            <p:nvPr/>
          </p:nvSpPr>
          <p:spPr>
            <a:xfrm>
              <a:off x="0" y="0"/>
              <a:ext cx="2635283" cy="461380"/>
            </a:xfrm>
            <a:prstGeom prst="rect">
              <a:avLst/>
            </a:prstGeom>
          </p:spPr>
          <p:txBody>
            <a:bodyPr lIns="50800" tIns="50800" rIns="50800" bIns="50800" rtlCol="0" anchor="ctr"/>
            <a:lstStyle/>
            <a:p>
              <a:pPr marL="690910" lvl="1" indent="-345455">
                <a:lnSpc>
                  <a:spcPts val="3840"/>
                </a:lnSpc>
                <a:buFont typeface="Arial"/>
                <a:buChar char="•"/>
              </a:pPr>
              <a:r>
                <a:rPr lang="en-US" sz="3200" dirty="0">
                  <a:solidFill>
                    <a:srgbClr val="81865E"/>
                  </a:solidFill>
                  <a:latin typeface="Canva Sans"/>
                  <a:ea typeface="Canva Sans"/>
                  <a:cs typeface="Canva Sans"/>
                  <a:sym typeface="Canva Sans"/>
                </a:rPr>
                <a:t>Climate Action Plans</a:t>
              </a:r>
            </a:p>
          </p:txBody>
        </p:sp>
      </p:grpSp>
      <p:grpSp>
        <p:nvGrpSpPr>
          <p:cNvPr id="5" name="Group 5"/>
          <p:cNvGrpSpPr/>
          <p:nvPr/>
        </p:nvGrpSpPr>
        <p:grpSpPr>
          <a:xfrm>
            <a:off x="10363365" y="4755930"/>
            <a:ext cx="7041990" cy="1232899"/>
            <a:chOff x="0" y="0"/>
            <a:chExt cx="2635283" cy="461380"/>
          </a:xfrm>
        </p:grpSpPr>
        <p:sp>
          <p:nvSpPr>
            <p:cNvPr id="6" name="Freeform 6"/>
            <p:cNvSpPr/>
            <p:nvPr/>
          </p:nvSpPr>
          <p:spPr>
            <a:xfrm>
              <a:off x="0" y="0"/>
              <a:ext cx="2635283" cy="461380"/>
            </a:xfrm>
            <a:custGeom>
              <a:avLst/>
              <a:gdLst/>
              <a:ahLst/>
              <a:cxnLst/>
              <a:rect l="l" t="t" r="r" b="b"/>
              <a:pathLst>
                <a:path w="2635283" h="461380">
                  <a:moveTo>
                    <a:pt x="2432083" y="0"/>
                  </a:moveTo>
                  <a:cubicBezTo>
                    <a:pt x="2544307" y="0"/>
                    <a:pt x="2635283" y="103284"/>
                    <a:pt x="2635283" y="230690"/>
                  </a:cubicBezTo>
                  <a:cubicBezTo>
                    <a:pt x="2635283" y="358097"/>
                    <a:pt x="2544307" y="461380"/>
                    <a:pt x="2432083" y="461380"/>
                  </a:cubicBezTo>
                  <a:lnTo>
                    <a:pt x="203200" y="461380"/>
                  </a:lnTo>
                  <a:cubicBezTo>
                    <a:pt x="90976" y="461380"/>
                    <a:pt x="0" y="358097"/>
                    <a:pt x="0" y="230690"/>
                  </a:cubicBezTo>
                  <a:cubicBezTo>
                    <a:pt x="0" y="103284"/>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7" name="TextBox 7"/>
            <p:cNvSpPr txBox="1"/>
            <p:nvPr/>
          </p:nvSpPr>
          <p:spPr>
            <a:xfrm>
              <a:off x="0" y="0"/>
              <a:ext cx="2635283" cy="461380"/>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a:ea typeface="Canva Sans"/>
                  <a:cs typeface="Canva Sans"/>
                  <a:sym typeface="Canva Sans"/>
                </a:rPr>
                <a:t>Technology Integration</a:t>
              </a:r>
            </a:p>
          </p:txBody>
        </p:sp>
      </p:grpSp>
      <p:grpSp>
        <p:nvGrpSpPr>
          <p:cNvPr id="8" name="Group 8"/>
          <p:cNvGrpSpPr/>
          <p:nvPr/>
        </p:nvGrpSpPr>
        <p:grpSpPr>
          <a:xfrm>
            <a:off x="10363365" y="6407928"/>
            <a:ext cx="7041990" cy="1232899"/>
            <a:chOff x="0" y="0"/>
            <a:chExt cx="2993318" cy="524065"/>
          </a:xfrm>
        </p:grpSpPr>
        <p:sp>
          <p:nvSpPr>
            <p:cNvPr id="9" name="Freeform 9"/>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10" name="TextBox 10"/>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a:solidFill>
                    <a:srgbClr val="81865E"/>
                  </a:solidFill>
                  <a:latin typeface="Canva Sans"/>
                  <a:ea typeface="Canva Sans"/>
                  <a:cs typeface="Canva Sans"/>
                  <a:sym typeface="Canva Sans"/>
                </a:rPr>
                <a:t>Capacity Building and </a:t>
              </a:r>
            </a:p>
            <a:p>
              <a:pPr algn="l">
                <a:lnSpc>
                  <a:spcPts val="3840"/>
                </a:lnSpc>
              </a:pPr>
              <a:r>
                <a:rPr lang="en-US" sz="3200">
                  <a:solidFill>
                    <a:srgbClr val="81865E"/>
                  </a:solidFill>
                  <a:latin typeface="Canva Sans"/>
                  <a:ea typeface="Canva Sans"/>
                  <a:cs typeface="Canva Sans"/>
                  <a:sym typeface="Canva Sans"/>
                </a:rPr>
                <a:t>       Skill Development</a:t>
              </a:r>
            </a:p>
          </p:txBody>
        </p:sp>
      </p:grpSp>
      <p:grpSp>
        <p:nvGrpSpPr>
          <p:cNvPr id="11" name="Group 11"/>
          <p:cNvGrpSpPr/>
          <p:nvPr/>
        </p:nvGrpSpPr>
        <p:grpSpPr>
          <a:xfrm>
            <a:off x="1543088" y="4755930"/>
            <a:ext cx="7041990" cy="1232899"/>
            <a:chOff x="0" y="0"/>
            <a:chExt cx="2993318" cy="524065"/>
          </a:xfrm>
        </p:grpSpPr>
        <p:sp>
          <p:nvSpPr>
            <p:cNvPr id="12" name="Freeform 12"/>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13" name="TextBox 13"/>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a:ea typeface="Canva Sans"/>
                  <a:cs typeface="Canva Sans"/>
                  <a:sym typeface="Canva Sans"/>
                </a:rPr>
                <a:t>Policy, Regulatory </a:t>
              </a:r>
            </a:p>
            <a:p>
              <a:pPr algn="l">
                <a:lnSpc>
                  <a:spcPts val="3840"/>
                </a:lnSpc>
              </a:pPr>
              <a:r>
                <a:rPr lang="en-US" sz="3200" dirty="0">
                  <a:solidFill>
                    <a:srgbClr val="81865E"/>
                  </a:solidFill>
                  <a:latin typeface="Canva Sans"/>
                  <a:ea typeface="Canva Sans"/>
                  <a:cs typeface="Canva Sans"/>
                  <a:sym typeface="Canva Sans"/>
                </a:rPr>
                <a:t>       Standards &amp; Incentives</a:t>
              </a:r>
            </a:p>
          </p:txBody>
        </p:sp>
      </p:grpSp>
      <p:grpSp>
        <p:nvGrpSpPr>
          <p:cNvPr id="14" name="Group 14"/>
          <p:cNvGrpSpPr/>
          <p:nvPr/>
        </p:nvGrpSpPr>
        <p:grpSpPr>
          <a:xfrm>
            <a:off x="10363365" y="8059927"/>
            <a:ext cx="7041990" cy="1232899"/>
            <a:chOff x="0" y="0"/>
            <a:chExt cx="2993318" cy="524065"/>
          </a:xfrm>
        </p:grpSpPr>
        <p:sp>
          <p:nvSpPr>
            <p:cNvPr id="15" name="Freeform 15"/>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16" name="TextBox 16"/>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a:solidFill>
                    <a:srgbClr val="81865E"/>
                  </a:solidFill>
                  <a:latin typeface="Canva Sans"/>
                  <a:ea typeface="Canva Sans"/>
                  <a:cs typeface="Canva Sans"/>
                  <a:sym typeface="Canva Sans"/>
                </a:rPr>
                <a:t>Stakeholder Engagement </a:t>
              </a:r>
            </a:p>
            <a:p>
              <a:pPr algn="l">
                <a:lnSpc>
                  <a:spcPts val="3840"/>
                </a:lnSpc>
              </a:pPr>
              <a:r>
                <a:rPr lang="en-US" sz="3200">
                  <a:solidFill>
                    <a:srgbClr val="81865E"/>
                  </a:solidFill>
                  <a:latin typeface="Canva Sans"/>
                  <a:ea typeface="Canva Sans"/>
                  <a:cs typeface="Canva Sans"/>
                  <a:sym typeface="Canva Sans"/>
                </a:rPr>
                <a:t>       and Public Awareness </a:t>
              </a:r>
            </a:p>
          </p:txBody>
        </p:sp>
      </p:grpSp>
      <p:grpSp>
        <p:nvGrpSpPr>
          <p:cNvPr id="17" name="Group 17"/>
          <p:cNvGrpSpPr/>
          <p:nvPr/>
        </p:nvGrpSpPr>
        <p:grpSpPr>
          <a:xfrm>
            <a:off x="1543088" y="6360303"/>
            <a:ext cx="7041990" cy="1232899"/>
            <a:chOff x="0" y="0"/>
            <a:chExt cx="2993318" cy="524065"/>
          </a:xfrm>
        </p:grpSpPr>
        <p:sp>
          <p:nvSpPr>
            <p:cNvPr id="18" name="Freeform 18"/>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19" name="TextBox 19"/>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a:ea typeface="Canva Sans"/>
                  <a:cs typeface="Canva Sans"/>
                  <a:sym typeface="Canva Sans"/>
                </a:rPr>
                <a:t>Financial Instruments</a:t>
              </a:r>
            </a:p>
          </p:txBody>
        </p:sp>
      </p:grpSp>
      <p:sp>
        <p:nvSpPr>
          <p:cNvPr id="23" name="Freeform 23"/>
          <p:cNvSpPr/>
          <p:nvPr/>
        </p:nvSpPr>
        <p:spPr>
          <a:xfrm>
            <a:off x="7447211" y="3232115"/>
            <a:ext cx="1021105" cy="1021105"/>
          </a:xfrm>
          <a:custGeom>
            <a:avLst/>
            <a:gdLst/>
            <a:ahLst/>
            <a:cxnLst/>
            <a:rect l="l" t="t" r="r" b="b"/>
            <a:pathLst>
              <a:path w="1021105" h="1021105">
                <a:moveTo>
                  <a:pt x="0" y="0"/>
                </a:moveTo>
                <a:lnTo>
                  <a:pt x="1021105" y="0"/>
                </a:lnTo>
                <a:lnTo>
                  <a:pt x="1021105" y="1021105"/>
                </a:lnTo>
                <a:lnTo>
                  <a:pt x="0" y="10211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24" name="Group 24"/>
          <p:cNvGrpSpPr/>
          <p:nvPr/>
        </p:nvGrpSpPr>
        <p:grpSpPr>
          <a:xfrm>
            <a:off x="7447211" y="4827549"/>
            <a:ext cx="1021105" cy="1021105"/>
            <a:chOff x="0" y="0"/>
            <a:chExt cx="1361473" cy="1361473"/>
          </a:xfrm>
        </p:grpSpPr>
        <p:grpSp>
          <p:nvGrpSpPr>
            <p:cNvPr id="25" name="Group 25"/>
            <p:cNvGrpSpPr/>
            <p:nvPr/>
          </p:nvGrpSpPr>
          <p:grpSpPr>
            <a:xfrm>
              <a:off x="0" y="0"/>
              <a:ext cx="1361473" cy="136147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27" name="TextBox 27"/>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28" name="Freeform 28"/>
            <p:cNvSpPr/>
            <p:nvPr/>
          </p:nvSpPr>
          <p:spPr>
            <a:xfrm>
              <a:off x="229720" y="171833"/>
              <a:ext cx="902032" cy="1017808"/>
            </a:xfrm>
            <a:custGeom>
              <a:avLst/>
              <a:gdLst/>
              <a:ahLst/>
              <a:cxnLst/>
              <a:rect l="l" t="t" r="r" b="b"/>
              <a:pathLst>
                <a:path w="902032" h="1017808">
                  <a:moveTo>
                    <a:pt x="0" y="0"/>
                  </a:moveTo>
                  <a:lnTo>
                    <a:pt x="902033" y="0"/>
                  </a:lnTo>
                  <a:lnTo>
                    <a:pt x="902033" y="1017807"/>
                  </a:lnTo>
                  <a:lnTo>
                    <a:pt x="0" y="10178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29" name="Group 29"/>
          <p:cNvGrpSpPr/>
          <p:nvPr/>
        </p:nvGrpSpPr>
        <p:grpSpPr>
          <a:xfrm>
            <a:off x="7447211" y="6465078"/>
            <a:ext cx="1021105" cy="1021105"/>
            <a:chOff x="0" y="0"/>
            <a:chExt cx="1361473" cy="1361473"/>
          </a:xfrm>
        </p:grpSpPr>
        <p:grpSp>
          <p:nvGrpSpPr>
            <p:cNvPr id="30" name="Group 30"/>
            <p:cNvGrpSpPr/>
            <p:nvPr/>
          </p:nvGrpSpPr>
          <p:grpSpPr>
            <a:xfrm>
              <a:off x="0" y="0"/>
              <a:ext cx="1361473" cy="1361473"/>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32" name="TextBox 32"/>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33" name="Freeform 33"/>
            <p:cNvSpPr/>
            <p:nvPr/>
          </p:nvSpPr>
          <p:spPr>
            <a:xfrm>
              <a:off x="237885" y="218082"/>
              <a:ext cx="885702" cy="938493"/>
            </a:xfrm>
            <a:custGeom>
              <a:avLst/>
              <a:gdLst/>
              <a:ahLst/>
              <a:cxnLst/>
              <a:rect l="l" t="t" r="r" b="b"/>
              <a:pathLst>
                <a:path w="885702" h="938493">
                  <a:moveTo>
                    <a:pt x="0" y="0"/>
                  </a:moveTo>
                  <a:lnTo>
                    <a:pt x="885703" y="0"/>
                  </a:lnTo>
                  <a:lnTo>
                    <a:pt x="885703" y="938493"/>
                  </a:lnTo>
                  <a:lnTo>
                    <a:pt x="0" y="9384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34" name="Group 34"/>
          <p:cNvGrpSpPr/>
          <p:nvPr/>
        </p:nvGrpSpPr>
        <p:grpSpPr>
          <a:xfrm>
            <a:off x="16254629" y="4846599"/>
            <a:ext cx="1021105" cy="1021105"/>
            <a:chOff x="0" y="0"/>
            <a:chExt cx="1361473" cy="1361473"/>
          </a:xfrm>
        </p:grpSpPr>
        <p:grpSp>
          <p:nvGrpSpPr>
            <p:cNvPr id="35" name="Group 35"/>
            <p:cNvGrpSpPr/>
            <p:nvPr/>
          </p:nvGrpSpPr>
          <p:grpSpPr>
            <a:xfrm>
              <a:off x="0" y="0"/>
              <a:ext cx="1361473" cy="1361473"/>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37" name="TextBox 37"/>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38" name="Freeform 38"/>
            <p:cNvSpPr/>
            <p:nvPr/>
          </p:nvSpPr>
          <p:spPr>
            <a:xfrm>
              <a:off x="70794" y="58094"/>
              <a:ext cx="1245285" cy="1245285"/>
            </a:xfrm>
            <a:custGeom>
              <a:avLst/>
              <a:gdLst/>
              <a:ahLst/>
              <a:cxnLst/>
              <a:rect l="l" t="t" r="r" b="b"/>
              <a:pathLst>
                <a:path w="1245285" h="1245285">
                  <a:moveTo>
                    <a:pt x="0" y="0"/>
                  </a:moveTo>
                  <a:lnTo>
                    <a:pt x="1245285" y="0"/>
                  </a:lnTo>
                  <a:lnTo>
                    <a:pt x="1245285" y="1245285"/>
                  </a:lnTo>
                  <a:lnTo>
                    <a:pt x="0" y="124528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grpSp>
        <p:nvGrpSpPr>
          <p:cNvPr id="39" name="Group 39"/>
          <p:cNvGrpSpPr/>
          <p:nvPr/>
        </p:nvGrpSpPr>
        <p:grpSpPr>
          <a:xfrm>
            <a:off x="16254629" y="6470022"/>
            <a:ext cx="1021105" cy="1021105"/>
            <a:chOff x="0" y="0"/>
            <a:chExt cx="1361473" cy="1361473"/>
          </a:xfrm>
        </p:grpSpPr>
        <p:grpSp>
          <p:nvGrpSpPr>
            <p:cNvPr id="40" name="Group 40"/>
            <p:cNvGrpSpPr/>
            <p:nvPr/>
          </p:nvGrpSpPr>
          <p:grpSpPr>
            <a:xfrm>
              <a:off x="0" y="0"/>
              <a:ext cx="1361473" cy="1361473"/>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42" name="TextBox 42"/>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43" name="Freeform 43"/>
            <p:cNvSpPr/>
            <p:nvPr/>
          </p:nvSpPr>
          <p:spPr>
            <a:xfrm>
              <a:off x="122979" y="229650"/>
              <a:ext cx="1115514" cy="902172"/>
            </a:xfrm>
            <a:custGeom>
              <a:avLst/>
              <a:gdLst/>
              <a:ahLst/>
              <a:cxnLst/>
              <a:rect l="l" t="t" r="r" b="b"/>
              <a:pathLst>
                <a:path w="1115514" h="902172">
                  <a:moveTo>
                    <a:pt x="0" y="0"/>
                  </a:moveTo>
                  <a:lnTo>
                    <a:pt x="1115514" y="0"/>
                  </a:lnTo>
                  <a:lnTo>
                    <a:pt x="1115514" y="902172"/>
                  </a:lnTo>
                  <a:lnTo>
                    <a:pt x="0" y="90217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44" name="Group 44"/>
          <p:cNvGrpSpPr/>
          <p:nvPr/>
        </p:nvGrpSpPr>
        <p:grpSpPr>
          <a:xfrm>
            <a:off x="16254629" y="8165823"/>
            <a:ext cx="1021105" cy="1021105"/>
            <a:chOff x="0" y="0"/>
            <a:chExt cx="1361473" cy="1361473"/>
          </a:xfrm>
        </p:grpSpPr>
        <p:grpSp>
          <p:nvGrpSpPr>
            <p:cNvPr id="45" name="Group 45"/>
            <p:cNvGrpSpPr/>
            <p:nvPr/>
          </p:nvGrpSpPr>
          <p:grpSpPr>
            <a:xfrm>
              <a:off x="0" y="0"/>
              <a:ext cx="1361473" cy="1361473"/>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47" name="TextBox 47"/>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48" name="Freeform 48"/>
            <p:cNvSpPr/>
            <p:nvPr/>
          </p:nvSpPr>
          <p:spPr>
            <a:xfrm>
              <a:off x="127443" y="62037"/>
              <a:ext cx="1106587" cy="1145238"/>
            </a:xfrm>
            <a:custGeom>
              <a:avLst/>
              <a:gdLst/>
              <a:ahLst/>
              <a:cxnLst/>
              <a:rect l="l" t="t" r="r" b="b"/>
              <a:pathLst>
                <a:path w="1106587" h="1145238">
                  <a:moveTo>
                    <a:pt x="0" y="0"/>
                  </a:moveTo>
                  <a:lnTo>
                    <a:pt x="1106587" y="0"/>
                  </a:lnTo>
                  <a:lnTo>
                    <a:pt x="1106587" y="1145238"/>
                  </a:lnTo>
                  <a:lnTo>
                    <a:pt x="0" y="114523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49" name="TextBox 49"/>
          <p:cNvSpPr txBox="1"/>
          <p:nvPr/>
        </p:nvSpPr>
        <p:spPr>
          <a:xfrm>
            <a:off x="324504" y="411392"/>
            <a:ext cx="10984960"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Key Strategies for EMDEs for</a:t>
            </a:r>
          </a:p>
        </p:txBody>
      </p:sp>
      <p:sp>
        <p:nvSpPr>
          <p:cNvPr id="50" name="TextBox 50"/>
          <p:cNvSpPr txBox="1"/>
          <p:nvPr/>
        </p:nvSpPr>
        <p:spPr>
          <a:xfrm>
            <a:off x="1241294" y="1333500"/>
            <a:ext cx="10068170" cy="933450"/>
          </a:xfrm>
          <a:prstGeom prst="rect">
            <a:avLst/>
          </a:prstGeom>
        </p:spPr>
        <p:txBody>
          <a:bodyPr lIns="0" tIns="0" rIns="0" bIns="0" rtlCol="0" anchor="t">
            <a:spAutoFit/>
          </a:bodyPr>
          <a:lstStyle/>
          <a:p>
            <a:pPr marL="0" lvl="0" indent="0" algn="l">
              <a:lnSpc>
                <a:spcPts val="6750"/>
              </a:lnSpc>
            </a:pPr>
            <a:r>
              <a:rPr lang="en-US" sz="7500" spc="-750">
                <a:solidFill>
                  <a:srgbClr val="C6682D"/>
                </a:solidFill>
                <a:latin typeface="Canva Sans"/>
                <a:ea typeface="Canva Sans"/>
                <a:cs typeface="Canva Sans"/>
                <a:sym typeface="Canva Sans"/>
              </a:rPr>
              <a:t>Low Carbon Infrastructure</a:t>
            </a:r>
          </a:p>
        </p:txBody>
      </p:sp>
      <p:sp>
        <p:nvSpPr>
          <p:cNvPr id="51" name="TextBox 51"/>
          <p:cNvSpPr txBox="1"/>
          <p:nvPr/>
        </p:nvSpPr>
        <p:spPr>
          <a:xfrm>
            <a:off x="456539" y="3208121"/>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dirty="0">
                <a:solidFill>
                  <a:srgbClr val="A7A85A">
                    <a:alpha val="44706"/>
                  </a:srgbClr>
                </a:solidFill>
                <a:latin typeface="Canva Sans Medium Italics"/>
                <a:ea typeface="Canva Sans Medium Italics"/>
                <a:cs typeface="Canva Sans Medium Italics"/>
                <a:sym typeface="Canva Sans Medium Italics"/>
              </a:rPr>
              <a:t>01</a:t>
            </a:r>
          </a:p>
        </p:txBody>
      </p:sp>
      <p:sp>
        <p:nvSpPr>
          <p:cNvPr id="52" name="TextBox 52"/>
          <p:cNvSpPr txBox="1"/>
          <p:nvPr/>
        </p:nvSpPr>
        <p:spPr>
          <a:xfrm>
            <a:off x="367590" y="4851180"/>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a:solidFill>
                  <a:srgbClr val="A7A85A">
                    <a:alpha val="44706"/>
                  </a:srgbClr>
                </a:solidFill>
                <a:latin typeface="Canva Sans Medium Italics"/>
                <a:ea typeface="Canva Sans Medium Italics"/>
                <a:cs typeface="Canva Sans Medium Italics"/>
                <a:sym typeface="Canva Sans Medium Italics"/>
              </a:rPr>
              <a:t>02</a:t>
            </a:r>
          </a:p>
        </p:txBody>
      </p:sp>
      <p:sp>
        <p:nvSpPr>
          <p:cNvPr id="53" name="TextBox 53"/>
          <p:cNvSpPr txBox="1"/>
          <p:nvPr/>
        </p:nvSpPr>
        <p:spPr>
          <a:xfrm>
            <a:off x="367590" y="6402984"/>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a:solidFill>
                  <a:srgbClr val="A7A85A">
                    <a:alpha val="44706"/>
                  </a:srgbClr>
                </a:solidFill>
                <a:latin typeface="Canva Sans Medium Italics"/>
                <a:ea typeface="Canva Sans Medium Italics"/>
                <a:cs typeface="Canva Sans Medium Italics"/>
                <a:sym typeface="Canva Sans Medium Italics"/>
              </a:rPr>
              <a:t>03</a:t>
            </a:r>
          </a:p>
        </p:txBody>
      </p:sp>
      <p:sp>
        <p:nvSpPr>
          <p:cNvPr id="54" name="TextBox 54"/>
          <p:cNvSpPr txBox="1"/>
          <p:nvPr/>
        </p:nvSpPr>
        <p:spPr>
          <a:xfrm>
            <a:off x="9179719" y="4852705"/>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a:solidFill>
                  <a:srgbClr val="A7A85A">
                    <a:alpha val="44706"/>
                  </a:srgbClr>
                </a:solidFill>
                <a:latin typeface="Canva Sans Medium Italics"/>
                <a:ea typeface="Canva Sans Medium Italics"/>
                <a:cs typeface="Canva Sans Medium Italics"/>
                <a:sym typeface="Canva Sans Medium Italics"/>
              </a:rPr>
              <a:t>04</a:t>
            </a:r>
          </a:p>
        </p:txBody>
      </p:sp>
      <p:sp>
        <p:nvSpPr>
          <p:cNvPr id="55" name="TextBox 55"/>
          <p:cNvSpPr txBox="1"/>
          <p:nvPr/>
        </p:nvSpPr>
        <p:spPr>
          <a:xfrm>
            <a:off x="9179719" y="6485653"/>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a:solidFill>
                  <a:srgbClr val="A7A85A">
                    <a:alpha val="44706"/>
                  </a:srgbClr>
                </a:solidFill>
                <a:latin typeface="Canva Sans Medium Italics"/>
                <a:ea typeface="Canva Sans Medium Italics"/>
                <a:cs typeface="Canva Sans Medium Italics"/>
                <a:sym typeface="Canva Sans Medium Italics"/>
              </a:rPr>
              <a:t>05</a:t>
            </a:r>
          </a:p>
        </p:txBody>
      </p:sp>
      <p:sp>
        <p:nvSpPr>
          <p:cNvPr id="56" name="TextBox 56"/>
          <p:cNvSpPr txBox="1"/>
          <p:nvPr/>
        </p:nvSpPr>
        <p:spPr>
          <a:xfrm>
            <a:off x="9132094" y="8136127"/>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i="1" spc="-384">
                <a:solidFill>
                  <a:srgbClr val="A7A85A">
                    <a:alpha val="44706"/>
                  </a:srgbClr>
                </a:solidFill>
                <a:latin typeface="Canva Sans Medium Italics"/>
                <a:ea typeface="Canva Sans Medium Italics"/>
                <a:cs typeface="Canva Sans Medium Italics"/>
                <a:sym typeface="Canva Sans Medium Italics"/>
              </a:rPr>
              <a:t>06</a:t>
            </a:r>
          </a:p>
        </p:txBody>
      </p:sp>
      <p:sp>
        <p:nvSpPr>
          <p:cNvPr id="58" name="Freeform 19">
            <a:extLst>
              <a:ext uri="{FF2B5EF4-FFF2-40B4-BE49-F238E27FC236}">
                <a16:creationId xmlns:a16="http://schemas.microsoft.com/office/drawing/2014/main" id="{0435BFC1-E9CC-A4DD-79A3-D068F719EE66}"/>
              </a:ext>
            </a:extLst>
          </p:cNvPr>
          <p:cNvSpPr/>
          <p:nvPr/>
        </p:nvSpPr>
        <p:spPr>
          <a:xfrm>
            <a:off x="0" y="9769074"/>
            <a:ext cx="18287996" cy="517925"/>
          </a:xfrm>
          <a:custGeom>
            <a:avLst/>
            <a:gdLst/>
            <a:ahLst/>
            <a:cxnLst/>
            <a:rect l="l" t="t" r="r" b="b"/>
            <a:pathLst>
              <a:path w="4816592" h="270933">
                <a:moveTo>
                  <a:pt x="0" y="0"/>
                </a:moveTo>
                <a:lnTo>
                  <a:pt x="4816592" y="0"/>
                </a:lnTo>
                <a:lnTo>
                  <a:pt x="4816592" y="270933"/>
                </a:lnTo>
                <a:lnTo>
                  <a:pt x="0" y="270933"/>
                </a:lnTo>
                <a:close/>
              </a:path>
            </a:pathLst>
          </a:custGeom>
          <a:solidFill>
            <a:srgbClr val="81865E"/>
          </a:solid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7A58258B-D4C6-BC3E-3FF6-A74B00DF963E}"/>
              </a:ext>
            </a:extLst>
          </p:cNvPr>
          <p:cNvGrpSpPr/>
          <p:nvPr/>
        </p:nvGrpSpPr>
        <p:grpSpPr>
          <a:xfrm>
            <a:off x="324504" y="1040288"/>
            <a:ext cx="7958780" cy="1232899"/>
            <a:chOff x="324504" y="1040288"/>
            <a:chExt cx="7958780" cy="1232899"/>
          </a:xfrm>
        </p:grpSpPr>
        <p:sp>
          <p:nvSpPr>
            <p:cNvPr id="2" name="TextBox 2"/>
            <p:cNvSpPr txBox="1"/>
            <p:nvPr/>
          </p:nvSpPr>
          <p:spPr>
            <a:xfrm>
              <a:off x="324504" y="1116488"/>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spc="-384" dirty="0">
                  <a:solidFill>
                    <a:srgbClr val="635C4C"/>
                  </a:solidFill>
                  <a:latin typeface="Canva Sans" panose="020B0604020202020204" charset="0"/>
                  <a:ea typeface="Canva Sans Medium"/>
                  <a:cs typeface="Canva Sans Medium"/>
                  <a:sym typeface="Canva Sans Medium"/>
                </a:rPr>
                <a:t>01</a:t>
              </a:r>
            </a:p>
          </p:txBody>
        </p:sp>
        <p:grpSp>
          <p:nvGrpSpPr>
            <p:cNvPr id="3" name="Group 3"/>
            <p:cNvGrpSpPr/>
            <p:nvPr/>
          </p:nvGrpSpPr>
          <p:grpSpPr>
            <a:xfrm>
              <a:off x="1241294" y="1040288"/>
              <a:ext cx="7041990" cy="1232899"/>
              <a:chOff x="0" y="0"/>
              <a:chExt cx="2635283" cy="461380"/>
            </a:xfrm>
          </p:grpSpPr>
          <p:sp>
            <p:nvSpPr>
              <p:cNvPr id="4" name="Freeform 4"/>
              <p:cNvSpPr/>
              <p:nvPr/>
            </p:nvSpPr>
            <p:spPr>
              <a:xfrm>
                <a:off x="0" y="0"/>
                <a:ext cx="2635283" cy="461380"/>
              </a:xfrm>
              <a:custGeom>
                <a:avLst/>
                <a:gdLst/>
                <a:ahLst/>
                <a:cxnLst/>
                <a:rect l="l" t="t" r="r" b="b"/>
                <a:pathLst>
                  <a:path w="2635283" h="461380">
                    <a:moveTo>
                      <a:pt x="2432083" y="0"/>
                    </a:moveTo>
                    <a:cubicBezTo>
                      <a:pt x="2544307" y="0"/>
                      <a:pt x="2635283" y="103284"/>
                      <a:pt x="2635283" y="230690"/>
                    </a:cubicBezTo>
                    <a:cubicBezTo>
                      <a:pt x="2635283" y="358097"/>
                      <a:pt x="2544307" y="461380"/>
                      <a:pt x="2432083" y="461380"/>
                    </a:cubicBezTo>
                    <a:lnTo>
                      <a:pt x="203200" y="461380"/>
                    </a:lnTo>
                    <a:cubicBezTo>
                      <a:pt x="90976" y="461380"/>
                      <a:pt x="0" y="358097"/>
                      <a:pt x="0" y="230690"/>
                    </a:cubicBezTo>
                    <a:cubicBezTo>
                      <a:pt x="0" y="103284"/>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latin typeface="Canva Sans" panose="020B0604020202020204" charset="0"/>
                </a:endParaRPr>
              </a:p>
            </p:txBody>
          </p:sp>
          <p:sp>
            <p:nvSpPr>
              <p:cNvPr id="5" name="TextBox 5"/>
              <p:cNvSpPr txBox="1"/>
              <p:nvPr/>
            </p:nvSpPr>
            <p:spPr>
              <a:xfrm>
                <a:off x="0" y="0"/>
                <a:ext cx="2635283" cy="461380"/>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panose="020B0604020202020204" charset="0"/>
                    <a:ea typeface="Canva Sans"/>
                    <a:cs typeface="Canva Sans"/>
                    <a:sym typeface="Canva Sans"/>
                  </a:rPr>
                  <a:t>Climate Action Plans</a:t>
                </a:r>
              </a:p>
            </p:txBody>
          </p:sp>
        </p:grpSp>
      </p:grpSp>
      <p:grpSp>
        <p:nvGrpSpPr>
          <p:cNvPr id="6" name="Group 6"/>
          <p:cNvGrpSpPr/>
          <p:nvPr/>
        </p:nvGrpSpPr>
        <p:grpSpPr>
          <a:xfrm>
            <a:off x="7132558" y="1130957"/>
            <a:ext cx="1021105" cy="1021105"/>
            <a:chOff x="0" y="0"/>
            <a:chExt cx="1361473" cy="1361473"/>
          </a:xfrm>
        </p:grpSpPr>
        <p:grpSp>
          <p:nvGrpSpPr>
            <p:cNvPr id="7" name="Group 7"/>
            <p:cNvGrpSpPr/>
            <p:nvPr/>
          </p:nvGrpSpPr>
          <p:grpSpPr>
            <a:xfrm>
              <a:off x="0" y="0"/>
              <a:ext cx="1361473" cy="136147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latin typeface="Canva Sans" panose="020B0604020202020204" charset="0"/>
                </a:endParaRPr>
              </a:p>
            </p:txBody>
          </p:sp>
          <p:sp>
            <p:nvSpPr>
              <p:cNvPr id="9" name="TextBox 9"/>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latin typeface="Canva Sans" panose="020B0604020202020204" charset="0"/>
                </a:endParaRPr>
              </a:p>
            </p:txBody>
          </p:sp>
        </p:grpSp>
        <p:sp>
          <p:nvSpPr>
            <p:cNvPr id="10" name="Freeform 10"/>
            <p:cNvSpPr/>
            <p:nvPr/>
          </p:nvSpPr>
          <p:spPr>
            <a:xfrm>
              <a:off x="70794" y="58094"/>
              <a:ext cx="1245285" cy="1245285"/>
            </a:xfrm>
            <a:custGeom>
              <a:avLst/>
              <a:gdLst/>
              <a:ahLst/>
              <a:cxnLst/>
              <a:rect l="l" t="t" r="r" b="b"/>
              <a:pathLst>
                <a:path w="1245285" h="1245285">
                  <a:moveTo>
                    <a:pt x="0" y="0"/>
                  </a:moveTo>
                  <a:lnTo>
                    <a:pt x="1245285" y="0"/>
                  </a:lnTo>
                  <a:lnTo>
                    <a:pt x="1245285" y="1245285"/>
                  </a:lnTo>
                  <a:lnTo>
                    <a:pt x="0" y="12452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Canva Sans" panose="020B0604020202020204" charset="0"/>
              </a:endParaRPr>
            </a:p>
          </p:txBody>
        </p:sp>
      </p:grpSp>
      <p:grpSp>
        <p:nvGrpSpPr>
          <p:cNvPr id="37" name="Group 36">
            <a:extLst>
              <a:ext uri="{FF2B5EF4-FFF2-40B4-BE49-F238E27FC236}">
                <a16:creationId xmlns:a16="http://schemas.microsoft.com/office/drawing/2014/main" id="{0508AA0E-CD14-1DC7-1D07-D435CB914A60}"/>
              </a:ext>
            </a:extLst>
          </p:cNvPr>
          <p:cNvGrpSpPr/>
          <p:nvPr/>
        </p:nvGrpSpPr>
        <p:grpSpPr>
          <a:xfrm>
            <a:off x="304800" y="5833404"/>
            <a:ext cx="5791200" cy="4248615"/>
            <a:chOff x="9652782" y="533558"/>
            <a:chExt cx="6066716" cy="4248615"/>
          </a:xfrm>
        </p:grpSpPr>
        <p:sp>
          <p:nvSpPr>
            <p:cNvPr id="12" name="Freeform 12"/>
            <p:cNvSpPr/>
            <p:nvPr/>
          </p:nvSpPr>
          <p:spPr>
            <a:xfrm>
              <a:off x="9652782" y="533558"/>
              <a:ext cx="6066716" cy="4248615"/>
            </a:xfrm>
            <a:custGeom>
              <a:avLst/>
              <a:gdLst/>
              <a:ahLst/>
              <a:cxnLst/>
              <a:rect l="l" t="t" r="r" b="b"/>
              <a:pathLst>
                <a:path w="1084502" h="775629">
                  <a:moveTo>
                    <a:pt x="73059" y="0"/>
                  </a:moveTo>
                  <a:lnTo>
                    <a:pt x="1011443" y="0"/>
                  </a:lnTo>
                  <a:cubicBezTo>
                    <a:pt x="1051792" y="0"/>
                    <a:pt x="1084502" y="32710"/>
                    <a:pt x="1084502" y="73059"/>
                  </a:cubicBezTo>
                  <a:lnTo>
                    <a:pt x="1084502" y="702569"/>
                  </a:lnTo>
                  <a:cubicBezTo>
                    <a:pt x="1084502" y="742919"/>
                    <a:pt x="1051792" y="775629"/>
                    <a:pt x="1011443" y="775629"/>
                  </a:cubicBezTo>
                  <a:lnTo>
                    <a:pt x="73059" y="775629"/>
                  </a:lnTo>
                  <a:cubicBezTo>
                    <a:pt x="53683" y="775629"/>
                    <a:pt x="35100" y="767931"/>
                    <a:pt x="21399" y="754230"/>
                  </a:cubicBezTo>
                  <a:cubicBezTo>
                    <a:pt x="7697" y="740529"/>
                    <a:pt x="0" y="721946"/>
                    <a:pt x="0" y="702569"/>
                  </a:cubicBezTo>
                  <a:lnTo>
                    <a:pt x="0" y="73059"/>
                  </a:lnTo>
                  <a:cubicBezTo>
                    <a:pt x="0" y="32710"/>
                    <a:pt x="32710" y="0"/>
                    <a:pt x="73059" y="0"/>
                  </a:cubicBezTo>
                  <a:close/>
                </a:path>
              </a:pathLst>
            </a:custGeom>
            <a:solidFill>
              <a:srgbClr val="A7A85A">
                <a:alpha val="64706"/>
              </a:srgbClr>
            </a:solidFill>
          </p:spPr>
          <p:txBody>
            <a:bodyPr/>
            <a:lstStyle/>
            <a:p>
              <a:endParaRPr lang="en-US">
                <a:latin typeface="Canva Sans" panose="020B0604020202020204" charset="0"/>
              </a:endParaRPr>
            </a:p>
          </p:txBody>
        </p:sp>
        <p:sp>
          <p:nvSpPr>
            <p:cNvPr id="14" name="TextBox 14"/>
            <p:cNvSpPr txBox="1"/>
            <p:nvPr/>
          </p:nvSpPr>
          <p:spPr>
            <a:xfrm>
              <a:off x="10078977" y="633806"/>
              <a:ext cx="5563666" cy="419346"/>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635C4C"/>
                  </a:solidFill>
                  <a:latin typeface="Canva Sans" panose="020B0604020202020204" charset="0"/>
                  <a:ea typeface="Poppins Bold"/>
                  <a:cs typeface="Poppins Bold"/>
                  <a:sym typeface="Poppins Bold"/>
                </a:rPr>
                <a:t>Smart Cities Mission</a:t>
              </a:r>
            </a:p>
          </p:txBody>
        </p:sp>
        <p:sp>
          <p:nvSpPr>
            <p:cNvPr id="15" name="TextBox 15"/>
            <p:cNvSpPr txBox="1"/>
            <p:nvPr/>
          </p:nvSpPr>
          <p:spPr>
            <a:xfrm>
              <a:off x="10072582" y="1167922"/>
              <a:ext cx="5364775" cy="3484031"/>
            </a:xfrm>
            <a:prstGeom prst="rect">
              <a:avLst/>
            </a:prstGeom>
          </p:spPr>
          <p:txBody>
            <a:bodyPr wrap="square" lIns="0" tIns="0" rIns="0" bIns="0" rtlCol="0" anchor="t">
              <a:spAutoFit/>
            </a:bodyPr>
            <a:lstStyle/>
            <a:p>
              <a:pPr marL="285750" indent="-285750" algn="just">
                <a:lnSpc>
                  <a:spcPct val="115000"/>
                </a:lnSpc>
                <a:buFont typeface="Symbol" panose="05050102010706020507" pitchFamily="18" charset="2"/>
                <a:buChar char=""/>
              </a:pPr>
              <a:r>
                <a:rPr lang="en-US" kern="100" dirty="0">
                  <a:latin typeface="Canva Sans" panose="020B0604020202020204" charset="0"/>
                  <a:cs typeface="Times New Roman" panose="02020603050405020304" pitchFamily="18" charset="0"/>
                  <a:sym typeface="Poppins"/>
                </a:rPr>
                <a:t>Develop sustainable and smart urban infrastructure on an </a:t>
              </a:r>
              <a:r>
                <a:rPr lang="en-US" b="1" kern="100" dirty="0">
                  <a:latin typeface="Canva Sans" panose="020B0604020202020204" charset="0"/>
                  <a:cs typeface="Times New Roman" panose="02020603050405020304" pitchFamily="18" charset="0"/>
                  <a:sym typeface="Poppins Bold Italics"/>
                </a:rPr>
                <a:t>Area Based Development (ABD)</a:t>
              </a:r>
              <a:r>
                <a:rPr lang="en-US" kern="100" dirty="0">
                  <a:latin typeface="Canva Sans" panose="020B0604020202020204" charset="0"/>
                  <a:cs typeface="Times New Roman" panose="02020603050405020304" pitchFamily="18" charset="0"/>
                  <a:sym typeface="Poppins"/>
                </a:rPr>
                <a:t> mode.</a:t>
              </a:r>
            </a:p>
            <a:p>
              <a:pPr marL="285750" indent="-285750" algn="just">
                <a:lnSpc>
                  <a:spcPct val="115000"/>
                </a:lnSpc>
                <a:buFont typeface="Symbol" panose="05050102010706020507" pitchFamily="18" charset="2"/>
                <a:buChar char=""/>
              </a:pPr>
              <a:r>
                <a:rPr lang="en-US" kern="100" dirty="0">
                  <a:latin typeface="Canva Sans" panose="020B0604020202020204" charset="0"/>
                  <a:cs typeface="Times New Roman" panose="02020603050405020304" pitchFamily="18" charset="0"/>
                  <a:sym typeface="Poppins"/>
                </a:rPr>
                <a:t>Promotes energy-efficient buildings, smart transport systems, and waste management solutions. </a:t>
              </a:r>
            </a:p>
            <a:p>
              <a:pPr marL="285750" indent="-285750" algn="just">
                <a:lnSpc>
                  <a:spcPct val="115000"/>
                </a:lnSpc>
                <a:spcBef>
                  <a:spcPct val="0"/>
                </a:spcBef>
                <a:buFont typeface="Symbol" panose="05050102010706020507" pitchFamily="18" charset="2"/>
                <a:buChar char=""/>
              </a:pPr>
              <a:r>
                <a:rPr lang="en-US" kern="100" dirty="0">
                  <a:latin typeface="Canva Sans" panose="020B0604020202020204" charset="0"/>
                  <a:cs typeface="Times New Roman" panose="02020603050405020304" pitchFamily="18" charset="0"/>
                  <a:sym typeface="Poppins"/>
                </a:rPr>
                <a:t>Supports the development of low-carbon infrastructure by integrating green technologies like solar-powered street lighting, rainwater harvesting systems, and electric public transport networks.</a:t>
              </a:r>
            </a:p>
          </p:txBody>
        </p:sp>
      </p:grpSp>
      <p:sp>
        <p:nvSpPr>
          <p:cNvPr id="17" name="Freeform 5">
            <a:extLst>
              <a:ext uri="{FF2B5EF4-FFF2-40B4-BE49-F238E27FC236}">
                <a16:creationId xmlns:a16="http://schemas.microsoft.com/office/drawing/2014/main" id="{2B1E8B1B-1BE9-A9C0-1648-93E791B1E504}"/>
              </a:ext>
            </a:extLst>
          </p:cNvPr>
          <p:cNvSpPr/>
          <p:nvPr/>
        </p:nvSpPr>
        <p:spPr>
          <a:xfrm>
            <a:off x="18045997" y="0"/>
            <a:ext cx="242003" cy="10287000"/>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latin typeface="Canva Sans" panose="020B0604020202020204" charset="0"/>
            </a:endParaRPr>
          </a:p>
        </p:txBody>
      </p:sp>
      <p:grpSp>
        <p:nvGrpSpPr>
          <p:cNvPr id="36" name="Group 35">
            <a:extLst>
              <a:ext uri="{FF2B5EF4-FFF2-40B4-BE49-F238E27FC236}">
                <a16:creationId xmlns:a16="http://schemas.microsoft.com/office/drawing/2014/main" id="{A9CA6F32-5632-1E6C-CD07-C4C6E8948E27}"/>
              </a:ext>
            </a:extLst>
          </p:cNvPr>
          <p:cNvGrpSpPr/>
          <p:nvPr/>
        </p:nvGrpSpPr>
        <p:grpSpPr>
          <a:xfrm>
            <a:off x="12157520" y="5833405"/>
            <a:ext cx="5791200" cy="4248614"/>
            <a:chOff x="9652782" y="5964948"/>
            <a:chExt cx="6066716" cy="4248614"/>
          </a:xfrm>
        </p:grpSpPr>
        <p:sp>
          <p:nvSpPr>
            <p:cNvPr id="19" name="Freeform 9">
              <a:extLst>
                <a:ext uri="{FF2B5EF4-FFF2-40B4-BE49-F238E27FC236}">
                  <a16:creationId xmlns:a16="http://schemas.microsoft.com/office/drawing/2014/main" id="{52CA3CC6-6161-7F0D-9734-4E8F83837D59}"/>
                </a:ext>
              </a:extLst>
            </p:cNvPr>
            <p:cNvSpPr/>
            <p:nvPr/>
          </p:nvSpPr>
          <p:spPr>
            <a:xfrm>
              <a:off x="9652782" y="5964948"/>
              <a:ext cx="6066716" cy="4248614"/>
            </a:xfrm>
            <a:custGeom>
              <a:avLst/>
              <a:gdLst/>
              <a:ahLst/>
              <a:cxnLst/>
              <a:rect l="l" t="t" r="r" b="b"/>
              <a:pathLst>
                <a:path w="1052050" h="577197">
                  <a:moveTo>
                    <a:pt x="75313" y="0"/>
                  </a:moveTo>
                  <a:lnTo>
                    <a:pt x="976737" y="0"/>
                  </a:lnTo>
                  <a:cubicBezTo>
                    <a:pt x="1018332" y="0"/>
                    <a:pt x="1052050" y="33719"/>
                    <a:pt x="1052050" y="75313"/>
                  </a:cubicBezTo>
                  <a:lnTo>
                    <a:pt x="1052050" y="501884"/>
                  </a:lnTo>
                  <a:cubicBezTo>
                    <a:pt x="1052050" y="543478"/>
                    <a:pt x="1018332" y="577197"/>
                    <a:pt x="976737" y="577197"/>
                  </a:cubicBezTo>
                  <a:lnTo>
                    <a:pt x="75313" y="577197"/>
                  </a:lnTo>
                  <a:cubicBezTo>
                    <a:pt x="33719" y="577197"/>
                    <a:pt x="0" y="543478"/>
                    <a:pt x="0" y="501884"/>
                  </a:cubicBezTo>
                  <a:lnTo>
                    <a:pt x="0" y="75313"/>
                  </a:lnTo>
                  <a:cubicBezTo>
                    <a:pt x="0" y="33719"/>
                    <a:pt x="33719" y="0"/>
                    <a:pt x="75313" y="0"/>
                  </a:cubicBezTo>
                  <a:close/>
                </a:path>
              </a:pathLst>
            </a:custGeom>
            <a:solidFill>
              <a:srgbClr val="A7A85A">
                <a:alpha val="64706"/>
              </a:srgbClr>
            </a:solidFill>
          </p:spPr>
          <p:txBody>
            <a:bodyPr/>
            <a:lstStyle/>
            <a:p>
              <a:endParaRPr lang="en-US">
                <a:latin typeface="Canva Sans" panose="020B0604020202020204" charset="0"/>
              </a:endParaRPr>
            </a:p>
          </p:txBody>
        </p:sp>
        <p:sp>
          <p:nvSpPr>
            <p:cNvPr id="21" name="TextBox 11">
              <a:extLst>
                <a:ext uri="{FF2B5EF4-FFF2-40B4-BE49-F238E27FC236}">
                  <a16:creationId xmlns:a16="http://schemas.microsoft.com/office/drawing/2014/main" id="{9850AF22-7ABA-D3A9-AEA2-72928B2E181F}"/>
                </a:ext>
              </a:extLst>
            </p:cNvPr>
            <p:cNvSpPr txBox="1"/>
            <p:nvPr/>
          </p:nvSpPr>
          <p:spPr>
            <a:xfrm>
              <a:off x="9895231" y="6081378"/>
              <a:ext cx="5563666" cy="426335"/>
            </a:xfrm>
            <a:prstGeom prst="rect">
              <a:avLst/>
            </a:prstGeom>
          </p:spPr>
          <p:txBody>
            <a:bodyPr wrap="square" lIns="0" tIns="0" rIns="0" bIns="0" rtlCol="0" anchor="t">
              <a:spAutoFit/>
            </a:bodyPr>
            <a:lstStyle>
              <a:defPPr>
                <a:defRPr lang="en-US"/>
              </a:defPPr>
              <a:lvl1pPr>
                <a:lnSpc>
                  <a:spcPts val="3499"/>
                </a:lnSpc>
                <a:spcBef>
                  <a:spcPct val="0"/>
                </a:spcBef>
                <a:defRPr sz="2499" b="1">
                  <a:solidFill>
                    <a:srgbClr val="635C4C"/>
                  </a:solidFill>
                  <a:latin typeface="Poppins Bold"/>
                  <a:ea typeface="Poppins Bold"/>
                  <a:cs typeface="Poppins Bold"/>
                </a:defRPr>
              </a:lvl1pPr>
            </a:lstStyle>
            <a:p>
              <a:r>
                <a:rPr lang="en-US" dirty="0">
                  <a:latin typeface="Canva Sans" panose="020B0604020202020204" charset="0"/>
                  <a:sym typeface="Poppins Bold"/>
                </a:rPr>
                <a:t>National Solar Mission (NSM)</a:t>
              </a:r>
            </a:p>
          </p:txBody>
        </p:sp>
        <p:sp>
          <p:nvSpPr>
            <p:cNvPr id="22" name="TextBox 12">
              <a:extLst>
                <a:ext uri="{FF2B5EF4-FFF2-40B4-BE49-F238E27FC236}">
                  <a16:creationId xmlns:a16="http://schemas.microsoft.com/office/drawing/2014/main" id="{5BBD4888-C480-FD75-2C28-75EC4B2BBF75}"/>
                </a:ext>
              </a:extLst>
            </p:cNvPr>
            <p:cNvSpPr txBox="1"/>
            <p:nvPr/>
          </p:nvSpPr>
          <p:spPr>
            <a:xfrm>
              <a:off x="9895231" y="6590780"/>
              <a:ext cx="5385880" cy="3484031"/>
            </a:xfrm>
            <a:prstGeom prst="rect">
              <a:avLst/>
            </a:prstGeom>
          </p:spPr>
          <p:txBody>
            <a:bodyPr wrap="square" lIns="0" tIns="0" rIns="0" bIns="0" rtlCol="0" anchor="t">
              <a:spAutoFit/>
            </a:bodyPr>
            <a:lstStyle>
              <a:defPPr>
                <a:defRPr lang="en-US"/>
              </a:defPPr>
              <a:lvl2pPr marL="323850" lvl="1" indent="-161925">
                <a:lnSpc>
                  <a:spcPts val="2100"/>
                </a:lnSpc>
                <a:buFont typeface="Arial"/>
                <a:buChar char="•"/>
                <a:defRPr sz="1500">
                  <a:solidFill>
                    <a:srgbClr val="1F2020"/>
                  </a:solidFill>
                  <a:latin typeface="Poppins"/>
                  <a:ea typeface="Poppins"/>
                  <a:cs typeface="Poppins"/>
                </a:defRPr>
              </a:lvl2pPr>
            </a:lstStyle>
            <a:p>
              <a:pPr marL="285750" lvl="1" indent="-285750" algn="just">
                <a:lnSpc>
                  <a:spcPct val="115000"/>
                </a:lnSpc>
                <a:buFont typeface="Symbol" panose="05050102010706020507" pitchFamily="18" charset="2"/>
                <a:buChar char=""/>
              </a:pPr>
              <a:r>
                <a:rPr lang="en-US" sz="1800" kern="100" dirty="0">
                  <a:solidFill>
                    <a:schemeClr val="tx1"/>
                  </a:solidFill>
                  <a:latin typeface="Canva Sans" panose="020B0604020202020204" charset="0"/>
                  <a:ea typeface="+mn-ea"/>
                  <a:cs typeface="Times New Roman" panose="02020603050405020304" pitchFamily="18" charset="0"/>
                  <a:sym typeface="Poppins"/>
                </a:rPr>
                <a:t>Launched in 2010, this mission includes schemes like the Solar Park Scheme, Grid-Connected Solar PV Power Projects, and </a:t>
              </a:r>
              <a:r>
                <a:rPr lang="en-US" sz="1800" b="1" kern="100" dirty="0">
                  <a:solidFill>
                    <a:schemeClr val="tx1"/>
                  </a:solidFill>
                  <a:latin typeface="Canva Sans" panose="020B0604020202020204" charset="0"/>
                  <a:ea typeface="+mn-ea"/>
                  <a:cs typeface="Times New Roman" panose="02020603050405020304" pitchFamily="18" charset="0"/>
                  <a:sym typeface="Poppins"/>
                </a:rPr>
                <a:t>Pradhan Mantri Kisan Urja Suraksha </a:t>
              </a:r>
              <a:r>
                <a:rPr lang="en-US" sz="1800" b="1" kern="100" dirty="0" err="1">
                  <a:solidFill>
                    <a:schemeClr val="tx1"/>
                  </a:solidFill>
                  <a:latin typeface="Canva Sans" panose="020B0604020202020204" charset="0"/>
                  <a:ea typeface="+mn-ea"/>
                  <a:cs typeface="Times New Roman" panose="02020603050405020304" pitchFamily="18" charset="0"/>
                  <a:sym typeface="Poppins"/>
                </a:rPr>
                <a:t>evam</a:t>
              </a:r>
              <a:r>
                <a:rPr lang="en-US" sz="1800" b="1" kern="100" dirty="0">
                  <a:solidFill>
                    <a:schemeClr val="tx1"/>
                  </a:solidFill>
                  <a:latin typeface="Canva Sans" panose="020B0604020202020204" charset="0"/>
                  <a:ea typeface="+mn-ea"/>
                  <a:cs typeface="Times New Roman" panose="02020603050405020304" pitchFamily="18" charset="0"/>
                  <a:sym typeface="Poppins"/>
                </a:rPr>
                <a:t> </a:t>
              </a:r>
              <a:r>
                <a:rPr lang="en-US" sz="1800" b="1" kern="100" dirty="0" err="1">
                  <a:solidFill>
                    <a:schemeClr val="tx1"/>
                  </a:solidFill>
                  <a:latin typeface="Canva Sans" panose="020B0604020202020204" charset="0"/>
                  <a:ea typeface="+mn-ea"/>
                  <a:cs typeface="Times New Roman" panose="02020603050405020304" pitchFamily="18" charset="0"/>
                  <a:sym typeface="Poppins"/>
                </a:rPr>
                <a:t>Utthaan</a:t>
              </a:r>
              <a:r>
                <a:rPr lang="en-US" sz="1800" b="1" kern="100" dirty="0">
                  <a:solidFill>
                    <a:schemeClr val="tx1"/>
                  </a:solidFill>
                  <a:latin typeface="Canva Sans" panose="020B0604020202020204" charset="0"/>
                  <a:ea typeface="+mn-ea"/>
                  <a:cs typeface="Times New Roman" panose="02020603050405020304" pitchFamily="18" charset="0"/>
                  <a:sym typeface="Poppins"/>
                </a:rPr>
                <a:t> </a:t>
              </a:r>
              <a:r>
                <a:rPr lang="en-US" sz="1800" b="1" kern="100" dirty="0" err="1">
                  <a:solidFill>
                    <a:schemeClr val="tx1"/>
                  </a:solidFill>
                  <a:latin typeface="Canva Sans" panose="020B0604020202020204" charset="0"/>
                  <a:ea typeface="+mn-ea"/>
                  <a:cs typeface="Times New Roman" panose="02020603050405020304" pitchFamily="18" charset="0"/>
                  <a:sym typeface="Poppins"/>
                </a:rPr>
                <a:t>Mahabhiyan</a:t>
              </a:r>
              <a:r>
                <a:rPr lang="en-US" sz="1800" b="1" kern="100" dirty="0">
                  <a:solidFill>
                    <a:schemeClr val="tx1"/>
                  </a:solidFill>
                  <a:latin typeface="Canva Sans" panose="020B0604020202020204" charset="0"/>
                  <a:ea typeface="+mn-ea"/>
                  <a:cs typeface="Times New Roman" panose="02020603050405020304" pitchFamily="18" charset="0"/>
                  <a:sym typeface="Poppins"/>
                </a:rPr>
                <a:t> (PM KUSUM)</a:t>
              </a:r>
              <a:r>
                <a:rPr lang="en-US" sz="1800" kern="100" dirty="0">
                  <a:solidFill>
                    <a:schemeClr val="tx1"/>
                  </a:solidFill>
                  <a:latin typeface="Canva Sans" panose="020B0604020202020204" charset="0"/>
                  <a:ea typeface="+mn-ea"/>
                  <a:cs typeface="Times New Roman" panose="02020603050405020304" pitchFamily="18" charset="0"/>
                  <a:sym typeface="Poppins"/>
                </a:rPr>
                <a:t> </a:t>
              </a:r>
            </a:p>
            <a:p>
              <a:pPr marL="285750" lvl="1" indent="-285750" algn="just">
                <a:lnSpc>
                  <a:spcPct val="115000"/>
                </a:lnSpc>
                <a:buFont typeface="Symbol" panose="05050102010706020507" pitchFamily="18" charset="2"/>
                <a:buChar char=""/>
              </a:pPr>
              <a:r>
                <a:rPr lang="en-US" sz="1800" kern="100" dirty="0">
                  <a:solidFill>
                    <a:schemeClr val="tx1"/>
                  </a:solidFill>
                  <a:latin typeface="Canva Sans" panose="020B0604020202020204" charset="0"/>
                  <a:ea typeface="+mn-ea"/>
                  <a:cs typeface="Times New Roman" panose="02020603050405020304" pitchFamily="18" charset="0"/>
                  <a:sym typeface="Poppins"/>
                </a:rPr>
                <a:t>Aimed at achieving significant solar capacity through incentives and subsidies for solar power generation, including rooftop installations.</a:t>
              </a:r>
            </a:p>
            <a:p>
              <a:pPr marL="285750" lvl="1" indent="-285750" algn="just">
                <a:lnSpc>
                  <a:spcPct val="115000"/>
                </a:lnSpc>
                <a:buFont typeface="Symbol" panose="05050102010706020507" pitchFamily="18" charset="2"/>
                <a:buChar char=""/>
              </a:pPr>
              <a:r>
                <a:rPr lang="en-US" sz="1800" kern="100" dirty="0">
                  <a:solidFill>
                    <a:schemeClr val="tx1"/>
                  </a:solidFill>
                  <a:latin typeface="Canva Sans" panose="020B0604020202020204" charset="0"/>
                  <a:ea typeface="+mn-ea"/>
                  <a:cs typeface="Times New Roman" panose="02020603050405020304" pitchFamily="18" charset="0"/>
                  <a:sym typeface="Poppins"/>
                </a:rPr>
                <a:t>Financial assistance for residential and commercial solar installations</a:t>
              </a:r>
            </a:p>
          </p:txBody>
        </p:sp>
      </p:grpSp>
      <p:grpSp>
        <p:nvGrpSpPr>
          <p:cNvPr id="38" name="Group 37">
            <a:extLst>
              <a:ext uri="{FF2B5EF4-FFF2-40B4-BE49-F238E27FC236}">
                <a16:creationId xmlns:a16="http://schemas.microsoft.com/office/drawing/2014/main" id="{AB15347B-E3DD-F105-2AF9-F69E306D2FF7}"/>
              </a:ext>
            </a:extLst>
          </p:cNvPr>
          <p:cNvGrpSpPr/>
          <p:nvPr/>
        </p:nvGrpSpPr>
        <p:grpSpPr>
          <a:xfrm>
            <a:off x="9071938" y="124785"/>
            <a:ext cx="8748710" cy="6312890"/>
            <a:chOff x="1220116" y="2151386"/>
            <a:chExt cx="6094818" cy="6312890"/>
          </a:xfrm>
        </p:grpSpPr>
        <p:sp>
          <p:nvSpPr>
            <p:cNvPr id="35" name="Freeform 12">
              <a:extLst>
                <a:ext uri="{FF2B5EF4-FFF2-40B4-BE49-F238E27FC236}">
                  <a16:creationId xmlns:a16="http://schemas.microsoft.com/office/drawing/2014/main" id="{5B644CFB-16A7-E1EC-D143-6925F6C169F1}"/>
                </a:ext>
              </a:extLst>
            </p:cNvPr>
            <p:cNvSpPr/>
            <p:nvPr/>
          </p:nvSpPr>
          <p:spPr>
            <a:xfrm>
              <a:off x="1220116" y="2151386"/>
              <a:ext cx="6084989" cy="5321477"/>
            </a:xfrm>
            <a:custGeom>
              <a:avLst/>
              <a:gdLst/>
              <a:ahLst/>
              <a:cxnLst/>
              <a:rect l="l" t="t" r="r" b="b"/>
              <a:pathLst>
                <a:path w="1084502" h="775629">
                  <a:moveTo>
                    <a:pt x="73059" y="0"/>
                  </a:moveTo>
                  <a:lnTo>
                    <a:pt x="1011443" y="0"/>
                  </a:lnTo>
                  <a:cubicBezTo>
                    <a:pt x="1051792" y="0"/>
                    <a:pt x="1084502" y="32710"/>
                    <a:pt x="1084502" y="73059"/>
                  </a:cubicBezTo>
                  <a:lnTo>
                    <a:pt x="1084502" y="702569"/>
                  </a:lnTo>
                  <a:cubicBezTo>
                    <a:pt x="1084502" y="742919"/>
                    <a:pt x="1051792" y="775629"/>
                    <a:pt x="1011443" y="775629"/>
                  </a:cubicBezTo>
                  <a:lnTo>
                    <a:pt x="73059" y="775629"/>
                  </a:lnTo>
                  <a:cubicBezTo>
                    <a:pt x="53683" y="775629"/>
                    <a:pt x="35100" y="767931"/>
                    <a:pt x="21399" y="754230"/>
                  </a:cubicBezTo>
                  <a:cubicBezTo>
                    <a:pt x="7697" y="740529"/>
                    <a:pt x="0" y="721946"/>
                    <a:pt x="0" y="702569"/>
                  </a:cubicBezTo>
                  <a:lnTo>
                    <a:pt x="0" y="73059"/>
                  </a:lnTo>
                  <a:cubicBezTo>
                    <a:pt x="0" y="32710"/>
                    <a:pt x="32710" y="0"/>
                    <a:pt x="73059" y="0"/>
                  </a:cubicBezTo>
                  <a:close/>
                </a:path>
              </a:pathLst>
            </a:custGeom>
            <a:solidFill>
              <a:srgbClr val="A7A85A">
                <a:alpha val="64706"/>
              </a:srgbClr>
            </a:solidFill>
          </p:spPr>
          <p:txBody>
            <a:bodyPr/>
            <a:lstStyle/>
            <a:p>
              <a:endParaRPr lang="en-US">
                <a:latin typeface="Canva Sans" panose="020B0604020202020204" charset="0"/>
              </a:endParaRPr>
            </a:p>
          </p:txBody>
        </p:sp>
        <p:sp>
          <p:nvSpPr>
            <p:cNvPr id="26" name="TextBox 14">
              <a:extLst>
                <a:ext uri="{FF2B5EF4-FFF2-40B4-BE49-F238E27FC236}">
                  <a16:creationId xmlns:a16="http://schemas.microsoft.com/office/drawing/2014/main" id="{5C1E9D18-8FA0-0183-69A1-1864CB018BDF}"/>
                </a:ext>
              </a:extLst>
            </p:cNvPr>
            <p:cNvSpPr txBox="1"/>
            <p:nvPr/>
          </p:nvSpPr>
          <p:spPr>
            <a:xfrm>
              <a:off x="1667223" y="2318689"/>
              <a:ext cx="5647711" cy="875176"/>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635C4C"/>
                  </a:solidFill>
                  <a:latin typeface="Canva Sans" panose="020B0604020202020204" charset="0"/>
                  <a:ea typeface="Poppins Bold"/>
                  <a:cs typeface="Poppins Bold"/>
                  <a:sym typeface="Poppins Bold"/>
                </a:rPr>
                <a:t>National Action Plan on Climate Change (NAPCC)</a:t>
              </a:r>
            </a:p>
          </p:txBody>
        </p:sp>
        <p:sp>
          <p:nvSpPr>
            <p:cNvPr id="27" name="TextBox 15">
              <a:extLst>
                <a:ext uri="{FF2B5EF4-FFF2-40B4-BE49-F238E27FC236}">
                  <a16:creationId xmlns:a16="http://schemas.microsoft.com/office/drawing/2014/main" id="{733CCFF4-2665-4885-AE3B-0EAE36C70EA7}"/>
                </a:ext>
              </a:extLst>
            </p:cNvPr>
            <p:cNvSpPr txBox="1"/>
            <p:nvPr/>
          </p:nvSpPr>
          <p:spPr>
            <a:xfrm>
              <a:off x="1667223" y="3387502"/>
              <a:ext cx="5190777" cy="5076774"/>
            </a:xfrm>
            <a:prstGeom prst="rect">
              <a:avLst/>
            </a:prstGeom>
          </p:spPr>
          <p:txBody>
            <a:bodyPr wrap="square" lIns="0" tIns="0" rIns="0" bIns="0" rtlCol="0" anchor="t">
              <a:spAutoFit/>
            </a:bodyPr>
            <a:lstStyle/>
            <a:p>
              <a:pPr marL="285750" indent="-285750" algn="just">
                <a:lnSpc>
                  <a:spcPct val="115000"/>
                </a:lnSpc>
                <a:buFont typeface="Symbol" panose="05050102010706020507" pitchFamily="18" charset="2"/>
                <a:buChar char=""/>
              </a:pPr>
              <a:r>
                <a:rPr lang="en-US" b="1" kern="100" dirty="0">
                  <a:effectLst/>
                  <a:latin typeface="Canva Sans" panose="020B0604020202020204" charset="0"/>
                  <a:ea typeface="Aptos" panose="020B0004020202020204" pitchFamily="34" charset="0"/>
                  <a:cs typeface="Times New Roman" panose="02020603050405020304" pitchFamily="18" charset="0"/>
                </a:rPr>
                <a:t>National Solar Mission</a:t>
              </a:r>
              <a:r>
                <a:rPr lang="en-US" kern="100" dirty="0">
                  <a:effectLst/>
                  <a:latin typeface="Canva Sans" panose="020B0604020202020204" charset="0"/>
                  <a:ea typeface="Aptos" panose="020B0004020202020204" pitchFamily="34" charset="0"/>
                  <a:cs typeface="Times New Roman" panose="02020603050405020304" pitchFamily="18" charset="0"/>
                </a:rPr>
                <a:t>: Focuses on increasing solar power generation capacity.</a:t>
              </a:r>
            </a:p>
            <a:p>
              <a:pPr marL="285750" indent="-285750" algn="just">
                <a:lnSpc>
                  <a:spcPct val="115000"/>
                </a:lnSpc>
                <a:buFont typeface="Symbol" panose="05050102010706020507" pitchFamily="18" charset="2"/>
                <a:buChar char=""/>
              </a:pPr>
              <a:r>
                <a:rPr lang="en-US" b="1" kern="100" dirty="0">
                  <a:effectLst/>
                  <a:latin typeface="Canva Sans" panose="020B0604020202020204" charset="0"/>
                  <a:ea typeface="Aptos" panose="020B0004020202020204" pitchFamily="34" charset="0"/>
                  <a:cs typeface="Times New Roman" panose="02020603050405020304" pitchFamily="18" charset="0"/>
                </a:rPr>
                <a:t>National Mission on Enhanced Energy Efficiency</a:t>
              </a:r>
              <a:r>
                <a:rPr lang="en-US" kern="100" dirty="0">
                  <a:effectLst/>
                  <a:latin typeface="Canva Sans" panose="020B0604020202020204" charset="0"/>
                  <a:ea typeface="Aptos" panose="020B0004020202020204" pitchFamily="34" charset="0"/>
                  <a:cs typeface="Times New Roman" panose="02020603050405020304" pitchFamily="18" charset="0"/>
                </a:rPr>
                <a:t>: Aims to improve energy efficiency in industries and buildings.</a:t>
              </a:r>
            </a:p>
            <a:p>
              <a:pPr marL="285750" indent="-285750" algn="just">
                <a:lnSpc>
                  <a:spcPct val="115000"/>
                </a:lnSpc>
                <a:buFont typeface="Symbol" panose="05050102010706020507" pitchFamily="18" charset="2"/>
                <a:buChar char=""/>
              </a:pPr>
              <a:r>
                <a:rPr lang="en-US" b="1" kern="100" dirty="0">
                  <a:effectLst/>
                  <a:latin typeface="Canva Sans" panose="020B0604020202020204" charset="0"/>
                  <a:ea typeface="Aptos" panose="020B0004020202020204" pitchFamily="34" charset="0"/>
                  <a:cs typeface="Times New Roman" panose="02020603050405020304" pitchFamily="18" charset="0"/>
                </a:rPr>
                <a:t>National Mission on Sustainable Habitat</a:t>
              </a:r>
              <a:r>
                <a:rPr lang="en-US" kern="100" dirty="0">
                  <a:effectLst/>
                  <a:latin typeface="Canva Sans" panose="020B0604020202020204" charset="0"/>
                  <a:ea typeface="Aptos" panose="020B0004020202020204" pitchFamily="34" charset="0"/>
                  <a:cs typeface="Times New Roman" panose="02020603050405020304" pitchFamily="18" charset="0"/>
                </a:rPr>
                <a:t>: Promotes sustainable urban planning, public transportation, and energy-efficient buildings.</a:t>
              </a:r>
            </a:p>
            <a:p>
              <a:pPr marL="285750" indent="-285750" algn="just">
                <a:lnSpc>
                  <a:spcPct val="115000"/>
                </a:lnSpc>
                <a:buFont typeface="Symbol" panose="05050102010706020507" pitchFamily="18" charset="2"/>
                <a:buChar char=""/>
              </a:pPr>
              <a:r>
                <a:rPr lang="en-US" b="1" kern="100" dirty="0">
                  <a:effectLst/>
                  <a:latin typeface="Canva Sans" panose="020B0604020202020204" charset="0"/>
                  <a:ea typeface="Aptos" panose="020B0004020202020204" pitchFamily="34" charset="0"/>
                  <a:cs typeface="Times New Roman" panose="02020603050405020304" pitchFamily="18" charset="0"/>
                </a:rPr>
                <a:t>National Mission for Sustainable Agriculture</a:t>
              </a:r>
              <a:r>
                <a:rPr lang="en-US" kern="100" dirty="0">
                  <a:effectLst/>
                  <a:latin typeface="Canva Sans" panose="020B0604020202020204" charset="0"/>
                  <a:ea typeface="Aptos" panose="020B0004020202020204" pitchFamily="34" charset="0"/>
                  <a:cs typeface="Times New Roman" panose="02020603050405020304" pitchFamily="18" charset="0"/>
                </a:rPr>
                <a:t>: Focuses on making agriculture climate-resilient through water use efficiency, soil health management, and more.</a:t>
              </a:r>
            </a:p>
            <a:p>
              <a:pPr marL="285750" indent="-285750" algn="just">
                <a:lnSpc>
                  <a:spcPct val="115000"/>
                </a:lnSpc>
                <a:spcAft>
                  <a:spcPts val="800"/>
                </a:spcAft>
                <a:buFont typeface="Symbol" panose="05050102010706020507" pitchFamily="18" charset="2"/>
                <a:buChar char=""/>
              </a:pPr>
              <a:r>
                <a:rPr lang="en-US" b="1" kern="100" dirty="0">
                  <a:effectLst/>
                  <a:latin typeface="Canva Sans" panose="020B0604020202020204" charset="0"/>
                  <a:ea typeface="Aptos" panose="020B0004020202020204" pitchFamily="34" charset="0"/>
                  <a:cs typeface="Times New Roman" panose="02020603050405020304" pitchFamily="18" charset="0"/>
                </a:rPr>
                <a:t>National Mission on Water</a:t>
              </a:r>
              <a:r>
                <a:rPr lang="en-US" kern="100" dirty="0">
                  <a:effectLst/>
                  <a:latin typeface="Canva Sans" panose="020B0604020202020204" charset="0"/>
                  <a:ea typeface="Aptos" panose="020B0004020202020204" pitchFamily="34" charset="0"/>
                  <a:cs typeface="Times New Roman" panose="02020603050405020304" pitchFamily="18" charset="0"/>
                </a:rPr>
                <a:t>: Promotes integrated water management to address water scarcity and climate impacts.</a:t>
              </a:r>
            </a:p>
          </p:txBody>
        </p:sp>
      </p:grpSp>
      <p:grpSp>
        <p:nvGrpSpPr>
          <p:cNvPr id="44" name="Group 43">
            <a:extLst>
              <a:ext uri="{FF2B5EF4-FFF2-40B4-BE49-F238E27FC236}">
                <a16:creationId xmlns:a16="http://schemas.microsoft.com/office/drawing/2014/main" id="{39F04102-8E02-267B-BCB7-727127EE1A5D}"/>
              </a:ext>
            </a:extLst>
          </p:cNvPr>
          <p:cNvGrpSpPr/>
          <p:nvPr/>
        </p:nvGrpSpPr>
        <p:grpSpPr>
          <a:xfrm>
            <a:off x="6248400" y="5833405"/>
            <a:ext cx="5791200" cy="4248614"/>
            <a:chOff x="1244817" y="6273428"/>
            <a:chExt cx="6066716" cy="4248614"/>
          </a:xfrm>
        </p:grpSpPr>
        <p:sp>
          <p:nvSpPr>
            <p:cNvPr id="40" name="Freeform 9">
              <a:extLst>
                <a:ext uri="{FF2B5EF4-FFF2-40B4-BE49-F238E27FC236}">
                  <a16:creationId xmlns:a16="http://schemas.microsoft.com/office/drawing/2014/main" id="{68753991-E9B7-6996-BBC3-B2CAD32C07B1}"/>
                </a:ext>
              </a:extLst>
            </p:cNvPr>
            <p:cNvSpPr/>
            <p:nvPr/>
          </p:nvSpPr>
          <p:spPr>
            <a:xfrm>
              <a:off x="1244817" y="6273428"/>
              <a:ext cx="6066716" cy="4248614"/>
            </a:xfrm>
            <a:custGeom>
              <a:avLst/>
              <a:gdLst/>
              <a:ahLst/>
              <a:cxnLst/>
              <a:rect l="l" t="t" r="r" b="b"/>
              <a:pathLst>
                <a:path w="1052050" h="577197">
                  <a:moveTo>
                    <a:pt x="75313" y="0"/>
                  </a:moveTo>
                  <a:lnTo>
                    <a:pt x="976737" y="0"/>
                  </a:lnTo>
                  <a:cubicBezTo>
                    <a:pt x="1018332" y="0"/>
                    <a:pt x="1052050" y="33719"/>
                    <a:pt x="1052050" y="75313"/>
                  </a:cubicBezTo>
                  <a:lnTo>
                    <a:pt x="1052050" y="501884"/>
                  </a:lnTo>
                  <a:cubicBezTo>
                    <a:pt x="1052050" y="543478"/>
                    <a:pt x="1018332" y="577197"/>
                    <a:pt x="976737" y="577197"/>
                  </a:cubicBezTo>
                  <a:lnTo>
                    <a:pt x="75313" y="577197"/>
                  </a:lnTo>
                  <a:cubicBezTo>
                    <a:pt x="33719" y="577197"/>
                    <a:pt x="0" y="543478"/>
                    <a:pt x="0" y="501884"/>
                  </a:cubicBezTo>
                  <a:lnTo>
                    <a:pt x="0" y="75313"/>
                  </a:lnTo>
                  <a:cubicBezTo>
                    <a:pt x="0" y="33719"/>
                    <a:pt x="33719" y="0"/>
                    <a:pt x="75313" y="0"/>
                  </a:cubicBezTo>
                  <a:close/>
                </a:path>
              </a:pathLst>
            </a:custGeom>
            <a:solidFill>
              <a:srgbClr val="A7A85A">
                <a:alpha val="64706"/>
              </a:srgbClr>
            </a:solidFill>
          </p:spPr>
          <p:txBody>
            <a:bodyPr/>
            <a:lstStyle/>
            <a:p>
              <a:endParaRPr lang="en-US">
                <a:latin typeface="Canva Sans" panose="020B0604020202020204" charset="0"/>
              </a:endParaRPr>
            </a:p>
          </p:txBody>
        </p:sp>
        <p:sp>
          <p:nvSpPr>
            <p:cNvPr id="41" name="TextBox 11">
              <a:extLst>
                <a:ext uri="{FF2B5EF4-FFF2-40B4-BE49-F238E27FC236}">
                  <a16:creationId xmlns:a16="http://schemas.microsoft.com/office/drawing/2014/main" id="{A697D3AE-6403-F8AD-C086-1111404B2322}"/>
                </a:ext>
              </a:extLst>
            </p:cNvPr>
            <p:cNvSpPr txBox="1"/>
            <p:nvPr/>
          </p:nvSpPr>
          <p:spPr>
            <a:xfrm>
              <a:off x="1487265" y="6389858"/>
              <a:ext cx="5824267" cy="874983"/>
            </a:xfrm>
            <a:prstGeom prst="rect">
              <a:avLst/>
            </a:prstGeom>
          </p:spPr>
          <p:txBody>
            <a:bodyPr wrap="square" lIns="0" tIns="0" rIns="0" bIns="0" rtlCol="0" anchor="t">
              <a:spAutoFit/>
            </a:bodyPr>
            <a:lstStyle>
              <a:defPPr>
                <a:defRPr lang="en-US"/>
              </a:defPPr>
              <a:lvl1pPr>
                <a:lnSpc>
                  <a:spcPts val="3499"/>
                </a:lnSpc>
                <a:spcBef>
                  <a:spcPct val="0"/>
                </a:spcBef>
                <a:defRPr sz="2499" b="1">
                  <a:solidFill>
                    <a:srgbClr val="635C4C"/>
                  </a:solidFill>
                  <a:latin typeface="Poppins Bold"/>
                  <a:ea typeface="Poppins Bold"/>
                  <a:cs typeface="Poppins Bold"/>
                </a:defRPr>
              </a:lvl1pPr>
            </a:lstStyle>
            <a:p>
              <a:r>
                <a:rPr lang="en-US" dirty="0">
                  <a:latin typeface="Canva Sans" panose="020B0604020202020204" charset="0"/>
                </a:rPr>
                <a:t>Electric Mobility and Infrastructure Development</a:t>
              </a:r>
              <a:endParaRPr lang="en-US" dirty="0">
                <a:latin typeface="Canva Sans" panose="020B0604020202020204" charset="0"/>
                <a:sym typeface="Poppins Bold"/>
              </a:endParaRPr>
            </a:p>
          </p:txBody>
        </p:sp>
        <p:sp>
          <p:nvSpPr>
            <p:cNvPr id="42" name="TextBox 12">
              <a:extLst>
                <a:ext uri="{FF2B5EF4-FFF2-40B4-BE49-F238E27FC236}">
                  <a16:creationId xmlns:a16="http://schemas.microsoft.com/office/drawing/2014/main" id="{EABC0F61-F383-D22B-CF53-459DF65CD908}"/>
                </a:ext>
              </a:extLst>
            </p:cNvPr>
            <p:cNvSpPr txBox="1"/>
            <p:nvPr/>
          </p:nvSpPr>
          <p:spPr>
            <a:xfrm>
              <a:off x="1487265" y="7277100"/>
              <a:ext cx="5645293" cy="3165482"/>
            </a:xfrm>
            <a:prstGeom prst="rect">
              <a:avLst/>
            </a:prstGeom>
          </p:spPr>
          <p:txBody>
            <a:bodyPr wrap="square" lIns="0" tIns="0" rIns="0" bIns="0" rtlCol="0" anchor="t">
              <a:spAutoFit/>
            </a:bodyPr>
            <a:lstStyle>
              <a:defPPr>
                <a:defRPr lang="en-US"/>
              </a:defPPr>
              <a:lvl2pPr marL="323850" lvl="1" indent="-161925">
                <a:lnSpc>
                  <a:spcPts val="2100"/>
                </a:lnSpc>
                <a:buFont typeface="Arial"/>
                <a:buChar char="•"/>
                <a:defRPr sz="1500">
                  <a:solidFill>
                    <a:srgbClr val="1F2020"/>
                  </a:solidFill>
                  <a:latin typeface="Poppins"/>
                  <a:ea typeface="Poppins"/>
                  <a:cs typeface="Poppins"/>
                </a:defRPr>
              </a:lvl2pPr>
            </a:lstStyle>
            <a:p>
              <a:pPr marL="285750" lvl="1" indent="-285750" algn="just">
                <a:lnSpc>
                  <a:spcPct val="115000"/>
                </a:lnSpc>
                <a:buFont typeface="Symbol" panose="05050102010706020507" pitchFamily="18" charset="2"/>
                <a:buChar char=""/>
              </a:pPr>
              <a:r>
                <a:rPr lang="en-US" sz="1800" b="1" kern="100" dirty="0">
                  <a:solidFill>
                    <a:schemeClr val="tx1"/>
                  </a:solidFill>
                  <a:latin typeface="Canva Sans" panose="020B0604020202020204" charset="0"/>
                  <a:ea typeface="+mn-ea"/>
                  <a:cs typeface="Times New Roman" panose="02020603050405020304" pitchFamily="18" charset="0"/>
                  <a:sym typeface="Poppins"/>
                </a:rPr>
                <a:t>Electric vehicles (EVs) </a:t>
              </a:r>
              <a:r>
                <a:rPr lang="en-US" sz="1800" kern="100" dirty="0">
                  <a:solidFill>
                    <a:schemeClr val="tx1"/>
                  </a:solidFill>
                  <a:latin typeface="Canva Sans" panose="020B0604020202020204" charset="0"/>
                  <a:ea typeface="+mn-ea"/>
                  <a:cs typeface="Times New Roman" panose="02020603050405020304" pitchFamily="18" charset="0"/>
                  <a:sym typeface="Poppins"/>
                </a:rPr>
                <a:t>as a key strategy for reducing carbon emissions from the transportation sector.</a:t>
              </a:r>
            </a:p>
            <a:p>
              <a:pPr marL="285750" lvl="1" indent="-285750" algn="just">
                <a:lnSpc>
                  <a:spcPct val="115000"/>
                </a:lnSpc>
                <a:buFont typeface="Symbol" panose="05050102010706020507" pitchFamily="18" charset="2"/>
                <a:buChar char=""/>
              </a:pPr>
              <a:r>
                <a:rPr lang="en-US" sz="1800" kern="100" dirty="0">
                  <a:solidFill>
                    <a:schemeClr val="tx1"/>
                  </a:solidFill>
                  <a:latin typeface="Canva Sans" panose="020B0604020202020204" charset="0"/>
                  <a:ea typeface="+mn-ea"/>
                  <a:cs typeface="Times New Roman" panose="02020603050405020304" pitchFamily="18" charset="0"/>
                  <a:sym typeface="Poppins"/>
                </a:rPr>
                <a:t>Policies like the </a:t>
              </a:r>
              <a:r>
                <a:rPr lang="en-US" sz="1800" b="1" kern="100" dirty="0">
                  <a:solidFill>
                    <a:schemeClr val="tx1"/>
                  </a:solidFill>
                  <a:latin typeface="Canva Sans" panose="020B0604020202020204" charset="0"/>
                  <a:ea typeface="+mn-ea"/>
                  <a:cs typeface="Times New Roman" panose="02020603050405020304" pitchFamily="18" charset="0"/>
                  <a:sym typeface="Poppins"/>
                </a:rPr>
                <a:t>Faster Adoption and Manufacturing of Hybrid and Electric Vehicles (FAME) </a:t>
              </a:r>
              <a:r>
                <a:rPr lang="en-US" sz="1800" kern="100" dirty="0">
                  <a:solidFill>
                    <a:schemeClr val="tx1"/>
                  </a:solidFill>
                  <a:latin typeface="Canva Sans" panose="020B0604020202020204" charset="0"/>
                  <a:ea typeface="+mn-ea"/>
                  <a:cs typeface="Times New Roman" panose="02020603050405020304" pitchFamily="18" charset="0"/>
                  <a:sym typeface="Poppins"/>
                </a:rPr>
                <a:t>scheme to promote EV charging infrastructure.</a:t>
              </a:r>
            </a:p>
            <a:p>
              <a:pPr marL="285750" lvl="1" indent="-285750" algn="just">
                <a:lnSpc>
                  <a:spcPct val="115000"/>
                </a:lnSpc>
                <a:buFont typeface="Symbol" panose="05050102010706020507" pitchFamily="18" charset="2"/>
                <a:buChar char=""/>
              </a:pPr>
              <a:r>
                <a:rPr lang="en-US" sz="1800" kern="100" dirty="0">
                  <a:solidFill>
                    <a:schemeClr val="tx1"/>
                  </a:solidFill>
                  <a:latin typeface="Canva Sans" panose="020B0604020202020204" charset="0"/>
                  <a:ea typeface="+mn-ea"/>
                  <a:cs typeface="Times New Roman" panose="02020603050405020304" pitchFamily="18" charset="0"/>
                  <a:sym typeface="Poppins"/>
                </a:rPr>
                <a:t>Adoption of EVs and the development of charging stations promote the transition to a low-carbon transportation network.</a:t>
              </a:r>
            </a:p>
          </p:txBody>
        </p:sp>
      </p:grpSp>
      <p:grpSp>
        <p:nvGrpSpPr>
          <p:cNvPr id="49" name="Group 48">
            <a:extLst>
              <a:ext uri="{FF2B5EF4-FFF2-40B4-BE49-F238E27FC236}">
                <a16:creationId xmlns:a16="http://schemas.microsoft.com/office/drawing/2014/main" id="{1FD08154-5509-9891-B79B-AC6588643FBC}"/>
              </a:ext>
            </a:extLst>
          </p:cNvPr>
          <p:cNvGrpSpPr/>
          <p:nvPr/>
        </p:nvGrpSpPr>
        <p:grpSpPr>
          <a:xfrm>
            <a:off x="324504" y="2740998"/>
            <a:ext cx="7958780" cy="1232899"/>
            <a:chOff x="252258" y="1653247"/>
            <a:chExt cx="7958780" cy="1232899"/>
          </a:xfrm>
        </p:grpSpPr>
        <p:grpSp>
          <p:nvGrpSpPr>
            <p:cNvPr id="45" name="Group 2"/>
            <p:cNvGrpSpPr/>
            <p:nvPr/>
          </p:nvGrpSpPr>
          <p:grpSpPr>
            <a:xfrm>
              <a:off x="1169048" y="1653247"/>
              <a:ext cx="7041990" cy="1232899"/>
              <a:chOff x="0" y="0"/>
              <a:chExt cx="2635283" cy="461380"/>
            </a:xfrm>
          </p:grpSpPr>
          <p:sp>
            <p:nvSpPr>
              <p:cNvPr id="46" name="Freeform 3"/>
              <p:cNvSpPr/>
              <p:nvPr/>
            </p:nvSpPr>
            <p:spPr>
              <a:xfrm>
                <a:off x="0" y="0"/>
                <a:ext cx="2635283" cy="461380"/>
              </a:xfrm>
              <a:custGeom>
                <a:avLst/>
                <a:gdLst/>
                <a:ahLst/>
                <a:cxnLst/>
                <a:rect l="l" t="t" r="r" b="b"/>
                <a:pathLst>
                  <a:path w="2635283" h="461380">
                    <a:moveTo>
                      <a:pt x="2432083" y="0"/>
                    </a:moveTo>
                    <a:cubicBezTo>
                      <a:pt x="2544307" y="0"/>
                      <a:pt x="2635283" y="103284"/>
                      <a:pt x="2635283" y="230690"/>
                    </a:cubicBezTo>
                    <a:cubicBezTo>
                      <a:pt x="2635283" y="358097"/>
                      <a:pt x="2544307" y="461380"/>
                      <a:pt x="2432083" y="461380"/>
                    </a:cubicBezTo>
                    <a:lnTo>
                      <a:pt x="203200" y="461380"/>
                    </a:lnTo>
                    <a:cubicBezTo>
                      <a:pt x="90976" y="461380"/>
                      <a:pt x="0" y="358097"/>
                      <a:pt x="0" y="230690"/>
                    </a:cubicBezTo>
                    <a:cubicBezTo>
                      <a:pt x="0" y="103284"/>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latin typeface="Canva Sans" panose="020B0604020202020204" charset="0"/>
                </a:endParaRPr>
              </a:p>
            </p:txBody>
          </p:sp>
          <p:sp>
            <p:nvSpPr>
              <p:cNvPr id="47" name="TextBox 4"/>
              <p:cNvSpPr txBox="1"/>
              <p:nvPr/>
            </p:nvSpPr>
            <p:spPr>
              <a:xfrm>
                <a:off x="0" y="0"/>
                <a:ext cx="2635283" cy="461380"/>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panose="020B0604020202020204" charset="0"/>
                    <a:ea typeface="Canva Sans"/>
                    <a:cs typeface="Canva Sans"/>
                    <a:sym typeface="Canva Sans"/>
                  </a:rPr>
                  <a:t>Policy, Regulatory </a:t>
                </a:r>
              </a:p>
              <a:p>
                <a:pPr algn="l">
                  <a:lnSpc>
                    <a:spcPts val="3840"/>
                  </a:lnSpc>
                </a:pPr>
                <a:r>
                  <a:rPr lang="en-US" sz="3200" dirty="0">
                    <a:solidFill>
                      <a:srgbClr val="81865E"/>
                    </a:solidFill>
                    <a:latin typeface="Canva Sans" panose="020B0604020202020204" charset="0"/>
                    <a:ea typeface="Canva Sans"/>
                    <a:cs typeface="Canva Sans"/>
                    <a:sym typeface="Canva Sans"/>
                  </a:rPr>
                  <a:t>       Standards &amp; Incentives</a:t>
                </a:r>
              </a:p>
            </p:txBody>
          </p:sp>
        </p:grpSp>
        <p:sp>
          <p:nvSpPr>
            <p:cNvPr id="48" name="TextBox 6"/>
            <p:cNvSpPr txBox="1"/>
            <p:nvPr/>
          </p:nvSpPr>
          <p:spPr>
            <a:xfrm>
              <a:off x="252258" y="1729447"/>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spc="-384" dirty="0">
                  <a:solidFill>
                    <a:srgbClr val="635C4C"/>
                  </a:solidFill>
                  <a:latin typeface="Canva Sans" panose="020B0604020202020204" charset="0"/>
                  <a:ea typeface="Canva Sans Medium"/>
                  <a:cs typeface="Canva Sans Medium"/>
                  <a:sym typeface="Canva Sans Medium"/>
                </a:rPr>
                <a:t>02</a:t>
              </a:r>
            </a:p>
          </p:txBody>
        </p:sp>
      </p:grpSp>
      <p:grpSp>
        <p:nvGrpSpPr>
          <p:cNvPr id="51" name="Group 24">
            <a:extLst>
              <a:ext uri="{FF2B5EF4-FFF2-40B4-BE49-F238E27FC236}">
                <a16:creationId xmlns:a16="http://schemas.microsoft.com/office/drawing/2014/main" id="{0F790784-4B5F-DCDA-6009-726E05DEC3DC}"/>
              </a:ext>
            </a:extLst>
          </p:cNvPr>
          <p:cNvGrpSpPr/>
          <p:nvPr/>
        </p:nvGrpSpPr>
        <p:grpSpPr>
          <a:xfrm>
            <a:off x="7162800" y="2846894"/>
            <a:ext cx="1021105" cy="1021105"/>
            <a:chOff x="0" y="0"/>
            <a:chExt cx="1361473" cy="1361473"/>
          </a:xfrm>
        </p:grpSpPr>
        <p:grpSp>
          <p:nvGrpSpPr>
            <p:cNvPr id="52" name="Group 25">
              <a:extLst>
                <a:ext uri="{FF2B5EF4-FFF2-40B4-BE49-F238E27FC236}">
                  <a16:creationId xmlns:a16="http://schemas.microsoft.com/office/drawing/2014/main" id="{1E472C12-C2C8-09C8-A20D-F0839AED108F}"/>
                </a:ext>
              </a:extLst>
            </p:cNvPr>
            <p:cNvGrpSpPr/>
            <p:nvPr/>
          </p:nvGrpSpPr>
          <p:grpSpPr>
            <a:xfrm>
              <a:off x="0" y="0"/>
              <a:ext cx="1361473" cy="1361473"/>
              <a:chOff x="0" y="0"/>
              <a:chExt cx="812800" cy="812800"/>
            </a:xfrm>
          </p:grpSpPr>
          <p:sp>
            <p:nvSpPr>
              <p:cNvPr id="54" name="Freeform 26">
                <a:extLst>
                  <a:ext uri="{FF2B5EF4-FFF2-40B4-BE49-F238E27FC236}">
                    <a16:creationId xmlns:a16="http://schemas.microsoft.com/office/drawing/2014/main" id="{2F725256-4985-7361-91F3-85568430B6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55" name="TextBox 27">
                <a:extLst>
                  <a:ext uri="{FF2B5EF4-FFF2-40B4-BE49-F238E27FC236}">
                    <a16:creationId xmlns:a16="http://schemas.microsoft.com/office/drawing/2014/main" id="{248D916E-7321-6D9E-8C71-6C696F73BE0B}"/>
                  </a:ext>
                </a:extLst>
              </p:cNvPr>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53" name="Freeform 28">
              <a:extLst>
                <a:ext uri="{FF2B5EF4-FFF2-40B4-BE49-F238E27FC236}">
                  <a16:creationId xmlns:a16="http://schemas.microsoft.com/office/drawing/2014/main" id="{E4AAB423-5ACE-11C7-82AB-39E4A0659AF9}"/>
                </a:ext>
              </a:extLst>
            </p:cNvPr>
            <p:cNvSpPr/>
            <p:nvPr/>
          </p:nvSpPr>
          <p:spPr>
            <a:xfrm>
              <a:off x="229720" y="171833"/>
              <a:ext cx="902032" cy="1017808"/>
            </a:xfrm>
            <a:custGeom>
              <a:avLst/>
              <a:gdLst/>
              <a:ahLst/>
              <a:cxnLst/>
              <a:rect l="l" t="t" r="r" b="b"/>
              <a:pathLst>
                <a:path w="902032" h="1017808">
                  <a:moveTo>
                    <a:pt x="0" y="0"/>
                  </a:moveTo>
                  <a:lnTo>
                    <a:pt x="902033" y="0"/>
                  </a:lnTo>
                  <a:lnTo>
                    <a:pt x="902033" y="1017807"/>
                  </a:lnTo>
                  <a:lnTo>
                    <a:pt x="0" y="10178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4504" y="239258"/>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spc="-384">
                <a:solidFill>
                  <a:srgbClr val="635C4C"/>
                </a:solidFill>
                <a:latin typeface="Canva Sans Medium"/>
                <a:ea typeface="Canva Sans Medium"/>
                <a:cs typeface="Canva Sans Medium"/>
                <a:sym typeface="Canva Sans Medium"/>
              </a:rPr>
              <a:t>03</a:t>
            </a:r>
          </a:p>
        </p:txBody>
      </p:sp>
      <p:grpSp>
        <p:nvGrpSpPr>
          <p:cNvPr id="3" name="Group 3"/>
          <p:cNvGrpSpPr/>
          <p:nvPr/>
        </p:nvGrpSpPr>
        <p:grpSpPr>
          <a:xfrm>
            <a:off x="1241294" y="124958"/>
            <a:ext cx="7041990" cy="1232899"/>
            <a:chOff x="0" y="0"/>
            <a:chExt cx="2993318" cy="524065"/>
          </a:xfrm>
        </p:grpSpPr>
        <p:sp>
          <p:nvSpPr>
            <p:cNvPr id="4" name="Freeform 4"/>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5" name="TextBox 5"/>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a:ea typeface="Canva Sans"/>
                  <a:cs typeface="Canva Sans"/>
                  <a:sym typeface="Canva Sans"/>
                </a:rPr>
                <a:t>Financial Instruments</a:t>
              </a:r>
            </a:p>
          </p:txBody>
        </p:sp>
      </p:grpSp>
      <p:grpSp>
        <p:nvGrpSpPr>
          <p:cNvPr id="6" name="Group 6"/>
          <p:cNvGrpSpPr/>
          <p:nvPr/>
        </p:nvGrpSpPr>
        <p:grpSpPr>
          <a:xfrm>
            <a:off x="7145417" y="229733"/>
            <a:ext cx="1021105" cy="1021105"/>
            <a:chOff x="0" y="0"/>
            <a:chExt cx="1361473" cy="1361473"/>
          </a:xfrm>
        </p:grpSpPr>
        <p:grpSp>
          <p:nvGrpSpPr>
            <p:cNvPr id="7" name="Group 7"/>
            <p:cNvGrpSpPr/>
            <p:nvPr/>
          </p:nvGrpSpPr>
          <p:grpSpPr>
            <a:xfrm>
              <a:off x="0" y="0"/>
              <a:ext cx="1361473" cy="136147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9" name="TextBox 9"/>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10" name="Freeform 10"/>
            <p:cNvSpPr/>
            <p:nvPr/>
          </p:nvSpPr>
          <p:spPr>
            <a:xfrm>
              <a:off x="237885" y="218082"/>
              <a:ext cx="885702" cy="938493"/>
            </a:xfrm>
            <a:custGeom>
              <a:avLst/>
              <a:gdLst/>
              <a:ahLst/>
              <a:cxnLst/>
              <a:rect l="l" t="t" r="r" b="b"/>
              <a:pathLst>
                <a:path w="885702" h="938493">
                  <a:moveTo>
                    <a:pt x="0" y="0"/>
                  </a:moveTo>
                  <a:lnTo>
                    <a:pt x="885703" y="0"/>
                  </a:lnTo>
                  <a:lnTo>
                    <a:pt x="885703" y="938493"/>
                  </a:lnTo>
                  <a:lnTo>
                    <a:pt x="0" y="938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1" name="Freeform 11"/>
          <p:cNvSpPr/>
          <p:nvPr/>
        </p:nvSpPr>
        <p:spPr>
          <a:xfrm>
            <a:off x="2174967" y="2101099"/>
            <a:ext cx="13938066" cy="7456865"/>
          </a:xfrm>
          <a:custGeom>
            <a:avLst/>
            <a:gdLst/>
            <a:ahLst/>
            <a:cxnLst/>
            <a:rect l="l" t="t" r="r" b="b"/>
            <a:pathLst>
              <a:path w="13938066" h="7456865">
                <a:moveTo>
                  <a:pt x="0" y="0"/>
                </a:moveTo>
                <a:lnTo>
                  <a:pt x="13938066" y="0"/>
                </a:lnTo>
                <a:lnTo>
                  <a:pt x="13938066" y="7456865"/>
                </a:lnTo>
                <a:lnTo>
                  <a:pt x="0" y="74568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2500869" y="3722653"/>
            <a:ext cx="2706680" cy="428625"/>
          </a:xfrm>
          <a:prstGeom prst="rect">
            <a:avLst/>
          </a:prstGeom>
        </p:spPr>
        <p:txBody>
          <a:bodyPr lIns="0" tIns="0" rIns="0" bIns="0" rtlCol="0" anchor="t">
            <a:spAutoFit/>
          </a:bodyPr>
          <a:lstStyle/>
          <a:p>
            <a:pPr marL="0" lvl="0" indent="0" algn="ctr">
              <a:lnSpc>
                <a:spcPts val="3300"/>
              </a:lnSpc>
              <a:spcBef>
                <a:spcPct val="0"/>
              </a:spcBef>
            </a:pPr>
            <a:r>
              <a:rPr lang="en-US" sz="3000" b="1" spc="-150" dirty="0">
                <a:solidFill>
                  <a:srgbClr val="635C4C"/>
                </a:solidFill>
                <a:latin typeface="Canva Sans Medium"/>
                <a:ea typeface="Canva Sans Medium"/>
                <a:cs typeface="Canva Sans Medium"/>
                <a:sym typeface="Canva Sans Medium"/>
              </a:rPr>
              <a:t>Climate Finance</a:t>
            </a:r>
          </a:p>
        </p:txBody>
      </p:sp>
      <p:sp>
        <p:nvSpPr>
          <p:cNvPr id="13" name="TextBox 13"/>
          <p:cNvSpPr txBox="1"/>
          <p:nvPr/>
        </p:nvSpPr>
        <p:spPr>
          <a:xfrm>
            <a:off x="7988108" y="3741704"/>
            <a:ext cx="2193320" cy="423193"/>
          </a:xfrm>
          <a:prstGeom prst="rect">
            <a:avLst/>
          </a:prstGeom>
        </p:spPr>
        <p:txBody>
          <a:bodyPr wrap="square" lIns="0" tIns="0" rIns="0" bIns="0" rtlCol="0" anchor="t">
            <a:spAutoFit/>
          </a:bodyPr>
          <a:lstStyle/>
          <a:p>
            <a:pPr marL="0" lvl="0" indent="0" algn="ctr">
              <a:lnSpc>
                <a:spcPts val="3300"/>
              </a:lnSpc>
              <a:spcBef>
                <a:spcPct val="0"/>
              </a:spcBef>
            </a:pPr>
            <a:r>
              <a:rPr lang="en-US" sz="3000" b="1" spc="-150" dirty="0">
                <a:solidFill>
                  <a:srgbClr val="635C4C"/>
                </a:solidFill>
                <a:latin typeface="Canva Sans Medium"/>
                <a:ea typeface="Canva Sans Medium"/>
                <a:cs typeface="Canva Sans Medium"/>
                <a:sym typeface="Canva Sans Medium"/>
              </a:rPr>
              <a:t>Green Bonds</a:t>
            </a:r>
          </a:p>
        </p:txBody>
      </p:sp>
      <p:sp>
        <p:nvSpPr>
          <p:cNvPr id="14" name="TextBox 14"/>
          <p:cNvSpPr txBox="1"/>
          <p:nvPr/>
        </p:nvSpPr>
        <p:spPr>
          <a:xfrm>
            <a:off x="13161567" y="3741704"/>
            <a:ext cx="2471813" cy="847725"/>
          </a:xfrm>
          <a:prstGeom prst="rect">
            <a:avLst/>
          </a:prstGeom>
        </p:spPr>
        <p:txBody>
          <a:bodyPr lIns="0" tIns="0" rIns="0" bIns="0" rtlCol="0" anchor="t">
            <a:spAutoFit/>
          </a:bodyPr>
          <a:lstStyle/>
          <a:p>
            <a:pPr marL="0" lvl="0" indent="0" algn="ctr">
              <a:lnSpc>
                <a:spcPts val="3300"/>
              </a:lnSpc>
              <a:spcBef>
                <a:spcPct val="0"/>
              </a:spcBef>
            </a:pPr>
            <a:r>
              <a:rPr lang="en-US" sz="3000" b="1" spc="-150" dirty="0">
                <a:solidFill>
                  <a:srgbClr val="635C4C"/>
                </a:solidFill>
                <a:latin typeface="Canva Sans Medium"/>
                <a:ea typeface="Canva Sans Medium"/>
                <a:cs typeface="Canva Sans Medium"/>
                <a:sym typeface="Canva Sans Medium"/>
              </a:rPr>
              <a:t>Risk  Analysis Investment</a:t>
            </a:r>
          </a:p>
        </p:txBody>
      </p:sp>
      <p:sp>
        <p:nvSpPr>
          <p:cNvPr id="15" name="TextBox 15"/>
          <p:cNvSpPr txBox="1"/>
          <p:nvPr/>
        </p:nvSpPr>
        <p:spPr>
          <a:xfrm>
            <a:off x="10294542" y="6822838"/>
            <a:ext cx="2985142" cy="1266825"/>
          </a:xfrm>
          <a:prstGeom prst="rect">
            <a:avLst/>
          </a:prstGeom>
        </p:spPr>
        <p:txBody>
          <a:bodyPr lIns="0" tIns="0" rIns="0" bIns="0" rtlCol="0" anchor="t">
            <a:spAutoFit/>
          </a:bodyPr>
          <a:lstStyle/>
          <a:p>
            <a:pPr marL="0" lvl="0" indent="0" algn="ctr">
              <a:lnSpc>
                <a:spcPts val="3300"/>
              </a:lnSpc>
              <a:spcBef>
                <a:spcPct val="0"/>
              </a:spcBef>
            </a:pPr>
            <a:r>
              <a:rPr lang="en-US" sz="3000" b="1" spc="-150" dirty="0">
                <a:solidFill>
                  <a:srgbClr val="635C4C"/>
                </a:solidFill>
                <a:latin typeface="Canva Sans Medium"/>
                <a:ea typeface="Canva Sans Medium"/>
                <a:cs typeface="Canva Sans Medium"/>
                <a:sym typeface="Canva Sans Medium"/>
              </a:rPr>
              <a:t>public–private partnership (</a:t>
            </a:r>
            <a:r>
              <a:rPr lang="en-US" sz="3000" b="1" u="none" strike="noStrike" spc="-150" dirty="0">
                <a:solidFill>
                  <a:srgbClr val="635C4C"/>
                </a:solidFill>
                <a:latin typeface="Canva Sans Medium"/>
                <a:ea typeface="Canva Sans Medium"/>
                <a:cs typeface="Canva Sans Medium"/>
                <a:sym typeface="Canva Sans Medium"/>
              </a:rPr>
              <a:t>PPP/3P/P3)</a:t>
            </a:r>
          </a:p>
        </p:txBody>
      </p:sp>
      <p:sp>
        <p:nvSpPr>
          <p:cNvPr id="16" name="TextBox 16"/>
          <p:cNvSpPr txBox="1"/>
          <p:nvPr/>
        </p:nvSpPr>
        <p:spPr>
          <a:xfrm>
            <a:off x="5109975" y="6822838"/>
            <a:ext cx="2805410" cy="847725"/>
          </a:xfrm>
          <a:prstGeom prst="rect">
            <a:avLst/>
          </a:prstGeom>
        </p:spPr>
        <p:txBody>
          <a:bodyPr lIns="0" tIns="0" rIns="0" bIns="0" rtlCol="0" anchor="t">
            <a:spAutoFit/>
          </a:bodyPr>
          <a:lstStyle/>
          <a:p>
            <a:pPr marL="0" lvl="0" indent="0" algn="ctr">
              <a:lnSpc>
                <a:spcPts val="3300"/>
              </a:lnSpc>
              <a:spcBef>
                <a:spcPct val="0"/>
              </a:spcBef>
            </a:pPr>
            <a:r>
              <a:rPr lang="en-US" sz="3000" b="1" u="none" strike="noStrike" spc="-150">
                <a:solidFill>
                  <a:srgbClr val="635C4C"/>
                </a:solidFill>
                <a:latin typeface="Canva Sans Medium"/>
                <a:ea typeface="Canva Sans Medium"/>
                <a:cs typeface="Canva Sans Medium"/>
                <a:sym typeface="Canva Sans Medium"/>
              </a:rPr>
              <a:t>International Funding</a:t>
            </a:r>
          </a:p>
        </p:txBody>
      </p:sp>
      <p:sp>
        <p:nvSpPr>
          <p:cNvPr id="17" name="Freeform 17"/>
          <p:cNvSpPr/>
          <p:nvPr/>
        </p:nvSpPr>
        <p:spPr>
          <a:xfrm>
            <a:off x="6753467" y="8262921"/>
            <a:ext cx="2396159" cy="1599436"/>
          </a:xfrm>
          <a:custGeom>
            <a:avLst/>
            <a:gdLst/>
            <a:ahLst/>
            <a:cxnLst/>
            <a:rect l="l" t="t" r="r" b="b"/>
            <a:pathLst>
              <a:path w="2396159" h="1599436">
                <a:moveTo>
                  <a:pt x="0" y="0"/>
                </a:moveTo>
                <a:lnTo>
                  <a:pt x="2396158" y="0"/>
                </a:lnTo>
                <a:lnTo>
                  <a:pt x="2396158" y="1599436"/>
                </a:lnTo>
                <a:lnTo>
                  <a:pt x="0" y="1599436"/>
                </a:lnTo>
                <a:lnTo>
                  <a:pt x="0" y="0"/>
                </a:lnTo>
                <a:close/>
              </a:path>
            </a:pathLst>
          </a:custGeom>
          <a:blipFill>
            <a:blip r:embed="rId7"/>
            <a:stretch>
              <a:fillRect/>
            </a:stretch>
          </a:blipFill>
        </p:spPr>
        <p:txBody>
          <a:bodyPr/>
          <a:lstStyle/>
          <a:p>
            <a:endParaRPr lang="en-US"/>
          </a:p>
        </p:txBody>
      </p:sp>
      <p:sp>
        <p:nvSpPr>
          <p:cNvPr id="18" name="Freeform 18"/>
          <p:cNvSpPr/>
          <p:nvPr/>
        </p:nvSpPr>
        <p:spPr>
          <a:xfrm>
            <a:off x="6700304" y="1923193"/>
            <a:ext cx="2396159" cy="1599436"/>
          </a:xfrm>
          <a:custGeom>
            <a:avLst/>
            <a:gdLst/>
            <a:ahLst/>
            <a:cxnLst/>
            <a:rect l="l" t="t" r="r" b="b"/>
            <a:pathLst>
              <a:path w="2396159" h="1599436">
                <a:moveTo>
                  <a:pt x="0" y="0"/>
                </a:moveTo>
                <a:lnTo>
                  <a:pt x="2396158" y="0"/>
                </a:lnTo>
                <a:lnTo>
                  <a:pt x="2396158" y="1599435"/>
                </a:lnTo>
                <a:lnTo>
                  <a:pt x="0" y="1599435"/>
                </a:lnTo>
                <a:lnTo>
                  <a:pt x="0" y="0"/>
                </a:lnTo>
                <a:close/>
              </a:path>
            </a:pathLst>
          </a:custGeom>
          <a:blipFill>
            <a:blip r:embed="rId8"/>
            <a:stretch>
              <a:fillRect l="-1027" t="-1863" r="-1027"/>
            </a:stretch>
          </a:blipFill>
        </p:spPr>
        <p:txBody>
          <a:bodyPr/>
          <a:lstStyle/>
          <a:p>
            <a:endParaRPr lang="en-US" dirty="0"/>
          </a:p>
        </p:txBody>
      </p:sp>
      <p:sp>
        <p:nvSpPr>
          <p:cNvPr id="19" name="Freeform 19"/>
          <p:cNvSpPr/>
          <p:nvPr/>
        </p:nvSpPr>
        <p:spPr>
          <a:xfrm>
            <a:off x="1553684" y="1923193"/>
            <a:ext cx="2396159" cy="1563493"/>
          </a:xfrm>
          <a:custGeom>
            <a:avLst/>
            <a:gdLst/>
            <a:ahLst/>
            <a:cxnLst/>
            <a:rect l="l" t="t" r="r" b="b"/>
            <a:pathLst>
              <a:path w="2396159" h="1563493">
                <a:moveTo>
                  <a:pt x="0" y="0"/>
                </a:moveTo>
                <a:lnTo>
                  <a:pt x="2396159" y="0"/>
                </a:lnTo>
                <a:lnTo>
                  <a:pt x="2396159" y="1563493"/>
                </a:lnTo>
                <a:lnTo>
                  <a:pt x="0" y="1563493"/>
                </a:lnTo>
                <a:lnTo>
                  <a:pt x="0" y="0"/>
                </a:lnTo>
                <a:close/>
              </a:path>
            </a:pathLst>
          </a:custGeom>
          <a:blipFill>
            <a:blip r:embed="rId9"/>
            <a:stretch>
              <a:fillRect/>
            </a:stretch>
          </a:blipFill>
        </p:spPr>
        <p:txBody>
          <a:bodyPr/>
          <a:lstStyle/>
          <a:p>
            <a:endParaRPr lang="en-US"/>
          </a:p>
        </p:txBody>
      </p:sp>
      <p:sp>
        <p:nvSpPr>
          <p:cNvPr id="20" name="Freeform 20"/>
          <p:cNvSpPr/>
          <p:nvPr/>
        </p:nvSpPr>
        <p:spPr>
          <a:xfrm>
            <a:off x="11996820" y="1923193"/>
            <a:ext cx="2400654" cy="1599436"/>
          </a:xfrm>
          <a:custGeom>
            <a:avLst/>
            <a:gdLst/>
            <a:ahLst/>
            <a:cxnLst/>
            <a:rect l="l" t="t" r="r" b="b"/>
            <a:pathLst>
              <a:path w="2400654" h="1599436">
                <a:moveTo>
                  <a:pt x="0" y="0"/>
                </a:moveTo>
                <a:lnTo>
                  <a:pt x="2400654" y="0"/>
                </a:lnTo>
                <a:lnTo>
                  <a:pt x="2400654" y="1599435"/>
                </a:lnTo>
                <a:lnTo>
                  <a:pt x="0" y="1599435"/>
                </a:lnTo>
                <a:lnTo>
                  <a:pt x="0" y="0"/>
                </a:lnTo>
                <a:close/>
              </a:path>
            </a:pathLst>
          </a:custGeom>
          <a:blipFill>
            <a:blip r:embed="rId10"/>
            <a:stretch>
              <a:fillRect/>
            </a:stretch>
          </a:blipFill>
        </p:spPr>
        <p:txBody>
          <a:bodyPr/>
          <a:lstStyle/>
          <a:p>
            <a:endParaRPr lang="en-US"/>
          </a:p>
        </p:txBody>
      </p:sp>
      <p:sp>
        <p:nvSpPr>
          <p:cNvPr id="21" name="Freeform 21"/>
          <p:cNvSpPr/>
          <p:nvPr/>
        </p:nvSpPr>
        <p:spPr>
          <a:xfrm>
            <a:off x="12004283" y="8262921"/>
            <a:ext cx="2393190" cy="1599436"/>
          </a:xfrm>
          <a:custGeom>
            <a:avLst/>
            <a:gdLst/>
            <a:ahLst/>
            <a:cxnLst/>
            <a:rect l="l" t="t" r="r" b="b"/>
            <a:pathLst>
              <a:path w="2393190" h="1599436">
                <a:moveTo>
                  <a:pt x="0" y="0"/>
                </a:moveTo>
                <a:lnTo>
                  <a:pt x="2393191" y="0"/>
                </a:lnTo>
                <a:lnTo>
                  <a:pt x="2393191" y="1599436"/>
                </a:lnTo>
                <a:lnTo>
                  <a:pt x="0" y="1599436"/>
                </a:lnTo>
                <a:lnTo>
                  <a:pt x="0" y="0"/>
                </a:lnTo>
                <a:close/>
              </a:path>
            </a:pathLst>
          </a:custGeom>
          <a:blipFill>
            <a:blip r:embed="rId11"/>
            <a:stretch>
              <a:fillRect t="-1340" b="-1340"/>
            </a:stretch>
          </a:blipFill>
        </p:spPr>
        <p:txBody>
          <a:bodyPr/>
          <a:lstStyle/>
          <a:p>
            <a:endParaRPr lang="en-US"/>
          </a:p>
        </p:txBody>
      </p:sp>
      <p:sp>
        <p:nvSpPr>
          <p:cNvPr id="22" name="Freeform 5">
            <a:extLst>
              <a:ext uri="{FF2B5EF4-FFF2-40B4-BE49-F238E27FC236}">
                <a16:creationId xmlns:a16="http://schemas.microsoft.com/office/drawing/2014/main" id="{B62A9F09-6666-AB35-5DE4-26B226FE7C1E}"/>
              </a:ext>
            </a:extLst>
          </p:cNvPr>
          <p:cNvSpPr/>
          <p:nvPr/>
        </p:nvSpPr>
        <p:spPr>
          <a:xfrm>
            <a:off x="17046707" y="0"/>
            <a:ext cx="1241294" cy="10287000"/>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4504" y="269714"/>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spc="-384" dirty="0">
                <a:solidFill>
                  <a:srgbClr val="635C4C"/>
                </a:solidFill>
                <a:latin typeface="Canva Sans Medium"/>
                <a:ea typeface="Canva Sans Medium"/>
                <a:cs typeface="Canva Sans Medium"/>
                <a:sym typeface="Canva Sans Medium"/>
              </a:rPr>
              <a:t>04</a:t>
            </a:r>
          </a:p>
        </p:txBody>
      </p:sp>
      <p:grpSp>
        <p:nvGrpSpPr>
          <p:cNvPr id="3" name="Group 3"/>
          <p:cNvGrpSpPr/>
          <p:nvPr/>
        </p:nvGrpSpPr>
        <p:grpSpPr>
          <a:xfrm>
            <a:off x="1241294" y="193514"/>
            <a:ext cx="7041990" cy="1232899"/>
            <a:chOff x="0" y="0"/>
            <a:chExt cx="2993318" cy="524065"/>
          </a:xfrm>
        </p:grpSpPr>
        <p:sp>
          <p:nvSpPr>
            <p:cNvPr id="4" name="Freeform 4"/>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5" name="TextBox 5"/>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dirty="0">
                  <a:solidFill>
                    <a:srgbClr val="81865E"/>
                  </a:solidFill>
                  <a:latin typeface="Canva Sans"/>
                  <a:ea typeface="Canva Sans"/>
                  <a:cs typeface="Canva Sans"/>
                  <a:sym typeface="Canva Sans"/>
                </a:rPr>
                <a:t>Technology Integration</a:t>
              </a:r>
            </a:p>
          </p:txBody>
        </p:sp>
      </p:grpSp>
      <p:grpSp>
        <p:nvGrpSpPr>
          <p:cNvPr id="6" name="Group 6"/>
          <p:cNvGrpSpPr/>
          <p:nvPr/>
        </p:nvGrpSpPr>
        <p:grpSpPr>
          <a:xfrm>
            <a:off x="7145417" y="299411"/>
            <a:ext cx="1021105" cy="1021105"/>
            <a:chOff x="0" y="0"/>
            <a:chExt cx="1361473" cy="1361473"/>
          </a:xfrm>
        </p:grpSpPr>
        <p:grpSp>
          <p:nvGrpSpPr>
            <p:cNvPr id="7" name="Group 7"/>
            <p:cNvGrpSpPr/>
            <p:nvPr/>
          </p:nvGrpSpPr>
          <p:grpSpPr>
            <a:xfrm>
              <a:off x="0" y="0"/>
              <a:ext cx="1361473" cy="136147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9" name="TextBox 9"/>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10" name="Freeform 10"/>
            <p:cNvSpPr/>
            <p:nvPr/>
          </p:nvSpPr>
          <p:spPr>
            <a:xfrm>
              <a:off x="229720" y="171833"/>
              <a:ext cx="902032" cy="1017808"/>
            </a:xfrm>
            <a:custGeom>
              <a:avLst/>
              <a:gdLst/>
              <a:ahLst/>
              <a:cxnLst/>
              <a:rect l="l" t="t" r="r" b="b"/>
              <a:pathLst>
                <a:path w="902032" h="1017808">
                  <a:moveTo>
                    <a:pt x="0" y="0"/>
                  </a:moveTo>
                  <a:lnTo>
                    <a:pt x="902033" y="0"/>
                  </a:lnTo>
                  <a:lnTo>
                    <a:pt x="902033" y="1017807"/>
                  </a:lnTo>
                  <a:lnTo>
                    <a:pt x="0" y="10178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1" name="Freeform 5">
            <a:extLst>
              <a:ext uri="{FF2B5EF4-FFF2-40B4-BE49-F238E27FC236}">
                <a16:creationId xmlns:a16="http://schemas.microsoft.com/office/drawing/2014/main" id="{398FBD6F-B376-F4F9-E4FC-AB68D94A413B}"/>
              </a:ext>
            </a:extLst>
          </p:cNvPr>
          <p:cNvSpPr/>
          <p:nvPr/>
        </p:nvSpPr>
        <p:spPr>
          <a:xfrm>
            <a:off x="0" y="0"/>
            <a:ext cx="242003" cy="10287000"/>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p>
        </p:txBody>
      </p:sp>
      <p:pic>
        <p:nvPicPr>
          <p:cNvPr id="4102" name="Picture 6" descr="Smart Energy Meters for Smart Grids, an Internet of Things Perspective">
            <a:extLst>
              <a:ext uri="{FF2B5EF4-FFF2-40B4-BE49-F238E27FC236}">
                <a16:creationId xmlns:a16="http://schemas.microsoft.com/office/drawing/2014/main" id="{D017034A-E6EB-BA5B-D2BF-61802375DA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1294" y="1783552"/>
            <a:ext cx="14782800" cy="81202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4504" y="155414"/>
            <a:ext cx="7973173" cy="1242424"/>
            <a:chOff x="0" y="0"/>
            <a:chExt cx="10630897" cy="1656565"/>
          </a:xfrm>
        </p:grpSpPr>
        <p:grpSp>
          <p:nvGrpSpPr>
            <p:cNvPr id="3" name="Group 3"/>
            <p:cNvGrpSpPr/>
            <p:nvPr/>
          </p:nvGrpSpPr>
          <p:grpSpPr>
            <a:xfrm>
              <a:off x="1241576" y="12700"/>
              <a:ext cx="9389320" cy="1643865"/>
              <a:chOff x="0" y="0"/>
              <a:chExt cx="2993318" cy="524065"/>
            </a:xfrm>
          </p:grpSpPr>
          <p:sp>
            <p:nvSpPr>
              <p:cNvPr id="4" name="Freeform 4"/>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5" name="TextBox 5"/>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a:solidFill>
                      <a:srgbClr val="81865E"/>
                    </a:solidFill>
                    <a:latin typeface="Canva Sans"/>
                    <a:ea typeface="Canva Sans"/>
                    <a:cs typeface="Canva Sans"/>
                    <a:sym typeface="Canva Sans"/>
                  </a:rPr>
                  <a:t>Capacity Building and </a:t>
                </a:r>
              </a:p>
              <a:p>
                <a:pPr algn="l">
                  <a:lnSpc>
                    <a:spcPts val="3840"/>
                  </a:lnSpc>
                </a:pPr>
                <a:r>
                  <a:rPr lang="en-US" sz="3200">
                    <a:solidFill>
                      <a:srgbClr val="81865E"/>
                    </a:solidFill>
                    <a:latin typeface="Canva Sans"/>
                    <a:ea typeface="Canva Sans"/>
                    <a:cs typeface="Canva Sans"/>
                    <a:sym typeface="Canva Sans"/>
                  </a:rPr>
                  <a:t>       Skill Development</a:t>
                </a:r>
              </a:p>
            </p:txBody>
          </p:sp>
        </p:grpSp>
        <p:grpSp>
          <p:nvGrpSpPr>
            <p:cNvPr id="6" name="Group 6"/>
            <p:cNvGrpSpPr/>
            <p:nvPr/>
          </p:nvGrpSpPr>
          <p:grpSpPr>
            <a:xfrm>
              <a:off x="9096595" y="95492"/>
              <a:ext cx="1361473" cy="136147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9" name="Freeform 9"/>
            <p:cNvSpPr/>
            <p:nvPr/>
          </p:nvSpPr>
          <p:spPr>
            <a:xfrm>
              <a:off x="9219574" y="325142"/>
              <a:ext cx="1115514" cy="902172"/>
            </a:xfrm>
            <a:custGeom>
              <a:avLst/>
              <a:gdLst/>
              <a:ahLst/>
              <a:cxnLst/>
              <a:rect l="l" t="t" r="r" b="b"/>
              <a:pathLst>
                <a:path w="1115514" h="902172">
                  <a:moveTo>
                    <a:pt x="0" y="0"/>
                  </a:moveTo>
                  <a:lnTo>
                    <a:pt x="1115514" y="0"/>
                  </a:lnTo>
                  <a:lnTo>
                    <a:pt x="1115514" y="902172"/>
                  </a:lnTo>
                  <a:lnTo>
                    <a:pt x="0" y="9021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0" y="76200"/>
              <a:ext cx="1641695" cy="1476257"/>
            </a:xfrm>
            <a:prstGeom prst="rect">
              <a:avLst/>
            </a:prstGeom>
          </p:spPr>
          <p:txBody>
            <a:bodyPr lIns="0" tIns="0" rIns="0" bIns="0" rtlCol="0" anchor="t">
              <a:spAutoFit/>
            </a:bodyPr>
            <a:lstStyle/>
            <a:p>
              <a:pPr marL="0" lvl="0" indent="0" algn="l">
                <a:lnSpc>
                  <a:spcPts val="8448"/>
                </a:lnSpc>
                <a:spcBef>
                  <a:spcPct val="0"/>
                </a:spcBef>
              </a:pPr>
              <a:r>
                <a:rPr lang="en-US" sz="7680" b="1" spc="-384">
                  <a:solidFill>
                    <a:srgbClr val="635C4C"/>
                  </a:solidFill>
                  <a:latin typeface="Canva Sans Medium"/>
                  <a:ea typeface="Canva Sans Medium"/>
                  <a:cs typeface="Canva Sans Medium"/>
                  <a:sym typeface="Canva Sans Medium"/>
                </a:rPr>
                <a:t>05</a:t>
              </a:r>
            </a:p>
          </p:txBody>
        </p:sp>
      </p:grpSp>
      <p:grpSp>
        <p:nvGrpSpPr>
          <p:cNvPr id="11" name="Group 11"/>
          <p:cNvGrpSpPr/>
          <p:nvPr/>
        </p:nvGrpSpPr>
        <p:grpSpPr>
          <a:xfrm>
            <a:off x="10503305" y="155414"/>
            <a:ext cx="7041990" cy="1232899"/>
            <a:chOff x="0" y="0"/>
            <a:chExt cx="2993318" cy="524065"/>
          </a:xfrm>
        </p:grpSpPr>
        <p:sp>
          <p:nvSpPr>
            <p:cNvPr id="12" name="Freeform 12"/>
            <p:cNvSpPr/>
            <p:nvPr/>
          </p:nvSpPr>
          <p:spPr>
            <a:xfrm>
              <a:off x="0" y="0"/>
              <a:ext cx="2993318" cy="524065"/>
            </a:xfrm>
            <a:custGeom>
              <a:avLst/>
              <a:gdLst/>
              <a:ahLst/>
              <a:cxnLst/>
              <a:rect l="l" t="t" r="r" b="b"/>
              <a:pathLst>
                <a:path w="2993318" h="524065">
                  <a:moveTo>
                    <a:pt x="2790118" y="0"/>
                  </a:moveTo>
                  <a:cubicBezTo>
                    <a:pt x="2902342" y="0"/>
                    <a:pt x="2993318" y="117316"/>
                    <a:pt x="2993318" y="262032"/>
                  </a:cubicBezTo>
                  <a:cubicBezTo>
                    <a:pt x="2993318" y="406749"/>
                    <a:pt x="2902342" y="524065"/>
                    <a:pt x="2790118" y="524065"/>
                  </a:cubicBezTo>
                  <a:lnTo>
                    <a:pt x="203200" y="524065"/>
                  </a:lnTo>
                  <a:cubicBezTo>
                    <a:pt x="90976" y="524065"/>
                    <a:pt x="0" y="406749"/>
                    <a:pt x="0" y="262032"/>
                  </a:cubicBezTo>
                  <a:cubicBezTo>
                    <a:pt x="0" y="117316"/>
                    <a:pt x="90976" y="0"/>
                    <a:pt x="203200" y="0"/>
                  </a:cubicBezTo>
                  <a:close/>
                </a:path>
              </a:pathLst>
            </a:custGeom>
            <a:solidFill>
              <a:srgbClr val="000000">
                <a:alpha val="0"/>
              </a:srgbClr>
            </a:solidFill>
            <a:ln w="19050" cap="sq">
              <a:solidFill>
                <a:srgbClr val="81865E"/>
              </a:solidFill>
              <a:prstDash val="solid"/>
              <a:miter/>
            </a:ln>
          </p:spPr>
          <p:txBody>
            <a:bodyPr/>
            <a:lstStyle/>
            <a:p>
              <a:endParaRPr lang="en-US"/>
            </a:p>
          </p:txBody>
        </p:sp>
        <p:sp>
          <p:nvSpPr>
            <p:cNvPr id="13" name="TextBox 13"/>
            <p:cNvSpPr txBox="1"/>
            <p:nvPr/>
          </p:nvSpPr>
          <p:spPr>
            <a:xfrm>
              <a:off x="0" y="0"/>
              <a:ext cx="2993318" cy="524065"/>
            </a:xfrm>
            <a:prstGeom prst="rect">
              <a:avLst/>
            </a:prstGeom>
          </p:spPr>
          <p:txBody>
            <a:bodyPr lIns="50800" tIns="50800" rIns="50800" bIns="50800" rtlCol="0" anchor="ctr"/>
            <a:lstStyle/>
            <a:p>
              <a:pPr marL="690910" lvl="1" indent="-345455" algn="l">
                <a:lnSpc>
                  <a:spcPts val="3840"/>
                </a:lnSpc>
                <a:buFont typeface="Arial"/>
                <a:buChar char="•"/>
              </a:pPr>
              <a:r>
                <a:rPr lang="en-US" sz="3200">
                  <a:solidFill>
                    <a:srgbClr val="81865E"/>
                  </a:solidFill>
                  <a:latin typeface="Canva Sans"/>
                  <a:ea typeface="Canva Sans"/>
                  <a:cs typeface="Canva Sans"/>
                  <a:sym typeface="Canva Sans"/>
                </a:rPr>
                <a:t>Stakeholder Engagement </a:t>
              </a:r>
            </a:p>
            <a:p>
              <a:pPr algn="l">
                <a:lnSpc>
                  <a:spcPts val="3840"/>
                </a:lnSpc>
              </a:pPr>
              <a:r>
                <a:rPr lang="en-US" sz="3200">
                  <a:solidFill>
                    <a:srgbClr val="81865E"/>
                  </a:solidFill>
                  <a:latin typeface="Canva Sans"/>
                  <a:ea typeface="Canva Sans"/>
                  <a:cs typeface="Canva Sans"/>
                  <a:sym typeface="Canva Sans"/>
                </a:rPr>
                <a:t>       and Public Awareness </a:t>
              </a:r>
            </a:p>
          </p:txBody>
        </p:sp>
      </p:grpSp>
      <p:grpSp>
        <p:nvGrpSpPr>
          <p:cNvPr id="14" name="Group 14"/>
          <p:cNvGrpSpPr/>
          <p:nvPr/>
        </p:nvGrpSpPr>
        <p:grpSpPr>
          <a:xfrm>
            <a:off x="16394569" y="261311"/>
            <a:ext cx="1021105" cy="1021105"/>
            <a:chOff x="0" y="0"/>
            <a:chExt cx="1361473" cy="1361473"/>
          </a:xfrm>
        </p:grpSpPr>
        <p:grpSp>
          <p:nvGrpSpPr>
            <p:cNvPr id="15" name="Group 15"/>
            <p:cNvGrpSpPr/>
            <p:nvPr/>
          </p:nvGrpSpPr>
          <p:grpSpPr>
            <a:xfrm>
              <a:off x="0" y="0"/>
              <a:ext cx="1361473" cy="1361473"/>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2CB"/>
              </a:solidFill>
            </p:spPr>
            <p:txBody>
              <a:bodyPr/>
              <a:lstStyle/>
              <a:p>
                <a:endParaRPr lang="en-US"/>
              </a:p>
            </p:txBody>
          </p:sp>
          <p:sp>
            <p:nvSpPr>
              <p:cNvPr id="17" name="TextBox 17"/>
              <p:cNvSpPr txBox="1"/>
              <p:nvPr/>
            </p:nvSpPr>
            <p:spPr>
              <a:xfrm>
                <a:off x="76200" y="66675"/>
                <a:ext cx="660400" cy="669925"/>
              </a:xfrm>
              <a:prstGeom prst="rect">
                <a:avLst/>
              </a:prstGeom>
            </p:spPr>
            <p:txBody>
              <a:bodyPr lIns="50800" tIns="50800" rIns="50800" bIns="50800" rtlCol="0" anchor="ctr"/>
              <a:lstStyle/>
              <a:p>
                <a:pPr algn="ctr">
                  <a:lnSpc>
                    <a:spcPts val="2400"/>
                  </a:lnSpc>
                </a:pPr>
                <a:endParaRPr/>
              </a:p>
            </p:txBody>
          </p:sp>
        </p:grpSp>
        <p:sp>
          <p:nvSpPr>
            <p:cNvPr id="18" name="Freeform 18"/>
            <p:cNvSpPr/>
            <p:nvPr/>
          </p:nvSpPr>
          <p:spPr>
            <a:xfrm>
              <a:off x="127443" y="62037"/>
              <a:ext cx="1106587" cy="1145238"/>
            </a:xfrm>
            <a:custGeom>
              <a:avLst/>
              <a:gdLst/>
              <a:ahLst/>
              <a:cxnLst/>
              <a:rect l="l" t="t" r="r" b="b"/>
              <a:pathLst>
                <a:path w="1106587" h="1145238">
                  <a:moveTo>
                    <a:pt x="0" y="0"/>
                  </a:moveTo>
                  <a:lnTo>
                    <a:pt x="1106587" y="0"/>
                  </a:lnTo>
                  <a:lnTo>
                    <a:pt x="1106587" y="1145238"/>
                  </a:lnTo>
                  <a:lnTo>
                    <a:pt x="0" y="11452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19" name="Group 19"/>
          <p:cNvGrpSpPr/>
          <p:nvPr/>
        </p:nvGrpSpPr>
        <p:grpSpPr>
          <a:xfrm>
            <a:off x="1593605" y="1697869"/>
            <a:ext cx="2257149" cy="1940785"/>
            <a:chOff x="0" y="0"/>
            <a:chExt cx="594476" cy="511153"/>
          </a:xfrm>
        </p:grpSpPr>
        <p:sp>
          <p:nvSpPr>
            <p:cNvPr id="20" name="Freeform 20"/>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a:ln cap="rnd">
              <a:noFill/>
              <a:prstDash val="solid"/>
              <a:round/>
            </a:ln>
          </p:spPr>
          <p:txBody>
            <a:bodyPr/>
            <a:lstStyle/>
            <a:p>
              <a:endParaRPr lang="en-US"/>
            </a:p>
          </p:txBody>
        </p:sp>
        <p:sp>
          <p:nvSpPr>
            <p:cNvPr id="21" name="TextBox 21"/>
            <p:cNvSpPr txBox="1"/>
            <p:nvPr/>
          </p:nvSpPr>
          <p:spPr>
            <a:xfrm>
              <a:off x="0" y="-9525"/>
              <a:ext cx="594476" cy="520678"/>
            </a:xfrm>
            <a:prstGeom prst="rect">
              <a:avLst/>
            </a:prstGeom>
          </p:spPr>
          <p:txBody>
            <a:bodyPr lIns="50800" tIns="50800" rIns="50800" bIns="50800" rtlCol="0" anchor="ctr"/>
            <a:lstStyle/>
            <a:p>
              <a:pPr marL="0" lvl="0" indent="0" algn="ctr">
                <a:lnSpc>
                  <a:spcPts val="2400"/>
                </a:lnSpc>
                <a:spcBef>
                  <a:spcPct val="0"/>
                </a:spcBef>
              </a:pPr>
              <a:endParaRPr/>
            </a:p>
          </p:txBody>
        </p:sp>
      </p:grpSp>
      <p:grpSp>
        <p:nvGrpSpPr>
          <p:cNvPr id="22" name="Group 22"/>
          <p:cNvGrpSpPr/>
          <p:nvPr/>
        </p:nvGrpSpPr>
        <p:grpSpPr>
          <a:xfrm>
            <a:off x="4775375" y="1697869"/>
            <a:ext cx="2257149" cy="1940785"/>
            <a:chOff x="0" y="0"/>
            <a:chExt cx="594476" cy="511153"/>
          </a:xfrm>
        </p:grpSpPr>
        <p:sp>
          <p:nvSpPr>
            <p:cNvPr id="23" name="Freeform 23"/>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a:ln cap="rnd">
              <a:noFill/>
              <a:prstDash val="solid"/>
              <a:round/>
            </a:ln>
          </p:spPr>
          <p:txBody>
            <a:bodyPr/>
            <a:lstStyle/>
            <a:p>
              <a:endParaRPr lang="en-US"/>
            </a:p>
          </p:txBody>
        </p:sp>
        <p:sp>
          <p:nvSpPr>
            <p:cNvPr id="24" name="TextBox 24"/>
            <p:cNvSpPr txBox="1"/>
            <p:nvPr/>
          </p:nvSpPr>
          <p:spPr>
            <a:xfrm>
              <a:off x="0" y="-9525"/>
              <a:ext cx="594476" cy="520678"/>
            </a:xfrm>
            <a:prstGeom prst="rect">
              <a:avLst/>
            </a:prstGeom>
          </p:spPr>
          <p:txBody>
            <a:bodyPr lIns="50800" tIns="50800" rIns="50800" bIns="50800" rtlCol="0" anchor="ctr"/>
            <a:lstStyle/>
            <a:p>
              <a:pPr marL="0" lvl="0" indent="0" algn="ctr">
                <a:lnSpc>
                  <a:spcPts val="2400"/>
                </a:lnSpc>
                <a:spcBef>
                  <a:spcPct val="0"/>
                </a:spcBef>
              </a:pPr>
              <a:endParaRPr/>
            </a:p>
          </p:txBody>
        </p:sp>
      </p:grpSp>
      <p:sp>
        <p:nvSpPr>
          <p:cNvPr id="37" name="Freeform 37"/>
          <p:cNvSpPr/>
          <p:nvPr/>
        </p:nvSpPr>
        <p:spPr>
          <a:xfrm>
            <a:off x="1811447" y="1849664"/>
            <a:ext cx="1821466" cy="1707625"/>
          </a:xfrm>
          <a:custGeom>
            <a:avLst/>
            <a:gdLst/>
            <a:ahLst/>
            <a:cxnLst/>
            <a:rect l="l" t="t" r="r" b="b"/>
            <a:pathLst>
              <a:path w="1821466" h="1707625">
                <a:moveTo>
                  <a:pt x="0" y="0"/>
                </a:moveTo>
                <a:lnTo>
                  <a:pt x="1821466" y="0"/>
                </a:lnTo>
                <a:lnTo>
                  <a:pt x="1821466" y="1707625"/>
                </a:lnTo>
                <a:lnTo>
                  <a:pt x="0" y="17076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8" name="TextBox 38"/>
          <p:cNvSpPr txBox="1"/>
          <p:nvPr/>
        </p:nvSpPr>
        <p:spPr>
          <a:xfrm>
            <a:off x="1398216" y="3679633"/>
            <a:ext cx="2647928" cy="361315"/>
          </a:xfrm>
          <a:prstGeom prst="rect">
            <a:avLst/>
          </a:prstGeom>
        </p:spPr>
        <p:txBody>
          <a:bodyPr lIns="0" tIns="0" rIns="0" bIns="0" rtlCol="0" anchor="t">
            <a:spAutoFit/>
          </a:bodyPr>
          <a:lstStyle/>
          <a:p>
            <a:pPr marL="0" lvl="0" indent="0" algn="ctr">
              <a:lnSpc>
                <a:spcPts val="2989"/>
              </a:lnSpc>
              <a:spcBef>
                <a:spcPct val="0"/>
              </a:spcBef>
            </a:pPr>
            <a:r>
              <a:rPr lang="en-US" sz="2299" i="1" u="none" strike="noStrike" spc="-229" dirty="0">
                <a:solidFill>
                  <a:srgbClr val="635C4C"/>
                </a:solidFill>
                <a:latin typeface="Canva Sans Italics"/>
                <a:ea typeface="Canva Sans Italics"/>
                <a:cs typeface="Canva Sans Italics"/>
                <a:sym typeface="Canva Sans Italics"/>
              </a:rPr>
              <a:t>Training Programmes </a:t>
            </a:r>
          </a:p>
        </p:txBody>
      </p:sp>
      <p:sp>
        <p:nvSpPr>
          <p:cNvPr id="41" name="Freeform 41"/>
          <p:cNvSpPr/>
          <p:nvPr/>
        </p:nvSpPr>
        <p:spPr>
          <a:xfrm>
            <a:off x="5116308" y="1814449"/>
            <a:ext cx="1575284" cy="1707625"/>
          </a:xfrm>
          <a:custGeom>
            <a:avLst/>
            <a:gdLst/>
            <a:ahLst/>
            <a:cxnLst/>
            <a:rect l="l" t="t" r="r" b="b"/>
            <a:pathLst>
              <a:path w="1575284" h="1707625">
                <a:moveTo>
                  <a:pt x="0" y="0"/>
                </a:moveTo>
                <a:lnTo>
                  <a:pt x="1575284" y="0"/>
                </a:lnTo>
                <a:lnTo>
                  <a:pt x="1575284" y="1707625"/>
                </a:lnTo>
                <a:lnTo>
                  <a:pt x="0" y="17076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8" name="TextBox 48"/>
          <p:cNvSpPr txBox="1"/>
          <p:nvPr/>
        </p:nvSpPr>
        <p:spPr>
          <a:xfrm>
            <a:off x="4662562" y="3644418"/>
            <a:ext cx="2482776" cy="732790"/>
          </a:xfrm>
          <a:prstGeom prst="rect">
            <a:avLst/>
          </a:prstGeom>
        </p:spPr>
        <p:txBody>
          <a:bodyPr lIns="0" tIns="0" rIns="0" bIns="0" rtlCol="0" anchor="t">
            <a:spAutoFit/>
          </a:bodyPr>
          <a:lstStyle/>
          <a:p>
            <a:pPr algn="ctr">
              <a:lnSpc>
                <a:spcPts val="2989"/>
              </a:lnSpc>
            </a:pPr>
            <a:r>
              <a:rPr lang="en-US" sz="2299" i="1" spc="-229" dirty="0">
                <a:solidFill>
                  <a:srgbClr val="635C4C"/>
                </a:solidFill>
                <a:latin typeface="Canva Sans Italics"/>
                <a:ea typeface="Canva Sans Italics"/>
                <a:cs typeface="Canva Sans Italics"/>
                <a:sym typeface="Canva Sans Italics"/>
              </a:rPr>
              <a:t>Curricula Integration in Academia</a:t>
            </a:r>
          </a:p>
        </p:txBody>
      </p:sp>
      <p:sp>
        <p:nvSpPr>
          <p:cNvPr id="49" name="TextBox 49"/>
          <p:cNvSpPr txBox="1"/>
          <p:nvPr/>
        </p:nvSpPr>
        <p:spPr>
          <a:xfrm>
            <a:off x="9572123" y="265892"/>
            <a:ext cx="1231271" cy="1088143"/>
          </a:xfrm>
          <a:prstGeom prst="rect">
            <a:avLst/>
          </a:prstGeom>
        </p:spPr>
        <p:txBody>
          <a:bodyPr lIns="0" tIns="0" rIns="0" bIns="0" rtlCol="0" anchor="t">
            <a:spAutoFit/>
          </a:bodyPr>
          <a:lstStyle/>
          <a:p>
            <a:pPr marL="0" lvl="0" indent="0" algn="l">
              <a:lnSpc>
                <a:spcPts val="8448"/>
              </a:lnSpc>
              <a:spcBef>
                <a:spcPct val="0"/>
              </a:spcBef>
            </a:pPr>
            <a:r>
              <a:rPr lang="en-US" sz="7680" b="1" spc="-384">
                <a:solidFill>
                  <a:srgbClr val="635C4C"/>
                </a:solidFill>
                <a:latin typeface="Canva Sans Medium"/>
                <a:ea typeface="Canva Sans Medium"/>
                <a:cs typeface="Canva Sans Medium"/>
                <a:sym typeface="Canva Sans Medium"/>
              </a:rPr>
              <a:t>06</a:t>
            </a:r>
          </a:p>
        </p:txBody>
      </p:sp>
      <p:sp>
        <p:nvSpPr>
          <p:cNvPr id="50" name="Freeform 50"/>
          <p:cNvSpPr/>
          <p:nvPr/>
        </p:nvSpPr>
        <p:spPr>
          <a:xfrm>
            <a:off x="9566563" y="7448347"/>
            <a:ext cx="3548752" cy="2661564"/>
          </a:xfrm>
          <a:custGeom>
            <a:avLst/>
            <a:gdLst/>
            <a:ahLst/>
            <a:cxnLst/>
            <a:rect l="l" t="t" r="r" b="b"/>
            <a:pathLst>
              <a:path w="3548752" h="2661564">
                <a:moveTo>
                  <a:pt x="0" y="0"/>
                </a:moveTo>
                <a:lnTo>
                  <a:pt x="3548752" y="0"/>
                </a:lnTo>
                <a:lnTo>
                  <a:pt x="3548752" y="2661564"/>
                </a:lnTo>
                <a:lnTo>
                  <a:pt x="0" y="2661564"/>
                </a:lnTo>
                <a:lnTo>
                  <a:pt x="0" y="0"/>
                </a:lnTo>
                <a:close/>
              </a:path>
            </a:pathLst>
          </a:custGeom>
          <a:blipFill>
            <a:blip r:embed="rId11"/>
            <a:stretch>
              <a:fillRect/>
            </a:stretch>
          </a:blipFill>
        </p:spPr>
        <p:txBody>
          <a:bodyPr/>
          <a:lstStyle/>
          <a:p>
            <a:endParaRPr lang="en-US"/>
          </a:p>
        </p:txBody>
      </p:sp>
      <p:sp>
        <p:nvSpPr>
          <p:cNvPr id="51" name="Freeform 51"/>
          <p:cNvSpPr/>
          <p:nvPr/>
        </p:nvSpPr>
        <p:spPr>
          <a:xfrm>
            <a:off x="9566563" y="1697869"/>
            <a:ext cx="3548752" cy="2661564"/>
          </a:xfrm>
          <a:custGeom>
            <a:avLst/>
            <a:gdLst/>
            <a:ahLst/>
            <a:cxnLst/>
            <a:rect l="l" t="t" r="r" b="b"/>
            <a:pathLst>
              <a:path w="3548752" h="2661564">
                <a:moveTo>
                  <a:pt x="0" y="0"/>
                </a:moveTo>
                <a:lnTo>
                  <a:pt x="3548752" y="0"/>
                </a:lnTo>
                <a:lnTo>
                  <a:pt x="3548752" y="2661564"/>
                </a:lnTo>
                <a:lnTo>
                  <a:pt x="0" y="2661564"/>
                </a:lnTo>
                <a:lnTo>
                  <a:pt x="0" y="0"/>
                </a:lnTo>
                <a:close/>
              </a:path>
            </a:pathLst>
          </a:custGeom>
          <a:blipFill>
            <a:blip r:embed="rId12"/>
            <a:stretch>
              <a:fillRect l="-4151" r="-4151"/>
            </a:stretch>
          </a:blipFill>
        </p:spPr>
        <p:txBody>
          <a:bodyPr/>
          <a:lstStyle/>
          <a:p>
            <a:endParaRPr lang="en-US"/>
          </a:p>
        </p:txBody>
      </p:sp>
      <p:sp>
        <p:nvSpPr>
          <p:cNvPr id="52" name="Freeform 52"/>
          <p:cNvSpPr/>
          <p:nvPr/>
        </p:nvSpPr>
        <p:spPr>
          <a:xfrm>
            <a:off x="14271528" y="2363119"/>
            <a:ext cx="3047469" cy="1356124"/>
          </a:xfrm>
          <a:custGeom>
            <a:avLst/>
            <a:gdLst/>
            <a:ahLst/>
            <a:cxnLst/>
            <a:rect l="l" t="t" r="r" b="b"/>
            <a:pathLst>
              <a:path w="3047469" h="1356124">
                <a:moveTo>
                  <a:pt x="0" y="0"/>
                </a:moveTo>
                <a:lnTo>
                  <a:pt x="3047469" y="0"/>
                </a:lnTo>
                <a:lnTo>
                  <a:pt x="3047469" y="1356124"/>
                </a:lnTo>
                <a:lnTo>
                  <a:pt x="0" y="1356124"/>
                </a:lnTo>
                <a:lnTo>
                  <a:pt x="0" y="0"/>
                </a:lnTo>
                <a:close/>
              </a:path>
            </a:pathLst>
          </a:custGeom>
          <a:blipFill>
            <a:blip r:embed="rId13"/>
            <a:stretch>
              <a:fillRect/>
            </a:stretch>
          </a:blipFill>
        </p:spPr>
        <p:txBody>
          <a:bodyPr/>
          <a:lstStyle/>
          <a:p>
            <a:endParaRPr lang="en-US"/>
          </a:p>
        </p:txBody>
      </p:sp>
      <p:sp>
        <p:nvSpPr>
          <p:cNvPr id="53" name="Freeform 53"/>
          <p:cNvSpPr/>
          <p:nvPr/>
        </p:nvSpPr>
        <p:spPr>
          <a:xfrm>
            <a:off x="13302524" y="4011573"/>
            <a:ext cx="4985476" cy="4904462"/>
          </a:xfrm>
          <a:custGeom>
            <a:avLst/>
            <a:gdLst/>
            <a:ahLst/>
            <a:cxnLst/>
            <a:rect l="l" t="t" r="r" b="b"/>
            <a:pathLst>
              <a:path w="4985476" h="4904462">
                <a:moveTo>
                  <a:pt x="0" y="0"/>
                </a:moveTo>
                <a:lnTo>
                  <a:pt x="4985476" y="0"/>
                </a:lnTo>
                <a:lnTo>
                  <a:pt x="4985476" y="4904462"/>
                </a:lnTo>
                <a:lnTo>
                  <a:pt x="0" y="4904462"/>
                </a:lnTo>
                <a:lnTo>
                  <a:pt x="0" y="0"/>
                </a:lnTo>
                <a:close/>
              </a:path>
            </a:pathLst>
          </a:custGeom>
          <a:blipFill>
            <a:blip r:embed="rId14"/>
            <a:stretch>
              <a:fillRect t="-925" r="-1851" b="-925"/>
            </a:stretch>
          </a:blipFill>
        </p:spPr>
        <p:txBody>
          <a:bodyPr/>
          <a:lstStyle/>
          <a:p>
            <a:endParaRPr lang="en-US"/>
          </a:p>
        </p:txBody>
      </p:sp>
      <p:sp>
        <p:nvSpPr>
          <p:cNvPr id="54" name="TextBox 54"/>
          <p:cNvSpPr txBox="1"/>
          <p:nvPr/>
        </p:nvSpPr>
        <p:spPr>
          <a:xfrm>
            <a:off x="9572123" y="4304884"/>
            <a:ext cx="1602718" cy="361315"/>
          </a:xfrm>
          <a:prstGeom prst="rect">
            <a:avLst/>
          </a:prstGeom>
        </p:spPr>
        <p:txBody>
          <a:bodyPr lIns="0" tIns="0" rIns="0" bIns="0" rtlCol="0" anchor="t">
            <a:spAutoFit/>
          </a:bodyPr>
          <a:lstStyle/>
          <a:p>
            <a:pPr algn="l">
              <a:lnSpc>
                <a:spcPts val="2989"/>
              </a:lnSpc>
            </a:pPr>
            <a:r>
              <a:rPr lang="en-US" sz="2299" i="1" spc="-229">
                <a:solidFill>
                  <a:srgbClr val="635C4C"/>
                </a:solidFill>
                <a:latin typeface="Canva Sans Italics"/>
                <a:ea typeface="Canva Sans Italics"/>
                <a:cs typeface="Canva Sans Italics"/>
                <a:sym typeface="Canva Sans Italics"/>
              </a:rPr>
              <a:t>Awareness</a:t>
            </a:r>
          </a:p>
        </p:txBody>
      </p:sp>
      <p:sp>
        <p:nvSpPr>
          <p:cNvPr id="55" name="TextBox 55"/>
          <p:cNvSpPr txBox="1"/>
          <p:nvPr/>
        </p:nvSpPr>
        <p:spPr>
          <a:xfrm>
            <a:off x="9566563" y="7060683"/>
            <a:ext cx="3100413" cy="361315"/>
          </a:xfrm>
          <a:prstGeom prst="rect">
            <a:avLst/>
          </a:prstGeom>
        </p:spPr>
        <p:txBody>
          <a:bodyPr lIns="0" tIns="0" rIns="0" bIns="0" rtlCol="0" anchor="t">
            <a:spAutoFit/>
          </a:bodyPr>
          <a:lstStyle/>
          <a:p>
            <a:pPr algn="l">
              <a:lnSpc>
                <a:spcPts val="2989"/>
              </a:lnSpc>
            </a:pPr>
            <a:r>
              <a:rPr lang="en-US" sz="2299" i="1" spc="-229">
                <a:solidFill>
                  <a:srgbClr val="635C4C"/>
                </a:solidFill>
                <a:latin typeface="Canva Sans Italics"/>
                <a:ea typeface="Canva Sans Italics"/>
                <a:cs typeface="Canva Sans Italics"/>
                <a:sym typeface="Canva Sans Italics"/>
              </a:rPr>
              <a:t>Community Engagement</a:t>
            </a:r>
          </a:p>
        </p:txBody>
      </p:sp>
      <p:sp>
        <p:nvSpPr>
          <p:cNvPr id="56" name="TextBox 56"/>
          <p:cNvSpPr txBox="1"/>
          <p:nvPr/>
        </p:nvSpPr>
        <p:spPr>
          <a:xfrm>
            <a:off x="14245056" y="8896985"/>
            <a:ext cx="3300239" cy="361315"/>
          </a:xfrm>
          <a:prstGeom prst="rect">
            <a:avLst/>
          </a:prstGeom>
        </p:spPr>
        <p:txBody>
          <a:bodyPr lIns="0" tIns="0" rIns="0" bIns="0" rtlCol="0" anchor="t">
            <a:spAutoFit/>
          </a:bodyPr>
          <a:lstStyle/>
          <a:p>
            <a:pPr algn="l">
              <a:lnSpc>
                <a:spcPts val="2989"/>
              </a:lnSpc>
            </a:pPr>
            <a:r>
              <a:rPr lang="en-US" sz="2299" i="1" spc="-229" dirty="0">
                <a:solidFill>
                  <a:srgbClr val="635C4C"/>
                </a:solidFill>
                <a:latin typeface="Canva Sans Italics"/>
                <a:ea typeface="Canva Sans Italics"/>
                <a:cs typeface="Canva Sans Italics"/>
                <a:sym typeface="Canva Sans Italics"/>
              </a:rPr>
              <a:t>Conscious Lifestyle Choices</a:t>
            </a:r>
          </a:p>
        </p:txBody>
      </p:sp>
      <p:grpSp>
        <p:nvGrpSpPr>
          <p:cNvPr id="57" name="Group 25">
            <a:extLst>
              <a:ext uri="{FF2B5EF4-FFF2-40B4-BE49-F238E27FC236}">
                <a16:creationId xmlns:a16="http://schemas.microsoft.com/office/drawing/2014/main" id="{1E095F29-BEB7-ADB3-32B0-DCBD65A2D57F}"/>
              </a:ext>
            </a:extLst>
          </p:cNvPr>
          <p:cNvGrpSpPr/>
          <p:nvPr/>
        </p:nvGrpSpPr>
        <p:grpSpPr>
          <a:xfrm>
            <a:off x="1593512" y="4666199"/>
            <a:ext cx="2257149" cy="1940785"/>
            <a:chOff x="0" y="0"/>
            <a:chExt cx="594476" cy="511153"/>
          </a:xfrm>
        </p:grpSpPr>
        <p:sp>
          <p:nvSpPr>
            <p:cNvPr id="58" name="Freeform 26">
              <a:extLst>
                <a:ext uri="{FF2B5EF4-FFF2-40B4-BE49-F238E27FC236}">
                  <a16:creationId xmlns:a16="http://schemas.microsoft.com/office/drawing/2014/main" id="{1B70A5F9-0A53-6BC1-AA3C-2203C54F7328}"/>
                </a:ext>
              </a:extLst>
            </p:cNvPr>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a:ln cap="rnd">
              <a:noFill/>
              <a:prstDash val="solid"/>
              <a:round/>
            </a:ln>
          </p:spPr>
          <p:txBody>
            <a:bodyPr/>
            <a:lstStyle/>
            <a:p>
              <a:endParaRPr lang="en-US"/>
            </a:p>
          </p:txBody>
        </p:sp>
        <p:sp>
          <p:nvSpPr>
            <p:cNvPr id="59" name="TextBox 27">
              <a:extLst>
                <a:ext uri="{FF2B5EF4-FFF2-40B4-BE49-F238E27FC236}">
                  <a16:creationId xmlns:a16="http://schemas.microsoft.com/office/drawing/2014/main" id="{50ED78CF-FBFF-C1E2-6F86-00ED2503B390}"/>
                </a:ext>
              </a:extLst>
            </p:cNvPr>
            <p:cNvSpPr txBox="1"/>
            <p:nvPr/>
          </p:nvSpPr>
          <p:spPr>
            <a:xfrm>
              <a:off x="0" y="-9525"/>
              <a:ext cx="594476" cy="520678"/>
            </a:xfrm>
            <a:prstGeom prst="rect">
              <a:avLst/>
            </a:prstGeom>
          </p:spPr>
          <p:txBody>
            <a:bodyPr lIns="50800" tIns="50800" rIns="50800" bIns="50800" rtlCol="0" anchor="ctr"/>
            <a:lstStyle/>
            <a:p>
              <a:pPr marL="0" lvl="0" indent="0" algn="ctr">
                <a:lnSpc>
                  <a:spcPts val="2400"/>
                </a:lnSpc>
                <a:spcBef>
                  <a:spcPct val="0"/>
                </a:spcBef>
              </a:pPr>
              <a:endParaRPr/>
            </a:p>
          </p:txBody>
        </p:sp>
      </p:grpSp>
      <p:sp>
        <p:nvSpPr>
          <p:cNvPr id="60" name="Freeform 44">
            <a:extLst>
              <a:ext uri="{FF2B5EF4-FFF2-40B4-BE49-F238E27FC236}">
                <a16:creationId xmlns:a16="http://schemas.microsoft.com/office/drawing/2014/main" id="{5681F2E9-867C-2E7C-1E13-08512721FED8}"/>
              </a:ext>
            </a:extLst>
          </p:cNvPr>
          <p:cNvSpPr/>
          <p:nvPr/>
        </p:nvSpPr>
        <p:spPr>
          <a:xfrm>
            <a:off x="1788959" y="4794713"/>
            <a:ext cx="1866257" cy="1707625"/>
          </a:xfrm>
          <a:custGeom>
            <a:avLst/>
            <a:gdLst/>
            <a:ahLst/>
            <a:cxnLst/>
            <a:rect l="l" t="t" r="r" b="b"/>
            <a:pathLst>
              <a:path w="1866257" h="1707625">
                <a:moveTo>
                  <a:pt x="0" y="0"/>
                </a:moveTo>
                <a:lnTo>
                  <a:pt x="1866256" y="0"/>
                </a:lnTo>
                <a:lnTo>
                  <a:pt x="1866256" y="1707624"/>
                </a:lnTo>
                <a:lnTo>
                  <a:pt x="0" y="170762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61" name="TextBox 45">
            <a:extLst>
              <a:ext uri="{FF2B5EF4-FFF2-40B4-BE49-F238E27FC236}">
                <a16:creationId xmlns:a16="http://schemas.microsoft.com/office/drawing/2014/main" id="{CF4C03E9-9570-67BD-CF94-EC94ADBBC6DB}"/>
              </a:ext>
            </a:extLst>
          </p:cNvPr>
          <p:cNvSpPr txBox="1"/>
          <p:nvPr/>
        </p:nvSpPr>
        <p:spPr>
          <a:xfrm>
            <a:off x="1480699" y="6587934"/>
            <a:ext cx="2482776" cy="361315"/>
          </a:xfrm>
          <a:prstGeom prst="rect">
            <a:avLst/>
          </a:prstGeom>
        </p:spPr>
        <p:txBody>
          <a:bodyPr lIns="0" tIns="0" rIns="0" bIns="0" rtlCol="0" anchor="t">
            <a:spAutoFit/>
          </a:bodyPr>
          <a:lstStyle/>
          <a:p>
            <a:pPr algn="ctr">
              <a:lnSpc>
                <a:spcPts val="2989"/>
              </a:lnSpc>
            </a:pPr>
            <a:r>
              <a:rPr lang="en-US" sz="2299" i="1" spc="-229">
                <a:solidFill>
                  <a:srgbClr val="635C4C"/>
                </a:solidFill>
                <a:latin typeface="Canva Sans Italics"/>
                <a:ea typeface="Canva Sans Italics"/>
                <a:cs typeface="Canva Sans Italics"/>
                <a:sym typeface="Canva Sans Italics"/>
              </a:rPr>
              <a:t>Green Job Transition</a:t>
            </a:r>
          </a:p>
        </p:txBody>
      </p:sp>
      <p:grpSp>
        <p:nvGrpSpPr>
          <p:cNvPr id="67" name="Group 66">
            <a:extLst>
              <a:ext uri="{FF2B5EF4-FFF2-40B4-BE49-F238E27FC236}">
                <a16:creationId xmlns:a16="http://schemas.microsoft.com/office/drawing/2014/main" id="{2847D021-1801-5FA8-B07B-1AABDBCD6675}"/>
              </a:ext>
            </a:extLst>
          </p:cNvPr>
          <p:cNvGrpSpPr/>
          <p:nvPr/>
        </p:nvGrpSpPr>
        <p:grpSpPr>
          <a:xfrm>
            <a:off x="4619923" y="4666199"/>
            <a:ext cx="2619020" cy="2731136"/>
            <a:chOff x="4693400" y="4683003"/>
            <a:chExt cx="2619020" cy="2731136"/>
          </a:xfrm>
        </p:grpSpPr>
        <p:grpSp>
          <p:nvGrpSpPr>
            <p:cNvPr id="62" name="Group 28">
              <a:extLst>
                <a:ext uri="{FF2B5EF4-FFF2-40B4-BE49-F238E27FC236}">
                  <a16:creationId xmlns:a16="http://schemas.microsoft.com/office/drawing/2014/main" id="{6F122185-89D1-CF11-7294-1DB9FFB7D2B5}"/>
                </a:ext>
              </a:extLst>
            </p:cNvPr>
            <p:cNvGrpSpPr/>
            <p:nvPr/>
          </p:nvGrpSpPr>
          <p:grpSpPr>
            <a:xfrm>
              <a:off x="4874335" y="4683003"/>
              <a:ext cx="2257149" cy="1940785"/>
              <a:chOff x="0" y="0"/>
              <a:chExt cx="594476" cy="511153"/>
            </a:xfrm>
          </p:grpSpPr>
          <p:sp>
            <p:nvSpPr>
              <p:cNvPr id="63" name="Freeform 29">
                <a:extLst>
                  <a:ext uri="{FF2B5EF4-FFF2-40B4-BE49-F238E27FC236}">
                    <a16:creationId xmlns:a16="http://schemas.microsoft.com/office/drawing/2014/main" id="{B86BC026-DEAD-9F49-59C5-A118F11C180D}"/>
                  </a:ext>
                </a:extLst>
              </p:cNvPr>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p:spPr>
            <p:txBody>
              <a:bodyPr/>
              <a:lstStyle/>
              <a:p>
                <a:endParaRPr lang="en-US"/>
              </a:p>
            </p:txBody>
          </p:sp>
          <p:sp>
            <p:nvSpPr>
              <p:cNvPr id="64" name="TextBox 30">
                <a:extLst>
                  <a:ext uri="{FF2B5EF4-FFF2-40B4-BE49-F238E27FC236}">
                    <a16:creationId xmlns:a16="http://schemas.microsoft.com/office/drawing/2014/main" id="{8D30F240-149A-7FB1-5A66-598070E37CCA}"/>
                  </a:ext>
                </a:extLst>
              </p:cNvPr>
              <p:cNvSpPr txBox="1"/>
              <p:nvPr/>
            </p:nvSpPr>
            <p:spPr>
              <a:xfrm>
                <a:off x="0" y="-9525"/>
                <a:ext cx="594476" cy="520678"/>
              </a:xfrm>
              <a:prstGeom prst="rect">
                <a:avLst/>
              </a:prstGeom>
            </p:spPr>
            <p:txBody>
              <a:bodyPr lIns="50800" tIns="50800" rIns="50800" bIns="50800" rtlCol="0" anchor="ctr"/>
              <a:lstStyle/>
              <a:p>
                <a:pPr algn="ctr">
                  <a:lnSpc>
                    <a:spcPts val="2400"/>
                  </a:lnSpc>
                </a:pPr>
                <a:endParaRPr/>
              </a:p>
            </p:txBody>
          </p:sp>
        </p:grpSp>
        <p:sp>
          <p:nvSpPr>
            <p:cNvPr id="65" name="Freeform 39">
              <a:extLst>
                <a:ext uri="{FF2B5EF4-FFF2-40B4-BE49-F238E27FC236}">
                  <a16:creationId xmlns:a16="http://schemas.microsoft.com/office/drawing/2014/main" id="{782244F7-39BD-9343-2625-B0D4D402C499}"/>
                </a:ext>
              </a:extLst>
            </p:cNvPr>
            <p:cNvSpPr/>
            <p:nvPr/>
          </p:nvSpPr>
          <p:spPr>
            <a:xfrm>
              <a:off x="5165107" y="4834798"/>
              <a:ext cx="1675607" cy="1707625"/>
            </a:xfrm>
            <a:custGeom>
              <a:avLst/>
              <a:gdLst/>
              <a:ahLst/>
              <a:cxnLst/>
              <a:rect l="l" t="t" r="r" b="b"/>
              <a:pathLst>
                <a:path w="1675607" h="1707625">
                  <a:moveTo>
                    <a:pt x="0" y="0"/>
                  </a:moveTo>
                  <a:lnTo>
                    <a:pt x="1675606" y="0"/>
                  </a:lnTo>
                  <a:lnTo>
                    <a:pt x="1675606" y="1707625"/>
                  </a:lnTo>
                  <a:lnTo>
                    <a:pt x="0" y="170762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66" name="TextBox 40">
              <a:extLst>
                <a:ext uri="{FF2B5EF4-FFF2-40B4-BE49-F238E27FC236}">
                  <a16:creationId xmlns:a16="http://schemas.microsoft.com/office/drawing/2014/main" id="{B9C00EF0-4786-E115-8D0D-246A9AA71E7B}"/>
                </a:ext>
              </a:extLst>
            </p:cNvPr>
            <p:cNvSpPr txBox="1"/>
            <p:nvPr/>
          </p:nvSpPr>
          <p:spPr>
            <a:xfrm>
              <a:off x="4693400" y="6664767"/>
              <a:ext cx="2619020" cy="749372"/>
            </a:xfrm>
            <a:prstGeom prst="rect">
              <a:avLst/>
            </a:prstGeom>
          </p:spPr>
          <p:txBody>
            <a:bodyPr lIns="0" tIns="0" rIns="0" bIns="0" rtlCol="0" anchor="t">
              <a:spAutoFit/>
            </a:bodyPr>
            <a:lstStyle/>
            <a:p>
              <a:pPr algn="ctr">
                <a:lnSpc>
                  <a:spcPts val="2989"/>
                </a:lnSpc>
              </a:pPr>
              <a:r>
                <a:rPr lang="en-US" sz="2299" i="1" spc="-229" dirty="0">
                  <a:solidFill>
                    <a:srgbClr val="635C4C"/>
                  </a:solidFill>
                  <a:latin typeface="Canva Sans Italics"/>
                  <a:ea typeface="Canva Sans Italics"/>
                  <a:cs typeface="Canva Sans Italics"/>
                  <a:sym typeface="Canva Sans Italics"/>
                </a:rPr>
                <a:t>Knowledge Sharing Forums</a:t>
              </a:r>
            </a:p>
          </p:txBody>
        </p:sp>
      </p:grpSp>
      <p:grpSp>
        <p:nvGrpSpPr>
          <p:cNvPr id="73" name="Group 72">
            <a:extLst>
              <a:ext uri="{FF2B5EF4-FFF2-40B4-BE49-F238E27FC236}">
                <a16:creationId xmlns:a16="http://schemas.microsoft.com/office/drawing/2014/main" id="{1EBDAC73-9FEA-CA54-66DB-6A3C48256AF5}"/>
              </a:ext>
            </a:extLst>
          </p:cNvPr>
          <p:cNvGrpSpPr/>
          <p:nvPr/>
        </p:nvGrpSpPr>
        <p:grpSpPr>
          <a:xfrm>
            <a:off x="1479624" y="7484871"/>
            <a:ext cx="2482776" cy="2679339"/>
            <a:chOff x="4590492" y="4553626"/>
            <a:chExt cx="2482776" cy="2679339"/>
          </a:xfrm>
        </p:grpSpPr>
        <p:grpSp>
          <p:nvGrpSpPr>
            <p:cNvPr id="68" name="Group 31">
              <a:extLst>
                <a:ext uri="{FF2B5EF4-FFF2-40B4-BE49-F238E27FC236}">
                  <a16:creationId xmlns:a16="http://schemas.microsoft.com/office/drawing/2014/main" id="{CB7C225E-5FDD-1E4D-3B71-208EDCBCCDC8}"/>
                </a:ext>
              </a:extLst>
            </p:cNvPr>
            <p:cNvGrpSpPr/>
            <p:nvPr/>
          </p:nvGrpSpPr>
          <p:grpSpPr>
            <a:xfrm>
              <a:off x="4703305" y="4553626"/>
              <a:ext cx="2257149" cy="1940785"/>
              <a:chOff x="0" y="0"/>
              <a:chExt cx="594476" cy="511153"/>
            </a:xfrm>
          </p:grpSpPr>
          <p:sp>
            <p:nvSpPr>
              <p:cNvPr id="69" name="Freeform 32">
                <a:extLst>
                  <a:ext uri="{FF2B5EF4-FFF2-40B4-BE49-F238E27FC236}">
                    <a16:creationId xmlns:a16="http://schemas.microsoft.com/office/drawing/2014/main" id="{EAC70B04-7B63-CF91-6B47-8F27E99E8075}"/>
                  </a:ext>
                </a:extLst>
              </p:cNvPr>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a:ln cap="rnd">
                <a:noFill/>
                <a:prstDash val="solid"/>
                <a:round/>
              </a:ln>
            </p:spPr>
            <p:txBody>
              <a:bodyPr/>
              <a:lstStyle/>
              <a:p>
                <a:endParaRPr lang="en-US"/>
              </a:p>
            </p:txBody>
          </p:sp>
          <p:sp>
            <p:nvSpPr>
              <p:cNvPr id="70" name="TextBox 33">
                <a:extLst>
                  <a:ext uri="{FF2B5EF4-FFF2-40B4-BE49-F238E27FC236}">
                    <a16:creationId xmlns:a16="http://schemas.microsoft.com/office/drawing/2014/main" id="{8BE118AC-3794-CAC0-0745-0A0E42C3E7A6}"/>
                  </a:ext>
                </a:extLst>
              </p:cNvPr>
              <p:cNvSpPr txBox="1"/>
              <p:nvPr/>
            </p:nvSpPr>
            <p:spPr>
              <a:xfrm>
                <a:off x="0" y="-9525"/>
                <a:ext cx="594476" cy="520678"/>
              </a:xfrm>
              <a:prstGeom prst="rect">
                <a:avLst/>
              </a:prstGeom>
            </p:spPr>
            <p:txBody>
              <a:bodyPr lIns="50800" tIns="50800" rIns="50800" bIns="50800" rtlCol="0" anchor="ctr"/>
              <a:lstStyle/>
              <a:p>
                <a:pPr marL="0" lvl="0" indent="0" algn="ctr">
                  <a:lnSpc>
                    <a:spcPts val="2400"/>
                  </a:lnSpc>
                  <a:spcBef>
                    <a:spcPct val="0"/>
                  </a:spcBef>
                </a:pPr>
                <a:endParaRPr/>
              </a:p>
            </p:txBody>
          </p:sp>
        </p:grpSp>
        <p:sp>
          <p:nvSpPr>
            <p:cNvPr id="71" name="TextBox 42">
              <a:extLst>
                <a:ext uri="{FF2B5EF4-FFF2-40B4-BE49-F238E27FC236}">
                  <a16:creationId xmlns:a16="http://schemas.microsoft.com/office/drawing/2014/main" id="{6DD3AFCF-C671-F126-6377-3B3D6B435AF5}"/>
                </a:ext>
              </a:extLst>
            </p:cNvPr>
            <p:cNvSpPr txBox="1"/>
            <p:nvPr/>
          </p:nvSpPr>
          <p:spPr>
            <a:xfrm>
              <a:off x="4590492" y="6500175"/>
              <a:ext cx="2482776" cy="732790"/>
            </a:xfrm>
            <a:prstGeom prst="rect">
              <a:avLst/>
            </a:prstGeom>
          </p:spPr>
          <p:txBody>
            <a:bodyPr lIns="0" tIns="0" rIns="0" bIns="0" rtlCol="0" anchor="t">
              <a:spAutoFit/>
            </a:bodyPr>
            <a:lstStyle/>
            <a:p>
              <a:pPr algn="ctr">
                <a:lnSpc>
                  <a:spcPts val="2989"/>
                </a:lnSpc>
              </a:pPr>
              <a:r>
                <a:rPr lang="en-US" sz="2299" i="1" spc="-229" dirty="0">
                  <a:solidFill>
                    <a:srgbClr val="635C4C"/>
                  </a:solidFill>
                  <a:latin typeface="Canva Sans Italics"/>
                  <a:ea typeface="Canva Sans Italics"/>
                  <a:cs typeface="Canva Sans Italics"/>
                  <a:sym typeface="Canva Sans Italics"/>
                </a:rPr>
                <a:t>Upskilling Government Officials</a:t>
              </a:r>
            </a:p>
          </p:txBody>
        </p:sp>
        <p:sp>
          <p:nvSpPr>
            <p:cNvPr id="72" name="Freeform 43">
              <a:extLst>
                <a:ext uri="{FF2B5EF4-FFF2-40B4-BE49-F238E27FC236}">
                  <a16:creationId xmlns:a16="http://schemas.microsoft.com/office/drawing/2014/main" id="{D6AE9E41-870B-87AD-03EE-23896797CF4E}"/>
                </a:ext>
              </a:extLst>
            </p:cNvPr>
            <p:cNvSpPr/>
            <p:nvPr/>
          </p:nvSpPr>
          <p:spPr>
            <a:xfrm>
              <a:off x="4989668" y="4670206"/>
              <a:ext cx="1684424" cy="1684424"/>
            </a:xfrm>
            <a:custGeom>
              <a:avLst/>
              <a:gdLst/>
              <a:ahLst/>
              <a:cxnLst/>
              <a:rect l="l" t="t" r="r" b="b"/>
              <a:pathLst>
                <a:path w="1684424" h="1684424">
                  <a:moveTo>
                    <a:pt x="0" y="0"/>
                  </a:moveTo>
                  <a:lnTo>
                    <a:pt x="1684424" y="0"/>
                  </a:lnTo>
                  <a:lnTo>
                    <a:pt x="1684424" y="1684424"/>
                  </a:lnTo>
                  <a:lnTo>
                    <a:pt x="0" y="1684424"/>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grpSp>
      <p:grpSp>
        <p:nvGrpSpPr>
          <p:cNvPr id="74" name="Group 73">
            <a:extLst>
              <a:ext uri="{FF2B5EF4-FFF2-40B4-BE49-F238E27FC236}">
                <a16:creationId xmlns:a16="http://schemas.microsoft.com/office/drawing/2014/main" id="{3DD0E07A-7940-67C1-EBBB-D0AE9860D1FB}"/>
              </a:ext>
            </a:extLst>
          </p:cNvPr>
          <p:cNvGrpSpPr/>
          <p:nvPr/>
        </p:nvGrpSpPr>
        <p:grpSpPr>
          <a:xfrm>
            <a:off x="4688044" y="7483771"/>
            <a:ext cx="2482776" cy="2283050"/>
            <a:chOff x="4590492" y="7650690"/>
            <a:chExt cx="2482776" cy="2283050"/>
          </a:xfrm>
        </p:grpSpPr>
        <p:grpSp>
          <p:nvGrpSpPr>
            <p:cNvPr id="75" name="Group 34">
              <a:extLst>
                <a:ext uri="{FF2B5EF4-FFF2-40B4-BE49-F238E27FC236}">
                  <a16:creationId xmlns:a16="http://schemas.microsoft.com/office/drawing/2014/main" id="{AABC3D0D-7E6A-1CB9-85D4-2BF0FAE1A685}"/>
                </a:ext>
              </a:extLst>
            </p:cNvPr>
            <p:cNvGrpSpPr/>
            <p:nvPr/>
          </p:nvGrpSpPr>
          <p:grpSpPr>
            <a:xfrm>
              <a:off x="4703305" y="7650690"/>
              <a:ext cx="2257149" cy="1940785"/>
              <a:chOff x="0" y="0"/>
              <a:chExt cx="594476" cy="511153"/>
            </a:xfrm>
          </p:grpSpPr>
          <p:sp>
            <p:nvSpPr>
              <p:cNvPr id="78" name="Freeform 35">
                <a:extLst>
                  <a:ext uri="{FF2B5EF4-FFF2-40B4-BE49-F238E27FC236}">
                    <a16:creationId xmlns:a16="http://schemas.microsoft.com/office/drawing/2014/main" id="{3639CE23-51A3-73F0-C851-45E0C1DE29D9}"/>
                  </a:ext>
                </a:extLst>
              </p:cNvPr>
              <p:cNvSpPr/>
              <p:nvPr/>
            </p:nvSpPr>
            <p:spPr>
              <a:xfrm>
                <a:off x="0" y="0"/>
                <a:ext cx="594476" cy="511153"/>
              </a:xfrm>
              <a:custGeom>
                <a:avLst/>
                <a:gdLst/>
                <a:ahLst/>
                <a:cxnLst/>
                <a:rect l="l" t="t" r="r" b="b"/>
                <a:pathLst>
                  <a:path w="594476" h="511153">
                    <a:moveTo>
                      <a:pt x="174928" y="0"/>
                    </a:moveTo>
                    <a:lnTo>
                      <a:pt x="419548" y="0"/>
                    </a:lnTo>
                    <a:cubicBezTo>
                      <a:pt x="465942" y="0"/>
                      <a:pt x="510435" y="18430"/>
                      <a:pt x="543240" y="51235"/>
                    </a:cubicBezTo>
                    <a:cubicBezTo>
                      <a:pt x="576046" y="84040"/>
                      <a:pt x="594476" y="128534"/>
                      <a:pt x="594476" y="174928"/>
                    </a:cubicBezTo>
                    <a:lnTo>
                      <a:pt x="594476" y="336226"/>
                    </a:lnTo>
                    <a:cubicBezTo>
                      <a:pt x="594476" y="382619"/>
                      <a:pt x="576046" y="427113"/>
                      <a:pt x="543240" y="459918"/>
                    </a:cubicBezTo>
                    <a:cubicBezTo>
                      <a:pt x="510435" y="492723"/>
                      <a:pt x="465942" y="511153"/>
                      <a:pt x="419548" y="511153"/>
                    </a:cubicBezTo>
                    <a:lnTo>
                      <a:pt x="174928" y="511153"/>
                    </a:lnTo>
                    <a:cubicBezTo>
                      <a:pt x="128534" y="511153"/>
                      <a:pt x="84040" y="492723"/>
                      <a:pt x="51235" y="459918"/>
                    </a:cubicBezTo>
                    <a:cubicBezTo>
                      <a:pt x="18430" y="427113"/>
                      <a:pt x="0" y="382619"/>
                      <a:pt x="0" y="336226"/>
                    </a:cubicBezTo>
                    <a:lnTo>
                      <a:pt x="0" y="174928"/>
                    </a:lnTo>
                    <a:cubicBezTo>
                      <a:pt x="0" y="128534"/>
                      <a:pt x="18430" y="84040"/>
                      <a:pt x="51235" y="51235"/>
                    </a:cubicBezTo>
                    <a:cubicBezTo>
                      <a:pt x="84040" y="18430"/>
                      <a:pt x="128534" y="0"/>
                      <a:pt x="174928" y="0"/>
                    </a:cubicBezTo>
                    <a:close/>
                  </a:path>
                </a:pathLst>
              </a:custGeom>
              <a:solidFill>
                <a:srgbClr val="A7A85A"/>
              </a:solidFill>
              <a:ln cap="rnd">
                <a:noFill/>
                <a:prstDash val="solid"/>
                <a:round/>
              </a:ln>
            </p:spPr>
            <p:txBody>
              <a:bodyPr/>
              <a:lstStyle/>
              <a:p>
                <a:endParaRPr lang="en-US"/>
              </a:p>
            </p:txBody>
          </p:sp>
          <p:sp>
            <p:nvSpPr>
              <p:cNvPr id="79" name="TextBox 36">
                <a:extLst>
                  <a:ext uri="{FF2B5EF4-FFF2-40B4-BE49-F238E27FC236}">
                    <a16:creationId xmlns:a16="http://schemas.microsoft.com/office/drawing/2014/main" id="{0B66193A-4CDF-08DD-73D4-18CD46329CDB}"/>
                  </a:ext>
                </a:extLst>
              </p:cNvPr>
              <p:cNvSpPr txBox="1"/>
              <p:nvPr/>
            </p:nvSpPr>
            <p:spPr>
              <a:xfrm>
                <a:off x="0" y="-9525"/>
                <a:ext cx="594476" cy="520678"/>
              </a:xfrm>
              <a:prstGeom prst="rect">
                <a:avLst/>
              </a:prstGeom>
            </p:spPr>
            <p:txBody>
              <a:bodyPr lIns="50800" tIns="50800" rIns="50800" bIns="50800" rtlCol="0" anchor="ctr"/>
              <a:lstStyle/>
              <a:p>
                <a:pPr marL="0" lvl="0" indent="0" algn="ctr">
                  <a:lnSpc>
                    <a:spcPts val="2400"/>
                  </a:lnSpc>
                  <a:spcBef>
                    <a:spcPct val="0"/>
                  </a:spcBef>
                </a:pPr>
                <a:endParaRPr/>
              </a:p>
            </p:txBody>
          </p:sp>
        </p:grpSp>
        <p:sp>
          <p:nvSpPr>
            <p:cNvPr id="76" name="Freeform 46">
              <a:extLst>
                <a:ext uri="{FF2B5EF4-FFF2-40B4-BE49-F238E27FC236}">
                  <a16:creationId xmlns:a16="http://schemas.microsoft.com/office/drawing/2014/main" id="{33EE84CD-A4AD-41F6-FCED-6B8CDBF05636}"/>
                </a:ext>
              </a:extLst>
            </p:cNvPr>
            <p:cNvSpPr/>
            <p:nvPr/>
          </p:nvSpPr>
          <p:spPr>
            <a:xfrm>
              <a:off x="4950614" y="7779204"/>
              <a:ext cx="1762532" cy="1762532"/>
            </a:xfrm>
            <a:custGeom>
              <a:avLst/>
              <a:gdLst/>
              <a:ahLst/>
              <a:cxnLst/>
              <a:rect l="l" t="t" r="r" b="b"/>
              <a:pathLst>
                <a:path w="1762532" h="1762532">
                  <a:moveTo>
                    <a:pt x="0" y="0"/>
                  </a:moveTo>
                  <a:lnTo>
                    <a:pt x="1762532" y="0"/>
                  </a:lnTo>
                  <a:lnTo>
                    <a:pt x="1762532" y="1762531"/>
                  </a:lnTo>
                  <a:lnTo>
                    <a:pt x="0" y="176253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77" name="TextBox 47">
              <a:extLst>
                <a:ext uri="{FF2B5EF4-FFF2-40B4-BE49-F238E27FC236}">
                  <a16:creationId xmlns:a16="http://schemas.microsoft.com/office/drawing/2014/main" id="{39B7DCF1-6EB5-14D6-E5B7-27FDE14A4AA9}"/>
                </a:ext>
              </a:extLst>
            </p:cNvPr>
            <p:cNvSpPr txBox="1"/>
            <p:nvPr/>
          </p:nvSpPr>
          <p:spPr>
            <a:xfrm>
              <a:off x="4590492" y="9572425"/>
              <a:ext cx="2482776" cy="361315"/>
            </a:xfrm>
            <a:prstGeom prst="rect">
              <a:avLst/>
            </a:prstGeom>
          </p:spPr>
          <p:txBody>
            <a:bodyPr lIns="0" tIns="0" rIns="0" bIns="0" rtlCol="0" anchor="t">
              <a:spAutoFit/>
            </a:bodyPr>
            <a:lstStyle/>
            <a:p>
              <a:pPr algn="ctr">
                <a:lnSpc>
                  <a:spcPts val="2989"/>
                </a:lnSpc>
              </a:pPr>
              <a:r>
                <a:rPr lang="en-US" sz="2299" i="1" spc="-229" dirty="0">
                  <a:solidFill>
                    <a:srgbClr val="635C4C"/>
                  </a:solidFill>
                  <a:latin typeface="Canva Sans Italics"/>
                  <a:ea typeface="Canva Sans Italics"/>
                  <a:cs typeface="Canva Sans Italics"/>
                  <a:sym typeface="Canva Sans Italics"/>
                </a:rPr>
                <a:t>Industry Exposure</a:t>
              </a:r>
            </a:p>
          </p:txBody>
        </p:sp>
      </p:grpSp>
      <p:sp>
        <p:nvSpPr>
          <p:cNvPr id="25" name="Freeform 5">
            <a:extLst>
              <a:ext uri="{FF2B5EF4-FFF2-40B4-BE49-F238E27FC236}">
                <a16:creationId xmlns:a16="http://schemas.microsoft.com/office/drawing/2014/main" id="{A977C67C-9336-40F0-F0CB-17A9AE26038D}"/>
              </a:ext>
            </a:extLst>
          </p:cNvPr>
          <p:cNvSpPr/>
          <p:nvPr/>
        </p:nvSpPr>
        <p:spPr>
          <a:xfrm>
            <a:off x="0" y="0"/>
            <a:ext cx="242003" cy="10287000"/>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A8BA44B7-9464-676B-F2DA-56C564930E7A}"/>
              </a:ext>
            </a:extLst>
          </p:cNvPr>
          <p:cNvSpPr/>
          <p:nvPr/>
        </p:nvSpPr>
        <p:spPr>
          <a:xfrm>
            <a:off x="0" y="9048750"/>
            <a:ext cx="18288000" cy="1238250"/>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p>
        </p:txBody>
      </p:sp>
      <p:pic>
        <p:nvPicPr>
          <p:cNvPr id="8" name="Picture 7">
            <a:extLst>
              <a:ext uri="{FF2B5EF4-FFF2-40B4-BE49-F238E27FC236}">
                <a16:creationId xmlns:a16="http://schemas.microsoft.com/office/drawing/2014/main" id="{E9D37B68-8D9A-4CA8-3D81-9608934AC09E}"/>
              </a:ext>
            </a:extLst>
          </p:cNvPr>
          <p:cNvPicPr>
            <a:picLocks noChangeAspect="1"/>
          </p:cNvPicPr>
          <p:nvPr/>
        </p:nvPicPr>
        <p:blipFill>
          <a:blip r:embed="rId3"/>
          <a:stretch>
            <a:fillRect/>
          </a:stretch>
        </p:blipFill>
        <p:spPr>
          <a:xfrm>
            <a:off x="324504" y="2340250"/>
            <a:ext cx="4849825" cy="6941551"/>
          </a:xfrm>
          <a:prstGeom prst="rect">
            <a:avLst/>
          </a:prstGeom>
        </p:spPr>
      </p:pic>
      <p:sp>
        <p:nvSpPr>
          <p:cNvPr id="12" name="TextBox 11">
            <a:extLst>
              <a:ext uri="{FF2B5EF4-FFF2-40B4-BE49-F238E27FC236}">
                <a16:creationId xmlns:a16="http://schemas.microsoft.com/office/drawing/2014/main" id="{870B9866-D634-3F60-01C9-EC72C88E6796}"/>
              </a:ext>
            </a:extLst>
          </p:cNvPr>
          <p:cNvSpPr txBox="1"/>
          <p:nvPr/>
        </p:nvSpPr>
        <p:spPr>
          <a:xfrm>
            <a:off x="324504" y="9429023"/>
            <a:ext cx="4849825" cy="515077"/>
          </a:xfrm>
          <a:prstGeom prst="rect">
            <a:avLst/>
          </a:prstGeom>
        </p:spPr>
        <p:txBody>
          <a:bodyPr wrap="square" lIns="0" tIns="0" rIns="0" bIns="0" rtlCol="0" anchor="t">
            <a:spAutoFit/>
          </a:bodyPr>
          <a:lstStyle>
            <a:defPPr>
              <a:defRPr lang="en-US"/>
            </a:defPPr>
            <a:lvl1pPr>
              <a:lnSpc>
                <a:spcPts val="2100"/>
              </a:lnSpc>
              <a:defRPr sz="1500" i="1" u="sng">
                <a:solidFill>
                  <a:srgbClr val="81865E"/>
                </a:solidFill>
                <a:latin typeface="Arimo Italics"/>
                <a:ea typeface="Arimo Italics"/>
                <a:cs typeface="Arimo Italics"/>
              </a:defRPr>
            </a:lvl1pPr>
          </a:lstStyle>
          <a:p>
            <a:r>
              <a:rPr lang="en-US" dirty="0" err="1">
                <a:solidFill>
                  <a:schemeClr val="bg2"/>
                </a:solidFill>
              </a:rPr>
              <a:t>Source:https</a:t>
            </a:r>
            <a:r>
              <a:rPr lang="en-US" dirty="0">
                <a:solidFill>
                  <a:schemeClr val="bg2"/>
                </a:solidFill>
              </a:rPr>
              <a:t>://www.grihaindia.org/sites/default/files/pdf/Manuals/R6_DHP_Manual.pdf</a:t>
            </a:r>
          </a:p>
        </p:txBody>
      </p:sp>
      <p:sp>
        <p:nvSpPr>
          <p:cNvPr id="2" name="TextBox 2">
            <a:extLst>
              <a:ext uri="{FF2B5EF4-FFF2-40B4-BE49-F238E27FC236}">
                <a16:creationId xmlns:a16="http://schemas.microsoft.com/office/drawing/2014/main" id="{5FCD95C9-B0D1-820C-3242-60BE07F4B764}"/>
              </a:ext>
            </a:extLst>
          </p:cNvPr>
          <p:cNvSpPr txBox="1"/>
          <p:nvPr/>
        </p:nvSpPr>
        <p:spPr>
          <a:xfrm>
            <a:off x="324504" y="411392"/>
            <a:ext cx="2628694"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GRIHA </a:t>
            </a:r>
          </a:p>
        </p:txBody>
      </p:sp>
      <p:sp>
        <p:nvSpPr>
          <p:cNvPr id="3" name="TextBox 3">
            <a:extLst>
              <a:ext uri="{FF2B5EF4-FFF2-40B4-BE49-F238E27FC236}">
                <a16:creationId xmlns:a16="http://schemas.microsoft.com/office/drawing/2014/main" id="{F7BA099D-6A35-07D4-0B0F-949B465AB82C}"/>
              </a:ext>
            </a:extLst>
          </p:cNvPr>
          <p:cNvSpPr txBox="1"/>
          <p:nvPr/>
        </p:nvSpPr>
        <p:spPr>
          <a:xfrm>
            <a:off x="1241294" y="1238250"/>
            <a:ext cx="16513306" cy="902363"/>
          </a:xfrm>
          <a:prstGeom prst="rect">
            <a:avLst/>
          </a:prstGeom>
        </p:spPr>
        <p:txBody>
          <a:bodyPr wrap="square" lIns="0" tIns="0" rIns="0" bIns="0" rtlCol="0" anchor="t">
            <a:spAutoFit/>
          </a:bodyPr>
          <a:lstStyle/>
          <a:p>
            <a:pPr marL="0" lvl="0" indent="0" algn="l">
              <a:lnSpc>
                <a:spcPts val="6750"/>
              </a:lnSpc>
            </a:pPr>
            <a:r>
              <a:rPr lang="en-US" sz="7500" spc="-750" dirty="0">
                <a:solidFill>
                  <a:srgbClr val="C6682D"/>
                </a:solidFill>
                <a:latin typeface="Canva Sans"/>
                <a:ea typeface="Canva Sans"/>
                <a:cs typeface="Canva Sans"/>
                <a:sym typeface="Canva Sans"/>
              </a:rPr>
              <a:t>Decarbonizing Habitat Programme (DHP)</a:t>
            </a:r>
          </a:p>
        </p:txBody>
      </p:sp>
      <p:sp>
        <p:nvSpPr>
          <p:cNvPr id="5" name="Freeform 6">
            <a:extLst>
              <a:ext uri="{FF2B5EF4-FFF2-40B4-BE49-F238E27FC236}">
                <a16:creationId xmlns:a16="http://schemas.microsoft.com/office/drawing/2014/main" id="{D7BD39A3-ED4E-CE8E-3DF2-71A8BE54DFB8}"/>
              </a:ext>
            </a:extLst>
          </p:cNvPr>
          <p:cNvSpPr/>
          <p:nvPr/>
        </p:nvSpPr>
        <p:spPr>
          <a:xfrm>
            <a:off x="5791200" y="2628900"/>
            <a:ext cx="9372600" cy="5627511"/>
          </a:xfrm>
          <a:custGeom>
            <a:avLst/>
            <a:gdLst/>
            <a:ahLst/>
            <a:cxnLst/>
            <a:rect l="l" t="t" r="r" b="b"/>
            <a:pathLst>
              <a:path w="9739803" h="5766735">
                <a:moveTo>
                  <a:pt x="0" y="0"/>
                </a:moveTo>
                <a:lnTo>
                  <a:pt x="9739803" y="0"/>
                </a:lnTo>
                <a:lnTo>
                  <a:pt x="9739803" y="5766735"/>
                </a:lnTo>
                <a:lnTo>
                  <a:pt x="0" y="5766735"/>
                </a:lnTo>
                <a:lnTo>
                  <a:pt x="0" y="0"/>
                </a:lnTo>
                <a:close/>
              </a:path>
            </a:pathLst>
          </a:custGeom>
          <a:blipFill>
            <a:blip r:embed="rId4"/>
            <a:stretch>
              <a:fillRect/>
            </a:stretch>
          </a:blipFill>
          <a:ln cap="sq">
            <a:noFill/>
            <a:prstDash val="solid"/>
            <a:miter/>
          </a:ln>
        </p:spPr>
        <p:txBody>
          <a:bodyPr/>
          <a:lstStyle/>
          <a:p>
            <a:endParaRPr lang="en-US" sz="1400"/>
          </a:p>
        </p:txBody>
      </p:sp>
      <p:sp>
        <p:nvSpPr>
          <p:cNvPr id="6" name="Rectangle: Rounded Corners 5">
            <a:extLst>
              <a:ext uri="{FF2B5EF4-FFF2-40B4-BE49-F238E27FC236}">
                <a16:creationId xmlns:a16="http://schemas.microsoft.com/office/drawing/2014/main" id="{58B15391-CE06-05B4-9481-3EF9679AE303}"/>
              </a:ext>
            </a:extLst>
          </p:cNvPr>
          <p:cNvSpPr/>
          <p:nvPr/>
        </p:nvSpPr>
        <p:spPr>
          <a:xfrm>
            <a:off x="5627675" y="2628900"/>
            <a:ext cx="9906000" cy="4038600"/>
          </a:xfrm>
          <a:prstGeom prst="roundRect">
            <a:avLst/>
          </a:prstGeom>
          <a:noFill/>
          <a:ln w="762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ADB7822E-38BC-D51C-D8BC-6A639E93C456}"/>
              </a:ext>
            </a:extLst>
          </p:cNvPr>
          <p:cNvSpPr/>
          <p:nvPr/>
        </p:nvSpPr>
        <p:spPr>
          <a:xfrm>
            <a:off x="6237275" y="6667500"/>
            <a:ext cx="8763000" cy="1834444"/>
          </a:xfrm>
          <a:prstGeom prst="roundRect">
            <a:avLst/>
          </a:prstGeom>
          <a:noFill/>
          <a:ln w="762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14">
            <a:extLst>
              <a:ext uri="{FF2B5EF4-FFF2-40B4-BE49-F238E27FC236}">
                <a16:creationId xmlns:a16="http://schemas.microsoft.com/office/drawing/2014/main" id="{080DCEDC-E799-6C22-1F72-82F209C8986B}"/>
              </a:ext>
            </a:extLst>
          </p:cNvPr>
          <p:cNvSpPr txBox="1"/>
          <p:nvPr/>
        </p:nvSpPr>
        <p:spPr>
          <a:xfrm>
            <a:off x="15446350" y="7282179"/>
            <a:ext cx="2841650" cy="465897"/>
          </a:xfrm>
          <a:prstGeom prst="rect">
            <a:avLst/>
          </a:prstGeom>
        </p:spPr>
        <p:txBody>
          <a:bodyPr wrap="square" lIns="0" tIns="0" rIns="0" bIns="0" rtlCol="0" anchor="t">
            <a:spAutoFit/>
          </a:bodyPr>
          <a:lstStyle>
            <a:defPPr>
              <a:defRPr lang="en-US"/>
            </a:defPPr>
            <a:lvl1pPr algn="ctr">
              <a:lnSpc>
                <a:spcPts val="3499"/>
              </a:lnSpc>
              <a:spcBef>
                <a:spcPct val="0"/>
              </a:spcBef>
              <a:defRPr sz="3600" b="1">
                <a:solidFill>
                  <a:srgbClr val="635C4C"/>
                </a:solidFill>
                <a:latin typeface="Poppins Bold"/>
                <a:ea typeface="Poppins Bold"/>
                <a:cs typeface="Poppins Bold"/>
              </a:defRPr>
            </a:lvl1pPr>
          </a:lstStyle>
          <a:p>
            <a:r>
              <a:rPr lang="en-US" dirty="0">
                <a:sym typeface="Poppins Bold"/>
              </a:rPr>
              <a:t>Qualitative</a:t>
            </a:r>
          </a:p>
        </p:txBody>
      </p:sp>
      <p:sp>
        <p:nvSpPr>
          <p:cNvPr id="10" name="TextBox 14">
            <a:extLst>
              <a:ext uri="{FF2B5EF4-FFF2-40B4-BE49-F238E27FC236}">
                <a16:creationId xmlns:a16="http://schemas.microsoft.com/office/drawing/2014/main" id="{05ADAE4D-4085-7D91-AE9B-EB265C331004}"/>
              </a:ext>
            </a:extLst>
          </p:cNvPr>
          <p:cNvSpPr txBox="1"/>
          <p:nvPr/>
        </p:nvSpPr>
        <p:spPr>
          <a:xfrm>
            <a:off x="15533676" y="4578418"/>
            <a:ext cx="2754324" cy="465897"/>
          </a:xfrm>
          <a:prstGeom prst="rect">
            <a:avLst/>
          </a:prstGeom>
        </p:spPr>
        <p:txBody>
          <a:bodyPr wrap="square" lIns="0" tIns="0" rIns="0" bIns="0" rtlCol="0" anchor="t">
            <a:spAutoFit/>
          </a:bodyPr>
          <a:lstStyle/>
          <a:p>
            <a:pPr algn="ctr">
              <a:lnSpc>
                <a:spcPts val="3499"/>
              </a:lnSpc>
              <a:spcBef>
                <a:spcPct val="0"/>
              </a:spcBef>
            </a:pPr>
            <a:r>
              <a:rPr lang="en-US" sz="3600" b="1" dirty="0">
                <a:solidFill>
                  <a:srgbClr val="635C4C"/>
                </a:solidFill>
                <a:latin typeface="Poppins Bold"/>
                <a:ea typeface="Poppins Bold"/>
                <a:cs typeface="Poppins Bold"/>
                <a:sym typeface="Poppins Bold"/>
              </a:rPr>
              <a:t>Quantitive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5AF2F04B-06F8-BB52-86DE-7609761B0563}"/>
              </a:ext>
            </a:extLst>
          </p:cNvPr>
          <p:cNvSpPr txBox="1"/>
          <p:nvPr/>
        </p:nvSpPr>
        <p:spPr>
          <a:xfrm>
            <a:off x="324504" y="411392"/>
            <a:ext cx="2628694" cy="933450"/>
          </a:xfrm>
          <a:prstGeom prst="rect">
            <a:avLst/>
          </a:prstGeom>
        </p:spPr>
        <p:txBody>
          <a:bodyPr lIns="0" tIns="0" rIns="0" bIns="0" rtlCol="0" anchor="t">
            <a:spAutoFit/>
          </a:bodyPr>
          <a:lstStyle/>
          <a:p>
            <a:pPr marL="0" lvl="0" indent="0" algn="l">
              <a:lnSpc>
                <a:spcPts val="6750"/>
              </a:lnSpc>
            </a:pPr>
            <a:r>
              <a:rPr lang="en-US" sz="7500" spc="-750" dirty="0">
                <a:solidFill>
                  <a:srgbClr val="635C4C"/>
                </a:solidFill>
                <a:latin typeface="Canva Sans"/>
                <a:ea typeface="Canva Sans"/>
                <a:cs typeface="Canva Sans"/>
                <a:sym typeface="Canva Sans"/>
              </a:rPr>
              <a:t>GRIHA </a:t>
            </a:r>
          </a:p>
        </p:txBody>
      </p:sp>
      <p:sp>
        <p:nvSpPr>
          <p:cNvPr id="3" name="TextBox 3">
            <a:extLst>
              <a:ext uri="{FF2B5EF4-FFF2-40B4-BE49-F238E27FC236}">
                <a16:creationId xmlns:a16="http://schemas.microsoft.com/office/drawing/2014/main" id="{D73FCBB8-0C81-3449-6BA9-D3AD09AEAF72}"/>
              </a:ext>
            </a:extLst>
          </p:cNvPr>
          <p:cNvSpPr txBox="1"/>
          <p:nvPr/>
        </p:nvSpPr>
        <p:spPr>
          <a:xfrm>
            <a:off x="1241294" y="1238250"/>
            <a:ext cx="9121906" cy="902363"/>
          </a:xfrm>
          <a:prstGeom prst="rect">
            <a:avLst/>
          </a:prstGeom>
        </p:spPr>
        <p:txBody>
          <a:bodyPr wrap="square" lIns="0" tIns="0" rIns="0" bIns="0" rtlCol="0" anchor="t">
            <a:spAutoFit/>
          </a:bodyPr>
          <a:lstStyle/>
          <a:p>
            <a:pPr marL="0" lvl="0" indent="0" algn="l">
              <a:lnSpc>
                <a:spcPts val="6750"/>
              </a:lnSpc>
            </a:pPr>
            <a:r>
              <a:rPr lang="en-US" sz="7500" spc="-750" dirty="0">
                <a:solidFill>
                  <a:srgbClr val="C6682D"/>
                </a:solidFill>
                <a:latin typeface="Canva Sans"/>
                <a:ea typeface="Canva Sans"/>
                <a:cs typeface="Canva Sans"/>
                <a:sym typeface="Canva Sans"/>
              </a:rPr>
              <a:t>Ratings for Assessment </a:t>
            </a:r>
          </a:p>
        </p:txBody>
      </p:sp>
      <p:sp>
        <p:nvSpPr>
          <p:cNvPr id="4" name="Freeform 5">
            <a:extLst>
              <a:ext uri="{FF2B5EF4-FFF2-40B4-BE49-F238E27FC236}">
                <a16:creationId xmlns:a16="http://schemas.microsoft.com/office/drawing/2014/main" id="{451ACC20-A5C1-C185-E424-11701E03BC2B}"/>
              </a:ext>
            </a:extLst>
          </p:cNvPr>
          <p:cNvSpPr/>
          <p:nvPr/>
        </p:nvSpPr>
        <p:spPr>
          <a:xfrm>
            <a:off x="0" y="5814251"/>
            <a:ext cx="18288000" cy="4472749"/>
          </a:xfrm>
          <a:custGeom>
            <a:avLst/>
            <a:gdLst/>
            <a:ahLst/>
            <a:cxnLst/>
            <a:rect l="l" t="t" r="r" b="b"/>
            <a:pathLst>
              <a:path w="4920729" h="1214185">
                <a:moveTo>
                  <a:pt x="0" y="0"/>
                </a:moveTo>
                <a:lnTo>
                  <a:pt x="4920729" y="0"/>
                </a:lnTo>
                <a:lnTo>
                  <a:pt x="4920729" y="1214185"/>
                </a:lnTo>
                <a:lnTo>
                  <a:pt x="0" y="1214185"/>
                </a:lnTo>
                <a:close/>
              </a:path>
            </a:pathLst>
          </a:custGeom>
          <a:solidFill>
            <a:srgbClr val="81865E"/>
          </a:solidFill>
        </p:spPr>
        <p:txBody>
          <a:bodyPr/>
          <a:lstStyle/>
          <a:p>
            <a:endParaRPr lang="en-US"/>
          </a:p>
        </p:txBody>
      </p:sp>
      <p:pic>
        <p:nvPicPr>
          <p:cNvPr id="6" name="Picture 5" descr="A port with a container ship&#10;&#10;Description automatically generated with medium confidence">
            <a:extLst>
              <a:ext uri="{FF2B5EF4-FFF2-40B4-BE49-F238E27FC236}">
                <a16:creationId xmlns:a16="http://schemas.microsoft.com/office/drawing/2014/main" id="{55FA6D51-59B9-75A2-18E2-BBC111803B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0895" y="2839562"/>
            <a:ext cx="4206210" cy="5949378"/>
          </a:xfrm>
          <a:prstGeom prst="rect">
            <a:avLst/>
          </a:prstGeom>
          <a:ln w="12700">
            <a:solidFill>
              <a:schemeClr val="tx1"/>
            </a:solidFill>
          </a:ln>
        </p:spPr>
      </p:pic>
      <p:pic>
        <p:nvPicPr>
          <p:cNvPr id="8" name="Picture 7" descr="A road with cars on it&#10;&#10;Description automatically generated">
            <a:extLst>
              <a:ext uri="{FF2B5EF4-FFF2-40B4-BE49-F238E27FC236}">
                <a16:creationId xmlns:a16="http://schemas.microsoft.com/office/drawing/2014/main" id="{6C95FD87-F3CF-77E9-9516-377D83888A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7801" y="2843657"/>
            <a:ext cx="4203716" cy="5945849"/>
          </a:xfrm>
          <a:prstGeom prst="rect">
            <a:avLst/>
          </a:prstGeom>
          <a:ln w="12700">
            <a:solidFill>
              <a:schemeClr val="tx1"/>
            </a:solidFill>
          </a:ln>
        </p:spPr>
      </p:pic>
      <p:pic>
        <p:nvPicPr>
          <p:cNvPr id="10" name="Picture 9">
            <a:extLst>
              <a:ext uri="{FF2B5EF4-FFF2-40B4-BE49-F238E27FC236}">
                <a16:creationId xmlns:a16="http://schemas.microsoft.com/office/drawing/2014/main" id="{459C8856-D15E-42FC-70CA-9529F6570912}"/>
              </a:ext>
            </a:extLst>
          </p:cNvPr>
          <p:cNvPicPr>
            <a:picLocks noChangeAspect="1"/>
          </p:cNvPicPr>
          <p:nvPr/>
        </p:nvPicPr>
        <p:blipFill>
          <a:blip r:embed="rId5"/>
          <a:srcRect l="7594" r="2787"/>
          <a:stretch/>
        </p:blipFill>
        <p:spPr>
          <a:xfrm>
            <a:off x="12519652" y="2839561"/>
            <a:ext cx="4495800" cy="5914968"/>
          </a:xfrm>
          <a:prstGeom prst="rect">
            <a:avLst/>
          </a:prstGeom>
          <a:ln w="12700">
            <a:solidFill>
              <a:schemeClr val="tx1"/>
            </a:solidFill>
          </a:ln>
        </p:spPr>
      </p:pic>
    </p:spTree>
    <p:extLst>
      <p:ext uri="{BB962C8B-B14F-4D97-AF65-F5344CB8AC3E}">
        <p14:creationId xmlns:p14="http://schemas.microsoft.com/office/powerpoint/2010/main" val="3337929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2197</TotalTime>
  <Words>9441</Words>
  <Application>Microsoft Office PowerPoint</Application>
  <PresentationFormat>Custom</PresentationFormat>
  <Paragraphs>515</Paragraphs>
  <Slides>29</Slides>
  <Notes>29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29</vt:i4>
      </vt:variant>
    </vt:vector>
  </HeadingPairs>
  <TitlesOfParts>
    <vt:vector size="43" baseType="lpstr">
      <vt:lpstr>Canva Sans Medium Italics</vt:lpstr>
      <vt:lpstr>Canva Sans Italics</vt:lpstr>
      <vt:lpstr>Canva Sans Medium</vt:lpstr>
      <vt:lpstr>Symbol</vt:lpstr>
      <vt:lpstr>Canva Sans Bold</vt:lpstr>
      <vt:lpstr>Calibri</vt:lpstr>
      <vt:lpstr>Poppins Bold</vt:lpstr>
      <vt:lpstr>Arimo Italics</vt:lpstr>
      <vt:lpstr>Aptos</vt:lpstr>
      <vt:lpstr>Canva Sans</vt:lpstr>
      <vt:lpstr>Canva Sans Bold Italics</vt:lpstr>
      <vt:lpstr>Courier New</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Infrastructure</dc:title>
  <dc:creator>Prerona Kaushik</dc:creator>
  <cp:lastModifiedBy>Prerona Kaushik</cp:lastModifiedBy>
  <cp:revision>86</cp:revision>
  <cp:lastPrinted>2025-01-15T10:38:37Z</cp:lastPrinted>
  <dcterms:created xsi:type="dcterms:W3CDTF">2006-08-16T00:00:00Z</dcterms:created>
  <dcterms:modified xsi:type="dcterms:W3CDTF">2025-01-15T10:44:13Z</dcterms:modified>
  <dc:identifier>DAGbt9mjR-c</dc:identifier>
</cp:coreProperties>
</file>