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2" r:id="rId11"/>
    <p:sldId id="271" r:id="rId12"/>
    <p:sldId id="281" r:id="rId13"/>
    <p:sldId id="280" r:id="rId14"/>
    <p:sldId id="283" r:id="rId15"/>
    <p:sldId id="285" r:id="rId16"/>
    <p:sldId id="282" r:id="rId17"/>
    <p:sldId id="286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7" r:id="rId26"/>
    <p:sldId id="288" r:id="rId27"/>
    <p:sldId id="289" r:id="rId28"/>
    <p:sldId id="25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60" r:id="rId37"/>
    <p:sldId id="261" r:id="rId38"/>
    <p:sldId id="262" r:id="rId39"/>
    <p:sldId id="300" r:id="rId40"/>
    <p:sldId id="301" r:id="rId41"/>
    <p:sldId id="302" r:id="rId42"/>
    <p:sldId id="303" r:id="rId43"/>
    <p:sldId id="298" r:id="rId44"/>
    <p:sldId id="304" r:id="rId45"/>
    <p:sldId id="305" r:id="rId46"/>
    <p:sldId id="306" r:id="rId47"/>
    <p:sldId id="299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D388022-8CE6-4E59-803E-5B1E30FDB44F}">
          <p14:sldIdLst>
            <p14:sldId id="256"/>
            <p14:sldId id="257"/>
            <p14:sldId id="264"/>
            <p14:sldId id="265"/>
            <p14:sldId id="266"/>
            <p14:sldId id="267"/>
            <p14:sldId id="268"/>
            <p14:sldId id="269"/>
            <p14:sldId id="270"/>
            <p14:sldId id="272"/>
            <p14:sldId id="271"/>
            <p14:sldId id="281"/>
            <p14:sldId id="280"/>
            <p14:sldId id="283"/>
            <p14:sldId id="285"/>
            <p14:sldId id="282"/>
            <p14:sldId id="286"/>
            <p14:sldId id="273"/>
            <p14:sldId id="274"/>
            <p14:sldId id="275"/>
            <p14:sldId id="276"/>
            <p14:sldId id="277"/>
            <p14:sldId id="278"/>
            <p14:sldId id="279"/>
            <p14:sldId id="287"/>
            <p14:sldId id="288"/>
            <p14:sldId id="289"/>
            <p14:sldId id="259"/>
            <p14:sldId id="290"/>
            <p14:sldId id="291"/>
            <p14:sldId id="292"/>
            <p14:sldId id="293"/>
            <p14:sldId id="294"/>
            <p14:sldId id="295"/>
            <p14:sldId id="296"/>
            <p14:sldId id="260"/>
            <p14:sldId id="261"/>
            <p14:sldId id="262"/>
            <p14:sldId id="300"/>
            <p14:sldId id="301"/>
            <p14:sldId id="302"/>
            <p14:sldId id="303"/>
            <p14:sldId id="298"/>
            <p14:sldId id="304"/>
            <p14:sldId id="305"/>
            <p14:sldId id="306"/>
            <p14:sldId id="29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05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49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2C4DF59-27B7-46C1-BA16-60045BC183D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93623EC0-FEFB-4F29-9A8D-DC848C7785C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1470025"/>
          </a:xfrm>
        </p:spPr>
        <p:txBody>
          <a:bodyPr/>
          <a:lstStyle/>
          <a:p>
            <a:pPr algn="ctr"/>
            <a:r>
              <a:rPr lang="en-US" dirty="0" err="1" smtClean="0"/>
              <a:t>Mavzu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92888" cy="5040560"/>
          </a:xfrm>
        </p:spPr>
        <p:txBody>
          <a:bodyPr>
            <a:noAutofit/>
          </a:bodyPr>
          <a:lstStyle/>
          <a:p>
            <a:pPr algn="ctr"/>
            <a:endParaRPr lang="it-IT" sz="800" b="1" dirty="0" smtClean="0">
              <a:solidFill>
                <a:srgbClr val="FF0000"/>
              </a:solidFill>
            </a:endParaRPr>
          </a:p>
          <a:p>
            <a:pPr algn="ctr"/>
            <a:r>
              <a:rPr lang="it-IT" sz="6000" b="1" dirty="0" smtClean="0">
                <a:solidFill>
                  <a:srgbClr val="FF0000"/>
                </a:solidFill>
              </a:rPr>
              <a:t>Savdo </a:t>
            </a:r>
            <a:r>
              <a:rPr lang="it-IT" sz="6000" b="1" dirty="0">
                <a:solidFill>
                  <a:srgbClr val="FF0000"/>
                </a:solidFill>
              </a:rPr>
              <a:t>infratuzilmasi va bozorlar </a:t>
            </a:r>
            <a:r>
              <a:rPr lang="it-IT" sz="6000" b="1" dirty="0" smtClean="0">
                <a:solidFill>
                  <a:srgbClr val="FF0000"/>
                </a:solidFill>
              </a:rPr>
              <a:t>turlari</a:t>
            </a:r>
            <a:endParaRPr lang="ru-RU" sz="6000" b="1" dirty="0" smtClean="0">
              <a:solidFill>
                <a:srgbClr val="FF0000"/>
              </a:solidFill>
            </a:endParaRPr>
          </a:p>
          <a:p>
            <a:endParaRPr lang="en-US" sz="15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Tayyorladi:Xalimjanov</a:t>
            </a:r>
            <a:r>
              <a:rPr lang="en-US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Dilshod</a:t>
            </a:r>
            <a:r>
              <a:rPr lang="en-US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Ergashbekovich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91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63272" cy="683994"/>
          </a:xfrm>
        </p:spPr>
        <p:txBody>
          <a:bodyPr/>
          <a:lstStyle/>
          <a:p>
            <a:pPr algn="ctr"/>
            <a:r>
              <a:rPr lang="en-US" b="1" dirty="0" err="1" smtClean="0"/>
              <a:t>Reja</a:t>
            </a:r>
            <a:r>
              <a:rPr lang="en-US" b="1" dirty="0" smtClean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492941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000" dirty="0"/>
              <a:t>1.</a:t>
            </a:r>
            <a:r>
              <a:rPr lang="uz-Latn-UZ" sz="4000" dirty="0"/>
              <a:t> Bozor munosabatlariga o‘tish sharoitida iqtisodiy fanlarning о‘mi va ahamiyati</a:t>
            </a:r>
            <a:endParaRPr lang="ru-RU" sz="4000" dirty="0"/>
          </a:p>
          <a:p>
            <a:pPr algn="just"/>
            <a:r>
              <a:rPr lang="uz-Latn-UZ" sz="4000" dirty="0"/>
              <a:t>2. Savdo iqtisodiyoti fanining boshqa fanlar bilan bog‘liqligi</a:t>
            </a:r>
            <a:endParaRPr lang="ru-RU" sz="4000" dirty="0"/>
          </a:p>
          <a:p>
            <a:pPr algn="just"/>
            <a:r>
              <a:rPr lang="uz-Latn-UZ" sz="4000" dirty="0"/>
              <a:t>3. Savdo infratuzilmasi tarkibi </a:t>
            </a:r>
            <a:endParaRPr lang="ru-RU" sz="4000" dirty="0"/>
          </a:p>
          <a:p>
            <a:pPr algn="just"/>
            <a:r>
              <a:rPr lang="uz-Latn-UZ" sz="4000" dirty="0"/>
              <a:t>4. Bozorlar turlari va ularning xususiyatlari</a:t>
            </a:r>
            <a:endParaRPr lang="ru-RU" sz="4000" dirty="0"/>
          </a:p>
          <a:p>
            <a:pPr algn="just"/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4741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7620000" cy="2180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 smtClean="0"/>
              <a:t>"</a:t>
            </a:r>
            <a:r>
              <a:rPr lang="en-US" sz="3000" b="1" dirty="0" err="1" smtClean="0"/>
              <a:t>Infratuzilma</a:t>
            </a:r>
            <a:r>
              <a:rPr lang="en-US" sz="3000" b="1" dirty="0" smtClean="0"/>
              <a:t>" </a:t>
            </a:r>
            <a:r>
              <a:rPr lang="en-US" sz="3000" dirty="0" err="1" smtClean="0"/>
              <a:t>atamasi</a:t>
            </a:r>
            <a:r>
              <a:rPr lang="en-US" sz="3000" dirty="0" smtClean="0"/>
              <a:t> </a:t>
            </a:r>
            <a:r>
              <a:rPr lang="en-US" sz="3000" dirty="0" err="1" smtClean="0"/>
              <a:t>umumiy</a:t>
            </a:r>
            <a:r>
              <a:rPr lang="en-US" sz="3000" dirty="0" smtClean="0"/>
              <a:t> </a:t>
            </a:r>
            <a:r>
              <a:rPr lang="en-US" sz="3000" dirty="0" err="1" smtClean="0"/>
              <a:t>ma’noda</a:t>
            </a:r>
            <a:r>
              <a:rPr lang="en-US" sz="3000" dirty="0" smtClean="0"/>
              <a:t> </a:t>
            </a:r>
            <a:r>
              <a:rPr lang="en-US" sz="3000" dirty="0" err="1" smtClean="0"/>
              <a:t>xalq</a:t>
            </a:r>
            <a:r>
              <a:rPr lang="en-US" sz="3000" dirty="0" smtClean="0"/>
              <a:t> </a:t>
            </a:r>
            <a:r>
              <a:rPr lang="en-US" sz="3000" dirty="0" err="1" smtClean="0"/>
              <a:t>xo‘jaligining</a:t>
            </a:r>
            <a:r>
              <a:rPr lang="en-US" sz="3000" dirty="0" smtClean="0"/>
              <a:t> </a:t>
            </a:r>
            <a:r>
              <a:rPr lang="en-US" sz="3000" dirty="0" err="1" smtClean="0"/>
              <a:t>ishlab</a:t>
            </a:r>
            <a:r>
              <a:rPr lang="en-US" sz="3000" dirty="0" smtClean="0"/>
              <a:t> </a:t>
            </a:r>
            <a:r>
              <a:rPr lang="en-US" sz="3000" dirty="0" err="1" smtClean="0"/>
              <a:t>chiqarish</a:t>
            </a:r>
            <a:r>
              <a:rPr lang="en-US" sz="3000" dirty="0" smtClean="0"/>
              <a:t> </a:t>
            </a:r>
            <a:r>
              <a:rPr lang="en-US" sz="3000" dirty="0" err="1" smtClean="0"/>
              <a:t>va</a:t>
            </a:r>
            <a:r>
              <a:rPr lang="en-US" sz="3000" dirty="0" smtClean="0"/>
              <a:t> </a:t>
            </a:r>
            <a:r>
              <a:rPr lang="en-US" sz="3000" dirty="0" err="1" smtClean="0"/>
              <a:t>ijtimoiy</a:t>
            </a:r>
            <a:r>
              <a:rPr lang="en-US" sz="3000" dirty="0" smtClean="0"/>
              <a:t> </a:t>
            </a:r>
            <a:r>
              <a:rPr lang="en-US" sz="3000" dirty="0" err="1" smtClean="0"/>
              <a:t>sohasiga</a:t>
            </a:r>
            <a:r>
              <a:rPr lang="en-US" sz="3000" dirty="0" smtClean="0"/>
              <a:t> </a:t>
            </a:r>
            <a:r>
              <a:rPr lang="en-US" sz="3000" dirty="0" err="1" smtClean="0"/>
              <a:t>xizmat</a:t>
            </a:r>
            <a:r>
              <a:rPr lang="en-US" sz="3000" dirty="0" smtClean="0"/>
              <a:t> </a:t>
            </a:r>
            <a:r>
              <a:rPr lang="en-US" sz="3000" dirty="0" err="1" smtClean="0"/>
              <a:t>ko‘rsatuvchi</a:t>
            </a:r>
            <a:r>
              <a:rPr lang="en-US" sz="3000" dirty="0" smtClean="0"/>
              <a:t> </a:t>
            </a:r>
            <a:r>
              <a:rPr lang="en-US" sz="3000" dirty="0" err="1" smtClean="0"/>
              <a:t>tarmoqlar</a:t>
            </a:r>
            <a:r>
              <a:rPr lang="en-US" sz="3000" dirty="0" smtClean="0"/>
              <a:t> </a:t>
            </a:r>
            <a:r>
              <a:rPr lang="en-US" sz="3000" dirty="0" err="1" smtClean="0"/>
              <a:t>majmuini</a:t>
            </a:r>
            <a:r>
              <a:rPr lang="en-US" sz="3000" dirty="0" smtClean="0"/>
              <a:t> </a:t>
            </a:r>
            <a:r>
              <a:rPr lang="en-US" sz="3000" dirty="0" err="1" smtClean="0"/>
              <a:t>anglatadi</a:t>
            </a:r>
            <a:r>
              <a:rPr lang="en-US" sz="3000" dirty="0" smtClean="0"/>
              <a:t>.</a:t>
            </a:r>
            <a:endParaRPr lang="ru-RU" sz="3000" dirty="0"/>
          </a:p>
        </p:txBody>
      </p:sp>
      <p:pic>
        <p:nvPicPr>
          <p:cNvPr id="7170" name="Picture 2" descr="https://i.pinimg.com/736x/0c/24/dd/0c24dddddf4211ab2796a8b18318af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792088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82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Savdo</a:t>
            </a:r>
            <a:r>
              <a:rPr lang="en-US" b="1" dirty="0"/>
              <a:t> </a:t>
            </a:r>
            <a:r>
              <a:rPr lang="en-US" b="1" dirty="0" err="1"/>
              <a:t>infratuzilmasi</a:t>
            </a:r>
            <a:r>
              <a:rPr lang="en-US" b="1" dirty="0"/>
              <a:t> </a:t>
            </a:r>
            <a:r>
              <a:rPr lang="en-US" b="1" dirty="0" err="1" smtClean="0"/>
              <a:t>tushunchasi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002060"/>
                </a:solidFill>
              </a:rPr>
              <a:t>Bu </a:t>
            </a:r>
            <a:r>
              <a:rPr lang="en-US" sz="4000" dirty="0" err="1" smtClean="0">
                <a:solidFill>
                  <a:srgbClr val="002060"/>
                </a:solidFill>
              </a:rPr>
              <a:t>savdo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jarayonini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ta’minlaydigan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tashkilotlar</a:t>
            </a:r>
            <a:r>
              <a:rPr lang="en-US" sz="4000" dirty="0">
                <a:solidFill>
                  <a:srgbClr val="002060"/>
                </a:solidFill>
              </a:rPr>
              <a:t>, </a:t>
            </a:r>
            <a:r>
              <a:rPr lang="en-US" sz="4000" dirty="0" err="1">
                <a:solidFill>
                  <a:srgbClr val="002060"/>
                </a:solidFill>
              </a:rPr>
              <a:t>vositalar</a:t>
            </a:r>
            <a:r>
              <a:rPr lang="en-US" sz="4000" dirty="0">
                <a:solidFill>
                  <a:srgbClr val="002060"/>
                </a:solidFill>
              </a:rPr>
              <a:t>, </a:t>
            </a:r>
            <a:r>
              <a:rPr lang="en-US" sz="4000" dirty="0" err="1">
                <a:solidFill>
                  <a:srgbClr val="002060"/>
                </a:solidFill>
              </a:rPr>
              <a:t>xizmatlar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majmuasi</a:t>
            </a:r>
            <a:endParaRPr lang="en-US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https://i.pinimg.com/736x/37/98/db/3798db1ab2b4486f45f2c72e6f0bed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56992"/>
            <a:ext cx="7010400" cy="328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504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632848" cy="1224136"/>
          </a:xfrm>
        </p:spPr>
        <p:txBody>
          <a:bodyPr>
            <a:normAutofit/>
          </a:bodyPr>
          <a:lstStyle/>
          <a:p>
            <a:r>
              <a:rPr lang="en-US" b="1" dirty="0" err="1"/>
              <a:t>Savdo</a:t>
            </a:r>
            <a:r>
              <a:rPr lang="en-US" b="1" dirty="0"/>
              <a:t> </a:t>
            </a:r>
            <a:r>
              <a:rPr lang="en-US" b="1" dirty="0" err="1"/>
              <a:t>infratuzilmasi</a:t>
            </a:r>
            <a:r>
              <a:rPr lang="en-US" b="1" dirty="0"/>
              <a:t> </a:t>
            </a:r>
            <a:r>
              <a:rPr lang="en-US" b="1" dirty="0" err="1"/>
              <a:t>tarkibi</a:t>
            </a:r>
            <a:r>
              <a:rPr lang="en-US" b="1" dirty="0"/>
              <a:t> (</a:t>
            </a:r>
            <a:r>
              <a:rPr lang="en-US" b="1" dirty="0" err="1"/>
              <a:t>umumiy</a:t>
            </a:r>
            <a:r>
              <a:rPr lang="en-US" b="1" dirty="0"/>
              <a:t> </a:t>
            </a:r>
            <a:r>
              <a:rPr lang="en-US" b="1" dirty="0" err="1"/>
              <a:t>ko‘rinish</a:t>
            </a:r>
            <a:r>
              <a:rPr lang="en-US" b="1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4906888" cy="4248472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Transport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logistika</a:t>
            </a:r>
            <a:r>
              <a:rPr lang="en-US" dirty="0"/>
              <a:t> </a:t>
            </a:r>
            <a:r>
              <a:rPr lang="en-US" dirty="0" err="1"/>
              <a:t>tizimi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Omborlar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 </a:t>
            </a:r>
            <a:r>
              <a:rPr lang="en-US" dirty="0" err="1"/>
              <a:t>tizimi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Chakana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ulgurji</a:t>
            </a:r>
            <a:r>
              <a:rPr lang="en-US" dirty="0"/>
              <a:t> </a:t>
            </a:r>
            <a:r>
              <a:rPr lang="en-US" dirty="0" err="1"/>
              <a:t>savdo</a:t>
            </a:r>
            <a:r>
              <a:rPr lang="en-US" dirty="0"/>
              <a:t> </a:t>
            </a:r>
            <a:r>
              <a:rPr lang="en-US" dirty="0" err="1"/>
              <a:t>tarmoqlari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Moliyaviy</a:t>
            </a:r>
            <a:r>
              <a:rPr lang="en-US" dirty="0"/>
              <a:t> </a:t>
            </a:r>
            <a:r>
              <a:rPr lang="en-US" dirty="0" err="1"/>
              <a:t>xizmatlar</a:t>
            </a:r>
            <a:r>
              <a:rPr lang="en-US" dirty="0"/>
              <a:t> (bank, </a:t>
            </a:r>
            <a:r>
              <a:rPr lang="en-US" dirty="0" err="1"/>
              <a:t>sug‘urta</a:t>
            </a:r>
            <a:r>
              <a:rPr lang="en-US" dirty="0"/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Axborot-kommunikatsiya</a:t>
            </a:r>
            <a:r>
              <a:rPr lang="en-US" dirty="0"/>
              <a:t> </a:t>
            </a:r>
            <a:r>
              <a:rPr lang="en-US" dirty="0" err="1" smtClean="0"/>
              <a:t>texnologiyalari</a:t>
            </a: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Normativ-huquqiy</a:t>
            </a:r>
            <a:r>
              <a:rPr lang="en-US" dirty="0"/>
              <a:t> </a:t>
            </a:r>
            <a:r>
              <a:rPr lang="en-US" dirty="0" err="1" smtClean="0"/>
              <a:t>baza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9218" name="Picture 2" descr="https://i.pinimg.com/736x/d3/52/a8/d352a838ac5ab04e342ef2ccc2e5b1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28800"/>
            <a:ext cx="332067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029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5"/>
            <a:ext cx="7620000" cy="3600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b="1" dirty="0"/>
              <a:t>Transport </a:t>
            </a:r>
            <a:r>
              <a:rPr lang="en-US" sz="4000" b="1" dirty="0" err="1"/>
              <a:t>va</a:t>
            </a:r>
            <a:r>
              <a:rPr lang="en-US" sz="4000" b="1" dirty="0"/>
              <a:t> </a:t>
            </a:r>
            <a:r>
              <a:rPr lang="en-US" sz="4000" b="1" dirty="0" err="1"/>
              <a:t>logistika</a:t>
            </a:r>
            <a:r>
              <a:rPr lang="en-US" sz="4000" b="1" dirty="0"/>
              <a:t> </a:t>
            </a:r>
            <a:r>
              <a:rPr lang="en-US" sz="4000" b="1" dirty="0" err="1"/>
              <a:t>tizimi</a:t>
            </a:r>
            <a:r>
              <a:rPr lang="en-US" sz="4000" dirty="0"/>
              <a:t> – </a:t>
            </a:r>
            <a:r>
              <a:rPr lang="en-US" sz="4000" dirty="0" err="1"/>
              <a:t>savdo</a:t>
            </a:r>
            <a:r>
              <a:rPr lang="en-US" sz="4000" dirty="0"/>
              <a:t> </a:t>
            </a:r>
            <a:r>
              <a:rPr lang="en-US" sz="4000" dirty="0" err="1"/>
              <a:t>infratuzilmasining</a:t>
            </a:r>
            <a:r>
              <a:rPr lang="en-US" sz="4000" dirty="0"/>
              <a:t> </a:t>
            </a:r>
            <a:r>
              <a:rPr lang="en-US" sz="4000" dirty="0" err="1"/>
              <a:t>asosiy</a:t>
            </a:r>
            <a:r>
              <a:rPr lang="en-US" sz="4000" dirty="0"/>
              <a:t> </a:t>
            </a:r>
            <a:r>
              <a:rPr lang="en-US" sz="4000" dirty="0" err="1"/>
              <a:t>qismi</a:t>
            </a:r>
            <a:r>
              <a:rPr lang="en-US" sz="4000" dirty="0"/>
              <a:t> </a:t>
            </a:r>
            <a:r>
              <a:rPr lang="en-US" sz="4000" dirty="0" err="1"/>
              <a:t>bo‘lib</a:t>
            </a:r>
            <a:r>
              <a:rPr lang="en-US" sz="4000" dirty="0"/>
              <a:t>, </a:t>
            </a:r>
            <a:r>
              <a:rPr lang="en-US" sz="4000" dirty="0" err="1"/>
              <a:t>tovarlarni</a:t>
            </a:r>
            <a:r>
              <a:rPr lang="en-US" sz="4000" dirty="0"/>
              <a:t> </a:t>
            </a:r>
            <a:r>
              <a:rPr lang="en-US" sz="4000" dirty="0" err="1"/>
              <a:t>ishlab</a:t>
            </a:r>
            <a:r>
              <a:rPr lang="en-US" sz="4000" dirty="0"/>
              <a:t> </a:t>
            </a:r>
            <a:r>
              <a:rPr lang="en-US" sz="4000" dirty="0" err="1"/>
              <a:t>chiqaruvchidan</a:t>
            </a:r>
            <a:r>
              <a:rPr lang="en-US" sz="4000" dirty="0"/>
              <a:t> </a:t>
            </a:r>
            <a:r>
              <a:rPr lang="en-US" sz="4000" dirty="0" err="1"/>
              <a:t>iste’molchiga</a:t>
            </a:r>
            <a:r>
              <a:rPr lang="en-US" sz="4000" dirty="0"/>
              <a:t> </a:t>
            </a:r>
            <a:r>
              <a:rPr lang="en-US" sz="4000" dirty="0" err="1"/>
              <a:t>yetkazib</a:t>
            </a:r>
            <a:r>
              <a:rPr lang="en-US" sz="4000" dirty="0"/>
              <a:t> </a:t>
            </a:r>
            <a:r>
              <a:rPr lang="en-US" sz="4000" dirty="0" err="1"/>
              <a:t>berishni</a:t>
            </a:r>
            <a:r>
              <a:rPr lang="en-US" sz="4000" dirty="0"/>
              <a:t> </a:t>
            </a:r>
            <a:r>
              <a:rPr lang="en-US" sz="4000" dirty="0" err="1"/>
              <a:t>tashkil</a:t>
            </a:r>
            <a:r>
              <a:rPr lang="en-US" sz="4000" dirty="0"/>
              <a:t> </a:t>
            </a:r>
            <a:r>
              <a:rPr lang="en-US" sz="4000" dirty="0" err="1"/>
              <a:t>etadi</a:t>
            </a:r>
            <a:r>
              <a:rPr lang="en-US" sz="4000" dirty="0"/>
              <a:t>.</a:t>
            </a:r>
            <a:endParaRPr lang="ru-RU" sz="4000" dirty="0"/>
          </a:p>
        </p:txBody>
      </p:sp>
      <p:pic>
        <p:nvPicPr>
          <p:cNvPr id="10242" name="Picture 2" descr="https://i.pinimg.com/736x/3c/ba/06/3cba062e3f12f6a28cf4417f3ef287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8568952" cy="280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316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5865515"/>
          </a:xfrm>
        </p:spPr>
        <p:txBody>
          <a:bodyPr>
            <a:noAutofit/>
          </a:bodyPr>
          <a:lstStyle/>
          <a:p>
            <a:r>
              <a:rPr lang="en-US" sz="2500" b="1" dirty="0">
                <a:solidFill>
                  <a:srgbClr val="FF0000"/>
                </a:solidFill>
              </a:rPr>
              <a:t>Yuk </a:t>
            </a:r>
            <a:r>
              <a:rPr lang="en-US" sz="2500" b="1" dirty="0" err="1">
                <a:solidFill>
                  <a:srgbClr val="FF0000"/>
                </a:solidFill>
              </a:rPr>
              <a:t>tashish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vositalari</a:t>
            </a:r>
            <a:endParaRPr lang="en-US" sz="2500" b="1" dirty="0">
              <a:solidFill>
                <a:srgbClr val="FF0000"/>
              </a:solidFill>
            </a:endParaRPr>
          </a:p>
          <a:p>
            <a:r>
              <a:rPr lang="en-US" sz="2500" b="1" dirty="0" err="1">
                <a:solidFill>
                  <a:srgbClr val="FF0000"/>
                </a:solidFill>
              </a:rPr>
              <a:t>Avtomobil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transporti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qisqa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dirty="0" err="1"/>
              <a:t>o‘rta</a:t>
            </a:r>
            <a:r>
              <a:rPr lang="en-US" sz="2500" dirty="0"/>
              <a:t> </a:t>
            </a:r>
            <a:r>
              <a:rPr lang="en-US" sz="2500" dirty="0" err="1"/>
              <a:t>masofalarga</a:t>
            </a:r>
            <a:r>
              <a:rPr lang="en-US" sz="2500" dirty="0"/>
              <a:t> </a:t>
            </a:r>
            <a:r>
              <a:rPr lang="en-US" sz="2500" dirty="0" err="1"/>
              <a:t>tezkor</a:t>
            </a:r>
            <a:r>
              <a:rPr lang="en-US" sz="2500" dirty="0"/>
              <a:t> </a:t>
            </a:r>
            <a:r>
              <a:rPr lang="en-US" sz="2500" dirty="0" err="1"/>
              <a:t>yetkazib</a:t>
            </a:r>
            <a:r>
              <a:rPr lang="en-US" sz="2500" dirty="0"/>
              <a:t> </a:t>
            </a:r>
            <a:r>
              <a:rPr lang="en-US" sz="2500" dirty="0" err="1"/>
              <a:t>berish</a:t>
            </a:r>
            <a:r>
              <a:rPr lang="en-US" sz="2500" dirty="0"/>
              <a:t> (</a:t>
            </a:r>
            <a:r>
              <a:rPr lang="en-US" sz="2500" dirty="0" err="1"/>
              <a:t>masalan</a:t>
            </a:r>
            <a:r>
              <a:rPr lang="en-US" sz="2500" dirty="0"/>
              <a:t>, </a:t>
            </a:r>
            <a:r>
              <a:rPr lang="en-US" sz="2500" dirty="0" err="1"/>
              <a:t>oziq-ovqat</a:t>
            </a:r>
            <a:r>
              <a:rPr lang="en-US" sz="2500" dirty="0"/>
              <a:t> </a:t>
            </a:r>
            <a:r>
              <a:rPr lang="en-US" sz="2500" dirty="0" err="1"/>
              <a:t>mahsulotlari</a:t>
            </a:r>
            <a:r>
              <a:rPr lang="en-US" sz="2500" dirty="0"/>
              <a:t>, </a:t>
            </a:r>
            <a:r>
              <a:rPr lang="en-US" sz="2500" dirty="0" err="1"/>
              <a:t>tez</a:t>
            </a:r>
            <a:r>
              <a:rPr lang="en-US" sz="2500" dirty="0"/>
              <a:t> </a:t>
            </a:r>
            <a:r>
              <a:rPr lang="en-US" sz="2500" dirty="0" err="1"/>
              <a:t>buziladigan</a:t>
            </a:r>
            <a:r>
              <a:rPr lang="en-US" sz="2500" dirty="0"/>
              <a:t> </a:t>
            </a:r>
            <a:r>
              <a:rPr lang="en-US" sz="2500" dirty="0" err="1"/>
              <a:t>tovarlar</a:t>
            </a:r>
            <a:r>
              <a:rPr lang="en-US" sz="2500" dirty="0"/>
              <a:t>).</a:t>
            </a:r>
          </a:p>
          <a:p>
            <a:r>
              <a:rPr lang="en-US" sz="2500" b="1" dirty="0" err="1">
                <a:solidFill>
                  <a:srgbClr val="FF0000"/>
                </a:solidFill>
              </a:rPr>
              <a:t>Temiryo‘l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transporti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katta</a:t>
            </a:r>
            <a:r>
              <a:rPr lang="en-US" sz="2500" dirty="0"/>
              <a:t> </a:t>
            </a:r>
            <a:r>
              <a:rPr lang="en-US" sz="2500" dirty="0" err="1"/>
              <a:t>hajmdagi</a:t>
            </a:r>
            <a:r>
              <a:rPr lang="en-US" sz="2500" dirty="0"/>
              <a:t> </a:t>
            </a:r>
            <a:r>
              <a:rPr lang="en-US" sz="2500" dirty="0" err="1"/>
              <a:t>yuklarni</a:t>
            </a:r>
            <a:r>
              <a:rPr lang="en-US" sz="2500" dirty="0"/>
              <a:t> </a:t>
            </a:r>
            <a:r>
              <a:rPr lang="en-US" sz="2500" dirty="0" err="1"/>
              <a:t>uzoq</a:t>
            </a:r>
            <a:r>
              <a:rPr lang="en-US" sz="2500" dirty="0"/>
              <a:t> </a:t>
            </a:r>
            <a:r>
              <a:rPr lang="en-US" sz="2500" dirty="0" err="1"/>
              <a:t>masofaga</a:t>
            </a:r>
            <a:r>
              <a:rPr lang="en-US" sz="2500" dirty="0"/>
              <a:t> </a:t>
            </a:r>
            <a:r>
              <a:rPr lang="en-US" sz="2500" dirty="0" err="1"/>
              <a:t>arzon</a:t>
            </a:r>
            <a:r>
              <a:rPr lang="en-US" sz="2500" dirty="0"/>
              <a:t> </a:t>
            </a:r>
            <a:r>
              <a:rPr lang="en-US" sz="2500" dirty="0" err="1"/>
              <a:t>narxda</a:t>
            </a:r>
            <a:r>
              <a:rPr lang="en-US" sz="2500" dirty="0"/>
              <a:t> </a:t>
            </a:r>
            <a:r>
              <a:rPr lang="en-US" sz="2500" dirty="0" err="1"/>
              <a:t>tashish</a:t>
            </a:r>
            <a:r>
              <a:rPr lang="en-US" sz="2500" dirty="0"/>
              <a:t> (</a:t>
            </a:r>
            <a:r>
              <a:rPr lang="en-US" sz="2500" dirty="0" err="1"/>
              <a:t>masalan</a:t>
            </a:r>
            <a:r>
              <a:rPr lang="en-US" sz="2500" dirty="0"/>
              <a:t>, </a:t>
            </a:r>
            <a:r>
              <a:rPr lang="en-US" sz="2500" dirty="0" err="1"/>
              <a:t>qurilish</a:t>
            </a:r>
            <a:r>
              <a:rPr lang="en-US" sz="2500" dirty="0"/>
              <a:t> </a:t>
            </a:r>
            <a:r>
              <a:rPr lang="en-US" sz="2500" dirty="0" err="1"/>
              <a:t>materiallari</a:t>
            </a:r>
            <a:r>
              <a:rPr lang="en-US" sz="2500" dirty="0"/>
              <a:t>, </a:t>
            </a:r>
            <a:r>
              <a:rPr lang="en-US" sz="2500" dirty="0" err="1"/>
              <a:t>qishloq</a:t>
            </a:r>
            <a:r>
              <a:rPr lang="en-US" sz="2500" dirty="0"/>
              <a:t> </a:t>
            </a:r>
            <a:r>
              <a:rPr lang="en-US" sz="2500" dirty="0" err="1"/>
              <a:t>xo‘jaligi</a:t>
            </a:r>
            <a:r>
              <a:rPr lang="en-US" sz="2500" dirty="0"/>
              <a:t> </a:t>
            </a:r>
            <a:r>
              <a:rPr lang="en-US" sz="2500" dirty="0" err="1"/>
              <a:t>mahsulotlari</a:t>
            </a:r>
            <a:r>
              <a:rPr lang="en-US" sz="2500" dirty="0"/>
              <a:t>).</a:t>
            </a:r>
          </a:p>
          <a:p>
            <a:r>
              <a:rPr lang="en-US" sz="2500" b="1" dirty="0" err="1">
                <a:solidFill>
                  <a:srgbClr val="FF0000"/>
                </a:solidFill>
              </a:rPr>
              <a:t>Havo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transporti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tezkorlik</a:t>
            </a:r>
            <a:r>
              <a:rPr lang="en-US" sz="2500" dirty="0"/>
              <a:t> </a:t>
            </a:r>
            <a:r>
              <a:rPr lang="en-US" sz="2500" dirty="0" err="1"/>
              <a:t>zarur</a:t>
            </a:r>
            <a:r>
              <a:rPr lang="en-US" sz="2500" dirty="0"/>
              <a:t> </a:t>
            </a:r>
            <a:r>
              <a:rPr lang="en-US" sz="2500" dirty="0" err="1"/>
              <a:t>bo‘lganda</a:t>
            </a:r>
            <a:r>
              <a:rPr lang="en-US" sz="2500" dirty="0"/>
              <a:t>, </a:t>
            </a:r>
            <a:r>
              <a:rPr lang="en-US" sz="2500" dirty="0" err="1"/>
              <a:t>yuqori</a:t>
            </a:r>
            <a:r>
              <a:rPr lang="en-US" sz="2500" dirty="0"/>
              <a:t> </a:t>
            </a:r>
            <a:r>
              <a:rPr lang="en-US" sz="2500" dirty="0" err="1"/>
              <a:t>qiymatli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dirty="0" err="1"/>
              <a:t>kichik</a:t>
            </a:r>
            <a:r>
              <a:rPr lang="en-US" sz="2500" dirty="0"/>
              <a:t> </a:t>
            </a:r>
            <a:r>
              <a:rPr lang="en-US" sz="2500" dirty="0" err="1"/>
              <a:t>hajmdagi</a:t>
            </a:r>
            <a:r>
              <a:rPr lang="en-US" sz="2500" dirty="0"/>
              <a:t> </a:t>
            </a:r>
            <a:r>
              <a:rPr lang="en-US" sz="2500" dirty="0" err="1"/>
              <a:t>tovarlar</a:t>
            </a:r>
            <a:r>
              <a:rPr lang="en-US" sz="2500" dirty="0"/>
              <a:t> </a:t>
            </a:r>
            <a:r>
              <a:rPr lang="en-US" sz="2500" dirty="0" err="1"/>
              <a:t>uchun</a:t>
            </a:r>
            <a:r>
              <a:rPr lang="en-US" sz="2500" dirty="0"/>
              <a:t> (</a:t>
            </a:r>
            <a:r>
              <a:rPr lang="en-US" sz="2500" dirty="0" err="1"/>
              <a:t>masalan</a:t>
            </a:r>
            <a:r>
              <a:rPr lang="en-US" sz="2500" dirty="0"/>
              <a:t>, </a:t>
            </a:r>
            <a:r>
              <a:rPr lang="en-US" sz="2500" dirty="0" err="1"/>
              <a:t>elektronika</a:t>
            </a:r>
            <a:r>
              <a:rPr lang="en-US" sz="2500" dirty="0"/>
              <a:t>, </a:t>
            </a:r>
            <a:r>
              <a:rPr lang="en-US" sz="2500" dirty="0" err="1"/>
              <a:t>dori-darmonlar</a:t>
            </a:r>
            <a:r>
              <a:rPr lang="en-US" sz="2500" dirty="0"/>
              <a:t>).</a:t>
            </a:r>
          </a:p>
          <a:p>
            <a:r>
              <a:rPr lang="en-US" sz="2500" b="1" dirty="0" err="1">
                <a:solidFill>
                  <a:srgbClr val="FF0000"/>
                </a:solidFill>
              </a:rPr>
              <a:t>Dengiz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va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daryo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transporti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xalqaro</a:t>
            </a:r>
            <a:r>
              <a:rPr lang="en-US" sz="2500" dirty="0"/>
              <a:t> </a:t>
            </a:r>
            <a:r>
              <a:rPr lang="en-US" sz="2500" dirty="0" err="1"/>
              <a:t>savdoda</a:t>
            </a:r>
            <a:r>
              <a:rPr lang="en-US" sz="2500" dirty="0"/>
              <a:t> </a:t>
            </a:r>
            <a:r>
              <a:rPr lang="en-US" sz="2500" dirty="0" err="1"/>
              <a:t>yirik</a:t>
            </a:r>
            <a:r>
              <a:rPr lang="en-US" sz="2500" dirty="0"/>
              <a:t> </a:t>
            </a:r>
            <a:r>
              <a:rPr lang="en-US" sz="2500" dirty="0" err="1"/>
              <a:t>hajmdagi</a:t>
            </a:r>
            <a:r>
              <a:rPr lang="en-US" sz="2500" dirty="0"/>
              <a:t> </a:t>
            </a:r>
            <a:r>
              <a:rPr lang="en-US" sz="2500" dirty="0" err="1"/>
              <a:t>yuklar</a:t>
            </a:r>
            <a:r>
              <a:rPr lang="en-US" sz="2500" dirty="0"/>
              <a:t> </a:t>
            </a:r>
            <a:r>
              <a:rPr lang="en-US" sz="2500" dirty="0" err="1"/>
              <a:t>uchun</a:t>
            </a:r>
            <a:r>
              <a:rPr lang="en-US" sz="2500" dirty="0"/>
              <a:t> (</a:t>
            </a:r>
            <a:r>
              <a:rPr lang="en-US" sz="2500" dirty="0" err="1"/>
              <a:t>masalan</a:t>
            </a:r>
            <a:r>
              <a:rPr lang="en-US" sz="2500" dirty="0"/>
              <a:t>, </a:t>
            </a:r>
            <a:r>
              <a:rPr lang="en-US" sz="2500" dirty="0" err="1"/>
              <a:t>xom</a:t>
            </a:r>
            <a:r>
              <a:rPr lang="en-US" sz="2500" dirty="0"/>
              <a:t> </a:t>
            </a:r>
            <a:r>
              <a:rPr lang="en-US" sz="2500" dirty="0" err="1"/>
              <a:t>ashyo</a:t>
            </a:r>
            <a:r>
              <a:rPr lang="en-US" sz="2500" dirty="0"/>
              <a:t>, </a:t>
            </a:r>
            <a:r>
              <a:rPr lang="en-US" sz="2500" dirty="0" err="1"/>
              <a:t>neft</a:t>
            </a:r>
            <a:r>
              <a:rPr lang="en-US" sz="2500" dirty="0"/>
              <a:t> </a:t>
            </a:r>
            <a:r>
              <a:rPr lang="en-US" sz="2500" dirty="0" err="1"/>
              <a:t>mahsulotlari</a:t>
            </a:r>
            <a:r>
              <a:rPr lang="en-US" sz="25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49049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9"/>
            <a:ext cx="8568952" cy="3096344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>
                <a:solidFill>
                  <a:srgbClr val="FF0000"/>
                </a:solidFill>
              </a:rPr>
              <a:t>Logistika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markazlari</a:t>
            </a:r>
            <a:endParaRPr lang="en-US" b="1" dirty="0">
              <a:solidFill>
                <a:srgbClr val="FF0000"/>
              </a:solidFill>
            </a:endParaRPr>
          </a:p>
          <a:p>
            <a:pPr algn="just"/>
            <a:r>
              <a:rPr lang="en-US" b="1" dirty="0" err="1">
                <a:solidFill>
                  <a:srgbClr val="FF0000"/>
                </a:solidFill>
              </a:rPr>
              <a:t>Ombor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va</a:t>
            </a:r>
            <a:r>
              <a:rPr lang="en-US" b="1" dirty="0">
                <a:solidFill>
                  <a:srgbClr val="FF0000"/>
                </a:solidFill>
              </a:rPr>
              <a:t> terminal </a:t>
            </a:r>
            <a:r>
              <a:rPr lang="en-US" b="1" dirty="0" err="1">
                <a:solidFill>
                  <a:srgbClr val="FF0000"/>
                </a:solidFill>
              </a:rPr>
              <a:t>komplekslari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</a:t>
            </a:r>
            <a:r>
              <a:rPr lang="en-US" dirty="0" err="1"/>
              <a:t>tovarlarni</a:t>
            </a:r>
            <a:r>
              <a:rPr lang="en-US" dirty="0"/>
              <a:t> </a:t>
            </a:r>
            <a:r>
              <a:rPr lang="en-US" dirty="0" err="1"/>
              <a:t>saqlash</a:t>
            </a:r>
            <a:r>
              <a:rPr lang="en-US" dirty="0"/>
              <a:t>, </a:t>
            </a:r>
            <a:r>
              <a:rPr lang="en-US" dirty="0" err="1"/>
              <a:t>saralash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qayta</a:t>
            </a:r>
            <a:r>
              <a:rPr lang="en-US" dirty="0"/>
              <a:t> </a:t>
            </a:r>
            <a:r>
              <a:rPr lang="en-US" dirty="0" err="1"/>
              <a:t>yuklash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rgbClr val="FF0000"/>
                </a:solidFill>
              </a:rPr>
              <a:t>Distribyutor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markazlari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chiqaruvchi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savdo</a:t>
            </a:r>
            <a:r>
              <a:rPr lang="en-US" dirty="0"/>
              <a:t> </a:t>
            </a:r>
            <a:r>
              <a:rPr lang="en-US" dirty="0" err="1"/>
              <a:t>tarmoqlari</a:t>
            </a:r>
            <a:r>
              <a:rPr lang="en-US" dirty="0"/>
              <a:t> </a:t>
            </a:r>
            <a:r>
              <a:rPr lang="en-US" dirty="0" err="1"/>
              <a:t>o‘rtasidagi</a:t>
            </a:r>
            <a:r>
              <a:rPr lang="en-US" dirty="0"/>
              <a:t> </a:t>
            </a:r>
            <a:r>
              <a:rPr lang="en-US" dirty="0" err="1"/>
              <a:t>vositachi</a:t>
            </a:r>
            <a:r>
              <a:rPr lang="en-US" dirty="0"/>
              <a:t> </a:t>
            </a:r>
            <a:r>
              <a:rPr lang="en-US" dirty="0" err="1"/>
              <a:t>bo‘g‘in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rgbClr val="FF0000"/>
                </a:solidFill>
              </a:rPr>
              <a:t>Kross-doking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markazlari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 </a:t>
            </a:r>
            <a:r>
              <a:rPr lang="en-US" dirty="0" err="1"/>
              <a:t>tovarni</a:t>
            </a:r>
            <a:r>
              <a:rPr lang="en-US" dirty="0"/>
              <a:t> </a:t>
            </a:r>
            <a:r>
              <a:rPr lang="en-US" dirty="0" err="1"/>
              <a:t>omborga</a:t>
            </a:r>
            <a:r>
              <a:rPr lang="en-US" dirty="0"/>
              <a:t> </a:t>
            </a:r>
            <a:r>
              <a:rPr lang="en-US" dirty="0" err="1"/>
              <a:t>joylashtirmasdan</a:t>
            </a:r>
            <a:r>
              <a:rPr lang="en-US" dirty="0"/>
              <a:t>, </a:t>
            </a:r>
            <a:r>
              <a:rPr lang="en-US" dirty="0" err="1"/>
              <a:t>to‘g‘ridan-to‘g‘ri</a:t>
            </a:r>
            <a:r>
              <a:rPr lang="en-US" dirty="0"/>
              <a:t> </a:t>
            </a:r>
            <a:r>
              <a:rPr lang="en-US" dirty="0" err="1"/>
              <a:t>iste’molchiga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chakana</a:t>
            </a:r>
            <a:r>
              <a:rPr lang="en-US" dirty="0"/>
              <a:t> </a:t>
            </a:r>
            <a:r>
              <a:rPr lang="en-US" dirty="0" err="1"/>
              <a:t>savdo</a:t>
            </a:r>
            <a:r>
              <a:rPr lang="en-US" dirty="0"/>
              <a:t> </a:t>
            </a:r>
            <a:r>
              <a:rPr lang="en-US" dirty="0" err="1"/>
              <a:t>tarmog‘iga</a:t>
            </a:r>
            <a:r>
              <a:rPr lang="en-US" dirty="0"/>
              <a:t> </a:t>
            </a:r>
            <a:r>
              <a:rPr lang="en-US" dirty="0" err="1"/>
              <a:t>yuborish</a:t>
            </a:r>
            <a:r>
              <a:rPr lang="en-US" dirty="0"/>
              <a:t>.</a:t>
            </a:r>
          </a:p>
          <a:p>
            <a:endParaRPr lang="ru-RU" dirty="0"/>
          </a:p>
        </p:txBody>
      </p:sp>
      <p:pic>
        <p:nvPicPr>
          <p:cNvPr id="11266" name="Picture 2" descr="https://i.pinimg.com/736x/1d/ed/91/1ded9179a9aad3b90f47bd2d57e41a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56992"/>
            <a:ext cx="856895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28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4474840" cy="5577483"/>
          </a:xfrm>
        </p:spPr>
        <p:txBody>
          <a:bodyPr>
            <a:normAutofit fontScale="77500" lnSpcReduction="20000"/>
          </a:bodyPr>
          <a:lstStyle/>
          <a:p>
            <a:r>
              <a:rPr lang="en-US" sz="3000" b="1" dirty="0" err="1">
                <a:solidFill>
                  <a:srgbClr val="FF0000"/>
                </a:solidFill>
              </a:rPr>
              <a:t>Yetkazib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berish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xizmatlari</a:t>
            </a:r>
            <a:endParaRPr lang="en-US" sz="3000" b="1" dirty="0">
              <a:solidFill>
                <a:srgbClr val="FF0000"/>
              </a:solidFill>
            </a:endParaRPr>
          </a:p>
          <a:p>
            <a:r>
              <a:rPr lang="en-US" sz="3000" b="1" dirty="0" err="1">
                <a:solidFill>
                  <a:srgbClr val="FF0000"/>
                </a:solidFill>
              </a:rPr>
              <a:t>An’anaviy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yetkazib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berish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/>
              <a:t>– </a:t>
            </a:r>
            <a:r>
              <a:rPr lang="en-US" sz="3000" dirty="0" err="1"/>
              <a:t>do‘kon</a:t>
            </a:r>
            <a:r>
              <a:rPr lang="en-US" sz="3000" dirty="0"/>
              <a:t> </a:t>
            </a:r>
            <a:r>
              <a:rPr lang="en-US" sz="3000" dirty="0" err="1"/>
              <a:t>va</a:t>
            </a:r>
            <a:r>
              <a:rPr lang="en-US" sz="3000" dirty="0"/>
              <a:t> </a:t>
            </a:r>
            <a:r>
              <a:rPr lang="en-US" sz="3000" dirty="0" err="1"/>
              <a:t>bozorlar</a:t>
            </a:r>
            <a:r>
              <a:rPr lang="en-US" sz="3000" dirty="0"/>
              <a:t> </a:t>
            </a:r>
            <a:r>
              <a:rPr lang="en-US" sz="3000" dirty="0" err="1"/>
              <a:t>uchun</a:t>
            </a:r>
            <a:r>
              <a:rPr lang="en-US" sz="3000" dirty="0"/>
              <a:t> </a:t>
            </a:r>
            <a:r>
              <a:rPr lang="en-US" sz="3000" dirty="0" err="1"/>
              <a:t>ulgurji</a:t>
            </a:r>
            <a:r>
              <a:rPr lang="en-US" sz="3000" dirty="0"/>
              <a:t> </a:t>
            </a:r>
            <a:r>
              <a:rPr lang="en-US" sz="3000" dirty="0" err="1"/>
              <a:t>ta’minot</a:t>
            </a:r>
            <a:r>
              <a:rPr lang="en-US" sz="3000" dirty="0"/>
              <a:t>.</a:t>
            </a:r>
          </a:p>
          <a:p>
            <a:r>
              <a:rPr lang="en-US" sz="3000" b="1" dirty="0" err="1">
                <a:solidFill>
                  <a:srgbClr val="FF0000"/>
                </a:solidFill>
              </a:rPr>
              <a:t>Kuryerlik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va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pochta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xizmati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/>
              <a:t>– </a:t>
            </a:r>
            <a:r>
              <a:rPr lang="en-US" sz="3000" dirty="0" err="1"/>
              <a:t>onlayn</a:t>
            </a:r>
            <a:r>
              <a:rPr lang="en-US" sz="3000" dirty="0"/>
              <a:t> </a:t>
            </a:r>
            <a:r>
              <a:rPr lang="en-US" sz="3000" dirty="0" err="1"/>
              <a:t>xaridlarning</a:t>
            </a:r>
            <a:r>
              <a:rPr lang="en-US" sz="3000" dirty="0"/>
              <a:t> </a:t>
            </a:r>
            <a:r>
              <a:rPr lang="en-US" sz="3000" dirty="0" err="1"/>
              <a:t>ko‘payishi</a:t>
            </a:r>
            <a:r>
              <a:rPr lang="en-US" sz="3000" dirty="0"/>
              <a:t> </a:t>
            </a:r>
            <a:r>
              <a:rPr lang="en-US" sz="3000" dirty="0" err="1"/>
              <a:t>bilan</a:t>
            </a:r>
            <a:r>
              <a:rPr lang="en-US" sz="3000" dirty="0"/>
              <a:t> </a:t>
            </a:r>
            <a:r>
              <a:rPr lang="en-US" sz="3000" dirty="0" err="1"/>
              <a:t>dolzarblashgan</a:t>
            </a:r>
            <a:r>
              <a:rPr lang="en-US" sz="3000" dirty="0"/>
              <a:t>.</a:t>
            </a:r>
          </a:p>
          <a:p>
            <a:r>
              <a:rPr lang="en-US" sz="3000" b="1" dirty="0">
                <a:solidFill>
                  <a:srgbClr val="FF0000"/>
                </a:solidFill>
              </a:rPr>
              <a:t>Express-delivery </a:t>
            </a:r>
            <a:r>
              <a:rPr lang="en-US" sz="3000" b="1" dirty="0" err="1">
                <a:solidFill>
                  <a:srgbClr val="FF0000"/>
                </a:solidFill>
              </a:rPr>
              <a:t>xizmatlari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/>
              <a:t>– </a:t>
            </a:r>
            <a:r>
              <a:rPr lang="en-US" sz="3000" dirty="0" err="1"/>
              <a:t>tez</a:t>
            </a:r>
            <a:r>
              <a:rPr lang="en-US" sz="3000" dirty="0"/>
              <a:t> </a:t>
            </a:r>
            <a:r>
              <a:rPr lang="en-US" sz="3000" dirty="0" err="1"/>
              <a:t>buziladigan</a:t>
            </a:r>
            <a:r>
              <a:rPr lang="en-US" sz="3000" dirty="0"/>
              <a:t> </a:t>
            </a:r>
            <a:r>
              <a:rPr lang="en-US" sz="3000" dirty="0" err="1"/>
              <a:t>mahsulotlar</a:t>
            </a:r>
            <a:r>
              <a:rPr lang="en-US" sz="3000" dirty="0"/>
              <a:t> </a:t>
            </a:r>
            <a:r>
              <a:rPr lang="en-US" sz="3000" dirty="0" err="1"/>
              <a:t>va</a:t>
            </a:r>
            <a:r>
              <a:rPr lang="en-US" sz="3000" dirty="0"/>
              <a:t> </a:t>
            </a:r>
            <a:r>
              <a:rPr lang="en-US" sz="3000" dirty="0" err="1"/>
              <a:t>shoshilinch</a:t>
            </a:r>
            <a:r>
              <a:rPr lang="en-US" sz="3000" dirty="0"/>
              <a:t> </a:t>
            </a:r>
            <a:r>
              <a:rPr lang="en-US" sz="3000" dirty="0" err="1"/>
              <a:t>buyurtmalar</a:t>
            </a:r>
            <a:r>
              <a:rPr lang="en-US" sz="3000" dirty="0"/>
              <a:t> </a:t>
            </a:r>
            <a:r>
              <a:rPr lang="en-US" sz="3000" dirty="0" err="1"/>
              <a:t>uchun</a:t>
            </a:r>
            <a:r>
              <a:rPr lang="en-US" sz="3000" dirty="0"/>
              <a:t> (</a:t>
            </a:r>
            <a:r>
              <a:rPr lang="en-US" sz="3000" dirty="0" err="1"/>
              <a:t>masalan</a:t>
            </a:r>
            <a:r>
              <a:rPr lang="en-US" sz="3000" dirty="0"/>
              <a:t>, </a:t>
            </a:r>
            <a:r>
              <a:rPr lang="en-US" sz="3000" dirty="0" err="1"/>
              <a:t>oziq-ovqat</a:t>
            </a:r>
            <a:r>
              <a:rPr lang="en-US" sz="3000" dirty="0"/>
              <a:t> </a:t>
            </a:r>
            <a:r>
              <a:rPr lang="en-US" sz="3000" dirty="0" err="1"/>
              <a:t>yetkazib</a:t>
            </a:r>
            <a:r>
              <a:rPr lang="en-US" sz="3000" dirty="0"/>
              <a:t> </a:t>
            </a:r>
            <a:r>
              <a:rPr lang="en-US" sz="3000" dirty="0" err="1"/>
              <a:t>beruvchi</a:t>
            </a:r>
            <a:r>
              <a:rPr lang="en-US" sz="3000" dirty="0"/>
              <a:t> </a:t>
            </a:r>
            <a:r>
              <a:rPr lang="en-US" sz="3000" dirty="0" err="1"/>
              <a:t>Yandex</a:t>
            </a:r>
            <a:r>
              <a:rPr lang="en-US" sz="3000" dirty="0"/>
              <a:t> Eats, Express24).</a:t>
            </a:r>
          </a:p>
          <a:p>
            <a:r>
              <a:rPr lang="en-US" sz="3000" b="1" dirty="0" err="1">
                <a:solidFill>
                  <a:srgbClr val="FF0000"/>
                </a:solidFill>
              </a:rPr>
              <a:t>Elektron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kuzatuv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tizimlari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/>
              <a:t>(tracking)</a:t>
            </a:r>
            <a:r>
              <a:rPr lang="en-US" sz="3000" dirty="0"/>
              <a:t> – </a:t>
            </a:r>
            <a:r>
              <a:rPr lang="en-US" sz="3000" dirty="0" err="1"/>
              <a:t>mijozga</a:t>
            </a:r>
            <a:r>
              <a:rPr lang="en-US" sz="3000" dirty="0"/>
              <a:t> yuk </a:t>
            </a:r>
            <a:r>
              <a:rPr lang="en-US" sz="3000" dirty="0" err="1"/>
              <a:t>qayerdaligi</a:t>
            </a:r>
            <a:r>
              <a:rPr lang="en-US" sz="3000" dirty="0"/>
              <a:t> </a:t>
            </a:r>
            <a:r>
              <a:rPr lang="en-US" sz="3000" dirty="0" err="1"/>
              <a:t>haqida</a:t>
            </a:r>
            <a:r>
              <a:rPr lang="en-US" sz="3000" dirty="0"/>
              <a:t> real </a:t>
            </a:r>
            <a:r>
              <a:rPr lang="en-US" sz="3000" dirty="0" err="1"/>
              <a:t>vaqt</a:t>
            </a:r>
            <a:r>
              <a:rPr lang="en-US" sz="3000" dirty="0"/>
              <a:t> </a:t>
            </a:r>
            <a:r>
              <a:rPr lang="en-US" sz="3000" dirty="0" err="1"/>
              <a:t>rejimida</a:t>
            </a:r>
            <a:r>
              <a:rPr lang="en-US" sz="3000" dirty="0"/>
              <a:t> </a:t>
            </a:r>
            <a:r>
              <a:rPr lang="en-US" sz="3000" dirty="0" err="1"/>
              <a:t>ma’lumot</a:t>
            </a:r>
            <a:r>
              <a:rPr lang="en-US" sz="3000" dirty="0"/>
              <a:t> </a:t>
            </a:r>
            <a:r>
              <a:rPr lang="en-US" sz="3000" dirty="0" err="1"/>
              <a:t>berish</a:t>
            </a:r>
            <a:r>
              <a:rPr lang="en-US" sz="3000" dirty="0"/>
              <a:t>.</a:t>
            </a:r>
          </a:p>
          <a:p>
            <a:endParaRPr lang="ru-RU" dirty="0"/>
          </a:p>
        </p:txBody>
      </p:sp>
      <p:pic>
        <p:nvPicPr>
          <p:cNvPr id="12290" name="Picture 2" descr="https://i.pinimg.com/736x/90/46/bb/9046bba4d98cb8c4ba953f0eaa78859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0"/>
            <a:ext cx="3816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8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Выходно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3" r="1702" b="20462"/>
          <a:stretch/>
        </p:blipFill>
        <p:spPr bwMode="auto">
          <a:xfrm>
            <a:off x="10694" y="189270"/>
            <a:ext cx="8998386" cy="619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059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O‘zbekistonda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/>
              <a:t>Angren</a:t>
            </a:r>
            <a:r>
              <a:rPr lang="en-US" b="1" dirty="0"/>
              <a:t> </a:t>
            </a:r>
            <a:r>
              <a:rPr lang="en-US" b="1" dirty="0" err="1"/>
              <a:t>logistik</a:t>
            </a:r>
            <a:r>
              <a:rPr lang="en-US" b="1" dirty="0"/>
              <a:t> </a:t>
            </a:r>
            <a:r>
              <a:rPr lang="en-US" b="1" dirty="0" err="1"/>
              <a:t>markazi</a:t>
            </a:r>
            <a:r>
              <a:rPr lang="en-US" dirty="0"/>
              <a:t> </a:t>
            </a:r>
            <a:r>
              <a:rPr lang="en-US" dirty="0" err="1">
                <a:solidFill>
                  <a:schemeClr val="tx1"/>
                </a:solidFill>
              </a:rPr>
              <a:t>va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/>
              <a:t>Toshkent </a:t>
            </a:r>
            <a:r>
              <a:rPr lang="en-US" b="1" dirty="0" err="1"/>
              <a:t>xalqaro</a:t>
            </a:r>
            <a:r>
              <a:rPr lang="en-US" b="1" dirty="0"/>
              <a:t> intermodal </a:t>
            </a:r>
            <a:r>
              <a:rPr lang="en-US" b="1" dirty="0" err="1"/>
              <a:t>logistika</a:t>
            </a:r>
            <a:r>
              <a:rPr lang="en-US"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markazi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faoliyat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yuritmoqda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314" name="Picture 2" descr="https://i.pinimg.com/736x/a9/fc/d5/a9fcd58b34deced21c87f0b15917bd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8568952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36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https://clangren.uz/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8" t="13506" r="7960" b="5106"/>
          <a:stretch/>
        </p:blipFill>
        <p:spPr bwMode="auto">
          <a:xfrm>
            <a:off x="0" y="1124744"/>
            <a:ext cx="9125719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018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Faoliyat</a:t>
            </a:r>
            <a:r>
              <a:rPr lang="en-US" dirty="0"/>
              <a:t>, </a:t>
            </a:r>
            <a:r>
              <a:rPr lang="en-US" dirty="0" err="1"/>
              <a:t>xizmatlar</a:t>
            </a:r>
            <a:r>
              <a:rPr lang="en-US" dirty="0"/>
              <a:t>, </a:t>
            </a:r>
            <a:r>
              <a:rPr lang="en-US" dirty="0" err="1" smtClean="0"/>
              <a:t>resurslar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931224" cy="470073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 err="1" smtClean="0"/>
              <a:t>Asosiy</a:t>
            </a:r>
            <a:r>
              <a:rPr lang="en-US" dirty="0" smtClean="0"/>
              <a:t> </a:t>
            </a:r>
            <a:r>
              <a:rPr lang="en-US" dirty="0" err="1"/>
              <a:t>faoliyat</a:t>
            </a:r>
            <a:r>
              <a:rPr lang="en-US" dirty="0"/>
              <a:t> </a:t>
            </a:r>
            <a:r>
              <a:rPr lang="en-US" dirty="0" err="1"/>
              <a:t>turi</a:t>
            </a:r>
            <a:r>
              <a:rPr lang="en-US" dirty="0"/>
              <a:t> - </a:t>
            </a:r>
            <a:r>
              <a:rPr lang="en-US" b="0" dirty="0"/>
              <a:t>transport-</a:t>
            </a:r>
            <a:r>
              <a:rPr lang="en-US" b="0" dirty="0" err="1"/>
              <a:t>ekspeditorlik</a:t>
            </a:r>
            <a:r>
              <a:rPr lang="en-US" b="0" dirty="0"/>
              <a:t> </a:t>
            </a:r>
            <a:r>
              <a:rPr lang="en-US" b="0" dirty="0" err="1"/>
              <a:t>xizmatlari</a:t>
            </a:r>
            <a:r>
              <a:rPr lang="en-US" b="0" dirty="0"/>
              <a:t>, </a:t>
            </a:r>
            <a:r>
              <a:rPr lang="en-US" b="0" dirty="0" err="1"/>
              <a:t>logistika</a:t>
            </a:r>
            <a:r>
              <a:rPr lang="en-US" b="0" dirty="0"/>
              <a:t>, </a:t>
            </a:r>
            <a:r>
              <a:rPr lang="en-US" b="0" dirty="0" err="1"/>
              <a:t>yuklarni</a:t>
            </a:r>
            <a:r>
              <a:rPr lang="en-US" b="0" dirty="0"/>
              <a:t> </a:t>
            </a:r>
            <a:r>
              <a:rPr lang="en-US" b="0" dirty="0" err="1"/>
              <a:t>tashish</a:t>
            </a:r>
            <a:r>
              <a:rPr lang="en-US" b="0" dirty="0"/>
              <a:t>, </a:t>
            </a:r>
            <a:r>
              <a:rPr lang="en-US" b="0" dirty="0" err="1"/>
              <a:t>saqlash</a:t>
            </a:r>
            <a:r>
              <a:rPr lang="en-US" b="0" dirty="0"/>
              <a:t>, </a:t>
            </a:r>
            <a:r>
              <a:rPr lang="en-US" b="0" dirty="0" err="1"/>
              <a:t>yuklash-tushirish</a:t>
            </a:r>
            <a:r>
              <a:rPr lang="en-US" b="0" dirty="0"/>
              <a:t> </a:t>
            </a:r>
            <a:r>
              <a:rPr lang="en-US" b="0" dirty="0" err="1"/>
              <a:t>ishlari</a:t>
            </a:r>
            <a:r>
              <a:rPr lang="en-US" b="0" dirty="0"/>
              <a:t>.</a:t>
            </a:r>
          </a:p>
          <a:p>
            <a:pPr marL="0" indent="0" algn="just">
              <a:buNone/>
            </a:pPr>
            <a:r>
              <a:rPr lang="en-US" b="0" dirty="0" err="1"/>
              <a:t>Kompaniya</a:t>
            </a:r>
            <a:r>
              <a:rPr lang="en-US" b="0" dirty="0"/>
              <a:t> </a:t>
            </a:r>
            <a:r>
              <a:rPr lang="en-US" b="0" dirty="0" err="1"/>
              <a:t>O‘zbekiston</a:t>
            </a:r>
            <a:r>
              <a:rPr lang="en-US" b="0" dirty="0"/>
              <a:t> </a:t>
            </a:r>
            <a:r>
              <a:rPr lang="en-US" b="0" dirty="0" err="1"/>
              <a:t>ichida</a:t>
            </a:r>
            <a:r>
              <a:rPr lang="en-US" b="0" dirty="0"/>
              <a:t>, </a:t>
            </a:r>
            <a:r>
              <a:rPr lang="en-US" b="0" dirty="0" err="1"/>
              <a:t>shu</a:t>
            </a:r>
            <a:r>
              <a:rPr lang="en-US" b="0" dirty="0"/>
              <a:t> </a:t>
            </a:r>
            <a:r>
              <a:rPr lang="en-US" b="0" dirty="0" err="1"/>
              <a:t>jumladan</a:t>
            </a:r>
            <a:r>
              <a:rPr lang="en-US" b="0" dirty="0"/>
              <a:t> </a:t>
            </a:r>
            <a:r>
              <a:rPr lang="en-US" b="0" dirty="0" err="1"/>
              <a:t>katta</a:t>
            </a:r>
            <a:r>
              <a:rPr lang="en-US" b="0" dirty="0"/>
              <a:t> </a:t>
            </a:r>
            <a:r>
              <a:rPr lang="en-US" b="0" dirty="0" err="1"/>
              <a:t>hajmli</a:t>
            </a:r>
            <a:r>
              <a:rPr lang="en-US" b="0" dirty="0"/>
              <a:t> </a:t>
            </a:r>
            <a:r>
              <a:rPr lang="en-US" b="0" dirty="0" err="1"/>
              <a:t>va</a:t>
            </a:r>
            <a:r>
              <a:rPr lang="en-US" b="0" dirty="0"/>
              <a:t> </a:t>
            </a:r>
            <a:r>
              <a:rPr lang="en-US" b="0" dirty="0" err="1"/>
              <a:t>og‘ir</a:t>
            </a:r>
            <a:r>
              <a:rPr lang="en-US" b="0" dirty="0"/>
              <a:t> </a:t>
            </a:r>
            <a:r>
              <a:rPr lang="en-US" b="0" dirty="0" err="1"/>
              <a:t>yuklarni</a:t>
            </a:r>
            <a:r>
              <a:rPr lang="en-US" b="0" dirty="0"/>
              <a:t> (</a:t>
            </a:r>
            <a:r>
              <a:rPr lang="en-US" b="0" dirty="0" err="1"/>
              <a:t>qurilish</a:t>
            </a:r>
            <a:r>
              <a:rPr lang="en-US" b="0" dirty="0"/>
              <a:t> </a:t>
            </a:r>
            <a:r>
              <a:rPr lang="en-US" b="0" dirty="0" err="1"/>
              <a:t>texnikasi</a:t>
            </a:r>
            <a:r>
              <a:rPr lang="en-US" b="0" dirty="0"/>
              <a:t>, </a:t>
            </a:r>
            <a:r>
              <a:rPr lang="en-US" b="0" dirty="0" err="1"/>
              <a:t>kompressorlar</a:t>
            </a:r>
            <a:r>
              <a:rPr lang="en-US" b="0" dirty="0"/>
              <a:t>, </a:t>
            </a:r>
            <a:r>
              <a:rPr lang="en-US" b="0" dirty="0" err="1"/>
              <a:t>nasos</a:t>
            </a:r>
            <a:r>
              <a:rPr lang="en-US" b="0" dirty="0"/>
              <a:t> </a:t>
            </a:r>
            <a:r>
              <a:rPr lang="en-US" b="0" dirty="0" err="1"/>
              <a:t>stansiyalari</a:t>
            </a:r>
            <a:r>
              <a:rPr lang="en-US" b="0" dirty="0"/>
              <a:t>, </a:t>
            </a:r>
            <a:r>
              <a:rPr lang="en-US" b="0" dirty="0" err="1"/>
              <a:t>metall</a:t>
            </a:r>
            <a:r>
              <a:rPr lang="en-US" b="0" dirty="0"/>
              <a:t> </a:t>
            </a:r>
            <a:r>
              <a:rPr lang="en-US" b="0" dirty="0" err="1"/>
              <a:t>konstruksiyalar</a:t>
            </a:r>
            <a:r>
              <a:rPr lang="en-US" b="0" dirty="0"/>
              <a:t> </a:t>
            </a:r>
            <a:r>
              <a:rPr lang="en-US" b="0" dirty="0" err="1"/>
              <a:t>va</a:t>
            </a:r>
            <a:r>
              <a:rPr lang="en-US" b="0" dirty="0"/>
              <a:t> </a:t>
            </a:r>
            <a:r>
              <a:rPr lang="en-US" b="0" dirty="0" err="1"/>
              <a:t>boshqalar</a:t>
            </a:r>
            <a:r>
              <a:rPr lang="en-US" b="0" dirty="0"/>
              <a:t>) </a:t>
            </a:r>
            <a:r>
              <a:rPr lang="en-US" b="0" dirty="0" err="1"/>
              <a:t>tashishni</a:t>
            </a:r>
            <a:r>
              <a:rPr lang="en-US" b="0" dirty="0"/>
              <a:t> </a:t>
            </a:r>
            <a:r>
              <a:rPr lang="en-US" b="0" dirty="0" err="1"/>
              <a:t>amalga</a:t>
            </a:r>
            <a:r>
              <a:rPr lang="en-US" b="0" dirty="0"/>
              <a:t> </a:t>
            </a:r>
            <a:r>
              <a:rPr lang="en-US" b="0" dirty="0" err="1"/>
              <a:t>oshiradi</a:t>
            </a:r>
            <a:r>
              <a:rPr lang="en-US" b="0" dirty="0"/>
              <a:t>.</a:t>
            </a:r>
          </a:p>
          <a:p>
            <a:pPr marL="0" indent="0" algn="just">
              <a:buNone/>
            </a:pPr>
            <a:r>
              <a:rPr lang="en-US" dirty="0" err="1"/>
              <a:t>Avtoparki</a:t>
            </a:r>
            <a:r>
              <a:rPr lang="en-US" dirty="0"/>
              <a:t> </a:t>
            </a:r>
            <a:r>
              <a:rPr lang="en-US" dirty="0" err="1"/>
              <a:t>bor</a:t>
            </a:r>
            <a:r>
              <a:rPr lang="en-US" dirty="0"/>
              <a:t>: </a:t>
            </a:r>
            <a:r>
              <a:rPr lang="en-US" b="0" dirty="0" err="1"/>
              <a:t>saytda</a:t>
            </a:r>
            <a:r>
              <a:rPr lang="en-US" b="0" dirty="0"/>
              <a:t> </a:t>
            </a:r>
            <a:r>
              <a:rPr lang="en-US" b="0" dirty="0" err="1"/>
              <a:t>kompaniya</a:t>
            </a:r>
            <a:r>
              <a:rPr lang="en-US" b="0" dirty="0"/>
              <a:t> </a:t>
            </a:r>
            <a:r>
              <a:rPr lang="en-US" b="0" dirty="0" err="1"/>
              <a:t>avtoparkida</a:t>
            </a:r>
            <a:r>
              <a:rPr lang="en-US" b="0" dirty="0"/>
              <a:t> 171 ta </a:t>
            </a:r>
            <a:r>
              <a:rPr lang="en-US" b="0" dirty="0" err="1"/>
              <a:t>avtomobil</a:t>
            </a:r>
            <a:r>
              <a:rPr lang="en-US" b="0" dirty="0"/>
              <a:t> </a:t>
            </a:r>
            <a:r>
              <a:rPr lang="en-US" b="0" dirty="0" err="1"/>
              <a:t>transporti</a:t>
            </a:r>
            <a:r>
              <a:rPr lang="en-US" b="0" dirty="0"/>
              <a:t> </a:t>
            </a:r>
            <a:r>
              <a:rPr lang="en-US" b="0" dirty="0" err="1"/>
              <a:t>va</a:t>
            </a:r>
            <a:r>
              <a:rPr lang="en-US" b="0" dirty="0"/>
              <a:t> 1 ta </a:t>
            </a:r>
            <a:r>
              <a:rPr lang="en-US" b="0" dirty="0" err="1"/>
              <a:t>evakuator</a:t>
            </a:r>
            <a:r>
              <a:rPr lang="en-US" b="0" dirty="0"/>
              <a:t> </a:t>
            </a:r>
            <a:r>
              <a:rPr lang="en-US" b="0" dirty="0" err="1"/>
              <a:t>borligi</a:t>
            </a:r>
            <a:r>
              <a:rPr lang="en-US" b="0" dirty="0"/>
              <a:t> </a:t>
            </a:r>
            <a:r>
              <a:rPr lang="en-US" b="0" dirty="0" err="1"/>
              <a:t>ko‘rsatilgan</a:t>
            </a:r>
            <a:r>
              <a:rPr lang="en-US" b="0" dirty="0"/>
              <a:t>.</a:t>
            </a:r>
          </a:p>
          <a:p>
            <a:pPr marL="0" indent="0" algn="just">
              <a:buNone/>
            </a:pPr>
            <a:r>
              <a:rPr lang="en-US" dirty="0" err="1"/>
              <a:t>Logistika</a:t>
            </a:r>
            <a:r>
              <a:rPr lang="en-US" dirty="0"/>
              <a:t> </a:t>
            </a:r>
            <a:r>
              <a:rPr lang="en-US" dirty="0" err="1"/>
              <a:t>faoliyati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qariyb</a:t>
            </a:r>
            <a:r>
              <a:rPr lang="en-US" dirty="0"/>
              <a:t> 19,07 </a:t>
            </a:r>
            <a:r>
              <a:rPr lang="en-US" dirty="0" err="1"/>
              <a:t>gektar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maydonini</a:t>
            </a:r>
            <a:r>
              <a:rPr lang="en-US" dirty="0"/>
              <a:t> </a:t>
            </a:r>
            <a:r>
              <a:rPr lang="en-US" dirty="0" err="1"/>
              <a:t>egallaydi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</a:rPr>
              <a:t>Kompaniya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shuningdek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yuklarni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bojxona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rasmiylashtiruvi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deklaratsiya</a:t>
            </a:r>
            <a:r>
              <a:rPr lang="en-US" dirty="0">
                <a:solidFill>
                  <a:srgbClr val="FF0000"/>
                </a:solidFill>
              </a:rPr>
              <a:t>), </a:t>
            </a:r>
            <a:r>
              <a:rPr lang="en-US" dirty="0" err="1">
                <a:solidFill>
                  <a:srgbClr val="FF0000"/>
                </a:solidFill>
              </a:rPr>
              <a:t>ekspeditorlik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xizmatlari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yuklarni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sug‘urtalash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ombor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operatsiyalari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bilan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shug‘ullanadi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dirty="0" err="1"/>
              <a:t>Saytda</a:t>
            </a:r>
            <a:r>
              <a:rPr lang="en-US" dirty="0"/>
              <a:t> </a:t>
            </a:r>
            <a:r>
              <a:rPr lang="en-US" dirty="0" err="1"/>
              <a:t>aytilishicha</a:t>
            </a:r>
            <a:r>
              <a:rPr lang="en-US" dirty="0"/>
              <a:t>, </a:t>
            </a:r>
            <a:r>
              <a:rPr lang="en-US" dirty="0" err="1"/>
              <a:t>kompaniya</a:t>
            </a:r>
            <a:r>
              <a:rPr lang="en-US" dirty="0"/>
              <a:t> </a:t>
            </a:r>
            <a:r>
              <a:rPr lang="en-US" dirty="0" err="1"/>
              <a:t>yuklarni</a:t>
            </a:r>
            <a:r>
              <a:rPr lang="en-US" dirty="0"/>
              <a:t> </a:t>
            </a:r>
            <a:r>
              <a:rPr lang="en-US" dirty="0" err="1"/>
              <a:t>temir</a:t>
            </a:r>
            <a:r>
              <a:rPr lang="en-US" dirty="0"/>
              <a:t> </a:t>
            </a:r>
            <a:r>
              <a:rPr lang="en-US" dirty="0" err="1"/>
              <a:t>yo‘l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aviatsiya</a:t>
            </a:r>
            <a:r>
              <a:rPr lang="en-US" dirty="0"/>
              <a:t> </a:t>
            </a:r>
            <a:r>
              <a:rPr lang="en-US" dirty="0" err="1"/>
              <a:t>terminallariga</a:t>
            </a:r>
            <a:r>
              <a:rPr lang="en-US" dirty="0"/>
              <a:t> </a:t>
            </a:r>
            <a:r>
              <a:rPr lang="en-US" dirty="0" err="1"/>
              <a:t>yetkazib</a:t>
            </a:r>
            <a:r>
              <a:rPr lang="en-US" dirty="0"/>
              <a:t> </a:t>
            </a:r>
            <a:r>
              <a:rPr lang="en-US" dirty="0" err="1"/>
              <a:t>berishni</a:t>
            </a:r>
            <a:r>
              <a:rPr lang="en-US" dirty="0"/>
              <a:t> </a:t>
            </a:r>
            <a:r>
              <a:rPr lang="en-US" dirty="0" err="1"/>
              <a:t>tashkil</a:t>
            </a:r>
            <a:r>
              <a:rPr lang="en-US" dirty="0"/>
              <a:t> </a:t>
            </a:r>
            <a:r>
              <a:rPr lang="en-US" dirty="0" err="1"/>
              <a:t>qilishi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8418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352928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2023-yil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xodimlar</a:t>
            </a:r>
            <a:r>
              <a:rPr lang="en-US" dirty="0"/>
              <a:t> </a:t>
            </a:r>
            <a:r>
              <a:rPr lang="en-US" dirty="0" err="1"/>
              <a:t>soni</a:t>
            </a:r>
            <a:r>
              <a:rPr lang="en-US" dirty="0"/>
              <a:t> 74 </a:t>
            </a:r>
            <a:r>
              <a:rPr lang="en-US" dirty="0" err="1"/>
              <a:t>nafar</a:t>
            </a:r>
            <a:r>
              <a:rPr lang="en-US" dirty="0"/>
              <a:t> deb </a:t>
            </a:r>
            <a:r>
              <a:rPr lang="en-US" dirty="0" err="1"/>
              <a:t>ko‘rsatilgan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 smtClean="0"/>
              <a:t>Kompaniya</a:t>
            </a:r>
            <a:r>
              <a:rPr lang="en-US" dirty="0" smtClean="0"/>
              <a:t> </a:t>
            </a:r>
            <a:r>
              <a:rPr lang="en-US" dirty="0" err="1"/>
              <a:t>davlat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davlat</a:t>
            </a:r>
            <a:r>
              <a:rPr lang="en-US" dirty="0"/>
              <a:t> </a:t>
            </a:r>
            <a:r>
              <a:rPr lang="en-US" dirty="0" err="1"/>
              <a:t>ulushiga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: 2023-yilda "</a:t>
            </a:r>
            <a:r>
              <a:rPr lang="en-US" dirty="0" err="1"/>
              <a:t>Angren</a:t>
            </a:r>
            <a:r>
              <a:rPr lang="en-US" dirty="0"/>
              <a:t> </a:t>
            </a:r>
            <a:r>
              <a:rPr lang="en-US" dirty="0" err="1"/>
              <a:t>Logistika</a:t>
            </a:r>
            <a:r>
              <a:rPr lang="en-US" dirty="0"/>
              <a:t> </a:t>
            </a:r>
            <a:r>
              <a:rPr lang="en-US" dirty="0" err="1"/>
              <a:t>Markazi</a:t>
            </a:r>
            <a:r>
              <a:rPr lang="en-US" dirty="0"/>
              <a:t>" AJ </a:t>
            </a:r>
            <a:r>
              <a:rPr lang="en-US" dirty="0" err="1"/>
              <a:t>ustav</a:t>
            </a:r>
            <a:r>
              <a:rPr lang="en-US" dirty="0"/>
              <a:t> </a:t>
            </a:r>
            <a:r>
              <a:rPr lang="en-US" dirty="0" err="1"/>
              <a:t>kapitalidagi</a:t>
            </a:r>
            <a:r>
              <a:rPr lang="en-US" dirty="0"/>
              <a:t> 100% </a:t>
            </a:r>
            <a:r>
              <a:rPr lang="en-US" dirty="0" err="1"/>
              <a:t>davlat</a:t>
            </a:r>
            <a:r>
              <a:rPr lang="en-US" dirty="0"/>
              <a:t> </a:t>
            </a:r>
            <a:r>
              <a:rPr lang="en-US" dirty="0" err="1"/>
              <a:t>ulushini</a:t>
            </a:r>
            <a:r>
              <a:rPr lang="en-US" dirty="0"/>
              <a:t> </a:t>
            </a:r>
            <a:r>
              <a:rPr lang="en-US" dirty="0" err="1"/>
              <a:t>xususiylashtirish</a:t>
            </a:r>
            <a:r>
              <a:rPr lang="en-US" dirty="0"/>
              <a:t> </a:t>
            </a:r>
            <a:r>
              <a:rPr lang="en-US" dirty="0" err="1"/>
              <a:t>jarayoni</a:t>
            </a:r>
            <a:r>
              <a:rPr lang="en-US" dirty="0"/>
              <a:t> </a:t>
            </a:r>
            <a:r>
              <a:rPr lang="en-US" dirty="0" err="1"/>
              <a:t>e’lon</a:t>
            </a:r>
            <a:r>
              <a:rPr lang="en-US" dirty="0"/>
              <a:t> </a:t>
            </a:r>
            <a:r>
              <a:rPr lang="en-US" dirty="0" err="1"/>
              <a:t>qilindi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 smtClean="0"/>
              <a:t>Demak</a:t>
            </a:r>
            <a:r>
              <a:rPr lang="en-US" dirty="0"/>
              <a:t>, </a:t>
            </a:r>
            <a:r>
              <a:rPr lang="en-US" dirty="0" err="1"/>
              <a:t>ilgari</a:t>
            </a:r>
            <a:r>
              <a:rPr lang="en-US" dirty="0"/>
              <a:t> (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qisman</a:t>
            </a:r>
            <a:r>
              <a:rPr lang="en-US" dirty="0"/>
              <a:t>) </a:t>
            </a:r>
            <a:r>
              <a:rPr lang="en-US" dirty="0" err="1"/>
              <a:t>boshqaruv</a:t>
            </a:r>
            <a:r>
              <a:rPr lang="en-US" dirty="0"/>
              <a:t> </a:t>
            </a:r>
            <a:r>
              <a:rPr lang="en-US" dirty="0" err="1"/>
              <a:t>davlat</a:t>
            </a:r>
            <a:r>
              <a:rPr lang="en-US" dirty="0"/>
              <a:t> </a:t>
            </a:r>
            <a:r>
              <a:rPr lang="en-US" dirty="0" err="1"/>
              <a:t>ixtiyorida</a:t>
            </a:r>
            <a:r>
              <a:rPr lang="en-US" dirty="0"/>
              <a:t> </a:t>
            </a:r>
            <a:r>
              <a:rPr lang="en-US" dirty="0" err="1"/>
              <a:t>bo‘lgan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14338" name="Picture 2" descr="https://i.pinimg.com/736x/5b/f0/6a/5bf06a4f29b32e304a782c24f600c8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08" y="2420888"/>
            <a:ext cx="853995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305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Muammolar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 smtClean="0"/>
              <a:t>xavf-xatarlar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Xususiylashtirish</a:t>
            </a:r>
            <a:r>
              <a:rPr lang="en-US" dirty="0"/>
              <a:t>: </a:t>
            </a:r>
            <a:r>
              <a:rPr lang="en-US" dirty="0" err="1"/>
              <a:t>o‘tish</a:t>
            </a:r>
            <a:r>
              <a:rPr lang="en-US" dirty="0"/>
              <a:t> </a:t>
            </a:r>
            <a:r>
              <a:rPr lang="en-US" dirty="0" err="1"/>
              <a:t>davri</a:t>
            </a:r>
            <a:r>
              <a:rPr lang="en-US" dirty="0"/>
              <a:t> </a:t>
            </a:r>
            <a:r>
              <a:rPr lang="en-US" dirty="0" err="1"/>
              <a:t>mijozlar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xodimlar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noaniqlik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birga</a:t>
            </a:r>
            <a:r>
              <a:rPr lang="en-US" dirty="0"/>
              <a:t> </a:t>
            </a:r>
            <a:r>
              <a:rPr lang="en-US" dirty="0" err="1"/>
              <a:t>kelishi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 - </a:t>
            </a:r>
            <a:r>
              <a:rPr lang="en-US" dirty="0" err="1"/>
              <a:t>boshqaruv</a:t>
            </a:r>
            <a:r>
              <a:rPr lang="en-US" dirty="0"/>
              <a:t>, </a:t>
            </a:r>
            <a:r>
              <a:rPr lang="en-US" dirty="0" err="1"/>
              <a:t>strategiya</a:t>
            </a:r>
            <a:r>
              <a:rPr lang="en-US" dirty="0"/>
              <a:t>, </a:t>
            </a:r>
            <a:r>
              <a:rPr lang="en-US" dirty="0" err="1"/>
              <a:t>tariflardagi</a:t>
            </a:r>
            <a:r>
              <a:rPr lang="en-US" dirty="0"/>
              <a:t> </a:t>
            </a:r>
            <a:r>
              <a:rPr lang="en-US" dirty="0" err="1"/>
              <a:t>o‘zgarishlar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Raqobat</a:t>
            </a:r>
            <a:r>
              <a:rPr lang="en-US" dirty="0"/>
              <a:t>: </a:t>
            </a:r>
            <a:r>
              <a:rPr lang="en-US" dirty="0" err="1"/>
              <a:t>logistika</a:t>
            </a:r>
            <a:r>
              <a:rPr lang="en-US" dirty="0"/>
              <a:t> </a:t>
            </a:r>
            <a:r>
              <a:rPr lang="en-US" dirty="0" err="1"/>
              <a:t>sohasida</a:t>
            </a:r>
            <a:r>
              <a:rPr lang="en-US" dirty="0"/>
              <a:t> </a:t>
            </a:r>
            <a:r>
              <a:rPr lang="en-US" dirty="0" err="1"/>
              <a:t>ko‘plab</a:t>
            </a:r>
            <a:r>
              <a:rPr lang="en-US" dirty="0"/>
              <a:t> </a:t>
            </a:r>
            <a:r>
              <a:rPr lang="en-US" dirty="0" err="1"/>
              <a:t>o‘yinchilar</a:t>
            </a:r>
            <a:r>
              <a:rPr lang="en-US" dirty="0"/>
              <a:t> </a:t>
            </a:r>
            <a:r>
              <a:rPr lang="en-US" dirty="0" err="1"/>
              <a:t>bor</a:t>
            </a:r>
            <a:r>
              <a:rPr lang="en-US" dirty="0"/>
              <a:t>, </a:t>
            </a:r>
            <a:r>
              <a:rPr lang="en-US" dirty="0" err="1"/>
              <a:t>ishonchlilik</a:t>
            </a:r>
            <a:r>
              <a:rPr lang="en-US" dirty="0"/>
              <a:t>, </a:t>
            </a:r>
            <a:r>
              <a:rPr lang="en-US" dirty="0" err="1"/>
              <a:t>tezlik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raqobatbardosh</a:t>
            </a:r>
            <a:r>
              <a:rPr lang="en-US" dirty="0"/>
              <a:t> </a:t>
            </a:r>
            <a:r>
              <a:rPr lang="en-US" dirty="0" err="1"/>
              <a:t>narxlarni</a:t>
            </a:r>
            <a:r>
              <a:rPr lang="en-US" dirty="0"/>
              <a:t> </a:t>
            </a:r>
            <a:r>
              <a:rPr lang="en-US" dirty="0" err="1"/>
              <a:t>ta’minlash</a:t>
            </a:r>
            <a:r>
              <a:rPr lang="en-US" dirty="0"/>
              <a:t> </a:t>
            </a:r>
            <a:r>
              <a:rPr lang="en-US" dirty="0" err="1"/>
              <a:t>muhimdir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Axborot</a:t>
            </a:r>
            <a:r>
              <a:rPr lang="en-US" dirty="0"/>
              <a:t> </a:t>
            </a:r>
            <a:r>
              <a:rPr lang="en-US" dirty="0" err="1"/>
              <a:t>ochiqligi</a:t>
            </a:r>
            <a:r>
              <a:rPr lang="en-US" dirty="0" smtClean="0"/>
              <a:t>: </a:t>
            </a:r>
            <a:r>
              <a:rPr lang="en-US" dirty="0" err="1" smtClean="0"/>
              <a:t>rasmiy</a:t>
            </a:r>
            <a:r>
              <a:rPr lang="en-US" dirty="0" smtClean="0"/>
              <a:t> </a:t>
            </a:r>
            <a:r>
              <a:rPr lang="en-US" dirty="0" err="1"/>
              <a:t>veb-saytda</a:t>
            </a:r>
            <a:r>
              <a:rPr lang="en-US" dirty="0"/>
              <a:t> (</a:t>
            </a:r>
            <a:r>
              <a:rPr lang="en-US" dirty="0" err="1"/>
              <a:t>hech</a:t>
            </a:r>
            <a:r>
              <a:rPr lang="en-US" dirty="0"/>
              <a:t> </a:t>
            </a:r>
            <a:r>
              <a:rPr lang="en-US" dirty="0" err="1"/>
              <a:t>bo‘lmaganda</a:t>
            </a:r>
            <a:r>
              <a:rPr lang="en-US" dirty="0"/>
              <a:t> </a:t>
            </a:r>
            <a:r>
              <a:rPr lang="en-US" dirty="0" err="1"/>
              <a:t>oson</a:t>
            </a:r>
            <a:r>
              <a:rPr lang="en-US" dirty="0"/>
              <a:t> </a:t>
            </a:r>
            <a:r>
              <a:rPr lang="en-US" dirty="0" err="1"/>
              <a:t>ochiladigan</a:t>
            </a:r>
            <a:r>
              <a:rPr lang="en-US" dirty="0"/>
              <a:t>) </a:t>
            </a:r>
            <a:r>
              <a:rPr lang="en-US" dirty="0" err="1"/>
              <a:t>ommaviy</a:t>
            </a:r>
            <a:r>
              <a:rPr lang="en-US" dirty="0"/>
              <a:t> </a:t>
            </a:r>
            <a:r>
              <a:rPr lang="en-US" dirty="0" err="1"/>
              <a:t>so‘nggi</a:t>
            </a:r>
            <a:r>
              <a:rPr lang="en-US" dirty="0"/>
              <a:t> </a:t>
            </a:r>
            <a:r>
              <a:rPr lang="en-US" dirty="0" err="1"/>
              <a:t>moliyaviy</a:t>
            </a:r>
            <a:r>
              <a:rPr lang="en-US" dirty="0"/>
              <a:t> </a:t>
            </a:r>
            <a:r>
              <a:rPr lang="en-US" dirty="0" err="1"/>
              <a:t>hisobotlarni</a:t>
            </a:r>
            <a:r>
              <a:rPr lang="en-US" dirty="0"/>
              <a:t> (</a:t>
            </a:r>
            <a:r>
              <a:rPr lang="en-US" dirty="0" err="1"/>
              <a:t>hozirgi</a:t>
            </a:r>
            <a:r>
              <a:rPr lang="en-US" dirty="0"/>
              <a:t> </a:t>
            </a:r>
            <a:r>
              <a:rPr lang="en-US" dirty="0" err="1"/>
              <a:t>holatga</a:t>
            </a:r>
            <a:r>
              <a:rPr lang="en-US" dirty="0"/>
              <a:t> </a:t>
            </a:r>
            <a:r>
              <a:rPr lang="en-US" dirty="0" err="1"/>
              <a:t>ko‘ra</a:t>
            </a:r>
            <a:r>
              <a:rPr lang="en-US" dirty="0"/>
              <a:t>) </a:t>
            </a:r>
            <a:r>
              <a:rPr lang="en-US" dirty="0" err="1"/>
              <a:t>topmadim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Infratuzilmaga</a:t>
            </a:r>
            <a:r>
              <a:rPr lang="en-US" dirty="0"/>
              <a:t> </a:t>
            </a:r>
            <a:r>
              <a:rPr lang="en-US" dirty="0" err="1"/>
              <a:t>bog‘liqlik</a:t>
            </a:r>
            <a:r>
              <a:rPr lang="en-US" dirty="0"/>
              <a:t>: </a:t>
            </a:r>
            <a:r>
              <a:rPr lang="en-US" dirty="0" err="1"/>
              <a:t>logistika</a:t>
            </a:r>
            <a:r>
              <a:rPr lang="en-US" dirty="0"/>
              <a:t> </a:t>
            </a:r>
            <a:r>
              <a:rPr lang="en-US" dirty="0" err="1"/>
              <a:t>yo‘llar</a:t>
            </a:r>
            <a:r>
              <a:rPr lang="en-US" dirty="0"/>
              <a:t>, </a:t>
            </a:r>
            <a:r>
              <a:rPr lang="en-US" dirty="0" err="1"/>
              <a:t>temir</a:t>
            </a:r>
            <a:r>
              <a:rPr lang="en-US" dirty="0"/>
              <a:t> </a:t>
            </a:r>
            <a:r>
              <a:rPr lang="en-US" dirty="0" err="1"/>
              <a:t>yo‘llar</a:t>
            </a:r>
            <a:r>
              <a:rPr lang="en-US" dirty="0"/>
              <a:t>, </a:t>
            </a:r>
            <a:r>
              <a:rPr lang="en-US" dirty="0" err="1"/>
              <a:t>chegara</a:t>
            </a:r>
            <a:r>
              <a:rPr lang="en-US" dirty="0"/>
              <a:t> </a:t>
            </a:r>
            <a:r>
              <a:rPr lang="en-US" dirty="0" err="1"/>
              <a:t>tartib-qoidalari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bojxona</a:t>
            </a:r>
            <a:r>
              <a:rPr lang="en-US" dirty="0"/>
              <a:t> </a:t>
            </a:r>
            <a:r>
              <a:rPr lang="en-US" dirty="0" err="1"/>
              <a:t>me’yorlariga</a:t>
            </a:r>
            <a:r>
              <a:rPr lang="en-US" dirty="0"/>
              <a:t> </a:t>
            </a:r>
            <a:r>
              <a:rPr lang="en-US" dirty="0" err="1"/>
              <a:t>juda</a:t>
            </a:r>
            <a:r>
              <a:rPr lang="en-US" dirty="0"/>
              <a:t> </a:t>
            </a:r>
            <a:r>
              <a:rPr lang="en-US" dirty="0" err="1"/>
              <a:t>bog‘liq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766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https://imlogistics.uz/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" t="14651" r="5079" b="5627"/>
          <a:stretch/>
        </p:blipFill>
        <p:spPr bwMode="auto">
          <a:xfrm>
            <a:off x="107504" y="1052736"/>
            <a:ext cx="8974485" cy="571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15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19256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err="1" smtClean="0"/>
              <a:t>Asosiy</a:t>
            </a:r>
            <a:r>
              <a:rPr lang="en-US" dirty="0" smtClean="0"/>
              <a:t> </a:t>
            </a:r>
            <a:r>
              <a:rPr lang="en-US" dirty="0" err="1"/>
              <a:t>yo‘nalish</a:t>
            </a:r>
            <a:r>
              <a:rPr lang="en-US" dirty="0"/>
              <a:t> - </a:t>
            </a:r>
            <a:r>
              <a:rPr lang="en-US" dirty="0" err="1"/>
              <a:t>xalqaro</a:t>
            </a:r>
            <a:r>
              <a:rPr lang="en-US" dirty="0"/>
              <a:t> yuk </a:t>
            </a:r>
            <a:r>
              <a:rPr lang="en-US" dirty="0" err="1"/>
              <a:t>aviatashuvlari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Yukni</a:t>
            </a:r>
            <a:r>
              <a:rPr lang="en-US" dirty="0" smtClean="0"/>
              <a:t> </a:t>
            </a:r>
            <a:r>
              <a:rPr lang="en-US" dirty="0" err="1"/>
              <a:t>olib</a:t>
            </a:r>
            <a:r>
              <a:rPr lang="en-US" dirty="0"/>
              <a:t> </a:t>
            </a:r>
            <a:r>
              <a:rPr lang="en-US" dirty="0" err="1"/>
              <a:t>ketish</a:t>
            </a:r>
            <a:r>
              <a:rPr lang="en-US" dirty="0"/>
              <a:t>, </a:t>
            </a:r>
            <a:r>
              <a:rPr lang="en-US" dirty="0" err="1"/>
              <a:t>saqlash</a:t>
            </a:r>
            <a:r>
              <a:rPr lang="en-US" dirty="0"/>
              <a:t>, </a:t>
            </a:r>
            <a:r>
              <a:rPr lang="en-US" dirty="0" err="1"/>
              <a:t>eksport</a:t>
            </a:r>
            <a:r>
              <a:rPr lang="en-US" dirty="0"/>
              <a:t> </a:t>
            </a:r>
            <a:r>
              <a:rPr lang="en-US" dirty="0" err="1"/>
              <a:t>hujjatlarini</a:t>
            </a:r>
            <a:r>
              <a:rPr lang="en-US" dirty="0"/>
              <a:t> </a:t>
            </a:r>
            <a:r>
              <a:rPr lang="en-US" dirty="0" err="1"/>
              <a:t>rasmiylashtirish</a:t>
            </a:r>
            <a:r>
              <a:rPr lang="en-US" dirty="0"/>
              <a:t> </a:t>
            </a:r>
            <a:r>
              <a:rPr lang="en-US" dirty="0" err="1"/>
              <a:t>taklif</a:t>
            </a:r>
            <a:r>
              <a:rPr lang="en-US" dirty="0"/>
              <a:t> </a:t>
            </a:r>
            <a:r>
              <a:rPr lang="en-US" dirty="0" err="1"/>
              <a:t>etiladi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Sug‘urta</a:t>
            </a:r>
            <a:r>
              <a:rPr lang="en-US" dirty="0"/>
              <a:t>, </a:t>
            </a:r>
            <a:r>
              <a:rPr lang="en-US" dirty="0" err="1"/>
              <a:t>bojxona</a:t>
            </a:r>
            <a:r>
              <a:rPr lang="en-US" dirty="0"/>
              <a:t> </a:t>
            </a:r>
            <a:r>
              <a:rPr lang="en-US" dirty="0" err="1"/>
              <a:t>nazorati</a:t>
            </a:r>
            <a:r>
              <a:rPr lang="en-US" dirty="0"/>
              <a:t>, </a:t>
            </a:r>
            <a:r>
              <a:rPr lang="en-US" dirty="0" err="1"/>
              <a:t>O‘zbekistonning</a:t>
            </a:r>
            <a:r>
              <a:rPr lang="en-US" dirty="0"/>
              <a:t> </a:t>
            </a:r>
            <a:r>
              <a:rPr lang="en-US" dirty="0" err="1"/>
              <a:t>istalgan</a:t>
            </a:r>
            <a:r>
              <a:rPr lang="en-US" dirty="0"/>
              <a:t> </a:t>
            </a:r>
            <a:r>
              <a:rPr lang="en-US" dirty="0" err="1"/>
              <a:t>shahridagi</a:t>
            </a:r>
            <a:r>
              <a:rPr lang="en-US" dirty="0"/>
              <a:t> </a:t>
            </a:r>
            <a:r>
              <a:rPr lang="en-US" dirty="0" err="1"/>
              <a:t>omborgacha</a:t>
            </a:r>
            <a:r>
              <a:rPr lang="en-US" dirty="0"/>
              <a:t> </a:t>
            </a:r>
            <a:r>
              <a:rPr lang="en-US" dirty="0" err="1"/>
              <a:t>yetkazib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Qo‘shimcha</a:t>
            </a:r>
            <a:r>
              <a:rPr lang="en-US" dirty="0" smtClean="0"/>
              <a:t> </a:t>
            </a:r>
            <a:r>
              <a:rPr lang="en-US" dirty="0" err="1"/>
              <a:t>xizmatlar</a:t>
            </a:r>
            <a:r>
              <a:rPr lang="en-US" dirty="0"/>
              <a:t>:</a:t>
            </a:r>
          </a:p>
          <a:p>
            <a:pPr marL="0" indent="0" algn="just">
              <a:buNone/>
            </a:pPr>
            <a:r>
              <a:rPr lang="en-US" dirty="0"/>
              <a:t>•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usti</a:t>
            </a:r>
            <a:r>
              <a:rPr lang="en-US" dirty="0"/>
              <a:t> </a:t>
            </a:r>
            <a:r>
              <a:rPr lang="en-US" dirty="0" err="1"/>
              <a:t>kuzatuvi</a:t>
            </a:r>
            <a:r>
              <a:rPr lang="en-US" dirty="0"/>
              <a:t> (</a:t>
            </a:r>
            <a:r>
              <a:rPr lang="en-US" dirty="0" err="1"/>
              <a:t>yuklash-tushirish</a:t>
            </a:r>
            <a:r>
              <a:rPr lang="en-US" dirty="0"/>
              <a:t> </a:t>
            </a:r>
            <a:r>
              <a:rPr lang="en-US" dirty="0" err="1"/>
              <a:t>nazorati</a:t>
            </a:r>
            <a:r>
              <a:rPr lang="en-US" dirty="0"/>
              <a:t>, </a:t>
            </a:r>
            <a:r>
              <a:rPr lang="en-US" dirty="0" err="1"/>
              <a:t>bojxona</a:t>
            </a:r>
            <a:r>
              <a:rPr lang="en-US" dirty="0"/>
              <a:t>, </a:t>
            </a:r>
            <a:r>
              <a:rPr lang="en-US" dirty="0" err="1"/>
              <a:t>xavfsizlik</a:t>
            </a:r>
            <a:r>
              <a:rPr lang="en-US" dirty="0"/>
              <a:t>)</a:t>
            </a:r>
          </a:p>
          <a:p>
            <a:pPr marL="0" indent="0" algn="just">
              <a:buNone/>
            </a:pPr>
            <a:r>
              <a:rPr lang="en-US" dirty="0" smtClean="0"/>
              <a:t>• </a:t>
            </a:r>
            <a:r>
              <a:rPr lang="en-US" dirty="0" err="1"/>
              <a:t>jo‘natishdan</a:t>
            </a:r>
            <a:r>
              <a:rPr lang="en-US" dirty="0"/>
              <a:t> </a:t>
            </a:r>
            <a:r>
              <a:rPr lang="en-US" dirty="0" err="1"/>
              <a:t>oldingi</a:t>
            </a:r>
            <a:r>
              <a:rPr lang="en-US" dirty="0"/>
              <a:t> </a:t>
            </a:r>
            <a:r>
              <a:rPr lang="en-US" dirty="0" err="1"/>
              <a:t>tekshiruv</a:t>
            </a:r>
            <a:r>
              <a:rPr lang="en-US" dirty="0"/>
              <a:t> (</a:t>
            </a:r>
            <a:r>
              <a:rPr lang="en-US" dirty="0" err="1"/>
              <a:t>yuklashdan</a:t>
            </a:r>
            <a:r>
              <a:rPr lang="en-US" dirty="0"/>
              <a:t> </a:t>
            </a:r>
            <a:r>
              <a:rPr lang="en-US" dirty="0" err="1"/>
              <a:t>oldingi</a:t>
            </a:r>
            <a:r>
              <a:rPr lang="en-US" dirty="0"/>
              <a:t> </a:t>
            </a:r>
            <a:r>
              <a:rPr lang="en-US" dirty="0" err="1"/>
              <a:t>tekshiruv</a:t>
            </a:r>
            <a:r>
              <a:rPr lang="en-US" dirty="0"/>
              <a:t>)</a:t>
            </a:r>
          </a:p>
          <a:p>
            <a:pPr marL="0" indent="0" algn="just">
              <a:buNone/>
            </a:pPr>
            <a:r>
              <a:rPr lang="en-US" dirty="0" smtClean="0"/>
              <a:t>• </a:t>
            </a:r>
            <a:r>
              <a:rPr lang="en-US" dirty="0" err="1"/>
              <a:t>shartnomalar</a:t>
            </a:r>
            <a:r>
              <a:rPr lang="en-US" dirty="0"/>
              <a:t>, </a:t>
            </a:r>
            <a:r>
              <a:rPr lang="en-US" dirty="0" err="1"/>
              <a:t>sertifikatlash</a:t>
            </a:r>
            <a:r>
              <a:rPr lang="en-US" dirty="0"/>
              <a:t>, </a:t>
            </a:r>
            <a:r>
              <a:rPr lang="en-US" dirty="0" err="1"/>
              <a:t>ruxsatnomalar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shu</a:t>
            </a:r>
            <a:r>
              <a:rPr lang="en-US" dirty="0"/>
              <a:t> </a:t>
            </a:r>
            <a:r>
              <a:rPr lang="en-US" dirty="0" err="1"/>
              <a:t>kabilar</a:t>
            </a:r>
            <a:r>
              <a:rPr lang="en-US" dirty="0"/>
              <a:t> </a:t>
            </a:r>
            <a:r>
              <a:rPr lang="en-US" dirty="0" err="1"/>
              <a:t>bo‘yicha</a:t>
            </a:r>
            <a:r>
              <a:rPr lang="en-US" dirty="0"/>
              <a:t> </a:t>
            </a:r>
            <a:r>
              <a:rPr lang="en-US" dirty="0" err="1"/>
              <a:t>yordam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 smtClean="0"/>
              <a:t>Uzbekistan </a:t>
            </a:r>
            <a:r>
              <a:rPr lang="en-US" dirty="0"/>
              <a:t>Airways, </a:t>
            </a:r>
            <a:r>
              <a:rPr lang="en-US" dirty="0" err="1"/>
              <a:t>FlyDubai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boshqa</a:t>
            </a:r>
            <a:r>
              <a:rPr lang="en-US" dirty="0"/>
              <a:t> </a:t>
            </a:r>
            <a:r>
              <a:rPr lang="en-US" dirty="0" err="1"/>
              <a:t>aviakompaniyalar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hamkorlik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Toshkentda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Bobur</a:t>
            </a:r>
            <a:r>
              <a:rPr lang="en-US" dirty="0"/>
              <a:t> </a:t>
            </a:r>
            <a:r>
              <a:rPr lang="en-US" dirty="0" err="1"/>
              <a:t>ko‘chasi</a:t>
            </a:r>
            <a:r>
              <a:rPr lang="en-US" dirty="0"/>
              <a:t>, 77-uy)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boshqa</a:t>
            </a:r>
            <a:r>
              <a:rPr lang="en-US" dirty="0"/>
              <a:t> </a:t>
            </a:r>
            <a:r>
              <a:rPr lang="en-US" dirty="0" err="1"/>
              <a:t>shaharlarda</a:t>
            </a:r>
            <a:r>
              <a:rPr lang="en-US" dirty="0"/>
              <a:t>, </a:t>
            </a:r>
            <a:r>
              <a:rPr lang="en-US" dirty="0" err="1"/>
              <a:t>masalan</a:t>
            </a:r>
            <a:r>
              <a:rPr lang="en-US" dirty="0"/>
              <a:t>, </a:t>
            </a:r>
            <a:r>
              <a:rPr lang="en-US" dirty="0" err="1"/>
              <a:t>Qo‘qon</a:t>
            </a:r>
            <a:r>
              <a:rPr lang="en-US" dirty="0"/>
              <a:t>, </a:t>
            </a:r>
            <a:r>
              <a:rPr lang="en-US" dirty="0" err="1"/>
              <a:t>Samarqandda</a:t>
            </a:r>
            <a:r>
              <a:rPr lang="en-US" dirty="0"/>
              <a:t> </a:t>
            </a:r>
            <a:r>
              <a:rPr lang="en-US" dirty="0" err="1"/>
              <a:t>vakolatxonalari</a:t>
            </a:r>
            <a:r>
              <a:rPr lang="en-US" dirty="0"/>
              <a:t> bor.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141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620688"/>
            <a:ext cx="4608512" cy="56886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500" b="1" dirty="0" err="1" smtClean="0">
                <a:solidFill>
                  <a:srgbClr val="FF0000"/>
                </a:solidFill>
              </a:rPr>
              <a:t>Ombor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xo‘jaligi</a:t>
            </a:r>
            <a:r>
              <a:rPr lang="en-US" sz="3500" dirty="0" smtClean="0">
                <a:solidFill>
                  <a:srgbClr val="FF0000"/>
                </a:solidFill>
              </a:rPr>
              <a:t> </a:t>
            </a:r>
            <a:r>
              <a:rPr lang="en-US" sz="3500" dirty="0" smtClean="0"/>
              <a:t>– </a:t>
            </a:r>
            <a:r>
              <a:rPr lang="en-US" sz="3500" dirty="0" err="1" smtClean="0"/>
              <a:t>savdo</a:t>
            </a:r>
            <a:r>
              <a:rPr lang="en-US" sz="3500" dirty="0" smtClean="0"/>
              <a:t> </a:t>
            </a:r>
            <a:r>
              <a:rPr lang="en-US" sz="3500" dirty="0" err="1" smtClean="0"/>
              <a:t>infratuzilmasida</a:t>
            </a:r>
            <a:r>
              <a:rPr lang="en-US" sz="3500" dirty="0" smtClean="0"/>
              <a:t> </a:t>
            </a:r>
            <a:r>
              <a:rPr lang="en-US" sz="3500" dirty="0" err="1" smtClean="0"/>
              <a:t>mahsulotlarni</a:t>
            </a:r>
            <a:r>
              <a:rPr lang="en-US" sz="3500" dirty="0" smtClean="0"/>
              <a:t> </a:t>
            </a:r>
            <a:r>
              <a:rPr lang="en-US" sz="3500" dirty="0" err="1" smtClean="0"/>
              <a:t>vaqtincha</a:t>
            </a:r>
            <a:r>
              <a:rPr lang="en-US" sz="3500" dirty="0" smtClean="0"/>
              <a:t> </a:t>
            </a:r>
            <a:r>
              <a:rPr lang="en-US" sz="3500" dirty="0" err="1" smtClean="0"/>
              <a:t>saqlash</a:t>
            </a:r>
            <a:r>
              <a:rPr lang="en-US" sz="3500" dirty="0" smtClean="0"/>
              <a:t>, </a:t>
            </a:r>
            <a:r>
              <a:rPr lang="en-US" sz="3500" dirty="0" err="1" smtClean="0"/>
              <a:t>saralash</a:t>
            </a:r>
            <a:r>
              <a:rPr lang="en-US" sz="3500" dirty="0" smtClean="0"/>
              <a:t>, </a:t>
            </a:r>
            <a:r>
              <a:rPr lang="en-US" sz="3500" dirty="0" err="1" smtClean="0"/>
              <a:t>qadoqlash</a:t>
            </a:r>
            <a:r>
              <a:rPr lang="en-US" sz="3500" dirty="0" smtClean="0"/>
              <a:t> </a:t>
            </a:r>
            <a:r>
              <a:rPr lang="en-US" sz="3500" dirty="0" err="1" smtClean="0"/>
              <a:t>va</a:t>
            </a:r>
            <a:r>
              <a:rPr lang="en-US" sz="3500" dirty="0" smtClean="0"/>
              <a:t> </a:t>
            </a:r>
            <a:r>
              <a:rPr lang="en-US" sz="3500" dirty="0" err="1" smtClean="0"/>
              <a:t>keyinchalik</a:t>
            </a:r>
            <a:r>
              <a:rPr lang="en-US" sz="3500" dirty="0" smtClean="0"/>
              <a:t> </a:t>
            </a:r>
            <a:r>
              <a:rPr lang="en-US" sz="3500" dirty="0" err="1" smtClean="0"/>
              <a:t>taqsimlash</a:t>
            </a:r>
            <a:r>
              <a:rPr lang="en-US" sz="3500" dirty="0" smtClean="0"/>
              <a:t> </a:t>
            </a:r>
            <a:r>
              <a:rPr lang="en-US" sz="3500" dirty="0" err="1" smtClean="0"/>
              <a:t>uchun</a:t>
            </a:r>
            <a:r>
              <a:rPr lang="en-US" sz="3500" dirty="0" smtClean="0"/>
              <a:t> </a:t>
            </a:r>
            <a:r>
              <a:rPr lang="en-US" sz="3500" dirty="0" err="1" smtClean="0"/>
              <a:t>mo‘ljallangan</a:t>
            </a:r>
            <a:r>
              <a:rPr lang="en-US" sz="3500" dirty="0" smtClean="0"/>
              <a:t> </a:t>
            </a:r>
            <a:r>
              <a:rPr lang="en-US" sz="3500" dirty="0" err="1" smtClean="0"/>
              <a:t>tizim</a:t>
            </a:r>
            <a:r>
              <a:rPr lang="en-US" sz="3500" dirty="0" smtClean="0"/>
              <a:t>.</a:t>
            </a:r>
            <a:endParaRPr lang="ru-RU" sz="35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0"/>
          <a:stretch/>
        </p:blipFill>
        <p:spPr bwMode="auto">
          <a:xfrm>
            <a:off x="0" y="24754"/>
            <a:ext cx="4283968" cy="671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897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280920" cy="6480720"/>
          </a:xfrm>
        </p:spPr>
        <p:txBody>
          <a:bodyPr>
            <a:noAutofit/>
          </a:bodyPr>
          <a:lstStyle/>
          <a:p>
            <a:pPr algn="just"/>
            <a:r>
              <a:rPr lang="en-US" sz="3500" b="1" dirty="0"/>
              <a:t>1. </a:t>
            </a:r>
            <a:r>
              <a:rPr lang="en-US" sz="3500" b="1" dirty="0" err="1"/>
              <a:t>Omborlarning</a:t>
            </a:r>
            <a:r>
              <a:rPr lang="en-US" sz="3500" b="1" dirty="0"/>
              <a:t> </a:t>
            </a:r>
            <a:r>
              <a:rPr lang="en-US" sz="3500" b="1" dirty="0" err="1"/>
              <a:t>turlari</a:t>
            </a:r>
            <a:endParaRPr lang="en-US" sz="3500" b="1" dirty="0"/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Universal </a:t>
            </a:r>
            <a:r>
              <a:rPr lang="en-US" sz="2800" b="1" dirty="0" err="1">
                <a:solidFill>
                  <a:srgbClr val="FF0000"/>
                </a:solidFill>
              </a:rPr>
              <a:t>omborlar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turli</a:t>
            </a:r>
            <a:r>
              <a:rPr lang="en-US" sz="2800" dirty="0"/>
              <a:t> </a:t>
            </a:r>
            <a:r>
              <a:rPr lang="en-US" sz="2800" dirty="0" err="1"/>
              <a:t>xil</a:t>
            </a:r>
            <a:r>
              <a:rPr lang="en-US" sz="2800" dirty="0"/>
              <a:t> </a:t>
            </a:r>
            <a:r>
              <a:rPr lang="en-US" sz="2800" dirty="0" err="1"/>
              <a:t>tovarlarni</a:t>
            </a:r>
            <a:r>
              <a:rPr lang="en-US" sz="2800" dirty="0"/>
              <a:t> </a:t>
            </a:r>
            <a:r>
              <a:rPr lang="en-US" sz="2800" dirty="0" err="1"/>
              <a:t>umumiy</a:t>
            </a:r>
            <a:r>
              <a:rPr lang="en-US" sz="2800" dirty="0"/>
              <a:t> </a:t>
            </a:r>
            <a:r>
              <a:rPr lang="en-US" sz="2800" dirty="0" err="1"/>
              <a:t>sharoitda</a:t>
            </a:r>
            <a:r>
              <a:rPr lang="en-US" sz="2800" dirty="0"/>
              <a:t> </a:t>
            </a:r>
            <a:r>
              <a:rPr lang="en-US" sz="2800" dirty="0" err="1"/>
              <a:t>saqlash</a:t>
            </a:r>
            <a:r>
              <a:rPr lang="en-US" sz="2800" dirty="0"/>
              <a:t>.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Ixtisoslashgan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omborlar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muayyan</a:t>
            </a:r>
            <a:r>
              <a:rPr lang="en-US" sz="2800" dirty="0"/>
              <a:t> </a:t>
            </a:r>
            <a:r>
              <a:rPr lang="en-US" sz="2800" dirty="0" err="1"/>
              <a:t>mahsulot</a:t>
            </a:r>
            <a:r>
              <a:rPr lang="en-US" sz="2800" dirty="0"/>
              <a:t> </a:t>
            </a:r>
            <a:r>
              <a:rPr lang="en-US" sz="2800" dirty="0" err="1"/>
              <a:t>turi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(</a:t>
            </a:r>
            <a:r>
              <a:rPr lang="en-US" sz="2800" dirty="0" err="1"/>
              <a:t>masalan</a:t>
            </a:r>
            <a:r>
              <a:rPr lang="en-US" sz="2800" dirty="0"/>
              <a:t>, </a:t>
            </a:r>
            <a:r>
              <a:rPr lang="en-US" sz="2800" dirty="0" err="1"/>
              <a:t>kimyo</a:t>
            </a:r>
            <a:r>
              <a:rPr lang="en-US" sz="2800" dirty="0"/>
              <a:t>, </a:t>
            </a:r>
            <a:r>
              <a:rPr lang="en-US" sz="2800" dirty="0" err="1"/>
              <a:t>dori</a:t>
            </a:r>
            <a:r>
              <a:rPr lang="en-US" sz="2800" dirty="0"/>
              <a:t>, </a:t>
            </a:r>
            <a:r>
              <a:rPr lang="en-US" sz="2800" dirty="0" err="1"/>
              <a:t>avtomobil</a:t>
            </a:r>
            <a:r>
              <a:rPr lang="en-US" sz="2800" dirty="0"/>
              <a:t> </a:t>
            </a:r>
            <a:r>
              <a:rPr lang="en-US" sz="2800" dirty="0" err="1"/>
              <a:t>qismlari</a:t>
            </a:r>
            <a:r>
              <a:rPr lang="en-US" sz="2800" dirty="0"/>
              <a:t>).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Sovitkichli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omborlar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tez</a:t>
            </a:r>
            <a:r>
              <a:rPr lang="en-US" sz="2800" dirty="0"/>
              <a:t> </a:t>
            </a:r>
            <a:r>
              <a:rPr lang="en-US" sz="2800" dirty="0" err="1"/>
              <a:t>buziladigan</a:t>
            </a:r>
            <a:r>
              <a:rPr lang="en-US" sz="2800" dirty="0"/>
              <a:t> </a:t>
            </a:r>
            <a:r>
              <a:rPr lang="en-US" sz="2800" dirty="0" err="1"/>
              <a:t>mahsulotlar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(</a:t>
            </a:r>
            <a:r>
              <a:rPr lang="en-US" sz="2800" dirty="0" err="1"/>
              <a:t>meva-sabzavot</a:t>
            </a:r>
            <a:r>
              <a:rPr lang="en-US" sz="2800" dirty="0"/>
              <a:t>, </a:t>
            </a:r>
            <a:r>
              <a:rPr lang="en-US" sz="2800" dirty="0" err="1"/>
              <a:t>go‘sht</a:t>
            </a:r>
            <a:r>
              <a:rPr lang="en-US" sz="2800" dirty="0"/>
              <a:t>, </a:t>
            </a:r>
            <a:r>
              <a:rPr lang="en-US" sz="2800" dirty="0" err="1"/>
              <a:t>sut</a:t>
            </a:r>
            <a:r>
              <a:rPr lang="en-US" sz="2800" dirty="0"/>
              <a:t> </a:t>
            </a:r>
            <a:r>
              <a:rPr lang="en-US" sz="2800" dirty="0" err="1"/>
              <a:t>mahsulotlari</a:t>
            </a:r>
            <a:r>
              <a:rPr lang="en-US" sz="2800" dirty="0"/>
              <a:t>).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Muzlatkichli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omborlar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-18°C </a:t>
            </a:r>
            <a:r>
              <a:rPr lang="en-US" sz="2800" dirty="0" err="1"/>
              <a:t>gacha</a:t>
            </a:r>
            <a:r>
              <a:rPr lang="en-US" sz="2800" dirty="0"/>
              <a:t> </a:t>
            </a:r>
            <a:r>
              <a:rPr lang="en-US" sz="2800" dirty="0" err="1"/>
              <a:t>sovuqda</a:t>
            </a:r>
            <a:r>
              <a:rPr lang="en-US" sz="2800" dirty="0"/>
              <a:t> </a:t>
            </a:r>
            <a:r>
              <a:rPr lang="en-US" sz="2800" dirty="0" err="1"/>
              <a:t>uzoq</a:t>
            </a:r>
            <a:r>
              <a:rPr lang="en-US" sz="2800" dirty="0"/>
              <a:t> </a:t>
            </a:r>
            <a:r>
              <a:rPr lang="en-US" sz="2800" dirty="0" err="1"/>
              <a:t>muddatli</a:t>
            </a:r>
            <a:r>
              <a:rPr lang="en-US" sz="2800" dirty="0"/>
              <a:t> </a:t>
            </a:r>
            <a:r>
              <a:rPr lang="en-US" sz="2800" dirty="0" err="1"/>
              <a:t>saqlash</a:t>
            </a:r>
            <a:r>
              <a:rPr lang="en-US" sz="2800" dirty="0"/>
              <a:t> (</a:t>
            </a:r>
            <a:r>
              <a:rPr lang="en-US" sz="2800" dirty="0" err="1"/>
              <a:t>muzlatilgan</a:t>
            </a:r>
            <a:r>
              <a:rPr lang="en-US" sz="2800" dirty="0"/>
              <a:t> </a:t>
            </a:r>
            <a:r>
              <a:rPr lang="en-US" sz="2800" dirty="0" err="1"/>
              <a:t>baliq</a:t>
            </a:r>
            <a:r>
              <a:rPr lang="en-US" sz="2800" dirty="0"/>
              <a:t>, </a:t>
            </a:r>
            <a:r>
              <a:rPr lang="en-US" sz="2800" dirty="0" err="1"/>
              <a:t>go‘sht</a:t>
            </a:r>
            <a:r>
              <a:rPr lang="en-US" sz="2800" dirty="0"/>
              <a:t>, </a:t>
            </a:r>
            <a:r>
              <a:rPr lang="en-US" sz="2800" dirty="0" err="1"/>
              <a:t>tayyor</a:t>
            </a:r>
            <a:r>
              <a:rPr lang="en-US" sz="2800" dirty="0"/>
              <a:t> </a:t>
            </a:r>
            <a:r>
              <a:rPr lang="en-US" sz="2800" dirty="0" err="1"/>
              <a:t>yarimfabrikatlar</a:t>
            </a:r>
            <a:r>
              <a:rPr lang="en-US" sz="2800" dirty="0"/>
              <a:t>).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61537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16632"/>
            <a:ext cx="5256584" cy="6552728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2. </a:t>
            </a:r>
            <a:r>
              <a:rPr lang="en-US" sz="2800" b="1" dirty="0" err="1">
                <a:solidFill>
                  <a:srgbClr val="FF0000"/>
                </a:solidFill>
              </a:rPr>
              <a:t>Ombor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infratuzilmasi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Terminal </a:t>
            </a:r>
            <a:r>
              <a:rPr lang="en-US" sz="2800" b="1" dirty="0" err="1">
                <a:solidFill>
                  <a:srgbClr val="FF0000"/>
                </a:solidFill>
              </a:rPr>
              <a:t>va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distribyutor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markazlari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katta</a:t>
            </a:r>
            <a:r>
              <a:rPr lang="en-US" sz="2800" dirty="0"/>
              <a:t> </a:t>
            </a:r>
            <a:r>
              <a:rPr lang="en-US" sz="2800" dirty="0" err="1"/>
              <a:t>hajmdagi</a:t>
            </a:r>
            <a:r>
              <a:rPr lang="en-US" sz="2800" dirty="0"/>
              <a:t> </a:t>
            </a:r>
            <a:r>
              <a:rPr lang="en-US" sz="2800" dirty="0" err="1"/>
              <a:t>yuklarni</a:t>
            </a:r>
            <a:r>
              <a:rPr lang="en-US" sz="2800" dirty="0"/>
              <a:t> </a:t>
            </a:r>
            <a:r>
              <a:rPr lang="en-US" sz="2800" dirty="0" err="1"/>
              <a:t>qabul</a:t>
            </a:r>
            <a:r>
              <a:rPr lang="en-US" sz="2800" dirty="0"/>
              <a:t> </a:t>
            </a:r>
            <a:r>
              <a:rPr lang="en-US" sz="2800" dirty="0" err="1"/>
              <a:t>qilish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tarqatish</a:t>
            </a:r>
            <a:r>
              <a:rPr lang="en-US" sz="2800" dirty="0"/>
              <a:t>.</a:t>
            </a:r>
          </a:p>
          <a:p>
            <a:r>
              <a:rPr lang="en-US" sz="2800" b="1" dirty="0" err="1">
                <a:solidFill>
                  <a:srgbClr val="FF0000"/>
                </a:solidFill>
              </a:rPr>
              <a:t>Kross-doking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tizimi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mahsulotni</a:t>
            </a:r>
            <a:r>
              <a:rPr lang="en-US" sz="2800" dirty="0"/>
              <a:t> </a:t>
            </a:r>
            <a:r>
              <a:rPr lang="en-US" sz="2800" dirty="0" err="1"/>
              <a:t>omborda</a:t>
            </a:r>
            <a:r>
              <a:rPr lang="en-US" sz="2800" dirty="0"/>
              <a:t> </a:t>
            </a:r>
            <a:r>
              <a:rPr lang="en-US" sz="2800" dirty="0" err="1"/>
              <a:t>uzoq</a:t>
            </a:r>
            <a:r>
              <a:rPr lang="en-US" sz="2800" dirty="0"/>
              <a:t> </a:t>
            </a:r>
            <a:r>
              <a:rPr lang="en-US" sz="2800" dirty="0" err="1"/>
              <a:t>saqlamasdan</a:t>
            </a:r>
            <a:r>
              <a:rPr lang="en-US" sz="2800" dirty="0"/>
              <a:t>, </a:t>
            </a:r>
            <a:r>
              <a:rPr lang="en-US" sz="2800" dirty="0" err="1"/>
              <a:t>tezkor</a:t>
            </a:r>
            <a:r>
              <a:rPr lang="en-US" sz="2800" dirty="0"/>
              <a:t> </a:t>
            </a:r>
            <a:r>
              <a:rPr lang="en-US" sz="2800" dirty="0" err="1"/>
              <a:t>ravishda</a:t>
            </a:r>
            <a:r>
              <a:rPr lang="en-US" sz="2800" dirty="0"/>
              <a:t> </a:t>
            </a:r>
            <a:r>
              <a:rPr lang="en-US" sz="2800" dirty="0" err="1"/>
              <a:t>yetkazib</a:t>
            </a:r>
            <a:r>
              <a:rPr lang="en-US" sz="2800" dirty="0"/>
              <a:t> </a:t>
            </a:r>
            <a:r>
              <a:rPr lang="en-US" sz="2800" dirty="0" err="1"/>
              <a:t>berish</a:t>
            </a:r>
            <a:r>
              <a:rPr lang="en-US" sz="2800" dirty="0"/>
              <a:t>.</a:t>
            </a:r>
          </a:p>
          <a:p>
            <a:r>
              <a:rPr lang="en-US" sz="2800" b="1" dirty="0" err="1">
                <a:solidFill>
                  <a:srgbClr val="FF0000"/>
                </a:solidFill>
              </a:rPr>
              <a:t>Avtomatlashtirilgan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omborlar</a:t>
            </a:r>
            <a:r>
              <a:rPr lang="en-US" sz="2800" b="1" dirty="0">
                <a:solidFill>
                  <a:srgbClr val="FF0000"/>
                </a:solidFill>
              </a:rPr>
              <a:t> (smart warehouse)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robot </a:t>
            </a:r>
            <a:r>
              <a:rPr lang="en-US" sz="2800" dirty="0" err="1"/>
              <a:t>texnikalari</a:t>
            </a:r>
            <a:r>
              <a:rPr lang="en-US" sz="2800" dirty="0"/>
              <a:t>, </a:t>
            </a:r>
            <a:r>
              <a:rPr lang="en-US" sz="2800" dirty="0" err="1"/>
              <a:t>sensorlar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dasturiy</a:t>
            </a:r>
            <a:r>
              <a:rPr lang="en-US" sz="2800" dirty="0"/>
              <a:t> </a:t>
            </a:r>
            <a:r>
              <a:rPr lang="en-US" sz="2800" dirty="0" err="1"/>
              <a:t>ta’minot</a:t>
            </a:r>
            <a:r>
              <a:rPr lang="en-US" sz="2800" dirty="0"/>
              <a:t> </a:t>
            </a:r>
            <a:r>
              <a:rPr lang="en-US" sz="2800" dirty="0" err="1"/>
              <a:t>yordamida</a:t>
            </a:r>
            <a:r>
              <a:rPr lang="en-US" sz="2800" dirty="0"/>
              <a:t> </a:t>
            </a:r>
            <a:r>
              <a:rPr lang="en-US" sz="2800" dirty="0" err="1"/>
              <a:t>samarali</a:t>
            </a:r>
            <a:r>
              <a:rPr lang="en-US" sz="2800" dirty="0"/>
              <a:t> </a:t>
            </a:r>
            <a:r>
              <a:rPr lang="en-US" sz="2800" dirty="0" err="1"/>
              <a:t>boshqaruv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16386" name="Picture 2" descr="https://i.pinimg.com/736x/86/02/a3/8602a3c78f5f58203e533e8cde1306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" y="0"/>
            <a:ext cx="36358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77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4042792" cy="572149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2800" b="1" dirty="0">
                <a:solidFill>
                  <a:srgbClr val="FF0000"/>
                </a:solidFill>
              </a:rPr>
              <a:t>3. </a:t>
            </a:r>
            <a:r>
              <a:rPr lang="en-US" sz="2800" b="1" dirty="0" err="1">
                <a:solidFill>
                  <a:srgbClr val="FF0000"/>
                </a:solidFill>
              </a:rPr>
              <a:t>Ombor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xo‘jaligining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vazifalari</a:t>
            </a:r>
            <a:endParaRPr lang="en-US" sz="2800" b="1" dirty="0">
              <a:solidFill>
                <a:srgbClr val="FF0000"/>
              </a:solidFill>
            </a:endParaRPr>
          </a:p>
          <a:p>
            <a:pPr algn="just"/>
            <a:r>
              <a:rPr lang="en-US" sz="2800" dirty="0" err="1">
                <a:solidFill>
                  <a:srgbClr val="FF0000"/>
                </a:solidFill>
              </a:rPr>
              <a:t>Mahsulotlarni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sifatli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saqlash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(</a:t>
            </a:r>
            <a:r>
              <a:rPr lang="en-US" sz="2800" dirty="0" err="1"/>
              <a:t>havo</a:t>
            </a:r>
            <a:r>
              <a:rPr lang="en-US" sz="2800" dirty="0"/>
              <a:t>, </a:t>
            </a:r>
            <a:r>
              <a:rPr lang="en-US" sz="2800" dirty="0" err="1"/>
              <a:t>harorat</a:t>
            </a:r>
            <a:r>
              <a:rPr lang="en-US" sz="2800" dirty="0"/>
              <a:t>, </a:t>
            </a:r>
            <a:r>
              <a:rPr lang="en-US" sz="2800" dirty="0" err="1"/>
              <a:t>namlik</a:t>
            </a:r>
            <a:r>
              <a:rPr lang="en-US" sz="2800" dirty="0"/>
              <a:t> </a:t>
            </a:r>
            <a:r>
              <a:rPr lang="en-US" sz="2800" dirty="0" err="1"/>
              <a:t>sharoitlarini</a:t>
            </a:r>
            <a:r>
              <a:rPr lang="en-US" sz="2800" dirty="0"/>
              <a:t> </a:t>
            </a:r>
            <a:r>
              <a:rPr lang="en-US" sz="2800" dirty="0" err="1"/>
              <a:t>nazorat</a:t>
            </a:r>
            <a:r>
              <a:rPr lang="en-US" sz="2800" dirty="0"/>
              <a:t> </a:t>
            </a:r>
            <a:r>
              <a:rPr lang="en-US" sz="2800" dirty="0" err="1"/>
              <a:t>qilish</a:t>
            </a:r>
            <a:r>
              <a:rPr lang="en-US" sz="2800" dirty="0"/>
              <a:t>).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Zaxira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boshqaruvi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kerakli</a:t>
            </a:r>
            <a:r>
              <a:rPr lang="en-US" sz="2800" dirty="0"/>
              <a:t> </a:t>
            </a:r>
            <a:r>
              <a:rPr lang="en-US" sz="2800" dirty="0" err="1"/>
              <a:t>hajmda</a:t>
            </a:r>
            <a:r>
              <a:rPr lang="en-US" sz="2800" dirty="0"/>
              <a:t> </a:t>
            </a:r>
            <a:r>
              <a:rPr lang="en-US" sz="2800" dirty="0" err="1"/>
              <a:t>mahsulot</a:t>
            </a:r>
            <a:r>
              <a:rPr lang="en-US" sz="2800" dirty="0"/>
              <a:t> </a:t>
            </a:r>
            <a:r>
              <a:rPr lang="en-US" sz="2800" dirty="0" err="1"/>
              <a:t>zaxirasini</a:t>
            </a:r>
            <a:r>
              <a:rPr lang="en-US" sz="2800" dirty="0"/>
              <a:t> </a:t>
            </a:r>
            <a:r>
              <a:rPr lang="en-US" sz="2800" dirty="0" err="1"/>
              <a:t>saqlash</a:t>
            </a:r>
            <a:r>
              <a:rPr lang="en-US" sz="2800" dirty="0"/>
              <a:t>.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Saralash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va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qadoqlash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mahsulotni</a:t>
            </a:r>
            <a:r>
              <a:rPr lang="en-US" sz="2800" dirty="0"/>
              <a:t> </a:t>
            </a:r>
            <a:r>
              <a:rPr lang="en-US" sz="2800" dirty="0" err="1"/>
              <a:t>bozorga</a:t>
            </a:r>
            <a:r>
              <a:rPr lang="en-US" sz="2800" dirty="0"/>
              <a:t> </a:t>
            </a:r>
            <a:r>
              <a:rPr lang="en-US" sz="2800" dirty="0" err="1"/>
              <a:t>tayyorlash</a:t>
            </a:r>
            <a:r>
              <a:rPr lang="en-US" sz="2800" dirty="0"/>
              <a:t>.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Taqsimlash</a:t>
            </a:r>
            <a:r>
              <a:rPr lang="en-US" sz="2800" dirty="0"/>
              <a:t> – </a:t>
            </a:r>
            <a:r>
              <a:rPr lang="en-US" sz="2800" dirty="0" err="1"/>
              <a:t>savdo</a:t>
            </a:r>
            <a:r>
              <a:rPr lang="en-US" sz="2800" dirty="0"/>
              <a:t> </a:t>
            </a:r>
            <a:r>
              <a:rPr lang="en-US" sz="2800" dirty="0" err="1"/>
              <a:t>tarmoqlariga</a:t>
            </a:r>
            <a:r>
              <a:rPr lang="en-US" sz="2800" dirty="0"/>
              <a:t> </a:t>
            </a:r>
            <a:r>
              <a:rPr lang="en-US" sz="2800" dirty="0" err="1"/>
              <a:t>yoki</a:t>
            </a:r>
            <a:r>
              <a:rPr lang="en-US" sz="2800" dirty="0"/>
              <a:t> </a:t>
            </a:r>
            <a:r>
              <a:rPr lang="en-US" sz="2800" dirty="0" err="1"/>
              <a:t>bevosita</a:t>
            </a:r>
            <a:r>
              <a:rPr lang="en-US" sz="2800" dirty="0"/>
              <a:t> </a:t>
            </a:r>
            <a:r>
              <a:rPr lang="en-US" sz="2800" dirty="0" err="1"/>
              <a:t>iste’molchiga</a:t>
            </a:r>
            <a:r>
              <a:rPr lang="en-US" sz="2800" dirty="0"/>
              <a:t> </a:t>
            </a:r>
            <a:r>
              <a:rPr lang="en-US" sz="2800" dirty="0" err="1"/>
              <a:t>yetkazish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7410" name="Picture 2" descr="https://i.pinimg.com/736x/ad/15/e1/ad15e1e7dc6bf0a9428ed87a67f93b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425537" cy="687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492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r="4053" b="21669"/>
          <a:stretch/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5037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 smtClean="0"/>
              <a:t>Savdo tarmoqlari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435280" cy="462872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300" dirty="0">
                <a:solidFill>
                  <a:srgbClr val="FF0000"/>
                </a:solidFill>
              </a:rPr>
              <a:t>🛒 </a:t>
            </a:r>
            <a:r>
              <a:rPr lang="en-US" sz="3300" b="1" dirty="0" err="1">
                <a:solidFill>
                  <a:srgbClr val="FF0000"/>
                </a:solidFill>
              </a:rPr>
              <a:t>An’anaviy</a:t>
            </a:r>
            <a:r>
              <a:rPr lang="en-US" sz="3300" b="1" dirty="0">
                <a:solidFill>
                  <a:srgbClr val="FF0000"/>
                </a:solidFill>
              </a:rPr>
              <a:t> </a:t>
            </a:r>
            <a:r>
              <a:rPr lang="en-US" sz="3300" b="1" dirty="0" err="1">
                <a:solidFill>
                  <a:srgbClr val="FF0000"/>
                </a:solidFill>
              </a:rPr>
              <a:t>savdo</a:t>
            </a:r>
            <a:r>
              <a:rPr lang="en-US" sz="3300" b="1" dirty="0">
                <a:solidFill>
                  <a:srgbClr val="FF0000"/>
                </a:solidFill>
              </a:rPr>
              <a:t> </a:t>
            </a:r>
            <a:r>
              <a:rPr lang="en-US" sz="3300" b="1" dirty="0" err="1">
                <a:solidFill>
                  <a:srgbClr val="FF0000"/>
                </a:solidFill>
              </a:rPr>
              <a:t>shakllari</a:t>
            </a:r>
            <a:endParaRPr lang="en-US" sz="3300" dirty="0">
              <a:solidFill>
                <a:srgbClr val="FF0000"/>
              </a:solidFill>
            </a:endParaRPr>
          </a:p>
          <a:p>
            <a:pPr algn="just"/>
            <a:r>
              <a:rPr lang="en-US" sz="3300" b="1" dirty="0" err="1">
                <a:solidFill>
                  <a:srgbClr val="FF0000"/>
                </a:solidFill>
              </a:rPr>
              <a:t>Bozorlar</a:t>
            </a:r>
            <a:r>
              <a:rPr lang="en-US" sz="3300" dirty="0">
                <a:solidFill>
                  <a:srgbClr val="FF0000"/>
                </a:solidFill>
              </a:rPr>
              <a:t> </a:t>
            </a:r>
            <a:r>
              <a:rPr lang="en-US" sz="3300" dirty="0"/>
              <a:t>– </a:t>
            </a:r>
            <a:r>
              <a:rPr lang="en-US" sz="3300" dirty="0" err="1"/>
              <a:t>eng</a:t>
            </a:r>
            <a:r>
              <a:rPr lang="en-US" sz="3300" dirty="0"/>
              <a:t> </a:t>
            </a:r>
            <a:r>
              <a:rPr lang="en-US" sz="3300" dirty="0" err="1"/>
              <a:t>qadimiy</a:t>
            </a:r>
            <a:r>
              <a:rPr lang="en-US" sz="3300" dirty="0"/>
              <a:t> </a:t>
            </a:r>
            <a:r>
              <a:rPr lang="en-US" sz="3300" dirty="0" err="1"/>
              <a:t>savdo</a:t>
            </a:r>
            <a:r>
              <a:rPr lang="en-US" sz="3300" dirty="0"/>
              <a:t> </a:t>
            </a:r>
            <a:r>
              <a:rPr lang="en-US" sz="3300" dirty="0" err="1"/>
              <a:t>infratuzilmasi</a:t>
            </a:r>
            <a:r>
              <a:rPr lang="en-US" sz="3300" dirty="0"/>
              <a:t>, </a:t>
            </a:r>
            <a:r>
              <a:rPr lang="en-US" sz="3300" dirty="0" err="1"/>
              <a:t>iste’molchilar</a:t>
            </a:r>
            <a:r>
              <a:rPr lang="en-US" sz="3300" dirty="0"/>
              <a:t> </a:t>
            </a:r>
            <a:r>
              <a:rPr lang="en-US" sz="3300" dirty="0" err="1"/>
              <a:t>bilan</a:t>
            </a:r>
            <a:r>
              <a:rPr lang="en-US" sz="3300" dirty="0"/>
              <a:t> </a:t>
            </a:r>
            <a:r>
              <a:rPr lang="en-US" sz="3300" dirty="0" err="1"/>
              <a:t>bevosita</a:t>
            </a:r>
            <a:r>
              <a:rPr lang="en-US" sz="3300" dirty="0"/>
              <a:t> </a:t>
            </a:r>
            <a:r>
              <a:rPr lang="en-US" sz="3300" dirty="0" err="1"/>
              <a:t>aloqada</a:t>
            </a:r>
            <a:r>
              <a:rPr lang="en-US" sz="3300" dirty="0"/>
              <a:t>.</a:t>
            </a:r>
          </a:p>
          <a:p>
            <a:pPr algn="just"/>
            <a:r>
              <a:rPr lang="en-US" sz="3300" b="1" dirty="0" err="1">
                <a:solidFill>
                  <a:srgbClr val="FF0000"/>
                </a:solidFill>
              </a:rPr>
              <a:t>Do‘konlar</a:t>
            </a:r>
            <a:r>
              <a:rPr lang="en-US" sz="3300" dirty="0">
                <a:solidFill>
                  <a:srgbClr val="FF0000"/>
                </a:solidFill>
              </a:rPr>
              <a:t> </a:t>
            </a:r>
            <a:r>
              <a:rPr lang="en-US" sz="3300" dirty="0"/>
              <a:t>– </a:t>
            </a:r>
            <a:r>
              <a:rPr lang="en-US" sz="3300" dirty="0" err="1"/>
              <a:t>kichik</a:t>
            </a:r>
            <a:r>
              <a:rPr lang="en-US" sz="3300" dirty="0"/>
              <a:t> </a:t>
            </a:r>
            <a:r>
              <a:rPr lang="en-US" sz="3300" dirty="0" err="1"/>
              <a:t>hajmdagi</a:t>
            </a:r>
            <a:r>
              <a:rPr lang="en-US" sz="3300" dirty="0"/>
              <a:t> </a:t>
            </a:r>
            <a:r>
              <a:rPr lang="en-US" sz="3300" dirty="0" err="1"/>
              <a:t>chakana</a:t>
            </a:r>
            <a:r>
              <a:rPr lang="en-US" sz="3300" dirty="0"/>
              <a:t> </a:t>
            </a:r>
            <a:r>
              <a:rPr lang="en-US" sz="3300" dirty="0" err="1"/>
              <a:t>savdo</a:t>
            </a:r>
            <a:r>
              <a:rPr lang="en-US" sz="3300" dirty="0"/>
              <a:t> </a:t>
            </a:r>
            <a:r>
              <a:rPr lang="en-US" sz="3300" dirty="0" err="1"/>
              <a:t>nuqtalari</a:t>
            </a:r>
            <a:r>
              <a:rPr lang="en-US" sz="3300" dirty="0"/>
              <a:t>, </a:t>
            </a:r>
            <a:r>
              <a:rPr lang="en-US" sz="3300" dirty="0" err="1"/>
              <a:t>mahalliy</a:t>
            </a:r>
            <a:r>
              <a:rPr lang="en-US" sz="3300" dirty="0"/>
              <a:t> </a:t>
            </a:r>
            <a:r>
              <a:rPr lang="en-US" sz="3300" dirty="0" err="1"/>
              <a:t>iste’molchilar</a:t>
            </a:r>
            <a:r>
              <a:rPr lang="en-US" sz="3300" dirty="0"/>
              <a:t> </a:t>
            </a:r>
            <a:r>
              <a:rPr lang="en-US" sz="3300" dirty="0" err="1"/>
              <a:t>ehtiyojini</a:t>
            </a:r>
            <a:r>
              <a:rPr lang="en-US" sz="3300" dirty="0"/>
              <a:t> </a:t>
            </a:r>
            <a:r>
              <a:rPr lang="en-US" sz="3300" dirty="0" err="1"/>
              <a:t>qondiradi</a:t>
            </a:r>
            <a:r>
              <a:rPr lang="en-US" sz="3300" dirty="0"/>
              <a:t>.</a:t>
            </a:r>
          </a:p>
          <a:p>
            <a:pPr algn="just"/>
            <a:r>
              <a:rPr lang="en-US" sz="3300" b="1" dirty="0" err="1">
                <a:solidFill>
                  <a:srgbClr val="FF0000"/>
                </a:solidFill>
              </a:rPr>
              <a:t>Supermarketlar</a:t>
            </a:r>
            <a:r>
              <a:rPr lang="en-US" sz="3300" dirty="0"/>
              <a:t> – </a:t>
            </a:r>
            <a:r>
              <a:rPr lang="en-US" sz="3300" dirty="0" err="1"/>
              <a:t>keng</a:t>
            </a:r>
            <a:r>
              <a:rPr lang="en-US" sz="3300" dirty="0"/>
              <a:t> </a:t>
            </a:r>
            <a:r>
              <a:rPr lang="en-US" sz="3300" dirty="0" err="1"/>
              <a:t>assortiment</a:t>
            </a:r>
            <a:r>
              <a:rPr lang="en-US" sz="3300" dirty="0"/>
              <a:t>, </a:t>
            </a:r>
            <a:r>
              <a:rPr lang="en-US" sz="3300" dirty="0" err="1"/>
              <a:t>o‘z-o‘ziga</a:t>
            </a:r>
            <a:r>
              <a:rPr lang="en-US" sz="3300" dirty="0"/>
              <a:t> </a:t>
            </a:r>
            <a:r>
              <a:rPr lang="en-US" sz="3300" dirty="0" err="1"/>
              <a:t>xizmat</a:t>
            </a:r>
            <a:r>
              <a:rPr lang="en-US" sz="3300" dirty="0"/>
              <a:t> </a:t>
            </a:r>
            <a:r>
              <a:rPr lang="en-US" sz="3300" dirty="0" err="1"/>
              <a:t>ko‘rsatish</a:t>
            </a:r>
            <a:r>
              <a:rPr lang="en-US" sz="3300" dirty="0"/>
              <a:t>, </a:t>
            </a:r>
            <a:r>
              <a:rPr lang="en-US" sz="3300" dirty="0" err="1"/>
              <a:t>narxlar</a:t>
            </a:r>
            <a:r>
              <a:rPr lang="en-US" sz="3300" dirty="0"/>
              <a:t> </a:t>
            </a:r>
            <a:r>
              <a:rPr lang="en-US" sz="3300" dirty="0" err="1"/>
              <a:t>nisbatan</a:t>
            </a:r>
            <a:r>
              <a:rPr lang="en-US" sz="3300" dirty="0"/>
              <a:t> </a:t>
            </a:r>
            <a:r>
              <a:rPr lang="en-US" sz="3300" dirty="0" err="1"/>
              <a:t>barqaror</a:t>
            </a:r>
            <a:r>
              <a:rPr lang="en-US" sz="33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2902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7620000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>
                <a:solidFill>
                  <a:srgbClr val="FF0000"/>
                </a:solidFill>
              </a:rPr>
              <a:t>🌐 </a:t>
            </a:r>
            <a:r>
              <a:rPr lang="en-US" sz="3200" b="1" dirty="0" err="1">
                <a:solidFill>
                  <a:srgbClr val="FF0000"/>
                </a:solidFill>
              </a:rPr>
              <a:t>Zamonaviy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savdo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shakllari</a:t>
            </a:r>
            <a:endParaRPr lang="en-US" sz="3200" dirty="0">
              <a:solidFill>
                <a:srgbClr val="FF0000"/>
              </a:solidFill>
            </a:endParaRPr>
          </a:p>
          <a:p>
            <a:pPr algn="just"/>
            <a:r>
              <a:rPr lang="en-US" sz="3200" b="1" dirty="0" err="1">
                <a:solidFill>
                  <a:srgbClr val="FF0000"/>
                </a:solidFill>
              </a:rPr>
              <a:t>Onlayn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savdo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platformalari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– </a:t>
            </a:r>
            <a:r>
              <a:rPr lang="en-US" sz="3200" dirty="0" err="1"/>
              <a:t>elektron</a:t>
            </a:r>
            <a:r>
              <a:rPr lang="en-US" sz="3200" dirty="0"/>
              <a:t> </a:t>
            </a:r>
            <a:r>
              <a:rPr lang="en-US" sz="3200" dirty="0" err="1"/>
              <a:t>tijorat</a:t>
            </a:r>
            <a:r>
              <a:rPr lang="en-US" sz="3200" dirty="0"/>
              <a:t> (E-commerce), </a:t>
            </a:r>
            <a:r>
              <a:rPr lang="en-US" sz="3200" dirty="0" err="1"/>
              <a:t>masalan</a:t>
            </a:r>
            <a:r>
              <a:rPr lang="en-US" sz="3200" dirty="0"/>
              <a:t>: Amazon, </a:t>
            </a:r>
            <a:r>
              <a:rPr lang="en-US" sz="3200" dirty="0" err="1"/>
              <a:t>Alibaba</a:t>
            </a:r>
            <a:r>
              <a:rPr lang="en-US" sz="3200" dirty="0"/>
              <a:t>, </a:t>
            </a:r>
            <a:r>
              <a:rPr lang="en-US" sz="3200" dirty="0" err="1"/>
              <a:t>O‘zbekistonda</a:t>
            </a:r>
            <a:r>
              <a:rPr lang="en-US" sz="3200" dirty="0"/>
              <a:t> </a:t>
            </a:r>
            <a:r>
              <a:rPr lang="en-US" sz="3200" dirty="0" err="1"/>
              <a:t>Uzum</a:t>
            </a:r>
            <a:r>
              <a:rPr lang="en-US" sz="3200" dirty="0"/>
              <a:t> Market, </a:t>
            </a:r>
            <a:r>
              <a:rPr lang="en-US" sz="3200" dirty="0" err="1"/>
              <a:t>Asaxiy</a:t>
            </a:r>
            <a:r>
              <a:rPr lang="en-US" sz="3200" dirty="0"/>
              <a:t>.</a:t>
            </a:r>
          </a:p>
          <a:p>
            <a:pPr algn="just"/>
            <a:r>
              <a:rPr lang="en-US" sz="3200" b="1" dirty="0">
                <a:solidFill>
                  <a:srgbClr val="FF0000"/>
                </a:solidFill>
              </a:rPr>
              <a:t>Mobil </a:t>
            </a:r>
            <a:r>
              <a:rPr lang="en-US" sz="3200" b="1" dirty="0" err="1">
                <a:solidFill>
                  <a:srgbClr val="FF0000"/>
                </a:solidFill>
              </a:rPr>
              <a:t>ilovalar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orqali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savdo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– </a:t>
            </a:r>
            <a:r>
              <a:rPr lang="en-US" sz="3200" dirty="0" err="1"/>
              <a:t>mijozlarga</a:t>
            </a:r>
            <a:r>
              <a:rPr lang="en-US" sz="3200" dirty="0"/>
              <a:t> </a:t>
            </a:r>
            <a:r>
              <a:rPr lang="en-US" sz="3200" dirty="0" err="1"/>
              <a:t>tezkor</a:t>
            </a:r>
            <a:r>
              <a:rPr lang="en-US" sz="3200" dirty="0"/>
              <a:t> </a:t>
            </a:r>
            <a:r>
              <a:rPr lang="en-US" sz="3200" dirty="0" err="1"/>
              <a:t>xarid</a:t>
            </a:r>
            <a:r>
              <a:rPr lang="en-US" sz="3200" dirty="0"/>
              <a:t> </a:t>
            </a:r>
            <a:r>
              <a:rPr lang="en-US" sz="3200" dirty="0" err="1"/>
              <a:t>qilish</a:t>
            </a:r>
            <a:r>
              <a:rPr lang="en-US" sz="3200" dirty="0"/>
              <a:t> </a:t>
            </a:r>
            <a:r>
              <a:rPr lang="en-US" sz="3200" dirty="0" err="1"/>
              <a:t>imkoniyati</a:t>
            </a:r>
            <a:r>
              <a:rPr lang="en-US" sz="3200" dirty="0"/>
              <a:t>.</a:t>
            </a:r>
          </a:p>
          <a:p>
            <a:pPr algn="just"/>
            <a:r>
              <a:rPr lang="en-US" sz="3200" b="1" dirty="0" err="1">
                <a:solidFill>
                  <a:srgbClr val="FF0000"/>
                </a:solidFill>
              </a:rPr>
              <a:t>Marketpleysla</a:t>
            </a:r>
            <a:r>
              <a:rPr lang="en-US" sz="3200" b="1" dirty="0" err="1"/>
              <a:t>r</a:t>
            </a:r>
            <a:r>
              <a:rPr lang="en-US" sz="3200" dirty="0"/>
              <a:t> – </a:t>
            </a:r>
            <a:r>
              <a:rPr lang="en-US" sz="3200" dirty="0" err="1"/>
              <a:t>ko‘plab</a:t>
            </a:r>
            <a:r>
              <a:rPr lang="en-US" sz="3200" dirty="0"/>
              <a:t> </a:t>
            </a:r>
            <a:r>
              <a:rPr lang="en-US" sz="3200" dirty="0" err="1"/>
              <a:t>sotuvchilarni</a:t>
            </a:r>
            <a:r>
              <a:rPr lang="en-US" sz="3200" dirty="0"/>
              <a:t> </a:t>
            </a:r>
            <a:r>
              <a:rPr lang="en-US" sz="3200" dirty="0" err="1"/>
              <a:t>birlashtiradigan</a:t>
            </a:r>
            <a:r>
              <a:rPr lang="en-US" sz="3200" dirty="0"/>
              <a:t> </a:t>
            </a:r>
            <a:r>
              <a:rPr lang="en-US" sz="3200" dirty="0" err="1"/>
              <a:t>platformalar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1711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7620000" cy="18924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000" b="1" dirty="0" err="1">
                <a:solidFill>
                  <a:srgbClr val="FF0000"/>
                </a:solidFill>
              </a:rPr>
              <a:t>Moliyaviy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xizmatlar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/>
              <a:t>– </a:t>
            </a:r>
            <a:r>
              <a:rPr lang="en-US" sz="3000" dirty="0" err="1"/>
              <a:t>savdo</a:t>
            </a:r>
            <a:r>
              <a:rPr lang="en-US" sz="3000" dirty="0"/>
              <a:t> </a:t>
            </a:r>
            <a:r>
              <a:rPr lang="en-US" sz="3000" dirty="0" err="1"/>
              <a:t>infratuzilmasining</a:t>
            </a:r>
            <a:r>
              <a:rPr lang="en-US" sz="3000" dirty="0"/>
              <a:t> </a:t>
            </a:r>
            <a:r>
              <a:rPr lang="en-US" sz="3000" dirty="0" err="1"/>
              <a:t>ajralmas</a:t>
            </a:r>
            <a:r>
              <a:rPr lang="en-US" sz="3000" dirty="0"/>
              <a:t> </a:t>
            </a:r>
            <a:r>
              <a:rPr lang="en-US" sz="3000" dirty="0" err="1"/>
              <a:t>qismi</a:t>
            </a:r>
            <a:r>
              <a:rPr lang="en-US" sz="3000" dirty="0"/>
              <a:t> </a:t>
            </a:r>
            <a:r>
              <a:rPr lang="en-US" sz="3000" dirty="0" err="1"/>
              <a:t>bo‘lib</a:t>
            </a:r>
            <a:r>
              <a:rPr lang="en-US" sz="3000" dirty="0"/>
              <a:t>, </a:t>
            </a:r>
            <a:r>
              <a:rPr lang="en-US" sz="3000" dirty="0" err="1"/>
              <a:t>tovar</a:t>
            </a:r>
            <a:r>
              <a:rPr lang="en-US" sz="3000" dirty="0"/>
              <a:t> </a:t>
            </a:r>
            <a:r>
              <a:rPr lang="en-US" sz="3000" dirty="0" err="1"/>
              <a:t>va</a:t>
            </a:r>
            <a:r>
              <a:rPr lang="en-US" sz="3000" dirty="0"/>
              <a:t> </a:t>
            </a:r>
            <a:r>
              <a:rPr lang="en-US" sz="3000" dirty="0" err="1"/>
              <a:t>xizmatlar</a:t>
            </a:r>
            <a:r>
              <a:rPr lang="en-US" sz="3000" dirty="0"/>
              <a:t> </a:t>
            </a:r>
            <a:r>
              <a:rPr lang="en-US" sz="3000" dirty="0" err="1"/>
              <a:t>harakatini</a:t>
            </a:r>
            <a:r>
              <a:rPr lang="en-US" sz="3000" dirty="0"/>
              <a:t> </a:t>
            </a:r>
            <a:r>
              <a:rPr lang="en-US" sz="3000" dirty="0" err="1"/>
              <a:t>moliyaviy</a:t>
            </a:r>
            <a:r>
              <a:rPr lang="en-US" sz="3000" dirty="0"/>
              <a:t> </a:t>
            </a:r>
            <a:r>
              <a:rPr lang="en-US" sz="3000" dirty="0" err="1"/>
              <a:t>jihatdan</a:t>
            </a:r>
            <a:r>
              <a:rPr lang="en-US" sz="3000" dirty="0"/>
              <a:t> </a:t>
            </a:r>
            <a:r>
              <a:rPr lang="en-US" sz="3000" dirty="0" err="1"/>
              <a:t>qo‘llab-quvvatlaydi</a:t>
            </a:r>
            <a:r>
              <a:rPr lang="en-US" sz="3000" dirty="0"/>
              <a:t>.</a:t>
            </a:r>
            <a:endParaRPr lang="ru-RU" sz="3000" dirty="0"/>
          </a:p>
        </p:txBody>
      </p:sp>
      <p:pic>
        <p:nvPicPr>
          <p:cNvPr id="18434" name="Picture 2" descr="https://i.pinimg.com/736x/28/19/13/281913c5c043ee103cab1779f8de3b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8712968" cy="449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837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352928" cy="6408712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solidFill>
                  <a:srgbClr val="FF0000"/>
                </a:solidFill>
              </a:rPr>
              <a:t>1. </a:t>
            </a:r>
            <a:r>
              <a:rPr lang="en-US" sz="2800" b="1" dirty="0" err="1">
                <a:solidFill>
                  <a:srgbClr val="FF0000"/>
                </a:solidFill>
              </a:rPr>
              <a:t>Kreditlash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va</a:t>
            </a:r>
            <a:r>
              <a:rPr lang="en-US" sz="2800" b="1" dirty="0">
                <a:solidFill>
                  <a:srgbClr val="FF0000"/>
                </a:solidFill>
              </a:rPr>
              <a:t> factoring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Kreditlash</a:t>
            </a:r>
            <a:r>
              <a:rPr lang="en-US" sz="2800" dirty="0"/>
              <a:t> – </a:t>
            </a:r>
            <a:r>
              <a:rPr lang="en-US" sz="2800" dirty="0" err="1"/>
              <a:t>korxonalarga</a:t>
            </a:r>
            <a:r>
              <a:rPr lang="en-US" sz="2800" dirty="0"/>
              <a:t> </a:t>
            </a:r>
            <a:r>
              <a:rPr lang="en-US" sz="2800" dirty="0" err="1"/>
              <a:t>aylanma</a:t>
            </a:r>
            <a:r>
              <a:rPr lang="en-US" sz="2800" dirty="0"/>
              <a:t> </a:t>
            </a:r>
            <a:r>
              <a:rPr lang="en-US" sz="2800" dirty="0" err="1"/>
              <a:t>mablag</a:t>
            </a:r>
            <a:r>
              <a:rPr lang="en-US" sz="2800" dirty="0"/>
              <a:t>‘ </a:t>
            </a:r>
            <a:r>
              <a:rPr lang="en-US" sz="2800" dirty="0" err="1"/>
              <a:t>yetishmovchiligini</a:t>
            </a:r>
            <a:r>
              <a:rPr lang="en-US" sz="2800" dirty="0"/>
              <a:t> </a:t>
            </a:r>
            <a:r>
              <a:rPr lang="en-US" sz="2800" dirty="0" err="1"/>
              <a:t>qoplash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bank </a:t>
            </a:r>
            <a:r>
              <a:rPr lang="en-US" sz="2800" dirty="0" err="1"/>
              <a:t>kreditlari</a:t>
            </a:r>
            <a:r>
              <a:rPr lang="en-US" sz="2800" dirty="0"/>
              <a:t> </a:t>
            </a:r>
            <a:r>
              <a:rPr lang="en-US" sz="2800" dirty="0" err="1"/>
              <a:t>beriladi</a:t>
            </a:r>
            <a:r>
              <a:rPr lang="en-US" sz="2800" dirty="0"/>
              <a:t>.</a:t>
            </a:r>
          </a:p>
          <a:p>
            <a:pPr algn="just"/>
            <a:r>
              <a:rPr lang="en-US" sz="2800" b="1" dirty="0" err="1">
                <a:solidFill>
                  <a:srgbClr val="FF0000"/>
                </a:solidFill>
              </a:rPr>
              <a:t>Iste’mol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krediti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mijozlarga</a:t>
            </a:r>
            <a:r>
              <a:rPr lang="en-US" sz="2800" dirty="0"/>
              <a:t> </a:t>
            </a:r>
            <a:r>
              <a:rPr lang="en-US" sz="2800" dirty="0" err="1"/>
              <a:t>tovarlarni</a:t>
            </a:r>
            <a:r>
              <a:rPr lang="en-US" sz="2800" dirty="0"/>
              <a:t> </a:t>
            </a:r>
            <a:r>
              <a:rPr lang="en-US" sz="2800" dirty="0" err="1"/>
              <a:t>muddatli</a:t>
            </a:r>
            <a:r>
              <a:rPr lang="en-US" sz="2800" dirty="0"/>
              <a:t> </a:t>
            </a:r>
            <a:r>
              <a:rPr lang="en-US" sz="2800" dirty="0" err="1"/>
              <a:t>to‘lov</a:t>
            </a:r>
            <a:r>
              <a:rPr lang="en-US" sz="2800" dirty="0"/>
              <a:t> </a:t>
            </a:r>
            <a:r>
              <a:rPr lang="en-US" sz="2800" dirty="0" err="1"/>
              <a:t>asosida</a:t>
            </a:r>
            <a:r>
              <a:rPr lang="en-US" sz="2800" dirty="0"/>
              <a:t> </a:t>
            </a:r>
            <a:r>
              <a:rPr lang="en-US" sz="2800" dirty="0" err="1"/>
              <a:t>xarid</a:t>
            </a:r>
            <a:r>
              <a:rPr lang="en-US" sz="2800" dirty="0"/>
              <a:t> </a:t>
            </a:r>
            <a:r>
              <a:rPr lang="en-US" sz="2800" dirty="0" err="1"/>
              <a:t>qilish</a:t>
            </a:r>
            <a:r>
              <a:rPr lang="en-US" sz="2800" dirty="0"/>
              <a:t> </a:t>
            </a:r>
            <a:r>
              <a:rPr lang="en-US" sz="2800" dirty="0" err="1"/>
              <a:t>imkoniyati</a:t>
            </a:r>
            <a:r>
              <a:rPr lang="en-US" sz="2800" dirty="0"/>
              <a:t>.</a:t>
            </a:r>
          </a:p>
          <a:p>
            <a:pPr algn="just"/>
            <a:r>
              <a:rPr lang="en-US" sz="2800" b="1" dirty="0">
                <a:solidFill>
                  <a:srgbClr val="FF0000"/>
                </a:solidFill>
              </a:rPr>
              <a:t>Factoring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– </a:t>
            </a:r>
            <a:r>
              <a:rPr lang="en-US" sz="2800" dirty="0" err="1"/>
              <a:t>korxona</a:t>
            </a:r>
            <a:r>
              <a:rPr lang="en-US" sz="2800" dirty="0"/>
              <a:t> </a:t>
            </a:r>
            <a:r>
              <a:rPr lang="en-US" sz="2800" dirty="0" err="1"/>
              <a:t>o‘zining</a:t>
            </a:r>
            <a:r>
              <a:rPr lang="en-US" sz="2800" dirty="0"/>
              <a:t> </a:t>
            </a:r>
            <a:r>
              <a:rPr lang="en-US" sz="2800" dirty="0" err="1"/>
              <a:t>kelajakdagi</a:t>
            </a:r>
            <a:r>
              <a:rPr lang="en-US" sz="2800" dirty="0"/>
              <a:t> </a:t>
            </a:r>
            <a:r>
              <a:rPr lang="en-US" sz="2800" dirty="0" err="1"/>
              <a:t>qarzdorlik</a:t>
            </a:r>
            <a:r>
              <a:rPr lang="en-US" sz="2800" dirty="0"/>
              <a:t> </a:t>
            </a:r>
            <a:r>
              <a:rPr lang="en-US" sz="2800" dirty="0" err="1"/>
              <a:t>huquqini</a:t>
            </a:r>
            <a:r>
              <a:rPr lang="en-US" sz="2800" dirty="0"/>
              <a:t> bank </a:t>
            </a:r>
            <a:r>
              <a:rPr lang="en-US" sz="2800" dirty="0" err="1"/>
              <a:t>yoki</a:t>
            </a:r>
            <a:r>
              <a:rPr lang="en-US" sz="2800" dirty="0"/>
              <a:t> </a:t>
            </a:r>
            <a:r>
              <a:rPr lang="en-US" sz="2800" dirty="0" err="1"/>
              <a:t>moliya</a:t>
            </a:r>
            <a:r>
              <a:rPr lang="en-US" sz="2800" dirty="0"/>
              <a:t> </a:t>
            </a:r>
            <a:r>
              <a:rPr lang="en-US" sz="2800" dirty="0" err="1"/>
              <a:t>kompaniyasiga</a:t>
            </a:r>
            <a:r>
              <a:rPr lang="en-US" sz="2800" dirty="0"/>
              <a:t> </a:t>
            </a:r>
            <a:r>
              <a:rPr lang="en-US" sz="2800" dirty="0" err="1"/>
              <a:t>sotadi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tezkor</a:t>
            </a:r>
            <a:r>
              <a:rPr lang="en-US" sz="2800" dirty="0"/>
              <a:t> </a:t>
            </a:r>
            <a:r>
              <a:rPr lang="en-US" sz="2800" dirty="0" err="1"/>
              <a:t>pul</a:t>
            </a:r>
            <a:r>
              <a:rPr lang="en-US" sz="2800" dirty="0"/>
              <a:t> </a:t>
            </a:r>
            <a:r>
              <a:rPr lang="en-US" sz="2800" dirty="0" err="1"/>
              <a:t>oqimiga</a:t>
            </a:r>
            <a:r>
              <a:rPr lang="en-US" sz="2800" dirty="0"/>
              <a:t> </a:t>
            </a:r>
            <a:r>
              <a:rPr lang="en-US" sz="2800" dirty="0" err="1"/>
              <a:t>ega</a:t>
            </a:r>
            <a:r>
              <a:rPr lang="en-US" sz="2800" dirty="0"/>
              <a:t> </a:t>
            </a:r>
            <a:r>
              <a:rPr lang="en-US" sz="2800" dirty="0" err="1"/>
              <a:t>bo‘ladi</a:t>
            </a:r>
            <a:r>
              <a:rPr lang="en-US" sz="2800" dirty="0"/>
              <a:t>.</a:t>
            </a:r>
            <a:br>
              <a:rPr lang="en-US" sz="2800" dirty="0"/>
            </a:br>
            <a:r>
              <a:rPr lang="ru-RU" sz="2800" dirty="0"/>
              <a:t>👉 </a:t>
            </a:r>
            <a:r>
              <a:rPr lang="en-US" sz="2800" dirty="0" err="1"/>
              <a:t>Masalan</a:t>
            </a:r>
            <a:r>
              <a:rPr lang="en-US" sz="2800" dirty="0"/>
              <a:t>, </a:t>
            </a:r>
            <a:r>
              <a:rPr lang="en-US" sz="2800" dirty="0" err="1"/>
              <a:t>O‘zbekistonda</a:t>
            </a:r>
            <a:r>
              <a:rPr lang="en-US" sz="2800" dirty="0"/>
              <a:t> </a:t>
            </a:r>
            <a:r>
              <a:rPr lang="en-US" sz="2800" dirty="0" err="1"/>
              <a:t>tadbirkorlar</a:t>
            </a:r>
            <a:r>
              <a:rPr lang="en-US" sz="2800" dirty="0"/>
              <a:t> </a:t>
            </a:r>
            <a:r>
              <a:rPr lang="en-US" sz="2800" dirty="0" err="1"/>
              <a:t>eksport</a:t>
            </a:r>
            <a:r>
              <a:rPr lang="en-US" sz="2800" dirty="0"/>
              <a:t> </a:t>
            </a:r>
            <a:r>
              <a:rPr lang="en-US" sz="2800" dirty="0" err="1"/>
              <a:t>faoliyatida</a:t>
            </a:r>
            <a:r>
              <a:rPr lang="en-US" sz="2800" dirty="0"/>
              <a:t> factoring </a:t>
            </a:r>
            <a:r>
              <a:rPr lang="en-US" sz="2800" dirty="0" err="1"/>
              <a:t>xizmatidan</a:t>
            </a:r>
            <a:r>
              <a:rPr lang="en-US" sz="2800" dirty="0"/>
              <a:t> </a:t>
            </a:r>
            <a:r>
              <a:rPr lang="en-US" sz="2800" dirty="0" err="1"/>
              <a:t>keng</a:t>
            </a:r>
            <a:r>
              <a:rPr lang="en-US" sz="2800" dirty="0"/>
              <a:t> </a:t>
            </a:r>
            <a:r>
              <a:rPr lang="en-US" sz="2800" dirty="0" err="1"/>
              <a:t>foydalanmoqda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72275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Autofit/>
          </a:bodyPr>
          <a:lstStyle/>
          <a:p>
            <a:r>
              <a:rPr lang="en-US" sz="3800" b="1" dirty="0">
                <a:solidFill>
                  <a:srgbClr val="FF0000"/>
                </a:solidFill>
              </a:rPr>
              <a:t>2. </a:t>
            </a:r>
            <a:r>
              <a:rPr lang="en-US" sz="3800" b="1" dirty="0" err="1">
                <a:solidFill>
                  <a:srgbClr val="FF0000"/>
                </a:solidFill>
              </a:rPr>
              <a:t>To‘lov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tizimlari</a:t>
            </a:r>
            <a:endParaRPr lang="en-US" sz="3800" b="1" dirty="0">
              <a:solidFill>
                <a:srgbClr val="FF0000"/>
              </a:solidFill>
            </a:endParaRPr>
          </a:p>
          <a:p>
            <a:r>
              <a:rPr lang="en-US" sz="3800" b="1" dirty="0" err="1">
                <a:solidFill>
                  <a:srgbClr val="FF0000"/>
                </a:solidFill>
              </a:rPr>
              <a:t>An’anaviy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to‘lov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tizimlari</a:t>
            </a:r>
            <a:r>
              <a:rPr lang="en-US" sz="3800" dirty="0">
                <a:solidFill>
                  <a:srgbClr val="FF0000"/>
                </a:solidFill>
              </a:rPr>
              <a:t> </a:t>
            </a:r>
            <a:r>
              <a:rPr lang="en-US" sz="3800" dirty="0"/>
              <a:t>– </a:t>
            </a:r>
            <a:r>
              <a:rPr lang="en-US" sz="3800" dirty="0" err="1"/>
              <a:t>naqd</a:t>
            </a:r>
            <a:r>
              <a:rPr lang="en-US" sz="3800" dirty="0"/>
              <a:t> </a:t>
            </a:r>
            <a:r>
              <a:rPr lang="en-US" sz="3800" dirty="0" err="1"/>
              <a:t>pul</a:t>
            </a:r>
            <a:r>
              <a:rPr lang="en-US" sz="3800" dirty="0"/>
              <a:t>, bank </a:t>
            </a:r>
            <a:r>
              <a:rPr lang="en-US" sz="3800" dirty="0" err="1"/>
              <a:t>kartalari</a:t>
            </a:r>
            <a:r>
              <a:rPr lang="en-US" sz="3800" dirty="0"/>
              <a:t> </a:t>
            </a:r>
            <a:r>
              <a:rPr lang="en-US" sz="3800" dirty="0" err="1"/>
              <a:t>orqali</a:t>
            </a:r>
            <a:r>
              <a:rPr lang="en-US" sz="3800" dirty="0"/>
              <a:t> </a:t>
            </a:r>
            <a:r>
              <a:rPr lang="en-US" sz="3800" dirty="0" err="1"/>
              <a:t>hisob-kitob</a:t>
            </a:r>
            <a:r>
              <a:rPr lang="en-US" sz="3800" dirty="0"/>
              <a:t>.</a:t>
            </a:r>
          </a:p>
          <a:p>
            <a:r>
              <a:rPr lang="en-US" sz="3800" b="1" dirty="0" err="1">
                <a:solidFill>
                  <a:srgbClr val="FF0000"/>
                </a:solidFill>
              </a:rPr>
              <a:t>Elektron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to‘lov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tizimlari</a:t>
            </a:r>
            <a:r>
              <a:rPr lang="en-US" sz="3800" dirty="0">
                <a:solidFill>
                  <a:srgbClr val="FF0000"/>
                </a:solidFill>
              </a:rPr>
              <a:t> </a:t>
            </a:r>
            <a:r>
              <a:rPr lang="en-US" sz="3800" dirty="0"/>
              <a:t>– </a:t>
            </a:r>
            <a:r>
              <a:rPr lang="en-US" sz="3800" dirty="0" err="1"/>
              <a:t>Payme</a:t>
            </a:r>
            <a:r>
              <a:rPr lang="en-US" sz="3800" dirty="0"/>
              <a:t>, Click, </a:t>
            </a:r>
            <a:r>
              <a:rPr lang="en-US" sz="3800" dirty="0" err="1"/>
              <a:t>Apelsin</a:t>
            </a:r>
            <a:r>
              <a:rPr lang="en-US" sz="3800" dirty="0"/>
              <a:t>, </a:t>
            </a:r>
            <a:r>
              <a:rPr lang="en-US" sz="3800" dirty="0" err="1"/>
              <a:t>UzumPay</a:t>
            </a:r>
            <a:r>
              <a:rPr lang="en-US" sz="3800" dirty="0"/>
              <a:t>.</a:t>
            </a:r>
          </a:p>
          <a:p>
            <a:r>
              <a:rPr lang="en-US" sz="3800" b="1" dirty="0" err="1">
                <a:solidFill>
                  <a:srgbClr val="FF0000"/>
                </a:solidFill>
              </a:rPr>
              <a:t>Xalqaro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to‘lov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tizimlari</a:t>
            </a:r>
            <a:r>
              <a:rPr lang="en-US" sz="3800" dirty="0">
                <a:solidFill>
                  <a:srgbClr val="FF0000"/>
                </a:solidFill>
              </a:rPr>
              <a:t> </a:t>
            </a:r>
            <a:r>
              <a:rPr lang="en-US" sz="3800" dirty="0"/>
              <a:t>– Visa, </a:t>
            </a:r>
            <a:r>
              <a:rPr lang="en-US" sz="3800" dirty="0" err="1"/>
              <a:t>Mastercard</a:t>
            </a:r>
            <a:r>
              <a:rPr lang="en-US" sz="3800" dirty="0"/>
              <a:t>, PayPal.</a:t>
            </a:r>
          </a:p>
          <a:p>
            <a:r>
              <a:rPr lang="en-US" sz="3800" b="1" dirty="0">
                <a:solidFill>
                  <a:srgbClr val="FF0000"/>
                </a:solidFill>
              </a:rPr>
              <a:t>QR-</a:t>
            </a:r>
            <a:r>
              <a:rPr lang="en-US" sz="3800" b="1" dirty="0" err="1">
                <a:solidFill>
                  <a:srgbClr val="FF0000"/>
                </a:solidFill>
              </a:rPr>
              <a:t>kod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va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mobil</a:t>
            </a: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err="1">
                <a:solidFill>
                  <a:srgbClr val="FF0000"/>
                </a:solidFill>
              </a:rPr>
              <a:t>to‘lovlar</a:t>
            </a:r>
            <a:r>
              <a:rPr lang="en-US" sz="3800" dirty="0">
                <a:solidFill>
                  <a:srgbClr val="FF0000"/>
                </a:solidFill>
              </a:rPr>
              <a:t> </a:t>
            </a:r>
            <a:r>
              <a:rPr lang="en-US" sz="3800" dirty="0"/>
              <a:t>– </a:t>
            </a:r>
            <a:r>
              <a:rPr lang="en-US" sz="3800" dirty="0" err="1"/>
              <a:t>tezkor</a:t>
            </a:r>
            <a:r>
              <a:rPr lang="en-US" sz="3800" dirty="0"/>
              <a:t> </a:t>
            </a:r>
            <a:r>
              <a:rPr lang="en-US" sz="3800" dirty="0" err="1"/>
              <a:t>va</a:t>
            </a:r>
            <a:r>
              <a:rPr lang="en-US" sz="3800" dirty="0"/>
              <a:t> </a:t>
            </a:r>
            <a:r>
              <a:rPr lang="en-US" sz="3800" dirty="0" err="1"/>
              <a:t>qulay</a:t>
            </a:r>
            <a:r>
              <a:rPr lang="en-US" sz="3800" dirty="0"/>
              <a:t> </a:t>
            </a:r>
            <a:r>
              <a:rPr lang="en-US" sz="3800" dirty="0" err="1"/>
              <a:t>hisob-kitob</a:t>
            </a:r>
            <a:r>
              <a:rPr lang="en-US" sz="3800" dirty="0"/>
              <a:t> </a:t>
            </a:r>
            <a:r>
              <a:rPr lang="en-US" sz="3800" dirty="0" err="1"/>
              <a:t>mexanizmi</a:t>
            </a:r>
            <a:r>
              <a:rPr lang="en-US" sz="3800" dirty="0"/>
              <a:t>.</a:t>
            </a:r>
          </a:p>
          <a:p>
            <a:pPr marL="0" indent="0">
              <a:buNone/>
            </a:pPr>
            <a:endParaRPr lang="ru-RU" sz="3800" dirty="0"/>
          </a:p>
        </p:txBody>
      </p:sp>
    </p:spTree>
    <p:extLst>
      <p:ext uri="{BB962C8B-B14F-4D97-AF65-F5344CB8AC3E}">
        <p14:creationId xmlns:p14="http://schemas.microsoft.com/office/powerpoint/2010/main" val="733964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4114800" cy="5865515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500" b="1" dirty="0" smtClean="0"/>
              <a:t>2. </a:t>
            </a:r>
            <a:r>
              <a:rPr lang="en-US" sz="2500" b="1" dirty="0" err="1" smtClean="0"/>
              <a:t>Bozorlar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turlari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va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ularning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xususiyatlari</a:t>
            </a:r>
            <a:r>
              <a:rPr lang="en-US" sz="2500" b="1" dirty="0" smtClean="0"/>
              <a:t> </a:t>
            </a:r>
            <a:endParaRPr lang="ru-RU" sz="2500" b="1" dirty="0" smtClean="0"/>
          </a:p>
          <a:p>
            <a:pPr algn="just"/>
            <a:r>
              <a:rPr lang="en-US" sz="2500" b="1" dirty="0" err="1" smtClean="0"/>
              <a:t>Bozor</a:t>
            </a:r>
            <a:r>
              <a:rPr lang="en-US" sz="2500" b="1" dirty="0" smtClean="0"/>
              <a:t> </a:t>
            </a:r>
            <a:r>
              <a:rPr lang="en-US" sz="2500" b="1" dirty="0" err="1" smtClean="0"/>
              <a:t>turlari</a:t>
            </a:r>
            <a:r>
              <a:rPr lang="en-US" sz="2500" b="1" dirty="0" smtClean="0"/>
              <a:t>:</a:t>
            </a:r>
            <a:endParaRPr lang="en-US" sz="2500" dirty="0" smtClean="0"/>
          </a:p>
          <a:p>
            <a:pPr algn="just"/>
            <a:r>
              <a:rPr lang="en-US" sz="2500" b="1" dirty="0" smtClean="0">
                <a:solidFill>
                  <a:srgbClr val="FF0000"/>
                </a:solidFill>
              </a:rPr>
              <a:t>Tovar </a:t>
            </a:r>
            <a:r>
              <a:rPr lang="en-US" sz="2500" b="1" dirty="0" err="1" smtClean="0">
                <a:solidFill>
                  <a:srgbClr val="FF0000"/>
                </a:solidFill>
              </a:rPr>
              <a:t>bozorlar</a:t>
            </a:r>
            <a:r>
              <a:rPr lang="en-US" sz="2500" b="1" dirty="0" smtClean="0">
                <a:solidFill>
                  <a:srgbClr val="FF0000"/>
                </a:solidFill>
              </a:rPr>
              <a:t>: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  <a:r>
              <a:rPr lang="en-US" sz="2500" dirty="0" err="1" smtClean="0"/>
              <a:t>oziq-ovqat</a:t>
            </a:r>
            <a:r>
              <a:rPr lang="en-US" sz="2500" dirty="0" smtClean="0"/>
              <a:t>, </a:t>
            </a:r>
            <a:r>
              <a:rPr lang="en-US" sz="2500" dirty="0" err="1" smtClean="0"/>
              <a:t>sanoat</a:t>
            </a:r>
            <a:r>
              <a:rPr lang="en-US" sz="2500" dirty="0" smtClean="0"/>
              <a:t> </a:t>
            </a:r>
            <a:r>
              <a:rPr lang="en-US" sz="2500" dirty="0" err="1" smtClean="0"/>
              <a:t>tovarlari</a:t>
            </a:r>
            <a:endParaRPr lang="en-US" sz="2500" dirty="0" smtClean="0"/>
          </a:p>
          <a:p>
            <a:pPr algn="just"/>
            <a:r>
              <a:rPr lang="en-US" sz="2500" b="1" dirty="0" err="1" smtClean="0">
                <a:solidFill>
                  <a:srgbClr val="FF0000"/>
                </a:solidFill>
              </a:rPr>
              <a:t>Xizmatlar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</a:rPr>
              <a:t>bozori</a:t>
            </a:r>
            <a:r>
              <a:rPr lang="en-US" sz="2500" b="1" dirty="0" smtClean="0"/>
              <a:t>:</a:t>
            </a:r>
            <a:r>
              <a:rPr lang="en-US" sz="2500" dirty="0" smtClean="0"/>
              <a:t> transport, </a:t>
            </a:r>
            <a:r>
              <a:rPr lang="en-US" sz="2500" dirty="0" err="1" smtClean="0"/>
              <a:t>ta’lim</a:t>
            </a:r>
            <a:r>
              <a:rPr lang="en-US" sz="2500" dirty="0" smtClean="0"/>
              <a:t>, </a:t>
            </a:r>
            <a:r>
              <a:rPr lang="en-US" sz="2500" dirty="0" err="1" smtClean="0"/>
              <a:t>tibbiyot</a:t>
            </a:r>
            <a:endParaRPr lang="en-US" sz="2500" dirty="0" smtClean="0"/>
          </a:p>
          <a:p>
            <a:pPr algn="just"/>
            <a:r>
              <a:rPr lang="en-US" sz="2500" b="1" dirty="0" err="1" smtClean="0">
                <a:solidFill>
                  <a:srgbClr val="FF0000"/>
                </a:solidFill>
              </a:rPr>
              <a:t>Moliyaviy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</a:rPr>
              <a:t>bozor</a:t>
            </a:r>
            <a:r>
              <a:rPr lang="en-US" sz="2500" b="1" dirty="0" smtClean="0">
                <a:solidFill>
                  <a:srgbClr val="FF0000"/>
                </a:solidFill>
              </a:rPr>
              <a:t>: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  <a:r>
              <a:rPr lang="en-US" sz="2500" dirty="0" err="1" smtClean="0"/>
              <a:t>aksiyalar</a:t>
            </a:r>
            <a:r>
              <a:rPr lang="en-US" sz="2500" dirty="0" smtClean="0"/>
              <a:t>, </a:t>
            </a:r>
            <a:r>
              <a:rPr lang="en-US" sz="2500" dirty="0" err="1" smtClean="0"/>
              <a:t>obligatsiyalar</a:t>
            </a:r>
            <a:r>
              <a:rPr lang="en-US" sz="2500" dirty="0" smtClean="0"/>
              <a:t>, bank </a:t>
            </a:r>
            <a:r>
              <a:rPr lang="en-US" sz="2500" dirty="0" err="1" smtClean="0"/>
              <a:t>xizmati</a:t>
            </a:r>
            <a:endParaRPr lang="en-US" sz="2500" dirty="0" smtClean="0"/>
          </a:p>
          <a:p>
            <a:pPr algn="just"/>
            <a:r>
              <a:rPr lang="en-US" sz="2500" b="1" dirty="0" err="1" smtClean="0">
                <a:solidFill>
                  <a:srgbClr val="FF0000"/>
                </a:solidFill>
              </a:rPr>
              <a:t>Mehnat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</a:rPr>
              <a:t>bozori</a:t>
            </a:r>
            <a:r>
              <a:rPr lang="en-US" sz="2500" b="1" dirty="0" smtClean="0">
                <a:solidFill>
                  <a:srgbClr val="FF0000"/>
                </a:solidFill>
              </a:rPr>
              <a:t>: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  <a:r>
              <a:rPr lang="en-US" sz="2500" dirty="0" err="1" smtClean="0"/>
              <a:t>ishchi</a:t>
            </a:r>
            <a:r>
              <a:rPr lang="en-US" sz="2500" dirty="0" smtClean="0"/>
              <a:t> </a:t>
            </a:r>
            <a:r>
              <a:rPr lang="en-US" sz="2500" dirty="0" err="1" smtClean="0"/>
              <a:t>kuchi</a:t>
            </a:r>
            <a:r>
              <a:rPr lang="en-US" sz="2500" dirty="0" smtClean="0"/>
              <a:t> </a:t>
            </a:r>
            <a:r>
              <a:rPr lang="en-US" sz="2500" dirty="0" err="1" smtClean="0"/>
              <a:t>taklifi</a:t>
            </a:r>
            <a:r>
              <a:rPr lang="en-US" sz="2500" dirty="0" smtClean="0"/>
              <a:t> </a:t>
            </a:r>
            <a:r>
              <a:rPr lang="en-US" sz="2500" dirty="0" err="1" smtClean="0"/>
              <a:t>va</a:t>
            </a:r>
            <a:r>
              <a:rPr lang="en-US" sz="2500" dirty="0" smtClean="0"/>
              <a:t> </a:t>
            </a:r>
            <a:r>
              <a:rPr lang="en-US" sz="2500" dirty="0" err="1" smtClean="0"/>
              <a:t>talabi</a:t>
            </a:r>
            <a:endParaRPr lang="en-US" sz="2500" dirty="0" smtClean="0"/>
          </a:p>
          <a:p>
            <a:pPr algn="just"/>
            <a:r>
              <a:rPr lang="en-US" sz="2500" b="1" dirty="0" err="1" smtClean="0">
                <a:solidFill>
                  <a:srgbClr val="FF0000"/>
                </a:solidFill>
              </a:rPr>
              <a:t>Axborot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</a:rPr>
              <a:t>bozori</a:t>
            </a:r>
            <a:r>
              <a:rPr lang="en-US" sz="2500" b="1" dirty="0" smtClean="0">
                <a:solidFill>
                  <a:srgbClr val="FF0000"/>
                </a:solidFill>
              </a:rPr>
              <a:t>: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  <a:r>
              <a:rPr lang="en-US" sz="2500" dirty="0" err="1" smtClean="0"/>
              <a:t>ma’lumot</a:t>
            </a:r>
            <a:r>
              <a:rPr lang="en-US" sz="2500" dirty="0" smtClean="0"/>
              <a:t>, </a:t>
            </a:r>
            <a:r>
              <a:rPr lang="en-US" sz="2500" dirty="0" err="1" smtClean="0"/>
              <a:t>texnologiyalar</a:t>
            </a:r>
            <a:endParaRPr lang="en-US" sz="25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9458" name="Picture 2" descr="https://i.pinimg.com/736x/e9/8c/1d/e98c1da4875e592dec57a36f2ece2c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4352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5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16632"/>
            <a:ext cx="5976664" cy="6480720"/>
          </a:xfrm>
        </p:spPr>
        <p:txBody>
          <a:bodyPr>
            <a:noAutofit/>
          </a:bodyPr>
          <a:lstStyle/>
          <a:p>
            <a:r>
              <a:rPr lang="en-US" sz="2500" b="1" dirty="0"/>
              <a:t>3. </a:t>
            </a:r>
            <a:r>
              <a:rPr lang="en-US" sz="2500" b="1" dirty="0" err="1"/>
              <a:t>Sug‘urta</a:t>
            </a:r>
            <a:r>
              <a:rPr lang="en-US" sz="2500" b="1" dirty="0"/>
              <a:t> </a:t>
            </a:r>
            <a:r>
              <a:rPr lang="en-US" sz="2500" b="1" dirty="0" err="1"/>
              <a:t>mexanizmlari</a:t>
            </a:r>
            <a:endParaRPr lang="en-US" sz="2500" b="1" dirty="0"/>
          </a:p>
          <a:p>
            <a:r>
              <a:rPr lang="en-US" sz="2500" b="1" dirty="0">
                <a:solidFill>
                  <a:srgbClr val="FF0000"/>
                </a:solidFill>
              </a:rPr>
              <a:t>Tovar </a:t>
            </a:r>
            <a:r>
              <a:rPr lang="en-US" sz="2500" b="1" dirty="0" err="1">
                <a:solidFill>
                  <a:srgbClr val="FF0000"/>
                </a:solidFill>
              </a:rPr>
              <a:t>sug‘urtasi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mahsulotlarni</a:t>
            </a:r>
            <a:r>
              <a:rPr lang="en-US" sz="2500" dirty="0"/>
              <a:t> </a:t>
            </a:r>
            <a:r>
              <a:rPr lang="en-US" sz="2500" dirty="0" err="1"/>
              <a:t>transportirovka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dirty="0" err="1"/>
              <a:t>saqlash</a:t>
            </a:r>
            <a:r>
              <a:rPr lang="en-US" sz="2500" dirty="0"/>
              <a:t> </a:t>
            </a:r>
            <a:r>
              <a:rPr lang="en-US" sz="2500" dirty="0" err="1"/>
              <a:t>jarayonida</a:t>
            </a:r>
            <a:r>
              <a:rPr lang="en-US" sz="2500" dirty="0"/>
              <a:t> </a:t>
            </a:r>
            <a:r>
              <a:rPr lang="en-US" sz="2500" dirty="0" err="1"/>
              <a:t>xavflardan</a:t>
            </a:r>
            <a:r>
              <a:rPr lang="en-US" sz="2500" dirty="0"/>
              <a:t> </a:t>
            </a:r>
            <a:r>
              <a:rPr lang="en-US" sz="2500" dirty="0" err="1"/>
              <a:t>himoya</a:t>
            </a:r>
            <a:r>
              <a:rPr lang="en-US" sz="2500" dirty="0"/>
              <a:t> </a:t>
            </a:r>
            <a:r>
              <a:rPr lang="en-US" sz="2500" dirty="0" err="1"/>
              <a:t>qiladi</a:t>
            </a:r>
            <a:r>
              <a:rPr lang="en-US" sz="2500" dirty="0"/>
              <a:t>.</a:t>
            </a:r>
          </a:p>
          <a:p>
            <a:r>
              <a:rPr lang="en-US" sz="2500" b="1" dirty="0" err="1">
                <a:solidFill>
                  <a:srgbClr val="FF0000"/>
                </a:solidFill>
              </a:rPr>
              <a:t>Savdo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risklarini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sug‘urtalash</a:t>
            </a:r>
            <a:r>
              <a:rPr lang="en-US" sz="2500" dirty="0">
                <a:solidFill>
                  <a:srgbClr val="FF0000"/>
                </a:solidFill>
              </a:rPr>
              <a:t> – </a:t>
            </a:r>
            <a:r>
              <a:rPr lang="en-US" sz="2500" dirty="0" err="1"/>
              <a:t>eksport</a:t>
            </a:r>
            <a:r>
              <a:rPr lang="en-US" sz="2500" dirty="0"/>
              <a:t>-import </a:t>
            </a:r>
            <a:r>
              <a:rPr lang="en-US" sz="2500" dirty="0" err="1"/>
              <a:t>operatsiyalarida</a:t>
            </a:r>
            <a:r>
              <a:rPr lang="en-US" sz="2500" dirty="0"/>
              <a:t> </a:t>
            </a:r>
            <a:r>
              <a:rPr lang="en-US" sz="2500" dirty="0" err="1"/>
              <a:t>moliyaviy</a:t>
            </a:r>
            <a:r>
              <a:rPr lang="en-US" sz="2500" dirty="0"/>
              <a:t> </a:t>
            </a:r>
            <a:r>
              <a:rPr lang="en-US" sz="2500" dirty="0" err="1"/>
              <a:t>xavflarni</a:t>
            </a:r>
            <a:r>
              <a:rPr lang="en-US" sz="2500" dirty="0"/>
              <a:t> </a:t>
            </a:r>
            <a:r>
              <a:rPr lang="en-US" sz="2500" dirty="0" err="1"/>
              <a:t>kamaytiradi</a:t>
            </a:r>
            <a:r>
              <a:rPr lang="en-US" sz="2500" dirty="0"/>
              <a:t>.</a:t>
            </a:r>
          </a:p>
          <a:p>
            <a:r>
              <a:rPr lang="en-US" sz="2500" b="1" dirty="0" err="1">
                <a:solidFill>
                  <a:srgbClr val="FF0000"/>
                </a:solidFill>
              </a:rPr>
              <a:t>Iste’molchi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sug‘urtasi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iste’molchilarning</a:t>
            </a:r>
            <a:r>
              <a:rPr lang="en-US" sz="2500" dirty="0"/>
              <a:t> </a:t>
            </a:r>
            <a:r>
              <a:rPr lang="en-US" sz="2500" dirty="0" err="1"/>
              <a:t>moliyaviy</a:t>
            </a:r>
            <a:r>
              <a:rPr lang="en-US" sz="2500" dirty="0"/>
              <a:t> </a:t>
            </a:r>
            <a:r>
              <a:rPr lang="en-US" sz="2500" dirty="0" err="1"/>
              <a:t>manfaatlarini</a:t>
            </a:r>
            <a:r>
              <a:rPr lang="en-US" sz="2500" dirty="0"/>
              <a:t> </a:t>
            </a:r>
            <a:r>
              <a:rPr lang="en-US" sz="2500" dirty="0" err="1"/>
              <a:t>himoya</a:t>
            </a:r>
            <a:r>
              <a:rPr lang="en-US" sz="2500" dirty="0"/>
              <a:t> </a:t>
            </a:r>
            <a:r>
              <a:rPr lang="en-US" sz="2500" dirty="0" err="1"/>
              <a:t>qilish</a:t>
            </a:r>
            <a:r>
              <a:rPr lang="en-US" sz="2500" dirty="0" smtClean="0"/>
              <a:t>.</a:t>
            </a:r>
          </a:p>
          <a:p>
            <a:r>
              <a:rPr lang="en-US" sz="2500" dirty="0"/>
              <a:t/>
            </a:r>
            <a:br>
              <a:rPr lang="en-US" sz="2500" dirty="0"/>
            </a:br>
            <a:r>
              <a:rPr lang="ru-RU" sz="2500" dirty="0">
                <a:solidFill>
                  <a:srgbClr val="FF0000"/>
                </a:solidFill>
              </a:rPr>
              <a:t>👉 </a:t>
            </a:r>
            <a:r>
              <a:rPr lang="en-US" sz="2500" dirty="0" err="1">
                <a:solidFill>
                  <a:srgbClr val="FF0000"/>
                </a:solidFill>
              </a:rPr>
              <a:t>Masalan</a:t>
            </a:r>
            <a:r>
              <a:rPr lang="en-US" sz="2500" dirty="0">
                <a:solidFill>
                  <a:srgbClr val="FF0000"/>
                </a:solidFill>
              </a:rPr>
              <a:t>, </a:t>
            </a:r>
            <a:r>
              <a:rPr lang="en-US" sz="2500" dirty="0" err="1">
                <a:solidFill>
                  <a:srgbClr val="FF0000"/>
                </a:solidFill>
              </a:rPr>
              <a:t>O‘zbekistonda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eksport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qiluvchi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korxonalar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uchun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</a:rPr>
              <a:t>“</a:t>
            </a:r>
            <a:r>
              <a:rPr lang="en-US" sz="2500" b="1" dirty="0" err="1">
                <a:solidFill>
                  <a:srgbClr val="FF0000"/>
                </a:solidFill>
              </a:rPr>
              <a:t>O’zbekinvest</a:t>
            </a:r>
            <a:r>
              <a:rPr lang="en-US" sz="2500" b="1" dirty="0">
                <a:solidFill>
                  <a:srgbClr val="FF0000"/>
                </a:solidFill>
              </a:rPr>
              <a:t>” </a:t>
            </a:r>
            <a:r>
              <a:rPr lang="en-US" sz="2500" b="1" dirty="0" err="1">
                <a:solidFill>
                  <a:srgbClr val="FF0000"/>
                </a:solidFill>
              </a:rPr>
              <a:t>eksport</a:t>
            </a:r>
            <a:r>
              <a:rPr lang="en-US" sz="2500" b="1" dirty="0">
                <a:solidFill>
                  <a:srgbClr val="FF0000"/>
                </a:solidFill>
              </a:rPr>
              <a:t>-import </a:t>
            </a:r>
            <a:r>
              <a:rPr lang="en-US" sz="2500" b="1" dirty="0" err="1">
                <a:solidFill>
                  <a:srgbClr val="FF0000"/>
                </a:solidFill>
              </a:rPr>
              <a:t>sug‘urta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kompaniyasi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faoliyat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 err="1">
                <a:solidFill>
                  <a:srgbClr val="FF0000"/>
                </a:solidFill>
              </a:rPr>
              <a:t>yuritadi</a:t>
            </a:r>
            <a:r>
              <a:rPr lang="en-US" sz="25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ru-RU" sz="2500" dirty="0"/>
          </a:p>
        </p:txBody>
      </p:sp>
      <p:pic>
        <p:nvPicPr>
          <p:cNvPr id="20482" name="Picture 2" descr="https://i.pinimg.com/736x/71/76/bc/7176bcf73c6cc1b46e0ab6468fdab8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7" y="0"/>
            <a:ext cx="2831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658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r>
              <a:rPr lang="en-US" sz="2800" b="1" dirty="0" err="1"/>
              <a:t>Xulosa</a:t>
            </a:r>
            <a:r>
              <a:rPr lang="en-US" sz="2800" b="1" dirty="0">
                <a:solidFill>
                  <a:schemeClr val="tx1"/>
                </a:solidFill>
              </a:rPr>
              <a:t>: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Moliyaviy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xizmatlar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savdo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jarayonlarini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barqarorlashtiradi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tadbirkorlar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iste’molchilar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uchun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ishonchli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muhit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yaratadi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iqtisodiyotda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pul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aylanishini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tezlashtiradi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1" t="27327" r="39810" b="34201"/>
          <a:stretch/>
        </p:blipFill>
        <p:spPr bwMode="auto">
          <a:xfrm>
            <a:off x="627559" y="3068960"/>
            <a:ext cx="799288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195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427168" cy="1371600"/>
          </a:xfrm>
        </p:spPr>
        <p:txBody>
          <a:bodyPr>
            <a:normAutofit/>
          </a:bodyPr>
          <a:lstStyle/>
          <a:p>
            <a:r>
              <a:rPr lang="en-US" b="1" dirty="0" err="1"/>
              <a:t>Axborot-kommunikatsiya</a:t>
            </a:r>
            <a:r>
              <a:rPr lang="en-US" b="1" dirty="0"/>
              <a:t> </a:t>
            </a:r>
            <a:r>
              <a:rPr lang="en-US" b="1" dirty="0" err="1"/>
              <a:t>infratuzilmasi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4402832" cy="47727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– </a:t>
            </a:r>
            <a:r>
              <a:rPr lang="en-US" sz="2800" dirty="0" err="1"/>
              <a:t>savdo</a:t>
            </a:r>
            <a:r>
              <a:rPr lang="en-US" sz="2800" dirty="0"/>
              <a:t> </a:t>
            </a:r>
            <a:r>
              <a:rPr lang="en-US" sz="2800" dirty="0" err="1"/>
              <a:t>jarayonlarini</a:t>
            </a:r>
            <a:r>
              <a:rPr lang="en-US" sz="2800" dirty="0"/>
              <a:t> </a:t>
            </a:r>
            <a:r>
              <a:rPr lang="en-US" sz="2800" dirty="0" err="1"/>
              <a:t>tezkor</a:t>
            </a:r>
            <a:r>
              <a:rPr lang="en-US" sz="2800" dirty="0"/>
              <a:t>, </a:t>
            </a:r>
            <a:r>
              <a:rPr lang="en-US" sz="2800" dirty="0" err="1"/>
              <a:t>shaffof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samarali</a:t>
            </a:r>
            <a:r>
              <a:rPr lang="en-US" sz="2800" dirty="0"/>
              <a:t> </a:t>
            </a:r>
            <a:r>
              <a:rPr lang="en-US" sz="2800" dirty="0" err="1"/>
              <a:t>tashkil</a:t>
            </a:r>
            <a:r>
              <a:rPr lang="en-US" sz="2800" dirty="0"/>
              <a:t> </a:t>
            </a:r>
            <a:r>
              <a:rPr lang="en-US" sz="2800" dirty="0" err="1"/>
              <a:t>etishda</a:t>
            </a:r>
            <a:r>
              <a:rPr lang="en-US" sz="2800" dirty="0"/>
              <a:t> </a:t>
            </a:r>
            <a:r>
              <a:rPr lang="en-US" sz="2800" dirty="0" err="1"/>
              <a:t>xizmat</a:t>
            </a:r>
            <a:r>
              <a:rPr lang="en-US" sz="2800" dirty="0"/>
              <a:t> </a:t>
            </a:r>
            <a:r>
              <a:rPr lang="en-US" sz="2800" dirty="0" err="1"/>
              <a:t>qiladigan</a:t>
            </a:r>
            <a:r>
              <a:rPr lang="en-US" sz="2800" dirty="0"/>
              <a:t> </a:t>
            </a:r>
            <a:r>
              <a:rPr lang="en-US" sz="2800" dirty="0" err="1"/>
              <a:t>texnologik</a:t>
            </a:r>
            <a:r>
              <a:rPr lang="en-US" sz="2800" dirty="0"/>
              <a:t> </a:t>
            </a:r>
            <a:r>
              <a:rPr lang="en-US" sz="2800" dirty="0" err="1"/>
              <a:t>baza</a:t>
            </a:r>
            <a:r>
              <a:rPr lang="en-US" sz="2800" dirty="0"/>
              <a:t> </a:t>
            </a:r>
            <a:r>
              <a:rPr lang="en-US" sz="2800" dirty="0" err="1"/>
              <a:t>bo‘lib</a:t>
            </a:r>
            <a:r>
              <a:rPr lang="en-US" sz="2800" dirty="0"/>
              <a:t>, u </a:t>
            </a:r>
            <a:r>
              <a:rPr lang="en-US" sz="2800" dirty="0" err="1"/>
              <a:t>telekommunikatsiya</a:t>
            </a:r>
            <a:r>
              <a:rPr lang="en-US" sz="2800" dirty="0"/>
              <a:t> </a:t>
            </a:r>
            <a:r>
              <a:rPr lang="en-US" sz="2800" dirty="0" err="1"/>
              <a:t>tarmoqlari</a:t>
            </a:r>
            <a:r>
              <a:rPr lang="en-US" sz="2800" dirty="0"/>
              <a:t>, </a:t>
            </a:r>
            <a:r>
              <a:rPr lang="en-US" sz="2800" dirty="0" err="1"/>
              <a:t>raqamli</a:t>
            </a:r>
            <a:r>
              <a:rPr lang="en-US" sz="2800" dirty="0"/>
              <a:t> </a:t>
            </a:r>
            <a:r>
              <a:rPr lang="en-US" sz="2800" dirty="0" err="1"/>
              <a:t>platformalar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axborot</a:t>
            </a:r>
            <a:r>
              <a:rPr lang="en-US" sz="2800" dirty="0"/>
              <a:t> </a:t>
            </a:r>
            <a:r>
              <a:rPr lang="en-US" sz="2800" dirty="0" err="1"/>
              <a:t>xavfsizligi</a:t>
            </a:r>
            <a:r>
              <a:rPr lang="en-US" sz="2800" dirty="0"/>
              <a:t> </a:t>
            </a:r>
            <a:r>
              <a:rPr lang="en-US" sz="2800" dirty="0" err="1"/>
              <a:t>tizimlarini</a:t>
            </a:r>
            <a:r>
              <a:rPr lang="en-US" sz="2800" dirty="0"/>
              <a:t> </a:t>
            </a:r>
            <a:r>
              <a:rPr lang="en-US" sz="2800" dirty="0" err="1"/>
              <a:t>o‘z</a:t>
            </a:r>
            <a:r>
              <a:rPr lang="en-US" sz="2800" dirty="0"/>
              <a:t> </a:t>
            </a:r>
            <a:r>
              <a:rPr lang="en-US" sz="2800" dirty="0" err="1"/>
              <a:t>ichiga</a:t>
            </a:r>
            <a:r>
              <a:rPr lang="en-US" sz="2800" dirty="0"/>
              <a:t> </a:t>
            </a:r>
            <a:r>
              <a:rPr lang="en-US" sz="2800" dirty="0" err="1"/>
              <a:t>oladi</a:t>
            </a:r>
            <a:r>
              <a:rPr lang="en-US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29137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6192688" cy="6120680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</a:rPr>
              <a:t>Telekommunikatsiya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</a:rPr>
              <a:t>tizimlari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n-US" sz="2800" dirty="0"/>
              <a:t>Internet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mobil</a:t>
            </a:r>
            <a:r>
              <a:rPr lang="en-US" sz="2800" dirty="0"/>
              <a:t> </a:t>
            </a:r>
            <a:r>
              <a:rPr lang="en-US" sz="2800" dirty="0" err="1"/>
              <a:t>aloqa</a:t>
            </a:r>
            <a:r>
              <a:rPr lang="en-US" sz="2800" dirty="0"/>
              <a:t> </a:t>
            </a:r>
            <a:r>
              <a:rPr lang="en-US" sz="2800" dirty="0" err="1"/>
              <a:t>savdo</a:t>
            </a:r>
            <a:r>
              <a:rPr lang="en-US" sz="2800" dirty="0"/>
              <a:t> </a:t>
            </a:r>
            <a:r>
              <a:rPr lang="en-US" sz="2800" dirty="0" err="1"/>
              <a:t>subyektlari</a:t>
            </a:r>
            <a:r>
              <a:rPr lang="en-US" sz="2800" dirty="0"/>
              <a:t> </a:t>
            </a:r>
            <a:r>
              <a:rPr lang="en-US" sz="2800" dirty="0" err="1"/>
              <a:t>o‘rtasida</a:t>
            </a:r>
            <a:r>
              <a:rPr lang="en-US" sz="2800" dirty="0"/>
              <a:t> </a:t>
            </a:r>
            <a:r>
              <a:rPr lang="en-US" sz="2800" dirty="0" err="1"/>
              <a:t>tezkor</a:t>
            </a:r>
            <a:r>
              <a:rPr lang="en-US" sz="2800" dirty="0"/>
              <a:t> </a:t>
            </a:r>
            <a:r>
              <a:rPr lang="en-US" sz="2800" dirty="0" err="1"/>
              <a:t>muloqotni</a:t>
            </a:r>
            <a:r>
              <a:rPr lang="en-US" sz="2800" dirty="0"/>
              <a:t> </a:t>
            </a:r>
            <a:r>
              <a:rPr lang="en-US" sz="2800" dirty="0" err="1"/>
              <a:t>ta’minlaydi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 err="1"/>
              <a:t>Optik</a:t>
            </a:r>
            <a:r>
              <a:rPr lang="en-US" sz="2800" dirty="0"/>
              <a:t> </a:t>
            </a:r>
            <a:r>
              <a:rPr lang="en-US" sz="2800" dirty="0" err="1"/>
              <a:t>tolali</a:t>
            </a:r>
            <a:r>
              <a:rPr lang="en-US" sz="2800" dirty="0"/>
              <a:t> </a:t>
            </a:r>
            <a:r>
              <a:rPr lang="en-US" sz="2800" dirty="0" err="1"/>
              <a:t>tarmoqlar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sun’iy</a:t>
            </a:r>
            <a:r>
              <a:rPr lang="en-US" sz="2800" dirty="0"/>
              <a:t> </a:t>
            </a:r>
            <a:r>
              <a:rPr lang="en-US" sz="2800" dirty="0" err="1"/>
              <a:t>yo‘ldosh</a:t>
            </a:r>
            <a:r>
              <a:rPr lang="en-US" sz="2800" dirty="0"/>
              <a:t> </a:t>
            </a:r>
            <a:r>
              <a:rPr lang="en-US" sz="2800" dirty="0" err="1"/>
              <a:t>aloqasi</a:t>
            </a:r>
            <a:r>
              <a:rPr lang="en-US" sz="2800" dirty="0"/>
              <a:t> </a:t>
            </a:r>
            <a:r>
              <a:rPr lang="en-US" sz="2800" dirty="0" err="1"/>
              <a:t>yirik</a:t>
            </a:r>
            <a:r>
              <a:rPr lang="en-US" sz="2800" dirty="0"/>
              <a:t> </a:t>
            </a:r>
            <a:r>
              <a:rPr lang="en-US" sz="2800" dirty="0" err="1"/>
              <a:t>savdo</a:t>
            </a:r>
            <a:r>
              <a:rPr lang="en-US" sz="2800" dirty="0"/>
              <a:t> </a:t>
            </a:r>
            <a:r>
              <a:rPr lang="en-US" sz="2800" dirty="0" err="1"/>
              <a:t>markazlari</a:t>
            </a:r>
            <a:r>
              <a:rPr lang="en-US" sz="2800" dirty="0"/>
              <a:t>, </a:t>
            </a:r>
            <a:r>
              <a:rPr lang="en-US" sz="2800" dirty="0" err="1"/>
              <a:t>logistika</a:t>
            </a:r>
            <a:r>
              <a:rPr lang="en-US" sz="2800" dirty="0"/>
              <a:t> </a:t>
            </a:r>
            <a:r>
              <a:rPr lang="en-US" sz="2800" dirty="0" err="1"/>
              <a:t>tizimlari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xalqaro</a:t>
            </a:r>
            <a:r>
              <a:rPr lang="en-US" sz="2800" dirty="0"/>
              <a:t> </a:t>
            </a:r>
            <a:r>
              <a:rPr lang="en-US" sz="2800" dirty="0" err="1"/>
              <a:t>bozorlarni</a:t>
            </a:r>
            <a:r>
              <a:rPr lang="en-US" sz="2800" dirty="0"/>
              <a:t> </a:t>
            </a:r>
            <a:r>
              <a:rPr lang="en-US" sz="2800" dirty="0" err="1"/>
              <a:t>bog‘lab</a:t>
            </a:r>
            <a:r>
              <a:rPr lang="en-US" sz="2800" dirty="0"/>
              <a:t> </a:t>
            </a:r>
            <a:r>
              <a:rPr lang="en-US" sz="2800" dirty="0" err="1"/>
              <a:t>turadi</a:t>
            </a:r>
            <a:r>
              <a:rPr lang="en-US" sz="2800" dirty="0"/>
              <a:t>.</a:t>
            </a:r>
          </a:p>
          <a:p>
            <a:pPr algn="just"/>
            <a:r>
              <a:rPr lang="ru-RU" sz="2800" dirty="0"/>
              <a:t>👉 </a:t>
            </a:r>
            <a:r>
              <a:rPr lang="en-US" sz="2800" dirty="0" err="1"/>
              <a:t>Masalan</a:t>
            </a:r>
            <a:r>
              <a:rPr lang="en-US" sz="2800" dirty="0"/>
              <a:t>: </a:t>
            </a:r>
            <a:r>
              <a:rPr lang="en-US" sz="2800" dirty="0" err="1"/>
              <a:t>O‘zbekistonda</a:t>
            </a:r>
            <a:r>
              <a:rPr lang="en-US" sz="2800" dirty="0"/>
              <a:t> “</a:t>
            </a:r>
            <a:r>
              <a:rPr lang="en-US" sz="2800" dirty="0" err="1"/>
              <a:t>Uztelecom</a:t>
            </a:r>
            <a:r>
              <a:rPr lang="en-US" sz="2800" dirty="0"/>
              <a:t>”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mobil</a:t>
            </a:r>
            <a:r>
              <a:rPr lang="en-US" sz="2800" dirty="0"/>
              <a:t> </a:t>
            </a:r>
            <a:r>
              <a:rPr lang="en-US" sz="2800" dirty="0" err="1"/>
              <a:t>operatorlar</a:t>
            </a:r>
            <a:r>
              <a:rPr lang="en-US" sz="2800" dirty="0"/>
              <a:t> </a:t>
            </a:r>
            <a:r>
              <a:rPr lang="en-US" sz="2800" dirty="0" err="1"/>
              <a:t>orqali</a:t>
            </a:r>
            <a:r>
              <a:rPr lang="en-US" sz="2800" dirty="0"/>
              <a:t> </a:t>
            </a:r>
            <a:r>
              <a:rPr lang="en-US" sz="2800" dirty="0" err="1"/>
              <a:t>elektron</a:t>
            </a:r>
            <a:r>
              <a:rPr lang="en-US" sz="2800" dirty="0"/>
              <a:t> </a:t>
            </a:r>
            <a:r>
              <a:rPr lang="en-US" sz="2800" dirty="0" err="1"/>
              <a:t>tijorat</a:t>
            </a:r>
            <a:r>
              <a:rPr lang="en-US" sz="2800" dirty="0"/>
              <a:t> </a:t>
            </a:r>
            <a:r>
              <a:rPr lang="en-US" sz="2800" dirty="0" err="1"/>
              <a:t>platformalari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onlayn</a:t>
            </a:r>
            <a:r>
              <a:rPr lang="en-US" sz="2800" dirty="0"/>
              <a:t> </a:t>
            </a:r>
            <a:r>
              <a:rPr lang="en-US" sz="2800" dirty="0" err="1"/>
              <a:t>to‘lov</a:t>
            </a:r>
            <a:r>
              <a:rPr lang="en-US" sz="2800" dirty="0"/>
              <a:t> </a:t>
            </a:r>
            <a:r>
              <a:rPr lang="en-US" sz="2800" dirty="0" err="1"/>
              <a:t>tizimlari</a:t>
            </a:r>
            <a:r>
              <a:rPr lang="en-US" sz="2800" dirty="0"/>
              <a:t> </a:t>
            </a:r>
            <a:r>
              <a:rPr lang="en-US" sz="2800" dirty="0" err="1"/>
              <a:t>faoliyat</a:t>
            </a:r>
            <a:r>
              <a:rPr lang="en-US" sz="2800" dirty="0"/>
              <a:t> </a:t>
            </a:r>
            <a:r>
              <a:rPr lang="en-US" sz="2800" dirty="0" err="1"/>
              <a:t>yuritmoqda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21506" name="Picture 2" descr="https://i.pinimg.com/736x/d3/e4/2d/d3e42d01c99e2a17525fa39d99f97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40" y="15254"/>
            <a:ext cx="2500118" cy="679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28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4" y="116632"/>
            <a:ext cx="8786937" cy="284179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Raqamli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platformalar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 err="1"/>
              <a:t>Onlayn</a:t>
            </a:r>
            <a:r>
              <a:rPr lang="en-US" b="1" dirty="0"/>
              <a:t> </a:t>
            </a:r>
            <a:r>
              <a:rPr lang="en-US" b="1" dirty="0" err="1"/>
              <a:t>savdo</a:t>
            </a:r>
            <a:r>
              <a:rPr lang="en-US" b="1" dirty="0"/>
              <a:t> </a:t>
            </a:r>
            <a:r>
              <a:rPr lang="en-US" b="1" dirty="0" err="1"/>
              <a:t>platformalari</a:t>
            </a:r>
            <a:r>
              <a:rPr lang="en-US" dirty="0"/>
              <a:t> – </a:t>
            </a:r>
            <a:r>
              <a:rPr lang="en-US" dirty="0" err="1"/>
              <a:t>Uzum</a:t>
            </a:r>
            <a:r>
              <a:rPr lang="en-US" dirty="0"/>
              <a:t> Market, </a:t>
            </a:r>
            <a:r>
              <a:rPr lang="en-US" dirty="0" err="1"/>
              <a:t>Asaxiy</a:t>
            </a:r>
            <a:r>
              <a:rPr lang="en-US" dirty="0"/>
              <a:t>, Amazon.</a:t>
            </a:r>
          </a:p>
          <a:p>
            <a:r>
              <a:rPr lang="en-US" b="1" dirty="0"/>
              <a:t>CRM </a:t>
            </a:r>
            <a:r>
              <a:rPr lang="en-US" b="1" dirty="0" err="1"/>
              <a:t>va</a:t>
            </a:r>
            <a:r>
              <a:rPr lang="en-US" b="1" dirty="0"/>
              <a:t> ERP </a:t>
            </a:r>
            <a:r>
              <a:rPr lang="en-US" b="1" dirty="0" err="1"/>
              <a:t>tizimlari</a:t>
            </a:r>
            <a:r>
              <a:rPr lang="en-US" dirty="0"/>
              <a:t> – </a:t>
            </a:r>
            <a:r>
              <a:rPr lang="en-US" dirty="0" err="1"/>
              <a:t>korxonalarda</a:t>
            </a:r>
            <a:r>
              <a:rPr lang="en-US" dirty="0"/>
              <a:t> </a:t>
            </a:r>
            <a:r>
              <a:rPr lang="en-US" dirty="0" err="1"/>
              <a:t>mijozlar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ishlash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ichki</a:t>
            </a:r>
            <a:r>
              <a:rPr lang="en-US" dirty="0"/>
              <a:t> </a:t>
            </a:r>
            <a:r>
              <a:rPr lang="en-US" dirty="0" err="1"/>
              <a:t>resurslarni</a:t>
            </a:r>
            <a:r>
              <a:rPr lang="en-US" dirty="0"/>
              <a:t> </a:t>
            </a:r>
            <a:r>
              <a:rPr lang="en-US" dirty="0" err="1"/>
              <a:t>boshqarishni</a:t>
            </a:r>
            <a:r>
              <a:rPr lang="en-US" dirty="0"/>
              <a:t> </a:t>
            </a:r>
            <a:r>
              <a:rPr lang="en-US" dirty="0" err="1"/>
              <a:t>yengillashtiradi</a:t>
            </a:r>
            <a:r>
              <a:rPr lang="en-US" dirty="0"/>
              <a:t>.</a:t>
            </a:r>
          </a:p>
          <a:p>
            <a:r>
              <a:rPr lang="en-US" b="1" dirty="0" err="1"/>
              <a:t>Elektron</a:t>
            </a:r>
            <a:r>
              <a:rPr lang="en-US" b="1" dirty="0"/>
              <a:t> </a:t>
            </a:r>
            <a:r>
              <a:rPr lang="en-US" b="1" dirty="0" err="1"/>
              <a:t>hukumat</a:t>
            </a:r>
            <a:r>
              <a:rPr lang="en-US" b="1" dirty="0"/>
              <a:t> (E-</a:t>
            </a:r>
            <a:r>
              <a:rPr lang="en-US" b="1" dirty="0" err="1"/>
              <a:t>gov</a:t>
            </a:r>
            <a:r>
              <a:rPr lang="en-US" b="1" dirty="0"/>
              <a:t>)</a:t>
            </a:r>
            <a:r>
              <a:rPr lang="en-US" dirty="0"/>
              <a:t> – </a:t>
            </a:r>
            <a:r>
              <a:rPr lang="en-US" dirty="0" err="1"/>
              <a:t>tadbirkorlik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savdo</a:t>
            </a:r>
            <a:r>
              <a:rPr lang="en-US" dirty="0"/>
              <a:t> </a:t>
            </a:r>
            <a:r>
              <a:rPr lang="en-US" dirty="0" err="1"/>
              <a:t>faoliyatida</a:t>
            </a:r>
            <a:r>
              <a:rPr lang="en-US" dirty="0"/>
              <a:t> </a:t>
            </a:r>
            <a:r>
              <a:rPr lang="en-US" dirty="0" err="1"/>
              <a:t>litsenziya</a:t>
            </a:r>
            <a:r>
              <a:rPr lang="en-US" dirty="0"/>
              <a:t>, </a:t>
            </a:r>
            <a:r>
              <a:rPr lang="en-US" dirty="0" err="1"/>
              <a:t>bojxona</a:t>
            </a:r>
            <a:r>
              <a:rPr lang="en-US" dirty="0"/>
              <a:t>, </a:t>
            </a:r>
            <a:r>
              <a:rPr lang="en-US" dirty="0" err="1"/>
              <a:t>soliq</a:t>
            </a:r>
            <a:r>
              <a:rPr lang="en-US" dirty="0"/>
              <a:t> </a:t>
            </a:r>
            <a:r>
              <a:rPr lang="en-US" dirty="0" err="1"/>
              <a:t>xizmatlarini</a:t>
            </a:r>
            <a:r>
              <a:rPr lang="en-US" dirty="0"/>
              <a:t> </a:t>
            </a:r>
            <a:r>
              <a:rPr lang="en-US" dirty="0" err="1"/>
              <a:t>onlayn</a:t>
            </a:r>
            <a:r>
              <a:rPr lang="en-US" dirty="0"/>
              <a:t> </a:t>
            </a:r>
            <a:r>
              <a:rPr lang="en-US" dirty="0" err="1"/>
              <a:t>olish</a:t>
            </a:r>
            <a:r>
              <a:rPr lang="en-US" dirty="0"/>
              <a:t> </a:t>
            </a:r>
            <a:r>
              <a:rPr lang="en-US" dirty="0" err="1"/>
              <a:t>imkonini</a:t>
            </a:r>
            <a:r>
              <a:rPr lang="en-US" dirty="0"/>
              <a:t> </a:t>
            </a:r>
            <a:r>
              <a:rPr lang="en-US" dirty="0" err="1"/>
              <a:t>beradi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2530" name="Picture 2" descr="Изображение пина-истор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8" y="2708921"/>
            <a:ext cx="9020497" cy="41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520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260648"/>
            <a:ext cx="5904656" cy="6120680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</a:rPr>
              <a:t>3 </a:t>
            </a:r>
            <a:r>
              <a:rPr lang="en-US" sz="2800" b="1" dirty="0" err="1">
                <a:solidFill>
                  <a:srgbClr val="FF0000"/>
                </a:solidFill>
              </a:rPr>
              <a:t>Axborot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xavfsizligi</a:t>
            </a:r>
            <a:endParaRPr lang="en-US" sz="2800" b="1" dirty="0">
              <a:solidFill>
                <a:srgbClr val="FF0000"/>
              </a:solidFill>
            </a:endParaRPr>
          </a:p>
          <a:p>
            <a:pPr algn="just"/>
            <a:r>
              <a:rPr lang="en-US" sz="2800" dirty="0" err="1"/>
              <a:t>Tijorat</a:t>
            </a:r>
            <a:r>
              <a:rPr lang="en-US" sz="2800" dirty="0"/>
              <a:t> </a:t>
            </a:r>
            <a:r>
              <a:rPr lang="en-US" sz="2800" dirty="0" err="1"/>
              <a:t>ma’lumotlarini</a:t>
            </a:r>
            <a:r>
              <a:rPr lang="en-US" sz="2800" dirty="0"/>
              <a:t> </a:t>
            </a:r>
            <a:r>
              <a:rPr lang="en-US" sz="2800" dirty="0" err="1"/>
              <a:t>ruxsatsiz</a:t>
            </a:r>
            <a:r>
              <a:rPr lang="en-US" sz="2800" dirty="0"/>
              <a:t> </a:t>
            </a:r>
            <a:r>
              <a:rPr lang="en-US" sz="2800" dirty="0" err="1"/>
              <a:t>kirishdan</a:t>
            </a:r>
            <a:r>
              <a:rPr lang="en-US" sz="2800" dirty="0"/>
              <a:t> </a:t>
            </a:r>
            <a:r>
              <a:rPr lang="en-US" sz="2800" dirty="0" err="1"/>
              <a:t>himoya</a:t>
            </a:r>
            <a:r>
              <a:rPr lang="en-US" sz="2800" dirty="0"/>
              <a:t> </a:t>
            </a:r>
            <a:r>
              <a:rPr lang="en-US" sz="2800" dirty="0" err="1"/>
              <a:t>qiladi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 err="1"/>
              <a:t>Kiberxavfsizlik</a:t>
            </a:r>
            <a:r>
              <a:rPr lang="en-US" sz="2800" dirty="0"/>
              <a:t> </a:t>
            </a:r>
            <a:r>
              <a:rPr lang="en-US" sz="2800" dirty="0" err="1"/>
              <a:t>vositalari</a:t>
            </a:r>
            <a:r>
              <a:rPr lang="en-US" sz="2800" dirty="0"/>
              <a:t> </a:t>
            </a:r>
            <a:r>
              <a:rPr lang="en-US" sz="2800" dirty="0" err="1"/>
              <a:t>orqali</a:t>
            </a:r>
            <a:r>
              <a:rPr lang="en-US" sz="2800" dirty="0"/>
              <a:t> </a:t>
            </a:r>
            <a:r>
              <a:rPr lang="en-US" sz="2800" dirty="0" err="1"/>
              <a:t>elektron</a:t>
            </a:r>
            <a:r>
              <a:rPr lang="en-US" sz="2800" dirty="0"/>
              <a:t> </a:t>
            </a:r>
            <a:r>
              <a:rPr lang="en-US" sz="2800" dirty="0" err="1"/>
              <a:t>savdo</a:t>
            </a:r>
            <a:r>
              <a:rPr lang="en-US" sz="2800" dirty="0"/>
              <a:t> </a:t>
            </a:r>
            <a:r>
              <a:rPr lang="en-US" sz="2800" dirty="0" err="1"/>
              <a:t>platformalarida</a:t>
            </a:r>
            <a:r>
              <a:rPr lang="en-US" sz="2800" dirty="0"/>
              <a:t> </a:t>
            </a:r>
            <a:r>
              <a:rPr lang="en-US" sz="2800" dirty="0" err="1"/>
              <a:t>firibgarlikning</a:t>
            </a:r>
            <a:r>
              <a:rPr lang="en-US" sz="2800" dirty="0"/>
              <a:t> </a:t>
            </a:r>
            <a:r>
              <a:rPr lang="en-US" sz="2800" dirty="0" err="1"/>
              <a:t>oldini</a:t>
            </a:r>
            <a:r>
              <a:rPr lang="en-US" sz="2800" dirty="0"/>
              <a:t> </a:t>
            </a:r>
            <a:r>
              <a:rPr lang="en-US" sz="2800" dirty="0" err="1"/>
              <a:t>oladi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 err="1"/>
              <a:t>Shaxsiy</a:t>
            </a:r>
            <a:r>
              <a:rPr lang="en-US" sz="2800" dirty="0"/>
              <a:t> </a:t>
            </a:r>
            <a:r>
              <a:rPr lang="en-US" sz="2800" dirty="0" err="1"/>
              <a:t>ma’lumotlar</a:t>
            </a:r>
            <a:r>
              <a:rPr lang="en-US" sz="2800" dirty="0"/>
              <a:t> </a:t>
            </a:r>
            <a:r>
              <a:rPr lang="en-US" sz="2800" dirty="0" err="1"/>
              <a:t>himoyasi</a:t>
            </a:r>
            <a:r>
              <a:rPr lang="en-US" sz="2800" dirty="0"/>
              <a:t> </a:t>
            </a:r>
            <a:r>
              <a:rPr lang="en-US" sz="2800" dirty="0" err="1"/>
              <a:t>iste’molchilarning</a:t>
            </a:r>
            <a:r>
              <a:rPr lang="en-US" sz="2800" dirty="0"/>
              <a:t> </a:t>
            </a:r>
            <a:r>
              <a:rPr lang="en-US" sz="2800" dirty="0" err="1"/>
              <a:t>ishonchini</a:t>
            </a:r>
            <a:r>
              <a:rPr lang="en-US" sz="2800" dirty="0"/>
              <a:t> </a:t>
            </a:r>
            <a:r>
              <a:rPr lang="en-US" sz="2800" dirty="0" err="1"/>
              <a:t>oshiradi</a:t>
            </a:r>
            <a:r>
              <a:rPr lang="en-US" sz="2800" dirty="0"/>
              <a:t>.</a:t>
            </a:r>
          </a:p>
          <a:p>
            <a:pPr algn="just"/>
            <a:r>
              <a:rPr lang="ru-RU" sz="2500" dirty="0"/>
              <a:t>👉 </a:t>
            </a:r>
            <a:r>
              <a:rPr lang="en-US" sz="2500" dirty="0" err="1"/>
              <a:t>Masalan</a:t>
            </a:r>
            <a:r>
              <a:rPr lang="en-US" sz="2500" dirty="0"/>
              <a:t>: </a:t>
            </a:r>
            <a:r>
              <a:rPr lang="en-US" sz="2500" dirty="0" err="1"/>
              <a:t>O‘zbekistonda</a:t>
            </a:r>
            <a:r>
              <a:rPr lang="en-US" sz="2500" dirty="0"/>
              <a:t> </a:t>
            </a:r>
            <a:r>
              <a:rPr lang="en-US" sz="2500" b="1" dirty="0"/>
              <a:t>“</a:t>
            </a:r>
            <a:r>
              <a:rPr lang="en-US" sz="2500" b="1" dirty="0" err="1"/>
              <a:t>Elektron</a:t>
            </a:r>
            <a:r>
              <a:rPr lang="en-US" sz="2500" b="1" dirty="0"/>
              <a:t> </a:t>
            </a:r>
            <a:r>
              <a:rPr lang="en-US" sz="2500" b="1" dirty="0" err="1"/>
              <a:t>hukumat</a:t>
            </a:r>
            <a:r>
              <a:rPr lang="en-US" sz="2500" b="1" dirty="0"/>
              <a:t> </a:t>
            </a:r>
            <a:r>
              <a:rPr lang="en-US" sz="2500" b="1" dirty="0" err="1"/>
              <a:t>xavfsizlik</a:t>
            </a:r>
            <a:r>
              <a:rPr lang="en-US" sz="2500" b="1" dirty="0"/>
              <a:t> </a:t>
            </a:r>
            <a:r>
              <a:rPr lang="en-US" sz="2500" b="1" dirty="0" err="1"/>
              <a:t>markazi</a:t>
            </a:r>
            <a:r>
              <a:rPr lang="en-US" sz="2500" b="1" dirty="0"/>
              <a:t>”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b="1" dirty="0"/>
              <a:t>CERT.uz</a:t>
            </a:r>
            <a:r>
              <a:rPr lang="en-US" sz="2500" dirty="0"/>
              <a:t> </a:t>
            </a:r>
            <a:r>
              <a:rPr lang="en-US" sz="2500" dirty="0" err="1"/>
              <a:t>tashkilotlari</a:t>
            </a:r>
            <a:r>
              <a:rPr lang="en-US" sz="2500" dirty="0"/>
              <a:t> </a:t>
            </a:r>
            <a:r>
              <a:rPr lang="en-US" sz="2500" dirty="0" err="1"/>
              <a:t>kiberxavfsizlikni</a:t>
            </a:r>
            <a:r>
              <a:rPr lang="en-US" sz="2500" dirty="0"/>
              <a:t> </a:t>
            </a:r>
            <a:r>
              <a:rPr lang="en-US" sz="2500" dirty="0" err="1"/>
              <a:t>ta’minlab</a:t>
            </a:r>
            <a:r>
              <a:rPr lang="en-US" sz="2500" dirty="0"/>
              <a:t> </a:t>
            </a:r>
            <a:r>
              <a:rPr lang="en-US" sz="2500" dirty="0" err="1"/>
              <a:t>kelmoqda</a:t>
            </a:r>
            <a:r>
              <a:rPr lang="en-US" sz="2500" dirty="0"/>
              <a:t>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23554" name="Picture 2" descr="https://i.pinimg.com/736x/76/2b/0e/762b0eb42524b73f1e20998b8aed29d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24944"/>
            <a:ext cx="2870448" cy="361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s://i.pinimg.com/736x/02/ce/d2/02ced21483f06777030764159eb2f4c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280831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503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640960" cy="4968552"/>
          </a:xfrm>
        </p:spPr>
        <p:txBody>
          <a:bodyPr>
            <a:noAutofit/>
          </a:bodyPr>
          <a:lstStyle/>
          <a:p>
            <a:pPr algn="ctr"/>
            <a:r>
              <a:rPr lang="en-US" sz="3500" dirty="0" err="1">
                <a:solidFill>
                  <a:srgbClr val="FF0000"/>
                </a:solidFill>
              </a:rPr>
              <a:t>Xulosa</a:t>
            </a:r>
            <a:r>
              <a:rPr lang="en-US" sz="3500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en-US" sz="3500" dirty="0" err="1"/>
              <a:t>Axborot-kommunikatsiya</a:t>
            </a:r>
            <a:r>
              <a:rPr lang="en-US" sz="3500" dirty="0"/>
              <a:t> </a:t>
            </a:r>
            <a:r>
              <a:rPr lang="en-US" sz="3500" dirty="0" err="1"/>
              <a:t>infratuzilmasi</a:t>
            </a:r>
            <a:r>
              <a:rPr lang="en-US" sz="3500" dirty="0"/>
              <a:t> </a:t>
            </a:r>
            <a:r>
              <a:rPr lang="en-US" sz="3500" dirty="0" err="1"/>
              <a:t>savdo</a:t>
            </a:r>
            <a:r>
              <a:rPr lang="en-US" sz="3500" dirty="0"/>
              <a:t> </a:t>
            </a:r>
            <a:r>
              <a:rPr lang="en-US" sz="3500" dirty="0" err="1"/>
              <a:t>infratuzilmasining</a:t>
            </a:r>
            <a:r>
              <a:rPr lang="en-US" sz="3500" dirty="0"/>
              <a:t> </a:t>
            </a:r>
            <a:r>
              <a:rPr lang="en-US" sz="3500" dirty="0" err="1"/>
              <a:t>asosiy</a:t>
            </a:r>
            <a:r>
              <a:rPr lang="en-US" sz="3500" dirty="0"/>
              <a:t> </a:t>
            </a:r>
            <a:r>
              <a:rPr lang="en-US" sz="3500" dirty="0" err="1"/>
              <a:t>bo‘g‘ini</a:t>
            </a:r>
            <a:r>
              <a:rPr lang="en-US" sz="3500" dirty="0"/>
              <a:t> </a:t>
            </a:r>
            <a:r>
              <a:rPr lang="en-US" sz="3500" dirty="0" err="1"/>
              <a:t>hisoblanadi</a:t>
            </a:r>
            <a:r>
              <a:rPr lang="en-US" sz="3500" dirty="0"/>
              <a:t>. U </a:t>
            </a:r>
            <a:r>
              <a:rPr lang="en-US" sz="3500" dirty="0" err="1"/>
              <a:t>bozorlardagi</a:t>
            </a:r>
            <a:r>
              <a:rPr lang="en-US" sz="3500" dirty="0"/>
              <a:t> </a:t>
            </a:r>
            <a:r>
              <a:rPr lang="en-US" sz="3500" dirty="0" err="1"/>
              <a:t>raqobatni</a:t>
            </a:r>
            <a:r>
              <a:rPr lang="en-US" sz="3500" dirty="0"/>
              <a:t> </a:t>
            </a:r>
            <a:r>
              <a:rPr lang="en-US" sz="3500" dirty="0" err="1"/>
              <a:t>kuchaytiradi</a:t>
            </a:r>
            <a:r>
              <a:rPr lang="en-US" sz="3500" dirty="0"/>
              <a:t>, </a:t>
            </a:r>
            <a:r>
              <a:rPr lang="en-US" sz="3500" dirty="0" err="1"/>
              <a:t>iste’molchilar</a:t>
            </a:r>
            <a:r>
              <a:rPr lang="en-US" sz="3500" dirty="0"/>
              <a:t> </a:t>
            </a:r>
            <a:r>
              <a:rPr lang="en-US" sz="3500" dirty="0" err="1"/>
              <a:t>uchun</a:t>
            </a:r>
            <a:r>
              <a:rPr lang="en-US" sz="3500" dirty="0"/>
              <a:t> </a:t>
            </a:r>
            <a:r>
              <a:rPr lang="en-US" sz="3500" dirty="0" err="1"/>
              <a:t>qulaylik</a:t>
            </a:r>
            <a:r>
              <a:rPr lang="en-US" sz="3500" dirty="0"/>
              <a:t> </a:t>
            </a:r>
            <a:r>
              <a:rPr lang="en-US" sz="3500" dirty="0" err="1"/>
              <a:t>yaratadi</a:t>
            </a:r>
            <a:r>
              <a:rPr lang="en-US" sz="3500" dirty="0"/>
              <a:t>, </a:t>
            </a:r>
            <a:r>
              <a:rPr lang="en-US" sz="3500" dirty="0" err="1"/>
              <a:t>biznes</a:t>
            </a:r>
            <a:r>
              <a:rPr lang="en-US" sz="3500" dirty="0"/>
              <a:t> </a:t>
            </a:r>
            <a:r>
              <a:rPr lang="en-US" sz="3500" dirty="0" err="1"/>
              <a:t>jarayonlarini</a:t>
            </a:r>
            <a:r>
              <a:rPr lang="en-US" sz="3500" dirty="0"/>
              <a:t> </a:t>
            </a:r>
            <a:r>
              <a:rPr lang="en-US" sz="3500" dirty="0" err="1"/>
              <a:t>tezlashtiradi</a:t>
            </a:r>
            <a:r>
              <a:rPr lang="en-US" sz="3500" dirty="0"/>
              <a:t> </a:t>
            </a:r>
            <a:r>
              <a:rPr lang="en-US" sz="3500" dirty="0" err="1"/>
              <a:t>hamda</a:t>
            </a:r>
            <a:r>
              <a:rPr lang="en-US" sz="3500" dirty="0"/>
              <a:t> </a:t>
            </a:r>
            <a:r>
              <a:rPr lang="en-US" sz="3500" dirty="0" err="1"/>
              <a:t>mamlakatning</a:t>
            </a:r>
            <a:r>
              <a:rPr lang="en-US" sz="3500" dirty="0"/>
              <a:t> </a:t>
            </a:r>
            <a:r>
              <a:rPr lang="en-US" sz="3500" dirty="0" err="1"/>
              <a:t>umumiy</a:t>
            </a:r>
            <a:r>
              <a:rPr lang="en-US" sz="3500" dirty="0"/>
              <a:t> </a:t>
            </a:r>
            <a:r>
              <a:rPr lang="en-US" sz="3500" dirty="0" err="1"/>
              <a:t>iqtisodiy</a:t>
            </a:r>
            <a:r>
              <a:rPr lang="en-US" sz="3500" dirty="0"/>
              <a:t> </a:t>
            </a:r>
            <a:r>
              <a:rPr lang="en-US" sz="3500" dirty="0" err="1"/>
              <a:t>samaradorligini</a:t>
            </a:r>
            <a:r>
              <a:rPr lang="en-US" sz="3500" dirty="0"/>
              <a:t> </a:t>
            </a:r>
            <a:r>
              <a:rPr lang="en-US" sz="3500" dirty="0" err="1"/>
              <a:t>oshiradi</a:t>
            </a:r>
            <a:r>
              <a:rPr lang="en-US" sz="3500" dirty="0"/>
              <a:t>.</a:t>
            </a:r>
          </a:p>
          <a:p>
            <a:pPr marL="0" indent="0" algn="ctr">
              <a:buNone/>
            </a:pP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395141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548680"/>
            <a:ext cx="4225280" cy="5400600"/>
          </a:xfrm>
        </p:spPr>
        <p:txBody>
          <a:bodyPr>
            <a:normAutofit fontScale="92500"/>
          </a:bodyPr>
          <a:lstStyle/>
          <a:p>
            <a:r>
              <a:rPr lang="en-US" sz="3000" b="1" dirty="0" err="1" smtClean="0">
                <a:solidFill>
                  <a:srgbClr val="FF0000"/>
                </a:solidFill>
              </a:rPr>
              <a:t>Bozorning</a:t>
            </a:r>
            <a:r>
              <a:rPr lang="en-US" sz="3000" b="1" dirty="0" smtClean="0">
                <a:solidFill>
                  <a:srgbClr val="FF0000"/>
                </a:solidFill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</a:rPr>
              <a:t>xususiyatlari</a:t>
            </a:r>
            <a:r>
              <a:rPr lang="en-US" sz="3000" b="1" dirty="0" smtClean="0">
                <a:solidFill>
                  <a:srgbClr val="FF0000"/>
                </a:solidFill>
              </a:rPr>
              <a:t>:</a:t>
            </a:r>
            <a:endParaRPr lang="en-US" sz="3000" dirty="0" smtClean="0">
              <a:solidFill>
                <a:srgbClr val="FF0000"/>
              </a:solidFill>
            </a:endParaRPr>
          </a:p>
          <a:p>
            <a:r>
              <a:rPr lang="en-US" sz="3000" dirty="0" err="1" smtClean="0"/>
              <a:t>Har</a:t>
            </a:r>
            <a:r>
              <a:rPr lang="en-US" sz="3000" dirty="0" smtClean="0"/>
              <a:t> </a:t>
            </a:r>
            <a:r>
              <a:rPr lang="en-US" sz="3000" dirty="0" err="1" smtClean="0"/>
              <a:t>bir</a:t>
            </a:r>
            <a:r>
              <a:rPr lang="en-US" sz="3000" dirty="0" smtClean="0"/>
              <a:t> </a:t>
            </a:r>
            <a:r>
              <a:rPr lang="en-US" sz="3000" dirty="0" err="1" smtClean="0"/>
              <a:t>bozor</a:t>
            </a:r>
            <a:r>
              <a:rPr lang="en-US" sz="3000" dirty="0" smtClean="0"/>
              <a:t> </a:t>
            </a:r>
            <a:r>
              <a:rPr lang="en-US" sz="3000" dirty="0" err="1" smtClean="0"/>
              <a:t>o‘zining</a:t>
            </a:r>
            <a:r>
              <a:rPr lang="en-US" sz="3000" dirty="0" smtClean="0"/>
              <a:t> </a:t>
            </a:r>
            <a:r>
              <a:rPr lang="en-US" sz="3000" dirty="0" err="1" smtClean="0"/>
              <a:t>narx</a:t>
            </a:r>
            <a:r>
              <a:rPr lang="en-US" sz="3000" dirty="0" smtClean="0"/>
              <a:t> </a:t>
            </a:r>
            <a:r>
              <a:rPr lang="en-US" sz="3000" dirty="0" err="1" smtClean="0"/>
              <a:t>shakllanishiga</a:t>
            </a:r>
            <a:r>
              <a:rPr lang="en-US" sz="3000" dirty="0" smtClean="0"/>
              <a:t> </a:t>
            </a:r>
            <a:r>
              <a:rPr lang="en-US" sz="3000" dirty="0" err="1" smtClean="0"/>
              <a:t>ega</a:t>
            </a:r>
            <a:endParaRPr lang="en-US" sz="3000" dirty="0" smtClean="0"/>
          </a:p>
          <a:p>
            <a:r>
              <a:rPr lang="en-US" sz="3000" dirty="0" err="1" smtClean="0"/>
              <a:t>Raqobat</a:t>
            </a:r>
            <a:r>
              <a:rPr lang="en-US" sz="3000" dirty="0" smtClean="0"/>
              <a:t> </a:t>
            </a:r>
            <a:r>
              <a:rPr lang="en-US" sz="3000" dirty="0" err="1" smtClean="0"/>
              <a:t>darajasi</a:t>
            </a:r>
            <a:r>
              <a:rPr lang="en-US" sz="3000" dirty="0" smtClean="0"/>
              <a:t> </a:t>
            </a:r>
            <a:r>
              <a:rPr lang="en-US" sz="3000" dirty="0" err="1" smtClean="0"/>
              <a:t>farq</a:t>
            </a:r>
            <a:r>
              <a:rPr lang="en-US" sz="3000" dirty="0" smtClean="0"/>
              <a:t> </a:t>
            </a:r>
            <a:r>
              <a:rPr lang="en-US" sz="3000" dirty="0" err="1" smtClean="0"/>
              <a:t>qiladi</a:t>
            </a:r>
            <a:r>
              <a:rPr lang="en-US" sz="3000" dirty="0" smtClean="0"/>
              <a:t> (</a:t>
            </a:r>
            <a:r>
              <a:rPr lang="en-US" sz="3000" dirty="0" err="1" smtClean="0"/>
              <a:t>monopol</a:t>
            </a:r>
            <a:r>
              <a:rPr lang="en-US" sz="3000" dirty="0" smtClean="0"/>
              <a:t>, </a:t>
            </a:r>
            <a:r>
              <a:rPr lang="en-US" sz="3000" dirty="0" err="1" smtClean="0"/>
              <a:t>oligopol</a:t>
            </a:r>
            <a:r>
              <a:rPr lang="en-US" sz="3000" dirty="0" smtClean="0"/>
              <a:t>, </a:t>
            </a:r>
            <a:r>
              <a:rPr lang="en-US" sz="3000" dirty="0" err="1" smtClean="0"/>
              <a:t>erkin</a:t>
            </a:r>
            <a:r>
              <a:rPr lang="en-US" sz="3000" dirty="0" smtClean="0"/>
              <a:t> </a:t>
            </a:r>
            <a:r>
              <a:rPr lang="en-US" sz="3000" dirty="0" err="1" smtClean="0"/>
              <a:t>raqobat</a:t>
            </a:r>
            <a:r>
              <a:rPr lang="en-US" sz="3000" dirty="0" smtClean="0"/>
              <a:t>)</a:t>
            </a:r>
          </a:p>
          <a:p>
            <a:r>
              <a:rPr lang="en-US" sz="3000" dirty="0" err="1" smtClean="0"/>
              <a:t>Tashkiliy</a:t>
            </a:r>
            <a:r>
              <a:rPr lang="en-US" sz="3000" dirty="0" smtClean="0"/>
              <a:t> </a:t>
            </a:r>
            <a:r>
              <a:rPr lang="en-US" sz="3000" dirty="0" err="1" smtClean="0"/>
              <a:t>shakli</a:t>
            </a:r>
            <a:r>
              <a:rPr lang="en-US" sz="3000" dirty="0" smtClean="0"/>
              <a:t> (</a:t>
            </a:r>
            <a:r>
              <a:rPr lang="en-US" sz="3000" dirty="0" err="1" smtClean="0"/>
              <a:t>an’anaviy</a:t>
            </a:r>
            <a:r>
              <a:rPr lang="en-US" sz="3000" dirty="0" smtClean="0"/>
              <a:t> </a:t>
            </a:r>
            <a:r>
              <a:rPr lang="en-US" sz="3000" dirty="0" err="1" smtClean="0"/>
              <a:t>bozor</a:t>
            </a:r>
            <a:r>
              <a:rPr lang="en-US" sz="3000" dirty="0" smtClean="0"/>
              <a:t>, </a:t>
            </a:r>
            <a:r>
              <a:rPr lang="en-US" sz="3000" dirty="0" err="1" smtClean="0"/>
              <a:t>elektron</a:t>
            </a:r>
            <a:r>
              <a:rPr lang="en-US" sz="3000" dirty="0" smtClean="0"/>
              <a:t> marketplace)</a:t>
            </a:r>
          </a:p>
          <a:p>
            <a:pPr marL="0" indent="0">
              <a:buNone/>
            </a:pPr>
            <a:endParaRPr lang="ru-RU" sz="3000" dirty="0"/>
          </a:p>
        </p:txBody>
      </p:sp>
      <p:pic>
        <p:nvPicPr>
          <p:cNvPr id="24578" name="Picture 2" descr="https://i.pinimg.com/736x/22/aa/7f/22aa7f259af240c85da32a7618ae15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74441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8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796966"/>
              </p:ext>
            </p:extLst>
          </p:nvPr>
        </p:nvGraphicFramePr>
        <p:xfrm>
          <a:off x="107504" y="116633"/>
          <a:ext cx="8928992" cy="6624738"/>
        </p:xfrm>
        <a:graphic>
          <a:graphicData uri="http://schemas.openxmlformats.org/drawingml/2006/table">
            <a:tbl>
              <a:tblPr/>
              <a:tblGrid>
                <a:gridCol w="864096"/>
                <a:gridCol w="1296144"/>
                <a:gridCol w="2232248"/>
                <a:gridCol w="2376264"/>
                <a:gridCol w="2160240"/>
              </a:tblGrid>
              <a:tr h="71536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Bozor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turi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Asosiy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mahsulot</a:t>
                      </a:r>
                      <a:r>
                        <a:rPr lang="en-US" sz="1400" b="1" dirty="0"/>
                        <a:t>/</a:t>
                      </a:r>
                      <a:r>
                        <a:rPr lang="en-US" sz="1400" b="1" dirty="0" err="1"/>
                        <a:t>xizmat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Ishtirokchilar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Xususiyatlari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Misollar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145695">
                <a:tc>
                  <a:txBody>
                    <a:bodyPr/>
                    <a:lstStyle/>
                    <a:p>
                      <a:pPr algn="just"/>
                      <a:r>
                        <a:rPr lang="en-US" sz="1400" b="1" dirty="0"/>
                        <a:t>Tovar </a:t>
                      </a:r>
                      <a:r>
                        <a:rPr lang="en-US" sz="1400" b="1" dirty="0" err="1"/>
                        <a:t>bozorlar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Oziq-ovqat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sanoat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tovarlari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Ishlab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chiqaruvchilar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ulgurji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va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chakana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savdo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iste’molchilar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/>
                        <a:t>Real, </a:t>
                      </a:r>
                      <a:r>
                        <a:rPr lang="en-US" sz="1400" dirty="0" err="1"/>
                        <a:t>moddiy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mahsulotlar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sotiladi</a:t>
                      </a:r>
                      <a:r>
                        <a:rPr lang="en-US" sz="1400" dirty="0"/>
                        <a:t>; </a:t>
                      </a:r>
                      <a:r>
                        <a:rPr lang="en-US" sz="1400" dirty="0" err="1"/>
                        <a:t>narx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talab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va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taklif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asosida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shakllanadi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Bozorlar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supermarketlar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texnika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do‘konlari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145695">
                <a:tc>
                  <a:txBody>
                    <a:bodyPr/>
                    <a:lstStyle/>
                    <a:p>
                      <a:pPr algn="just"/>
                      <a:r>
                        <a:rPr lang="en-US" sz="1400" b="1" dirty="0" err="1"/>
                        <a:t>Xizmatlar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bozori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/>
                        <a:t>Transport, </a:t>
                      </a:r>
                      <a:r>
                        <a:rPr lang="en-US" sz="1400" dirty="0" err="1"/>
                        <a:t>ta’lim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tibbiyot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Xizmat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ko‘rsatuvchilar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kompaniya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o‘qituvchi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shifokor</a:t>
                      </a:r>
                      <a:r>
                        <a:rPr lang="en-US" sz="1400" dirty="0"/>
                        <a:t>) </a:t>
                      </a:r>
                      <a:r>
                        <a:rPr lang="en-US" sz="1400" dirty="0" err="1"/>
                        <a:t>va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iste’molchilar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Moddiy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shakli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yo‘q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natijasi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jarayonda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yaratiladi</a:t>
                      </a:r>
                      <a:r>
                        <a:rPr lang="en-US" sz="1400" dirty="0"/>
                        <a:t>; </a:t>
                      </a:r>
                      <a:r>
                        <a:rPr lang="en-US" sz="1400" dirty="0" err="1"/>
                        <a:t>sifat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sub’ektiv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baholanadi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Avtobus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xizmati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universitet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klinika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26593">
                <a:tc>
                  <a:txBody>
                    <a:bodyPr/>
                    <a:lstStyle/>
                    <a:p>
                      <a:pPr algn="just"/>
                      <a:r>
                        <a:rPr lang="en-US" sz="1400" b="1" dirty="0" err="1"/>
                        <a:t>Moliyaviy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bozor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Pul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aksiyalar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obligatsiyalar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v-SE" sz="1400" dirty="0"/>
                        <a:t>Investorlar, banklar, fond birjalari, davlat</a:t>
                      </a:r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Kapital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harakati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va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investitsiyalarni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ta’minlaydi</a:t>
                      </a:r>
                      <a:r>
                        <a:rPr lang="en-US" sz="1400" dirty="0"/>
                        <a:t>; </a:t>
                      </a:r>
                      <a:r>
                        <a:rPr lang="en-US" sz="1400" dirty="0" err="1"/>
                        <a:t>narx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foiz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stavkasi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va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riskga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bog‘liq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Toshkent Fond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Birjasi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bank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kreditlari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145695">
                <a:tc>
                  <a:txBody>
                    <a:bodyPr/>
                    <a:lstStyle/>
                    <a:p>
                      <a:pPr algn="just"/>
                      <a:r>
                        <a:rPr lang="en-US" sz="1400" b="1" dirty="0" err="1"/>
                        <a:t>Mehnat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bozori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Ishchi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kuchi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Ish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beruvchi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va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ishchi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Ish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haqi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talab-taklif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asosida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belgilanadi</a:t>
                      </a:r>
                      <a:r>
                        <a:rPr lang="en-US" sz="1400" dirty="0"/>
                        <a:t>; </a:t>
                      </a:r>
                      <a:r>
                        <a:rPr lang="en-US" sz="1400" dirty="0" err="1"/>
                        <a:t>malaka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va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tajriba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muhim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rol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o‘ynaydi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Ish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yarmarkalari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e’lon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saytlar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(ishkop.uz)</a:t>
                      </a:r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145695">
                <a:tc>
                  <a:txBody>
                    <a:bodyPr/>
                    <a:lstStyle/>
                    <a:p>
                      <a:pPr algn="just"/>
                      <a:r>
                        <a:rPr lang="en-US" sz="1400" b="1" dirty="0" err="1"/>
                        <a:t>Axborot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bozori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Ma’lumot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texnologiyalar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v-SE" sz="1400" dirty="0"/>
                        <a:t>IT kompaniyalar, konsalting firmalar, iste’molchilar</a:t>
                      </a:r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/>
                        <a:t>Innovatsiyaga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eng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ochiq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bozor</a:t>
                      </a:r>
                      <a:r>
                        <a:rPr lang="en-US" sz="1400" dirty="0"/>
                        <a:t>; </a:t>
                      </a:r>
                      <a:r>
                        <a:rPr lang="en-US" sz="1400" dirty="0" err="1"/>
                        <a:t>tez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rivojlanadi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narxlar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tez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o‘zgaradi</a:t>
                      </a:r>
                      <a:endParaRPr lang="en-US" sz="1400" dirty="0"/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Internet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platformalari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IT-outsourcing,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onlayn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kurslar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41907" marR="41907" marT="20954" marB="209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81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4618856" cy="6264696"/>
          </a:xfrm>
          <a:ln w="571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🔑 </a:t>
            </a:r>
            <a:r>
              <a:rPr lang="en-US" b="1" dirty="0" err="1" smtClean="0">
                <a:solidFill>
                  <a:srgbClr val="FF0000"/>
                </a:solidFill>
              </a:rPr>
              <a:t>Asosiy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farqlar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smtClean="0"/>
              <a:t>Tovar </a:t>
            </a:r>
            <a:r>
              <a:rPr lang="en-US" sz="2400" b="1" dirty="0" err="1" smtClean="0"/>
              <a:t>bozori</a:t>
            </a:r>
            <a:r>
              <a:rPr lang="en-US" sz="2400" dirty="0" smtClean="0"/>
              <a:t> – </a:t>
            </a:r>
            <a:r>
              <a:rPr lang="en-US" sz="2400" dirty="0" err="1" smtClean="0"/>
              <a:t>moddiy</a:t>
            </a:r>
            <a:r>
              <a:rPr lang="en-US" sz="2400" dirty="0" smtClean="0"/>
              <a:t> </a:t>
            </a:r>
            <a:r>
              <a:rPr lang="en-US" sz="2400" dirty="0" err="1" smtClean="0"/>
              <a:t>mahsulotlar</a:t>
            </a:r>
            <a:r>
              <a:rPr lang="en-US" sz="2400" dirty="0" smtClean="0"/>
              <a:t> </a:t>
            </a:r>
            <a:r>
              <a:rPr lang="en-US" sz="2400" dirty="0" err="1" smtClean="0"/>
              <a:t>asosiy</a:t>
            </a:r>
            <a:r>
              <a:rPr lang="en-US" sz="2400" dirty="0" smtClean="0"/>
              <a:t> </a:t>
            </a:r>
            <a:r>
              <a:rPr lang="en-US" sz="2400" dirty="0" err="1" smtClean="0"/>
              <a:t>o‘rinda</a:t>
            </a:r>
            <a:endParaRPr lang="en-US" sz="24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err="1" smtClean="0"/>
              <a:t>Xizmatlar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bozori</a:t>
            </a:r>
            <a:r>
              <a:rPr lang="en-US" sz="2400" dirty="0" smtClean="0"/>
              <a:t> – </a:t>
            </a:r>
            <a:r>
              <a:rPr lang="en-US" sz="2400" dirty="0" err="1" smtClean="0"/>
              <a:t>jarayon</a:t>
            </a:r>
            <a:r>
              <a:rPr lang="en-US" sz="2400" dirty="0" smtClean="0"/>
              <a:t> </a:t>
            </a:r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xizmat</a:t>
            </a:r>
            <a:r>
              <a:rPr lang="en-US" sz="2400" dirty="0" smtClean="0"/>
              <a:t> </a:t>
            </a:r>
            <a:r>
              <a:rPr lang="en-US" sz="2400" dirty="0" err="1" smtClean="0"/>
              <a:t>sifatiga</a:t>
            </a:r>
            <a:r>
              <a:rPr lang="en-US" sz="2400" dirty="0" smtClean="0"/>
              <a:t> </a:t>
            </a:r>
            <a:r>
              <a:rPr lang="en-US" sz="2400" dirty="0" err="1" smtClean="0"/>
              <a:t>urg‘u</a:t>
            </a:r>
            <a:r>
              <a:rPr lang="en-US" sz="2400" dirty="0" smtClean="0"/>
              <a:t> </a:t>
            </a:r>
            <a:r>
              <a:rPr lang="en-US" sz="2400" dirty="0" err="1" smtClean="0"/>
              <a:t>beriladi</a:t>
            </a:r>
            <a:endParaRPr lang="en-US" sz="24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err="1" smtClean="0"/>
              <a:t>Moliyaviy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bozor</a:t>
            </a:r>
            <a:r>
              <a:rPr lang="en-US" sz="2400" dirty="0" smtClean="0"/>
              <a:t> – </a:t>
            </a:r>
            <a:r>
              <a:rPr lang="en-US" sz="2400" dirty="0" err="1" smtClean="0"/>
              <a:t>pul</a:t>
            </a:r>
            <a:r>
              <a:rPr lang="en-US" sz="2400" dirty="0" smtClean="0"/>
              <a:t> </a:t>
            </a:r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kapital</a:t>
            </a:r>
            <a:r>
              <a:rPr lang="en-US" sz="2400" dirty="0" smtClean="0"/>
              <a:t> </a:t>
            </a:r>
            <a:r>
              <a:rPr lang="en-US" sz="2400" dirty="0" err="1" smtClean="0"/>
              <a:t>harakati</a:t>
            </a:r>
            <a:r>
              <a:rPr lang="en-US" sz="2400" dirty="0" smtClean="0"/>
              <a:t>, </a:t>
            </a:r>
            <a:r>
              <a:rPr lang="en-US" sz="2400" dirty="0" err="1" smtClean="0"/>
              <a:t>investitsiya</a:t>
            </a:r>
            <a:r>
              <a:rPr lang="en-US" sz="2400" dirty="0" smtClean="0"/>
              <a:t> </a:t>
            </a:r>
            <a:r>
              <a:rPr lang="en-US" sz="2400" dirty="0" err="1" smtClean="0"/>
              <a:t>imkoniyatlari</a:t>
            </a:r>
            <a:endParaRPr lang="en-US" sz="24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err="1" smtClean="0"/>
              <a:t>Mehnat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bozori</a:t>
            </a:r>
            <a:r>
              <a:rPr lang="en-US" sz="2400" dirty="0" smtClean="0"/>
              <a:t> – </a:t>
            </a:r>
            <a:r>
              <a:rPr lang="en-US" sz="2400" dirty="0" err="1" smtClean="0"/>
              <a:t>ishchi</a:t>
            </a:r>
            <a:r>
              <a:rPr lang="en-US" sz="2400" dirty="0" smtClean="0"/>
              <a:t> </a:t>
            </a:r>
            <a:r>
              <a:rPr lang="en-US" sz="2400" dirty="0" err="1" smtClean="0"/>
              <a:t>kuchi</a:t>
            </a:r>
            <a:r>
              <a:rPr lang="en-US" sz="2400" dirty="0" smtClean="0"/>
              <a:t> </a:t>
            </a:r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uning</a:t>
            </a:r>
            <a:r>
              <a:rPr lang="en-US" sz="2400" dirty="0" smtClean="0"/>
              <a:t> </a:t>
            </a:r>
            <a:r>
              <a:rPr lang="en-US" sz="2400" dirty="0" err="1" smtClean="0"/>
              <a:t>qiymati</a:t>
            </a:r>
            <a:r>
              <a:rPr lang="en-US" sz="2400" dirty="0" smtClean="0"/>
              <a:t> (</a:t>
            </a:r>
            <a:r>
              <a:rPr lang="en-US" sz="2400" dirty="0" err="1" smtClean="0"/>
              <a:t>ish</a:t>
            </a:r>
            <a:r>
              <a:rPr lang="en-US" sz="2400" dirty="0" smtClean="0"/>
              <a:t> </a:t>
            </a:r>
            <a:r>
              <a:rPr lang="en-US" sz="2400" dirty="0" err="1" smtClean="0"/>
              <a:t>haqi</a:t>
            </a:r>
            <a:r>
              <a:rPr lang="en-US" sz="2400" dirty="0" smtClean="0"/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err="1" smtClean="0"/>
              <a:t>Axborot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bozori</a:t>
            </a:r>
            <a:r>
              <a:rPr lang="en-US" sz="2400" dirty="0" smtClean="0"/>
              <a:t> – </a:t>
            </a:r>
            <a:r>
              <a:rPr lang="en-US" sz="2400" dirty="0" err="1" smtClean="0"/>
              <a:t>innovatsiya</a:t>
            </a:r>
            <a:r>
              <a:rPr lang="en-US" sz="2400" dirty="0" smtClean="0"/>
              <a:t> </a:t>
            </a:r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texnologiyalar</a:t>
            </a:r>
            <a:r>
              <a:rPr lang="en-US" sz="2400" dirty="0" smtClean="0"/>
              <a:t> </a:t>
            </a:r>
            <a:r>
              <a:rPr lang="en-US" sz="2400" dirty="0" err="1" smtClean="0"/>
              <a:t>eng</a:t>
            </a:r>
            <a:r>
              <a:rPr lang="en-US" sz="2400" dirty="0" smtClean="0"/>
              <a:t> </a:t>
            </a:r>
            <a:r>
              <a:rPr lang="en-US" sz="2400" dirty="0" err="1" smtClean="0"/>
              <a:t>tez</a:t>
            </a:r>
            <a:r>
              <a:rPr lang="en-US" sz="2400" dirty="0" smtClean="0"/>
              <a:t> </a:t>
            </a:r>
            <a:r>
              <a:rPr lang="en-US" sz="2400" dirty="0" err="1" smtClean="0"/>
              <a:t>yangilanadigan</a:t>
            </a:r>
            <a:r>
              <a:rPr lang="en-US" sz="2400" dirty="0" smtClean="0"/>
              <a:t> segment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 descr="https://i.pinimg.com/736x/ad/17/da/ad17da9bdf2de89eef11ad97bf8b62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0648"/>
            <a:ext cx="3655681" cy="6336704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2563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582" y="332656"/>
            <a:ext cx="8229600" cy="1152128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Bozor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– </a:t>
            </a:r>
            <a:r>
              <a:rPr lang="en-US" b="1" dirty="0" err="1"/>
              <a:t>bu</a:t>
            </a:r>
            <a:r>
              <a:rPr lang="en-US" b="1" dirty="0"/>
              <a:t> </a:t>
            </a:r>
            <a:r>
              <a:rPr lang="en-US" b="1" dirty="0" err="1"/>
              <a:t>tovar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xizmatlarning</a:t>
            </a:r>
            <a:r>
              <a:rPr lang="en-US" b="1" dirty="0"/>
              <a:t> </a:t>
            </a:r>
            <a:r>
              <a:rPr lang="en-US" b="1" dirty="0" err="1"/>
              <a:t>ayirboshlash</a:t>
            </a:r>
            <a:r>
              <a:rPr lang="en-US" b="1" dirty="0"/>
              <a:t> </a:t>
            </a:r>
            <a:r>
              <a:rPr lang="en-US" b="1" dirty="0" err="1"/>
              <a:t>maydoni</a:t>
            </a:r>
            <a:r>
              <a:rPr lang="en-US" b="1" dirty="0"/>
              <a:t> </a:t>
            </a:r>
            <a:r>
              <a:rPr lang="en-US" b="1" dirty="0" err="1"/>
              <a:t>bo‘lib</a:t>
            </a:r>
            <a:r>
              <a:rPr lang="en-US" b="1" dirty="0"/>
              <a:t>, </a:t>
            </a:r>
            <a:r>
              <a:rPr lang="en-US" b="1" dirty="0" err="1"/>
              <a:t>unda</a:t>
            </a:r>
            <a:r>
              <a:rPr lang="en-US" b="1" dirty="0"/>
              <a:t> </a:t>
            </a:r>
            <a:r>
              <a:rPr lang="en-US" b="1" dirty="0" err="1"/>
              <a:t>sotuvchi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xaridorlar</a:t>
            </a:r>
            <a:r>
              <a:rPr lang="en-US" b="1" dirty="0"/>
              <a:t> </a:t>
            </a:r>
            <a:r>
              <a:rPr lang="en-US" b="1" dirty="0" err="1"/>
              <a:t>manfaatlari</a:t>
            </a:r>
            <a:r>
              <a:rPr lang="en-US" b="1" dirty="0"/>
              <a:t> </a:t>
            </a:r>
            <a:r>
              <a:rPr lang="en-US" b="1" dirty="0" err="1"/>
              <a:t>to‘qnashadi</a:t>
            </a:r>
            <a:r>
              <a:rPr lang="en-US" b="1" dirty="0"/>
              <a:t>.</a:t>
            </a:r>
            <a:r>
              <a:rPr lang="en-US" dirty="0"/>
              <a:t>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qator</a:t>
            </a:r>
            <a:r>
              <a:rPr lang="en-US" dirty="0"/>
              <a:t> </a:t>
            </a:r>
            <a:r>
              <a:rPr lang="en-US" dirty="0" err="1"/>
              <a:t>muhim</a:t>
            </a:r>
            <a:r>
              <a:rPr lang="en-US" dirty="0"/>
              <a:t> </a:t>
            </a:r>
            <a:r>
              <a:rPr lang="en-US" dirty="0" err="1" smtClean="0"/>
              <a:t>xususiyatlari</a:t>
            </a:r>
            <a:r>
              <a:rPr lang="en-US" dirty="0" smtClean="0"/>
              <a:t> </a:t>
            </a:r>
            <a:r>
              <a:rPr lang="en-US" dirty="0" err="1"/>
              <a:t>mavjud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00808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200" b="1" dirty="0" err="1">
                <a:solidFill>
                  <a:srgbClr val="FF0000"/>
                </a:solidFill>
              </a:rPr>
              <a:t>Raqobat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darajasi</a:t>
            </a:r>
            <a:endParaRPr lang="en-US" sz="2200" b="1" dirty="0">
              <a:solidFill>
                <a:srgbClr val="FF0000"/>
              </a:solidFill>
            </a:endParaRPr>
          </a:p>
          <a:p>
            <a:pPr algn="just"/>
            <a:r>
              <a:rPr lang="en-US" sz="2200" b="1" dirty="0" err="1">
                <a:solidFill>
                  <a:srgbClr val="FF0000"/>
                </a:solidFill>
              </a:rPr>
              <a:t>Erkin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raqobat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/>
              <a:t>– </a:t>
            </a:r>
            <a:r>
              <a:rPr lang="en-US" sz="2200" dirty="0" err="1"/>
              <a:t>ko‘plab</a:t>
            </a:r>
            <a:r>
              <a:rPr lang="en-US" sz="2200" dirty="0"/>
              <a:t> </a:t>
            </a:r>
            <a:r>
              <a:rPr lang="en-US" sz="2200" dirty="0" err="1"/>
              <a:t>sotuvchilar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xaridorlar</a:t>
            </a:r>
            <a:r>
              <a:rPr lang="en-US" sz="2200" dirty="0"/>
              <a:t> </a:t>
            </a:r>
            <a:r>
              <a:rPr lang="en-US" sz="2200" dirty="0" err="1"/>
              <a:t>mavjud</a:t>
            </a:r>
            <a:r>
              <a:rPr lang="en-US" sz="2200" dirty="0"/>
              <a:t>, </a:t>
            </a:r>
            <a:r>
              <a:rPr lang="en-US" sz="2200" dirty="0" err="1"/>
              <a:t>narx</a:t>
            </a:r>
            <a:r>
              <a:rPr lang="en-US" sz="2200" dirty="0"/>
              <a:t> </a:t>
            </a:r>
            <a:r>
              <a:rPr lang="en-US" sz="2200" dirty="0" err="1"/>
              <a:t>talab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taklifga</a:t>
            </a:r>
            <a:r>
              <a:rPr lang="en-US" sz="2200" dirty="0"/>
              <a:t> </a:t>
            </a:r>
            <a:r>
              <a:rPr lang="en-US" sz="2200" dirty="0" err="1"/>
              <a:t>qarab</a:t>
            </a:r>
            <a:r>
              <a:rPr lang="en-US" sz="2200" dirty="0"/>
              <a:t> </a:t>
            </a:r>
            <a:r>
              <a:rPr lang="en-US" sz="2200" dirty="0" err="1"/>
              <a:t>belgilanadi</a:t>
            </a:r>
            <a:r>
              <a:rPr lang="en-US" sz="2200" dirty="0"/>
              <a:t>.</a:t>
            </a:r>
          </a:p>
          <a:p>
            <a:pPr algn="just"/>
            <a:r>
              <a:rPr lang="en-US" sz="2200" b="1" dirty="0" err="1">
                <a:solidFill>
                  <a:srgbClr val="FF0000"/>
                </a:solidFill>
              </a:rPr>
              <a:t>Monopoliya</a:t>
            </a:r>
            <a:r>
              <a:rPr lang="en-US" sz="2200" dirty="0"/>
              <a:t> – </a:t>
            </a:r>
            <a:r>
              <a:rPr lang="en-US" sz="2200" dirty="0" err="1"/>
              <a:t>bitta</a:t>
            </a:r>
            <a:r>
              <a:rPr lang="en-US" sz="2200" dirty="0"/>
              <a:t> </a:t>
            </a:r>
            <a:r>
              <a:rPr lang="en-US" sz="2200" dirty="0" err="1"/>
              <a:t>yirik</a:t>
            </a:r>
            <a:r>
              <a:rPr lang="en-US" sz="2200" dirty="0"/>
              <a:t> </a:t>
            </a:r>
            <a:r>
              <a:rPr lang="en-US" sz="2200" dirty="0" err="1"/>
              <a:t>sotuvchi</a:t>
            </a:r>
            <a:r>
              <a:rPr lang="en-US" sz="2200" dirty="0"/>
              <a:t> </a:t>
            </a:r>
            <a:r>
              <a:rPr lang="en-US" sz="2200" dirty="0" err="1"/>
              <a:t>narx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shartlarni</a:t>
            </a:r>
            <a:r>
              <a:rPr lang="en-US" sz="2200" dirty="0"/>
              <a:t> </a:t>
            </a:r>
            <a:r>
              <a:rPr lang="en-US" sz="2200" dirty="0" err="1"/>
              <a:t>belgilaydi</a:t>
            </a:r>
            <a:r>
              <a:rPr lang="en-US" sz="2200" dirty="0"/>
              <a:t>.</a:t>
            </a:r>
          </a:p>
          <a:p>
            <a:pPr algn="just"/>
            <a:r>
              <a:rPr lang="en-US" sz="2200" b="1" dirty="0" err="1">
                <a:solidFill>
                  <a:srgbClr val="FF0000"/>
                </a:solidFill>
              </a:rPr>
              <a:t>Oligopoliya</a:t>
            </a:r>
            <a:r>
              <a:rPr lang="en-US" sz="2200" dirty="0"/>
              <a:t> – </a:t>
            </a:r>
            <a:r>
              <a:rPr lang="en-US" sz="2200" dirty="0" err="1"/>
              <a:t>bozor</a:t>
            </a:r>
            <a:r>
              <a:rPr lang="en-US" sz="2200" dirty="0"/>
              <a:t> </a:t>
            </a:r>
            <a:r>
              <a:rPr lang="en-US" sz="2200" dirty="0" err="1"/>
              <a:t>bir</a:t>
            </a:r>
            <a:r>
              <a:rPr lang="en-US" sz="2200" dirty="0"/>
              <a:t> </a:t>
            </a:r>
            <a:r>
              <a:rPr lang="en-US" sz="2200" dirty="0" err="1"/>
              <a:t>nechta</a:t>
            </a:r>
            <a:r>
              <a:rPr lang="en-US" sz="2200" dirty="0"/>
              <a:t> </a:t>
            </a:r>
            <a:r>
              <a:rPr lang="en-US" sz="2200" dirty="0" err="1"/>
              <a:t>yirik</a:t>
            </a:r>
            <a:r>
              <a:rPr lang="en-US" sz="2200" dirty="0"/>
              <a:t> </a:t>
            </a:r>
            <a:r>
              <a:rPr lang="en-US" sz="2200" dirty="0" err="1"/>
              <a:t>kompaniyalar</a:t>
            </a:r>
            <a:r>
              <a:rPr lang="en-US" sz="2200" dirty="0"/>
              <a:t> </a:t>
            </a:r>
            <a:r>
              <a:rPr lang="en-US" sz="2200" dirty="0" err="1"/>
              <a:t>tomonidan</a:t>
            </a:r>
            <a:r>
              <a:rPr lang="en-US" sz="2200" dirty="0"/>
              <a:t> </a:t>
            </a:r>
            <a:r>
              <a:rPr lang="en-US" sz="2200" dirty="0" err="1"/>
              <a:t>boshqariladi</a:t>
            </a:r>
            <a:r>
              <a:rPr lang="en-US" sz="2200" dirty="0"/>
              <a:t> (</a:t>
            </a:r>
            <a:r>
              <a:rPr lang="en-US" sz="2200" dirty="0" err="1"/>
              <a:t>masalan</a:t>
            </a:r>
            <a:r>
              <a:rPr lang="en-US" sz="2200" dirty="0"/>
              <a:t>, </a:t>
            </a:r>
            <a:r>
              <a:rPr lang="en-US" sz="2200" dirty="0" err="1"/>
              <a:t>mobil</a:t>
            </a:r>
            <a:r>
              <a:rPr lang="en-US" sz="2200" dirty="0"/>
              <a:t> </a:t>
            </a:r>
            <a:r>
              <a:rPr lang="en-US" sz="2200" dirty="0" err="1"/>
              <a:t>aloqa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FF0000"/>
                </a:solidFill>
              </a:rPr>
              <a:t>operatorlari</a:t>
            </a:r>
            <a:r>
              <a:rPr lang="en-US" sz="2200" dirty="0">
                <a:solidFill>
                  <a:srgbClr val="FF0000"/>
                </a:solidFill>
              </a:rPr>
              <a:t>).</a:t>
            </a:r>
          </a:p>
          <a:p>
            <a:pPr algn="just"/>
            <a:r>
              <a:rPr lang="en-US" sz="2200" b="1" dirty="0" err="1">
                <a:solidFill>
                  <a:srgbClr val="FF0000"/>
                </a:solidFill>
              </a:rPr>
              <a:t>Monopsoniya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/>
              <a:t>– </a:t>
            </a:r>
            <a:r>
              <a:rPr lang="en-US" sz="2200" dirty="0" err="1"/>
              <a:t>ko‘plab</a:t>
            </a:r>
            <a:r>
              <a:rPr lang="en-US" sz="2200" dirty="0"/>
              <a:t> </a:t>
            </a:r>
            <a:r>
              <a:rPr lang="en-US" sz="2200" dirty="0" err="1"/>
              <a:t>sotuvchilar</a:t>
            </a:r>
            <a:r>
              <a:rPr lang="en-US" sz="2200" dirty="0"/>
              <a:t>, ammo </a:t>
            </a:r>
            <a:r>
              <a:rPr lang="en-US" sz="2200" dirty="0" err="1"/>
              <a:t>bitta</a:t>
            </a:r>
            <a:r>
              <a:rPr lang="en-US" sz="2200" dirty="0"/>
              <a:t> </a:t>
            </a:r>
            <a:r>
              <a:rPr lang="en-US" sz="2200" dirty="0" err="1"/>
              <a:t>yirik</a:t>
            </a:r>
            <a:r>
              <a:rPr lang="en-US" sz="2200" dirty="0"/>
              <a:t> </a:t>
            </a:r>
            <a:r>
              <a:rPr lang="en-US" sz="2200" dirty="0" err="1"/>
              <a:t>xaridor</a:t>
            </a:r>
            <a:r>
              <a:rPr lang="en-US" sz="2200" dirty="0"/>
              <a:t> </a:t>
            </a:r>
            <a:r>
              <a:rPr lang="en-US" sz="2200" dirty="0" err="1"/>
              <a:t>mavjud</a:t>
            </a:r>
            <a:r>
              <a:rPr lang="en-US" sz="2200" dirty="0"/>
              <a:t> (</a:t>
            </a:r>
            <a:r>
              <a:rPr lang="en-US" sz="2200" dirty="0" err="1"/>
              <a:t>davlat</a:t>
            </a:r>
            <a:r>
              <a:rPr lang="en-US" sz="2200" dirty="0"/>
              <a:t> </a:t>
            </a:r>
            <a:r>
              <a:rPr lang="en-US" sz="2200" dirty="0" err="1"/>
              <a:t>xaridlari</a:t>
            </a:r>
            <a:r>
              <a:rPr lang="en-US" sz="2200" dirty="0"/>
              <a:t>).</a:t>
            </a:r>
          </a:p>
        </p:txBody>
      </p:sp>
      <p:pic>
        <p:nvPicPr>
          <p:cNvPr id="25602" name="Picture 2" descr="https://i.pinimg.com/736x/45/ca/ac/45caac74c024a24cd8899571788f0a6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1196752"/>
            <a:ext cx="4064149" cy="533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001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4373563"/>
          </a:xfrm>
          <a:solidFill>
            <a:schemeClr val="tx2">
              <a:lumMod val="20000"/>
              <a:lumOff val="80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2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</a:rPr>
              <a:t>Narx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</a:rPr>
              <a:t>mexanizmi</a:t>
            </a:r>
            <a:endParaRPr lang="en-US" sz="28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800" dirty="0" err="1"/>
              <a:t>Talab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taklif</a:t>
            </a:r>
            <a:r>
              <a:rPr lang="en-US" sz="2800" dirty="0"/>
              <a:t> </a:t>
            </a:r>
            <a:r>
              <a:rPr lang="en-US" sz="2800" dirty="0" err="1"/>
              <a:t>asosida</a:t>
            </a:r>
            <a:r>
              <a:rPr lang="en-US" sz="2800" dirty="0"/>
              <a:t> </a:t>
            </a:r>
            <a:r>
              <a:rPr lang="en-US" sz="2800" dirty="0" err="1"/>
              <a:t>narxlar</a:t>
            </a:r>
            <a:r>
              <a:rPr lang="en-US" sz="2800" dirty="0"/>
              <a:t> </a:t>
            </a:r>
            <a:r>
              <a:rPr lang="en-US" sz="2800" dirty="0" err="1"/>
              <a:t>shakllanadi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Narx</a:t>
            </a:r>
            <a:r>
              <a:rPr lang="en-US" sz="2800" dirty="0"/>
              <a:t> </a:t>
            </a:r>
            <a:r>
              <a:rPr lang="en-US" sz="2800" dirty="0" err="1"/>
              <a:t>bozor</a:t>
            </a:r>
            <a:r>
              <a:rPr lang="en-US" sz="2800" dirty="0"/>
              <a:t> </a:t>
            </a:r>
            <a:r>
              <a:rPr lang="en-US" sz="2800" dirty="0" err="1"/>
              <a:t>ishtirokchilariga</a:t>
            </a:r>
            <a:r>
              <a:rPr lang="en-US" sz="2800" dirty="0"/>
              <a:t> signal </a:t>
            </a:r>
            <a:r>
              <a:rPr lang="en-US" sz="2800" dirty="0" err="1"/>
              <a:t>beradi</a:t>
            </a:r>
            <a:r>
              <a:rPr lang="en-US" sz="2800" dirty="0"/>
              <a:t>: </a:t>
            </a:r>
            <a:r>
              <a:rPr lang="en-US" sz="2800" dirty="0" err="1"/>
              <a:t>qaysi</a:t>
            </a:r>
            <a:r>
              <a:rPr lang="en-US" sz="2800" dirty="0"/>
              <a:t> </a:t>
            </a:r>
            <a:r>
              <a:rPr lang="en-US" sz="2800" dirty="0" err="1"/>
              <a:t>mahsulotni</a:t>
            </a:r>
            <a:r>
              <a:rPr lang="en-US" sz="2800" dirty="0"/>
              <a:t> </a:t>
            </a:r>
            <a:r>
              <a:rPr lang="en-US" sz="2800" dirty="0" err="1"/>
              <a:t>ko‘proq</a:t>
            </a:r>
            <a:r>
              <a:rPr lang="en-US" sz="2800" dirty="0"/>
              <a:t> </a:t>
            </a:r>
            <a:r>
              <a:rPr lang="en-US" sz="2800" dirty="0" err="1"/>
              <a:t>ishlab</a:t>
            </a:r>
            <a:r>
              <a:rPr lang="en-US" sz="2800" dirty="0"/>
              <a:t> </a:t>
            </a:r>
            <a:r>
              <a:rPr lang="en-US" sz="2800" dirty="0" err="1"/>
              <a:t>chiqarish</a:t>
            </a:r>
            <a:r>
              <a:rPr lang="en-US" sz="2800" dirty="0"/>
              <a:t> </a:t>
            </a:r>
            <a:r>
              <a:rPr lang="en-US" sz="2800" dirty="0" err="1"/>
              <a:t>yoki</a:t>
            </a:r>
            <a:r>
              <a:rPr lang="en-US" sz="2800" dirty="0"/>
              <a:t> </a:t>
            </a:r>
            <a:r>
              <a:rPr lang="en-US" sz="2800" dirty="0" err="1"/>
              <a:t>xarid</a:t>
            </a:r>
            <a:r>
              <a:rPr lang="en-US" sz="2800" dirty="0"/>
              <a:t> </a:t>
            </a:r>
            <a:r>
              <a:rPr lang="en-US" sz="2800" dirty="0" err="1"/>
              <a:t>qilish</a:t>
            </a:r>
            <a:r>
              <a:rPr lang="en-US" sz="2800" dirty="0"/>
              <a:t> </a:t>
            </a:r>
            <a:r>
              <a:rPr lang="en-US" sz="2800" dirty="0" err="1"/>
              <a:t>kerakligini</a:t>
            </a:r>
            <a:r>
              <a:rPr lang="en-US" sz="2800" dirty="0"/>
              <a:t> </a:t>
            </a:r>
            <a:r>
              <a:rPr lang="en-US" sz="2800" dirty="0" err="1"/>
              <a:t>ko‘rsatadi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Davlat</a:t>
            </a:r>
            <a:r>
              <a:rPr lang="en-US" sz="2800" dirty="0"/>
              <a:t> </a:t>
            </a:r>
            <a:r>
              <a:rPr lang="en-US" sz="2800" dirty="0" err="1"/>
              <a:t>aralashuvi</a:t>
            </a:r>
            <a:r>
              <a:rPr lang="en-US" sz="2800" dirty="0"/>
              <a:t> (</a:t>
            </a:r>
            <a:r>
              <a:rPr lang="en-US" sz="2800" dirty="0" err="1"/>
              <a:t>soliq</a:t>
            </a:r>
            <a:r>
              <a:rPr lang="en-US" sz="2800" dirty="0"/>
              <a:t>, </a:t>
            </a:r>
            <a:r>
              <a:rPr lang="en-US" sz="2800" dirty="0" err="1"/>
              <a:t>subsidiyalar</a:t>
            </a:r>
            <a:r>
              <a:rPr lang="en-US" sz="2800" dirty="0"/>
              <a:t>, </a:t>
            </a:r>
            <a:r>
              <a:rPr lang="en-US" sz="2800" dirty="0" err="1"/>
              <a:t>bojxona</a:t>
            </a:r>
            <a:r>
              <a:rPr lang="en-US" sz="2800" dirty="0"/>
              <a:t> </a:t>
            </a:r>
            <a:r>
              <a:rPr lang="en-US" sz="2800" dirty="0" err="1"/>
              <a:t>siyosati</a:t>
            </a:r>
            <a:r>
              <a:rPr lang="en-US" sz="2800" dirty="0"/>
              <a:t>) </a:t>
            </a:r>
            <a:r>
              <a:rPr lang="en-US" sz="2800" dirty="0" err="1"/>
              <a:t>narx</a:t>
            </a:r>
            <a:r>
              <a:rPr lang="en-US" sz="2800" dirty="0"/>
              <a:t> </a:t>
            </a:r>
            <a:r>
              <a:rPr lang="en-US" sz="2800" dirty="0" err="1"/>
              <a:t>mexanizmini</a:t>
            </a:r>
            <a:r>
              <a:rPr lang="en-US" sz="2800" dirty="0"/>
              <a:t> </a:t>
            </a:r>
            <a:r>
              <a:rPr lang="en-US" sz="2800" dirty="0" err="1"/>
              <a:t>o‘zgartirishi</a:t>
            </a:r>
            <a:r>
              <a:rPr lang="en-US" sz="2800" dirty="0"/>
              <a:t> </a:t>
            </a:r>
            <a:r>
              <a:rPr lang="en-US" sz="2800" dirty="0" err="1"/>
              <a:t>mumkin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322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332656"/>
            <a:ext cx="5040560" cy="6264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 err="1"/>
              <a:t>H</a:t>
            </a:r>
            <a:r>
              <a:rPr lang="en-US" sz="2500" b="1" dirty="0" err="1" smtClean="0"/>
              <a:t>ududiy</a:t>
            </a:r>
            <a:r>
              <a:rPr lang="en-US" sz="2500" b="1" dirty="0" smtClean="0"/>
              <a:t> </a:t>
            </a:r>
            <a:r>
              <a:rPr lang="en-US" sz="2500" b="1" dirty="0" err="1"/>
              <a:t>joylashuvi</a:t>
            </a:r>
            <a:endParaRPr lang="en-US" sz="2500" b="1" dirty="0"/>
          </a:p>
          <a:p>
            <a:pPr algn="just"/>
            <a:r>
              <a:rPr lang="en-US" sz="2500" b="1" dirty="0" err="1">
                <a:solidFill>
                  <a:schemeClr val="tx2"/>
                </a:solidFill>
              </a:rPr>
              <a:t>Mahalliy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bozorlar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hududiy</a:t>
            </a:r>
            <a:r>
              <a:rPr lang="en-US" sz="2500" dirty="0"/>
              <a:t> </a:t>
            </a:r>
            <a:r>
              <a:rPr lang="en-US" sz="2500" dirty="0" err="1"/>
              <a:t>aholi</a:t>
            </a:r>
            <a:r>
              <a:rPr lang="en-US" sz="2500" dirty="0"/>
              <a:t> </a:t>
            </a:r>
            <a:r>
              <a:rPr lang="en-US" sz="2500" dirty="0" err="1"/>
              <a:t>ehtiyojini</a:t>
            </a:r>
            <a:r>
              <a:rPr lang="en-US" sz="2500" dirty="0"/>
              <a:t> </a:t>
            </a:r>
            <a:r>
              <a:rPr lang="en-US" sz="2500" dirty="0" err="1"/>
              <a:t>qondiradi</a:t>
            </a:r>
            <a:r>
              <a:rPr lang="en-US" sz="2500" dirty="0"/>
              <a:t> (</a:t>
            </a:r>
            <a:r>
              <a:rPr lang="en-US" sz="2500" dirty="0" err="1"/>
              <a:t>mahalliy</a:t>
            </a:r>
            <a:r>
              <a:rPr lang="en-US" sz="2500" dirty="0"/>
              <a:t> </a:t>
            </a:r>
            <a:r>
              <a:rPr lang="en-US" sz="2500" dirty="0" err="1"/>
              <a:t>dehqon</a:t>
            </a:r>
            <a:r>
              <a:rPr lang="en-US" sz="2500" dirty="0"/>
              <a:t> </a:t>
            </a:r>
            <a:r>
              <a:rPr lang="en-US" sz="2500" dirty="0" err="1"/>
              <a:t>bozorlari</a:t>
            </a:r>
            <a:r>
              <a:rPr lang="en-US" sz="2500" dirty="0"/>
              <a:t>).</a:t>
            </a:r>
          </a:p>
          <a:p>
            <a:pPr algn="just"/>
            <a:r>
              <a:rPr lang="en-US" sz="2500" b="1" dirty="0" err="1">
                <a:solidFill>
                  <a:schemeClr val="tx2"/>
                </a:solidFill>
              </a:rPr>
              <a:t>Milliy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bozorlar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butun</a:t>
            </a:r>
            <a:r>
              <a:rPr lang="en-US" sz="2500" dirty="0"/>
              <a:t> </a:t>
            </a:r>
            <a:r>
              <a:rPr lang="en-US" sz="2500" dirty="0" err="1"/>
              <a:t>mamlakat</a:t>
            </a:r>
            <a:r>
              <a:rPr lang="en-US" sz="2500" dirty="0"/>
              <a:t> </a:t>
            </a:r>
            <a:r>
              <a:rPr lang="en-US" sz="2500" dirty="0" err="1"/>
              <a:t>miqyosida</a:t>
            </a:r>
            <a:r>
              <a:rPr lang="en-US" sz="2500" dirty="0"/>
              <a:t> </a:t>
            </a:r>
            <a:r>
              <a:rPr lang="en-US" sz="2500" dirty="0" err="1"/>
              <a:t>faoliyat</a:t>
            </a:r>
            <a:r>
              <a:rPr lang="en-US" sz="2500" dirty="0"/>
              <a:t> </a:t>
            </a:r>
            <a:r>
              <a:rPr lang="en-US" sz="2500" dirty="0" err="1"/>
              <a:t>yuritadi</a:t>
            </a:r>
            <a:r>
              <a:rPr lang="en-US" sz="2500" dirty="0"/>
              <a:t>.</a:t>
            </a:r>
          </a:p>
          <a:p>
            <a:pPr algn="just"/>
            <a:r>
              <a:rPr lang="en-US" sz="2500" b="1" dirty="0" err="1">
                <a:solidFill>
                  <a:schemeClr val="tx2"/>
                </a:solidFill>
              </a:rPr>
              <a:t>Xalqaro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bozorlar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tashqi</a:t>
            </a:r>
            <a:r>
              <a:rPr lang="en-US" sz="2500" dirty="0"/>
              <a:t> </a:t>
            </a:r>
            <a:r>
              <a:rPr lang="en-US" sz="2500" dirty="0" err="1"/>
              <a:t>savdo</a:t>
            </a:r>
            <a:r>
              <a:rPr lang="en-US" sz="2500" dirty="0"/>
              <a:t> </a:t>
            </a:r>
            <a:r>
              <a:rPr lang="en-US" sz="2500" dirty="0" err="1"/>
              <a:t>orqali</a:t>
            </a:r>
            <a:r>
              <a:rPr lang="en-US" sz="2500" dirty="0"/>
              <a:t> </a:t>
            </a:r>
            <a:r>
              <a:rPr lang="en-US" sz="2500" dirty="0" err="1"/>
              <a:t>eksport</a:t>
            </a:r>
            <a:r>
              <a:rPr lang="en-US" sz="2500" dirty="0"/>
              <a:t>-import </a:t>
            </a:r>
            <a:r>
              <a:rPr lang="en-US" sz="2500" dirty="0" err="1"/>
              <a:t>operatsiyalari</a:t>
            </a:r>
            <a:r>
              <a:rPr lang="en-US" sz="2500" dirty="0"/>
              <a:t> </a:t>
            </a:r>
            <a:r>
              <a:rPr lang="en-US" sz="2500" dirty="0" err="1"/>
              <a:t>bilan</a:t>
            </a:r>
            <a:r>
              <a:rPr lang="en-US" sz="2500" dirty="0"/>
              <a:t> </a:t>
            </a:r>
            <a:r>
              <a:rPr lang="en-US" sz="2500" dirty="0" err="1"/>
              <a:t>bog‘liq</a:t>
            </a:r>
            <a:r>
              <a:rPr lang="en-US" sz="2500" dirty="0"/>
              <a:t>.</a:t>
            </a:r>
          </a:p>
          <a:p>
            <a:pPr algn="just"/>
            <a:r>
              <a:rPr lang="en-US" sz="2500" dirty="0" err="1"/>
              <a:t>Hududiy</a:t>
            </a:r>
            <a:r>
              <a:rPr lang="en-US" sz="2500" dirty="0"/>
              <a:t> </a:t>
            </a:r>
            <a:r>
              <a:rPr lang="en-US" sz="2500" dirty="0" err="1"/>
              <a:t>joylashuv</a:t>
            </a:r>
            <a:r>
              <a:rPr lang="en-US" sz="2500" dirty="0"/>
              <a:t> transport, </a:t>
            </a:r>
            <a:r>
              <a:rPr lang="en-US" sz="2500" dirty="0" err="1"/>
              <a:t>logistika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dirty="0" err="1"/>
              <a:t>ishlab</a:t>
            </a:r>
            <a:r>
              <a:rPr lang="en-US" sz="2500" dirty="0"/>
              <a:t> </a:t>
            </a:r>
            <a:r>
              <a:rPr lang="en-US" sz="2500" dirty="0" err="1"/>
              <a:t>chiqarish</a:t>
            </a:r>
            <a:r>
              <a:rPr lang="en-US" sz="2500" dirty="0"/>
              <a:t> </a:t>
            </a:r>
            <a:r>
              <a:rPr lang="en-US" sz="2500" dirty="0" err="1"/>
              <a:t>xarajatlariga</a:t>
            </a:r>
            <a:r>
              <a:rPr lang="en-US" sz="2500" dirty="0"/>
              <a:t> </a:t>
            </a:r>
            <a:r>
              <a:rPr lang="en-US" sz="2500" dirty="0" err="1"/>
              <a:t>bevosita</a:t>
            </a:r>
            <a:r>
              <a:rPr lang="en-US" sz="2500" dirty="0"/>
              <a:t> </a:t>
            </a:r>
            <a:r>
              <a:rPr lang="en-US" sz="2500" dirty="0" err="1"/>
              <a:t>ta’sir</a:t>
            </a:r>
            <a:r>
              <a:rPr lang="en-US" sz="2500" dirty="0"/>
              <a:t> </a:t>
            </a:r>
            <a:r>
              <a:rPr lang="en-US" sz="2500" dirty="0" err="1"/>
              <a:t>qiladi</a:t>
            </a:r>
            <a:r>
              <a:rPr lang="en-US" sz="2500" dirty="0"/>
              <a:t>.</a:t>
            </a:r>
          </a:p>
          <a:p>
            <a:pPr marL="0" indent="0">
              <a:buNone/>
            </a:pPr>
            <a:endParaRPr lang="ru-RU" sz="3000" dirty="0"/>
          </a:p>
        </p:txBody>
      </p:sp>
      <p:pic>
        <p:nvPicPr>
          <p:cNvPr id="26626" name="Picture 2" descr="https://i.pinimg.com/736x/fa/06/9c/fa069c0195dba470187e8b5a69dc40f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60040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5468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2500" b="1" dirty="0" smtClean="0">
                <a:solidFill>
                  <a:schemeClr val="tx2"/>
                </a:solidFill>
              </a:rPr>
              <a:t>4 </a:t>
            </a:r>
            <a:r>
              <a:rPr lang="en-US" sz="2500" b="1" dirty="0" err="1">
                <a:solidFill>
                  <a:schemeClr val="tx2"/>
                </a:solidFill>
              </a:rPr>
              <a:t>Raqamli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integratsiya</a:t>
            </a:r>
            <a:endParaRPr lang="en-US" sz="2500" b="1" dirty="0">
              <a:solidFill>
                <a:schemeClr val="tx2"/>
              </a:solidFill>
            </a:endParaRPr>
          </a:p>
          <a:p>
            <a:r>
              <a:rPr lang="en-US" sz="2500" b="1" dirty="0" err="1">
                <a:solidFill>
                  <a:schemeClr val="tx2"/>
                </a:solidFill>
              </a:rPr>
              <a:t>Elektron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savdo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maydonchalari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Uzum</a:t>
            </a:r>
            <a:r>
              <a:rPr lang="en-US" sz="2500" dirty="0"/>
              <a:t> Market, Amazon, </a:t>
            </a:r>
            <a:r>
              <a:rPr lang="en-US" sz="2500" dirty="0" err="1"/>
              <a:t>Alibaba</a:t>
            </a:r>
            <a:r>
              <a:rPr lang="en-US" sz="2500" dirty="0"/>
              <a:t>.</a:t>
            </a:r>
          </a:p>
          <a:p>
            <a:r>
              <a:rPr lang="en-US" sz="2500" b="1" dirty="0" err="1">
                <a:solidFill>
                  <a:schemeClr val="tx2"/>
                </a:solidFill>
              </a:rPr>
              <a:t>Fintech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va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onlayn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to‘lov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tizimlari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/>
              <a:t>– </a:t>
            </a:r>
            <a:r>
              <a:rPr lang="en-US" sz="2500" dirty="0" err="1"/>
              <a:t>Payme</a:t>
            </a:r>
            <a:r>
              <a:rPr lang="en-US" sz="2500" dirty="0"/>
              <a:t>, Click, </a:t>
            </a:r>
            <a:r>
              <a:rPr lang="en-US" sz="2500" dirty="0" err="1"/>
              <a:t>UzumPay</a:t>
            </a:r>
            <a:r>
              <a:rPr lang="en-US" sz="2500" dirty="0"/>
              <a:t>.</a:t>
            </a:r>
          </a:p>
          <a:p>
            <a:r>
              <a:rPr lang="en-US" sz="2500" b="1" dirty="0"/>
              <a:t>Big Data </a:t>
            </a:r>
            <a:r>
              <a:rPr lang="en-US" sz="2500" b="1" dirty="0" err="1"/>
              <a:t>va</a:t>
            </a:r>
            <a:r>
              <a:rPr lang="en-US" sz="2500" b="1" dirty="0"/>
              <a:t> </a:t>
            </a:r>
            <a:r>
              <a:rPr lang="en-US" sz="2500" b="1" dirty="0" err="1"/>
              <a:t>sun’iy</a:t>
            </a:r>
            <a:r>
              <a:rPr lang="en-US" sz="2500" b="1" dirty="0"/>
              <a:t> </a:t>
            </a:r>
            <a:r>
              <a:rPr lang="en-US" sz="2500" b="1" dirty="0" err="1"/>
              <a:t>intellekt</a:t>
            </a:r>
            <a:r>
              <a:rPr lang="en-US" sz="2500" dirty="0"/>
              <a:t> – </a:t>
            </a:r>
            <a:r>
              <a:rPr lang="en-US" sz="2500" dirty="0" err="1"/>
              <a:t>xaridorlarning</a:t>
            </a:r>
            <a:r>
              <a:rPr lang="en-US" sz="2500" dirty="0"/>
              <a:t> </a:t>
            </a:r>
            <a:r>
              <a:rPr lang="en-US" sz="2500" dirty="0" err="1"/>
              <a:t>xatti-harakatlarini</a:t>
            </a:r>
            <a:r>
              <a:rPr lang="en-US" sz="2500" dirty="0"/>
              <a:t> </a:t>
            </a:r>
            <a:r>
              <a:rPr lang="en-US" sz="2500" dirty="0" err="1"/>
              <a:t>tahlil</a:t>
            </a:r>
            <a:r>
              <a:rPr lang="en-US" sz="2500" dirty="0"/>
              <a:t> </a:t>
            </a:r>
            <a:r>
              <a:rPr lang="en-US" sz="2500" dirty="0" err="1"/>
              <a:t>qilib</a:t>
            </a:r>
            <a:r>
              <a:rPr lang="en-US" sz="2500" dirty="0"/>
              <a:t>, </a:t>
            </a:r>
            <a:r>
              <a:rPr lang="en-US" sz="2500" dirty="0" err="1"/>
              <a:t>biznes</a:t>
            </a:r>
            <a:r>
              <a:rPr lang="en-US" sz="2500" dirty="0"/>
              <a:t> </a:t>
            </a:r>
            <a:r>
              <a:rPr lang="en-US" sz="2500" dirty="0" err="1"/>
              <a:t>qarorlarini</a:t>
            </a:r>
            <a:r>
              <a:rPr lang="en-US" sz="2500" dirty="0"/>
              <a:t> </a:t>
            </a:r>
            <a:r>
              <a:rPr lang="en-US" sz="2500" dirty="0" err="1"/>
              <a:t>tezlashtiradi</a:t>
            </a:r>
            <a:r>
              <a:rPr lang="en-US" sz="2500" dirty="0"/>
              <a:t>.</a:t>
            </a:r>
          </a:p>
          <a:p>
            <a:r>
              <a:rPr lang="en-US" sz="2500" dirty="0" err="1">
                <a:solidFill>
                  <a:schemeClr val="tx2"/>
                </a:solidFill>
              </a:rPr>
              <a:t>Bozorlarning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raqamli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integratsiyasi</a:t>
            </a:r>
            <a:r>
              <a:rPr lang="en-US" sz="2500" dirty="0">
                <a:solidFill>
                  <a:schemeClr val="tx2"/>
                </a:solidFill>
              </a:rPr>
              <a:t> global </a:t>
            </a:r>
            <a:r>
              <a:rPr lang="en-US" sz="2500" dirty="0" err="1">
                <a:solidFill>
                  <a:schemeClr val="tx2"/>
                </a:solidFill>
              </a:rPr>
              <a:t>savdo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jarayonlarini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tezlashtiradi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va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xaridorlar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uchun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qulaylik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yaratadi</a:t>
            </a:r>
            <a:r>
              <a:rPr lang="en-US" sz="2500" dirty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797152"/>
            <a:ext cx="8568952" cy="923330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FF0000"/>
                </a:solidFill>
              </a:rPr>
              <a:t>📌 </a:t>
            </a:r>
            <a:r>
              <a:rPr lang="en-US" b="1" dirty="0" err="1">
                <a:solidFill>
                  <a:srgbClr val="FF0000"/>
                </a:solidFill>
              </a:rPr>
              <a:t>Xulosa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Bozorlarning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asosiy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xususiyatlari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raqobat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narx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hududiy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joylashuv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raqamli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integratsiya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 err="1">
                <a:solidFill>
                  <a:srgbClr val="FF0000"/>
                </a:solidFill>
              </a:rPr>
              <a:t>ularning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samaradorligini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belgilab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beradi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iqtisodiy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tizim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rivojlanishiga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bevosita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ta’sir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qiladi</a:t>
            </a:r>
            <a:r>
              <a:rPr lang="en-US" dirty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335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Изображение пина-истор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6166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0112" y="260648"/>
            <a:ext cx="3371528" cy="64087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500" dirty="0" err="1" smtClean="0">
                <a:solidFill>
                  <a:schemeClr val="tx2"/>
                </a:solidFill>
              </a:rPr>
              <a:t>Savdo</a:t>
            </a:r>
            <a:r>
              <a:rPr lang="en-US" sz="3500" dirty="0" smtClean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infratuzilmasi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va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bozorlar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bir-biri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bilan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chambarchas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bog‘liq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bo‘lib</a:t>
            </a:r>
            <a:r>
              <a:rPr lang="en-US" sz="3500" dirty="0">
                <a:solidFill>
                  <a:schemeClr val="tx2"/>
                </a:solidFill>
              </a:rPr>
              <a:t>, </a:t>
            </a:r>
            <a:r>
              <a:rPr lang="en-US" sz="3500" dirty="0" err="1">
                <a:solidFill>
                  <a:schemeClr val="tx2"/>
                </a:solidFill>
              </a:rPr>
              <a:t>ular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o‘zaro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ta’sir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orqali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iqtisodiy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samaradorlikni</a:t>
            </a:r>
            <a:r>
              <a:rPr lang="en-US" sz="3500" dirty="0">
                <a:solidFill>
                  <a:schemeClr val="tx2"/>
                </a:solidFill>
              </a:rPr>
              <a:t> </a:t>
            </a:r>
            <a:r>
              <a:rPr lang="en-US" sz="3500" dirty="0" err="1">
                <a:solidFill>
                  <a:schemeClr val="tx2"/>
                </a:solidFill>
              </a:rPr>
              <a:t>shakllantiradi</a:t>
            </a:r>
            <a:r>
              <a:rPr lang="en-US" sz="3500" dirty="0">
                <a:solidFill>
                  <a:schemeClr val="tx2"/>
                </a:solidFill>
              </a:rPr>
              <a:t>.</a:t>
            </a:r>
            <a:endParaRPr lang="ru-RU" sz="3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7266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7620000" cy="568863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500" b="1" dirty="0" smtClean="0"/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Savdo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infratuzilmasi</a:t>
            </a:r>
            <a:r>
              <a:rPr lang="en-US" sz="2500" b="1" dirty="0">
                <a:solidFill>
                  <a:schemeClr val="tx2"/>
                </a:solidFill>
              </a:rPr>
              <a:t> → </a:t>
            </a:r>
            <a:r>
              <a:rPr lang="en-US" sz="2500" b="1" dirty="0" err="1">
                <a:solidFill>
                  <a:schemeClr val="tx2"/>
                </a:solidFill>
              </a:rPr>
              <a:t>Bozor</a:t>
            </a:r>
            <a:r>
              <a:rPr lang="en-US" sz="2500" b="1" dirty="0">
                <a:solidFill>
                  <a:schemeClr val="tx2"/>
                </a:solidFill>
              </a:rPr>
              <a:t> </a:t>
            </a:r>
            <a:r>
              <a:rPr lang="en-US" sz="2500" b="1" dirty="0" err="1">
                <a:solidFill>
                  <a:schemeClr val="tx2"/>
                </a:solidFill>
              </a:rPr>
              <a:t>samaradorligi</a:t>
            </a:r>
            <a:endParaRPr lang="en-US" sz="2500" b="1" dirty="0">
              <a:solidFill>
                <a:schemeClr val="tx2"/>
              </a:solidFill>
            </a:endParaRPr>
          </a:p>
          <a:p>
            <a:pPr algn="just"/>
            <a:r>
              <a:rPr lang="en-US" sz="2500" b="1" dirty="0"/>
              <a:t>Transport </a:t>
            </a:r>
            <a:r>
              <a:rPr lang="en-US" sz="2500" b="1" dirty="0" err="1"/>
              <a:t>va</a:t>
            </a:r>
            <a:r>
              <a:rPr lang="en-US" sz="2500" b="1" dirty="0"/>
              <a:t> </a:t>
            </a:r>
            <a:r>
              <a:rPr lang="en-US" sz="2500" b="1" dirty="0" err="1"/>
              <a:t>logistika</a:t>
            </a:r>
            <a:r>
              <a:rPr lang="en-US" sz="2500" b="1" dirty="0"/>
              <a:t> </a:t>
            </a:r>
            <a:r>
              <a:rPr lang="en-US" sz="2500" b="1" dirty="0" err="1"/>
              <a:t>tizimi</a:t>
            </a:r>
            <a:r>
              <a:rPr lang="en-US" sz="2500" dirty="0"/>
              <a:t> → </a:t>
            </a:r>
            <a:r>
              <a:rPr lang="en-US" sz="2500" dirty="0" err="1"/>
              <a:t>mahsulotlarning</a:t>
            </a:r>
            <a:r>
              <a:rPr lang="en-US" sz="2500" dirty="0"/>
              <a:t> </a:t>
            </a:r>
            <a:r>
              <a:rPr lang="en-US" sz="2500" dirty="0" err="1"/>
              <a:t>tez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dirty="0" err="1"/>
              <a:t>sifatli</a:t>
            </a:r>
            <a:r>
              <a:rPr lang="en-US" sz="2500" dirty="0"/>
              <a:t> </a:t>
            </a:r>
            <a:r>
              <a:rPr lang="en-US" sz="2500" dirty="0" err="1"/>
              <a:t>yetkazib</a:t>
            </a:r>
            <a:r>
              <a:rPr lang="en-US" sz="2500" dirty="0"/>
              <a:t> </a:t>
            </a:r>
            <a:r>
              <a:rPr lang="en-US" sz="2500" dirty="0" err="1"/>
              <a:t>berilishi</a:t>
            </a:r>
            <a:r>
              <a:rPr lang="en-US" sz="2500" dirty="0"/>
              <a:t> → </a:t>
            </a:r>
            <a:r>
              <a:rPr lang="en-US" sz="2500" dirty="0" err="1"/>
              <a:t>xarajatlarning</a:t>
            </a:r>
            <a:r>
              <a:rPr lang="en-US" sz="2500" dirty="0"/>
              <a:t> </a:t>
            </a:r>
            <a:r>
              <a:rPr lang="en-US" sz="2500" dirty="0" err="1"/>
              <a:t>kamayishi</a:t>
            </a:r>
            <a:r>
              <a:rPr lang="en-US" sz="2500" dirty="0"/>
              <a:t>.</a:t>
            </a:r>
          </a:p>
          <a:p>
            <a:pPr algn="just"/>
            <a:r>
              <a:rPr lang="en-US" sz="2500" b="1" dirty="0" err="1"/>
              <a:t>Ombor</a:t>
            </a:r>
            <a:r>
              <a:rPr lang="en-US" sz="2500" b="1" dirty="0"/>
              <a:t> </a:t>
            </a:r>
            <a:r>
              <a:rPr lang="en-US" sz="2500" b="1" dirty="0" err="1"/>
              <a:t>xo‘jaligi</a:t>
            </a:r>
            <a:r>
              <a:rPr lang="en-US" sz="2500" dirty="0"/>
              <a:t> → </a:t>
            </a:r>
            <a:r>
              <a:rPr lang="en-US" sz="2500" dirty="0" err="1"/>
              <a:t>mahsulot</a:t>
            </a:r>
            <a:r>
              <a:rPr lang="en-US" sz="2500" dirty="0"/>
              <a:t> </a:t>
            </a:r>
            <a:r>
              <a:rPr lang="en-US" sz="2500" dirty="0" err="1"/>
              <a:t>sifatini</a:t>
            </a:r>
            <a:r>
              <a:rPr lang="en-US" sz="2500" dirty="0"/>
              <a:t> </a:t>
            </a:r>
            <a:r>
              <a:rPr lang="en-US" sz="2500" dirty="0" err="1"/>
              <a:t>saqlash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dirty="0" err="1"/>
              <a:t>zaxiralarni</a:t>
            </a:r>
            <a:r>
              <a:rPr lang="en-US" sz="2500" dirty="0"/>
              <a:t> </a:t>
            </a:r>
            <a:r>
              <a:rPr lang="en-US" sz="2500" dirty="0" err="1"/>
              <a:t>boshqarish</a:t>
            </a:r>
            <a:r>
              <a:rPr lang="en-US" sz="2500" dirty="0"/>
              <a:t> → </a:t>
            </a:r>
            <a:r>
              <a:rPr lang="en-US" sz="2500" dirty="0" err="1"/>
              <a:t>uzluksiz</a:t>
            </a:r>
            <a:r>
              <a:rPr lang="en-US" sz="2500" dirty="0"/>
              <a:t> </a:t>
            </a:r>
            <a:r>
              <a:rPr lang="en-US" sz="2500" dirty="0" err="1"/>
              <a:t>ta’minot</a:t>
            </a:r>
            <a:r>
              <a:rPr lang="en-US" sz="2500" dirty="0"/>
              <a:t>.</a:t>
            </a:r>
          </a:p>
          <a:p>
            <a:pPr algn="just"/>
            <a:r>
              <a:rPr lang="en-US" sz="2500" b="1" dirty="0" err="1"/>
              <a:t>Moliyaviy</a:t>
            </a:r>
            <a:r>
              <a:rPr lang="en-US" sz="2500" b="1" dirty="0"/>
              <a:t> </a:t>
            </a:r>
            <a:r>
              <a:rPr lang="en-US" sz="2500" b="1" dirty="0" err="1"/>
              <a:t>xizmatlar</a:t>
            </a:r>
            <a:r>
              <a:rPr lang="en-US" sz="2500" dirty="0"/>
              <a:t> → </a:t>
            </a:r>
            <a:r>
              <a:rPr lang="en-US" sz="2500" dirty="0" err="1"/>
              <a:t>kredit</a:t>
            </a:r>
            <a:r>
              <a:rPr lang="en-US" sz="2500" dirty="0"/>
              <a:t>, factoring, </a:t>
            </a:r>
            <a:r>
              <a:rPr lang="en-US" sz="2500" dirty="0" err="1"/>
              <a:t>sug‘urta</a:t>
            </a:r>
            <a:r>
              <a:rPr lang="en-US" sz="2500" dirty="0"/>
              <a:t> → </a:t>
            </a:r>
            <a:r>
              <a:rPr lang="en-US" sz="2500" dirty="0" err="1"/>
              <a:t>savdo</a:t>
            </a:r>
            <a:r>
              <a:rPr lang="en-US" sz="2500" dirty="0"/>
              <a:t> </a:t>
            </a:r>
            <a:r>
              <a:rPr lang="en-US" sz="2500" dirty="0" err="1"/>
              <a:t>xavflarining</a:t>
            </a:r>
            <a:r>
              <a:rPr lang="en-US" sz="2500" dirty="0"/>
              <a:t> </a:t>
            </a:r>
            <a:r>
              <a:rPr lang="en-US" sz="2500" dirty="0" err="1"/>
              <a:t>kamayishi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</a:t>
            </a:r>
            <a:r>
              <a:rPr lang="en-US" sz="2500" dirty="0" err="1"/>
              <a:t>kapital</a:t>
            </a:r>
            <a:r>
              <a:rPr lang="en-US" sz="2500" dirty="0"/>
              <a:t> </a:t>
            </a:r>
            <a:r>
              <a:rPr lang="en-US" sz="2500" dirty="0" err="1"/>
              <a:t>aylanishi</a:t>
            </a:r>
            <a:r>
              <a:rPr lang="en-US" sz="2500" dirty="0"/>
              <a:t>.</a:t>
            </a:r>
          </a:p>
          <a:p>
            <a:pPr algn="just"/>
            <a:r>
              <a:rPr lang="en-US" sz="2500" b="1" dirty="0" err="1"/>
              <a:t>Axborot-kommunikatsiya</a:t>
            </a:r>
            <a:r>
              <a:rPr lang="en-US" sz="2500" b="1" dirty="0"/>
              <a:t> </a:t>
            </a:r>
            <a:r>
              <a:rPr lang="en-US" sz="2500" b="1" dirty="0" err="1"/>
              <a:t>infratuzilmasi</a:t>
            </a:r>
            <a:r>
              <a:rPr lang="en-US" sz="2500" dirty="0"/>
              <a:t> → </a:t>
            </a:r>
            <a:r>
              <a:rPr lang="en-US" sz="2500" dirty="0" err="1"/>
              <a:t>onlayn</a:t>
            </a:r>
            <a:r>
              <a:rPr lang="en-US" sz="2500" dirty="0"/>
              <a:t> </a:t>
            </a:r>
            <a:r>
              <a:rPr lang="en-US" sz="2500" dirty="0" err="1"/>
              <a:t>savdo</a:t>
            </a:r>
            <a:r>
              <a:rPr lang="en-US" sz="2500" dirty="0"/>
              <a:t>, </a:t>
            </a:r>
            <a:r>
              <a:rPr lang="en-US" sz="2500" dirty="0" err="1"/>
              <a:t>to‘lov</a:t>
            </a:r>
            <a:r>
              <a:rPr lang="en-US" sz="2500" dirty="0"/>
              <a:t> </a:t>
            </a:r>
            <a:r>
              <a:rPr lang="en-US" sz="2500" dirty="0" err="1"/>
              <a:t>tizimlari</a:t>
            </a:r>
            <a:r>
              <a:rPr lang="en-US" sz="2500" dirty="0"/>
              <a:t> → </a:t>
            </a:r>
            <a:r>
              <a:rPr lang="en-US" sz="2500" dirty="0" err="1"/>
              <a:t>tezkor</a:t>
            </a:r>
            <a:r>
              <a:rPr lang="en-US" sz="2500" dirty="0"/>
              <a:t> </a:t>
            </a:r>
            <a:r>
              <a:rPr lang="en-US" sz="2500" dirty="0" err="1"/>
              <a:t>hisob-kitob</a:t>
            </a:r>
            <a:r>
              <a:rPr lang="en-US" sz="2500" dirty="0"/>
              <a:t> </a:t>
            </a:r>
            <a:r>
              <a:rPr lang="en-US" sz="2500" dirty="0" err="1"/>
              <a:t>va</a:t>
            </a:r>
            <a:r>
              <a:rPr lang="en-US" sz="2500" dirty="0"/>
              <a:t> global </a:t>
            </a:r>
            <a:r>
              <a:rPr lang="en-US" sz="2500" dirty="0" err="1"/>
              <a:t>integratsiya</a:t>
            </a:r>
            <a:r>
              <a:rPr lang="en-US" sz="2500" dirty="0"/>
              <a:t>.</a:t>
            </a:r>
          </a:p>
          <a:p>
            <a:pPr algn="just"/>
            <a:r>
              <a:rPr lang="ru-RU" sz="2500" dirty="0">
                <a:solidFill>
                  <a:schemeClr val="tx2"/>
                </a:solidFill>
              </a:rPr>
              <a:t>👉 </a:t>
            </a:r>
            <a:r>
              <a:rPr lang="en-US" sz="2500" dirty="0" err="1">
                <a:solidFill>
                  <a:schemeClr val="tx2"/>
                </a:solidFill>
              </a:rPr>
              <a:t>Natija</a:t>
            </a:r>
            <a:r>
              <a:rPr lang="en-US" sz="2500" dirty="0">
                <a:solidFill>
                  <a:schemeClr val="tx2"/>
                </a:solidFill>
              </a:rPr>
              <a:t>: </a:t>
            </a:r>
            <a:r>
              <a:rPr lang="en-US" sz="2500" dirty="0" err="1">
                <a:solidFill>
                  <a:schemeClr val="tx2"/>
                </a:solidFill>
              </a:rPr>
              <a:t>Savdo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infratuzilmasi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rivojlangan</a:t>
            </a:r>
            <a:r>
              <a:rPr lang="en-US" sz="2500" dirty="0">
                <a:solidFill>
                  <a:schemeClr val="tx2"/>
                </a:solidFill>
              </a:rPr>
              <a:t> sari </a:t>
            </a:r>
            <a:r>
              <a:rPr lang="en-US" sz="2500" dirty="0" err="1">
                <a:solidFill>
                  <a:schemeClr val="tx2"/>
                </a:solidFill>
              </a:rPr>
              <a:t>bozor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samaradorligi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oshadi</a:t>
            </a:r>
            <a:r>
              <a:rPr lang="en-US" sz="2500" dirty="0">
                <a:solidFill>
                  <a:schemeClr val="tx2"/>
                </a:solidFill>
              </a:rPr>
              <a:t>, </a:t>
            </a:r>
            <a:r>
              <a:rPr lang="en-US" sz="2500" dirty="0" err="1">
                <a:solidFill>
                  <a:schemeClr val="tx2"/>
                </a:solidFill>
              </a:rPr>
              <a:t>raqobat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kuchayadi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va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iste’molchi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manfaatlari</a:t>
            </a:r>
            <a:r>
              <a:rPr lang="en-US" sz="2500" dirty="0">
                <a:solidFill>
                  <a:schemeClr val="tx2"/>
                </a:solidFill>
              </a:rPr>
              <a:t> </a:t>
            </a:r>
            <a:r>
              <a:rPr lang="en-US" sz="2500" dirty="0" err="1">
                <a:solidFill>
                  <a:schemeClr val="tx2"/>
                </a:solidFill>
              </a:rPr>
              <a:t>yaxshilanadi</a:t>
            </a:r>
            <a:r>
              <a:rPr lang="en-US" sz="2500" dirty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7177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88640"/>
            <a:ext cx="5243736" cy="6408712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chemeClr val="tx2"/>
                </a:solidFill>
              </a:rPr>
              <a:t>2 </a:t>
            </a:r>
            <a:r>
              <a:rPr lang="en-US" b="1" dirty="0" err="1">
                <a:solidFill>
                  <a:schemeClr val="tx2"/>
                </a:solidFill>
              </a:rPr>
              <a:t>Bozor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turlari</a:t>
            </a:r>
            <a:r>
              <a:rPr lang="en-US" b="1" dirty="0">
                <a:solidFill>
                  <a:schemeClr val="tx2"/>
                </a:solidFill>
              </a:rPr>
              <a:t> → </a:t>
            </a:r>
            <a:r>
              <a:rPr lang="en-US" b="1" dirty="0" err="1">
                <a:solidFill>
                  <a:schemeClr val="tx2"/>
                </a:solidFill>
              </a:rPr>
              <a:t>Infratuzilma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rivojlanishi</a:t>
            </a:r>
            <a:endParaRPr lang="en-US" b="1" dirty="0">
              <a:solidFill>
                <a:schemeClr val="tx2"/>
              </a:solidFill>
            </a:endParaRPr>
          </a:p>
          <a:p>
            <a:pPr algn="just"/>
            <a:r>
              <a:rPr lang="en-US" b="1" dirty="0" err="1"/>
              <a:t>Mahalliy</a:t>
            </a:r>
            <a:r>
              <a:rPr lang="en-US" b="1" dirty="0"/>
              <a:t> </a:t>
            </a:r>
            <a:r>
              <a:rPr lang="en-US" b="1" dirty="0" err="1"/>
              <a:t>bozorlar</a:t>
            </a:r>
            <a:r>
              <a:rPr lang="en-US" dirty="0"/>
              <a:t> – </a:t>
            </a:r>
            <a:r>
              <a:rPr lang="en-US" dirty="0" err="1"/>
              <a:t>oddiy</a:t>
            </a:r>
            <a:r>
              <a:rPr lang="en-US" dirty="0"/>
              <a:t> </a:t>
            </a:r>
            <a:r>
              <a:rPr lang="en-US" dirty="0" err="1"/>
              <a:t>infratuzilma</a:t>
            </a:r>
            <a:r>
              <a:rPr lang="en-US" dirty="0"/>
              <a:t> (</a:t>
            </a:r>
            <a:r>
              <a:rPr lang="en-US" dirty="0" err="1"/>
              <a:t>kichik</a:t>
            </a:r>
            <a:r>
              <a:rPr lang="en-US" dirty="0"/>
              <a:t> </a:t>
            </a:r>
            <a:r>
              <a:rPr lang="en-US" dirty="0" err="1"/>
              <a:t>do‘kon</a:t>
            </a:r>
            <a:r>
              <a:rPr lang="en-US" dirty="0"/>
              <a:t>, </a:t>
            </a:r>
            <a:r>
              <a:rPr lang="en-US" dirty="0" err="1"/>
              <a:t>mahalliy</a:t>
            </a:r>
            <a:r>
              <a:rPr lang="en-US" dirty="0"/>
              <a:t> </a:t>
            </a:r>
            <a:r>
              <a:rPr lang="en-US" dirty="0" err="1"/>
              <a:t>logistika</a:t>
            </a:r>
            <a:r>
              <a:rPr lang="en-US" dirty="0"/>
              <a:t>)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ishlaydi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Milliy</a:t>
            </a:r>
            <a:r>
              <a:rPr lang="en-US" b="1" dirty="0"/>
              <a:t> </a:t>
            </a:r>
            <a:r>
              <a:rPr lang="en-US" b="1" dirty="0" err="1"/>
              <a:t>bozorlar</a:t>
            </a:r>
            <a:r>
              <a:rPr lang="en-US" dirty="0"/>
              <a:t> – </a:t>
            </a:r>
            <a:r>
              <a:rPr lang="en-US" dirty="0" err="1"/>
              <a:t>kengaytirilgan</a:t>
            </a:r>
            <a:r>
              <a:rPr lang="en-US" dirty="0"/>
              <a:t> </a:t>
            </a:r>
            <a:r>
              <a:rPr lang="en-US" dirty="0" err="1"/>
              <a:t>infratuzilma</a:t>
            </a:r>
            <a:r>
              <a:rPr lang="en-US" dirty="0"/>
              <a:t> (</a:t>
            </a:r>
            <a:r>
              <a:rPr lang="en-US" dirty="0" err="1"/>
              <a:t>yirik</a:t>
            </a:r>
            <a:r>
              <a:rPr lang="en-US" dirty="0"/>
              <a:t> </a:t>
            </a:r>
            <a:r>
              <a:rPr lang="en-US" dirty="0" err="1"/>
              <a:t>omborlar</a:t>
            </a:r>
            <a:r>
              <a:rPr lang="en-US" dirty="0"/>
              <a:t>, transport </a:t>
            </a:r>
            <a:r>
              <a:rPr lang="en-US" dirty="0" err="1"/>
              <a:t>tarmoqlari</a:t>
            </a:r>
            <a:r>
              <a:rPr lang="en-US" dirty="0"/>
              <a:t>, bank-</a:t>
            </a:r>
            <a:r>
              <a:rPr lang="en-US" dirty="0" err="1"/>
              <a:t>moliya</a:t>
            </a:r>
            <a:r>
              <a:rPr lang="en-US" dirty="0"/>
              <a:t> </a:t>
            </a:r>
            <a:r>
              <a:rPr lang="en-US" dirty="0" err="1"/>
              <a:t>xizmatlari</a:t>
            </a:r>
            <a:r>
              <a:rPr lang="en-US" dirty="0"/>
              <a:t>).</a:t>
            </a:r>
          </a:p>
          <a:p>
            <a:pPr algn="just"/>
            <a:r>
              <a:rPr lang="en-US" b="1" dirty="0" err="1"/>
              <a:t>Xalqaro</a:t>
            </a:r>
            <a:r>
              <a:rPr lang="en-US" b="1" dirty="0"/>
              <a:t> </a:t>
            </a:r>
            <a:r>
              <a:rPr lang="en-US" b="1" dirty="0" err="1"/>
              <a:t>bozorlar</a:t>
            </a:r>
            <a:r>
              <a:rPr lang="en-US" dirty="0"/>
              <a:t> –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darajada</a:t>
            </a:r>
            <a:r>
              <a:rPr lang="en-US" dirty="0"/>
              <a:t> </a:t>
            </a:r>
            <a:r>
              <a:rPr lang="en-US" dirty="0" err="1"/>
              <a:t>rivojlangan</a:t>
            </a:r>
            <a:r>
              <a:rPr lang="en-US" dirty="0"/>
              <a:t> </a:t>
            </a:r>
            <a:r>
              <a:rPr lang="en-US" dirty="0" err="1"/>
              <a:t>infratuzilma</a:t>
            </a:r>
            <a:r>
              <a:rPr lang="en-US" dirty="0"/>
              <a:t> (</a:t>
            </a:r>
            <a:r>
              <a:rPr lang="en-US" dirty="0" err="1"/>
              <a:t>eksport</a:t>
            </a:r>
            <a:r>
              <a:rPr lang="en-US" dirty="0"/>
              <a:t>-import </a:t>
            </a:r>
            <a:r>
              <a:rPr lang="en-US" dirty="0" err="1"/>
              <a:t>terminallari</a:t>
            </a:r>
            <a:r>
              <a:rPr lang="en-US" dirty="0"/>
              <a:t>, </a:t>
            </a:r>
            <a:r>
              <a:rPr lang="en-US" dirty="0" err="1"/>
              <a:t>xalqaro</a:t>
            </a:r>
            <a:r>
              <a:rPr lang="en-US" dirty="0"/>
              <a:t> </a:t>
            </a:r>
            <a:r>
              <a:rPr lang="en-US" dirty="0" err="1"/>
              <a:t>to‘lov</a:t>
            </a:r>
            <a:r>
              <a:rPr lang="en-US" dirty="0"/>
              <a:t> </a:t>
            </a:r>
            <a:r>
              <a:rPr lang="en-US" dirty="0" err="1"/>
              <a:t>tizimlari</a:t>
            </a:r>
            <a:r>
              <a:rPr lang="en-US" dirty="0"/>
              <a:t>, </a:t>
            </a:r>
            <a:r>
              <a:rPr lang="en-US" dirty="0" err="1"/>
              <a:t>kiberxavfsizlik</a:t>
            </a:r>
            <a:r>
              <a:rPr lang="en-US" dirty="0"/>
              <a:t>).</a:t>
            </a:r>
          </a:p>
          <a:p>
            <a:pPr algn="just"/>
            <a:r>
              <a:rPr lang="en-US" b="1" dirty="0" err="1"/>
              <a:t>Raqamli</a:t>
            </a:r>
            <a:r>
              <a:rPr lang="en-US" b="1" dirty="0"/>
              <a:t> </a:t>
            </a:r>
            <a:r>
              <a:rPr lang="en-US" b="1" dirty="0" err="1"/>
              <a:t>bozorlar</a:t>
            </a:r>
            <a:r>
              <a:rPr lang="en-US" dirty="0"/>
              <a:t> – </a:t>
            </a:r>
            <a:r>
              <a:rPr lang="en-US" dirty="0" err="1"/>
              <a:t>ilg‘or</a:t>
            </a:r>
            <a:r>
              <a:rPr lang="en-US" dirty="0"/>
              <a:t> </a:t>
            </a:r>
            <a:r>
              <a:rPr lang="en-US" dirty="0" err="1"/>
              <a:t>raqamli</a:t>
            </a:r>
            <a:r>
              <a:rPr lang="en-US" dirty="0"/>
              <a:t> </a:t>
            </a:r>
            <a:r>
              <a:rPr lang="en-US" dirty="0" err="1"/>
              <a:t>infratuzilmani</a:t>
            </a:r>
            <a:r>
              <a:rPr lang="en-US" dirty="0"/>
              <a:t> </a:t>
            </a:r>
            <a:r>
              <a:rPr lang="en-US" dirty="0" err="1"/>
              <a:t>talab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 (</a:t>
            </a:r>
            <a:r>
              <a:rPr lang="en-US" dirty="0" err="1"/>
              <a:t>marketpleyslar</a:t>
            </a:r>
            <a:r>
              <a:rPr lang="en-US" dirty="0"/>
              <a:t>, big data, </a:t>
            </a:r>
            <a:r>
              <a:rPr lang="en-US" dirty="0" err="1"/>
              <a:t>fintech</a:t>
            </a:r>
            <a:r>
              <a:rPr lang="en-US" dirty="0"/>
              <a:t>).</a:t>
            </a:r>
          </a:p>
          <a:p>
            <a:pPr algn="just"/>
            <a:r>
              <a:rPr lang="ru-RU" dirty="0"/>
              <a:t>👉 </a:t>
            </a:r>
            <a:r>
              <a:rPr lang="en-US" dirty="0" err="1"/>
              <a:t>Natija</a:t>
            </a:r>
            <a:r>
              <a:rPr lang="en-US" dirty="0"/>
              <a:t>: </a:t>
            </a:r>
            <a:r>
              <a:rPr lang="en-US" dirty="0" err="1"/>
              <a:t>Bozorlarning</a:t>
            </a:r>
            <a:r>
              <a:rPr lang="en-US" dirty="0"/>
              <a:t> </a:t>
            </a:r>
            <a:r>
              <a:rPr lang="en-US" dirty="0" err="1"/>
              <a:t>rivojlanish</a:t>
            </a:r>
            <a:r>
              <a:rPr lang="en-US" dirty="0"/>
              <a:t> </a:t>
            </a:r>
            <a:r>
              <a:rPr lang="en-US" dirty="0" err="1"/>
              <a:t>darajasi</a:t>
            </a:r>
            <a:r>
              <a:rPr lang="en-US" dirty="0"/>
              <a:t> </a:t>
            </a:r>
            <a:r>
              <a:rPr lang="en-US" dirty="0" err="1"/>
              <a:t>savdo</a:t>
            </a:r>
            <a:r>
              <a:rPr lang="en-US" dirty="0"/>
              <a:t> </a:t>
            </a:r>
            <a:r>
              <a:rPr lang="en-US" dirty="0" err="1"/>
              <a:t>infratuzilmasiga</a:t>
            </a:r>
            <a:r>
              <a:rPr lang="en-US" dirty="0"/>
              <a:t> </a:t>
            </a:r>
            <a:r>
              <a:rPr lang="en-US" dirty="0" err="1"/>
              <a:t>talabni</a:t>
            </a:r>
            <a:r>
              <a:rPr lang="en-US" dirty="0"/>
              <a:t> </a:t>
            </a:r>
            <a:r>
              <a:rPr lang="en-US" dirty="0" err="1"/>
              <a:t>oshiradi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uni</a:t>
            </a:r>
            <a:r>
              <a:rPr lang="en-US" dirty="0"/>
              <a:t> </a:t>
            </a:r>
            <a:r>
              <a:rPr lang="en-US" dirty="0" err="1"/>
              <a:t>modernizatsiya</a:t>
            </a:r>
            <a:r>
              <a:rPr lang="en-US" dirty="0"/>
              <a:t> </a:t>
            </a:r>
            <a:r>
              <a:rPr lang="en-US" dirty="0" err="1"/>
              <a:t>qilishga</a:t>
            </a:r>
            <a:r>
              <a:rPr lang="en-US" dirty="0"/>
              <a:t> </a:t>
            </a:r>
            <a:r>
              <a:rPr lang="en-US" dirty="0" err="1"/>
              <a:t>majbur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8674" name="Picture 2" descr="https://i.pinimg.com/736x/50/32/bc/5032bc17810140d0ae7a2e7984329f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5" y="26640"/>
            <a:ext cx="3600400" cy="657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232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Autofit/>
          </a:bodyPr>
          <a:lstStyle/>
          <a:p>
            <a:pPr algn="just"/>
            <a:r>
              <a:rPr lang="en-US" sz="4000" b="1" dirty="0" err="1">
                <a:solidFill>
                  <a:schemeClr val="tx2"/>
                </a:solidFill>
              </a:rPr>
              <a:t>Xulosa</a:t>
            </a:r>
            <a:r>
              <a:rPr lang="en-US" sz="4000" b="1" dirty="0">
                <a:solidFill>
                  <a:schemeClr val="tx2"/>
                </a:solidFill>
              </a:rPr>
              <a:t>: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err="1"/>
              <a:t>Savdo</a:t>
            </a:r>
            <a:r>
              <a:rPr lang="en-US" sz="4000" dirty="0"/>
              <a:t> </a:t>
            </a:r>
            <a:r>
              <a:rPr lang="en-US" sz="4000" dirty="0" err="1"/>
              <a:t>infratuzilmasi</a:t>
            </a:r>
            <a:r>
              <a:rPr lang="en-US" sz="4000" dirty="0"/>
              <a:t> </a:t>
            </a:r>
            <a:r>
              <a:rPr lang="en-US" sz="4000" dirty="0" err="1"/>
              <a:t>va</a:t>
            </a:r>
            <a:r>
              <a:rPr lang="en-US" sz="4000" dirty="0"/>
              <a:t> </a:t>
            </a:r>
            <a:r>
              <a:rPr lang="en-US" sz="4000" dirty="0" err="1"/>
              <a:t>bozorlar</a:t>
            </a:r>
            <a:r>
              <a:rPr lang="en-US" sz="4000" dirty="0"/>
              <a:t> </a:t>
            </a:r>
            <a:r>
              <a:rPr lang="en-US" sz="4000" dirty="0" err="1"/>
              <a:t>bir-birini</a:t>
            </a:r>
            <a:r>
              <a:rPr lang="en-US" sz="4000" dirty="0"/>
              <a:t> </a:t>
            </a:r>
            <a:r>
              <a:rPr lang="en-US" sz="4000" dirty="0" err="1"/>
              <a:t>to‘ldiruvchi</a:t>
            </a:r>
            <a:r>
              <a:rPr lang="en-US" sz="4000" dirty="0"/>
              <a:t> </a:t>
            </a:r>
            <a:r>
              <a:rPr lang="en-US" sz="4000" dirty="0" err="1"/>
              <a:t>tizimlar</a:t>
            </a:r>
            <a:r>
              <a:rPr lang="en-US" sz="4000" dirty="0"/>
              <a:t> </a:t>
            </a:r>
            <a:r>
              <a:rPr lang="en-US" sz="4000" dirty="0" err="1"/>
              <a:t>hisoblanadi</a:t>
            </a:r>
            <a:r>
              <a:rPr lang="en-US" sz="4000" dirty="0"/>
              <a:t>. </a:t>
            </a:r>
            <a:r>
              <a:rPr lang="en-US" sz="4000" dirty="0" err="1"/>
              <a:t>Infratuzilma</a:t>
            </a:r>
            <a:r>
              <a:rPr lang="en-US" sz="4000" dirty="0"/>
              <a:t> </a:t>
            </a:r>
            <a:r>
              <a:rPr lang="en-US" sz="4000" dirty="0" err="1"/>
              <a:t>samarali</a:t>
            </a:r>
            <a:r>
              <a:rPr lang="en-US" sz="4000" dirty="0"/>
              <a:t> </a:t>
            </a:r>
            <a:r>
              <a:rPr lang="en-US" sz="4000" dirty="0" err="1"/>
              <a:t>ishlamasa</a:t>
            </a:r>
            <a:r>
              <a:rPr lang="en-US" sz="4000" dirty="0"/>
              <a:t>, </a:t>
            </a:r>
            <a:r>
              <a:rPr lang="en-US" sz="4000" dirty="0" err="1"/>
              <a:t>bozor</a:t>
            </a:r>
            <a:r>
              <a:rPr lang="en-US" sz="4000" dirty="0"/>
              <a:t> </a:t>
            </a:r>
            <a:r>
              <a:rPr lang="en-US" sz="4000" dirty="0" err="1"/>
              <a:t>to‘liq</a:t>
            </a:r>
            <a:r>
              <a:rPr lang="en-US" sz="4000" dirty="0"/>
              <a:t> </a:t>
            </a:r>
            <a:r>
              <a:rPr lang="en-US" sz="4000" dirty="0" err="1"/>
              <a:t>rivojlana</a:t>
            </a:r>
            <a:r>
              <a:rPr lang="en-US" sz="4000" dirty="0"/>
              <a:t> </a:t>
            </a:r>
            <a:r>
              <a:rPr lang="en-US" sz="4000" dirty="0" err="1"/>
              <a:t>olmaydi</a:t>
            </a:r>
            <a:r>
              <a:rPr lang="en-US" sz="4000" dirty="0"/>
              <a:t>. </a:t>
            </a:r>
            <a:r>
              <a:rPr lang="en-US" sz="4000" dirty="0" err="1"/>
              <a:t>Shu</a:t>
            </a:r>
            <a:r>
              <a:rPr lang="en-US" sz="4000" dirty="0"/>
              <a:t> </a:t>
            </a:r>
            <a:r>
              <a:rPr lang="en-US" sz="4000" dirty="0" err="1"/>
              <a:t>bilan</a:t>
            </a:r>
            <a:r>
              <a:rPr lang="en-US" sz="4000" dirty="0"/>
              <a:t> </a:t>
            </a:r>
            <a:r>
              <a:rPr lang="en-US" sz="4000" dirty="0" err="1"/>
              <a:t>birga</a:t>
            </a:r>
            <a:r>
              <a:rPr lang="en-US" sz="4000" dirty="0"/>
              <a:t>, </a:t>
            </a:r>
            <a:r>
              <a:rPr lang="en-US" sz="4000" dirty="0" err="1"/>
              <a:t>yangi</a:t>
            </a:r>
            <a:r>
              <a:rPr lang="en-US" sz="4000" dirty="0"/>
              <a:t> </a:t>
            </a:r>
            <a:r>
              <a:rPr lang="en-US" sz="4000" dirty="0" err="1"/>
              <a:t>turdagi</a:t>
            </a:r>
            <a:r>
              <a:rPr lang="en-US" sz="4000" dirty="0"/>
              <a:t> </a:t>
            </a:r>
            <a:r>
              <a:rPr lang="en-US" sz="4000" dirty="0" err="1"/>
              <a:t>bozorlarning</a:t>
            </a:r>
            <a:r>
              <a:rPr lang="en-US" sz="4000" dirty="0"/>
              <a:t> (</a:t>
            </a:r>
            <a:r>
              <a:rPr lang="en-US" sz="4000" dirty="0" err="1"/>
              <a:t>raqamli</a:t>
            </a:r>
            <a:r>
              <a:rPr lang="en-US" sz="4000" dirty="0"/>
              <a:t>, </a:t>
            </a:r>
            <a:r>
              <a:rPr lang="en-US" sz="4000" dirty="0" err="1"/>
              <a:t>xalqaro</a:t>
            </a:r>
            <a:r>
              <a:rPr lang="en-US" sz="4000" dirty="0"/>
              <a:t>) </a:t>
            </a:r>
            <a:r>
              <a:rPr lang="en-US" sz="4000" dirty="0" err="1"/>
              <a:t>paydo</a:t>
            </a:r>
            <a:r>
              <a:rPr lang="en-US" sz="4000" dirty="0"/>
              <a:t> </a:t>
            </a:r>
            <a:r>
              <a:rPr lang="en-US" sz="4000" dirty="0" err="1"/>
              <a:t>bo‘lishi</a:t>
            </a:r>
            <a:r>
              <a:rPr lang="en-US" sz="4000" dirty="0"/>
              <a:t> </a:t>
            </a:r>
            <a:r>
              <a:rPr lang="en-US" sz="4000" dirty="0" err="1"/>
              <a:t>savdo</a:t>
            </a:r>
            <a:r>
              <a:rPr lang="en-US" sz="4000" dirty="0"/>
              <a:t> </a:t>
            </a:r>
            <a:r>
              <a:rPr lang="en-US" sz="4000" dirty="0" err="1"/>
              <a:t>infratuzilmasini</a:t>
            </a:r>
            <a:r>
              <a:rPr lang="en-US" sz="4000" dirty="0"/>
              <a:t> </a:t>
            </a:r>
            <a:r>
              <a:rPr lang="en-US" sz="4000" dirty="0" err="1"/>
              <a:t>modernizatsiya</a:t>
            </a:r>
            <a:r>
              <a:rPr lang="en-US" sz="4000" dirty="0"/>
              <a:t> </a:t>
            </a:r>
            <a:r>
              <a:rPr lang="en-US" sz="4000" dirty="0" err="1"/>
              <a:t>qilishni</a:t>
            </a:r>
            <a:r>
              <a:rPr lang="en-US" sz="4000" dirty="0"/>
              <a:t> </a:t>
            </a:r>
            <a:r>
              <a:rPr lang="en-US" sz="4000" dirty="0" err="1"/>
              <a:t>talab</a:t>
            </a:r>
            <a:r>
              <a:rPr lang="en-US" sz="4000" dirty="0"/>
              <a:t> </a:t>
            </a:r>
            <a:r>
              <a:rPr lang="en-US" sz="4000" dirty="0" err="1"/>
              <a:t>etadi</a:t>
            </a:r>
            <a:r>
              <a:rPr lang="en-US" sz="4000" dirty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763473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7620000" cy="182041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2"/>
                </a:solidFill>
              </a:rPr>
              <a:t>Umumiy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Xulosa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Mavzu</a:t>
            </a:r>
            <a:r>
              <a:rPr lang="en-US" b="1" dirty="0" smtClean="0">
                <a:solidFill>
                  <a:schemeClr val="tx2"/>
                </a:solidFill>
              </a:rPr>
              <a:t> 2 </a:t>
            </a:r>
            <a:r>
              <a:rPr lang="en-US" b="1" dirty="0" err="1" smtClean="0">
                <a:solidFill>
                  <a:schemeClr val="tx2"/>
                </a:solidFill>
              </a:rPr>
              <a:t>bo’yicha</a:t>
            </a:r>
            <a:endParaRPr lang="en-US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dirty="0" err="1" smtClean="0">
                <a:solidFill>
                  <a:schemeClr val="tx2"/>
                </a:solidFill>
              </a:rPr>
              <a:t>Savdo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infratuzilmasi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iqtisodiy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samaradorlikning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asosi</a:t>
            </a:r>
            <a:endParaRPr lang="en-US" dirty="0">
              <a:solidFill>
                <a:schemeClr val="tx2"/>
              </a:solidFill>
            </a:endParaRPr>
          </a:p>
          <a:p>
            <a:pPr algn="ctr"/>
            <a:r>
              <a:rPr lang="en-US" dirty="0" err="1">
                <a:solidFill>
                  <a:schemeClr val="tx2"/>
                </a:solidFill>
              </a:rPr>
              <a:t>Bozorlarning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xilma-xilligi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iqtisodiy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o‘sishni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ta’minlaydi</a:t>
            </a:r>
            <a:endParaRPr lang="en-US" dirty="0">
              <a:solidFill>
                <a:schemeClr val="tx2"/>
              </a:solidFill>
            </a:endParaRPr>
          </a:p>
          <a:p>
            <a:pPr algn="ctr"/>
            <a:r>
              <a:rPr lang="en-US" dirty="0" err="1">
                <a:solidFill>
                  <a:schemeClr val="tx2"/>
                </a:solidFill>
              </a:rPr>
              <a:t>Raqamli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infratuzilma</a:t>
            </a:r>
            <a:r>
              <a:rPr lang="en-US" dirty="0">
                <a:solidFill>
                  <a:schemeClr val="tx2"/>
                </a:solidFill>
              </a:rPr>
              <a:t> – </a:t>
            </a:r>
            <a:r>
              <a:rPr lang="en-US" dirty="0" err="1">
                <a:solidFill>
                  <a:schemeClr val="tx2"/>
                </a:solidFill>
              </a:rPr>
              <a:t>kelajakning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muhim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yo‘nalishi</a:t>
            </a:r>
            <a:endParaRPr 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9698" name="Picture 2" descr="https://i.pinimg.com/736x/5c/01/1d/5c011da6edc8b22838fe5225e2be68b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2"/>
            <a:ext cx="871296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2897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221</TotalTime>
  <Words>2082</Words>
  <Application>Microsoft Office PowerPoint</Application>
  <PresentationFormat>Экран (4:3)</PresentationFormat>
  <Paragraphs>209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Главная</vt:lpstr>
      <vt:lpstr>Mavzu:</vt:lpstr>
      <vt:lpstr>Reja:</vt:lpstr>
      <vt:lpstr>Презентация PowerPoint</vt:lpstr>
      <vt:lpstr>Savdo infratuzilmasi tushunchasi</vt:lpstr>
      <vt:lpstr>Savdo infratuzilmasi tarkibi (umumiy ko‘rinish)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O‘zbekistonda Angren logistik markazi va Toshkent xalqaro intermodal logistika markazi faoliyat yuritmoqda.</vt:lpstr>
      <vt:lpstr>https://clangren.uz/</vt:lpstr>
      <vt:lpstr>Faoliyat, xizmatlar, resurslar</vt:lpstr>
      <vt:lpstr>Презентация PowerPoint</vt:lpstr>
      <vt:lpstr>Muammolar va xavf-xatarlar</vt:lpstr>
      <vt:lpstr>https://imlogistics.uz/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Savdo tarmoqlari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Xulosa: Moliyaviy xizmatlar savdo jarayonlarini barqarorlashtiradi, tadbirkorlar va iste’molchilar uchun ishonchli muhit yaratadi, iqtisodiyotda pul aylanishini tezlashtiradi.</vt:lpstr>
      <vt:lpstr>Axborot-kommunikatsiya infratuzilmasi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Ma’ruza 2</dc:title>
  <dc:creator>Zahina</dc:creator>
  <cp:lastModifiedBy>Пользователь</cp:lastModifiedBy>
  <cp:revision>29</cp:revision>
  <dcterms:created xsi:type="dcterms:W3CDTF">2025-09-21T10:37:32Z</dcterms:created>
  <dcterms:modified xsi:type="dcterms:W3CDTF">2025-11-28T10:05:41Z</dcterms:modified>
</cp:coreProperties>
</file>