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CAD085-E8A6-8845-BD4E-CB4CCA059FC4}" type="datetimeFigureOut">
              <a:rPr lang="en-US" smtClean="0"/>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CAD085-E8A6-8845-BD4E-CB4CCA059FC4}" type="datetimeFigureOut">
              <a:rPr lang="en-US" smtClean="0"/>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endParaRPr lang="ru-RU" smtClean="0"/>
          </a:p>
        </p:txBody>
      </p:sp>
      <p:sp>
        <p:nvSpPr>
          <p:cNvPr id="4" name="Дата 3"/>
          <p:cNvSpPr>
            <a:spLocks noGrp="1"/>
          </p:cNvSpPr>
          <p:nvPr>
            <p:ph type="dt" sz="half" idx="10"/>
          </p:nvPr>
        </p:nvSpPr>
        <p:spPr/>
        <p:txBody>
          <a:bodyPr/>
          <a:lstStyle/>
          <a:p>
            <a:fld id="{5BCAD085-E8A6-8845-BD4E-CB4CCA059FC4}" type="datetimeFigureOut">
              <a:rPr lang="en-US" smtClean="0"/>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2504" cy="4525963"/>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Объект 3"/>
          <p:cNvSpPr>
            <a:spLocks noGrp="1"/>
          </p:cNvSpPr>
          <p:nvPr>
            <p:ph sz="half" idx="2"/>
          </p:nvPr>
        </p:nvSpPr>
        <p:spPr>
          <a:xfrm>
            <a:off x="4654296" y="1600200"/>
            <a:ext cx="4032504" cy="4525963"/>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Дата 4"/>
          <p:cNvSpPr>
            <a:spLocks noGrp="1"/>
          </p:cNvSpPr>
          <p:nvPr>
            <p:ph type="dt" sz="half" idx="10"/>
          </p:nvPr>
        </p:nvSpPr>
        <p:spPr/>
        <p:txBody>
          <a:bodyPr/>
          <a:lstStyle/>
          <a:p>
            <a:fld id="{5BCAD085-E8A6-8845-BD4E-CB4CCA059FC4}" type="datetimeFigureOut">
              <a:rPr lang="en-US" smtClean="0"/>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5"/>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endParaRPr lang="ru-RU" smtClean="0"/>
          </a:p>
        </p:txBody>
      </p:sp>
      <p:sp>
        <p:nvSpPr>
          <p:cNvPr id="4" name="Объект 3"/>
          <p:cNvSpPr>
            <a:spLocks noGrp="1"/>
          </p:cNvSpPr>
          <p:nvPr>
            <p:ph sz="half" idx="2"/>
          </p:nvPr>
        </p:nvSpPr>
        <p:spPr>
          <a:xfrm>
            <a:off x="629841" y="2505075"/>
            <a:ext cx="3868340" cy="3684588"/>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endParaRPr lang="ru-RU" smtClean="0"/>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7" name="Дата 6"/>
          <p:cNvSpPr>
            <a:spLocks noGrp="1"/>
          </p:cNvSpPr>
          <p:nvPr>
            <p:ph type="dt" sz="half" idx="10"/>
          </p:nvPr>
        </p:nvSpPr>
        <p:spPr/>
        <p:txBody>
          <a:bodyPr/>
          <a:lstStyle/>
          <a:p>
            <a:fld id="{5BCAD085-E8A6-8845-BD4E-CB4CCA059FC4}" type="datetimeFigureOut">
              <a:rPr lang="en-US" smtClean="0"/>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CAD085-E8A6-8845-BD4E-CB4CCA059FC4}" type="datetimeFigureOut">
              <a:rPr lang="en-US" smtClean="0"/>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CAD085-E8A6-8845-BD4E-CB4CCA059FC4}" type="datetimeFigureOut">
              <a:rPr lang="en-US" smtClean="0"/>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endParaRPr lang="ru-RU" smtClean="0"/>
          </a:p>
        </p:txBody>
      </p:sp>
      <p:sp>
        <p:nvSpPr>
          <p:cNvPr id="5" name="Дата 4"/>
          <p:cNvSpPr>
            <a:spLocks noGrp="1"/>
          </p:cNvSpPr>
          <p:nvPr>
            <p:ph type="dt" sz="half" idx="10"/>
          </p:nvPr>
        </p:nvSpPr>
        <p:spPr/>
        <p:txBody>
          <a:bodyPr/>
          <a:lstStyle/>
          <a:p>
            <a:fld id="{5BCAD085-E8A6-8845-BD4E-CB4CCA059FC4}" type="datetimeFigureOut">
              <a:rPr lang="en-US" smtClean="0"/>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endParaRPr lang="ru-RU" smtClean="0"/>
          </a:p>
        </p:txBody>
      </p:sp>
      <p:sp>
        <p:nvSpPr>
          <p:cNvPr id="5" name="Дата 4"/>
          <p:cNvSpPr>
            <a:spLocks noGrp="1"/>
          </p:cNvSpPr>
          <p:nvPr>
            <p:ph type="dt" sz="half" idx="10"/>
          </p:nvPr>
        </p:nvSpPr>
        <p:spPr/>
        <p:txBody>
          <a:bodyPr/>
          <a:lstStyle/>
          <a:p>
            <a:fld id="{5BCAD085-E8A6-8845-BD4E-CB4CCA059FC4}" type="datetimeFigureOut">
              <a:rPr lang="en-US" smtClean="0"/>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CAD085-E8A6-8845-BD4E-CB4CCA059FC4}" type="datetimeFigureOut">
              <a:rPr lang="en-US" smtClean="0"/>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52930" cy="5851525"/>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CAD085-E8A6-8845-BD4E-CB4CCA059FC4}" type="datetimeFigureOut">
              <a:rPr lang="en-US" smtClean="0"/>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42000"/>
          </a:srgbClr>
        </a:solidFill>
        <a:effectLst/>
      </p:bgPr>
    </p:bg>
    <p:spTree>
      <p:nvGrpSpPr>
        <p:cNvPr id="1" name=""/>
        <p:cNvGrpSpPr/>
        <p:nvPr/>
      </p:nvGrpSpPr>
      <p:grpSpPr/>
      <p:sp>
        <p:nvSpPr>
          <p:cNvPr id="1026" name="Заголовок 1025"/>
          <p:cNvSpPr/>
          <p:nvPr>
            <p:ph type="title"/>
          </p:nvPr>
        </p:nvSpPr>
        <p:spPr>
          <a:xfrm>
            <a:off x="457200" y="274638"/>
            <a:ext cx="8229600" cy="1143000"/>
          </a:xfrm>
          <a:prstGeom prst="rect">
            <a:avLst/>
          </a:prstGeom>
          <a:noFill/>
          <a:ln w="9525">
            <a:noFill/>
          </a:ln>
        </p:spPr>
        <p:txBody>
          <a:bodyPr anchor="ctr" anchorCtr="0"/>
          <a:p>
            <a:pPr lvl="0"/>
            <a:r>
              <a:t>Click to edit Master title style</a:t>
            </a:r>
          </a:p>
        </p:txBody>
      </p:sp>
      <p:sp>
        <p:nvSpPr>
          <p:cNvPr id="1027" name="Замещающий текст 1026"/>
          <p:cNvSpPr/>
          <p:nvPr>
            <p:ph type="body" idx="1"/>
          </p:nvPr>
        </p:nvSpPr>
        <p:spPr>
          <a:xfrm>
            <a:off x="457200" y="1600200"/>
            <a:ext cx="82296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Замещающая дата 1027"/>
          <p:cNvSpPr/>
          <p:nvPr>
            <p:ph type="dt" sz="half" idx="2"/>
          </p:nvPr>
        </p:nvSpPr>
        <p:spPr>
          <a:xfrm>
            <a:off x="457200" y="6245225"/>
            <a:ext cx="2133600" cy="476250"/>
          </a:xfrm>
          <a:prstGeom prst="rect">
            <a:avLst/>
          </a:prstGeom>
          <a:noFill/>
          <a:ln w="9525">
            <a:noFill/>
          </a:ln>
        </p:spPr>
        <p:txBody>
          <a:bodyPr/>
          <a:lstStyle>
            <a:lvl1pPr>
              <a:defRPr sz="1400"/>
            </a:lvl1pPr>
          </a:lstStyle>
          <a:p>
            <a:fld id="{5BCAD085-E8A6-8845-BD4E-CB4CCA059FC4}" type="datetimeFigureOut">
              <a:rPr lang="en-US" smtClean="0"/>
            </a:fld>
            <a:endParaRPr lang="en-US"/>
          </a:p>
        </p:txBody>
      </p:sp>
      <p:sp>
        <p:nvSpPr>
          <p:cNvPr id="1029" name="Замещающий нижний колонтитул 1028"/>
          <p:cNvSpPr/>
          <p:nvPr>
            <p:ph type="ftr" sz="quarter" idx="3"/>
          </p:nvPr>
        </p:nvSpPr>
        <p:spPr>
          <a:xfrm>
            <a:off x="3124200" y="6245225"/>
            <a:ext cx="2895600" cy="476250"/>
          </a:xfrm>
          <a:prstGeom prst="rect">
            <a:avLst/>
          </a:prstGeom>
          <a:noFill/>
          <a:ln w="9525">
            <a:noFill/>
          </a:ln>
        </p:spPr>
        <p:txBody>
          <a:bodyPr/>
          <a:lstStyle>
            <a:lvl1pPr algn="ctr">
              <a:defRPr sz="1400"/>
            </a:lvl1pPr>
          </a:lstStyle>
          <a:p>
            <a:endParaRPr lang="en-US"/>
          </a:p>
        </p:txBody>
      </p:sp>
      <p:sp>
        <p:nvSpPr>
          <p:cNvPr id="1030" name="Замещающий номер слайда 1029"/>
          <p:cNvSpPr/>
          <p:nvPr>
            <p:ph type="sldNum" sz="quarter" idx="4"/>
          </p:nvPr>
        </p:nvSpPr>
        <p:spPr>
          <a:xfrm>
            <a:off x="6553200" y="6245225"/>
            <a:ext cx="2133600" cy="476250"/>
          </a:xfrm>
          <a:prstGeom prst="rect">
            <a:avLst/>
          </a:prstGeom>
          <a:noFill/>
          <a:ln w="9525">
            <a:noFill/>
          </a:ln>
        </p:spPr>
        <p:txBody>
          <a:bodyPr/>
          <a:lstStyle>
            <a:lvl1pPr algn="r">
              <a:defRPr sz="1400"/>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76885" y="1860550"/>
            <a:ext cx="8496300" cy="1143000"/>
          </a:xfrm>
        </p:spPr>
        <p:txBody>
          <a:bodyPr>
            <a:normAutofit fontScale="90000"/>
          </a:bodyPr>
          <a:lstStyle/>
          <a:p>
            <a:r>
              <a:rPr sz="4000" b="1"/>
              <a:t>Mavzu: Shahar havosi va unga qo‘yiladigan talablar</a:t>
            </a:r>
            <a:endParaRPr sz="4000" b="1"/>
          </a:p>
        </p:txBody>
      </p:sp>
      <p:sp>
        <p:nvSpPr>
          <p:cNvPr id="3" name="Content Placeholder 2"/>
          <p:cNvSpPr>
            <a:spLocks noGrp="1"/>
          </p:cNvSpPr>
          <p:nvPr>
            <p:ph idx="1"/>
          </p:nvPr>
        </p:nvSpPr>
        <p:spPr>
          <a:xfrm>
            <a:off x="476885" y="3319780"/>
            <a:ext cx="8209915" cy="2806700"/>
          </a:xfrm>
        </p:spPr>
        <p:txBody>
          <a:bodyPr>
            <a:normAutofit fontScale="90000" lnSpcReduction="10000"/>
          </a:bodyPr>
          <a:lstStyle/>
          <a:p>
            <a:pPr marL="0" indent="0" algn="ctr">
              <a:buNone/>
              <a:defRPr sz="1800"/>
            </a:pPr>
            <a:r>
              <a:t>Fan: </a:t>
            </a:r>
            <a:r>
              <a:rPr lang="en-US"/>
              <a:t>             </a:t>
            </a:r>
            <a:r>
              <a:t>Shahar va sanoat ekologiyasi</a:t>
            </a:r>
          </a:p>
          <a:p>
            <a:pPr marL="0" indent="0" algn="ctr">
              <a:buNone/>
              <a:defRPr sz="1800"/>
            </a:pPr>
            <a:r>
              <a:t>Tayyorladi: </a:t>
            </a:r>
            <a:r>
              <a:rPr lang="en-US"/>
              <a:t>       Kenjayev Aziz Abitqulovich</a:t>
            </a:r>
            <a:endParaRPr lang="en-US"/>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r>
              <a:rPr lang="en-US"/>
              <a:t>Guliston</a:t>
            </a:r>
            <a:r>
              <a:t>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Shahar ekologik tizimi</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14020" y="1165860"/>
            <a:ext cx="8229600" cy="4525963"/>
          </a:xfrm>
        </p:spPr>
        <p:txBody>
          <a:bodyPr/>
          <a:lstStyle/>
          <a:p>
            <a:pPr algn="l">
              <a:defRPr sz="1800"/>
            </a:pPr>
            <a:r>
              <a:t>Shahar — murakkab antropoekotizim, ya’ni tabiiy va texnogen komponentlarning o‘zaro ta’sir tizimi.</a:t>
            </a:r>
          </a:p>
          <a:p>
            <a:pPr algn="l">
              <a:defRPr sz="1800"/>
            </a:pPr>
            <a:r>
              <a:t>Atmosfera – bu tizimning asosiy “transport” muhiti.</a:t>
            </a:r>
          </a:p>
          <a:p>
            <a:pPr algn="l">
              <a:defRPr sz="1800"/>
            </a:pPr>
            <a:r>
              <a:t>Ekologik muammolar ko‘pincha shahar atmosferasidagi ifloslanish jarayonlaridan boshlanadi.</a:t>
            </a:r>
          </a:p>
        </p:txBody>
      </p:sp>
      <p:pic>
        <p:nvPicPr>
          <p:cNvPr id="4" name="Изображение 3"/>
          <p:cNvPicPr/>
          <p:nvPr/>
        </p:nvPicPr>
        <p:blipFill>
          <a:blip r:embed="rId1"/>
          <a:stretch>
            <a:fillRect/>
          </a:stretch>
        </p:blipFill>
        <p:spPr>
          <a:xfrm>
            <a:off x="4632960" y="3007360"/>
            <a:ext cx="4053840" cy="2986405"/>
          </a:xfrm>
          <a:prstGeom prst="rect">
            <a:avLst/>
          </a:prstGeom>
        </p:spPr>
      </p:pic>
      <p:pic>
        <p:nvPicPr>
          <p:cNvPr id="5" name="Изображение 4"/>
          <p:cNvPicPr/>
          <p:nvPr/>
        </p:nvPicPr>
        <p:blipFill>
          <a:blip r:embed="rId2"/>
          <a:stretch>
            <a:fillRect/>
          </a:stretch>
        </p:blipFill>
        <p:spPr>
          <a:xfrm>
            <a:off x="742315" y="3007360"/>
            <a:ext cx="3829050" cy="2986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a:t>Shahar havosi tarkibi va tabiiy me’yori</a:t>
            </a:r>
            <a:endParaRPr sz="3600"/>
          </a:p>
        </p:txBody>
      </p:sp>
      <p:sp>
        <p:nvSpPr>
          <p:cNvPr id="3" name="Content Placeholder 2"/>
          <p:cNvSpPr>
            <a:spLocks noGrp="1"/>
          </p:cNvSpPr>
          <p:nvPr>
            <p:ph idx="1"/>
          </p:nvPr>
        </p:nvSpPr>
        <p:spPr>
          <a:xfrm>
            <a:off x="457200" y="1600200"/>
            <a:ext cx="2875280" cy="4526280"/>
          </a:xfrm>
        </p:spPr>
        <p:txBody>
          <a:bodyPr/>
          <a:lstStyle/>
          <a:p>
            <a:pPr algn="l">
              <a:defRPr sz="1800"/>
            </a:pPr>
            <a:r>
              <a:t>Normal atmosfera: Azot (78,1%), Kislorod (20,9%), Argon (0,93%), CO₂ (0,04%).</a:t>
            </a:r>
          </a:p>
          <a:p>
            <a:pPr algn="l">
              <a:defRPr sz="1800"/>
            </a:pPr>
          </a:p>
          <a:p>
            <a:pPr algn="l">
              <a:defRPr sz="1800"/>
            </a:pPr>
          </a:p>
          <a:p>
            <a:pPr algn="l">
              <a:defRPr sz="1800"/>
            </a:pPr>
            <a:r>
              <a:t>Shahar atmosferasida bu nisbat ifloslantiruvchi gazlar hisobiga o‘zgaradi.</a:t>
            </a:r>
          </a:p>
        </p:txBody>
      </p:sp>
      <p:pic>
        <p:nvPicPr>
          <p:cNvPr id="4" name="Изображение 3"/>
          <p:cNvPicPr/>
          <p:nvPr/>
        </p:nvPicPr>
        <p:blipFill>
          <a:blip r:embed="rId1"/>
          <a:stretch>
            <a:fillRect/>
          </a:stretch>
        </p:blipFill>
        <p:spPr>
          <a:xfrm>
            <a:off x="4189730" y="1528445"/>
            <a:ext cx="4496435" cy="2362835"/>
          </a:xfrm>
          <a:prstGeom prst="rect">
            <a:avLst/>
          </a:prstGeom>
        </p:spPr>
      </p:pic>
      <p:pic>
        <p:nvPicPr>
          <p:cNvPr id="5" name="Изображение 4"/>
          <p:cNvPicPr/>
          <p:nvPr/>
        </p:nvPicPr>
        <p:blipFill>
          <a:blip r:embed="rId2"/>
          <a:stretch>
            <a:fillRect/>
          </a:stretch>
        </p:blipFill>
        <p:spPr>
          <a:xfrm>
            <a:off x="4189730" y="4001770"/>
            <a:ext cx="4497070" cy="25444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t>Shahar havosining ifloslanish manbalari</a:t>
            </a:r>
          </a:p>
        </p:txBody>
      </p:sp>
      <p:sp>
        <p:nvSpPr>
          <p:cNvPr id="3" name="Content Placeholder 2"/>
          <p:cNvSpPr>
            <a:spLocks noGrp="1"/>
          </p:cNvSpPr>
          <p:nvPr>
            <p:ph idx="1"/>
          </p:nvPr>
        </p:nvSpPr>
        <p:spPr>
          <a:xfrm>
            <a:off x="457200" y="1600200"/>
            <a:ext cx="8363585" cy="4526280"/>
          </a:xfrm>
        </p:spPr>
        <p:txBody>
          <a:bodyPr/>
          <a:lstStyle/>
          <a:p>
            <a:pPr marL="0" indent="0" algn="ctr">
              <a:buNone/>
              <a:defRPr sz="1800"/>
            </a:pPr>
            <a:r>
              <a:t>• Transport vositalari </a:t>
            </a:r>
            <a:r>
              <a:rPr lang="en-US"/>
              <a:t>                                                     </a:t>
            </a:r>
            <a:r>
              <a:t>• Sanoat korxonalari</a:t>
            </a: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p>
          <a:p>
            <a:pPr marL="0" indent="0" algn="ctr">
              <a:buNone/>
              <a:defRPr sz="1800"/>
            </a:pPr>
            <a:r>
              <a:t>• Maishiy manbalar</a:t>
            </a:r>
            <a:r>
              <a:rPr lang="en-US"/>
              <a:t>                                                            </a:t>
            </a:r>
            <a:r>
              <a:t>• Tabiiy manbalar</a:t>
            </a:r>
          </a:p>
        </p:txBody>
      </p:sp>
      <p:pic>
        <p:nvPicPr>
          <p:cNvPr id="4" name="Изображение 3"/>
          <p:cNvPicPr/>
          <p:nvPr/>
        </p:nvPicPr>
        <p:blipFill>
          <a:blip r:embed="rId1"/>
          <a:stretch>
            <a:fillRect/>
          </a:stretch>
        </p:blipFill>
        <p:spPr>
          <a:xfrm>
            <a:off x="457200" y="1975485"/>
            <a:ext cx="3757930" cy="1970405"/>
          </a:xfrm>
          <a:prstGeom prst="rect">
            <a:avLst/>
          </a:prstGeom>
        </p:spPr>
      </p:pic>
      <p:pic>
        <p:nvPicPr>
          <p:cNvPr id="5" name="Изображение 4"/>
          <p:cNvPicPr/>
          <p:nvPr/>
        </p:nvPicPr>
        <p:blipFill>
          <a:blip r:embed="rId2"/>
          <a:stretch>
            <a:fillRect/>
          </a:stretch>
        </p:blipFill>
        <p:spPr>
          <a:xfrm>
            <a:off x="4652645" y="1975485"/>
            <a:ext cx="3763010" cy="1971040"/>
          </a:xfrm>
          <a:prstGeom prst="rect">
            <a:avLst/>
          </a:prstGeom>
        </p:spPr>
      </p:pic>
      <p:pic>
        <p:nvPicPr>
          <p:cNvPr id="6" name="Изображение 5"/>
          <p:cNvPicPr/>
          <p:nvPr/>
        </p:nvPicPr>
        <p:blipFill>
          <a:blip r:embed="rId3"/>
          <a:stretch>
            <a:fillRect/>
          </a:stretch>
        </p:blipFill>
        <p:spPr>
          <a:xfrm>
            <a:off x="437515" y="4585970"/>
            <a:ext cx="3777615" cy="2186940"/>
          </a:xfrm>
          <a:prstGeom prst="rect">
            <a:avLst/>
          </a:prstGeom>
        </p:spPr>
      </p:pic>
      <p:pic>
        <p:nvPicPr>
          <p:cNvPr id="7" name="Изображение 6"/>
          <p:cNvPicPr/>
          <p:nvPr/>
        </p:nvPicPr>
        <p:blipFill>
          <a:blip r:embed="rId4"/>
          <a:stretch>
            <a:fillRect/>
          </a:stretch>
        </p:blipFill>
        <p:spPr>
          <a:xfrm>
            <a:off x="4652645" y="4585970"/>
            <a:ext cx="3763010" cy="22047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b="1">
                <a:latin typeface="Times New Roman" panose="02020603050405020304" charset="0"/>
                <a:cs typeface="Times New Roman" panose="02020603050405020304" charset="0"/>
              </a:rPr>
              <a:t>Atmosfera ifloslanishining mexanizmi</a:t>
            </a:r>
            <a:endParaRPr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lstStyle/>
          <a:p>
            <a:pPr algn="l">
              <a:defRPr sz="1800"/>
            </a:pPr>
            <a:r>
              <a:t>Ifloslovchi moddalar havoga chiqadi → tarqalish, diffuziya, adsorbsiya.</a:t>
            </a:r>
          </a:p>
          <a:p>
            <a:pPr algn="l">
              <a:defRPr sz="1800"/>
            </a:pPr>
            <a:r>
              <a:t>Inversiya hodisasi – ifloslanish to‘planishiga olib keladi.</a:t>
            </a:r>
          </a:p>
        </p:txBody>
      </p:sp>
      <p:pic>
        <p:nvPicPr>
          <p:cNvPr id="4" name="Изображение 3"/>
          <p:cNvPicPr/>
          <p:nvPr/>
        </p:nvPicPr>
        <p:blipFill>
          <a:blip r:embed="rId1"/>
          <a:stretch>
            <a:fillRect/>
          </a:stretch>
        </p:blipFill>
        <p:spPr>
          <a:xfrm>
            <a:off x="457200" y="2531110"/>
            <a:ext cx="3829685" cy="2690495"/>
          </a:xfrm>
          <a:prstGeom prst="rect">
            <a:avLst/>
          </a:prstGeom>
        </p:spPr>
      </p:pic>
      <p:pic>
        <p:nvPicPr>
          <p:cNvPr id="5" name="Изображение 4"/>
          <p:cNvPicPr/>
          <p:nvPr/>
        </p:nvPicPr>
        <p:blipFill>
          <a:blip r:embed="rId2"/>
          <a:stretch>
            <a:fillRect/>
          </a:stretch>
        </p:blipFill>
        <p:spPr>
          <a:xfrm>
            <a:off x="4585335" y="2531110"/>
            <a:ext cx="4275455" cy="26650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Asosiy ifloslantiruvchi moddalar</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1600200"/>
            <a:ext cx="3126105" cy="4526280"/>
          </a:xfrm>
        </p:spPr>
        <p:txBody>
          <a:bodyPr/>
          <a:lstStyle/>
          <a:p>
            <a:pPr algn="l">
              <a:defRPr sz="1800"/>
            </a:pPr>
            <a:r>
              <a:t>CO – transport manbalari, gemoglobin bilan bog‘lanadi</a:t>
            </a:r>
          </a:p>
          <a:p>
            <a:pPr algn="l">
              <a:defRPr sz="1800"/>
            </a:pPr>
          </a:p>
          <a:p>
            <a:pPr algn="l">
              <a:defRPr sz="1800"/>
            </a:pPr>
            <a:r>
              <a:t>SO₂ – yoqilg‘i yonishidan</a:t>
            </a:r>
          </a:p>
          <a:p>
            <a:pPr algn="l">
              <a:defRPr sz="1800"/>
            </a:pPr>
          </a:p>
          <a:p>
            <a:pPr algn="l">
              <a:defRPr sz="1800"/>
            </a:pPr>
            <a:r>
              <a:t>NO₂ – transport, energetika</a:t>
            </a:r>
          </a:p>
          <a:p>
            <a:pPr algn="l">
              <a:defRPr sz="1800"/>
            </a:pPr>
          </a:p>
          <a:p>
            <a:pPr algn="l">
              <a:defRPr sz="1800"/>
            </a:pPr>
            <a:r>
              <a:t>Chang (PM2.5, PM10) – qurilish, sanoat</a:t>
            </a:r>
          </a:p>
          <a:p>
            <a:pPr marL="0" indent="0" algn="l">
              <a:buNone/>
              <a:defRPr sz="1800"/>
            </a:pPr>
          </a:p>
        </p:txBody>
      </p:sp>
      <p:pic>
        <p:nvPicPr>
          <p:cNvPr id="4" name="Изображение 3"/>
          <p:cNvPicPr/>
          <p:nvPr/>
        </p:nvPicPr>
        <p:blipFill>
          <a:blip r:embed="rId1"/>
          <a:srcRect b="10129"/>
          <a:stretch>
            <a:fillRect/>
          </a:stretch>
        </p:blipFill>
        <p:spPr>
          <a:xfrm>
            <a:off x="3708400" y="1417955"/>
            <a:ext cx="1686560" cy="1583055"/>
          </a:xfrm>
          <a:prstGeom prst="rect">
            <a:avLst/>
          </a:prstGeom>
        </p:spPr>
      </p:pic>
      <p:pic>
        <p:nvPicPr>
          <p:cNvPr id="5" name="Изображение 4"/>
          <p:cNvPicPr/>
          <p:nvPr/>
        </p:nvPicPr>
        <p:blipFill>
          <a:blip r:embed="rId2"/>
          <a:srcRect b="10622"/>
          <a:stretch>
            <a:fillRect/>
          </a:stretch>
        </p:blipFill>
        <p:spPr>
          <a:xfrm>
            <a:off x="5520055" y="1842135"/>
            <a:ext cx="1645920" cy="1586865"/>
          </a:xfrm>
          <a:prstGeom prst="rect">
            <a:avLst/>
          </a:prstGeom>
        </p:spPr>
      </p:pic>
      <p:pic>
        <p:nvPicPr>
          <p:cNvPr id="6" name="Изображение 5"/>
          <p:cNvPicPr/>
          <p:nvPr/>
        </p:nvPicPr>
        <p:blipFill>
          <a:blip r:embed="rId3"/>
          <a:srcRect b="9156"/>
          <a:stretch>
            <a:fillRect/>
          </a:stretch>
        </p:blipFill>
        <p:spPr>
          <a:xfrm>
            <a:off x="6750685" y="3572510"/>
            <a:ext cx="1645920" cy="1612900"/>
          </a:xfrm>
          <a:prstGeom prst="rect">
            <a:avLst/>
          </a:prstGeom>
        </p:spPr>
      </p:pic>
      <p:pic>
        <p:nvPicPr>
          <p:cNvPr id="7" name="Изображение 6"/>
          <p:cNvPicPr/>
          <p:nvPr/>
        </p:nvPicPr>
        <p:blipFill>
          <a:blip r:embed="rId4"/>
          <a:stretch>
            <a:fillRect/>
          </a:stretch>
        </p:blipFill>
        <p:spPr>
          <a:xfrm>
            <a:off x="4439285" y="4812030"/>
            <a:ext cx="2099945" cy="14865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Fotokimyoviy smog</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lstStyle/>
          <a:p>
            <a:pPr algn="l">
              <a:defRPr sz="1800"/>
            </a:pPr>
            <a:r>
              <a:t>Quyosh nuri ta’sirida NO₂ va uglevodorodlar reaksiyasi natijasida ozon, PAN, aldehidlar hosil bo‘ladi.</a:t>
            </a:r>
          </a:p>
          <a:p>
            <a:pPr algn="l">
              <a:defRPr sz="1800"/>
            </a:pPr>
            <a:r>
              <a:t>Los-Anjeles, Toshkent, Pekin kabi shaharlarda kuzatiladi.</a:t>
            </a:r>
          </a:p>
        </p:txBody>
      </p:sp>
      <p:pic>
        <p:nvPicPr>
          <p:cNvPr id="4" name="Изображение 3"/>
          <p:cNvPicPr/>
          <p:nvPr/>
        </p:nvPicPr>
        <p:blipFill>
          <a:blip r:embed="rId1"/>
          <a:stretch>
            <a:fillRect/>
          </a:stretch>
        </p:blipFill>
        <p:spPr>
          <a:xfrm>
            <a:off x="661670" y="2731770"/>
            <a:ext cx="8253095" cy="38760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15887"/>
            <a:ext cx="8229600" cy="1143000"/>
          </a:xfrm>
        </p:spPr>
        <p:txBody>
          <a:bodyPr/>
          <a:lstStyle/>
          <a:p>
            <a:r>
              <a:rPr sz="3600" b="1">
                <a:latin typeface="Times New Roman" panose="02020603050405020304" charset="0"/>
                <a:cs typeface="Times New Roman" panose="02020603050405020304" charset="0"/>
              </a:rPr>
              <a:t>Me’yoriy-huquqiy asoslar</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908685"/>
            <a:ext cx="8686800" cy="5267325"/>
          </a:xfrm>
        </p:spPr>
        <p:txBody>
          <a:bodyPr/>
          <a:lstStyle/>
          <a:p>
            <a:pPr algn="l">
              <a:defRPr sz="1800"/>
            </a:pPr>
            <a:r>
              <a:rPr lang="en-US" altLang="ru-RU" b="1"/>
              <a:t>1.“Atmosfera havosini muhofaza qilish to‘g‘risida”gi Qonun (1996-yil 27-dekabr)</a:t>
            </a:r>
            <a:endParaRPr lang="en-US" altLang="ru-RU"/>
          </a:p>
          <a:p>
            <a:pPr algn="l">
              <a:defRPr sz="1800"/>
            </a:pPr>
            <a:r>
              <a:rPr lang="en-US" altLang="ru-RU" sz="1400"/>
              <a:t>Atmosfera havosining sifatini saqlash va yaxshilashni davlat siyosati darajasida belgilaydi.</a:t>
            </a:r>
            <a:endParaRPr lang="en-US" altLang="ru-RU" sz="1400"/>
          </a:p>
          <a:p>
            <a:pPr algn="l">
              <a:defRPr sz="1800"/>
            </a:pPr>
            <a:r>
              <a:rPr lang="en-US" altLang="ru-RU" sz="1400"/>
              <a:t>Ifloslantiruvchi manbalar egalariga emisiyalar uchun ruxsatnoma olish majburiyatini yuklaydi.</a:t>
            </a:r>
            <a:endParaRPr lang="en-US" altLang="ru-RU" sz="1400"/>
          </a:p>
          <a:p>
            <a:pPr algn="l">
              <a:defRPr sz="1800"/>
            </a:pPr>
            <a:r>
              <a:rPr lang="en-US" altLang="ru-RU" sz="1400"/>
              <a:t>Atmosfera monitoringi va ekologik nazoratni amalga oshiruvchi tashkilotlar faoliyatini tartibga soladi.</a:t>
            </a:r>
            <a:endParaRPr lang="en-US" altLang="ru-RU" sz="1400"/>
          </a:p>
          <a:p>
            <a:pPr algn="l">
              <a:defRPr sz="1800"/>
            </a:pPr>
            <a:r>
              <a:rPr lang="en-US" altLang="ru-RU" b="1"/>
              <a:t>2. “Atrof muhitni muhofaza qilish to‘g‘risida”gi Qonun (1992-yil)</a:t>
            </a:r>
            <a:endParaRPr lang="en-US" altLang="ru-RU" b="1"/>
          </a:p>
          <a:p>
            <a:pPr algn="l">
              <a:defRPr sz="1800"/>
            </a:pPr>
            <a:r>
              <a:rPr lang="en-US" altLang="ru-RU" sz="1400"/>
              <a:t>Ekotizimlarni saqlash, chiqindilarni kamaytirish va tabiiy resurslardan oqilona foydalanish asoslarini belgilaydi.</a:t>
            </a:r>
            <a:endParaRPr lang="en-US" altLang="ru-RU" sz="1400"/>
          </a:p>
          <a:p>
            <a:pPr algn="l">
              <a:defRPr sz="1800"/>
            </a:pPr>
            <a:r>
              <a:rPr lang="en-US" altLang="ru-RU" sz="1400"/>
              <a:t>Davlat ekologik siyosatini shakllantiradi.</a:t>
            </a:r>
            <a:endParaRPr lang="en-US" altLang="ru-RU" sz="1400"/>
          </a:p>
          <a:p>
            <a:pPr algn="l">
              <a:defRPr sz="1800"/>
            </a:pPr>
            <a:r>
              <a:rPr lang="en-US" altLang="ru-RU" b="1"/>
              <a:t>3. “Ekologik nazorat to‘g‘risida”gi Qonun (2013-yil)</a:t>
            </a:r>
            <a:endParaRPr lang="en-US" altLang="ru-RU" b="1"/>
          </a:p>
          <a:p>
            <a:pPr algn="l">
              <a:defRPr sz="1800"/>
            </a:pPr>
            <a:r>
              <a:rPr lang="en-US" altLang="ru-RU" sz="1400"/>
              <a:t>Fuqarolar, korxonalar va davlat organlari o‘rtasidagi ekologik javobgarlikni belgilaydi.</a:t>
            </a:r>
            <a:endParaRPr lang="en-US" altLang="ru-RU" sz="1400"/>
          </a:p>
          <a:p>
            <a:pPr algn="l">
              <a:defRPr sz="1800"/>
            </a:pPr>
            <a:r>
              <a:rPr lang="en-US" altLang="ru-RU" sz="1400"/>
              <a:t>Ekologik nazorat turlari: davlat, jamoatchilik, ishlab chiqarish nazoratlari.</a:t>
            </a:r>
            <a:endParaRPr lang="en-US" altLang="ru-RU" sz="1400"/>
          </a:p>
          <a:p>
            <a:pPr algn="l">
              <a:defRPr sz="1800"/>
            </a:pPr>
            <a:r>
              <a:rPr lang="en-US" altLang="ru-RU" b="1"/>
              <a:t>4. SanPiN 2.1.6.1032-10 (Atmosfera havosi gigienik me’yorlari)</a:t>
            </a:r>
            <a:endParaRPr lang="en-US" altLang="ru-RU" b="1"/>
          </a:p>
          <a:p>
            <a:pPr algn="l">
              <a:defRPr sz="1800"/>
            </a:pPr>
            <a:r>
              <a:rPr lang="en-US" altLang="ru-RU" sz="1400"/>
              <a:t>Aholi yashash joylarida ruxsat etilgan maksimal konsentratsiyalar (RMK)ni belgilaydi.</a:t>
            </a:r>
            <a:endParaRPr lang="en-US" altLang="ru-RU" sz="1400"/>
          </a:p>
          <a:p>
            <a:pPr algn="l">
              <a:defRPr sz="1800"/>
            </a:pPr>
            <a:r>
              <a:rPr lang="en-US" altLang="ru-RU" sz="1400"/>
              <a:t>Sanitariya nazorati asosida havo sifati muntazam o‘lchanadi.</a:t>
            </a:r>
            <a:endParaRPr lang="en-US" altLang="ru-RU" sz="1400"/>
          </a:p>
          <a:p>
            <a:pPr algn="l">
              <a:defRPr sz="1800"/>
            </a:pPr>
            <a:r>
              <a:rPr lang="en-US" altLang="ru-RU" b="1"/>
              <a:t>5. Davlat standartlari (GOST, O‘zDSt)</a:t>
            </a:r>
            <a:endParaRPr lang="en-US" altLang="ru-RU" b="1"/>
          </a:p>
          <a:p>
            <a:pPr algn="l">
              <a:defRPr sz="1800"/>
            </a:pPr>
            <a:r>
              <a:rPr lang="en-US" altLang="ru-RU" sz="1400"/>
              <a:t>Atmosfera monitoringi, o‘lchov metodlari va havo sifatini baholash mezonlarini belgilaydi.</a:t>
            </a:r>
            <a:endParaRPr lang="en-US" altLang="ru-RU" sz="1400"/>
          </a:p>
          <a:p>
            <a:pPr algn="l">
              <a:defRPr sz="1800"/>
            </a:pPr>
            <a:r>
              <a:rPr lang="en-US" altLang="ru-RU" sz="1400"/>
              <a:t>Masalan: O‘zDSt ISO 4225:2019 – atmosfera havosini tahlil qilish usullari.</a:t>
            </a:r>
            <a:endParaRPr lang="en-US" altLang="ru-RU"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51460" y="274955"/>
            <a:ext cx="8723630" cy="1143000"/>
          </a:xfrm>
        </p:spPr>
        <p:txBody>
          <a:bodyPr/>
          <a:lstStyle/>
          <a:p>
            <a:r>
              <a:rPr sz="3600" b="1">
                <a:latin typeface="Times New Roman" panose="02020603050405020304" charset="0"/>
                <a:cs typeface="Times New Roman" panose="02020603050405020304" charset="0"/>
              </a:rPr>
              <a:t>Ruxsat etilgan maksimal konsentratsiyalar (RMK)</a:t>
            </a:r>
            <a:endParaRPr sz="3600" b="1">
              <a:latin typeface="Times New Roman" panose="02020603050405020304" charset="0"/>
              <a:cs typeface="Times New Roman" panose="02020603050405020304" charset="0"/>
            </a:endParaRPr>
          </a:p>
        </p:txBody>
      </p:sp>
      <p:graphicFrame>
        <p:nvGraphicFramePr>
          <p:cNvPr id="4" name="Таблица 3"/>
          <p:cNvGraphicFramePr/>
          <p:nvPr>
            <p:custDataLst>
              <p:tags r:id="rId1"/>
            </p:custDataLst>
          </p:nvPr>
        </p:nvGraphicFramePr>
        <p:xfrm>
          <a:off x="670560" y="1605280"/>
          <a:ext cx="7833360" cy="4521200"/>
        </p:xfrm>
        <a:graphic>
          <a:graphicData uri="http://schemas.openxmlformats.org/drawingml/2006/table">
            <a:tbl>
              <a:tblPr/>
              <a:tblGrid>
                <a:gridCol w="1958340"/>
                <a:gridCol w="1958340"/>
                <a:gridCol w="1958340"/>
                <a:gridCol w="1958340"/>
              </a:tblGrid>
              <a:tr h="565150">
                <a:tc>
                  <a:txBody>
                    <a:bodyPr/>
                    <a:p>
                      <a:pPr algn="ctr"/>
                      <a:r>
                        <a:rPr sz="1600" b="1">
                          <a:latin typeface="Times New Roman" panose="02020603050405020304" charset="0"/>
                          <a:cs typeface="Times New Roman" panose="02020603050405020304" charset="0"/>
                        </a:rPr>
                        <a:t>Modda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RMK (mg/m³)</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Ta’sir turi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Manba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CO (uglerod oksidi)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5,0</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20 daq.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Avtomobil gazlari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SO₂ (oltingugurt dioksidi)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0,5</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30 daq.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Yoqilg‘i yonishi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NO₂ (azot dioksidi)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0,085</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30 daq.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Transport, energetika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Chang (PM10)</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0,15</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Sutkalik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Qurilish, sanoat</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Formaldegid</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0,035</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30 daq.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Kimyo ishlab chiqarish</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Benz(a)piren</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0,000001</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Yillik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Organik yoqilg‘i yonishi</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r h="565150">
                <a:tc>
                  <a:txBody>
                    <a:bodyPr/>
                    <a:p>
                      <a:pPr algn="ctr"/>
                      <a:r>
                        <a:rPr sz="1600" b="1">
                          <a:latin typeface="Times New Roman" panose="02020603050405020304" charset="0"/>
                          <a:cs typeface="Times New Roman" panose="02020603050405020304" charset="0"/>
                        </a:rPr>
                        <a:t>O₃ (ozon)</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0,16</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30 daq. o‘rtacha</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c>
                  <a:txBody>
                    <a:bodyPr/>
                    <a:p>
                      <a:pPr algn="ctr"/>
                      <a:r>
                        <a:rPr sz="1600" b="1">
                          <a:latin typeface="Times New Roman" panose="02020603050405020304" charset="0"/>
                          <a:cs typeface="Times New Roman" panose="02020603050405020304" charset="0"/>
                        </a:rPr>
                        <a:t>Fotokimyoviy reaksiyalar</a:t>
                      </a:r>
                      <a:endParaRPr sz="1600" b="1">
                        <a:latin typeface="Times New Roman" panose="02020603050405020304" charset="0"/>
                        <a:cs typeface="Times New Roman" panose="02020603050405020304" charset="0"/>
                      </a:endParaRPr>
                    </a:p>
                  </a:txBody>
                  <a:tcPr marL="0" marR="0" marT="0" marB="0" anchor="ctr" anchorCtr="0">
                    <a:lnL>
                      <a:noFill/>
                    </a:lnL>
                    <a:lnR>
                      <a:noFill/>
                    </a:lnR>
                    <a:lnT>
                      <a:noFill/>
                    </a:lnT>
                    <a:lnB>
                      <a:noFill/>
                    </a:lnB>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Monitoring tizimlari</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1600200"/>
            <a:ext cx="8445500" cy="4999355"/>
          </a:xfrm>
        </p:spPr>
        <p:txBody>
          <a:bodyPr/>
          <a:lstStyle/>
          <a:p>
            <a:pPr algn="ctr">
              <a:defRPr sz="1800"/>
            </a:pPr>
            <a:r>
              <a:t>Atmosfera monitoringi stasionar, mobil va avtomatik postlar orqali amalga oshiriladi.</a:t>
            </a:r>
          </a:p>
          <a:p>
            <a:pPr algn="l">
              <a:defRPr sz="1800"/>
            </a:pPr>
          </a:p>
          <a:p>
            <a:pPr algn="l">
              <a:defRPr sz="1800"/>
            </a:pPr>
          </a:p>
          <a:p>
            <a:pPr algn="l">
              <a:defRPr sz="1800"/>
            </a:pPr>
          </a:p>
          <a:p>
            <a:pPr algn="l">
              <a:defRPr sz="1800"/>
            </a:pPr>
          </a:p>
          <a:p>
            <a:pPr algn="l">
              <a:defRPr sz="1800"/>
            </a:pPr>
          </a:p>
          <a:p>
            <a:pPr algn="l">
              <a:defRPr sz="1800"/>
            </a:pPr>
          </a:p>
          <a:p>
            <a:pPr algn="ctr">
              <a:defRPr sz="1800"/>
            </a:pPr>
            <a:r>
              <a:t>Zamonaviy usullar: lazer analizatorlar, spektrometriya, sun’iy yo‘ldoshli kuzatuv.</a:t>
            </a:r>
          </a:p>
        </p:txBody>
      </p:sp>
      <p:pic>
        <p:nvPicPr>
          <p:cNvPr id="4" name="Изображение 3"/>
          <p:cNvPicPr/>
          <p:nvPr/>
        </p:nvPicPr>
        <p:blipFill>
          <a:blip r:embed="rId1"/>
          <a:stretch>
            <a:fillRect/>
          </a:stretch>
        </p:blipFill>
        <p:spPr>
          <a:xfrm>
            <a:off x="2073910" y="2207895"/>
            <a:ext cx="4100195" cy="1929765"/>
          </a:xfrm>
          <a:prstGeom prst="rect">
            <a:avLst/>
          </a:prstGeom>
        </p:spPr>
      </p:pic>
      <p:pic>
        <p:nvPicPr>
          <p:cNvPr id="5" name="Изображение 4"/>
          <p:cNvPicPr/>
          <p:nvPr/>
        </p:nvPicPr>
        <p:blipFill>
          <a:blip r:embed="rId2"/>
          <a:stretch>
            <a:fillRect/>
          </a:stretch>
        </p:blipFill>
        <p:spPr>
          <a:xfrm>
            <a:off x="6017260" y="5137785"/>
            <a:ext cx="2414270" cy="1549400"/>
          </a:xfrm>
          <a:prstGeom prst="rect">
            <a:avLst/>
          </a:prstGeom>
        </p:spPr>
      </p:pic>
      <p:pic>
        <p:nvPicPr>
          <p:cNvPr id="6" name="Изображение 5"/>
          <p:cNvPicPr/>
          <p:nvPr/>
        </p:nvPicPr>
        <p:blipFill>
          <a:blip r:embed="rId3"/>
          <a:stretch>
            <a:fillRect/>
          </a:stretch>
        </p:blipFill>
        <p:spPr>
          <a:xfrm>
            <a:off x="3559175" y="5137785"/>
            <a:ext cx="2286000" cy="1548765"/>
          </a:xfrm>
          <a:prstGeom prst="rect">
            <a:avLst/>
          </a:prstGeom>
        </p:spPr>
      </p:pic>
      <p:pic>
        <p:nvPicPr>
          <p:cNvPr id="8" name="Изображение 7"/>
          <p:cNvPicPr/>
          <p:nvPr/>
        </p:nvPicPr>
        <p:blipFill>
          <a:blip r:embed="rId4"/>
          <a:stretch>
            <a:fillRect/>
          </a:stretch>
        </p:blipFill>
        <p:spPr>
          <a:xfrm>
            <a:off x="696595" y="5137785"/>
            <a:ext cx="2623185" cy="15487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Havo sifatini yaxshilash texnologiyalari</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1600200"/>
            <a:ext cx="2803525" cy="4526280"/>
          </a:xfrm>
        </p:spPr>
        <p:txBody>
          <a:bodyPr/>
          <a:lstStyle/>
          <a:p>
            <a:pPr marL="0" indent="0" algn="l">
              <a:buNone/>
              <a:defRPr sz="1800"/>
            </a:pPr>
            <a:r>
              <a:t>• Gaz va chang tozalash qurilmalari</a:t>
            </a:r>
          </a:p>
          <a:p>
            <a:pPr marL="0" indent="0" algn="l">
              <a:buNone/>
              <a:defRPr sz="1800"/>
            </a:pPr>
          </a:p>
          <a:p>
            <a:pPr marL="0" indent="0" algn="l">
              <a:buNone/>
              <a:defRPr sz="1800"/>
            </a:pPr>
          </a:p>
          <a:p>
            <a:pPr marL="0" indent="0" algn="l">
              <a:buNone/>
              <a:defRPr sz="1800"/>
            </a:pPr>
            <a:r>
              <a:t>• EURO-5, EURO-6 standartlari</a:t>
            </a:r>
          </a:p>
          <a:p>
            <a:pPr marL="0" indent="0" algn="l">
              <a:buNone/>
              <a:defRPr sz="1800"/>
            </a:pPr>
          </a:p>
          <a:p>
            <a:pPr marL="0" indent="0" algn="l">
              <a:buNone/>
              <a:defRPr sz="1800"/>
            </a:pPr>
          </a:p>
          <a:p>
            <a:pPr marL="0" indent="0" algn="l">
              <a:buNone/>
              <a:defRPr sz="1800"/>
            </a:pPr>
            <a:r>
              <a:t>• Yashil infratuzilma – yashil kamarlar</a:t>
            </a:r>
          </a:p>
          <a:p>
            <a:pPr marL="0" indent="0" algn="l">
              <a:buNone/>
              <a:defRPr sz="1800"/>
            </a:pPr>
          </a:p>
          <a:p>
            <a:pPr marL="0" indent="0" algn="l">
              <a:buNone/>
              <a:defRPr sz="1800"/>
            </a:pPr>
          </a:p>
          <a:p>
            <a:pPr marL="0" indent="0" algn="l">
              <a:buNone/>
              <a:defRPr sz="1800"/>
            </a:pPr>
            <a:r>
              <a:t>• Resirkulyatsiya texnologiyalari</a:t>
            </a:r>
          </a:p>
        </p:txBody>
      </p:sp>
      <p:pic>
        <p:nvPicPr>
          <p:cNvPr id="4" name="Изображение 3"/>
          <p:cNvPicPr/>
          <p:nvPr/>
        </p:nvPicPr>
        <p:blipFill>
          <a:blip r:embed="rId1"/>
          <a:stretch>
            <a:fillRect/>
          </a:stretch>
        </p:blipFill>
        <p:spPr>
          <a:xfrm>
            <a:off x="5553075" y="1600200"/>
            <a:ext cx="2960370" cy="1538605"/>
          </a:xfrm>
          <a:prstGeom prst="rect">
            <a:avLst/>
          </a:prstGeom>
        </p:spPr>
      </p:pic>
      <p:pic>
        <p:nvPicPr>
          <p:cNvPr id="5" name="Изображение 4"/>
          <p:cNvPicPr/>
          <p:nvPr/>
        </p:nvPicPr>
        <p:blipFill>
          <a:blip r:embed="rId2"/>
          <a:stretch>
            <a:fillRect/>
          </a:stretch>
        </p:blipFill>
        <p:spPr>
          <a:xfrm>
            <a:off x="2818130" y="2752090"/>
            <a:ext cx="1557655" cy="1160780"/>
          </a:xfrm>
          <a:prstGeom prst="rect">
            <a:avLst/>
          </a:prstGeom>
        </p:spPr>
      </p:pic>
      <p:pic>
        <p:nvPicPr>
          <p:cNvPr id="6" name="Изображение 5"/>
          <p:cNvPicPr/>
          <p:nvPr/>
        </p:nvPicPr>
        <p:blipFill>
          <a:blip r:embed="rId3"/>
          <a:stretch>
            <a:fillRect/>
          </a:stretch>
        </p:blipFill>
        <p:spPr>
          <a:xfrm>
            <a:off x="4827905" y="3429000"/>
            <a:ext cx="4185920" cy="31711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Shaharsozlikda ekologik yondashuv</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76200" y="1417955"/>
            <a:ext cx="2772410" cy="4824730"/>
          </a:xfrm>
        </p:spPr>
        <p:txBody>
          <a:bodyPr/>
          <a:lstStyle/>
          <a:p>
            <a:pPr marL="0" indent="0" algn="l">
              <a:buNone/>
              <a:defRPr sz="1800"/>
            </a:pPr>
            <a:r>
              <a:t>• Shamol yo‘nalishiga qarab sanoat zonalarini joylashtirish</a:t>
            </a:r>
          </a:p>
          <a:p>
            <a:pPr marL="0" indent="0" algn="l">
              <a:buNone/>
              <a:defRPr sz="1800"/>
            </a:pPr>
          </a:p>
          <a:p>
            <a:pPr marL="0" indent="0" algn="l">
              <a:buNone/>
              <a:defRPr sz="1800"/>
            </a:pPr>
          </a:p>
          <a:p>
            <a:pPr marL="0" indent="0" algn="l">
              <a:buNone/>
              <a:defRPr sz="1800"/>
            </a:pPr>
            <a:r>
              <a:t>• Yashil hududlar – 30%</a:t>
            </a:r>
          </a:p>
          <a:p>
            <a:pPr marL="0" indent="0" algn="l">
              <a:buNone/>
              <a:defRPr sz="1800"/>
            </a:pPr>
          </a:p>
          <a:p>
            <a:pPr marL="0" indent="0" algn="l">
              <a:buNone/>
              <a:defRPr sz="1800"/>
            </a:pPr>
          </a:p>
          <a:p>
            <a:pPr marL="0" indent="0" algn="l">
              <a:buNone/>
              <a:defRPr sz="1800"/>
            </a:pPr>
          </a:p>
          <a:p>
            <a:pPr marL="0" indent="0" algn="l">
              <a:buNone/>
              <a:defRPr sz="1800"/>
            </a:pPr>
            <a:r>
              <a:t>• Metro, veloyo‘lak, elektr avtobuslar</a:t>
            </a:r>
          </a:p>
          <a:p>
            <a:pPr marL="0" indent="0" algn="l">
              <a:buNone/>
              <a:defRPr sz="1800"/>
            </a:pPr>
          </a:p>
          <a:p>
            <a:pPr marL="0" indent="0" algn="l">
              <a:buNone/>
              <a:defRPr sz="1800"/>
            </a:pPr>
          </a:p>
          <a:p>
            <a:pPr marL="0" indent="0" algn="l">
              <a:buNone/>
              <a:defRPr sz="1800"/>
            </a:pPr>
          </a:p>
          <a:p>
            <a:pPr marL="0" indent="0" algn="l">
              <a:buNone/>
              <a:defRPr sz="1800"/>
            </a:pPr>
            <a:r>
              <a:t>• Smart city konsepsiyasi</a:t>
            </a:r>
          </a:p>
        </p:txBody>
      </p:sp>
      <p:pic>
        <p:nvPicPr>
          <p:cNvPr id="4" name="Изображение 3"/>
          <p:cNvPicPr/>
          <p:nvPr/>
        </p:nvPicPr>
        <p:blipFill>
          <a:blip r:embed="rId1"/>
          <a:stretch>
            <a:fillRect/>
          </a:stretch>
        </p:blipFill>
        <p:spPr>
          <a:xfrm>
            <a:off x="3371215" y="1417955"/>
            <a:ext cx="2646680" cy="1507490"/>
          </a:xfrm>
          <a:prstGeom prst="rect">
            <a:avLst/>
          </a:prstGeom>
        </p:spPr>
      </p:pic>
      <p:pic>
        <p:nvPicPr>
          <p:cNvPr id="5" name="Изображение 4"/>
          <p:cNvPicPr/>
          <p:nvPr/>
        </p:nvPicPr>
        <p:blipFill>
          <a:blip r:embed="rId2"/>
          <a:stretch>
            <a:fillRect/>
          </a:stretch>
        </p:blipFill>
        <p:spPr>
          <a:xfrm>
            <a:off x="6329045" y="2360295"/>
            <a:ext cx="2559050" cy="1601470"/>
          </a:xfrm>
          <a:prstGeom prst="rect">
            <a:avLst/>
          </a:prstGeom>
        </p:spPr>
      </p:pic>
      <p:pic>
        <p:nvPicPr>
          <p:cNvPr id="6" name="Изображение 5"/>
          <p:cNvPicPr/>
          <p:nvPr/>
        </p:nvPicPr>
        <p:blipFill>
          <a:blip r:embed="rId3"/>
          <a:stretch>
            <a:fillRect/>
          </a:stretch>
        </p:blipFill>
        <p:spPr>
          <a:xfrm>
            <a:off x="3371215" y="3961765"/>
            <a:ext cx="2658745" cy="1348740"/>
          </a:xfrm>
          <a:prstGeom prst="rect">
            <a:avLst/>
          </a:prstGeom>
        </p:spPr>
      </p:pic>
      <p:pic>
        <p:nvPicPr>
          <p:cNvPr id="7" name="Изображение 6"/>
          <p:cNvPicPr/>
          <p:nvPr/>
        </p:nvPicPr>
        <p:blipFill>
          <a:blip r:embed="rId4"/>
          <a:stretch>
            <a:fillRect/>
          </a:stretch>
        </p:blipFill>
        <p:spPr>
          <a:xfrm>
            <a:off x="6329045" y="4831715"/>
            <a:ext cx="2559050" cy="1735455"/>
          </a:xfrm>
          <a:prstGeom prst="rect">
            <a:avLst/>
          </a:prstGeom>
        </p:spPr>
      </p:pic>
      <p:sp>
        <p:nvSpPr>
          <p:cNvPr id="8" name="Стрелка вправо с вырезом 7"/>
          <p:cNvSpPr/>
          <p:nvPr/>
        </p:nvSpPr>
        <p:spPr>
          <a:xfrm>
            <a:off x="2080895" y="1929130"/>
            <a:ext cx="979170" cy="48577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9" name="Стрелка вправо с вырезом 8"/>
          <p:cNvSpPr/>
          <p:nvPr/>
        </p:nvSpPr>
        <p:spPr>
          <a:xfrm>
            <a:off x="2753995" y="2925445"/>
            <a:ext cx="3204210" cy="48577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10" name="Стрелка вправо с вырезом 9"/>
          <p:cNvSpPr/>
          <p:nvPr/>
        </p:nvSpPr>
        <p:spPr>
          <a:xfrm>
            <a:off x="2207895" y="4620260"/>
            <a:ext cx="979170" cy="48577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11" name="Стрелка вправо с вырезом 10"/>
          <p:cNvSpPr/>
          <p:nvPr/>
        </p:nvSpPr>
        <p:spPr>
          <a:xfrm>
            <a:off x="3060065" y="5773420"/>
            <a:ext cx="2931795" cy="48577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955"/>
            <a:ext cx="8229600" cy="782955"/>
          </a:xfrm>
        </p:spPr>
        <p:txBody>
          <a:bodyPr/>
          <a:lstStyle/>
          <a:p>
            <a:r>
              <a:rPr b="1">
                <a:latin typeface="Times New Roman" panose="02020603050405020304" charset="0"/>
                <a:cs typeface="Times New Roman" panose="02020603050405020304" charset="0"/>
              </a:rPr>
              <a:t>Xalqaro tajriba</a:t>
            </a:r>
            <a:endParaRPr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1600200"/>
            <a:ext cx="3009900" cy="4526280"/>
          </a:xfrm>
        </p:spPr>
        <p:txBody>
          <a:bodyPr/>
          <a:lstStyle/>
          <a:p>
            <a:pPr algn="l">
              <a:defRPr sz="1800"/>
            </a:pPr>
            <a:r>
              <a:t>Yaponiya – qat’iy chiqindi nazorati</a:t>
            </a:r>
          </a:p>
          <a:p>
            <a:pPr algn="l">
              <a:defRPr sz="1800"/>
            </a:pPr>
          </a:p>
          <a:p>
            <a:pPr algn="l">
              <a:defRPr sz="1800"/>
            </a:pPr>
          </a:p>
          <a:p>
            <a:pPr algn="l">
              <a:defRPr sz="1800"/>
            </a:pPr>
          </a:p>
          <a:p>
            <a:pPr algn="l">
              <a:defRPr sz="1800"/>
            </a:pPr>
            <a:r>
              <a:t>Shvetsiya – CO₂ solig‘i</a:t>
            </a:r>
          </a:p>
          <a:p>
            <a:pPr algn="l">
              <a:defRPr sz="1800"/>
            </a:pPr>
          </a:p>
          <a:p>
            <a:pPr algn="l">
              <a:defRPr sz="1800"/>
            </a:pPr>
          </a:p>
          <a:p>
            <a:pPr algn="l">
              <a:defRPr sz="1800"/>
            </a:pPr>
          </a:p>
          <a:p>
            <a:pPr algn="l">
              <a:defRPr sz="1800"/>
            </a:pPr>
            <a:r>
              <a:t>AQSh – 'Clean </a:t>
            </a:r>
          </a:p>
          <a:p>
            <a:pPr algn="l">
              <a:defRPr sz="1800"/>
            </a:pPr>
            <a:r>
              <a:t>Air Act'</a:t>
            </a:r>
          </a:p>
          <a:p>
            <a:pPr algn="l">
              <a:defRPr sz="1800"/>
            </a:pPr>
          </a:p>
          <a:p>
            <a:pPr algn="l">
              <a:defRPr sz="1800"/>
            </a:pPr>
          </a:p>
          <a:p>
            <a:pPr algn="l">
              <a:defRPr sz="1800"/>
            </a:pPr>
            <a:r>
              <a:t>O‘zbekiston – 'Yashil makon' dasturi</a:t>
            </a:r>
          </a:p>
        </p:txBody>
      </p:sp>
      <p:pic>
        <p:nvPicPr>
          <p:cNvPr id="5" name="Изображение 4"/>
          <p:cNvPicPr/>
          <p:nvPr/>
        </p:nvPicPr>
        <p:blipFill>
          <a:blip r:embed="rId1"/>
          <a:stretch>
            <a:fillRect/>
          </a:stretch>
        </p:blipFill>
        <p:spPr>
          <a:xfrm>
            <a:off x="3848735" y="1187450"/>
            <a:ext cx="2557780" cy="1640840"/>
          </a:xfrm>
          <a:prstGeom prst="rect">
            <a:avLst/>
          </a:prstGeom>
        </p:spPr>
      </p:pic>
      <p:pic>
        <p:nvPicPr>
          <p:cNvPr id="6" name="Изображение 5"/>
          <p:cNvPicPr/>
          <p:nvPr/>
        </p:nvPicPr>
        <p:blipFill>
          <a:blip r:embed="rId2"/>
          <a:srcRect l="45120"/>
          <a:stretch>
            <a:fillRect/>
          </a:stretch>
        </p:blipFill>
        <p:spPr>
          <a:xfrm>
            <a:off x="6406515" y="2102485"/>
            <a:ext cx="2515235" cy="1626870"/>
          </a:xfrm>
          <a:prstGeom prst="rect">
            <a:avLst/>
          </a:prstGeom>
        </p:spPr>
      </p:pic>
      <p:pic>
        <p:nvPicPr>
          <p:cNvPr id="8" name="Изображение 7"/>
          <p:cNvPicPr/>
          <p:nvPr/>
        </p:nvPicPr>
        <p:blipFill>
          <a:blip r:embed="rId3"/>
          <a:stretch>
            <a:fillRect/>
          </a:stretch>
        </p:blipFill>
        <p:spPr>
          <a:xfrm>
            <a:off x="3848100" y="3729355"/>
            <a:ext cx="2557780" cy="1264920"/>
          </a:xfrm>
          <a:prstGeom prst="rect">
            <a:avLst/>
          </a:prstGeom>
        </p:spPr>
      </p:pic>
      <p:pic>
        <p:nvPicPr>
          <p:cNvPr id="9" name="Изображение 8"/>
          <p:cNvPicPr/>
          <p:nvPr/>
        </p:nvPicPr>
        <p:blipFill>
          <a:blip r:embed="rId4"/>
          <a:stretch>
            <a:fillRect/>
          </a:stretch>
        </p:blipFill>
        <p:spPr>
          <a:xfrm>
            <a:off x="6406515" y="5023485"/>
            <a:ext cx="2515870" cy="1577975"/>
          </a:xfrm>
          <a:prstGeom prst="rect">
            <a:avLst/>
          </a:prstGeom>
        </p:spPr>
      </p:pic>
      <p:sp>
        <p:nvSpPr>
          <p:cNvPr id="4" name="Стрелка вправо 3"/>
          <p:cNvSpPr/>
          <p:nvPr/>
        </p:nvSpPr>
        <p:spPr>
          <a:xfrm>
            <a:off x="2743835" y="1764665"/>
            <a:ext cx="979170" cy="48577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10" name="Стрелка вправо 9"/>
          <p:cNvSpPr/>
          <p:nvPr/>
        </p:nvSpPr>
        <p:spPr>
          <a:xfrm>
            <a:off x="3467100" y="2810510"/>
            <a:ext cx="2575560" cy="48577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11" name="Стрелка вправо 10"/>
          <p:cNvSpPr/>
          <p:nvPr/>
        </p:nvSpPr>
        <p:spPr>
          <a:xfrm>
            <a:off x="3467100" y="5728335"/>
            <a:ext cx="2575560" cy="48577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
        <p:nvSpPr>
          <p:cNvPr id="12" name="Стрелка вправо 11"/>
          <p:cNvSpPr/>
          <p:nvPr/>
        </p:nvSpPr>
        <p:spPr>
          <a:xfrm>
            <a:off x="2743835" y="4508500"/>
            <a:ext cx="979170" cy="48577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ru-RU"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317"/>
            <a:ext cx="8229600" cy="1143000"/>
          </a:xfrm>
        </p:spPr>
        <p:txBody>
          <a:bodyPr/>
          <a:lstStyle/>
          <a:p>
            <a:r>
              <a:rPr b="1">
                <a:latin typeface="Times New Roman" panose="02020603050405020304" charset="0"/>
                <a:cs typeface="Times New Roman" panose="02020603050405020304" charset="0"/>
              </a:rPr>
              <a:t>Xulosa</a:t>
            </a:r>
            <a:endParaRPr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292100" y="1165860"/>
            <a:ext cx="8559165" cy="5473065"/>
          </a:xfrm>
        </p:spPr>
        <p:txBody>
          <a:bodyPr/>
          <a:lstStyle/>
          <a:p>
            <a:pPr algn="just">
              <a:defRPr sz="1800"/>
            </a:pPr>
            <a:r>
              <a:rPr lang="en-US" altLang="ru-RU">
                <a:latin typeface="Times New Roman" panose="02020603050405020304" charset="0"/>
                <a:cs typeface="Times New Roman" panose="02020603050405020304" charset="0"/>
              </a:rPr>
              <a:t>Shahar havosi sifati – bu nafaqat ekologik, balki ijtimoiy va iqtisodiy barqarorlikning ham asosiy ko‘rsatkichidir. Toza havo inson salomatligini saqlaydi, mehnat unumdorligini oshiradi va urbanizatsiya jarayonining ekologik xavfsizligini ta’minlaydi.</a:t>
            </a:r>
            <a:endParaRPr lang="en-US" altLang="ru-RU">
              <a:latin typeface="Times New Roman" panose="02020603050405020304" charset="0"/>
              <a:cs typeface="Times New Roman" panose="02020603050405020304" charset="0"/>
            </a:endParaRPr>
          </a:p>
          <a:p>
            <a:pPr algn="just">
              <a:defRPr sz="1800"/>
            </a:pPr>
            <a:r>
              <a:rPr lang="en-US" altLang="ru-RU">
                <a:latin typeface="Times New Roman" panose="02020603050405020304" charset="0"/>
                <a:cs typeface="Times New Roman" panose="02020603050405020304" charset="0"/>
              </a:rPr>
              <a:t>Ilmiy jihatdan, havoning o‘zini tozalash qobiliyati (dispersion, adsorbsiya, fotokimyoviy parchalanish jarayonlari) ma’lum bir chegaragacha ishlaydi. Ammo antropogen yuklama oshganda bu tabiiy mexanizmlar yetarli bo‘lmay qoladi. Shu sababli sun’iy tozalash texnologiyalari va yashil infratuzilma muhim o‘rin tutadi.</a:t>
            </a:r>
            <a:endParaRPr lang="en-US" altLang="ru-RU">
              <a:latin typeface="Times New Roman" panose="02020603050405020304" charset="0"/>
              <a:cs typeface="Times New Roman" panose="02020603050405020304" charset="0"/>
            </a:endParaRPr>
          </a:p>
          <a:p>
            <a:pPr algn="just">
              <a:defRPr sz="1800"/>
            </a:pPr>
            <a:r>
              <a:rPr lang="en-US" altLang="ru-RU">
                <a:latin typeface="Times New Roman" panose="02020603050405020304" charset="0"/>
                <a:cs typeface="Times New Roman" panose="02020603050405020304" charset="0"/>
              </a:rPr>
              <a:t>O‘zbekiston sharoitida atmosfera havosini muhofaza qilish uchun “Yashil makon”, “Ekologik shahar”, “Toza havo” kabi milliy dasturlarni kengaytirish, ekologik monitoring tizimlarini avtomatlashtirish, havo sifatini nazorat qiluvchi stansiyalar sonini ko‘paytirish zarur.</a:t>
            </a:r>
            <a:endParaRPr lang="en-US" altLang="ru-RU">
              <a:latin typeface="Times New Roman" panose="02020603050405020304" charset="0"/>
              <a:cs typeface="Times New Roman" panose="02020603050405020304" charset="0"/>
            </a:endParaRPr>
          </a:p>
          <a:p>
            <a:pPr algn="just">
              <a:defRPr sz="1800"/>
            </a:pPr>
            <a:r>
              <a:rPr lang="en-US" altLang="ru-RU">
                <a:latin typeface="Times New Roman" panose="02020603050405020304" charset="0"/>
                <a:cs typeface="Times New Roman" panose="02020603050405020304" charset="0"/>
              </a:rPr>
              <a:t>Ekologik madaniyat – har bir fuqaroning toza havoni saqlashdagi shaxsiy mas’uliyatini ifodalaydi. Bu borada maktabdan boshlab oliygoh va korxonalargacha ekologik tarbiya tizimi mustahkamlanishi lozim.</a:t>
            </a:r>
            <a:endParaRPr lang="en-US" altLang="ru-RU">
              <a:latin typeface="Times New Roman" panose="02020603050405020304" charset="0"/>
              <a:cs typeface="Times New Roman" panose="02020603050405020304" charset="0"/>
            </a:endParaRPr>
          </a:p>
          <a:p>
            <a:pPr algn="just">
              <a:defRPr sz="1800"/>
            </a:pPr>
            <a:r>
              <a:rPr lang="en-US" altLang="ru-RU">
                <a:latin typeface="Times New Roman" panose="02020603050405020304" charset="0"/>
                <a:cs typeface="Times New Roman" panose="02020603050405020304" charset="0"/>
              </a:rPr>
              <a:t>Yakunda, shahar havosining sifatini yaxshilash – texnologik modernizatsiya, qonunchilikni kuchaytirish, yashil hududlarni kengaytirish va aholining ekologik ongini oshirish orqali amalga oshiriladi.</a:t>
            </a:r>
            <a:endParaRPr lang="en-US" altLang="ru-RU">
              <a:latin typeface="Times New Roman" panose="02020603050405020304" charset="0"/>
              <a:cs typeface="Times New Roman" panose="02020603050405020304" charset="0"/>
            </a:endParaRPr>
          </a:p>
          <a:p>
            <a:pPr algn="just">
              <a:defRPr sz="1800"/>
            </a:pPr>
            <a:r>
              <a:rPr lang="en-US" altLang="ru-RU">
                <a:latin typeface="Times New Roman" panose="02020603050405020304" charset="0"/>
                <a:cs typeface="Times New Roman" panose="02020603050405020304" charset="0"/>
              </a:rPr>
              <a:t>Toza atmosfera – sog‘lom jamiyat, iqtisodiy barqarorlik va kelajak avlodlar uchun ekologik xavfsizlik kafolatidir.</a:t>
            </a:r>
            <a:endParaRPr lang="en-US" altLang="ru-RU">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600" b="1">
                <a:latin typeface="Times New Roman" panose="02020603050405020304" charset="0"/>
                <a:cs typeface="Times New Roman" panose="02020603050405020304" charset="0"/>
              </a:rPr>
              <a:t>Foydalanilgan adabiyotlar</a:t>
            </a:r>
            <a:endParaRPr sz="3600" b="1">
              <a:latin typeface="Times New Roman" panose="02020603050405020304" charset="0"/>
              <a:cs typeface="Times New Roman" panose="02020603050405020304" charset="0"/>
            </a:endParaRPr>
          </a:p>
        </p:txBody>
      </p:sp>
      <p:sp>
        <p:nvSpPr>
          <p:cNvPr id="3" name="Content Placeholder 2"/>
          <p:cNvSpPr>
            <a:spLocks noGrp="1"/>
          </p:cNvSpPr>
          <p:nvPr>
            <p:ph idx="1"/>
          </p:nvPr>
        </p:nvSpPr>
        <p:spPr/>
        <p:txBody>
          <a:bodyPr/>
          <a:lstStyle/>
          <a:p>
            <a:pPr algn="l">
              <a:defRPr sz="1800"/>
            </a:pPr>
            <a:r>
              <a:t>1. O‘zbekiston Respublikasi Qonuni (1996)</a:t>
            </a:r>
          </a:p>
          <a:p>
            <a:pPr algn="l">
              <a:defRPr sz="1800"/>
            </a:pPr>
            <a:r>
              <a:t>2. SanPiN 2.1.6.1032-10</a:t>
            </a:r>
          </a:p>
          <a:p>
            <a:pPr algn="l">
              <a:defRPr sz="1800"/>
            </a:pPr>
            <a:r>
              <a:t>3. Jo‘rayev Sh.M., Ismoilov T.X. 'Ekologiya' (2022)</a:t>
            </a:r>
          </a:p>
          <a:p>
            <a:pPr algn="l">
              <a:defRPr sz="1800"/>
            </a:pPr>
            <a:r>
              <a:t>4. WHO Air Quality Guidelines (2021)</a:t>
            </a:r>
          </a:p>
          <a:p>
            <a:pPr algn="l">
              <a:defRPr sz="1800"/>
            </a:pPr>
            <a:r>
              <a:t>5. Eco.gov.uz, UZHydromet</a:t>
            </a:r>
          </a:p>
        </p:txBody>
      </p:sp>
    </p:spTree>
  </p:cSld>
  <p:clrMapOvr>
    <a:masterClrMapping/>
  </p:clrMapOvr>
</p:sld>
</file>

<file path=ppt/tags/tag1.xml><?xml version="1.0" encoding="utf-8"?>
<p:tagLst xmlns:p="http://schemas.openxmlformats.org/presentationml/2006/main">
  <p:tag name="TABLE_ENDDRAG_ORIGIN_RECT" val="616*355"/>
  <p:tag name="TABLE_ENDDRAG_RECT" val="52*126*616*355"/>
</p:tagLst>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5286</Words>
  <Application>WPS Presentation</Application>
  <PresentationFormat>On-screen Show (4:3)</PresentationFormat>
  <Paragraphs>216</Paragraphs>
  <Slides>15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Arial</vt:lpstr>
      <vt:lpstr>SimSun</vt:lpstr>
      <vt:lpstr>Wingdings</vt:lpstr>
      <vt:lpstr>Microsoft YaHei</vt:lpstr>
      <vt:lpstr>Arial Unicode MS</vt:lpstr>
      <vt:lpstr>Calibri</vt:lpstr>
      <vt:lpstr>Times New Roman</vt:lpstr>
      <vt:lpstr>Default Design</vt:lpstr>
      <vt:lpstr>Mavzu: Shahar havosi va unga qo‘yiladigan talablar</vt:lpstr>
      <vt:lpstr>Shahar ekologik tizimi</vt:lpstr>
      <vt:lpstr>Shahar havosi tarkibi va tabiiy me’yori</vt:lpstr>
      <vt:lpstr>Shahar havosining ifloslanish manbalari</vt:lpstr>
      <vt:lpstr>Atmosfera ifloslanishining mexanizmi</vt:lpstr>
      <vt:lpstr>Asosiy ifloslantiruvchi moddalar</vt:lpstr>
      <vt:lpstr>Fotokimyoviy smog</vt:lpstr>
      <vt:lpstr>Me’yoriy-huquqiy asoslar</vt:lpstr>
      <vt:lpstr>Ruxsat etilgan maksimal konsentratsiyalar (RMK)</vt:lpstr>
      <vt:lpstr>Monitoring tizimlari</vt:lpstr>
      <vt:lpstr>Havo sifatini yaxshilash texnologiyalari</vt:lpstr>
      <vt:lpstr>Shaharsozlikda ekologik yondashuv</vt:lpstr>
      <vt:lpstr>Xalqaro tajriba</vt:lpstr>
      <vt:lpstr>Xulosa</vt:lpstr>
      <vt:lpstr>Foydalanilgan adabiyotlar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ЗС</cp:lastModifiedBy>
  <cp:revision>8</cp:revision>
  <dcterms:created xsi:type="dcterms:W3CDTF">2013-01-27T09:14:00Z</dcterms:created>
  <dcterms:modified xsi:type="dcterms:W3CDTF">2025-10-16T04:01:06Z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705AEDE1B8B74DB0942D5FB62525C6D5_13</vt:lpwstr>
  </property>
  <property fmtid="{D5CDD505-2E9C-101B-9397-08002B2CF9AE}" pid="3" name="KSOProductBuildVer">
    <vt:lpwstr>1049-12.2.0.22549</vt:lpwstr>
  </property>
</Properties>
</file>