
<file path=[Content_Types].xml><?xml version="1.0" encoding="utf-8"?>
<Types xmlns="http://schemas.openxmlformats.org/package/2006/content-types">
  <Default Extension="bin" ContentType="application/vnd.openxmlformats-officedocument.oleObject"/>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Lst>
  <p:sldSz cx="18288000" cy="10287000"/>
  <p:notesSz cx="6858000" cy="9144000"/>
  <p:embeddedFontLst>
    <p:embeddedFont>
      <p:font typeface="Georgia" panose="02040502050405020303" pitchFamily="18" charset="0"/>
      <p:regular r:id="rId49"/>
      <p:bold r:id="rId50"/>
      <p:italic r:id="rId51"/>
      <p:boldItalic r:id="rId52"/>
    </p:embeddedFont>
    <p:embeddedFont>
      <p:font typeface="Trebuchet MS" panose="020B0603020202020204" pitchFamily="34" charset="0"/>
      <p:regular r:id="rId53"/>
      <p:bold r:id="rId54"/>
      <p:italic r:id="rId55"/>
      <p:boldItalic r:id="rId5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5" d="100"/>
          <a:sy n="55" d="100"/>
        </p:scale>
        <p:origin x="658"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2.fntdata"/><Relationship Id="rId55"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5.fntdata"/><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fntdata"/><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4.fntdata"/><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8.fntdata"/><Relationship Id="rId8" Type="http://schemas.openxmlformats.org/officeDocument/2006/relationships/slide" Target="slides/slide7.xml"/><Relationship Id="rId51" Type="http://schemas.openxmlformats.org/officeDocument/2006/relationships/font" Target="fonts/font3.fntdata"/><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5800380"/>
            <a:ext cx="18288000" cy="448662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lIns="163284" tIns="81642" rIns="163284" bIns="81642" rtlCol="0" anchor="ctr"/>
          <a:lstStyle/>
          <a:p>
            <a:pPr algn="ctr"/>
            <a:endParaRPr lang="en-US"/>
          </a:p>
        </p:txBody>
      </p:sp>
      <p:sp>
        <p:nvSpPr>
          <p:cNvPr id="12" name="Rectangle 11"/>
          <p:cNvSpPr/>
          <p:nvPr/>
        </p:nvSpPr>
        <p:spPr>
          <a:xfrm>
            <a:off x="0" y="0"/>
            <a:ext cx="18288000" cy="580038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63284" tIns="81642" rIns="163284" bIns="81642" rtlCol="0" anchor="ctr"/>
          <a:lstStyle/>
          <a:p>
            <a:pPr algn="ctr"/>
            <a:endParaRPr lang="en-US" dirty="0"/>
          </a:p>
        </p:txBody>
      </p:sp>
      <p:sp>
        <p:nvSpPr>
          <p:cNvPr id="13" name="Rectangle 12"/>
          <p:cNvSpPr/>
          <p:nvPr/>
        </p:nvSpPr>
        <p:spPr>
          <a:xfrm>
            <a:off x="0" y="3978467"/>
            <a:ext cx="18288000" cy="3429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63284" tIns="81642" rIns="163284" bIns="81642" rtlCol="0" anchor="ctr"/>
          <a:lstStyle/>
          <a:p>
            <a:pPr algn="ctr"/>
            <a:endParaRPr lang="en-US"/>
          </a:p>
        </p:txBody>
      </p:sp>
      <p:sp>
        <p:nvSpPr>
          <p:cNvPr id="14" name="Oval 13"/>
          <p:cNvSpPr/>
          <p:nvPr/>
        </p:nvSpPr>
        <p:spPr>
          <a:xfrm>
            <a:off x="0" y="2400300"/>
            <a:ext cx="18288000" cy="76581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63284" tIns="81642" rIns="163284" bIns="81642" rtlCol="0" anchor="ctr"/>
          <a:lstStyle/>
          <a:p>
            <a:pPr algn="ctr"/>
            <a:endParaRPr lang="en-US"/>
          </a:p>
        </p:txBody>
      </p:sp>
      <p:sp>
        <p:nvSpPr>
          <p:cNvPr id="3" name="Subtitle 2"/>
          <p:cNvSpPr>
            <a:spLocks noGrp="1"/>
          </p:cNvSpPr>
          <p:nvPr>
            <p:ph type="subTitle" idx="1"/>
          </p:nvPr>
        </p:nvSpPr>
        <p:spPr>
          <a:xfrm>
            <a:off x="2947590" y="7578818"/>
            <a:ext cx="11274020" cy="1323179"/>
          </a:xfrm>
        </p:spPr>
        <p:txBody>
          <a:bodyPr>
            <a:normAutofit/>
          </a:bodyPr>
          <a:lstStyle>
            <a:lvl1pPr marL="0" indent="0" algn="l">
              <a:buNone/>
              <a:defRPr sz="3900">
                <a:solidFill>
                  <a:schemeClr val="tx2"/>
                </a:solidFill>
              </a:defRPr>
            </a:lvl1pPr>
            <a:lvl2pPr marL="816422" indent="0" algn="ctr">
              <a:buNone/>
              <a:defRPr>
                <a:solidFill>
                  <a:schemeClr val="tx1">
                    <a:tint val="75000"/>
                  </a:schemeClr>
                </a:solidFill>
              </a:defRPr>
            </a:lvl2pPr>
            <a:lvl3pPr marL="1632844" indent="0" algn="ctr">
              <a:buNone/>
              <a:defRPr>
                <a:solidFill>
                  <a:schemeClr val="tx1">
                    <a:tint val="75000"/>
                  </a:schemeClr>
                </a:solidFill>
              </a:defRPr>
            </a:lvl3pPr>
            <a:lvl4pPr marL="2449266" indent="0" algn="ctr">
              <a:buNone/>
              <a:defRPr>
                <a:solidFill>
                  <a:schemeClr val="tx1">
                    <a:tint val="75000"/>
                  </a:schemeClr>
                </a:solidFill>
              </a:defRPr>
            </a:lvl4pPr>
            <a:lvl5pPr marL="3265688" indent="0" algn="ctr">
              <a:buNone/>
              <a:defRPr>
                <a:solidFill>
                  <a:schemeClr val="tx1">
                    <a:tint val="75000"/>
                  </a:schemeClr>
                </a:solidFill>
              </a:defRPr>
            </a:lvl5pPr>
            <a:lvl6pPr marL="4082110" indent="0" algn="ctr">
              <a:buNone/>
              <a:defRPr>
                <a:solidFill>
                  <a:schemeClr val="tx1">
                    <a:tint val="75000"/>
                  </a:schemeClr>
                </a:solidFill>
              </a:defRPr>
            </a:lvl6pPr>
            <a:lvl7pPr marL="4898532" indent="0" algn="ctr">
              <a:buNone/>
              <a:defRPr>
                <a:solidFill>
                  <a:schemeClr val="tx1">
                    <a:tint val="75000"/>
                  </a:schemeClr>
                </a:solidFill>
              </a:defRPr>
            </a:lvl7pPr>
            <a:lvl8pPr marL="5714954" indent="0" algn="ctr">
              <a:buNone/>
              <a:defRPr>
                <a:solidFill>
                  <a:schemeClr val="tx1">
                    <a:tint val="75000"/>
                  </a:schemeClr>
                </a:solidFill>
              </a:defRPr>
            </a:lvl8pPr>
            <a:lvl9pPr marL="6531376"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11/4/2025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2" name="Title 1"/>
          <p:cNvSpPr>
            <a:spLocks noGrp="1"/>
          </p:cNvSpPr>
          <p:nvPr>
            <p:ph type="ctrTitle"/>
          </p:nvPr>
        </p:nvSpPr>
        <p:spPr>
          <a:xfrm>
            <a:off x="1635163" y="4698436"/>
            <a:ext cx="14350702" cy="2689751"/>
          </a:xfrm>
          <a:effectLst/>
        </p:spPr>
        <p:txBody>
          <a:bodyPr>
            <a:noAutofit/>
          </a:bodyPr>
          <a:lstStyle>
            <a:lvl1pPr marL="1142991" indent="-816422" algn="l">
              <a:defRPr sz="9600"/>
            </a:lvl1pPr>
          </a:lstStyle>
          <a:p>
            <a:r>
              <a:rPr lang="ru-RU"/>
              <a:t>Образец заголовка</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1D8BD707-D9CF-40AE-B4C6-C98DA3205C09}" type="datetimeFigureOut">
              <a:rPr lang="en-US" smtClean="0"/>
              <a:pPr/>
              <a:t>11/4/2025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8" name="Title 7"/>
          <p:cNvSpPr>
            <a:spLocks noGrp="1"/>
          </p:cNvSpPr>
          <p:nvPr>
            <p:ph type="title"/>
          </p:nvPr>
        </p:nvSpPr>
        <p:spPr/>
        <p:txBody>
          <a:bodyPr/>
          <a:lstStyle/>
          <a:p>
            <a:r>
              <a:rPr lang="ru-RU"/>
              <a:t>Образец заголовка</a:t>
            </a:r>
            <a:endParaRPr lang="en-US"/>
          </a:p>
        </p:txBody>
      </p:sp>
      <p:sp>
        <p:nvSpPr>
          <p:cNvPr id="10" name="Content Placeholder 9"/>
          <p:cNvSpPr>
            <a:spLocks noGrp="1"/>
          </p:cNvSpPr>
          <p:nvPr>
            <p:ph sz="quarter" idx="13"/>
          </p:nvPr>
        </p:nvSpPr>
        <p:spPr>
          <a:xfrm>
            <a:off x="2286000" y="1097280"/>
            <a:ext cx="12801600" cy="521208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5800380"/>
            <a:ext cx="18288000" cy="448662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lIns="163284" tIns="81642" rIns="163284" bIns="81642" rtlCol="0" anchor="ctr"/>
          <a:lstStyle/>
          <a:p>
            <a:pPr algn="ctr"/>
            <a:endParaRPr lang="en-US"/>
          </a:p>
        </p:txBody>
      </p:sp>
      <p:sp>
        <p:nvSpPr>
          <p:cNvPr id="8" name="Rectangle 7"/>
          <p:cNvSpPr/>
          <p:nvPr/>
        </p:nvSpPr>
        <p:spPr>
          <a:xfrm>
            <a:off x="0" y="0"/>
            <a:ext cx="18288000" cy="580038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63284" tIns="81642" rIns="163284" bIns="81642" rtlCol="0" anchor="ctr"/>
          <a:lstStyle/>
          <a:p>
            <a:pPr algn="ctr"/>
            <a:endParaRPr lang="en-US" dirty="0"/>
          </a:p>
        </p:txBody>
      </p:sp>
      <p:sp>
        <p:nvSpPr>
          <p:cNvPr id="9" name="Rectangle 8"/>
          <p:cNvSpPr/>
          <p:nvPr/>
        </p:nvSpPr>
        <p:spPr>
          <a:xfrm>
            <a:off x="0" y="3978467"/>
            <a:ext cx="18288000" cy="3429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63284" tIns="81642" rIns="163284" bIns="81642" rtlCol="0" anchor="ctr"/>
          <a:lstStyle/>
          <a:p>
            <a:pPr algn="ctr"/>
            <a:endParaRPr lang="en-US"/>
          </a:p>
        </p:txBody>
      </p:sp>
      <p:sp>
        <p:nvSpPr>
          <p:cNvPr id="10" name="Oval 9"/>
          <p:cNvSpPr/>
          <p:nvPr/>
        </p:nvSpPr>
        <p:spPr>
          <a:xfrm>
            <a:off x="0" y="2400300"/>
            <a:ext cx="18288000" cy="76581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63284" tIns="81642" rIns="163284" bIns="81642" rtlCol="0" anchor="ctr"/>
          <a:lstStyle/>
          <a:p>
            <a:pPr algn="ctr"/>
            <a:endParaRPr lang="en-US"/>
          </a:p>
        </p:txBody>
      </p:sp>
      <p:sp>
        <p:nvSpPr>
          <p:cNvPr id="2" name="Title 1"/>
          <p:cNvSpPr>
            <a:spLocks noGrp="1"/>
          </p:cNvSpPr>
          <p:nvPr>
            <p:ph type="title"/>
          </p:nvPr>
        </p:nvSpPr>
        <p:spPr>
          <a:xfrm>
            <a:off x="4066390" y="3258972"/>
            <a:ext cx="11933332" cy="3635019"/>
          </a:xfrm>
          <a:effectLst/>
        </p:spPr>
        <p:txBody>
          <a:bodyPr anchor="b"/>
          <a:lstStyle>
            <a:lvl1pPr algn="r">
              <a:defRPr sz="8200" b="1" cap="none" baseline="0"/>
            </a:lvl1pPr>
          </a:lstStyle>
          <a:p>
            <a:r>
              <a:rPr lang="ru-RU"/>
              <a:t>Образец заголовка</a:t>
            </a:r>
            <a:endParaRPr lang="en-US" dirty="0"/>
          </a:p>
        </p:txBody>
      </p:sp>
      <p:sp>
        <p:nvSpPr>
          <p:cNvPr id="3" name="Text Placeholder 2"/>
          <p:cNvSpPr>
            <a:spLocks noGrp="1"/>
          </p:cNvSpPr>
          <p:nvPr>
            <p:ph type="body" idx="1"/>
          </p:nvPr>
        </p:nvSpPr>
        <p:spPr>
          <a:xfrm>
            <a:off x="4044876" y="6911267"/>
            <a:ext cx="11940988" cy="1253190"/>
          </a:xfrm>
        </p:spPr>
        <p:txBody>
          <a:bodyPr anchor="t"/>
          <a:lstStyle>
            <a:lvl1pPr marL="0" indent="0" algn="r">
              <a:buNone/>
              <a:defRPr sz="3600">
                <a:solidFill>
                  <a:schemeClr val="tx2"/>
                </a:solidFill>
              </a:defRPr>
            </a:lvl1pPr>
            <a:lvl2pPr marL="816422" indent="0">
              <a:buNone/>
              <a:defRPr sz="3200">
                <a:solidFill>
                  <a:schemeClr val="tx1">
                    <a:tint val="75000"/>
                  </a:schemeClr>
                </a:solidFill>
              </a:defRPr>
            </a:lvl2pPr>
            <a:lvl3pPr marL="1632844" indent="0">
              <a:buNone/>
              <a:defRPr sz="2900">
                <a:solidFill>
                  <a:schemeClr val="tx1">
                    <a:tint val="75000"/>
                  </a:schemeClr>
                </a:solidFill>
              </a:defRPr>
            </a:lvl3pPr>
            <a:lvl4pPr marL="2449266" indent="0">
              <a:buNone/>
              <a:defRPr sz="2500">
                <a:solidFill>
                  <a:schemeClr val="tx1">
                    <a:tint val="75000"/>
                  </a:schemeClr>
                </a:solidFill>
              </a:defRPr>
            </a:lvl4pPr>
            <a:lvl5pPr marL="3265688" indent="0">
              <a:buNone/>
              <a:defRPr sz="2500">
                <a:solidFill>
                  <a:schemeClr val="tx1">
                    <a:tint val="75000"/>
                  </a:schemeClr>
                </a:solidFill>
              </a:defRPr>
            </a:lvl5pPr>
            <a:lvl6pPr marL="4082110" indent="0">
              <a:buNone/>
              <a:defRPr sz="2500">
                <a:solidFill>
                  <a:schemeClr val="tx1">
                    <a:tint val="75000"/>
                  </a:schemeClr>
                </a:solidFill>
              </a:defRPr>
            </a:lvl6pPr>
            <a:lvl7pPr marL="4898532" indent="0">
              <a:buNone/>
              <a:defRPr sz="2500">
                <a:solidFill>
                  <a:schemeClr val="tx1">
                    <a:tint val="75000"/>
                  </a:schemeClr>
                </a:solidFill>
              </a:defRPr>
            </a:lvl7pPr>
            <a:lvl8pPr marL="5714954" indent="0">
              <a:buNone/>
              <a:defRPr sz="2500">
                <a:solidFill>
                  <a:schemeClr val="tx1">
                    <a:tint val="75000"/>
                  </a:schemeClr>
                </a:solidFill>
              </a:defRPr>
            </a:lvl8pPr>
            <a:lvl9pPr marL="6531376" indent="0">
              <a:buNone/>
              <a:defRPr sz="25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1D8BD707-D9CF-40AE-B4C6-C98DA3205C09}" type="datetimeFigureOut">
              <a:rPr lang="en-US" smtClean="0"/>
              <a:pPr/>
              <a:t>11/4/2025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1D8BD707-D9CF-40AE-B4C6-C98DA3205C09}" type="datetimeFigureOut">
              <a:rPr lang="en-US" smtClean="0"/>
              <a:pPr/>
              <a:t>11/4/2025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8" name="Title 7"/>
          <p:cNvSpPr>
            <a:spLocks noGrp="1"/>
          </p:cNvSpPr>
          <p:nvPr>
            <p:ph type="title"/>
          </p:nvPr>
        </p:nvSpPr>
        <p:spPr/>
        <p:txBody>
          <a:bodyPr/>
          <a:lstStyle/>
          <a:p>
            <a:r>
              <a:rPr lang="ru-RU"/>
              <a:t>Образец заголовка</a:t>
            </a:r>
            <a:endParaRPr lang="en-US"/>
          </a:p>
        </p:txBody>
      </p:sp>
      <p:sp>
        <p:nvSpPr>
          <p:cNvPr id="9" name="Content Placeholder 8"/>
          <p:cNvSpPr>
            <a:spLocks noGrp="1"/>
          </p:cNvSpPr>
          <p:nvPr>
            <p:ph sz="quarter" idx="13"/>
          </p:nvPr>
        </p:nvSpPr>
        <p:spPr>
          <a:xfrm>
            <a:off x="2285998" y="1097279"/>
            <a:ext cx="6693408" cy="521208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11" name="Content Placeholder 10"/>
          <p:cNvSpPr>
            <a:spLocks noGrp="1"/>
          </p:cNvSpPr>
          <p:nvPr>
            <p:ph sz="quarter" idx="14"/>
          </p:nvPr>
        </p:nvSpPr>
        <p:spPr>
          <a:xfrm>
            <a:off x="9290304" y="1097280"/>
            <a:ext cx="6693408" cy="521208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286000" y="1097280"/>
            <a:ext cx="6693408" cy="959643"/>
          </a:xfrm>
        </p:spPr>
        <p:txBody>
          <a:bodyPr anchor="b">
            <a:noAutofit/>
          </a:bodyPr>
          <a:lstStyle>
            <a:lvl1pPr marL="0" indent="0" algn="ctr">
              <a:buNone/>
              <a:defRPr lang="en-US" sz="43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816422" indent="0">
              <a:buNone/>
              <a:defRPr sz="3600" b="1"/>
            </a:lvl2pPr>
            <a:lvl3pPr marL="1632844" indent="0">
              <a:buNone/>
              <a:defRPr sz="3200" b="1"/>
            </a:lvl3pPr>
            <a:lvl4pPr marL="2449266" indent="0">
              <a:buNone/>
              <a:defRPr sz="2900" b="1"/>
            </a:lvl4pPr>
            <a:lvl5pPr marL="3265688" indent="0">
              <a:buNone/>
              <a:defRPr sz="2900" b="1"/>
            </a:lvl5pPr>
            <a:lvl6pPr marL="4082110" indent="0">
              <a:buNone/>
              <a:defRPr sz="2900" b="1"/>
            </a:lvl6pPr>
            <a:lvl7pPr marL="4898532" indent="0">
              <a:buNone/>
              <a:defRPr sz="2900" b="1"/>
            </a:lvl7pPr>
            <a:lvl8pPr marL="5714954" indent="0">
              <a:buNone/>
              <a:defRPr sz="2900" b="1"/>
            </a:lvl8pPr>
            <a:lvl9pPr marL="6531376" indent="0">
              <a:buNone/>
              <a:defRPr sz="2900" b="1"/>
            </a:lvl9pPr>
          </a:lstStyle>
          <a:p>
            <a:pPr lvl="0"/>
            <a:r>
              <a:rPr lang="ru-RU"/>
              <a:t>Образец текста</a:t>
            </a:r>
          </a:p>
        </p:txBody>
      </p:sp>
      <p:sp>
        <p:nvSpPr>
          <p:cNvPr id="4" name="Content Placeholder 3"/>
          <p:cNvSpPr>
            <a:spLocks noGrp="1"/>
          </p:cNvSpPr>
          <p:nvPr>
            <p:ph sz="half" idx="2"/>
          </p:nvPr>
        </p:nvSpPr>
        <p:spPr>
          <a:xfrm>
            <a:off x="2312894" y="2100491"/>
            <a:ext cx="6693408" cy="4114800"/>
          </a:xfrm>
        </p:spPr>
        <p:txBody>
          <a:bodyPr>
            <a:normAutofit/>
          </a:bodyPr>
          <a:lstStyle>
            <a:lvl1pPr>
              <a:defRPr sz="3200"/>
            </a:lvl1pPr>
            <a:lvl2pPr>
              <a:defRPr sz="3200"/>
            </a:lvl2pPr>
            <a:lvl3pPr>
              <a:defRPr sz="2900"/>
            </a:lvl3pPr>
            <a:lvl4pPr>
              <a:defRPr sz="2900"/>
            </a:lvl4pPr>
            <a:lvl5pPr>
              <a:defRPr sz="2900"/>
            </a:lvl5pPr>
            <a:lvl6pPr>
              <a:defRPr sz="2900"/>
            </a:lvl6pPr>
            <a:lvl7pPr>
              <a:defRPr sz="2900"/>
            </a:lvl7pPr>
            <a:lvl8pPr>
              <a:defRPr sz="2900"/>
            </a:lvl8pPr>
            <a:lvl9pPr>
              <a:defRPr sz="29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9294604" y="1097280"/>
            <a:ext cx="6693408" cy="959643"/>
          </a:xfrm>
        </p:spPr>
        <p:txBody>
          <a:bodyPr anchor="b">
            <a:noAutofit/>
          </a:bodyPr>
          <a:lstStyle>
            <a:lvl1pPr marL="0" indent="0" algn="ctr">
              <a:buNone/>
              <a:defRPr lang="en-US" sz="43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816422" indent="0">
              <a:buNone/>
              <a:defRPr sz="3600" b="1"/>
            </a:lvl2pPr>
            <a:lvl3pPr marL="1632844" indent="0">
              <a:buNone/>
              <a:defRPr sz="3200" b="1"/>
            </a:lvl3pPr>
            <a:lvl4pPr marL="2449266" indent="0">
              <a:buNone/>
              <a:defRPr sz="2900" b="1"/>
            </a:lvl4pPr>
            <a:lvl5pPr marL="3265688" indent="0">
              <a:buNone/>
              <a:defRPr sz="2900" b="1"/>
            </a:lvl5pPr>
            <a:lvl6pPr marL="4082110" indent="0">
              <a:buNone/>
              <a:defRPr sz="2900" b="1"/>
            </a:lvl6pPr>
            <a:lvl7pPr marL="4898532" indent="0">
              <a:buNone/>
              <a:defRPr sz="2900" b="1"/>
            </a:lvl7pPr>
            <a:lvl8pPr marL="5714954" indent="0">
              <a:buNone/>
              <a:defRPr sz="2900" b="1"/>
            </a:lvl8pPr>
            <a:lvl9pPr marL="6531376" indent="0">
              <a:buNone/>
              <a:defRPr sz="2900" b="1"/>
            </a:lvl9pPr>
          </a:lstStyle>
          <a:p>
            <a:pPr marL="0" lvl="0" indent="0" algn="ctr" defTabSz="1632844" rtl="0" eaLnBrk="1" latinLnBrk="0" hangingPunct="1">
              <a:spcBef>
                <a:spcPct val="20000"/>
              </a:spcBef>
              <a:spcAft>
                <a:spcPts val="536"/>
              </a:spcAft>
              <a:buClr>
                <a:schemeClr val="accent6">
                  <a:lumMod val="75000"/>
                </a:schemeClr>
              </a:buClr>
              <a:buSzPct val="130000"/>
              <a:buFont typeface="Georgia" pitchFamily="18" charset="0"/>
              <a:buNone/>
            </a:pPr>
            <a:r>
              <a:rPr lang="ru-RU"/>
              <a:t>Образец текста</a:t>
            </a:r>
          </a:p>
        </p:txBody>
      </p:sp>
      <p:sp>
        <p:nvSpPr>
          <p:cNvPr id="6" name="Content Placeholder 5"/>
          <p:cNvSpPr>
            <a:spLocks noGrp="1"/>
          </p:cNvSpPr>
          <p:nvPr>
            <p:ph sz="quarter" idx="4"/>
          </p:nvPr>
        </p:nvSpPr>
        <p:spPr>
          <a:xfrm>
            <a:off x="9290050" y="2098548"/>
            <a:ext cx="6693408" cy="4114800"/>
          </a:xfrm>
        </p:spPr>
        <p:txBody>
          <a:bodyPr>
            <a:normAutofit/>
          </a:bodyPr>
          <a:lstStyle>
            <a:lvl1pPr>
              <a:defRPr sz="3200"/>
            </a:lvl1pPr>
            <a:lvl2pPr>
              <a:defRPr sz="3200"/>
            </a:lvl2pPr>
            <a:lvl3pPr>
              <a:defRPr sz="2900"/>
            </a:lvl3pPr>
            <a:lvl4pPr>
              <a:defRPr sz="2900"/>
            </a:lvl4pPr>
            <a:lvl5pPr>
              <a:defRPr sz="2900"/>
            </a:lvl5pPr>
            <a:lvl6pPr>
              <a:defRPr sz="2900"/>
            </a:lvl6pPr>
            <a:lvl7pPr>
              <a:defRPr sz="2900"/>
            </a:lvl7pPr>
            <a:lvl8pPr>
              <a:defRPr sz="2900"/>
            </a:lvl8pPr>
            <a:lvl9pPr>
              <a:defRPr sz="29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pPr/>
              <a:t>11/4/2025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
        <p:nvSpPr>
          <p:cNvPr id="10" name="Title 9"/>
          <p:cNvSpPr>
            <a:spLocks noGrp="1"/>
          </p:cNvSpPr>
          <p:nvPr>
            <p:ph type="title"/>
          </p:nvPr>
        </p:nvSpPr>
        <p:spPr/>
        <p:txBody>
          <a:bodyPr/>
          <a:lstStyle/>
          <a:p>
            <a:r>
              <a:rPr lang="ru-RU"/>
              <a:t>Образец заголовка</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1D8BD707-D9CF-40AE-B4C6-C98DA3205C09}" type="datetimeFigureOut">
              <a:rPr lang="en-US" smtClean="0"/>
              <a:pPr/>
              <a:t>11/4/2025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678191" y="3314701"/>
            <a:ext cx="7272170" cy="1887740"/>
          </a:xfrm>
          <a:effectLst/>
        </p:spPr>
        <p:txBody>
          <a:bodyPr anchor="b">
            <a:noAutofit/>
          </a:bodyPr>
          <a:lstStyle>
            <a:lvl1pPr marL="408211" indent="-408211" algn="l">
              <a:defRPr sz="5000" b="1">
                <a:effectLst/>
              </a:defRPr>
            </a:lvl1pPr>
          </a:lstStyle>
          <a:p>
            <a:r>
              <a:rPr lang="ru-RU"/>
              <a:t>Образец заголовка</a:t>
            </a:r>
            <a:endParaRPr lang="en-US" dirty="0"/>
          </a:p>
        </p:txBody>
      </p:sp>
      <p:sp>
        <p:nvSpPr>
          <p:cNvPr id="3" name="Content Placeholder 2"/>
          <p:cNvSpPr>
            <a:spLocks noGrp="1"/>
          </p:cNvSpPr>
          <p:nvPr>
            <p:ph idx="1"/>
          </p:nvPr>
        </p:nvSpPr>
        <p:spPr>
          <a:xfrm>
            <a:off x="9187031" y="1097280"/>
            <a:ext cx="8034170" cy="7342095"/>
          </a:xfrm>
        </p:spPr>
        <p:txBody>
          <a:bodyPr anchor="ctr"/>
          <a:lstStyle>
            <a:lvl1pPr>
              <a:defRPr sz="3900"/>
            </a:lvl1pPr>
            <a:lvl2pPr>
              <a:defRPr sz="3600"/>
            </a:lvl2pPr>
            <a:lvl3pPr>
              <a:defRPr sz="3200"/>
            </a:lvl3pPr>
            <a:lvl4pPr>
              <a:defRPr sz="2900"/>
            </a:lvl4pPr>
            <a:lvl5pPr>
              <a:defRPr sz="2500"/>
            </a:lvl5pPr>
            <a:lvl6pPr>
              <a:defRPr sz="3600"/>
            </a:lvl6pPr>
            <a:lvl7pPr>
              <a:defRPr sz="3600"/>
            </a:lvl7pPr>
            <a:lvl8pPr>
              <a:defRPr sz="3600"/>
            </a:lvl8pPr>
            <a:lvl9pPr>
              <a:defRPr sz="3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2151530" y="5246703"/>
            <a:ext cx="6777320" cy="3209277"/>
          </a:xfrm>
        </p:spPr>
        <p:txBody>
          <a:bodyPr/>
          <a:lstStyle>
            <a:lvl1pPr marL="0" indent="0">
              <a:buNone/>
              <a:defRPr sz="2500"/>
            </a:lvl1pPr>
            <a:lvl2pPr marL="816422" indent="0">
              <a:buNone/>
              <a:defRPr sz="2100"/>
            </a:lvl2pPr>
            <a:lvl3pPr marL="1632844" indent="0">
              <a:buNone/>
              <a:defRPr sz="1800"/>
            </a:lvl3pPr>
            <a:lvl4pPr marL="2449266" indent="0">
              <a:buNone/>
              <a:defRPr sz="1600"/>
            </a:lvl4pPr>
            <a:lvl5pPr marL="3265688" indent="0">
              <a:buNone/>
              <a:defRPr sz="1600"/>
            </a:lvl5pPr>
            <a:lvl6pPr marL="4082110" indent="0">
              <a:buNone/>
              <a:defRPr sz="1600"/>
            </a:lvl6pPr>
            <a:lvl7pPr marL="4898532" indent="0">
              <a:buNone/>
              <a:defRPr sz="1600"/>
            </a:lvl7pPr>
            <a:lvl8pPr marL="5714954" indent="0">
              <a:buNone/>
              <a:defRPr sz="1600"/>
            </a:lvl8pPr>
            <a:lvl9pPr marL="6531376" indent="0">
              <a:buNone/>
              <a:defRPr sz="1600"/>
            </a:lvl9pPr>
          </a:lstStyle>
          <a:p>
            <a:pPr lvl="0"/>
            <a:r>
              <a:rPr lang="ru-RU"/>
              <a:t>Образец текста</a:t>
            </a:r>
          </a:p>
        </p:txBody>
      </p:sp>
      <p:sp>
        <p:nvSpPr>
          <p:cNvPr id="5" name="Date Placeholder 4"/>
          <p:cNvSpPr>
            <a:spLocks noGrp="1"/>
          </p:cNvSpPr>
          <p:nvPr>
            <p:ph type="dt" sz="half" idx="10"/>
          </p:nvPr>
        </p:nvSpPr>
        <p:spPr/>
        <p:txBody>
          <a:bodyPr/>
          <a:lstStyle/>
          <a:p>
            <a:fld id="{1D8BD707-D9CF-40AE-B4C6-C98DA3205C09}" type="datetimeFigureOut">
              <a:rPr lang="en-US" smtClean="0"/>
              <a:pPr/>
              <a:t>11/4/2025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5800380"/>
            <a:ext cx="18288000" cy="448662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lIns="163284" tIns="81642" rIns="163284" bIns="81642" rtlCol="0" anchor="ctr"/>
          <a:lstStyle/>
          <a:p>
            <a:pPr algn="ctr"/>
            <a:endParaRPr lang="en-US"/>
          </a:p>
        </p:txBody>
      </p:sp>
      <p:sp>
        <p:nvSpPr>
          <p:cNvPr id="9" name="Rectangle 8"/>
          <p:cNvSpPr/>
          <p:nvPr/>
        </p:nvSpPr>
        <p:spPr>
          <a:xfrm>
            <a:off x="0" y="0"/>
            <a:ext cx="18288000" cy="580038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63284" tIns="81642" rIns="163284" bIns="81642" rtlCol="0" anchor="ctr"/>
          <a:lstStyle/>
          <a:p>
            <a:pPr algn="ctr"/>
            <a:endParaRPr lang="en-US" dirty="0"/>
          </a:p>
        </p:txBody>
      </p:sp>
      <p:sp>
        <p:nvSpPr>
          <p:cNvPr id="10" name="Rectangle 9"/>
          <p:cNvSpPr/>
          <p:nvPr/>
        </p:nvSpPr>
        <p:spPr>
          <a:xfrm>
            <a:off x="0" y="3978467"/>
            <a:ext cx="18288000" cy="3429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63284" tIns="81642" rIns="163284" bIns="81642" rtlCol="0" anchor="ctr"/>
          <a:lstStyle/>
          <a:p>
            <a:pPr algn="ctr"/>
            <a:endParaRPr lang="en-US"/>
          </a:p>
        </p:txBody>
      </p:sp>
      <p:sp>
        <p:nvSpPr>
          <p:cNvPr id="11" name="Oval 10"/>
          <p:cNvSpPr/>
          <p:nvPr/>
        </p:nvSpPr>
        <p:spPr>
          <a:xfrm>
            <a:off x="0" y="2400300"/>
            <a:ext cx="18288000" cy="76581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63284" tIns="81642" rIns="163284" bIns="81642" rtlCol="0" anchor="ctr"/>
          <a:lstStyle/>
          <a:p>
            <a:pPr algn="ctr"/>
            <a:endParaRPr lang="en-US"/>
          </a:p>
        </p:txBody>
      </p:sp>
      <p:sp>
        <p:nvSpPr>
          <p:cNvPr id="3" name="Picture Placeholder 2"/>
          <p:cNvSpPr>
            <a:spLocks noGrp="1"/>
          </p:cNvSpPr>
          <p:nvPr>
            <p:ph type="pic" idx="1"/>
          </p:nvPr>
        </p:nvSpPr>
        <p:spPr>
          <a:xfrm>
            <a:off x="8950350" y="1714500"/>
            <a:ext cx="8229600" cy="4691709"/>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3600"/>
            </a:lvl1pPr>
            <a:lvl2pPr marL="816422" indent="0">
              <a:buNone/>
              <a:defRPr sz="5000"/>
            </a:lvl2pPr>
            <a:lvl3pPr marL="1632844" indent="0">
              <a:buNone/>
              <a:defRPr sz="4300"/>
            </a:lvl3pPr>
            <a:lvl4pPr marL="2449266" indent="0">
              <a:buNone/>
              <a:defRPr sz="3600"/>
            </a:lvl4pPr>
            <a:lvl5pPr marL="3265688" indent="0">
              <a:buNone/>
              <a:defRPr sz="3600"/>
            </a:lvl5pPr>
            <a:lvl6pPr marL="4082110" indent="0">
              <a:buNone/>
              <a:defRPr sz="3600"/>
            </a:lvl6pPr>
            <a:lvl7pPr marL="4898532" indent="0">
              <a:buNone/>
              <a:defRPr sz="3600"/>
            </a:lvl7pPr>
            <a:lvl8pPr marL="5714954" indent="0">
              <a:buNone/>
              <a:defRPr sz="3600"/>
            </a:lvl8pPr>
            <a:lvl9pPr marL="6531376" indent="0">
              <a:buNone/>
              <a:defRPr sz="3600"/>
            </a:lvl9pPr>
          </a:lstStyle>
          <a:p>
            <a:r>
              <a:rPr lang="ru-RU"/>
              <a:t>Вставка рисунка</a:t>
            </a:r>
            <a:endParaRPr lang="en-US" dirty="0"/>
          </a:p>
        </p:txBody>
      </p:sp>
      <p:sp>
        <p:nvSpPr>
          <p:cNvPr id="4" name="Text Placeholder 3"/>
          <p:cNvSpPr>
            <a:spLocks noGrp="1"/>
          </p:cNvSpPr>
          <p:nvPr>
            <p:ph type="body" sz="half" idx="2"/>
          </p:nvPr>
        </p:nvSpPr>
        <p:spPr>
          <a:xfrm>
            <a:off x="1755774" y="1515729"/>
            <a:ext cx="7388228" cy="3244530"/>
          </a:xfrm>
        </p:spPr>
        <p:txBody>
          <a:bodyPr anchor="b"/>
          <a:lstStyle>
            <a:lvl1pPr marL="326569" indent="-326569">
              <a:buFont typeface="Georgia" pitchFamily="18" charset="0"/>
              <a:buChar char="*"/>
              <a:defRPr sz="2900"/>
            </a:lvl1pPr>
            <a:lvl2pPr marL="816422" indent="0">
              <a:buNone/>
              <a:defRPr sz="2100"/>
            </a:lvl2pPr>
            <a:lvl3pPr marL="1632844" indent="0">
              <a:buNone/>
              <a:defRPr sz="1800"/>
            </a:lvl3pPr>
            <a:lvl4pPr marL="2449266" indent="0">
              <a:buNone/>
              <a:defRPr sz="1600"/>
            </a:lvl4pPr>
            <a:lvl5pPr marL="3265688" indent="0">
              <a:buNone/>
              <a:defRPr sz="1600"/>
            </a:lvl5pPr>
            <a:lvl6pPr marL="4082110" indent="0">
              <a:buNone/>
              <a:defRPr sz="1600"/>
            </a:lvl6pPr>
            <a:lvl7pPr marL="4898532" indent="0">
              <a:buNone/>
              <a:defRPr sz="1600"/>
            </a:lvl7pPr>
            <a:lvl8pPr marL="5714954" indent="0">
              <a:buNone/>
              <a:defRPr sz="1600"/>
            </a:lvl8pPr>
            <a:lvl9pPr marL="6531376" indent="0">
              <a:buNone/>
              <a:defRPr sz="1600"/>
            </a:lvl9pPr>
          </a:lstStyle>
          <a:p>
            <a:pPr lvl="0"/>
            <a:r>
              <a:rPr lang="ru-RU"/>
              <a:t>Образец текста</a:t>
            </a:r>
          </a:p>
        </p:txBody>
      </p:sp>
      <p:sp>
        <p:nvSpPr>
          <p:cNvPr id="5" name="Date Placeholder 4"/>
          <p:cNvSpPr>
            <a:spLocks noGrp="1"/>
          </p:cNvSpPr>
          <p:nvPr>
            <p:ph type="dt" sz="half" idx="10"/>
          </p:nvPr>
        </p:nvSpPr>
        <p:spPr/>
        <p:txBody>
          <a:bodyPr/>
          <a:lstStyle/>
          <a:p>
            <a:fld id="{1D8BD707-D9CF-40AE-B4C6-C98DA3205C09}" type="datetimeFigureOut">
              <a:rPr lang="en-US" smtClean="0"/>
              <a:pPr/>
              <a:t>11/4/2025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2" name="Title 1"/>
          <p:cNvSpPr>
            <a:spLocks noGrp="1"/>
          </p:cNvSpPr>
          <p:nvPr>
            <p:ph type="title"/>
          </p:nvPr>
        </p:nvSpPr>
        <p:spPr>
          <a:xfrm>
            <a:off x="1454536" y="6696632"/>
            <a:ext cx="12767076" cy="1714500"/>
          </a:xfrm>
        </p:spPr>
        <p:txBody>
          <a:bodyPr anchor="b">
            <a:noAutofit/>
          </a:bodyPr>
          <a:lstStyle>
            <a:lvl1pPr algn="l">
              <a:defRPr sz="8200" b="1"/>
            </a:lvl1pPr>
          </a:lstStyle>
          <a:p>
            <a:r>
              <a:rPr lang="ru-RU"/>
              <a:t>Образец заголовка</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Vertical Text Placeholder 2"/>
          <p:cNvSpPr>
            <a:spLocks noGrp="1"/>
          </p:cNvSpPr>
          <p:nvPr>
            <p:ph type="body" orient="vert" idx="1"/>
          </p:nvPr>
        </p:nvSpPr>
        <p:spPr>
          <a:xfrm>
            <a:off x="3810000" y="1097279"/>
            <a:ext cx="12801600" cy="521208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07516" y="564776"/>
            <a:ext cx="4114800" cy="7857509"/>
          </a:xfrm>
          <a:effectLst/>
        </p:spPr>
        <p:txBody>
          <a:bodyPr vert="eaVert"/>
          <a:lstStyle>
            <a:lvl1pPr algn="l">
              <a:defRPr/>
            </a:lvl1pPr>
          </a:lstStyle>
          <a:p>
            <a:r>
              <a:rPr lang="ru-RU"/>
              <a:t>Образец заголовка</a:t>
            </a:r>
            <a:endParaRPr lang="en-US"/>
          </a:p>
        </p:txBody>
      </p:sp>
      <p:sp>
        <p:nvSpPr>
          <p:cNvPr id="3" name="Vertical Text Placeholder 2"/>
          <p:cNvSpPr>
            <a:spLocks noGrp="1"/>
          </p:cNvSpPr>
          <p:nvPr>
            <p:ph type="body" orient="vert" idx="1"/>
          </p:nvPr>
        </p:nvSpPr>
        <p:spPr>
          <a:xfrm>
            <a:off x="6648227" y="1097279"/>
            <a:ext cx="9658574" cy="7342094"/>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11/4/2025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7658100"/>
            <a:ext cx="18288000" cy="26289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lIns="163284" tIns="81642" rIns="163284" bIns="81642" rtlCol="0" anchor="ctr"/>
          <a:lstStyle/>
          <a:p>
            <a:pPr algn="ctr"/>
            <a:endParaRPr lang="en-US"/>
          </a:p>
        </p:txBody>
      </p:sp>
      <p:sp>
        <p:nvSpPr>
          <p:cNvPr id="8" name="Rectangle 7"/>
          <p:cNvSpPr/>
          <p:nvPr/>
        </p:nvSpPr>
        <p:spPr>
          <a:xfrm>
            <a:off x="0" y="0"/>
            <a:ext cx="18288000" cy="76581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63284" tIns="81642" rIns="163284" bIns="81642" rtlCol="0" anchor="ctr"/>
          <a:lstStyle/>
          <a:p>
            <a:pPr algn="ctr"/>
            <a:endParaRPr lang="en-US" dirty="0"/>
          </a:p>
        </p:txBody>
      </p:sp>
      <p:sp>
        <p:nvSpPr>
          <p:cNvPr id="9" name="Rectangle 8"/>
          <p:cNvSpPr/>
          <p:nvPr/>
        </p:nvSpPr>
        <p:spPr>
          <a:xfrm>
            <a:off x="0" y="5652456"/>
            <a:ext cx="18288000" cy="3429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63284" tIns="81642" rIns="163284" bIns="81642" rtlCol="0" anchor="ctr"/>
          <a:lstStyle/>
          <a:p>
            <a:pPr algn="ctr"/>
            <a:endParaRPr lang="en-US"/>
          </a:p>
        </p:txBody>
      </p:sp>
      <p:sp>
        <p:nvSpPr>
          <p:cNvPr id="10" name="Oval 9"/>
          <p:cNvSpPr/>
          <p:nvPr/>
        </p:nvSpPr>
        <p:spPr>
          <a:xfrm>
            <a:off x="0" y="2400300"/>
            <a:ext cx="18288000" cy="76581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63284" tIns="81642" rIns="163284" bIns="81642" rtlCol="0" anchor="ctr"/>
          <a:lstStyle/>
          <a:p>
            <a:pPr algn="ctr"/>
            <a:endParaRPr lang="en-US"/>
          </a:p>
        </p:txBody>
      </p:sp>
      <p:sp>
        <p:nvSpPr>
          <p:cNvPr id="2" name="Title Placeholder 1"/>
          <p:cNvSpPr>
            <a:spLocks noGrp="1"/>
          </p:cNvSpPr>
          <p:nvPr>
            <p:ph type="title"/>
          </p:nvPr>
        </p:nvSpPr>
        <p:spPr>
          <a:xfrm>
            <a:off x="3586579" y="6558252"/>
            <a:ext cx="13025022" cy="1714500"/>
          </a:xfrm>
          <a:prstGeom prst="rect">
            <a:avLst/>
          </a:prstGeom>
          <a:effectLst/>
        </p:spPr>
        <p:txBody>
          <a:bodyPr vert="horz" lIns="163284" tIns="81642" rIns="163284" bIns="81642" rtlCol="0" anchor="t" anchorCtr="0">
            <a:noAutofit/>
          </a:bodyPr>
          <a:lstStyle/>
          <a:p>
            <a:r>
              <a:rPr lang="ru-RU"/>
              <a:t>Образец заголовка</a:t>
            </a:r>
            <a:endParaRPr lang="en-US" dirty="0"/>
          </a:p>
        </p:txBody>
      </p:sp>
      <p:sp>
        <p:nvSpPr>
          <p:cNvPr id="3" name="Text Placeholder 2"/>
          <p:cNvSpPr>
            <a:spLocks noGrp="1"/>
          </p:cNvSpPr>
          <p:nvPr>
            <p:ph type="body" idx="1"/>
          </p:nvPr>
        </p:nvSpPr>
        <p:spPr>
          <a:xfrm>
            <a:off x="2286000" y="1098390"/>
            <a:ext cx="12801600" cy="5212080"/>
          </a:xfrm>
          <a:prstGeom prst="rect">
            <a:avLst/>
          </a:prstGeom>
        </p:spPr>
        <p:txBody>
          <a:bodyPr vert="horz" lIns="163284" tIns="81642" rIns="163284" bIns="81642"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12344400" y="9258301"/>
            <a:ext cx="5029200" cy="547688"/>
          </a:xfrm>
          <a:prstGeom prst="rect">
            <a:avLst/>
          </a:prstGeom>
        </p:spPr>
        <p:txBody>
          <a:bodyPr vert="horz" lIns="163284" tIns="81642" rIns="163284" bIns="81642" rtlCol="0" anchor="ctr"/>
          <a:lstStyle>
            <a:lvl1pPr algn="r">
              <a:defRPr sz="2000" b="1">
                <a:solidFill>
                  <a:schemeClr val="tx1">
                    <a:lumMod val="50000"/>
                    <a:lumOff val="50000"/>
                  </a:schemeClr>
                </a:solidFill>
              </a:defRPr>
            </a:lvl1pPr>
          </a:lstStyle>
          <a:p>
            <a:fld id="{1D8BD707-D9CF-40AE-B4C6-C98DA3205C09}" type="datetimeFigureOut">
              <a:rPr lang="en-US" smtClean="0"/>
              <a:pPr/>
              <a:t>11/4/2025</a:t>
            </a:fld>
            <a:endParaRPr lang="en-US"/>
          </a:p>
        </p:txBody>
      </p:sp>
      <p:sp>
        <p:nvSpPr>
          <p:cNvPr id="5" name="Footer Placeholder 4"/>
          <p:cNvSpPr>
            <a:spLocks noGrp="1"/>
          </p:cNvSpPr>
          <p:nvPr>
            <p:ph type="ftr" sz="quarter" idx="3"/>
          </p:nvPr>
        </p:nvSpPr>
        <p:spPr>
          <a:xfrm>
            <a:off x="914399" y="9258301"/>
            <a:ext cx="6705602" cy="547688"/>
          </a:xfrm>
          <a:prstGeom prst="rect">
            <a:avLst/>
          </a:prstGeom>
        </p:spPr>
        <p:txBody>
          <a:bodyPr vert="horz" lIns="163284" tIns="81642" rIns="163284" bIns="81642" rtlCol="0" anchor="ctr"/>
          <a:lstStyle>
            <a:lvl1pPr algn="l">
              <a:defRPr sz="2000" b="1">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7620000" y="9258301"/>
            <a:ext cx="3657600" cy="547688"/>
          </a:xfrm>
          <a:prstGeom prst="rect">
            <a:avLst/>
          </a:prstGeom>
        </p:spPr>
        <p:txBody>
          <a:bodyPr vert="horz" lIns="163284" tIns="81642" rIns="163284" bIns="81642" rtlCol="0" anchor="ctr"/>
          <a:lstStyle>
            <a:lvl1pPr algn="ctr">
              <a:defRPr sz="2100" b="1">
                <a:solidFill>
                  <a:schemeClr val="tx1">
                    <a:lumMod val="50000"/>
                    <a:lumOff val="50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marL="571495" indent="-571495" algn="r" defTabSz="1632844" rtl="0" eaLnBrk="1" latinLnBrk="0" hangingPunct="1">
        <a:spcBef>
          <a:spcPct val="0"/>
        </a:spcBef>
        <a:buClr>
          <a:schemeClr val="accent6">
            <a:lumMod val="75000"/>
          </a:schemeClr>
        </a:buClr>
        <a:buSzPct val="128000"/>
        <a:buFont typeface="Georgia" pitchFamily="18" charset="0"/>
        <a:buChar char="*"/>
        <a:defRPr sz="82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408211" indent="-326569" algn="l" defTabSz="1632844" rtl="0" eaLnBrk="1" latinLnBrk="0" hangingPunct="1">
        <a:spcBef>
          <a:spcPct val="20000"/>
        </a:spcBef>
        <a:spcAft>
          <a:spcPts val="536"/>
        </a:spcAft>
        <a:buClr>
          <a:schemeClr val="accent6">
            <a:lumMod val="75000"/>
          </a:schemeClr>
        </a:buClr>
        <a:buSzPct val="130000"/>
        <a:buFont typeface="Georgia" pitchFamily="18" charset="0"/>
        <a:buChar char="*"/>
        <a:defRPr sz="3900" kern="1200">
          <a:solidFill>
            <a:schemeClr val="tx1">
              <a:lumMod val="75000"/>
              <a:lumOff val="25000"/>
            </a:schemeClr>
          </a:solidFill>
          <a:latin typeface="+mn-lt"/>
          <a:ea typeface="+mn-ea"/>
          <a:cs typeface="+mn-cs"/>
        </a:defRPr>
      </a:lvl1pPr>
      <a:lvl2pPr marL="979706" indent="-326569" algn="l" defTabSz="1632844" rtl="0" eaLnBrk="1" latinLnBrk="0" hangingPunct="1">
        <a:spcBef>
          <a:spcPct val="20000"/>
        </a:spcBef>
        <a:spcAft>
          <a:spcPts val="536"/>
        </a:spcAft>
        <a:buClr>
          <a:schemeClr val="accent6">
            <a:lumMod val="75000"/>
          </a:schemeClr>
        </a:buClr>
        <a:buSzPct val="130000"/>
        <a:buFont typeface="Georgia" pitchFamily="18" charset="0"/>
        <a:buChar char="*"/>
        <a:defRPr sz="3600" kern="1200">
          <a:solidFill>
            <a:schemeClr val="tx1">
              <a:lumMod val="75000"/>
              <a:lumOff val="25000"/>
            </a:schemeClr>
          </a:solidFill>
          <a:latin typeface="+mn-lt"/>
          <a:ea typeface="+mn-ea"/>
          <a:cs typeface="+mn-cs"/>
        </a:defRPr>
      </a:lvl2pPr>
      <a:lvl3pPr marL="1469560" indent="-326569" algn="l" defTabSz="1632844" rtl="0" eaLnBrk="1" latinLnBrk="0" hangingPunct="1">
        <a:spcBef>
          <a:spcPct val="20000"/>
        </a:spcBef>
        <a:spcAft>
          <a:spcPts val="536"/>
        </a:spcAft>
        <a:buClr>
          <a:schemeClr val="accent6">
            <a:lumMod val="75000"/>
          </a:schemeClr>
        </a:buClr>
        <a:buSzPct val="130000"/>
        <a:buFont typeface="Georgia" pitchFamily="18" charset="0"/>
        <a:buChar char="*"/>
        <a:defRPr sz="3200" kern="1200">
          <a:solidFill>
            <a:schemeClr val="tx1">
              <a:lumMod val="75000"/>
              <a:lumOff val="25000"/>
            </a:schemeClr>
          </a:solidFill>
          <a:latin typeface="+mn-lt"/>
          <a:ea typeface="+mn-ea"/>
          <a:cs typeface="+mn-cs"/>
        </a:defRPr>
      </a:lvl3pPr>
      <a:lvl4pPr marL="1959413" indent="-326569" algn="l" defTabSz="1632844" rtl="0" eaLnBrk="1" latinLnBrk="0" hangingPunct="1">
        <a:spcBef>
          <a:spcPct val="20000"/>
        </a:spcBef>
        <a:spcAft>
          <a:spcPts val="536"/>
        </a:spcAft>
        <a:buClr>
          <a:schemeClr val="accent6">
            <a:lumMod val="75000"/>
          </a:schemeClr>
        </a:buClr>
        <a:buSzPct val="130000"/>
        <a:buFont typeface="Georgia" pitchFamily="18" charset="0"/>
        <a:buChar char="*"/>
        <a:defRPr sz="2900" kern="1200">
          <a:solidFill>
            <a:schemeClr val="tx1">
              <a:lumMod val="75000"/>
              <a:lumOff val="25000"/>
            </a:schemeClr>
          </a:solidFill>
          <a:latin typeface="+mn-lt"/>
          <a:ea typeface="+mn-ea"/>
          <a:cs typeface="+mn-cs"/>
        </a:defRPr>
      </a:lvl4pPr>
      <a:lvl5pPr marL="2481923" indent="-326569" algn="l" defTabSz="1632844" rtl="0" eaLnBrk="1" latinLnBrk="0" hangingPunct="1">
        <a:spcBef>
          <a:spcPct val="20000"/>
        </a:spcBef>
        <a:spcAft>
          <a:spcPts val="536"/>
        </a:spcAft>
        <a:buClr>
          <a:schemeClr val="accent6">
            <a:lumMod val="75000"/>
          </a:schemeClr>
        </a:buClr>
        <a:buSzPct val="130000"/>
        <a:buFont typeface="Georgia" pitchFamily="18" charset="0"/>
        <a:buChar char="*"/>
        <a:defRPr sz="2500" kern="1200">
          <a:solidFill>
            <a:schemeClr val="tx1">
              <a:lumMod val="75000"/>
              <a:lumOff val="25000"/>
            </a:schemeClr>
          </a:solidFill>
          <a:latin typeface="+mn-lt"/>
          <a:ea typeface="+mn-ea"/>
          <a:cs typeface="+mn-cs"/>
        </a:defRPr>
      </a:lvl5pPr>
      <a:lvl6pPr marL="2971776" indent="-326569" algn="l" defTabSz="1632844" rtl="0" eaLnBrk="1" latinLnBrk="0" hangingPunct="1">
        <a:spcBef>
          <a:spcPct val="20000"/>
        </a:spcBef>
        <a:spcAft>
          <a:spcPts val="536"/>
        </a:spcAft>
        <a:buClr>
          <a:schemeClr val="accent6">
            <a:lumMod val="75000"/>
          </a:schemeClr>
        </a:buClr>
        <a:buSzPct val="130000"/>
        <a:buFont typeface="Georgia" pitchFamily="18" charset="0"/>
        <a:buChar char="*"/>
        <a:defRPr sz="2500" kern="1200">
          <a:solidFill>
            <a:schemeClr val="tx1">
              <a:lumMod val="75000"/>
              <a:lumOff val="25000"/>
            </a:schemeClr>
          </a:solidFill>
          <a:latin typeface="+mn-lt"/>
          <a:ea typeface="+mn-ea"/>
          <a:cs typeface="+mn-cs"/>
        </a:defRPr>
      </a:lvl6pPr>
      <a:lvl7pPr marL="3510615" indent="-326569" algn="l" defTabSz="1632844" rtl="0" eaLnBrk="1" latinLnBrk="0" hangingPunct="1">
        <a:spcBef>
          <a:spcPct val="20000"/>
        </a:spcBef>
        <a:spcAft>
          <a:spcPts val="536"/>
        </a:spcAft>
        <a:buClr>
          <a:schemeClr val="accent6">
            <a:lumMod val="75000"/>
          </a:schemeClr>
        </a:buClr>
        <a:buSzPct val="130000"/>
        <a:buFont typeface="Georgia" pitchFamily="18" charset="0"/>
        <a:buChar char="*"/>
        <a:defRPr sz="2500" kern="1200">
          <a:solidFill>
            <a:schemeClr val="tx1">
              <a:lumMod val="75000"/>
              <a:lumOff val="25000"/>
            </a:schemeClr>
          </a:solidFill>
          <a:latin typeface="+mn-lt"/>
          <a:ea typeface="+mn-ea"/>
          <a:cs typeface="+mn-cs"/>
        </a:defRPr>
      </a:lvl7pPr>
      <a:lvl8pPr marL="4082110" indent="-326569" algn="l" defTabSz="1632844" rtl="0" eaLnBrk="1" latinLnBrk="0" hangingPunct="1">
        <a:spcBef>
          <a:spcPct val="20000"/>
        </a:spcBef>
        <a:spcAft>
          <a:spcPts val="536"/>
        </a:spcAft>
        <a:buClr>
          <a:schemeClr val="accent6">
            <a:lumMod val="75000"/>
          </a:schemeClr>
        </a:buClr>
        <a:buSzPct val="130000"/>
        <a:buFont typeface="Georgia" pitchFamily="18" charset="0"/>
        <a:buChar char="*"/>
        <a:defRPr sz="2500" kern="1200">
          <a:solidFill>
            <a:schemeClr val="tx1">
              <a:lumMod val="75000"/>
              <a:lumOff val="25000"/>
            </a:schemeClr>
          </a:solidFill>
          <a:latin typeface="+mn-lt"/>
          <a:ea typeface="+mn-ea"/>
          <a:cs typeface="+mn-cs"/>
        </a:defRPr>
      </a:lvl8pPr>
      <a:lvl9pPr marL="4620949" indent="-326569" algn="l" defTabSz="1632844" rtl="0" eaLnBrk="1" latinLnBrk="0" hangingPunct="1">
        <a:spcBef>
          <a:spcPct val="20000"/>
        </a:spcBef>
        <a:spcAft>
          <a:spcPts val="536"/>
        </a:spcAft>
        <a:buClr>
          <a:schemeClr val="accent6">
            <a:lumMod val="75000"/>
          </a:schemeClr>
        </a:buClr>
        <a:buSzPct val="130000"/>
        <a:buFont typeface="Georgia" pitchFamily="18" charset="0"/>
        <a:buChar char="*"/>
        <a:defRPr sz="2500" kern="1200">
          <a:solidFill>
            <a:schemeClr val="tx1">
              <a:lumMod val="75000"/>
              <a:lumOff val="25000"/>
            </a:schemeClr>
          </a:solidFill>
          <a:latin typeface="+mn-lt"/>
          <a:ea typeface="+mn-ea"/>
          <a:cs typeface="+mn-cs"/>
        </a:defRPr>
      </a:lvl9pPr>
    </p:bodyStyle>
    <p:otherStyle>
      <a:defPPr>
        <a:defRPr lang="en-US"/>
      </a:defPPr>
      <a:lvl1pPr marL="0" algn="l" defTabSz="1632844" rtl="0" eaLnBrk="1" latinLnBrk="0" hangingPunct="1">
        <a:defRPr sz="3200" kern="1200">
          <a:solidFill>
            <a:schemeClr val="tx1"/>
          </a:solidFill>
          <a:latin typeface="+mn-lt"/>
          <a:ea typeface="+mn-ea"/>
          <a:cs typeface="+mn-cs"/>
        </a:defRPr>
      </a:lvl1pPr>
      <a:lvl2pPr marL="816422" algn="l" defTabSz="1632844" rtl="0" eaLnBrk="1" latinLnBrk="0" hangingPunct="1">
        <a:defRPr sz="3200" kern="1200">
          <a:solidFill>
            <a:schemeClr val="tx1"/>
          </a:solidFill>
          <a:latin typeface="+mn-lt"/>
          <a:ea typeface="+mn-ea"/>
          <a:cs typeface="+mn-cs"/>
        </a:defRPr>
      </a:lvl2pPr>
      <a:lvl3pPr marL="1632844" algn="l" defTabSz="1632844" rtl="0" eaLnBrk="1" latinLnBrk="0" hangingPunct="1">
        <a:defRPr sz="3200" kern="1200">
          <a:solidFill>
            <a:schemeClr val="tx1"/>
          </a:solidFill>
          <a:latin typeface="+mn-lt"/>
          <a:ea typeface="+mn-ea"/>
          <a:cs typeface="+mn-cs"/>
        </a:defRPr>
      </a:lvl3pPr>
      <a:lvl4pPr marL="2449266" algn="l" defTabSz="1632844" rtl="0" eaLnBrk="1" latinLnBrk="0" hangingPunct="1">
        <a:defRPr sz="3200" kern="1200">
          <a:solidFill>
            <a:schemeClr val="tx1"/>
          </a:solidFill>
          <a:latin typeface="+mn-lt"/>
          <a:ea typeface="+mn-ea"/>
          <a:cs typeface="+mn-cs"/>
        </a:defRPr>
      </a:lvl4pPr>
      <a:lvl5pPr marL="3265688" algn="l" defTabSz="1632844" rtl="0" eaLnBrk="1" latinLnBrk="0" hangingPunct="1">
        <a:defRPr sz="3200" kern="1200">
          <a:solidFill>
            <a:schemeClr val="tx1"/>
          </a:solidFill>
          <a:latin typeface="+mn-lt"/>
          <a:ea typeface="+mn-ea"/>
          <a:cs typeface="+mn-cs"/>
        </a:defRPr>
      </a:lvl5pPr>
      <a:lvl6pPr marL="4082110" algn="l" defTabSz="1632844" rtl="0" eaLnBrk="1" latinLnBrk="0" hangingPunct="1">
        <a:defRPr sz="3200" kern="1200">
          <a:solidFill>
            <a:schemeClr val="tx1"/>
          </a:solidFill>
          <a:latin typeface="+mn-lt"/>
          <a:ea typeface="+mn-ea"/>
          <a:cs typeface="+mn-cs"/>
        </a:defRPr>
      </a:lvl6pPr>
      <a:lvl7pPr marL="4898532" algn="l" defTabSz="1632844" rtl="0" eaLnBrk="1" latinLnBrk="0" hangingPunct="1">
        <a:defRPr sz="3200" kern="1200">
          <a:solidFill>
            <a:schemeClr val="tx1"/>
          </a:solidFill>
          <a:latin typeface="+mn-lt"/>
          <a:ea typeface="+mn-ea"/>
          <a:cs typeface="+mn-cs"/>
        </a:defRPr>
      </a:lvl7pPr>
      <a:lvl8pPr marL="5714954" algn="l" defTabSz="1632844" rtl="0" eaLnBrk="1" latinLnBrk="0" hangingPunct="1">
        <a:defRPr sz="3200" kern="1200">
          <a:solidFill>
            <a:schemeClr val="tx1"/>
          </a:solidFill>
          <a:latin typeface="+mn-lt"/>
          <a:ea typeface="+mn-ea"/>
          <a:cs typeface="+mn-cs"/>
        </a:defRPr>
      </a:lvl8pPr>
      <a:lvl9pPr marL="6531376" algn="l" defTabSz="1632844" rtl="0" eaLnBrk="1" latinLnBrk="0" hangingPunct="1">
        <a:defRPr sz="3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oleObject" Target="../embeddings/oleObject1.bin"/><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8" Type="http://schemas.openxmlformats.org/officeDocument/2006/relationships/image" Target="../media/image50.png"/><Relationship Id="rId13" Type="http://schemas.openxmlformats.org/officeDocument/2006/relationships/image" Target="../media/image55.svg"/><Relationship Id="rId18" Type="http://schemas.openxmlformats.org/officeDocument/2006/relationships/image" Target="../media/image60.png"/><Relationship Id="rId26" Type="http://schemas.openxmlformats.org/officeDocument/2006/relationships/image" Target="../media/image68.png"/><Relationship Id="rId3" Type="http://schemas.openxmlformats.org/officeDocument/2006/relationships/image" Target="../media/image45.svg"/><Relationship Id="rId21" Type="http://schemas.openxmlformats.org/officeDocument/2006/relationships/image" Target="../media/image63.svg"/><Relationship Id="rId7" Type="http://schemas.openxmlformats.org/officeDocument/2006/relationships/image" Target="../media/image49.svg"/><Relationship Id="rId12" Type="http://schemas.openxmlformats.org/officeDocument/2006/relationships/image" Target="../media/image54.png"/><Relationship Id="rId17" Type="http://schemas.openxmlformats.org/officeDocument/2006/relationships/image" Target="../media/image59.svg"/><Relationship Id="rId25" Type="http://schemas.openxmlformats.org/officeDocument/2006/relationships/image" Target="../media/image67.svg"/><Relationship Id="rId33" Type="http://schemas.openxmlformats.org/officeDocument/2006/relationships/image" Target="../media/image75.svg"/><Relationship Id="rId2" Type="http://schemas.openxmlformats.org/officeDocument/2006/relationships/image" Target="../media/image44.png"/><Relationship Id="rId16" Type="http://schemas.openxmlformats.org/officeDocument/2006/relationships/image" Target="../media/image58.png"/><Relationship Id="rId20" Type="http://schemas.openxmlformats.org/officeDocument/2006/relationships/image" Target="../media/image62.png"/><Relationship Id="rId29" Type="http://schemas.openxmlformats.org/officeDocument/2006/relationships/image" Target="../media/image71.svg"/><Relationship Id="rId1" Type="http://schemas.openxmlformats.org/officeDocument/2006/relationships/slideLayout" Target="../slideLayouts/slideLayout7.xml"/><Relationship Id="rId6" Type="http://schemas.openxmlformats.org/officeDocument/2006/relationships/image" Target="../media/image48.png"/><Relationship Id="rId11" Type="http://schemas.openxmlformats.org/officeDocument/2006/relationships/image" Target="../media/image53.svg"/><Relationship Id="rId24" Type="http://schemas.openxmlformats.org/officeDocument/2006/relationships/image" Target="../media/image66.png"/><Relationship Id="rId32" Type="http://schemas.openxmlformats.org/officeDocument/2006/relationships/image" Target="../media/image74.png"/><Relationship Id="rId5" Type="http://schemas.openxmlformats.org/officeDocument/2006/relationships/image" Target="../media/image47.svg"/><Relationship Id="rId15" Type="http://schemas.openxmlformats.org/officeDocument/2006/relationships/image" Target="../media/image57.svg"/><Relationship Id="rId23" Type="http://schemas.openxmlformats.org/officeDocument/2006/relationships/image" Target="../media/image65.svg"/><Relationship Id="rId28" Type="http://schemas.openxmlformats.org/officeDocument/2006/relationships/image" Target="../media/image70.png"/><Relationship Id="rId10" Type="http://schemas.openxmlformats.org/officeDocument/2006/relationships/image" Target="../media/image52.png"/><Relationship Id="rId19" Type="http://schemas.openxmlformats.org/officeDocument/2006/relationships/image" Target="../media/image61.svg"/><Relationship Id="rId31" Type="http://schemas.openxmlformats.org/officeDocument/2006/relationships/image" Target="../media/image73.svg"/><Relationship Id="rId4" Type="http://schemas.openxmlformats.org/officeDocument/2006/relationships/image" Target="../media/image46.png"/><Relationship Id="rId9" Type="http://schemas.openxmlformats.org/officeDocument/2006/relationships/image" Target="../media/image51.svg"/><Relationship Id="rId14" Type="http://schemas.openxmlformats.org/officeDocument/2006/relationships/image" Target="../media/image56.png"/><Relationship Id="rId22" Type="http://schemas.openxmlformats.org/officeDocument/2006/relationships/image" Target="../media/image64.png"/><Relationship Id="rId27" Type="http://schemas.openxmlformats.org/officeDocument/2006/relationships/image" Target="../media/image69.svg"/><Relationship Id="rId30" Type="http://schemas.openxmlformats.org/officeDocument/2006/relationships/image" Target="../media/image72.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965521" y="2529406"/>
            <a:ext cx="6519342" cy="6599237"/>
          </a:xfrm>
          <a:custGeom>
            <a:avLst/>
            <a:gdLst/>
            <a:ahLst/>
            <a:cxnLst/>
            <a:rect l="l" t="t" r="r" b="b"/>
            <a:pathLst>
              <a:path w="6519342" h="6599237">
                <a:moveTo>
                  <a:pt x="0" y="0"/>
                </a:moveTo>
                <a:lnTo>
                  <a:pt x="6519342" y="0"/>
                </a:lnTo>
                <a:lnTo>
                  <a:pt x="6519342" y="6599237"/>
                </a:lnTo>
                <a:lnTo>
                  <a:pt x="0" y="6599237"/>
                </a:lnTo>
                <a:lnTo>
                  <a:pt x="0" y="0"/>
                </a:lnTo>
                <a:close/>
              </a:path>
            </a:pathLst>
          </a:custGeom>
          <a:blipFill>
            <a:blip r:embed="rId2"/>
            <a:stretch>
              <a:fillRect t="-24226" b="-24226"/>
            </a:stretch>
          </a:blipFill>
        </p:spPr>
      </p:sp>
      <p:sp>
        <p:nvSpPr>
          <p:cNvPr id="3" name="TextBox 3"/>
          <p:cNvSpPr txBox="1"/>
          <p:nvPr/>
        </p:nvSpPr>
        <p:spPr>
          <a:xfrm>
            <a:off x="2925326" y="-85725"/>
            <a:ext cx="12437347" cy="8793433"/>
          </a:xfrm>
          <a:prstGeom prst="rect">
            <a:avLst/>
          </a:prstGeom>
        </p:spPr>
        <p:txBody>
          <a:bodyPr lIns="0" tIns="0" rIns="0" bIns="0" rtlCol="0" anchor="t">
            <a:spAutoFit/>
          </a:bodyPr>
          <a:lstStyle/>
          <a:p>
            <a:pPr algn="ctr">
              <a:lnSpc>
                <a:spcPts val="6869"/>
              </a:lnSpc>
            </a:pPr>
            <a:r>
              <a:rPr lang="en-US" sz="4906" dirty="0">
                <a:solidFill>
                  <a:srgbClr val="000000"/>
                </a:solidFill>
                <a:latin typeface="Open Sauce"/>
                <a:ea typeface="Open Sauce"/>
                <a:cs typeface="Open Sauce"/>
                <a:sym typeface="Open Sauce"/>
              </a:rPr>
              <a:t>The Necessity, Principles, and Instruments of Transition</a:t>
            </a:r>
          </a:p>
          <a:p>
            <a:pPr algn="ctr">
              <a:lnSpc>
                <a:spcPts val="6869"/>
              </a:lnSpc>
            </a:pPr>
            <a:r>
              <a:rPr lang="en-US" sz="4906" dirty="0">
                <a:solidFill>
                  <a:srgbClr val="000000"/>
                </a:solidFill>
                <a:latin typeface="Open Sauce"/>
                <a:ea typeface="Open Sauce"/>
                <a:cs typeface="Open Sauce"/>
                <a:sym typeface="Open Sauce"/>
              </a:rPr>
              <a:t> to a Green Economy</a:t>
            </a:r>
            <a:endParaRPr lang="uz-Latn-UZ" sz="4906" dirty="0">
              <a:solidFill>
                <a:srgbClr val="000000"/>
              </a:solidFill>
              <a:latin typeface="Open Sauce"/>
              <a:ea typeface="Open Sauce"/>
              <a:cs typeface="Open Sauce"/>
              <a:sym typeface="Open Sauce"/>
            </a:endParaRPr>
          </a:p>
          <a:p>
            <a:pPr algn="ctr">
              <a:lnSpc>
                <a:spcPts val="6869"/>
              </a:lnSpc>
            </a:pPr>
            <a:endParaRPr lang="uz-Latn-UZ" sz="4906" dirty="0">
              <a:solidFill>
                <a:srgbClr val="000000"/>
              </a:solidFill>
              <a:latin typeface="Open Sauce"/>
              <a:ea typeface="Open Sauce"/>
              <a:cs typeface="Open Sauce"/>
              <a:sym typeface="Open Sauce"/>
            </a:endParaRPr>
          </a:p>
          <a:p>
            <a:pPr algn="ctr">
              <a:lnSpc>
                <a:spcPts val="6869"/>
              </a:lnSpc>
            </a:pPr>
            <a:endParaRPr lang="uz-Latn-UZ" sz="4906" dirty="0">
              <a:solidFill>
                <a:srgbClr val="000000"/>
              </a:solidFill>
              <a:latin typeface="Open Sauce"/>
              <a:ea typeface="Open Sauce"/>
              <a:cs typeface="Open Sauce"/>
              <a:sym typeface="Open Sauce"/>
            </a:endParaRPr>
          </a:p>
          <a:p>
            <a:pPr algn="ctr">
              <a:lnSpc>
                <a:spcPts val="6869"/>
              </a:lnSpc>
            </a:pPr>
            <a:endParaRPr lang="uz-Latn-UZ" sz="4906" dirty="0">
              <a:solidFill>
                <a:srgbClr val="000000"/>
              </a:solidFill>
              <a:latin typeface="Open Sauce"/>
              <a:ea typeface="Open Sauce"/>
              <a:cs typeface="Open Sauce"/>
              <a:sym typeface="Open Sauce"/>
            </a:endParaRPr>
          </a:p>
          <a:p>
            <a:pPr algn="ctr">
              <a:lnSpc>
                <a:spcPts val="6869"/>
              </a:lnSpc>
            </a:pPr>
            <a:endParaRPr lang="uz-Latn-UZ" sz="4906" dirty="0">
              <a:solidFill>
                <a:srgbClr val="000000"/>
              </a:solidFill>
              <a:latin typeface="Open Sauce"/>
              <a:ea typeface="Open Sauce"/>
              <a:cs typeface="Open Sauce"/>
              <a:sym typeface="Open Sauce"/>
            </a:endParaRPr>
          </a:p>
          <a:p>
            <a:pPr algn="ctr">
              <a:lnSpc>
                <a:spcPts val="6869"/>
              </a:lnSpc>
            </a:pPr>
            <a:endParaRPr lang="uz-Latn-UZ" sz="4906" dirty="0">
              <a:solidFill>
                <a:srgbClr val="000000"/>
              </a:solidFill>
              <a:latin typeface="Open Sauce"/>
              <a:ea typeface="Open Sauce"/>
              <a:cs typeface="Open Sauce"/>
              <a:sym typeface="Open Sauce"/>
            </a:endParaRPr>
          </a:p>
          <a:p>
            <a:pPr algn="ctr">
              <a:lnSpc>
                <a:spcPts val="6869"/>
              </a:lnSpc>
            </a:pPr>
            <a:r>
              <a:rPr lang="uz-Latn-UZ" sz="4906" dirty="0">
                <a:solidFill>
                  <a:srgbClr val="000000"/>
                </a:solidFill>
                <a:latin typeface="Open Sauce"/>
                <a:ea typeface="Open Sauce"/>
                <a:cs typeface="Open Sauce"/>
                <a:sym typeface="Open Sauce"/>
              </a:rPr>
              <a:t>PhD. Eshkulova Khilola</a:t>
            </a:r>
            <a:endParaRPr lang="en-US" sz="4906" dirty="0">
              <a:solidFill>
                <a:srgbClr val="000000"/>
              </a:solidFill>
              <a:latin typeface="Open Sauce"/>
              <a:ea typeface="Open Sauce"/>
              <a:cs typeface="Open Sauce"/>
              <a:sym typeface="Open Sauce"/>
            </a:endParaRPr>
          </a:p>
          <a:p>
            <a:pPr algn="ctr">
              <a:lnSpc>
                <a:spcPts val="6869"/>
              </a:lnSpc>
              <a:spcBef>
                <a:spcPct val="0"/>
              </a:spcBef>
            </a:pPr>
            <a:endParaRPr lang="en-US" sz="4906" dirty="0">
              <a:solidFill>
                <a:srgbClr val="000000"/>
              </a:solidFill>
              <a:latin typeface="Open Sauce"/>
              <a:ea typeface="Open Sauce"/>
              <a:cs typeface="Open Sauce"/>
              <a:sym typeface="Open Sauce"/>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descr="a person is holding a pencil and writing on a piece of paper"/>
          <p:cNvSpPr/>
          <p:nvPr/>
        </p:nvSpPr>
        <p:spPr>
          <a:xfrm>
            <a:off x="2805266" y="6186587"/>
            <a:ext cx="12677467" cy="3951325"/>
          </a:xfrm>
          <a:custGeom>
            <a:avLst/>
            <a:gdLst/>
            <a:ahLst/>
            <a:cxnLst/>
            <a:rect l="l" t="t" r="r" b="b"/>
            <a:pathLst>
              <a:path w="12677467" h="3951325">
                <a:moveTo>
                  <a:pt x="0" y="0"/>
                </a:moveTo>
                <a:lnTo>
                  <a:pt x="12677468" y="0"/>
                </a:lnTo>
                <a:lnTo>
                  <a:pt x="12677468" y="3951325"/>
                </a:lnTo>
                <a:lnTo>
                  <a:pt x="0" y="3951325"/>
                </a:lnTo>
                <a:lnTo>
                  <a:pt x="0" y="0"/>
                </a:lnTo>
                <a:close/>
              </a:path>
            </a:pathLst>
          </a:custGeom>
          <a:blipFill>
            <a:blip r:embed="rId2"/>
            <a:stretch>
              <a:fillRect t="-34963" b="-78930"/>
            </a:stretch>
          </a:blipFill>
        </p:spPr>
      </p:sp>
      <p:sp>
        <p:nvSpPr>
          <p:cNvPr id="3" name="TextBox 3"/>
          <p:cNvSpPr txBox="1"/>
          <p:nvPr/>
        </p:nvSpPr>
        <p:spPr>
          <a:xfrm>
            <a:off x="1428750" y="124847"/>
            <a:ext cx="15430500" cy="1217295"/>
          </a:xfrm>
          <a:prstGeom prst="rect">
            <a:avLst/>
          </a:prstGeom>
        </p:spPr>
        <p:txBody>
          <a:bodyPr lIns="0" tIns="0" rIns="0" bIns="0" rtlCol="0" anchor="t">
            <a:spAutoFit/>
          </a:bodyPr>
          <a:lstStyle/>
          <a:p>
            <a:pPr marL="0" lvl="0" indent="0" algn="ctr">
              <a:lnSpc>
                <a:spcPts val="10080"/>
              </a:lnSpc>
              <a:spcBef>
                <a:spcPct val="0"/>
              </a:spcBef>
            </a:pPr>
            <a:r>
              <a:rPr lang="en-US" sz="7200">
                <a:solidFill>
                  <a:srgbClr val="000000"/>
                </a:solidFill>
                <a:latin typeface="Open Sauce"/>
                <a:ea typeface="Open Sauce"/>
                <a:cs typeface="Open Sauce"/>
                <a:sym typeface="Open Sauce"/>
              </a:rPr>
              <a:t>Contents (Outline)::</a:t>
            </a:r>
          </a:p>
        </p:txBody>
      </p:sp>
      <p:sp>
        <p:nvSpPr>
          <p:cNvPr id="4" name="TextBox 4"/>
          <p:cNvSpPr txBox="1"/>
          <p:nvPr/>
        </p:nvSpPr>
        <p:spPr>
          <a:xfrm>
            <a:off x="1428750" y="719207"/>
            <a:ext cx="16230600" cy="5234087"/>
          </a:xfrm>
          <a:prstGeom prst="rect">
            <a:avLst/>
          </a:prstGeom>
        </p:spPr>
        <p:txBody>
          <a:bodyPr lIns="0" tIns="0" rIns="0" bIns="0" rtlCol="0" anchor="t">
            <a:spAutoFit/>
          </a:bodyPr>
          <a:lstStyle/>
          <a:p>
            <a:pPr algn="just">
              <a:lnSpc>
                <a:spcPts val="5986"/>
              </a:lnSpc>
              <a:spcBef>
                <a:spcPct val="0"/>
              </a:spcBef>
            </a:pPr>
            <a:endParaRPr/>
          </a:p>
          <a:p>
            <a:pPr algn="just">
              <a:lnSpc>
                <a:spcPts val="5986"/>
              </a:lnSpc>
              <a:spcBef>
                <a:spcPct val="0"/>
              </a:spcBef>
            </a:pPr>
            <a:r>
              <a:rPr lang="en-US" sz="4275">
                <a:solidFill>
                  <a:srgbClr val="000000"/>
                </a:solidFill>
                <a:latin typeface="Open Sauce"/>
                <a:ea typeface="Open Sauce"/>
                <a:cs typeface="Open Sauce"/>
                <a:sym typeface="Open Sauce"/>
              </a:rPr>
              <a:t>1.The limited nature of resources and the necessity of transition to a green Economy</a:t>
            </a:r>
          </a:p>
          <a:p>
            <a:pPr algn="just">
              <a:lnSpc>
                <a:spcPts val="5986"/>
              </a:lnSpc>
              <a:spcBef>
                <a:spcPct val="0"/>
              </a:spcBef>
            </a:pPr>
            <a:r>
              <a:rPr lang="en-US" sz="4275">
                <a:solidFill>
                  <a:srgbClr val="000000"/>
                </a:solidFill>
                <a:latin typeface="Open Sauce"/>
                <a:ea typeface="Open Sauce"/>
                <a:cs typeface="Open Sauce"/>
                <a:sym typeface="Open Sauce"/>
              </a:rPr>
              <a:t>2.Principles of transition to a green economy</a:t>
            </a:r>
          </a:p>
          <a:p>
            <a:pPr algn="just">
              <a:lnSpc>
                <a:spcPts val="5986"/>
              </a:lnSpc>
              <a:spcBef>
                <a:spcPct val="0"/>
              </a:spcBef>
            </a:pPr>
            <a:r>
              <a:rPr lang="en-US" sz="4275">
                <a:solidFill>
                  <a:srgbClr val="000000"/>
                </a:solidFill>
                <a:latin typeface="Open Sauce"/>
                <a:ea typeface="Open Sauce"/>
                <a:cs typeface="Open Sauce"/>
                <a:sym typeface="Open Sauce"/>
              </a:rPr>
              <a:t>3.Political instruments for transition to a green Economy</a:t>
            </a:r>
          </a:p>
          <a:p>
            <a:pPr algn="just">
              <a:lnSpc>
                <a:spcPts val="5986"/>
              </a:lnSpc>
              <a:spcBef>
                <a:spcPct val="0"/>
              </a:spcBef>
            </a:pPr>
            <a:r>
              <a:rPr lang="en-US" sz="4275">
                <a:solidFill>
                  <a:srgbClr val="000000"/>
                </a:solidFill>
                <a:latin typeface="Open Sauce"/>
                <a:ea typeface="Open Sauce"/>
                <a:cs typeface="Open Sauce"/>
                <a:sym typeface="Open Sauce"/>
              </a:rPr>
              <a:t>4.Development of information resources and human capital within the green economy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10559" y="1093470"/>
            <a:ext cx="7839396" cy="5220284"/>
          </a:xfrm>
          <a:custGeom>
            <a:avLst/>
            <a:gdLst/>
            <a:ahLst/>
            <a:cxnLst/>
            <a:rect l="l" t="t" r="r" b="b"/>
            <a:pathLst>
              <a:path w="7839396" h="5220284">
                <a:moveTo>
                  <a:pt x="0" y="0"/>
                </a:moveTo>
                <a:lnTo>
                  <a:pt x="7839396" y="0"/>
                </a:lnTo>
                <a:lnTo>
                  <a:pt x="7839396" y="5220284"/>
                </a:lnTo>
                <a:lnTo>
                  <a:pt x="0" y="5220284"/>
                </a:lnTo>
                <a:lnTo>
                  <a:pt x="0" y="0"/>
                </a:lnTo>
                <a:close/>
              </a:path>
            </a:pathLst>
          </a:custGeom>
          <a:blipFill>
            <a:blip r:embed="rId2"/>
            <a:stretch>
              <a:fillRect/>
            </a:stretch>
          </a:blipFill>
        </p:spPr>
      </p:sp>
      <p:sp>
        <p:nvSpPr>
          <p:cNvPr id="3" name="Freeform 3"/>
          <p:cNvSpPr/>
          <p:nvPr/>
        </p:nvSpPr>
        <p:spPr>
          <a:xfrm>
            <a:off x="9850967" y="1093470"/>
            <a:ext cx="7821457" cy="5220284"/>
          </a:xfrm>
          <a:custGeom>
            <a:avLst/>
            <a:gdLst/>
            <a:ahLst/>
            <a:cxnLst/>
            <a:rect l="l" t="t" r="r" b="b"/>
            <a:pathLst>
              <a:path w="7821457" h="5220284">
                <a:moveTo>
                  <a:pt x="0" y="0"/>
                </a:moveTo>
                <a:lnTo>
                  <a:pt x="7821458" y="0"/>
                </a:lnTo>
                <a:lnTo>
                  <a:pt x="7821458" y="5220284"/>
                </a:lnTo>
                <a:lnTo>
                  <a:pt x="0" y="5220284"/>
                </a:lnTo>
                <a:lnTo>
                  <a:pt x="0" y="0"/>
                </a:lnTo>
                <a:close/>
              </a:path>
            </a:pathLst>
          </a:custGeom>
          <a:blipFill>
            <a:blip r:embed="rId3"/>
            <a:stretch>
              <a:fillRect/>
            </a:stretch>
          </a:blipFill>
        </p:spPr>
      </p:sp>
      <p:sp>
        <p:nvSpPr>
          <p:cNvPr id="4" name="TextBox 4"/>
          <p:cNvSpPr txBox="1"/>
          <p:nvPr/>
        </p:nvSpPr>
        <p:spPr>
          <a:xfrm>
            <a:off x="1028700" y="-123825"/>
            <a:ext cx="15430500" cy="1217295"/>
          </a:xfrm>
          <a:prstGeom prst="rect">
            <a:avLst/>
          </a:prstGeom>
        </p:spPr>
        <p:txBody>
          <a:bodyPr lIns="0" tIns="0" rIns="0" bIns="0" rtlCol="0" anchor="t">
            <a:spAutoFit/>
          </a:bodyPr>
          <a:lstStyle/>
          <a:p>
            <a:pPr marL="0" lvl="0" indent="0" algn="l">
              <a:lnSpc>
                <a:spcPts val="10080"/>
              </a:lnSpc>
              <a:spcBef>
                <a:spcPct val="0"/>
              </a:spcBef>
            </a:pPr>
            <a:r>
              <a:rPr lang="en-US" sz="7200">
                <a:solidFill>
                  <a:srgbClr val="000000"/>
                </a:solidFill>
                <a:latin typeface="Open Sauce"/>
                <a:ea typeface="Open Sauce"/>
                <a:cs typeface="Open Sauce"/>
                <a:sym typeface="Open Sauce"/>
              </a:rPr>
              <a:t>Prospects</a:t>
            </a:r>
          </a:p>
        </p:txBody>
      </p:sp>
      <p:sp>
        <p:nvSpPr>
          <p:cNvPr id="5" name="TextBox 5"/>
          <p:cNvSpPr txBox="1"/>
          <p:nvPr/>
        </p:nvSpPr>
        <p:spPr>
          <a:xfrm>
            <a:off x="710559" y="6179184"/>
            <a:ext cx="17397864" cy="4107816"/>
          </a:xfrm>
          <a:prstGeom prst="rect">
            <a:avLst/>
          </a:prstGeom>
        </p:spPr>
        <p:txBody>
          <a:bodyPr lIns="0" tIns="0" rIns="0" bIns="0" rtlCol="0" anchor="t">
            <a:spAutoFit/>
          </a:bodyPr>
          <a:lstStyle/>
          <a:p>
            <a:pPr algn="just">
              <a:lnSpc>
                <a:spcPts val="4059"/>
              </a:lnSpc>
            </a:pPr>
            <a:r>
              <a:rPr lang="en-US" sz="2899">
                <a:solidFill>
                  <a:srgbClr val="000000"/>
                </a:solidFill>
                <a:latin typeface="Open Sauce"/>
                <a:ea typeface="Open Sauce"/>
                <a:cs typeface="Open Sauce"/>
                <a:sym typeface="Open Sauce"/>
              </a:rPr>
              <a:t>The development of renewable energy and green hydrogen in Uzbekistan opens up broad prospects for ensuring energy independence, economic diversification, and environmental sustainability.</a:t>
            </a:r>
          </a:p>
          <a:p>
            <a:pPr algn="just">
              <a:lnSpc>
                <a:spcPts val="4059"/>
              </a:lnSpc>
            </a:pPr>
            <a:r>
              <a:rPr lang="en-US" sz="2899">
                <a:solidFill>
                  <a:srgbClr val="000000"/>
                </a:solidFill>
                <a:latin typeface="Open Sauce"/>
                <a:ea typeface="Open Sauce"/>
                <a:cs typeface="Open Sauce"/>
                <a:sym typeface="Open Sauce"/>
              </a:rPr>
              <a:t> By 2030, the implementation of large-scale solar and wind power projects is expected to significantly reduce carbon emissions, create new jobs, and attract foreign investment.</a:t>
            </a:r>
          </a:p>
          <a:p>
            <a:pPr algn="just">
              <a:lnSpc>
                <a:spcPts val="4059"/>
              </a:lnSpc>
              <a:spcBef>
                <a:spcPct val="0"/>
              </a:spcBef>
            </a:pPr>
            <a:r>
              <a:rPr lang="en-US" sz="2899">
                <a:solidFill>
                  <a:srgbClr val="000000"/>
                </a:solidFill>
                <a:latin typeface="Open Sauce"/>
                <a:ea typeface="Open Sauce"/>
                <a:cs typeface="Open Sauce"/>
                <a:sym typeface="Open Sauce"/>
              </a:rPr>
              <a:t> In the long term, the integration of “green” technologies into industry and agriculture will strengthen the country’s competitiveness, promote innovative growth, and contribute to regional energy security.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28750" y="2396188"/>
            <a:ext cx="4239506" cy="5494623"/>
          </a:xfrm>
          <a:custGeom>
            <a:avLst/>
            <a:gdLst/>
            <a:ahLst/>
            <a:cxnLst/>
            <a:rect l="l" t="t" r="r" b="b"/>
            <a:pathLst>
              <a:path w="4239506" h="5494623">
                <a:moveTo>
                  <a:pt x="0" y="0"/>
                </a:moveTo>
                <a:lnTo>
                  <a:pt x="4239506" y="0"/>
                </a:lnTo>
                <a:lnTo>
                  <a:pt x="4239506" y="5494624"/>
                </a:lnTo>
                <a:lnTo>
                  <a:pt x="0" y="5494624"/>
                </a:lnTo>
                <a:lnTo>
                  <a:pt x="0" y="0"/>
                </a:lnTo>
                <a:close/>
              </a:path>
            </a:pathLst>
          </a:custGeom>
          <a:blipFill>
            <a:blip r:embed="rId2"/>
            <a:stretch>
              <a:fillRect/>
            </a:stretch>
          </a:blipFill>
        </p:spPr>
      </p:sp>
      <p:sp>
        <p:nvSpPr>
          <p:cNvPr id="3" name="TextBox 3"/>
          <p:cNvSpPr txBox="1"/>
          <p:nvPr/>
        </p:nvSpPr>
        <p:spPr>
          <a:xfrm>
            <a:off x="1428750" y="569293"/>
            <a:ext cx="15430500" cy="1217295"/>
          </a:xfrm>
          <a:prstGeom prst="rect">
            <a:avLst/>
          </a:prstGeom>
        </p:spPr>
        <p:txBody>
          <a:bodyPr lIns="0" tIns="0" rIns="0" bIns="0" rtlCol="0" anchor="t">
            <a:spAutoFit/>
          </a:bodyPr>
          <a:lstStyle/>
          <a:p>
            <a:pPr marL="0" lvl="0" indent="0" algn="l">
              <a:lnSpc>
                <a:spcPts val="10080"/>
              </a:lnSpc>
              <a:spcBef>
                <a:spcPct val="0"/>
              </a:spcBef>
            </a:pPr>
            <a:r>
              <a:rPr lang="en-US" sz="7200">
                <a:solidFill>
                  <a:srgbClr val="000000"/>
                </a:solidFill>
                <a:latin typeface="Open Sauce"/>
                <a:ea typeface="Open Sauce"/>
                <a:cs typeface="Open Sauce"/>
                <a:sym typeface="Open Sauce"/>
              </a:rPr>
              <a:t>Herman Edward Daly</a:t>
            </a:r>
          </a:p>
        </p:txBody>
      </p:sp>
      <p:sp>
        <p:nvSpPr>
          <p:cNvPr id="4" name="TextBox 4"/>
          <p:cNvSpPr txBox="1"/>
          <p:nvPr/>
        </p:nvSpPr>
        <p:spPr>
          <a:xfrm>
            <a:off x="1428750" y="8429625"/>
            <a:ext cx="14260919" cy="1590675"/>
          </a:xfrm>
          <a:prstGeom prst="rect">
            <a:avLst/>
          </a:prstGeom>
        </p:spPr>
        <p:txBody>
          <a:bodyPr lIns="0" tIns="0" rIns="0" bIns="0" rtlCol="0" anchor="t">
            <a:spAutoFit/>
          </a:bodyPr>
          <a:lstStyle/>
          <a:p>
            <a:pPr algn="l">
              <a:lnSpc>
                <a:spcPts val="4200"/>
              </a:lnSpc>
            </a:pPr>
            <a:r>
              <a:rPr lang="en-US" sz="3000">
                <a:solidFill>
                  <a:srgbClr val="000000"/>
                </a:solidFill>
                <a:latin typeface="Open Sauce"/>
                <a:ea typeface="Open Sauce"/>
                <a:cs typeface="Open Sauce"/>
                <a:sym typeface="Open Sauce"/>
              </a:rPr>
              <a:t>Herman Edward Daly “Steady-state economy” second edition with new essays, Island press, Washington, D.C, Covelo, California 1991-year</a:t>
            </a:r>
          </a:p>
          <a:p>
            <a:pPr marL="0" lvl="0" indent="0" algn="l">
              <a:lnSpc>
                <a:spcPts val="4200"/>
              </a:lnSpc>
              <a:spcBef>
                <a:spcPct val="0"/>
              </a:spcBef>
            </a:pPr>
            <a:endParaRPr lang="en-US" sz="3000">
              <a:solidFill>
                <a:srgbClr val="000000"/>
              </a:solidFill>
              <a:latin typeface="Open Sauce"/>
              <a:ea typeface="Open Sauce"/>
              <a:cs typeface="Open Sauce"/>
              <a:sym typeface="Open Sauce"/>
            </a:endParaRPr>
          </a:p>
        </p:txBody>
      </p:sp>
      <p:sp>
        <p:nvSpPr>
          <p:cNvPr id="5" name="TextBox 5"/>
          <p:cNvSpPr txBox="1"/>
          <p:nvPr/>
        </p:nvSpPr>
        <p:spPr>
          <a:xfrm>
            <a:off x="5860097" y="2329513"/>
            <a:ext cx="9284069" cy="4791075"/>
          </a:xfrm>
          <a:prstGeom prst="rect">
            <a:avLst/>
          </a:prstGeom>
        </p:spPr>
        <p:txBody>
          <a:bodyPr lIns="0" tIns="0" rIns="0" bIns="0" rtlCol="0" anchor="t">
            <a:spAutoFit/>
          </a:bodyPr>
          <a:lstStyle/>
          <a:p>
            <a:pPr algn="l">
              <a:lnSpc>
                <a:spcPts val="4200"/>
              </a:lnSpc>
            </a:pPr>
            <a:r>
              <a:rPr lang="en-US" sz="3000">
                <a:solidFill>
                  <a:srgbClr val="000000"/>
                </a:solidFill>
                <a:latin typeface="Open Sauce"/>
                <a:ea typeface="Open Sauce"/>
                <a:cs typeface="Open Sauce"/>
                <a:sym typeface="Open Sauce"/>
              </a:rPr>
              <a:t>Herman Edward Daly (1938–2022) — an ecological economist and Professor at the University of Maryland, renowned for his contributions to the concept of a steady-state economy and for integrating ecological sustainability into economic theory and policy.</a:t>
            </a:r>
          </a:p>
          <a:p>
            <a:pPr algn="l">
              <a:lnSpc>
                <a:spcPts val="4200"/>
              </a:lnSpc>
            </a:pPr>
            <a:r>
              <a:rPr lang="en-US" sz="3000">
                <a:solidFill>
                  <a:srgbClr val="000000"/>
                </a:solidFill>
                <a:latin typeface="Open Sauce"/>
                <a:ea typeface="Open Sauce"/>
                <a:cs typeface="Open Sauce"/>
                <a:sym typeface="Open Sauce"/>
              </a:rPr>
              <a:t>The economy is interconnected with nature and cannot be separated from it…</a:t>
            </a:r>
          </a:p>
          <a:p>
            <a:pPr marL="0" lvl="0" indent="0" algn="l">
              <a:lnSpc>
                <a:spcPts val="4200"/>
              </a:lnSpc>
              <a:spcBef>
                <a:spcPct val="0"/>
              </a:spcBef>
            </a:pPr>
            <a:endParaRPr lang="en-US" sz="3000">
              <a:solidFill>
                <a:srgbClr val="000000"/>
              </a:solidFill>
              <a:latin typeface="Open Sauce"/>
              <a:ea typeface="Open Sauce"/>
              <a:cs typeface="Open Sauce"/>
              <a:sym typeface="Open Sauce"/>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p:nvPr/>
        </p:nvGraphicFramePr>
        <p:xfrm>
          <a:off x="310392" y="2211588"/>
          <a:ext cx="16230600" cy="2682744"/>
        </p:xfrm>
        <a:graphic>
          <a:graphicData uri="http://schemas.openxmlformats.org/presentationml/2006/ole">
            <mc:AlternateContent xmlns:mc="http://schemas.openxmlformats.org/markup-compatibility/2006">
              <mc:Choice xmlns:v="urn:schemas-microsoft-com:vml" Requires="v">
                <p:oleObj name="Worksheet" r:id="rId2" imgW="19469100" imgH="5918200" progId="Excel.Sheet.12">
                  <p:embed/>
                </p:oleObj>
              </mc:Choice>
              <mc:Fallback>
                <p:oleObj name="Worksheet" r:id="rId2" imgW="19469100" imgH="5918200" progId="Excel.Sheet.12">
                  <p:embed/>
                  <p:pic>
                    <p:nvPicPr>
                      <p:cNvPr id="0" name=""/>
                      <p:cNvPicPr/>
                      <p:nvPr/>
                    </p:nvPicPr>
                    <p:blipFill>
                      <a:blip r:embed="rId3"/>
                      <a:stretch>
                        <a:fillRect/>
                      </a:stretch>
                    </p:blipFill>
                    <p:spPr>
                      <a:xfrm>
                        <a:off x="310392" y="2211588"/>
                        <a:ext cx="16230600" cy="2682744"/>
                      </a:xfrm>
                      <a:prstGeom prst="rect">
                        <a:avLst/>
                      </a:prstGeom>
                    </p:spPr>
                  </p:pic>
                </p:oleObj>
              </mc:Fallback>
            </mc:AlternateContent>
          </a:graphicData>
        </a:graphic>
      </p:graphicFrame>
      <p:sp>
        <p:nvSpPr>
          <p:cNvPr id="3" name="TextBox 3"/>
          <p:cNvSpPr txBox="1"/>
          <p:nvPr/>
        </p:nvSpPr>
        <p:spPr>
          <a:xfrm>
            <a:off x="1028700" y="358140"/>
            <a:ext cx="15430500" cy="1217295"/>
          </a:xfrm>
          <a:prstGeom prst="rect">
            <a:avLst/>
          </a:prstGeom>
        </p:spPr>
        <p:txBody>
          <a:bodyPr lIns="0" tIns="0" rIns="0" bIns="0" rtlCol="0" anchor="t">
            <a:spAutoFit/>
          </a:bodyPr>
          <a:lstStyle/>
          <a:p>
            <a:pPr marL="0" lvl="0" indent="0" algn="l">
              <a:lnSpc>
                <a:spcPts val="10080"/>
              </a:lnSpc>
              <a:spcBef>
                <a:spcPct val="0"/>
              </a:spcBef>
            </a:pPr>
            <a:r>
              <a:rPr lang="en-US" sz="7200">
                <a:solidFill>
                  <a:srgbClr val="000000"/>
                </a:solidFill>
                <a:latin typeface="Open Sauce"/>
                <a:ea typeface="Open Sauce"/>
                <a:cs typeface="Open Sauce"/>
                <a:sym typeface="Open Sauce"/>
              </a:rPr>
              <a:t>Table 1. Global Population Growth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364562" y="1428750"/>
            <a:ext cx="6894738" cy="6894738"/>
          </a:xfrm>
          <a:custGeom>
            <a:avLst/>
            <a:gdLst/>
            <a:ahLst/>
            <a:cxnLst/>
            <a:rect l="l" t="t" r="r" b="b"/>
            <a:pathLst>
              <a:path w="6894738" h="6894738">
                <a:moveTo>
                  <a:pt x="0" y="0"/>
                </a:moveTo>
                <a:lnTo>
                  <a:pt x="6894738" y="0"/>
                </a:lnTo>
                <a:lnTo>
                  <a:pt x="6894738" y="6894738"/>
                </a:lnTo>
                <a:lnTo>
                  <a:pt x="0" y="6894738"/>
                </a:lnTo>
                <a:lnTo>
                  <a:pt x="0" y="0"/>
                </a:lnTo>
                <a:close/>
              </a:path>
            </a:pathLst>
          </a:custGeom>
          <a:blipFill>
            <a:blip r:embed="rId2"/>
            <a:stretch>
              <a:fillRect/>
            </a:stretch>
          </a:blipFill>
        </p:spPr>
      </p:sp>
      <p:sp>
        <p:nvSpPr>
          <p:cNvPr id="3" name="TextBox 3"/>
          <p:cNvSpPr txBox="1"/>
          <p:nvPr/>
        </p:nvSpPr>
        <p:spPr>
          <a:xfrm>
            <a:off x="1428750" y="1304925"/>
            <a:ext cx="8515350" cy="1217295"/>
          </a:xfrm>
          <a:prstGeom prst="rect">
            <a:avLst/>
          </a:prstGeom>
        </p:spPr>
        <p:txBody>
          <a:bodyPr lIns="0" tIns="0" rIns="0" bIns="0" rtlCol="0" anchor="t">
            <a:spAutoFit/>
          </a:bodyPr>
          <a:lstStyle/>
          <a:p>
            <a:pPr marL="0" lvl="0" indent="0" algn="l">
              <a:lnSpc>
                <a:spcPts val="10080"/>
              </a:lnSpc>
              <a:spcBef>
                <a:spcPct val="0"/>
              </a:spcBef>
            </a:pPr>
            <a:r>
              <a:rPr lang="en-US" sz="7200">
                <a:solidFill>
                  <a:srgbClr val="000000"/>
                </a:solidFill>
                <a:latin typeface="Open Sauce"/>
                <a:ea typeface="Open Sauce"/>
                <a:cs typeface="Open Sauce"/>
                <a:sym typeface="Open Sauce"/>
              </a:rPr>
              <a:t> Fossil fuels</a:t>
            </a:r>
          </a:p>
        </p:txBody>
      </p:sp>
      <p:sp>
        <p:nvSpPr>
          <p:cNvPr id="4" name="TextBox 4"/>
          <p:cNvSpPr txBox="1"/>
          <p:nvPr/>
        </p:nvSpPr>
        <p:spPr>
          <a:xfrm>
            <a:off x="1428750" y="4217370"/>
            <a:ext cx="8515350" cy="2124075"/>
          </a:xfrm>
          <a:prstGeom prst="rect">
            <a:avLst/>
          </a:prstGeom>
        </p:spPr>
        <p:txBody>
          <a:bodyPr lIns="0" tIns="0" rIns="0" bIns="0" rtlCol="0" anchor="t">
            <a:spAutoFit/>
          </a:bodyPr>
          <a:lstStyle/>
          <a:p>
            <a:pPr algn="l">
              <a:lnSpc>
                <a:spcPts val="4200"/>
              </a:lnSpc>
            </a:pPr>
            <a:r>
              <a:rPr lang="en-US" sz="3000">
                <a:solidFill>
                  <a:srgbClr val="000000"/>
                </a:solidFill>
                <a:latin typeface="Open Sauce"/>
                <a:ea typeface="Open Sauce"/>
                <a:cs typeface="Open Sauce"/>
                <a:sym typeface="Open Sauce"/>
              </a:rPr>
              <a:t>In the past forty years, more fossil fuels have been extracted than during the entire previous history of humankind.</a:t>
            </a:r>
          </a:p>
          <a:p>
            <a:pPr marL="0" lvl="0" indent="0" algn="l">
              <a:lnSpc>
                <a:spcPts val="4200"/>
              </a:lnSpc>
              <a:spcBef>
                <a:spcPct val="0"/>
              </a:spcBef>
            </a:pPr>
            <a:endParaRPr lang="en-US" sz="3000">
              <a:solidFill>
                <a:srgbClr val="000000"/>
              </a:solidFill>
              <a:latin typeface="Open Sauce"/>
              <a:ea typeface="Open Sauce"/>
              <a:cs typeface="Open Sauce"/>
              <a:sym typeface="Open Sauce"/>
            </a:endParaRPr>
          </a:p>
        </p:txBody>
      </p:sp>
      <p:sp>
        <p:nvSpPr>
          <p:cNvPr id="5" name="TextBox 5"/>
          <p:cNvSpPr txBox="1"/>
          <p:nvPr/>
        </p:nvSpPr>
        <p:spPr>
          <a:xfrm>
            <a:off x="1428750" y="6217620"/>
            <a:ext cx="7179915" cy="1217295"/>
          </a:xfrm>
          <a:prstGeom prst="rect">
            <a:avLst/>
          </a:prstGeom>
        </p:spPr>
        <p:txBody>
          <a:bodyPr lIns="0" tIns="0" rIns="0" bIns="0" rtlCol="0" anchor="t">
            <a:spAutoFit/>
          </a:bodyPr>
          <a:lstStyle/>
          <a:p>
            <a:pPr algn="ctr">
              <a:lnSpc>
                <a:spcPts val="10080"/>
              </a:lnSpc>
              <a:spcBef>
                <a:spcPct val="0"/>
              </a:spcBef>
            </a:pPr>
            <a:r>
              <a:rPr lang="en-US" sz="7200">
                <a:solidFill>
                  <a:srgbClr val="000000"/>
                </a:solidFill>
                <a:latin typeface="Open Sauce"/>
                <a:ea typeface="Open Sauce"/>
                <a:cs typeface="Open Sauce"/>
                <a:sym typeface="Open Sauce"/>
              </a:rPr>
              <a:t>∞&lt;last 40 years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828800" y="5477608"/>
            <a:ext cx="15430500" cy="4809392"/>
          </a:xfrm>
          <a:custGeom>
            <a:avLst/>
            <a:gdLst/>
            <a:ahLst/>
            <a:cxnLst/>
            <a:rect l="l" t="t" r="r" b="b"/>
            <a:pathLst>
              <a:path w="15430500" h="4809392">
                <a:moveTo>
                  <a:pt x="0" y="0"/>
                </a:moveTo>
                <a:lnTo>
                  <a:pt x="15430500" y="0"/>
                </a:lnTo>
                <a:lnTo>
                  <a:pt x="15430500" y="4809392"/>
                </a:lnTo>
                <a:lnTo>
                  <a:pt x="0" y="4809392"/>
                </a:lnTo>
                <a:lnTo>
                  <a:pt x="0" y="0"/>
                </a:lnTo>
                <a:close/>
              </a:path>
            </a:pathLst>
          </a:custGeom>
          <a:blipFill>
            <a:blip r:embed="rId2"/>
            <a:stretch>
              <a:fillRect t="-40127" b="-40127"/>
            </a:stretch>
          </a:blipFill>
        </p:spPr>
      </p:sp>
      <p:sp>
        <p:nvSpPr>
          <p:cNvPr id="3" name="TextBox 3"/>
          <p:cNvSpPr txBox="1"/>
          <p:nvPr/>
        </p:nvSpPr>
        <p:spPr>
          <a:xfrm>
            <a:off x="1428750" y="-123825"/>
            <a:ext cx="15430500" cy="1217295"/>
          </a:xfrm>
          <a:prstGeom prst="rect">
            <a:avLst/>
          </a:prstGeom>
        </p:spPr>
        <p:txBody>
          <a:bodyPr lIns="0" tIns="0" rIns="0" bIns="0" rtlCol="0" anchor="t">
            <a:spAutoFit/>
          </a:bodyPr>
          <a:lstStyle/>
          <a:p>
            <a:pPr marL="0" lvl="0" indent="0" algn="ctr">
              <a:lnSpc>
                <a:spcPts val="10080"/>
              </a:lnSpc>
              <a:spcBef>
                <a:spcPct val="0"/>
              </a:spcBef>
            </a:pPr>
            <a:r>
              <a:rPr lang="en-US" sz="7200">
                <a:solidFill>
                  <a:srgbClr val="000000"/>
                </a:solidFill>
                <a:latin typeface="Open Sauce"/>
                <a:ea typeface="Open Sauce"/>
                <a:cs typeface="Open Sauce"/>
                <a:sym typeface="Open Sauce"/>
              </a:rPr>
              <a:t>Why is “scarcity” an urgent issue?</a:t>
            </a:r>
          </a:p>
        </p:txBody>
      </p:sp>
      <p:sp>
        <p:nvSpPr>
          <p:cNvPr id="4" name="TextBox 4"/>
          <p:cNvSpPr txBox="1"/>
          <p:nvPr/>
        </p:nvSpPr>
        <p:spPr>
          <a:xfrm>
            <a:off x="1428750" y="699734"/>
            <a:ext cx="16473741" cy="5324475"/>
          </a:xfrm>
          <a:prstGeom prst="rect">
            <a:avLst/>
          </a:prstGeom>
        </p:spPr>
        <p:txBody>
          <a:bodyPr lIns="0" tIns="0" rIns="0" bIns="0" rtlCol="0" anchor="t">
            <a:spAutoFit/>
          </a:bodyPr>
          <a:lstStyle/>
          <a:p>
            <a:pPr algn="ctr">
              <a:lnSpc>
                <a:spcPts val="4200"/>
              </a:lnSpc>
            </a:pPr>
            <a:endParaRPr/>
          </a:p>
          <a:p>
            <a:pPr marL="647700" lvl="1" indent="-323850" algn="ctr">
              <a:lnSpc>
                <a:spcPts val="4200"/>
              </a:lnSpc>
              <a:buFont typeface="Arial"/>
              <a:buChar char="•"/>
            </a:pPr>
            <a:r>
              <a:rPr lang="en-US" sz="3000">
                <a:solidFill>
                  <a:srgbClr val="000000"/>
                </a:solidFill>
                <a:latin typeface="Open Sauce"/>
                <a:ea typeface="Open Sauce"/>
                <a:cs typeface="Open Sauce"/>
                <a:sym typeface="Open Sauce"/>
              </a:rPr>
              <a:t>Natural resources (water, fertile soil, and minerals) are being consumed faster than they can regenerate.</a:t>
            </a:r>
          </a:p>
          <a:p>
            <a:pPr marL="647700" lvl="1" indent="-323850" algn="ctr">
              <a:lnSpc>
                <a:spcPts val="4200"/>
              </a:lnSpc>
              <a:buFont typeface="Arial"/>
              <a:buChar char="•"/>
            </a:pPr>
            <a:r>
              <a:rPr lang="en-US" sz="3000">
                <a:solidFill>
                  <a:srgbClr val="000000"/>
                </a:solidFill>
                <a:latin typeface="Open Sauce"/>
                <a:ea typeface="Open Sauce"/>
                <a:cs typeface="Open Sauce"/>
                <a:sym typeface="Open Sauce"/>
              </a:rPr>
              <a:t>Climate change is degrading resource quality through droughts, salinization, and water shortages.</a:t>
            </a:r>
          </a:p>
          <a:p>
            <a:pPr marL="647700" lvl="1" indent="-323850" algn="ctr">
              <a:lnSpc>
                <a:spcPts val="4200"/>
              </a:lnSpc>
              <a:buFont typeface="Arial"/>
              <a:buChar char="•"/>
            </a:pPr>
            <a:r>
              <a:rPr lang="en-US" sz="3000">
                <a:solidFill>
                  <a:srgbClr val="000000"/>
                </a:solidFill>
                <a:latin typeface="Open Sauce"/>
                <a:ea typeface="Open Sauce"/>
                <a:cs typeface="Open Sauce"/>
                <a:sym typeface="Open Sauce"/>
              </a:rPr>
              <a:t>The “planetary boundaries” concept warns of the risk of exceeding the Earth’s ecological carrying capacity.</a:t>
            </a:r>
          </a:p>
          <a:p>
            <a:pPr marL="647700" lvl="1" indent="-323850" algn="ctr">
              <a:lnSpc>
                <a:spcPts val="4200"/>
              </a:lnSpc>
              <a:buFont typeface="Arial"/>
              <a:buChar char="•"/>
            </a:pPr>
            <a:r>
              <a:rPr lang="en-US" sz="3000">
                <a:solidFill>
                  <a:srgbClr val="000000"/>
                </a:solidFill>
                <a:latin typeface="Open Sauce"/>
                <a:ea typeface="Open Sauce"/>
                <a:cs typeface="Open Sauce"/>
                <a:sym typeface="Open Sauce"/>
              </a:rPr>
              <a:t>Rising demand for goods—driven by population growth and urbanization—intensifies pressure on limited resources.</a:t>
            </a:r>
          </a:p>
          <a:p>
            <a:pPr marL="0" lvl="0" indent="0" algn="ctr">
              <a:lnSpc>
                <a:spcPts val="4200"/>
              </a:lnSpc>
              <a:spcBef>
                <a:spcPct val="0"/>
              </a:spcBef>
            </a:pPr>
            <a:endParaRPr lang="en-US" sz="3000">
              <a:solidFill>
                <a:srgbClr val="000000"/>
              </a:solidFill>
              <a:latin typeface="Open Sauce"/>
              <a:ea typeface="Open Sauce"/>
              <a:cs typeface="Open Sauce"/>
              <a:sym typeface="Open Sauce"/>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3847634" y="-264754"/>
            <a:ext cx="14630909" cy="10742297"/>
          </a:xfrm>
          <a:prstGeom prst="rect">
            <a:avLst/>
          </a:prstGeom>
        </p:spPr>
      </p:pic>
      <p:grpSp>
        <p:nvGrpSpPr>
          <p:cNvPr id="3" name="Group 3"/>
          <p:cNvGrpSpPr/>
          <p:nvPr/>
        </p:nvGrpSpPr>
        <p:grpSpPr>
          <a:xfrm>
            <a:off x="8539588" y="1997110"/>
            <a:ext cx="3447583" cy="789905"/>
            <a:chOff x="0" y="0"/>
            <a:chExt cx="4596777" cy="1053207"/>
          </a:xfrm>
        </p:grpSpPr>
        <p:grpSp>
          <p:nvGrpSpPr>
            <p:cNvPr id="4" name="Group 4"/>
            <p:cNvGrpSpPr/>
            <p:nvPr/>
          </p:nvGrpSpPr>
          <p:grpSpPr>
            <a:xfrm>
              <a:off x="0" y="0"/>
              <a:ext cx="4596777" cy="1053207"/>
              <a:chOff x="0" y="0"/>
              <a:chExt cx="908005" cy="208041"/>
            </a:xfrm>
          </p:grpSpPr>
          <p:sp>
            <p:nvSpPr>
              <p:cNvPr id="5" name="Freeform 5"/>
              <p:cNvSpPr/>
              <p:nvPr/>
            </p:nvSpPr>
            <p:spPr>
              <a:xfrm>
                <a:off x="0" y="0"/>
                <a:ext cx="908005" cy="208041"/>
              </a:xfrm>
              <a:custGeom>
                <a:avLst/>
                <a:gdLst/>
                <a:ahLst/>
                <a:cxnLst/>
                <a:rect l="l" t="t" r="r" b="b"/>
                <a:pathLst>
                  <a:path w="908005" h="208041">
                    <a:moveTo>
                      <a:pt x="44912" y="0"/>
                    </a:moveTo>
                    <a:lnTo>
                      <a:pt x="863093" y="0"/>
                    </a:lnTo>
                    <a:cubicBezTo>
                      <a:pt x="887897" y="0"/>
                      <a:pt x="908005" y="20108"/>
                      <a:pt x="908005" y="44912"/>
                    </a:cubicBezTo>
                    <a:lnTo>
                      <a:pt x="908005" y="163129"/>
                    </a:lnTo>
                    <a:cubicBezTo>
                      <a:pt x="908005" y="187933"/>
                      <a:pt x="887897" y="208041"/>
                      <a:pt x="863093" y="208041"/>
                    </a:cubicBezTo>
                    <a:lnTo>
                      <a:pt x="44912" y="208041"/>
                    </a:lnTo>
                    <a:cubicBezTo>
                      <a:pt x="20108" y="208041"/>
                      <a:pt x="0" y="187933"/>
                      <a:pt x="0" y="163129"/>
                    </a:cubicBezTo>
                    <a:lnTo>
                      <a:pt x="0" y="44912"/>
                    </a:lnTo>
                    <a:cubicBezTo>
                      <a:pt x="0" y="20108"/>
                      <a:pt x="20108" y="0"/>
                      <a:pt x="44912" y="0"/>
                    </a:cubicBezTo>
                    <a:close/>
                  </a:path>
                </a:pathLst>
              </a:custGeom>
              <a:solidFill>
                <a:srgbClr val="CBE4E3"/>
              </a:solidFill>
              <a:ln w="9525" cap="sq">
                <a:solidFill>
                  <a:srgbClr val="000000"/>
                </a:solidFill>
                <a:prstDash val="solid"/>
                <a:miter/>
              </a:ln>
            </p:spPr>
          </p:sp>
          <p:sp>
            <p:nvSpPr>
              <p:cNvPr id="6" name="TextBox 6"/>
              <p:cNvSpPr txBox="1"/>
              <p:nvPr/>
            </p:nvSpPr>
            <p:spPr>
              <a:xfrm>
                <a:off x="0" y="-66675"/>
                <a:ext cx="908005" cy="274716"/>
              </a:xfrm>
              <a:prstGeom prst="rect">
                <a:avLst/>
              </a:prstGeom>
            </p:spPr>
            <p:txBody>
              <a:bodyPr lIns="50800" tIns="50800" rIns="50800" bIns="50800" rtlCol="0" anchor="t"/>
              <a:lstStyle/>
              <a:p>
                <a:pPr algn="ctr">
                  <a:lnSpc>
                    <a:spcPts val="3150"/>
                  </a:lnSpc>
                </a:pPr>
                <a:endParaRPr/>
              </a:p>
            </p:txBody>
          </p:sp>
        </p:grpSp>
        <p:sp>
          <p:nvSpPr>
            <p:cNvPr id="7" name="TextBox 7"/>
            <p:cNvSpPr txBox="1"/>
            <p:nvPr/>
          </p:nvSpPr>
          <p:spPr>
            <a:xfrm>
              <a:off x="392640" y="322768"/>
              <a:ext cx="3811498" cy="360046"/>
            </a:xfrm>
            <a:prstGeom prst="rect">
              <a:avLst/>
            </a:prstGeom>
          </p:spPr>
          <p:txBody>
            <a:bodyPr lIns="0" tIns="0" rIns="0" bIns="0" rtlCol="0" anchor="t">
              <a:spAutoFit/>
            </a:bodyPr>
            <a:lstStyle/>
            <a:p>
              <a:pPr marL="0" lvl="0" indent="0" algn="ctr">
                <a:lnSpc>
                  <a:spcPts val="2399"/>
                </a:lnSpc>
              </a:pPr>
              <a:r>
                <a:rPr lang="en-US" sz="1599" spc="-15">
                  <a:solidFill>
                    <a:srgbClr val="000000"/>
                  </a:solidFill>
                  <a:latin typeface="Open Sauce"/>
                  <a:ea typeface="Open Sauce"/>
                  <a:cs typeface="Open Sauce"/>
                  <a:sym typeface="Open Sauce"/>
                </a:rPr>
                <a:t>Prices</a:t>
              </a:r>
            </a:p>
          </p:txBody>
        </p:sp>
      </p:grpSp>
      <p:grpSp>
        <p:nvGrpSpPr>
          <p:cNvPr id="8" name="Group 8"/>
          <p:cNvGrpSpPr/>
          <p:nvPr/>
        </p:nvGrpSpPr>
        <p:grpSpPr>
          <a:xfrm>
            <a:off x="799694" y="1028700"/>
            <a:ext cx="4267183" cy="7993380"/>
            <a:chOff x="0" y="0"/>
            <a:chExt cx="5689577" cy="10657840"/>
          </a:xfrm>
        </p:grpSpPr>
        <p:sp>
          <p:nvSpPr>
            <p:cNvPr id="9" name="TextBox 9"/>
            <p:cNvSpPr txBox="1"/>
            <p:nvPr/>
          </p:nvSpPr>
          <p:spPr>
            <a:xfrm>
              <a:off x="0" y="-9525"/>
              <a:ext cx="5689577" cy="1457325"/>
            </a:xfrm>
            <a:prstGeom prst="rect">
              <a:avLst/>
            </a:prstGeom>
          </p:spPr>
          <p:txBody>
            <a:bodyPr lIns="0" tIns="0" rIns="0" bIns="0" rtlCol="0" anchor="t">
              <a:spAutoFit/>
            </a:bodyPr>
            <a:lstStyle/>
            <a:p>
              <a:pPr algn="l">
                <a:lnSpc>
                  <a:spcPts val="4319"/>
                </a:lnSpc>
              </a:pPr>
              <a:r>
                <a:rPr lang="en-US" sz="3599" b="1">
                  <a:solidFill>
                    <a:srgbClr val="000000"/>
                  </a:solidFill>
                  <a:latin typeface="Open Sauce Bold"/>
                  <a:ea typeface="Open Sauce Bold"/>
                  <a:cs typeface="Open Sauce Bold"/>
                  <a:sym typeface="Open Sauce Bold"/>
                </a:rPr>
                <a:t>Chart page heading</a:t>
              </a:r>
            </a:p>
          </p:txBody>
        </p:sp>
        <p:sp>
          <p:nvSpPr>
            <p:cNvPr id="10" name="TextBox 10"/>
            <p:cNvSpPr txBox="1"/>
            <p:nvPr/>
          </p:nvSpPr>
          <p:spPr>
            <a:xfrm>
              <a:off x="0" y="1759585"/>
              <a:ext cx="5689577" cy="8898255"/>
            </a:xfrm>
            <a:prstGeom prst="rect">
              <a:avLst/>
            </a:prstGeom>
          </p:spPr>
          <p:txBody>
            <a:bodyPr lIns="0" tIns="0" rIns="0" bIns="0" rtlCol="0" anchor="t">
              <a:spAutoFit/>
            </a:bodyPr>
            <a:lstStyle/>
            <a:p>
              <a:pPr algn="l">
                <a:lnSpc>
                  <a:spcPts val="3599"/>
                </a:lnSpc>
              </a:pPr>
              <a:r>
                <a:rPr lang="en-US" sz="2399" spc="-23">
                  <a:solidFill>
                    <a:srgbClr val="000000"/>
                  </a:solidFill>
                  <a:latin typeface="Open Sauce"/>
                  <a:ea typeface="Open Sauce"/>
                  <a:cs typeface="Open Sauce"/>
                  <a:sym typeface="Open Sauce"/>
                </a:rPr>
                <a:t>Economic Consequences</a:t>
              </a:r>
            </a:p>
            <a:p>
              <a:pPr marL="518158" lvl="1" indent="-259079" algn="l">
                <a:lnSpc>
                  <a:spcPts val="3599"/>
                </a:lnSpc>
                <a:buFont typeface="Arial"/>
                <a:buChar char="•"/>
              </a:pPr>
              <a:r>
                <a:rPr lang="en-US" sz="2399" spc="-23">
                  <a:solidFill>
                    <a:srgbClr val="000000"/>
                  </a:solidFill>
                  <a:latin typeface="Open Sauce"/>
                  <a:ea typeface="Open Sauce"/>
                  <a:cs typeface="Open Sauce"/>
                  <a:sym typeface="Open Sauce"/>
                </a:rPr>
                <a:t>As resources become scarce, price volatility increases, and production costs rise.</a:t>
              </a:r>
            </a:p>
            <a:p>
              <a:pPr marL="518158" lvl="1" indent="-259079" algn="l">
                <a:lnSpc>
                  <a:spcPts val="3599"/>
                </a:lnSpc>
                <a:buFont typeface="Arial"/>
                <a:buChar char="•"/>
              </a:pPr>
              <a:r>
                <a:rPr lang="en-US" sz="2399" spc="-23">
                  <a:solidFill>
                    <a:srgbClr val="000000"/>
                  </a:solidFill>
                  <a:latin typeface="Open Sauce"/>
                  <a:ea typeface="Open Sauce"/>
                  <a:cs typeface="Open Sauce"/>
                  <a:sym typeface="Open Sauce"/>
                </a:rPr>
                <a:t>Growing dependence on raw material imports heightens supply chain risks.</a:t>
              </a:r>
            </a:p>
            <a:p>
              <a:pPr marL="518158" lvl="1" indent="-259079" algn="l">
                <a:lnSpc>
                  <a:spcPts val="3599"/>
                </a:lnSpc>
                <a:buFont typeface="Arial"/>
                <a:buChar char="•"/>
              </a:pPr>
              <a:r>
                <a:rPr lang="en-US" sz="2399" spc="-23">
                  <a:solidFill>
                    <a:srgbClr val="000000"/>
                  </a:solidFill>
                  <a:latin typeface="Open Sauce"/>
                  <a:ea typeface="Open Sauce"/>
                  <a:cs typeface="Open Sauce"/>
                  <a:sym typeface="Open Sauce"/>
                </a:rPr>
                <a:t>Natural disasters and crop losses negatively affect GDP, while insurance costs continue to escalate.</a:t>
              </a:r>
            </a:p>
            <a:p>
              <a:pPr marL="0" lvl="0" indent="0" algn="l">
                <a:lnSpc>
                  <a:spcPts val="3599"/>
                </a:lnSpc>
              </a:pPr>
              <a:endParaRPr lang="en-US" sz="2399" spc="-23">
                <a:solidFill>
                  <a:srgbClr val="000000"/>
                </a:solidFill>
                <a:latin typeface="Open Sauce"/>
                <a:ea typeface="Open Sauce"/>
                <a:cs typeface="Open Sauce"/>
                <a:sym typeface="Open Sauce"/>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3940309"/>
            <a:ext cx="8124836" cy="5317991"/>
            <a:chOff x="0" y="0"/>
            <a:chExt cx="2139875" cy="1400623"/>
          </a:xfrm>
        </p:grpSpPr>
        <p:sp>
          <p:nvSpPr>
            <p:cNvPr id="3" name="Freeform 3"/>
            <p:cNvSpPr/>
            <p:nvPr/>
          </p:nvSpPr>
          <p:spPr>
            <a:xfrm>
              <a:off x="0" y="0"/>
              <a:ext cx="2139875" cy="1400623"/>
            </a:xfrm>
            <a:custGeom>
              <a:avLst/>
              <a:gdLst/>
              <a:ahLst/>
              <a:cxnLst/>
              <a:rect l="l" t="t" r="r" b="b"/>
              <a:pathLst>
                <a:path w="2139875" h="1400623">
                  <a:moveTo>
                    <a:pt x="0" y="0"/>
                  </a:moveTo>
                  <a:lnTo>
                    <a:pt x="2139875" y="0"/>
                  </a:lnTo>
                  <a:lnTo>
                    <a:pt x="2139875" y="1400623"/>
                  </a:lnTo>
                  <a:lnTo>
                    <a:pt x="0" y="1400623"/>
                  </a:lnTo>
                  <a:close/>
                </a:path>
              </a:pathLst>
            </a:custGeom>
            <a:solidFill>
              <a:srgbClr val="FFFFFF"/>
            </a:solidFill>
            <a:ln w="19050" cap="sq">
              <a:solidFill>
                <a:srgbClr val="000000"/>
              </a:solidFill>
              <a:prstDash val="solid"/>
              <a:miter/>
            </a:ln>
          </p:spPr>
        </p:sp>
        <p:sp>
          <p:nvSpPr>
            <p:cNvPr id="4" name="TextBox 4"/>
            <p:cNvSpPr txBox="1"/>
            <p:nvPr/>
          </p:nvSpPr>
          <p:spPr>
            <a:xfrm>
              <a:off x="0" y="-47625"/>
              <a:ext cx="2139875" cy="1448248"/>
            </a:xfrm>
            <a:prstGeom prst="rect">
              <a:avLst/>
            </a:prstGeom>
          </p:spPr>
          <p:txBody>
            <a:bodyPr lIns="50800" tIns="50800" rIns="50800" bIns="50800" rtlCol="0" anchor="ctr"/>
            <a:lstStyle/>
            <a:p>
              <a:pPr algn="ctr">
                <a:lnSpc>
                  <a:spcPts val="2800"/>
                </a:lnSpc>
              </a:pPr>
              <a:endParaRPr/>
            </a:p>
          </p:txBody>
        </p:sp>
      </p:grpSp>
      <p:grpSp>
        <p:nvGrpSpPr>
          <p:cNvPr id="5" name="Group 5"/>
          <p:cNvGrpSpPr/>
          <p:nvPr/>
        </p:nvGrpSpPr>
        <p:grpSpPr>
          <a:xfrm>
            <a:off x="9134464" y="3940309"/>
            <a:ext cx="8124836" cy="5317991"/>
            <a:chOff x="0" y="0"/>
            <a:chExt cx="2139875" cy="1400623"/>
          </a:xfrm>
        </p:grpSpPr>
        <p:sp>
          <p:nvSpPr>
            <p:cNvPr id="6" name="Freeform 6"/>
            <p:cNvSpPr/>
            <p:nvPr/>
          </p:nvSpPr>
          <p:spPr>
            <a:xfrm>
              <a:off x="0" y="0"/>
              <a:ext cx="2139875" cy="1400623"/>
            </a:xfrm>
            <a:custGeom>
              <a:avLst/>
              <a:gdLst/>
              <a:ahLst/>
              <a:cxnLst/>
              <a:rect l="l" t="t" r="r" b="b"/>
              <a:pathLst>
                <a:path w="2139875" h="1400623">
                  <a:moveTo>
                    <a:pt x="0" y="0"/>
                  </a:moveTo>
                  <a:lnTo>
                    <a:pt x="2139875" y="0"/>
                  </a:lnTo>
                  <a:lnTo>
                    <a:pt x="2139875" y="1400623"/>
                  </a:lnTo>
                  <a:lnTo>
                    <a:pt x="0" y="1400623"/>
                  </a:lnTo>
                  <a:close/>
                </a:path>
              </a:pathLst>
            </a:custGeom>
            <a:solidFill>
              <a:srgbClr val="FFFFFF"/>
            </a:solidFill>
            <a:ln w="19050" cap="sq">
              <a:solidFill>
                <a:srgbClr val="000000"/>
              </a:solidFill>
              <a:prstDash val="solid"/>
              <a:miter/>
            </a:ln>
          </p:spPr>
        </p:sp>
        <p:sp>
          <p:nvSpPr>
            <p:cNvPr id="7" name="TextBox 7"/>
            <p:cNvSpPr txBox="1"/>
            <p:nvPr/>
          </p:nvSpPr>
          <p:spPr>
            <a:xfrm>
              <a:off x="0" y="-47625"/>
              <a:ext cx="2139875" cy="1448248"/>
            </a:xfrm>
            <a:prstGeom prst="rect">
              <a:avLst/>
            </a:prstGeom>
          </p:spPr>
          <p:txBody>
            <a:bodyPr lIns="50800" tIns="50800" rIns="50800" bIns="50800" rtlCol="0" anchor="ctr"/>
            <a:lstStyle/>
            <a:p>
              <a:pPr algn="ctr">
                <a:lnSpc>
                  <a:spcPts val="2800"/>
                </a:lnSpc>
              </a:pPr>
              <a:endParaRPr/>
            </a:p>
          </p:txBody>
        </p:sp>
      </p:grpSp>
      <p:grpSp>
        <p:nvGrpSpPr>
          <p:cNvPr id="8" name="Group 8"/>
          <p:cNvGrpSpPr/>
          <p:nvPr/>
        </p:nvGrpSpPr>
        <p:grpSpPr>
          <a:xfrm>
            <a:off x="8552505" y="6017346"/>
            <a:ext cx="1163917" cy="1163917"/>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sp>
        <p:sp>
          <p:nvSpPr>
            <p:cNvPr id="10" name="TextBox 10"/>
            <p:cNvSpPr txBox="1"/>
            <p:nvPr/>
          </p:nvSpPr>
          <p:spPr>
            <a:xfrm>
              <a:off x="76200" y="0"/>
              <a:ext cx="660400" cy="736600"/>
            </a:xfrm>
            <a:prstGeom prst="rect">
              <a:avLst/>
            </a:prstGeom>
          </p:spPr>
          <p:txBody>
            <a:bodyPr lIns="50800" tIns="50800" rIns="50800" bIns="50800" rtlCol="0" anchor="ctr"/>
            <a:lstStyle/>
            <a:p>
              <a:pPr algn="ctr">
                <a:lnSpc>
                  <a:spcPts val="5880"/>
                </a:lnSpc>
              </a:pPr>
              <a:r>
                <a:rPr lang="en-US" sz="4200" b="1">
                  <a:solidFill>
                    <a:srgbClr val="FFFFFF"/>
                  </a:solidFill>
                  <a:latin typeface="Open Sauce Bold"/>
                  <a:ea typeface="Open Sauce Bold"/>
                  <a:cs typeface="Open Sauce Bold"/>
                  <a:sym typeface="Open Sauce Bold"/>
                </a:rPr>
                <a:t>vs</a:t>
              </a:r>
            </a:p>
          </p:txBody>
        </p:sp>
      </p:grpSp>
      <p:sp>
        <p:nvSpPr>
          <p:cNvPr id="11" name="TextBox 11"/>
          <p:cNvSpPr txBox="1"/>
          <p:nvPr/>
        </p:nvSpPr>
        <p:spPr>
          <a:xfrm>
            <a:off x="1028700" y="904875"/>
            <a:ext cx="16230600" cy="2493645"/>
          </a:xfrm>
          <a:prstGeom prst="rect">
            <a:avLst/>
          </a:prstGeom>
        </p:spPr>
        <p:txBody>
          <a:bodyPr lIns="0" tIns="0" rIns="0" bIns="0" rtlCol="0" anchor="t">
            <a:spAutoFit/>
          </a:bodyPr>
          <a:lstStyle/>
          <a:p>
            <a:pPr marL="0" lvl="0" indent="0" algn="ctr">
              <a:lnSpc>
                <a:spcPts val="10080"/>
              </a:lnSpc>
              <a:spcBef>
                <a:spcPct val="0"/>
              </a:spcBef>
            </a:pPr>
            <a:r>
              <a:rPr lang="en-US" sz="7200">
                <a:solidFill>
                  <a:srgbClr val="000000"/>
                </a:solidFill>
                <a:latin typeface="Open Sauce"/>
                <a:ea typeface="Open Sauce"/>
                <a:cs typeface="Open Sauce"/>
                <a:sym typeface="Open Sauce"/>
              </a:rPr>
              <a:t>What is a Green Economy? (Definition and Purpose)</a:t>
            </a:r>
          </a:p>
        </p:txBody>
      </p:sp>
      <p:sp>
        <p:nvSpPr>
          <p:cNvPr id="12" name="TextBox 12"/>
          <p:cNvSpPr txBox="1"/>
          <p:nvPr/>
        </p:nvSpPr>
        <p:spPr>
          <a:xfrm>
            <a:off x="1664602" y="5954975"/>
            <a:ext cx="5878253" cy="1663065"/>
          </a:xfrm>
          <a:prstGeom prst="rect">
            <a:avLst/>
          </a:prstGeom>
        </p:spPr>
        <p:txBody>
          <a:bodyPr lIns="0" tIns="0" rIns="0" bIns="0" rtlCol="0" anchor="t">
            <a:spAutoFit/>
          </a:bodyPr>
          <a:lstStyle/>
          <a:p>
            <a:pPr marL="0" lvl="0" indent="0" algn="l">
              <a:lnSpc>
                <a:spcPts val="3359"/>
              </a:lnSpc>
              <a:spcBef>
                <a:spcPct val="0"/>
              </a:spcBef>
            </a:pPr>
            <a:r>
              <a:rPr lang="en-US" sz="2400">
                <a:solidFill>
                  <a:srgbClr val="000000"/>
                </a:solidFill>
                <a:latin typeface="Open Sauce"/>
                <a:ea typeface="Open Sauce"/>
                <a:cs typeface="Open Sauce"/>
                <a:sym typeface="Open Sauce"/>
              </a:rPr>
              <a:t>A green economy is one that combines economic growth, low carbon emissions, resource efficiency, and social inclusiveness.</a:t>
            </a:r>
          </a:p>
        </p:txBody>
      </p:sp>
      <p:sp>
        <p:nvSpPr>
          <p:cNvPr id="13" name="TextBox 13"/>
          <p:cNvSpPr txBox="1"/>
          <p:nvPr/>
        </p:nvSpPr>
        <p:spPr>
          <a:xfrm>
            <a:off x="1664602" y="5094794"/>
            <a:ext cx="5878253" cy="613410"/>
          </a:xfrm>
          <a:prstGeom prst="rect">
            <a:avLst/>
          </a:prstGeom>
        </p:spPr>
        <p:txBody>
          <a:bodyPr lIns="0" tIns="0" rIns="0" bIns="0" rtlCol="0" anchor="t">
            <a:spAutoFit/>
          </a:bodyPr>
          <a:lstStyle/>
          <a:p>
            <a:pPr marL="0" lvl="0" indent="0" algn="l">
              <a:lnSpc>
                <a:spcPts val="5040"/>
              </a:lnSpc>
              <a:spcBef>
                <a:spcPct val="0"/>
              </a:spcBef>
            </a:pPr>
            <a:r>
              <a:rPr lang="en-US" sz="3600" b="1">
                <a:solidFill>
                  <a:srgbClr val="000000"/>
                </a:solidFill>
                <a:latin typeface="Open Sauce Semi-Bold"/>
                <a:ea typeface="Open Sauce Semi-Bold"/>
                <a:cs typeface="Open Sauce Semi-Bold"/>
                <a:sym typeface="Open Sauce Semi-Bold"/>
              </a:rPr>
              <a:t>Definiton </a:t>
            </a:r>
          </a:p>
        </p:txBody>
      </p:sp>
      <p:sp>
        <p:nvSpPr>
          <p:cNvPr id="14" name="TextBox 14"/>
          <p:cNvSpPr txBox="1"/>
          <p:nvPr/>
        </p:nvSpPr>
        <p:spPr>
          <a:xfrm>
            <a:off x="10722661" y="5954975"/>
            <a:ext cx="5878253" cy="1663065"/>
          </a:xfrm>
          <a:prstGeom prst="rect">
            <a:avLst/>
          </a:prstGeom>
        </p:spPr>
        <p:txBody>
          <a:bodyPr lIns="0" tIns="0" rIns="0" bIns="0" rtlCol="0" anchor="t">
            <a:spAutoFit/>
          </a:bodyPr>
          <a:lstStyle/>
          <a:p>
            <a:pPr marL="0" lvl="0" indent="0" algn="r">
              <a:lnSpc>
                <a:spcPts val="3359"/>
              </a:lnSpc>
              <a:spcBef>
                <a:spcPct val="0"/>
              </a:spcBef>
            </a:pPr>
            <a:r>
              <a:rPr lang="en-US" sz="2400">
                <a:solidFill>
                  <a:srgbClr val="000000"/>
                </a:solidFill>
                <a:latin typeface="Open Sauce"/>
                <a:ea typeface="Open Sauce"/>
                <a:cs typeface="Open Sauce"/>
                <a:sym typeface="Open Sauce"/>
              </a:rPr>
              <a:t>Its main purpose is to enhance human well-being while reducing environmental risks and ensuring the rational use of natural resources.</a:t>
            </a:r>
          </a:p>
        </p:txBody>
      </p:sp>
      <p:sp>
        <p:nvSpPr>
          <p:cNvPr id="15" name="TextBox 15"/>
          <p:cNvSpPr txBox="1"/>
          <p:nvPr/>
        </p:nvSpPr>
        <p:spPr>
          <a:xfrm>
            <a:off x="10722661" y="5094794"/>
            <a:ext cx="5878253" cy="613410"/>
          </a:xfrm>
          <a:prstGeom prst="rect">
            <a:avLst/>
          </a:prstGeom>
        </p:spPr>
        <p:txBody>
          <a:bodyPr lIns="0" tIns="0" rIns="0" bIns="0" rtlCol="0" anchor="t">
            <a:spAutoFit/>
          </a:bodyPr>
          <a:lstStyle/>
          <a:p>
            <a:pPr marL="0" lvl="0" indent="0" algn="r">
              <a:lnSpc>
                <a:spcPts val="5040"/>
              </a:lnSpc>
              <a:spcBef>
                <a:spcPct val="0"/>
              </a:spcBef>
            </a:pPr>
            <a:r>
              <a:rPr lang="en-US" sz="3600" b="1">
                <a:solidFill>
                  <a:srgbClr val="000000"/>
                </a:solidFill>
                <a:latin typeface="Open Sauce Semi-Bold"/>
                <a:ea typeface="Open Sauce Semi-Bold"/>
                <a:cs typeface="Open Sauce Semi-Bold"/>
                <a:sym typeface="Open Sauce Semi-Bold"/>
              </a:rPr>
              <a:t>Purpose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28700" y="1028700"/>
            <a:ext cx="6049417" cy="8287702"/>
          </a:xfrm>
          <a:custGeom>
            <a:avLst/>
            <a:gdLst/>
            <a:ahLst/>
            <a:cxnLst/>
            <a:rect l="l" t="t" r="r" b="b"/>
            <a:pathLst>
              <a:path w="6049417" h="8287702">
                <a:moveTo>
                  <a:pt x="0" y="0"/>
                </a:moveTo>
                <a:lnTo>
                  <a:pt x="6049417" y="0"/>
                </a:lnTo>
                <a:lnTo>
                  <a:pt x="6049417" y="8287702"/>
                </a:lnTo>
                <a:lnTo>
                  <a:pt x="0" y="8287702"/>
                </a:lnTo>
                <a:lnTo>
                  <a:pt x="0" y="0"/>
                </a:lnTo>
                <a:close/>
              </a:path>
            </a:pathLst>
          </a:custGeom>
          <a:blipFill>
            <a:blip r:embed="rId2"/>
            <a:stretch>
              <a:fillRect/>
            </a:stretch>
          </a:blipFill>
        </p:spPr>
      </p:sp>
      <p:sp>
        <p:nvSpPr>
          <p:cNvPr id="3" name="TextBox 3"/>
          <p:cNvSpPr txBox="1"/>
          <p:nvPr/>
        </p:nvSpPr>
        <p:spPr>
          <a:xfrm>
            <a:off x="6774701" y="17437"/>
            <a:ext cx="11653748" cy="2727376"/>
          </a:xfrm>
          <a:prstGeom prst="rect">
            <a:avLst/>
          </a:prstGeom>
        </p:spPr>
        <p:txBody>
          <a:bodyPr lIns="0" tIns="0" rIns="0" bIns="0" rtlCol="0" anchor="t">
            <a:spAutoFit/>
          </a:bodyPr>
          <a:lstStyle/>
          <a:p>
            <a:pPr algn="ctr">
              <a:lnSpc>
                <a:spcPts val="7276"/>
              </a:lnSpc>
            </a:pPr>
            <a:r>
              <a:rPr lang="en-US" sz="5197">
                <a:solidFill>
                  <a:srgbClr val="000000"/>
                </a:solidFill>
                <a:latin typeface="Open Sauce"/>
                <a:ea typeface="Open Sauce"/>
                <a:cs typeface="Open Sauce"/>
                <a:sym typeface="Open Sauce"/>
              </a:rPr>
              <a:t>Why is the Transition Necessary? (Five Strong Arguments)</a:t>
            </a:r>
          </a:p>
          <a:p>
            <a:pPr marL="0" lvl="0" indent="0" algn="ctr">
              <a:lnSpc>
                <a:spcPts val="7276"/>
              </a:lnSpc>
              <a:spcBef>
                <a:spcPct val="0"/>
              </a:spcBef>
            </a:pPr>
            <a:endParaRPr lang="en-US" sz="5197">
              <a:solidFill>
                <a:srgbClr val="000000"/>
              </a:solidFill>
              <a:latin typeface="Open Sauce"/>
              <a:ea typeface="Open Sauce"/>
              <a:cs typeface="Open Sauce"/>
              <a:sym typeface="Open Sauce"/>
            </a:endParaRPr>
          </a:p>
        </p:txBody>
      </p:sp>
      <p:sp>
        <p:nvSpPr>
          <p:cNvPr id="4" name="TextBox 4"/>
          <p:cNvSpPr txBox="1"/>
          <p:nvPr/>
        </p:nvSpPr>
        <p:spPr>
          <a:xfrm>
            <a:off x="8138669" y="1724977"/>
            <a:ext cx="10149331" cy="7991475"/>
          </a:xfrm>
          <a:prstGeom prst="rect">
            <a:avLst/>
          </a:prstGeom>
        </p:spPr>
        <p:txBody>
          <a:bodyPr lIns="0" tIns="0" rIns="0" bIns="0" rtlCol="0" anchor="t">
            <a:spAutoFit/>
          </a:bodyPr>
          <a:lstStyle/>
          <a:p>
            <a:pPr marL="647700" lvl="1" indent="-323850" algn="l">
              <a:lnSpc>
                <a:spcPts val="4200"/>
              </a:lnSpc>
              <a:buFont typeface="Arial"/>
              <a:buChar char="•"/>
            </a:pPr>
            <a:r>
              <a:rPr lang="en-US" sz="3000">
                <a:solidFill>
                  <a:srgbClr val="000000"/>
                </a:solidFill>
                <a:latin typeface="Open Sauce Light"/>
                <a:ea typeface="Open Sauce Light"/>
                <a:cs typeface="Open Sauce Light"/>
                <a:sym typeface="Open Sauce Light"/>
              </a:rPr>
              <a:t>Water Efficiency: To maintain agricultural productivity under water scarcity by improving water-use efficiency.</a:t>
            </a:r>
          </a:p>
          <a:p>
            <a:pPr marL="647700" lvl="1" indent="-323850" algn="l">
              <a:lnSpc>
                <a:spcPts val="4200"/>
              </a:lnSpc>
              <a:buFont typeface="Arial"/>
              <a:buChar char="•"/>
            </a:pPr>
            <a:r>
              <a:rPr lang="en-US" sz="3000">
                <a:solidFill>
                  <a:srgbClr val="000000"/>
                </a:solidFill>
                <a:latin typeface="Open Sauce Light"/>
                <a:ea typeface="Open Sauce Light"/>
                <a:cs typeface="Open Sauce Light"/>
                <a:sym typeface="Open Sauce Light"/>
              </a:rPr>
              <a:t>Energy Security: To reduce dependence on energy imports and vulnerability to fuel price fluctuations.</a:t>
            </a:r>
          </a:p>
          <a:p>
            <a:pPr marL="647700" lvl="1" indent="-323850" algn="l">
              <a:lnSpc>
                <a:spcPts val="4200"/>
              </a:lnSpc>
              <a:buFont typeface="Arial"/>
              <a:buChar char="•"/>
            </a:pPr>
            <a:r>
              <a:rPr lang="en-US" sz="3000">
                <a:solidFill>
                  <a:srgbClr val="000000"/>
                </a:solidFill>
                <a:latin typeface="Open Sauce Light"/>
                <a:ea typeface="Open Sauce Light"/>
                <a:cs typeface="Open Sauce Light"/>
                <a:sym typeface="Open Sauce Light"/>
              </a:rPr>
              <a:t>Health and Environment: To minimize the hidden costs of air, soil, and water pollution on public health and ecosystems.</a:t>
            </a:r>
          </a:p>
          <a:p>
            <a:pPr marL="647700" lvl="1" indent="-323850" algn="l">
              <a:lnSpc>
                <a:spcPts val="4200"/>
              </a:lnSpc>
              <a:buFont typeface="Arial"/>
              <a:buChar char="•"/>
            </a:pPr>
            <a:r>
              <a:rPr lang="en-US" sz="3000">
                <a:solidFill>
                  <a:srgbClr val="000000"/>
                </a:solidFill>
                <a:latin typeface="Open Sauce Light"/>
                <a:ea typeface="Open Sauce Light"/>
                <a:cs typeface="Open Sauce Light"/>
                <a:sym typeface="Open Sauce Light"/>
              </a:rPr>
              <a:t>Competitiveness: To gain access to export markets with growing demand for green products and standards.</a:t>
            </a:r>
          </a:p>
          <a:p>
            <a:pPr marL="647700" lvl="1" indent="-323850" algn="l">
              <a:lnSpc>
                <a:spcPts val="4200"/>
              </a:lnSpc>
              <a:buFont typeface="Arial"/>
              <a:buChar char="•"/>
            </a:pPr>
            <a:r>
              <a:rPr lang="en-US" sz="3000">
                <a:solidFill>
                  <a:srgbClr val="000000"/>
                </a:solidFill>
                <a:latin typeface="Open Sauce Light"/>
                <a:ea typeface="Open Sauce Light"/>
                <a:cs typeface="Open Sauce Light"/>
                <a:sym typeface="Open Sauce Light"/>
              </a:rPr>
              <a:t>Investment Attraction: To mobilize affordable capital through green funds, grants, and bonds that support sustainable projects.</a:t>
            </a:r>
          </a:p>
          <a:p>
            <a:pPr marL="0" lvl="0" indent="0" algn="l">
              <a:lnSpc>
                <a:spcPts val="4200"/>
              </a:lnSpc>
              <a:spcBef>
                <a:spcPct val="0"/>
              </a:spcBef>
            </a:pPr>
            <a:endParaRPr lang="en-US" sz="3000">
              <a:solidFill>
                <a:srgbClr val="000000"/>
              </a:solidFill>
              <a:latin typeface="Open Sauce Light"/>
              <a:ea typeface="Open Sauce Light"/>
              <a:cs typeface="Open Sauce Light"/>
              <a:sym typeface="Open Sauce Ligh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17767" y="358140"/>
            <a:ext cx="17970233" cy="1217295"/>
          </a:xfrm>
          <a:prstGeom prst="rect">
            <a:avLst/>
          </a:prstGeom>
        </p:spPr>
        <p:txBody>
          <a:bodyPr lIns="0" tIns="0" rIns="0" bIns="0" rtlCol="0" anchor="t">
            <a:spAutoFit/>
          </a:bodyPr>
          <a:lstStyle/>
          <a:p>
            <a:pPr marL="0" lvl="0" indent="0" algn="l">
              <a:lnSpc>
                <a:spcPts val="10080"/>
              </a:lnSpc>
              <a:spcBef>
                <a:spcPct val="0"/>
              </a:spcBef>
            </a:pPr>
            <a:r>
              <a:rPr lang="en-US" sz="7200" b="1">
                <a:solidFill>
                  <a:srgbClr val="000000"/>
                </a:solidFill>
                <a:latin typeface="Open Sauce Bold"/>
                <a:ea typeface="Open Sauce Bold"/>
                <a:cs typeface="Open Sauce Bold"/>
                <a:sym typeface="Open Sauce Bold"/>
              </a:rPr>
              <a:t>Core Principles of the Green Economy</a:t>
            </a:r>
          </a:p>
        </p:txBody>
      </p:sp>
      <p:sp>
        <p:nvSpPr>
          <p:cNvPr id="3" name="TextBox 3"/>
          <p:cNvSpPr txBox="1"/>
          <p:nvPr/>
        </p:nvSpPr>
        <p:spPr>
          <a:xfrm>
            <a:off x="34898" y="1662683"/>
            <a:ext cx="18218204" cy="10125075"/>
          </a:xfrm>
          <a:prstGeom prst="rect">
            <a:avLst/>
          </a:prstGeom>
        </p:spPr>
        <p:txBody>
          <a:bodyPr lIns="0" tIns="0" rIns="0" bIns="0" rtlCol="0" anchor="t">
            <a:spAutoFit/>
          </a:bodyPr>
          <a:lstStyle/>
          <a:p>
            <a:pPr marL="647700" lvl="1" indent="-323850" algn="l">
              <a:lnSpc>
                <a:spcPts val="4200"/>
              </a:lnSpc>
              <a:buAutoNum type="arabicPeriod"/>
            </a:pPr>
            <a:r>
              <a:rPr lang="en-US" sz="3000" b="1">
                <a:solidFill>
                  <a:srgbClr val="000000"/>
                </a:solidFill>
                <a:latin typeface="Open Sauce Bold"/>
                <a:ea typeface="Open Sauce Bold"/>
                <a:cs typeface="Open Sauce Bold"/>
                <a:sym typeface="Open Sauce Bold"/>
              </a:rPr>
              <a:t>Sustainability – ensures balanced progress of economic growth, environmental protection, and social well-being.</a:t>
            </a:r>
          </a:p>
          <a:p>
            <a:pPr marL="647700" lvl="1" indent="-323850" algn="l">
              <a:lnSpc>
                <a:spcPts val="4200"/>
              </a:lnSpc>
              <a:buAutoNum type="arabicPeriod"/>
            </a:pPr>
            <a:r>
              <a:rPr lang="en-US" sz="3000" b="1">
                <a:solidFill>
                  <a:srgbClr val="000000"/>
                </a:solidFill>
                <a:latin typeface="Open Sauce Bold"/>
                <a:ea typeface="Open Sauce Bold"/>
                <a:cs typeface="Open Sauce Bold"/>
                <a:sym typeface="Open Sauce Bold"/>
              </a:rPr>
              <a:t>Equity – guarantees equal access to resources and opportunities for all.</a:t>
            </a:r>
          </a:p>
          <a:p>
            <a:pPr marL="647700" lvl="1" indent="-323850" algn="l">
              <a:lnSpc>
                <a:spcPts val="4200"/>
              </a:lnSpc>
              <a:buAutoNum type="arabicPeriod"/>
            </a:pPr>
            <a:r>
              <a:rPr lang="en-US" sz="3000" b="1">
                <a:solidFill>
                  <a:srgbClr val="000000"/>
                </a:solidFill>
                <a:latin typeface="Open Sauce Bold"/>
                <a:ea typeface="Open Sauce Bold"/>
                <a:cs typeface="Open Sauce Bold"/>
                <a:sym typeface="Open Sauce Bold"/>
              </a:rPr>
              <a:t>Universal Accessibility – promotes fair and inclusive use of natural and economic resources.</a:t>
            </a:r>
          </a:p>
          <a:p>
            <a:pPr marL="647700" lvl="1" indent="-323850" algn="l">
              <a:lnSpc>
                <a:spcPts val="4200"/>
              </a:lnSpc>
              <a:buAutoNum type="arabicPeriod"/>
            </a:pPr>
            <a:r>
              <a:rPr lang="en-US" sz="3000" b="1">
                <a:solidFill>
                  <a:srgbClr val="000000"/>
                </a:solidFill>
                <a:latin typeface="Open Sauce Bold"/>
                <a:ea typeface="Open Sauce Bold"/>
                <a:cs typeface="Open Sauce Bold"/>
                <a:sym typeface="Open Sauce Bold"/>
              </a:rPr>
              <a:t>Healthy Planet – emphasizes the preservation of ecosystems and environmental integrity.</a:t>
            </a:r>
          </a:p>
          <a:p>
            <a:pPr marL="647700" lvl="1" indent="-323850" algn="l">
              <a:lnSpc>
                <a:spcPts val="4200"/>
              </a:lnSpc>
              <a:buAutoNum type="arabicPeriod"/>
            </a:pPr>
            <a:r>
              <a:rPr lang="en-US" sz="3000" b="1">
                <a:solidFill>
                  <a:srgbClr val="000000"/>
                </a:solidFill>
                <a:latin typeface="Open Sauce Bold"/>
                <a:ea typeface="Open Sauce Bold"/>
                <a:cs typeface="Open Sauce Bold"/>
                <a:sym typeface="Open Sauce Bold"/>
              </a:rPr>
              <a:t>Participation – ensures active involvement of stakeholders and the public in decision-making processes.</a:t>
            </a:r>
          </a:p>
          <a:p>
            <a:pPr marL="647700" lvl="1" indent="-323850" algn="l">
              <a:lnSpc>
                <a:spcPts val="4200"/>
              </a:lnSpc>
              <a:buAutoNum type="arabicPeriod"/>
            </a:pPr>
            <a:r>
              <a:rPr lang="en-US" sz="3000" b="1">
                <a:solidFill>
                  <a:srgbClr val="000000"/>
                </a:solidFill>
                <a:latin typeface="Open Sauce Bold"/>
                <a:ea typeface="Open Sauce Bold"/>
                <a:cs typeface="Open Sauce Bold"/>
                <a:sym typeface="Open Sauce Bold"/>
              </a:rPr>
              <a:t>Good Governance and Transparency – supports efficient resource management, accountability, and openness.</a:t>
            </a:r>
          </a:p>
          <a:p>
            <a:pPr marL="647700" lvl="1" indent="-323850" algn="l">
              <a:lnSpc>
                <a:spcPts val="4200"/>
              </a:lnSpc>
              <a:buAutoNum type="arabicPeriod"/>
            </a:pPr>
            <a:r>
              <a:rPr lang="en-US" sz="3000" b="1">
                <a:solidFill>
                  <a:srgbClr val="000000"/>
                </a:solidFill>
                <a:latin typeface="Open Sauce Bold"/>
                <a:ea typeface="Open Sauce Bold"/>
                <a:cs typeface="Open Sauce Bold"/>
                <a:sym typeface="Open Sauce Bold"/>
              </a:rPr>
              <a:t>Adaptability – reflects the ability of the economy to respond to changing environmental and social conditions.</a:t>
            </a:r>
          </a:p>
          <a:p>
            <a:pPr marL="647700" lvl="1" indent="-323850" algn="l">
              <a:lnSpc>
                <a:spcPts val="4200"/>
              </a:lnSpc>
              <a:buAutoNum type="arabicPeriod"/>
            </a:pPr>
            <a:r>
              <a:rPr lang="en-US" sz="3000" b="1">
                <a:solidFill>
                  <a:srgbClr val="000000"/>
                </a:solidFill>
                <a:latin typeface="Open Sauce Bold"/>
                <a:ea typeface="Open Sauce Bold"/>
                <a:cs typeface="Open Sauce Bold"/>
                <a:sym typeface="Open Sauce Bold"/>
              </a:rPr>
              <a:t>Efficiency and Sufficiency – focuses on rational, waste-free, and purpose-oriented use of resources.</a:t>
            </a:r>
          </a:p>
          <a:p>
            <a:pPr marL="647700" lvl="1" indent="-323850" algn="l">
              <a:lnSpc>
                <a:spcPts val="4200"/>
              </a:lnSpc>
              <a:buAutoNum type="arabicPeriod"/>
            </a:pPr>
            <a:r>
              <a:rPr lang="en-US" sz="3000" b="1">
                <a:solidFill>
                  <a:srgbClr val="000000"/>
                </a:solidFill>
                <a:latin typeface="Open Sauce Bold"/>
                <a:ea typeface="Open Sauce Bold"/>
                <a:cs typeface="Open Sauce Bold"/>
                <a:sym typeface="Open Sauce Bold"/>
              </a:rPr>
              <a:t>Intergenerational Solidarity – maintains a fair balance between the needs of current and future generations.</a:t>
            </a:r>
          </a:p>
          <a:p>
            <a:pPr algn="l">
              <a:lnSpc>
                <a:spcPts val="4200"/>
              </a:lnSpc>
            </a:pPr>
            <a:endParaRPr lang="en-US" sz="3000" b="1">
              <a:solidFill>
                <a:srgbClr val="000000"/>
              </a:solidFill>
              <a:latin typeface="Open Sauce Bold"/>
              <a:ea typeface="Open Sauce Bold"/>
              <a:cs typeface="Open Sauce Bold"/>
              <a:sym typeface="Open Sauce Bold"/>
            </a:endParaRPr>
          </a:p>
          <a:p>
            <a:pPr algn="l">
              <a:lnSpc>
                <a:spcPts val="4200"/>
              </a:lnSpc>
            </a:pPr>
            <a:endParaRPr lang="en-US" sz="3000" b="1">
              <a:solidFill>
                <a:srgbClr val="000000"/>
              </a:solidFill>
              <a:latin typeface="Open Sauce Bold"/>
              <a:ea typeface="Open Sauce Bold"/>
              <a:cs typeface="Open Sauce Bold"/>
              <a:sym typeface="Open Sauce Bold"/>
            </a:endParaRPr>
          </a:p>
          <a:p>
            <a:pPr algn="l">
              <a:lnSpc>
                <a:spcPts val="4200"/>
              </a:lnSpc>
            </a:pPr>
            <a:endParaRPr lang="en-US" sz="3000" b="1">
              <a:solidFill>
                <a:srgbClr val="000000"/>
              </a:solidFill>
              <a:latin typeface="Open Sauce Bold"/>
              <a:ea typeface="Open Sauce Bold"/>
              <a:cs typeface="Open Sauce Bold"/>
              <a:sym typeface="Open Sauce Bold"/>
            </a:endParaRPr>
          </a:p>
          <a:p>
            <a:pPr marL="0" lvl="0" indent="0" algn="l">
              <a:lnSpc>
                <a:spcPts val="4200"/>
              </a:lnSpc>
              <a:spcBef>
                <a:spcPct val="0"/>
              </a:spcBef>
            </a:pPr>
            <a:endParaRPr lang="en-US" sz="3000" b="1">
              <a:solidFill>
                <a:srgbClr val="000000"/>
              </a:solidFill>
              <a:latin typeface="Open Sauce Bold"/>
              <a:ea typeface="Open Sauce Bold"/>
              <a:cs typeface="Open Sauce Bold"/>
              <a:sym typeface="Open Sauce Bold"/>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29386" y="358140"/>
            <a:ext cx="15430500" cy="1217295"/>
          </a:xfrm>
          <a:prstGeom prst="rect">
            <a:avLst/>
          </a:prstGeom>
        </p:spPr>
        <p:txBody>
          <a:bodyPr lIns="0" tIns="0" rIns="0" bIns="0" rtlCol="0" anchor="t">
            <a:spAutoFit/>
          </a:bodyPr>
          <a:lstStyle/>
          <a:p>
            <a:pPr marL="0" lvl="0" indent="0" algn="l">
              <a:lnSpc>
                <a:spcPts val="10080"/>
              </a:lnSpc>
              <a:spcBef>
                <a:spcPct val="0"/>
              </a:spcBef>
            </a:pPr>
            <a:r>
              <a:rPr lang="en-US" sz="7200" b="1">
                <a:solidFill>
                  <a:srgbClr val="000000"/>
                </a:solidFill>
                <a:latin typeface="Open Sauce Bold"/>
                <a:ea typeface="Open Sauce Bold"/>
                <a:cs typeface="Open Sauce Bold"/>
                <a:sym typeface="Open Sauce Bold"/>
              </a:rPr>
              <a:t>The principles of transition</a:t>
            </a:r>
          </a:p>
        </p:txBody>
      </p:sp>
      <p:sp>
        <p:nvSpPr>
          <p:cNvPr id="3" name="TextBox 3"/>
          <p:cNvSpPr txBox="1"/>
          <p:nvPr/>
        </p:nvSpPr>
        <p:spPr>
          <a:xfrm>
            <a:off x="329386" y="2056691"/>
            <a:ext cx="17629227" cy="7201609"/>
          </a:xfrm>
          <a:prstGeom prst="rect">
            <a:avLst/>
          </a:prstGeom>
        </p:spPr>
        <p:txBody>
          <a:bodyPr lIns="0" tIns="0" rIns="0" bIns="0" rtlCol="0" anchor="t">
            <a:spAutoFit/>
          </a:bodyPr>
          <a:lstStyle/>
          <a:p>
            <a:pPr algn="l">
              <a:lnSpc>
                <a:spcPts val="3358"/>
              </a:lnSpc>
            </a:pPr>
            <a:r>
              <a:rPr lang="en-US" sz="2399" b="1">
                <a:solidFill>
                  <a:srgbClr val="000000"/>
                </a:solidFill>
                <a:latin typeface="Open Sauce Bold"/>
                <a:ea typeface="Open Sauce Bold"/>
                <a:cs typeface="Open Sauce Bold"/>
                <a:sym typeface="Open Sauce Bold"/>
              </a:rPr>
              <a:t>The principles of transition to a green economy are aimed at harmonizing economic growth with low carbon development, resource efficiency, and social equity.</a:t>
            </a:r>
          </a:p>
          <a:p>
            <a:pPr algn="l">
              <a:lnSpc>
                <a:spcPts val="3358"/>
              </a:lnSpc>
            </a:pPr>
            <a:r>
              <a:rPr lang="en-US" sz="2399" b="1">
                <a:solidFill>
                  <a:srgbClr val="000000"/>
                </a:solidFill>
                <a:latin typeface="Open Sauce Bold"/>
                <a:ea typeface="Open Sauce Bold"/>
                <a:cs typeface="Open Sauce Bold"/>
                <a:sym typeface="Open Sauce Bold"/>
              </a:rPr>
              <a:t> The key ideas underlying this transition include:</a:t>
            </a:r>
          </a:p>
          <a:p>
            <a:pPr marL="517993" lvl="1" indent="-258996" algn="l">
              <a:lnSpc>
                <a:spcPts val="3358"/>
              </a:lnSpc>
              <a:buFont typeface="Arial"/>
              <a:buChar char="•"/>
            </a:pPr>
            <a:r>
              <a:rPr lang="en-US" sz="2399" b="1">
                <a:solidFill>
                  <a:srgbClr val="000000"/>
                </a:solidFill>
                <a:latin typeface="Open Sauce Bold"/>
                <a:ea typeface="Open Sauce Bold"/>
                <a:cs typeface="Open Sauce Bold"/>
                <a:sym typeface="Open Sauce Bold"/>
              </a:rPr>
              <a:t>Resource Efficiency and “Decoupling” – achieving economic growth with lower consumption of energy, water, and raw materials per unit of GDP.</a:t>
            </a:r>
          </a:p>
          <a:p>
            <a:pPr marL="517993" lvl="1" indent="-258996" algn="l">
              <a:lnSpc>
                <a:spcPts val="3358"/>
              </a:lnSpc>
              <a:buFont typeface="Arial"/>
              <a:buChar char="•"/>
            </a:pPr>
            <a:r>
              <a:rPr lang="en-US" sz="2399" b="1">
                <a:solidFill>
                  <a:srgbClr val="000000"/>
                </a:solidFill>
                <a:latin typeface="Open Sauce Bold"/>
                <a:ea typeface="Open Sauce Bold"/>
                <a:cs typeface="Open Sauce Bold"/>
                <a:sym typeface="Open Sauce Bold"/>
              </a:rPr>
              <a:t>Circular Economy and Waste Hierarchy – promoting recycling, reuse, and life-cycle–based decision-making.</a:t>
            </a:r>
          </a:p>
          <a:p>
            <a:pPr marL="517993" lvl="1" indent="-258996" algn="l">
              <a:lnSpc>
                <a:spcPts val="3358"/>
              </a:lnSpc>
              <a:buFont typeface="Arial"/>
              <a:buChar char="•"/>
            </a:pPr>
            <a:r>
              <a:rPr lang="en-US" sz="2399" b="1">
                <a:solidFill>
                  <a:srgbClr val="000000"/>
                </a:solidFill>
                <a:latin typeface="Open Sauce Bold"/>
                <a:ea typeface="Open Sauce Bold"/>
                <a:cs typeface="Open Sauce Bold"/>
                <a:sym typeface="Open Sauce Bold"/>
              </a:rPr>
              <a:t>“Polluter Pays” Principle – integrating external environmental costs into prices and ensuring accountability for pollution.</a:t>
            </a:r>
          </a:p>
          <a:p>
            <a:pPr marL="517993" lvl="1" indent="-258996" algn="l">
              <a:lnSpc>
                <a:spcPts val="3358"/>
              </a:lnSpc>
              <a:buFont typeface="Arial"/>
              <a:buChar char="•"/>
            </a:pPr>
            <a:r>
              <a:rPr lang="en-US" sz="2399" b="1">
                <a:solidFill>
                  <a:srgbClr val="000000"/>
                </a:solidFill>
                <a:latin typeface="Open Sauce Bold"/>
                <a:ea typeface="Open Sauce Bold"/>
                <a:cs typeface="Open Sauce Bold"/>
                <a:sym typeface="Open Sauce Bold"/>
              </a:rPr>
              <a:t>Precaution and Risk Management – minimizing environmental risks and anticipating potential ecological impacts.</a:t>
            </a:r>
          </a:p>
          <a:p>
            <a:pPr marL="517993" lvl="1" indent="-258996" algn="l">
              <a:lnSpc>
                <a:spcPts val="3358"/>
              </a:lnSpc>
              <a:buFont typeface="Arial"/>
              <a:buChar char="•"/>
            </a:pPr>
            <a:r>
              <a:rPr lang="en-US" sz="2399" b="1">
                <a:solidFill>
                  <a:srgbClr val="000000"/>
                </a:solidFill>
                <a:latin typeface="Open Sauce Bold"/>
                <a:ea typeface="Open Sauce Bold"/>
                <a:cs typeface="Open Sauce Bold"/>
                <a:sym typeface="Open Sauce Bold"/>
              </a:rPr>
              <a:t>Just Transition – supporting labor markets and vulnerable groups during the structural shift toward a green economy.</a:t>
            </a:r>
          </a:p>
          <a:p>
            <a:pPr marL="517993" lvl="1" indent="-258996" algn="l">
              <a:lnSpc>
                <a:spcPts val="3358"/>
              </a:lnSpc>
              <a:buFont typeface="Arial"/>
              <a:buChar char="•"/>
            </a:pPr>
            <a:r>
              <a:rPr lang="en-US" sz="2399" b="1">
                <a:solidFill>
                  <a:srgbClr val="000000"/>
                </a:solidFill>
                <a:latin typeface="Open Sauce Bold"/>
                <a:ea typeface="Open Sauce Bold"/>
                <a:cs typeface="Open Sauce Bold"/>
                <a:sym typeface="Open Sauce Bold"/>
              </a:rPr>
              <a:t>Innovation and Digitalization – accelerating technological progress and data-driven green solutions.</a:t>
            </a:r>
          </a:p>
          <a:p>
            <a:pPr marL="517993" lvl="1" indent="-258996" algn="l">
              <a:lnSpc>
                <a:spcPts val="3358"/>
              </a:lnSpc>
              <a:buFont typeface="Arial"/>
              <a:buChar char="•"/>
            </a:pPr>
            <a:r>
              <a:rPr lang="en-US" sz="2399" b="1">
                <a:solidFill>
                  <a:srgbClr val="000000"/>
                </a:solidFill>
                <a:latin typeface="Open Sauce Bold"/>
                <a:ea typeface="Open Sauce Bold"/>
                <a:cs typeface="Open Sauce Bold"/>
                <a:sym typeface="Open Sauce Bold"/>
              </a:rPr>
              <a:t>Transparency and Environmental Reporting – ensuring open ecological accountability and sustainability disclosure.</a:t>
            </a:r>
          </a:p>
          <a:p>
            <a:pPr marL="517993" lvl="1" indent="-258996" algn="l">
              <a:lnSpc>
                <a:spcPts val="3358"/>
              </a:lnSpc>
              <a:buFont typeface="Arial"/>
              <a:buChar char="•"/>
            </a:pPr>
            <a:r>
              <a:rPr lang="en-US" sz="2399" b="1">
                <a:solidFill>
                  <a:srgbClr val="000000"/>
                </a:solidFill>
                <a:latin typeface="Open Sauce Bold"/>
                <a:ea typeface="Open Sauce Bold"/>
                <a:cs typeface="Open Sauce Bold"/>
                <a:sym typeface="Open Sauce Bold"/>
              </a:rPr>
              <a:t>Climate Adaptation and System Resilience – strengthening the ability of economies and ecosystems to withstand climate-related shocks.</a:t>
            </a:r>
          </a:p>
          <a:p>
            <a:pPr marL="0" lvl="0" indent="0" algn="l">
              <a:lnSpc>
                <a:spcPts val="3358"/>
              </a:lnSpc>
              <a:spcBef>
                <a:spcPct val="0"/>
              </a:spcBef>
            </a:pPr>
            <a:endParaRPr lang="en-US" sz="2399" b="1">
              <a:solidFill>
                <a:srgbClr val="000000"/>
              </a:solidFill>
              <a:latin typeface="Open Sauce Bold"/>
              <a:ea typeface="Open Sauce Bold"/>
              <a:cs typeface="Open Sauce Bold"/>
              <a:sym typeface="Open Sauce Bold"/>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082909" y="3798570"/>
            <a:ext cx="11301259" cy="5919034"/>
          </a:xfrm>
          <a:custGeom>
            <a:avLst/>
            <a:gdLst/>
            <a:ahLst/>
            <a:cxnLst/>
            <a:rect l="l" t="t" r="r" b="b"/>
            <a:pathLst>
              <a:path w="11301259" h="5919034">
                <a:moveTo>
                  <a:pt x="0" y="0"/>
                </a:moveTo>
                <a:lnTo>
                  <a:pt x="11301259" y="0"/>
                </a:lnTo>
                <a:lnTo>
                  <a:pt x="11301259" y="5919034"/>
                </a:lnTo>
                <a:lnTo>
                  <a:pt x="0" y="5919034"/>
                </a:lnTo>
                <a:lnTo>
                  <a:pt x="0" y="0"/>
                </a:lnTo>
                <a:close/>
              </a:path>
            </a:pathLst>
          </a:custGeom>
          <a:blipFill>
            <a:blip r:embed="rId2"/>
            <a:stretch>
              <a:fillRect/>
            </a:stretch>
          </a:blipFill>
        </p:spPr>
      </p:sp>
      <p:sp>
        <p:nvSpPr>
          <p:cNvPr id="3" name="TextBox 3"/>
          <p:cNvSpPr txBox="1"/>
          <p:nvPr/>
        </p:nvSpPr>
        <p:spPr>
          <a:xfrm>
            <a:off x="1428750" y="1304925"/>
            <a:ext cx="15430500" cy="2493645"/>
          </a:xfrm>
          <a:prstGeom prst="rect">
            <a:avLst/>
          </a:prstGeom>
        </p:spPr>
        <p:txBody>
          <a:bodyPr lIns="0" tIns="0" rIns="0" bIns="0" rtlCol="0" anchor="t">
            <a:spAutoFit/>
          </a:bodyPr>
          <a:lstStyle/>
          <a:p>
            <a:pPr marL="0" lvl="0" indent="0" algn="l">
              <a:lnSpc>
                <a:spcPts val="10080"/>
              </a:lnSpc>
              <a:spcBef>
                <a:spcPct val="0"/>
              </a:spcBef>
            </a:pPr>
            <a:r>
              <a:rPr lang="en-US" sz="7200">
                <a:solidFill>
                  <a:srgbClr val="000000"/>
                </a:solidFill>
                <a:latin typeface="Open Sauce"/>
                <a:ea typeface="Open Sauce"/>
                <a:cs typeface="Open Sauce"/>
                <a:sym typeface="Open Sauce"/>
              </a:rPr>
              <a:t>https://www.youtube.com/live/G2XU1RvPCok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2199919"/>
            <a:ext cx="5766190" cy="8087081"/>
          </a:xfrm>
          <a:custGeom>
            <a:avLst/>
            <a:gdLst/>
            <a:ahLst/>
            <a:cxnLst/>
            <a:rect l="l" t="t" r="r" b="b"/>
            <a:pathLst>
              <a:path w="5766190" h="8087081">
                <a:moveTo>
                  <a:pt x="0" y="0"/>
                </a:moveTo>
                <a:lnTo>
                  <a:pt x="5766190" y="0"/>
                </a:lnTo>
                <a:lnTo>
                  <a:pt x="5766190" y="8087081"/>
                </a:lnTo>
                <a:lnTo>
                  <a:pt x="0" y="8087081"/>
                </a:lnTo>
                <a:lnTo>
                  <a:pt x="0" y="0"/>
                </a:lnTo>
                <a:close/>
              </a:path>
            </a:pathLst>
          </a:custGeom>
          <a:blipFill>
            <a:blip r:embed="rId2"/>
            <a:stretch>
              <a:fillRect/>
            </a:stretch>
          </a:blipFill>
        </p:spPr>
      </p:sp>
      <p:sp>
        <p:nvSpPr>
          <p:cNvPr id="3" name="Freeform 3"/>
          <p:cNvSpPr/>
          <p:nvPr/>
        </p:nvSpPr>
        <p:spPr>
          <a:xfrm>
            <a:off x="5766190" y="2199919"/>
            <a:ext cx="3644420" cy="3380830"/>
          </a:xfrm>
          <a:custGeom>
            <a:avLst/>
            <a:gdLst/>
            <a:ahLst/>
            <a:cxnLst/>
            <a:rect l="l" t="t" r="r" b="b"/>
            <a:pathLst>
              <a:path w="3644420" h="3380830">
                <a:moveTo>
                  <a:pt x="0" y="0"/>
                </a:moveTo>
                <a:lnTo>
                  <a:pt x="3644419" y="0"/>
                </a:lnTo>
                <a:lnTo>
                  <a:pt x="3644419" y="3380830"/>
                </a:lnTo>
                <a:lnTo>
                  <a:pt x="0" y="3380830"/>
                </a:lnTo>
                <a:lnTo>
                  <a:pt x="0" y="0"/>
                </a:lnTo>
                <a:close/>
              </a:path>
            </a:pathLst>
          </a:custGeom>
          <a:blipFill>
            <a:blip r:embed="rId3"/>
            <a:stretch>
              <a:fillRect/>
            </a:stretch>
          </a:blipFill>
        </p:spPr>
      </p:sp>
      <p:sp>
        <p:nvSpPr>
          <p:cNvPr id="4" name="Freeform 4"/>
          <p:cNvSpPr/>
          <p:nvPr/>
        </p:nvSpPr>
        <p:spPr>
          <a:xfrm>
            <a:off x="9144000" y="3305863"/>
            <a:ext cx="2893863" cy="859891"/>
          </a:xfrm>
          <a:custGeom>
            <a:avLst/>
            <a:gdLst/>
            <a:ahLst/>
            <a:cxnLst/>
            <a:rect l="l" t="t" r="r" b="b"/>
            <a:pathLst>
              <a:path w="2893863" h="859891">
                <a:moveTo>
                  <a:pt x="0" y="0"/>
                </a:moveTo>
                <a:lnTo>
                  <a:pt x="2893863" y="0"/>
                </a:lnTo>
                <a:lnTo>
                  <a:pt x="2893863" y="859891"/>
                </a:lnTo>
                <a:lnTo>
                  <a:pt x="0" y="859891"/>
                </a:lnTo>
                <a:lnTo>
                  <a:pt x="0" y="0"/>
                </a:lnTo>
                <a:close/>
              </a:path>
            </a:pathLst>
          </a:custGeom>
          <a:blipFill>
            <a:blip r:embed="rId4"/>
            <a:stretch>
              <a:fillRect/>
            </a:stretch>
          </a:blipFill>
        </p:spPr>
      </p:sp>
      <p:sp>
        <p:nvSpPr>
          <p:cNvPr id="5" name="Freeform 5"/>
          <p:cNvSpPr/>
          <p:nvPr/>
        </p:nvSpPr>
        <p:spPr>
          <a:xfrm>
            <a:off x="13002755" y="2162111"/>
            <a:ext cx="3456445" cy="3456445"/>
          </a:xfrm>
          <a:custGeom>
            <a:avLst/>
            <a:gdLst/>
            <a:ahLst/>
            <a:cxnLst/>
            <a:rect l="l" t="t" r="r" b="b"/>
            <a:pathLst>
              <a:path w="3456445" h="3456445">
                <a:moveTo>
                  <a:pt x="0" y="0"/>
                </a:moveTo>
                <a:lnTo>
                  <a:pt x="3456445" y="0"/>
                </a:lnTo>
                <a:lnTo>
                  <a:pt x="3456445" y="3456446"/>
                </a:lnTo>
                <a:lnTo>
                  <a:pt x="0" y="3456446"/>
                </a:lnTo>
                <a:lnTo>
                  <a:pt x="0" y="0"/>
                </a:lnTo>
                <a:close/>
              </a:path>
            </a:pathLst>
          </a:custGeom>
          <a:blipFill>
            <a:blip r:embed="rId5"/>
            <a:stretch>
              <a:fillRect/>
            </a:stretch>
          </a:blipFill>
        </p:spPr>
      </p:sp>
      <p:sp>
        <p:nvSpPr>
          <p:cNvPr id="6" name="TextBox 6"/>
          <p:cNvSpPr txBox="1"/>
          <p:nvPr/>
        </p:nvSpPr>
        <p:spPr>
          <a:xfrm>
            <a:off x="1028700" y="-28575"/>
            <a:ext cx="15430500" cy="1590675"/>
          </a:xfrm>
          <a:prstGeom prst="rect">
            <a:avLst/>
          </a:prstGeom>
        </p:spPr>
        <p:txBody>
          <a:bodyPr lIns="0" tIns="0" rIns="0" bIns="0" rtlCol="0" anchor="t">
            <a:spAutoFit/>
          </a:bodyPr>
          <a:lstStyle/>
          <a:p>
            <a:pPr algn="ctr">
              <a:lnSpc>
                <a:spcPts val="4200"/>
              </a:lnSpc>
            </a:pPr>
            <a:r>
              <a:rPr lang="en-US" sz="3000">
                <a:solidFill>
                  <a:srgbClr val="000000"/>
                </a:solidFill>
                <a:latin typeface="Open Sauce"/>
                <a:ea typeface="Open Sauce"/>
                <a:cs typeface="Open Sauce"/>
                <a:sym typeface="Open Sauce"/>
              </a:rPr>
              <a:t>According to research, a single tree produces an average of 120 kilograms of oxygen per year.</a:t>
            </a:r>
          </a:p>
          <a:p>
            <a:pPr marL="0" lvl="0" indent="0" algn="ctr">
              <a:lnSpc>
                <a:spcPts val="4200"/>
              </a:lnSpc>
              <a:spcBef>
                <a:spcPct val="0"/>
              </a:spcBef>
            </a:pPr>
            <a:endParaRPr lang="en-US" sz="3000">
              <a:solidFill>
                <a:srgbClr val="000000"/>
              </a:solidFill>
              <a:latin typeface="Open Sauce"/>
              <a:ea typeface="Open Sauce"/>
              <a:cs typeface="Open Sauce"/>
              <a:sym typeface="Open Sauce"/>
            </a:endParaRPr>
          </a:p>
        </p:txBody>
      </p:sp>
      <p:sp>
        <p:nvSpPr>
          <p:cNvPr id="7" name="TextBox 7"/>
          <p:cNvSpPr txBox="1"/>
          <p:nvPr/>
        </p:nvSpPr>
        <p:spPr>
          <a:xfrm>
            <a:off x="6534360" y="6209107"/>
            <a:ext cx="9924840" cy="1243965"/>
          </a:xfrm>
          <a:prstGeom prst="rect">
            <a:avLst/>
          </a:prstGeom>
        </p:spPr>
        <p:txBody>
          <a:bodyPr lIns="0" tIns="0" rIns="0" bIns="0" rtlCol="0" anchor="t">
            <a:spAutoFit/>
          </a:bodyPr>
          <a:lstStyle/>
          <a:p>
            <a:pPr algn="l">
              <a:lnSpc>
                <a:spcPts val="3359"/>
              </a:lnSpc>
              <a:spcBef>
                <a:spcPct val="0"/>
              </a:spcBef>
            </a:pPr>
            <a:r>
              <a:rPr lang="en-US" sz="2400">
                <a:solidFill>
                  <a:srgbClr val="000000"/>
                </a:solidFill>
                <a:latin typeface="Open Sauce"/>
                <a:ea typeface="Open Sauce"/>
                <a:cs typeface="Open Sauce"/>
                <a:sym typeface="Open Sauce"/>
              </a:rPr>
              <a:t>An average person requires approximately 600 kilograms of oxygen (O₂) per year, which means it takes about 5–6 trees to supply this amount.</a:t>
            </a:r>
          </a:p>
        </p:txBody>
      </p:sp>
      <p:sp>
        <p:nvSpPr>
          <p:cNvPr id="8" name="TextBox 8"/>
          <p:cNvSpPr txBox="1"/>
          <p:nvPr/>
        </p:nvSpPr>
        <p:spPr>
          <a:xfrm>
            <a:off x="6534360" y="7742906"/>
            <a:ext cx="10590932" cy="824865"/>
          </a:xfrm>
          <a:prstGeom prst="rect">
            <a:avLst/>
          </a:prstGeom>
        </p:spPr>
        <p:txBody>
          <a:bodyPr lIns="0" tIns="0" rIns="0" bIns="0" rtlCol="0" anchor="t">
            <a:spAutoFit/>
          </a:bodyPr>
          <a:lstStyle/>
          <a:p>
            <a:pPr algn="l">
              <a:lnSpc>
                <a:spcPts val="3359"/>
              </a:lnSpc>
              <a:spcBef>
                <a:spcPct val="0"/>
              </a:spcBef>
            </a:pPr>
            <a:r>
              <a:rPr lang="en-US" sz="2400">
                <a:solidFill>
                  <a:srgbClr val="000000"/>
                </a:solidFill>
                <a:latin typeface="Open Sauce"/>
                <a:ea typeface="Open Sauce"/>
                <a:cs typeface="Open Sauce"/>
                <a:sym typeface="Open Sauce"/>
              </a:rPr>
              <a:t>An average person emits around 500 kilograms of carbon dioxide (CO₂) per year, and it takes approximately 30–35 trees to absorb that amount.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721909" y="1428750"/>
            <a:ext cx="11566091" cy="7705908"/>
          </a:xfrm>
          <a:custGeom>
            <a:avLst/>
            <a:gdLst/>
            <a:ahLst/>
            <a:cxnLst/>
            <a:rect l="l" t="t" r="r" b="b"/>
            <a:pathLst>
              <a:path w="11566091" h="7705908">
                <a:moveTo>
                  <a:pt x="0" y="0"/>
                </a:moveTo>
                <a:lnTo>
                  <a:pt x="11566091" y="0"/>
                </a:lnTo>
                <a:lnTo>
                  <a:pt x="11566091" y="7705908"/>
                </a:lnTo>
                <a:lnTo>
                  <a:pt x="0" y="7705908"/>
                </a:lnTo>
                <a:lnTo>
                  <a:pt x="0" y="0"/>
                </a:lnTo>
                <a:close/>
              </a:path>
            </a:pathLst>
          </a:custGeom>
          <a:blipFill>
            <a:blip r:embed="rId2"/>
            <a:stretch>
              <a:fillRect/>
            </a:stretch>
          </a:blipFill>
        </p:spPr>
      </p:sp>
      <p:sp>
        <p:nvSpPr>
          <p:cNvPr id="3" name="TextBox 3"/>
          <p:cNvSpPr txBox="1"/>
          <p:nvPr/>
        </p:nvSpPr>
        <p:spPr>
          <a:xfrm>
            <a:off x="307846" y="1362075"/>
            <a:ext cx="7226930" cy="7991475"/>
          </a:xfrm>
          <a:prstGeom prst="rect">
            <a:avLst/>
          </a:prstGeom>
        </p:spPr>
        <p:txBody>
          <a:bodyPr lIns="0" tIns="0" rIns="0" bIns="0" rtlCol="0" anchor="t">
            <a:spAutoFit/>
          </a:bodyPr>
          <a:lstStyle/>
          <a:p>
            <a:pPr algn="l">
              <a:lnSpc>
                <a:spcPts val="4200"/>
              </a:lnSpc>
            </a:pPr>
            <a:r>
              <a:rPr lang="en-US" sz="3000">
                <a:solidFill>
                  <a:srgbClr val="000000"/>
                </a:solidFill>
                <a:latin typeface="Open Sauce"/>
                <a:ea typeface="Open Sauce"/>
                <a:cs typeface="Open Sauce"/>
                <a:sym typeface="Open Sauce"/>
              </a:rPr>
              <a:t>The chart illustrates the planned increase between 2024 and 2030. In 2024, the indicator value is 60, while by 2030 it is expected to reach 107, representing a significant growth of nearly 78% over the six-year period. This projection reflects the country’s commitment to expanding green economic capacity and achieving sustainable development targets by 2030.</a:t>
            </a:r>
          </a:p>
          <a:p>
            <a:pPr algn="l">
              <a:lnSpc>
                <a:spcPts val="4200"/>
              </a:lnSpc>
            </a:pPr>
            <a:endParaRPr lang="en-US" sz="3000">
              <a:solidFill>
                <a:srgbClr val="000000"/>
              </a:solidFill>
              <a:latin typeface="Open Sauce"/>
              <a:ea typeface="Open Sauce"/>
              <a:cs typeface="Open Sauce"/>
              <a:sym typeface="Open Sauce"/>
            </a:endParaRPr>
          </a:p>
          <a:p>
            <a:pPr algn="l">
              <a:lnSpc>
                <a:spcPts val="4200"/>
              </a:lnSpc>
            </a:pPr>
            <a:endParaRPr lang="en-US" sz="3000">
              <a:solidFill>
                <a:srgbClr val="000000"/>
              </a:solidFill>
              <a:latin typeface="Open Sauce"/>
              <a:ea typeface="Open Sauce"/>
              <a:cs typeface="Open Sauce"/>
              <a:sym typeface="Open Sauce"/>
            </a:endParaRPr>
          </a:p>
          <a:p>
            <a:pPr algn="l">
              <a:lnSpc>
                <a:spcPts val="4200"/>
              </a:lnSpc>
            </a:pPr>
            <a:endParaRPr lang="en-US" sz="3000">
              <a:solidFill>
                <a:srgbClr val="000000"/>
              </a:solidFill>
              <a:latin typeface="Open Sauce"/>
              <a:ea typeface="Open Sauce"/>
              <a:cs typeface="Open Sauce"/>
              <a:sym typeface="Open Sauce"/>
            </a:endParaRPr>
          </a:p>
          <a:p>
            <a:pPr marL="0" lvl="0" indent="0" algn="l">
              <a:lnSpc>
                <a:spcPts val="4200"/>
              </a:lnSpc>
              <a:spcBef>
                <a:spcPct val="0"/>
              </a:spcBef>
            </a:pPr>
            <a:endParaRPr lang="en-US" sz="3000">
              <a:solidFill>
                <a:srgbClr val="000000"/>
              </a:solidFill>
              <a:latin typeface="Open Sauce"/>
              <a:ea typeface="Open Sauce"/>
              <a:cs typeface="Open Sauce"/>
              <a:sym typeface="Open Sauce"/>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709909" y="1428750"/>
            <a:ext cx="12703945" cy="8464003"/>
          </a:xfrm>
          <a:custGeom>
            <a:avLst/>
            <a:gdLst/>
            <a:ahLst/>
            <a:cxnLst/>
            <a:rect l="l" t="t" r="r" b="b"/>
            <a:pathLst>
              <a:path w="12703945" h="8464003">
                <a:moveTo>
                  <a:pt x="0" y="0"/>
                </a:moveTo>
                <a:lnTo>
                  <a:pt x="12703945" y="0"/>
                </a:lnTo>
                <a:lnTo>
                  <a:pt x="12703945" y="8464003"/>
                </a:lnTo>
                <a:lnTo>
                  <a:pt x="0" y="8464003"/>
                </a:lnTo>
                <a:lnTo>
                  <a:pt x="0" y="0"/>
                </a:lnTo>
                <a:close/>
              </a:path>
            </a:pathLst>
          </a:custGeom>
          <a:blipFill>
            <a:blip r:embed="rId2"/>
            <a:stretch>
              <a:fillRect/>
            </a:stretch>
          </a:blipFill>
        </p:spPr>
      </p:sp>
      <p:sp>
        <p:nvSpPr>
          <p:cNvPr id="3" name="TextBox 3"/>
          <p:cNvSpPr txBox="1"/>
          <p:nvPr/>
        </p:nvSpPr>
        <p:spPr>
          <a:xfrm>
            <a:off x="307846" y="1362075"/>
            <a:ext cx="6688198" cy="5857875"/>
          </a:xfrm>
          <a:prstGeom prst="rect">
            <a:avLst/>
          </a:prstGeom>
        </p:spPr>
        <p:txBody>
          <a:bodyPr lIns="0" tIns="0" rIns="0" bIns="0" rtlCol="0" anchor="t">
            <a:spAutoFit/>
          </a:bodyPr>
          <a:lstStyle/>
          <a:p>
            <a:pPr algn="l">
              <a:lnSpc>
                <a:spcPts val="4200"/>
              </a:lnSpc>
            </a:pPr>
            <a:r>
              <a:rPr lang="en-US" sz="3000">
                <a:solidFill>
                  <a:srgbClr val="000000"/>
                </a:solidFill>
                <a:latin typeface="Open Sauce"/>
                <a:ea typeface="Open Sauce"/>
                <a:cs typeface="Open Sauce"/>
                <a:sym typeface="Open Sauce"/>
              </a:rPr>
              <a:t>The chart shows the projected population growth in Uzbekistan between 2024 and 2030.</a:t>
            </a:r>
          </a:p>
          <a:p>
            <a:pPr algn="l">
              <a:lnSpc>
                <a:spcPts val="4200"/>
              </a:lnSpc>
            </a:pPr>
            <a:r>
              <a:rPr lang="en-US" sz="3000">
                <a:solidFill>
                  <a:srgbClr val="000000"/>
                </a:solidFill>
                <a:latin typeface="Open Sauce"/>
                <a:ea typeface="Open Sauce"/>
                <a:cs typeface="Open Sauce"/>
                <a:sym typeface="Open Sauce"/>
              </a:rPr>
              <a:t> In 2024, the population stands at 37.5 million, and it is expected to reach 41 million by 2030.</a:t>
            </a:r>
          </a:p>
          <a:p>
            <a:pPr marL="0" lvl="0" indent="0" algn="l">
              <a:lnSpc>
                <a:spcPts val="4200"/>
              </a:lnSpc>
              <a:spcBef>
                <a:spcPct val="0"/>
              </a:spcBef>
            </a:pPr>
            <a:r>
              <a:rPr lang="en-US" sz="3000">
                <a:solidFill>
                  <a:srgbClr val="000000"/>
                </a:solidFill>
                <a:latin typeface="Open Sauce"/>
                <a:ea typeface="Open Sauce"/>
                <a:cs typeface="Open Sauce"/>
                <a:sym typeface="Open Sauce"/>
              </a:rPr>
              <a:t> This indicates an increase of about 3.5 million people, reflecting steady demographic expansion and continued urbanization trends in the country.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813589" y="1965021"/>
            <a:ext cx="8474411" cy="8321979"/>
          </a:xfrm>
          <a:custGeom>
            <a:avLst/>
            <a:gdLst/>
            <a:ahLst/>
            <a:cxnLst/>
            <a:rect l="l" t="t" r="r" b="b"/>
            <a:pathLst>
              <a:path w="8474411" h="8321979">
                <a:moveTo>
                  <a:pt x="0" y="0"/>
                </a:moveTo>
                <a:lnTo>
                  <a:pt x="8474411" y="0"/>
                </a:lnTo>
                <a:lnTo>
                  <a:pt x="8474411" y="8321979"/>
                </a:lnTo>
                <a:lnTo>
                  <a:pt x="0" y="8321979"/>
                </a:lnTo>
                <a:lnTo>
                  <a:pt x="0" y="0"/>
                </a:lnTo>
                <a:close/>
              </a:path>
            </a:pathLst>
          </a:custGeom>
          <a:blipFill>
            <a:blip r:embed="rId2"/>
            <a:stretch>
              <a:fillRect t="-915" b="-915"/>
            </a:stretch>
          </a:blipFill>
        </p:spPr>
      </p:sp>
      <p:sp>
        <p:nvSpPr>
          <p:cNvPr id="3" name="TextBox 3"/>
          <p:cNvSpPr txBox="1"/>
          <p:nvPr/>
        </p:nvSpPr>
        <p:spPr>
          <a:xfrm>
            <a:off x="243127" y="3640646"/>
            <a:ext cx="9570461" cy="5404073"/>
          </a:xfrm>
          <a:prstGeom prst="rect">
            <a:avLst/>
          </a:prstGeom>
        </p:spPr>
        <p:txBody>
          <a:bodyPr lIns="0" tIns="0" rIns="0" bIns="0" rtlCol="0" anchor="t">
            <a:spAutoFit/>
          </a:bodyPr>
          <a:lstStyle/>
          <a:p>
            <a:pPr algn="l">
              <a:lnSpc>
                <a:spcPts val="4349"/>
              </a:lnSpc>
            </a:pPr>
            <a:r>
              <a:rPr lang="en-US" sz="3107">
                <a:solidFill>
                  <a:srgbClr val="000000"/>
                </a:solidFill>
                <a:latin typeface="Open Sauce"/>
                <a:ea typeface="Open Sauce"/>
                <a:cs typeface="Open Sauce"/>
                <a:sym typeface="Open Sauce"/>
              </a:rPr>
              <a:t>Explanation:</a:t>
            </a:r>
          </a:p>
          <a:p>
            <a:pPr algn="l">
              <a:lnSpc>
                <a:spcPts val="4349"/>
              </a:lnSpc>
            </a:pPr>
            <a:r>
              <a:rPr lang="en-US" sz="3107">
                <a:solidFill>
                  <a:srgbClr val="000000"/>
                </a:solidFill>
                <a:latin typeface="Open Sauce"/>
                <a:ea typeface="Open Sauce"/>
                <a:cs typeface="Open Sauce"/>
                <a:sym typeface="Open Sauce"/>
              </a:rPr>
              <a:t> The chart demonstrates the increase in the share of the population using electricity between 1990 and 2024.</a:t>
            </a:r>
          </a:p>
          <a:p>
            <a:pPr algn="l">
              <a:lnSpc>
                <a:spcPts val="4349"/>
              </a:lnSpc>
            </a:pPr>
            <a:r>
              <a:rPr lang="en-US" sz="3107">
                <a:solidFill>
                  <a:srgbClr val="000000"/>
                </a:solidFill>
                <a:latin typeface="Open Sauce"/>
                <a:ea typeface="Open Sauce"/>
                <a:cs typeface="Open Sauce"/>
                <a:sym typeface="Open Sauce"/>
              </a:rPr>
              <a:t> In 1990, only 13.9% of the population had access to electric energy, while by 2024, this figure rose to 26.5%, showing a significant improvement in energy accessibility and infrastructure development over the past decades.</a:t>
            </a:r>
          </a:p>
          <a:p>
            <a:pPr marL="0" lvl="0" indent="0" algn="l">
              <a:lnSpc>
                <a:spcPts val="4349"/>
              </a:lnSpc>
              <a:spcBef>
                <a:spcPct val="0"/>
              </a:spcBef>
            </a:pPr>
            <a:endParaRPr lang="en-US" sz="3107">
              <a:solidFill>
                <a:srgbClr val="000000"/>
              </a:solidFill>
              <a:latin typeface="Open Sauce"/>
              <a:ea typeface="Open Sauce"/>
              <a:cs typeface="Open Sauce"/>
              <a:sym typeface="Open Sauce"/>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28700" y="1028700"/>
            <a:ext cx="4346343" cy="6218363"/>
          </a:xfrm>
          <a:custGeom>
            <a:avLst/>
            <a:gdLst/>
            <a:ahLst/>
            <a:cxnLst/>
            <a:rect l="l" t="t" r="r" b="b"/>
            <a:pathLst>
              <a:path w="4346343" h="6218363">
                <a:moveTo>
                  <a:pt x="0" y="0"/>
                </a:moveTo>
                <a:lnTo>
                  <a:pt x="4346343" y="0"/>
                </a:lnTo>
                <a:lnTo>
                  <a:pt x="4346343" y="6218363"/>
                </a:lnTo>
                <a:lnTo>
                  <a:pt x="0" y="6218363"/>
                </a:lnTo>
                <a:lnTo>
                  <a:pt x="0" y="0"/>
                </a:lnTo>
                <a:close/>
              </a:path>
            </a:pathLst>
          </a:custGeom>
          <a:blipFill>
            <a:blip r:embed="rId2"/>
            <a:stretch>
              <a:fillRect/>
            </a:stretch>
          </a:blipFill>
        </p:spPr>
      </p:sp>
      <p:sp>
        <p:nvSpPr>
          <p:cNvPr id="3" name="TextBox 3"/>
          <p:cNvSpPr txBox="1"/>
          <p:nvPr/>
        </p:nvSpPr>
        <p:spPr>
          <a:xfrm>
            <a:off x="5375043" y="971550"/>
            <a:ext cx="7537914" cy="2068830"/>
          </a:xfrm>
          <a:prstGeom prst="rect">
            <a:avLst/>
          </a:prstGeom>
        </p:spPr>
        <p:txBody>
          <a:bodyPr lIns="0" tIns="0" rIns="0" bIns="0" rtlCol="0" anchor="t">
            <a:spAutoFit/>
          </a:bodyPr>
          <a:lstStyle/>
          <a:p>
            <a:pPr algn="ctr">
              <a:lnSpc>
                <a:spcPts val="4184"/>
              </a:lnSpc>
            </a:pPr>
            <a:r>
              <a:rPr lang="en-US" sz="2988">
                <a:solidFill>
                  <a:srgbClr val="000000"/>
                </a:solidFill>
                <a:latin typeface="Open Sauce"/>
                <a:ea typeface="Open Sauce"/>
                <a:cs typeface="Open Sauce"/>
                <a:sym typeface="Open Sauce"/>
              </a:rPr>
              <a:t>“Technological progress is both the cause and the solution of environmental problems.”</a:t>
            </a:r>
          </a:p>
          <a:p>
            <a:pPr marL="0" lvl="0" indent="0" algn="ctr">
              <a:lnSpc>
                <a:spcPts val="4184"/>
              </a:lnSpc>
              <a:spcBef>
                <a:spcPct val="0"/>
              </a:spcBef>
            </a:pPr>
            <a:endParaRPr lang="en-US" sz="2988">
              <a:solidFill>
                <a:srgbClr val="000000"/>
              </a:solidFill>
              <a:latin typeface="Open Sauce"/>
              <a:ea typeface="Open Sauce"/>
              <a:cs typeface="Open Sauce"/>
              <a:sym typeface="Open Sauce"/>
            </a:endParaRPr>
          </a:p>
        </p:txBody>
      </p:sp>
      <p:sp>
        <p:nvSpPr>
          <p:cNvPr id="4" name="TextBox 4"/>
          <p:cNvSpPr txBox="1"/>
          <p:nvPr/>
        </p:nvSpPr>
        <p:spPr>
          <a:xfrm>
            <a:off x="5375043" y="2983230"/>
            <a:ext cx="10494480" cy="2610446"/>
          </a:xfrm>
          <a:prstGeom prst="rect">
            <a:avLst/>
          </a:prstGeom>
        </p:spPr>
        <p:txBody>
          <a:bodyPr lIns="0" tIns="0" rIns="0" bIns="0" rtlCol="0" anchor="t">
            <a:spAutoFit/>
          </a:bodyPr>
          <a:lstStyle/>
          <a:p>
            <a:pPr algn="ctr">
              <a:lnSpc>
                <a:spcPts val="4216"/>
              </a:lnSpc>
            </a:pPr>
            <a:r>
              <a:rPr lang="en-US" sz="3011">
                <a:solidFill>
                  <a:srgbClr val="000000"/>
                </a:solidFill>
                <a:latin typeface="Open Sauce"/>
                <a:ea typeface="Open Sauce"/>
                <a:cs typeface="Open Sauce"/>
                <a:sym typeface="Open Sauce"/>
              </a:rPr>
              <a:t>Ha-Joon Chang — a South Korean economist and Professor at the University of Cambridge.</a:t>
            </a:r>
          </a:p>
          <a:p>
            <a:pPr algn="ctr">
              <a:lnSpc>
                <a:spcPts val="4216"/>
              </a:lnSpc>
            </a:pPr>
            <a:r>
              <a:rPr lang="en-US" sz="3011">
                <a:solidFill>
                  <a:srgbClr val="000000"/>
                </a:solidFill>
                <a:latin typeface="Open Sauce"/>
                <a:ea typeface="Open Sauce"/>
                <a:cs typeface="Open Sauce"/>
                <a:sym typeface="Open Sauce"/>
              </a:rPr>
              <a:t>(Ha-Joon Chang, “Economics: The User’s Guide”, Tashkent: Butikbook Publishing, 2022, p. 416).</a:t>
            </a:r>
          </a:p>
          <a:p>
            <a:pPr marL="0" lvl="0" indent="0" algn="ctr">
              <a:lnSpc>
                <a:spcPts val="4216"/>
              </a:lnSpc>
              <a:spcBef>
                <a:spcPct val="0"/>
              </a:spcBef>
            </a:pPr>
            <a:endParaRPr lang="en-US" sz="3011">
              <a:solidFill>
                <a:srgbClr val="000000"/>
              </a:solidFill>
              <a:latin typeface="Open Sauce"/>
              <a:ea typeface="Open Sauce"/>
              <a:cs typeface="Open Sauce"/>
              <a:sym typeface="Open Sauce"/>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574483" y="1524000"/>
            <a:ext cx="13164687" cy="8638914"/>
          </a:xfrm>
          <a:custGeom>
            <a:avLst/>
            <a:gdLst/>
            <a:ahLst/>
            <a:cxnLst/>
            <a:rect l="l" t="t" r="r" b="b"/>
            <a:pathLst>
              <a:path w="13164687" h="8638914">
                <a:moveTo>
                  <a:pt x="0" y="0"/>
                </a:moveTo>
                <a:lnTo>
                  <a:pt x="13164687" y="0"/>
                </a:lnTo>
                <a:lnTo>
                  <a:pt x="13164687" y="8638914"/>
                </a:lnTo>
                <a:lnTo>
                  <a:pt x="0" y="8638914"/>
                </a:lnTo>
                <a:lnTo>
                  <a:pt x="0" y="0"/>
                </a:lnTo>
                <a:close/>
              </a:path>
            </a:pathLst>
          </a:custGeom>
          <a:blipFill>
            <a:blip r:embed="rId2"/>
            <a:stretch>
              <a:fillRect t="-97" b="-97"/>
            </a:stretch>
          </a:blipFill>
        </p:spPr>
      </p:sp>
      <p:sp>
        <p:nvSpPr>
          <p:cNvPr id="3" name="TextBox 3"/>
          <p:cNvSpPr txBox="1"/>
          <p:nvPr/>
        </p:nvSpPr>
        <p:spPr>
          <a:xfrm>
            <a:off x="1028700" y="466725"/>
            <a:ext cx="18828881" cy="1057275"/>
          </a:xfrm>
          <a:prstGeom prst="rect">
            <a:avLst/>
          </a:prstGeom>
        </p:spPr>
        <p:txBody>
          <a:bodyPr lIns="0" tIns="0" rIns="0" bIns="0" rtlCol="0" anchor="t">
            <a:spAutoFit/>
          </a:bodyPr>
          <a:lstStyle/>
          <a:p>
            <a:pPr algn="l">
              <a:lnSpc>
                <a:spcPts val="4200"/>
              </a:lnSpc>
            </a:pPr>
            <a:r>
              <a:rPr lang="en-US" sz="3000">
                <a:solidFill>
                  <a:srgbClr val="000000"/>
                </a:solidFill>
                <a:latin typeface="Open Sauce"/>
                <a:ea typeface="Open Sauce"/>
                <a:cs typeface="Open Sauce"/>
                <a:sym typeface="Open Sauce"/>
              </a:rPr>
              <a:t>The total installed capacity of power plants in Uzbekistan is approximately 18.312 GW.</a:t>
            </a:r>
          </a:p>
          <a:p>
            <a:pPr marL="0" lvl="0" indent="0" algn="l">
              <a:lnSpc>
                <a:spcPts val="4200"/>
              </a:lnSpc>
              <a:spcBef>
                <a:spcPct val="0"/>
              </a:spcBef>
            </a:pPr>
            <a:endParaRPr lang="en-US" sz="3000">
              <a:solidFill>
                <a:srgbClr val="000000"/>
              </a:solidFill>
              <a:latin typeface="Open Sauce"/>
              <a:ea typeface="Open Sauce"/>
              <a:cs typeface="Open Sauce"/>
              <a:sym typeface="Open Sauce"/>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764610" y="1782253"/>
            <a:ext cx="14758780" cy="8504747"/>
          </a:xfrm>
          <a:custGeom>
            <a:avLst/>
            <a:gdLst/>
            <a:ahLst/>
            <a:cxnLst/>
            <a:rect l="l" t="t" r="r" b="b"/>
            <a:pathLst>
              <a:path w="14758780" h="8504747">
                <a:moveTo>
                  <a:pt x="0" y="0"/>
                </a:moveTo>
                <a:lnTo>
                  <a:pt x="14758780" y="0"/>
                </a:lnTo>
                <a:lnTo>
                  <a:pt x="14758780" y="8504747"/>
                </a:lnTo>
                <a:lnTo>
                  <a:pt x="0" y="8504747"/>
                </a:lnTo>
                <a:lnTo>
                  <a:pt x="0" y="0"/>
                </a:lnTo>
                <a:close/>
              </a:path>
            </a:pathLst>
          </a:custGeom>
          <a:blipFill>
            <a:blip r:embed="rId2"/>
            <a:stretch>
              <a:fillRect/>
            </a:stretch>
          </a:blipFill>
        </p:spPr>
      </p:sp>
      <p:sp>
        <p:nvSpPr>
          <p:cNvPr id="3" name="TextBox 3"/>
          <p:cNvSpPr txBox="1"/>
          <p:nvPr/>
        </p:nvSpPr>
        <p:spPr>
          <a:xfrm>
            <a:off x="2497216" y="421154"/>
            <a:ext cx="12261563" cy="1361099"/>
          </a:xfrm>
          <a:prstGeom prst="rect">
            <a:avLst/>
          </a:prstGeom>
        </p:spPr>
        <p:txBody>
          <a:bodyPr lIns="0" tIns="0" rIns="0" bIns="0" rtlCol="0" anchor="t">
            <a:spAutoFit/>
          </a:bodyPr>
          <a:lstStyle/>
          <a:p>
            <a:pPr algn="l">
              <a:lnSpc>
                <a:spcPts val="5447"/>
              </a:lnSpc>
            </a:pPr>
            <a:r>
              <a:rPr lang="en-US" sz="3891">
                <a:solidFill>
                  <a:srgbClr val="000000"/>
                </a:solidFill>
                <a:latin typeface="Open Sauce"/>
                <a:ea typeface="Open Sauce"/>
                <a:cs typeface="Open Sauce"/>
                <a:sym typeface="Open Sauce"/>
              </a:rPr>
              <a:t>The volume of electricity generation (million kWh).</a:t>
            </a:r>
          </a:p>
          <a:p>
            <a:pPr marL="0" lvl="0" indent="0" algn="l">
              <a:lnSpc>
                <a:spcPts val="5447"/>
              </a:lnSpc>
              <a:spcBef>
                <a:spcPct val="0"/>
              </a:spcBef>
            </a:pPr>
            <a:endParaRPr lang="en-US" sz="3891">
              <a:solidFill>
                <a:srgbClr val="000000"/>
              </a:solidFill>
              <a:latin typeface="Open Sauce"/>
              <a:ea typeface="Open Sauce"/>
              <a:cs typeface="Open Sauce"/>
              <a:sym typeface="Open Sauce"/>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403214" y="2754393"/>
            <a:ext cx="11481572" cy="7175983"/>
          </a:xfrm>
          <a:custGeom>
            <a:avLst/>
            <a:gdLst/>
            <a:ahLst/>
            <a:cxnLst/>
            <a:rect l="l" t="t" r="r" b="b"/>
            <a:pathLst>
              <a:path w="11481572" h="7175983">
                <a:moveTo>
                  <a:pt x="0" y="0"/>
                </a:moveTo>
                <a:lnTo>
                  <a:pt x="11481572" y="0"/>
                </a:lnTo>
                <a:lnTo>
                  <a:pt x="11481572" y="7175983"/>
                </a:lnTo>
                <a:lnTo>
                  <a:pt x="0" y="7175983"/>
                </a:lnTo>
                <a:lnTo>
                  <a:pt x="0" y="0"/>
                </a:lnTo>
                <a:close/>
              </a:path>
            </a:pathLst>
          </a:custGeom>
          <a:blipFill>
            <a:blip r:embed="rId2"/>
            <a:stretch>
              <a:fillRect/>
            </a:stretch>
          </a:blipFill>
        </p:spPr>
      </p:sp>
      <p:sp>
        <p:nvSpPr>
          <p:cNvPr id="3" name="TextBox 3"/>
          <p:cNvSpPr txBox="1"/>
          <p:nvPr/>
        </p:nvSpPr>
        <p:spPr>
          <a:xfrm>
            <a:off x="1326135" y="127580"/>
            <a:ext cx="16200116" cy="3769995"/>
          </a:xfrm>
          <a:prstGeom prst="rect">
            <a:avLst/>
          </a:prstGeom>
        </p:spPr>
        <p:txBody>
          <a:bodyPr lIns="0" tIns="0" rIns="0" bIns="0" rtlCol="0" anchor="t">
            <a:spAutoFit/>
          </a:bodyPr>
          <a:lstStyle/>
          <a:p>
            <a:pPr algn="ctr">
              <a:lnSpc>
                <a:spcPts val="10080"/>
              </a:lnSpc>
            </a:pPr>
            <a:r>
              <a:rPr lang="en-US" sz="7200">
                <a:solidFill>
                  <a:srgbClr val="000000"/>
                </a:solidFill>
                <a:latin typeface="Open Sauce"/>
                <a:ea typeface="Open Sauce"/>
                <a:cs typeface="Open Sauce"/>
                <a:sym typeface="Open Sauce"/>
              </a:rPr>
              <a:t>The volume of electricity generated by solar power plants (million kWh).</a:t>
            </a:r>
          </a:p>
          <a:p>
            <a:pPr marL="0" lvl="0" indent="0" algn="ctr">
              <a:lnSpc>
                <a:spcPts val="10080"/>
              </a:lnSpc>
              <a:spcBef>
                <a:spcPct val="0"/>
              </a:spcBef>
            </a:pPr>
            <a:endParaRPr lang="en-US" sz="7200">
              <a:solidFill>
                <a:srgbClr val="000000"/>
              </a:solidFill>
              <a:latin typeface="Open Sauce"/>
              <a:ea typeface="Open Sauce"/>
              <a:cs typeface="Open Sauce"/>
              <a:sym typeface="Open Sauce"/>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28700" y="2307788"/>
            <a:ext cx="14794629" cy="7693207"/>
          </a:xfrm>
          <a:custGeom>
            <a:avLst/>
            <a:gdLst/>
            <a:ahLst/>
            <a:cxnLst/>
            <a:rect l="l" t="t" r="r" b="b"/>
            <a:pathLst>
              <a:path w="14794629" h="7693207">
                <a:moveTo>
                  <a:pt x="0" y="0"/>
                </a:moveTo>
                <a:lnTo>
                  <a:pt x="14794629" y="0"/>
                </a:lnTo>
                <a:lnTo>
                  <a:pt x="14794629" y="7693207"/>
                </a:lnTo>
                <a:lnTo>
                  <a:pt x="0" y="7693207"/>
                </a:lnTo>
                <a:lnTo>
                  <a:pt x="0" y="0"/>
                </a:lnTo>
                <a:close/>
              </a:path>
            </a:pathLst>
          </a:custGeom>
          <a:blipFill>
            <a:blip r:embed="rId2"/>
            <a:stretch>
              <a:fillRect/>
            </a:stretch>
          </a:blipFill>
        </p:spPr>
      </p:sp>
      <p:grpSp>
        <p:nvGrpSpPr>
          <p:cNvPr id="3" name="Group 3"/>
          <p:cNvGrpSpPr/>
          <p:nvPr/>
        </p:nvGrpSpPr>
        <p:grpSpPr>
          <a:xfrm>
            <a:off x="1028700" y="-434660"/>
            <a:ext cx="19930050" cy="4167468"/>
            <a:chOff x="0" y="0"/>
            <a:chExt cx="26573401" cy="5556624"/>
          </a:xfrm>
        </p:grpSpPr>
        <p:sp>
          <p:nvSpPr>
            <p:cNvPr id="4" name="TextBox 4"/>
            <p:cNvSpPr txBox="1"/>
            <p:nvPr/>
          </p:nvSpPr>
          <p:spPr>
            <a:xfrm>
              <a:off x="0" y="4938601"/>
              <a:ext cx="26573401" cy="618023"/>
            </a:xfrm>
            <a:prstGeom prst="rect">
              <a:avLst/>
            </a:prstGeom>
          </p:spPr>
          <p:txBody>
            <a:bodyPr lIns="0" tIns="0" rIns="0" bIns="0" rtlCol="0" anchor="t">
              <a:spAutoFit/>
            </a:bodyPr>
            <a:lstStyle/>
            <a:p>
              <a:pPr marL="0" lvl="0" indent="0" algn="l">
                <a:lnSpc>
                  <a:spcPts val="4069"/>
                </a:lnSpc>
                <a:spcBef>
                  <a:spcPct val="0"/>
                </a:spcBef>
              </a:pPr>
              <a:endParaRPr/>
            </a:p>
          </p:txBody>
        </p:sp>
        <p:sp>
          <p:nvSpPr>
            <p:cNvPr id="5" name="TextBox 5"/>
            <p:cNvSpPr txBox="1"/>
            <p:nvPr/>
          </p:nvSpPr>
          <p:spPr>
            <a:xfrm>
              <a:off x="0" y="-9525"/>
              <a:ext cx="26573401" cy="1100735"/>
            </a:xfrm>
            <a:prstGeom prst="rect">
              <a:avLst/>
            </a:prstGeom>
          </p:spPr>
          <p:txBody>
            <a:bodyPr lIns="0" tIns="0" rIns="0" bIns="0" rtlCol="0" anchor="t">
              <a:spAutoFit/>
            </a:bodyPr>
            <a:lstStyle/>
            <a:p>
              <a:pPr algn="l">
                <a:lnSpc>
                  <a:spcPts val="6511"/>
                </a:lnSpc>
              </a:pPr>
              <a:endParaRPr/>
            </a:p>
          </p:txBody>
        </p:sp>
        <p:sp>
          <p:nvSpPr>
            <p:cNvPr id="6" name="TextBox 6"/>
            <p:cNvSpPr txBox="1"/>
            <p:nvPr/>
          </p:nvSpPr>
          <p:spPr>
            <a:xfrm>
              <a:off x="0" y="1556927"/>
              <a:ext cx="26573401" cy="1720532"/>
            </a:xfrm>
            <a:prstGeom prst="rect">
              <a:avLst/>
            </a:prstGeom>
          </p:spPr>
          <p:txBody>
            <a:bodyPr lIns="0" tIns="0" rIns="0" bIns="0" rtlCol="0" anchor="t">
              <a:spAutoFit/>
            </a:bodyPr>
            <a:lstStyle/>
            <a:p>
              <a:pPr algn="l">
                <a:lnSpc>
                  <a:spcPts val="5426"/>
                </a:lnSpc>
              </a:pPr>
              <a:r>
                <a:rPr lang="en-US" sz="3617" spc="-36">
                  <a:solidFill>
                    <a:srgbClr val="000000"/>
                  </a:solidFill>
                  <a:latin typeface="Open Sauce"/>
                  <a:ea typeface="Open Sauce"/>
                  <a:cs typeface="Open Sauce"/>
                  <a:sym typeface="Open Sauce"/>
                </a:rPr>
                <a:t>The volume of electricity generated by wind power plants (million kWh).</a:t>
              </a:r>
            </a:p>
            <a:p>
              <a:pPr marL="0" lvl="0" indent="0" algn="l">
                <a:lnSpc>
                  <a:spcPts val="5426"/>
                </a:lnSpc>
              </a:pPr>
              <a:endParaRPr lang="en-US" sz="3617" spc="-36">
                <a:solidFill>
                  <a:srgbClr val="000000"/>
                </a:solidFill>
                <a:latin typeface="Open Sauce"/>
                <a:ea typeface="Open Sauce"/>
                <a:cs typeface="Open Sauce"/>
                <a:sym typeface="Open Sauce"/>
              </a:endParaRPr>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28700" y="2213938"/>
            <a:ext cx="15697163" cy="7887824"/>
          </a:xfrm>
          <a:custGeom>
            <a:avLst/>
            <a:gdLst/>
            <a:ahLst/>
            <a:cxnLst/>
            <a:rect l="l" t="t" r="r" b="b"/>
            <a:pathLst>
              <a:path w="15697163" h="7887824">
                <a:moveTo>
                  <a:pt x="0" y="0"/>
                </a:moveTo>
                <a:lnTo>
                  <a:pt x="15697163" y="0"/>
                </a:lnTo>
                <a:lnTo>
                  <a:pt x="15697163" y="7887824"/>
                </a:lnTo>
                <a:lnTo>
                  <a:pt x="0" y="7887824"/>
                </a:lnTo>
                <a:lnTo>
                  <a:pt x="0" y="0"/>
                </a:lnTo>
                <a:close/>
              </a:path>
            </a:pathLst>
          </a:custGeom>
          <a:blipFill>
            <a:blip r:embed="rId2"/>
            <a:stretch>
              <a:fillRect/>
            </a:stretch>
          </a:blipFill>
        </p:spPr>
      </p:sp>
      <p:grpSp>
        <p:nvGrpSpPr>
          <p:cNvPr id="3" name="Group 3"/>
          <p:cNvGrpSpPr/>
          <p:nvPr/>
        </p:nvGrpSpPr>
        <p:grpSpPr>
          <a:xfrm>
            <a:off x="-2095052" y="-1729637"/>
            <a:ext cx="20717002" cy="3459274"/>
            <a:chOff x="0" y="0"/>
            <a:chExt cx="27622669" cy="4612366"/>
          </a:xfrm>
        </p:grpSpPr>
        <p:sp>
          <p:nvSpPr>
            <p:cNvPr id="4" name="TextBox 4"/>
            <p:cNvSpPr txBox="1"/>
            <p:nvPr/>
          </p:nvSpPr>
          <p:spPr>
            <a:xfrm>
              <a:off x="0" y="3216472"/>
              <a:ext cx="27622669" cy="1395894"/>
            </a:xfrm>
            <a:prstGeom prst="rect">
              <a:avLst/>
            </a:prstGeom>
          </p:spPr>
          <p:txBody>
            <a:bodyPr lIns="0" tIns="0" rIns="0" bIns="0" rtlCol="0" anchor="t">
              <a:spAutoFit/>
            </a:bodyPr>
            <a:lstStyle/>
            <a:p>
              <a:pPr algn="ctr">
                <a:lnSpc>
                  <a:spcPts val="4309"/>
                </a:lnSpc>
              </a:pPr>
              <a:r>
                <a:rPr lang="en-US" sz="3078">
                  <a:solidFill>
                    <a:srgbClr val="000000"/>
                  </a:solidFill>
                  <a:latin typeface="Open Sauce"/>
                  <a:ea typeface="Open Sauce"/>
                  <a:cs typeface="Open Sauce"/>
                  <a:sym typeface="Open Sauce"/>
                </a:rPr>
                <a:t>The total installed capacity of hydroelectric power plants (MW).</a:t>
              </a:r>
            </a:p>
            <a:p>
              <a:pPr marL="0" lvl="0" indent="0" algn="ctr">
                <a:lnSpc>
                  <a:spcPts val="4309"/>
                </a:lnSpc>
                <a:spcBef>
                  <a:spcPct val="0"/>
                </a:spcBef>
              </a:pPr>
              <a:endParaRPr lang="en-US" sz="3078">
                <a:solidFill>
                  <a:srgbClr val="000000"/>
                </a:solidFill>
                <a:latin typeface="Open Sauce"/>
                <a:ea typeface="Open Sauce"/>
                <a:cs typeface="Open Sauce"/>
                <a:sym typeface="Open Sauce"/>
              </a:endParaRPr>
            </a:p>
          </p:txBody>
        </p:sp>
        <p:sp>
          <p:nvSpPr>
            <p:cNvPr id="5" name="TextBox 5"/>
            <p:cNvSpPr txBox="1"/>
            <p:nvPr/>
          </p:nvSpPr>
          <p:spPr>
            <a:xfrm>
              <a:off x="0" y="-228600"/>
              <a:ext cx="27622669" cy="2721972"/>
            </a:xfrm>
            <a:prstGeom prst="rect">
              <a:avLst/>
            </a:prstGeom>
          </p:spPr>
          <p:txBody>
            <a:bodyPr lIns="0" tIns="0" rIns="0" bIns="0" rtlCol="0" anchor="t">
              <a:spAutoFit/>
            </a:bodyPr>
            <a:lstStyle/>
            <a:p>
              <a:pPr marL="0" lvl="0" indent="0" algn="ctr">
                <a:lnSpc>
                  <a:spcPts val="17238"/>
                </a:lnSpc>
                <a:spcBef>
                  <a:spcPct val="0"/>
                </a:spcBef>
              </a:pPr>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859324" y="-1177533"/>
            <a:ext cx="22610640" cy="3595598"/>
            <a:chOff x="0" y="0"/>
            <a:chExt cx="30147520" cy="4794130"/>
          </a:xfrm>
        </p:grpSpPr>
        <p:sp>
          <p:nvSpPr>
            <p:cNvPr id="3" name="TextBox 3"/>
            <p:cNvSpPr txBox="1"/>
            <p:nvPr/>
          </p:nvSpPr>
          <p:spPr>
            <a:xfrm>
              <a:off x="0" y="3345854"/>
              <a:ext cx="30147520" cy="1448276"/>
            </a:xfrm>
            <a:prstGeom prst="rect">
              <a:avLst/>
            </a:prstGeom>
          </p:spPr>
          <p:txBody>
            <a:bodyPr lIns="0" tIns="0" rIns="0" bIns="0" rtlCol="0" anchor="t">
              <a:spAutoFit/>
            </a:bodyPr>
            <a:lstStyle/>
            <a:p>
              <a:pPr algn="ctr">
                <a:lnSpc>
                  <a:spcPts val="4479"/>
                </a:lnSpc>
              </a:pPr>
              <a:r>
                <a:rPr lang="en-US" sz="3199">
                  <a:solidFill>
                    <a:srgbClr val="000000"/>
                  </a:solidFill>
                  <a:latin typeface="Open Sauce"/>
                  <a:ea typeface="Open Sauce"/>
                  <a:cs typeface="Open Sauce"/>
                  <a:sym typeface="Open Sauce"/>
                </a:rPr>
                <a:t>The development of green energy worldwide is influenced by the following factors:</a:t>
              </a:r>
            </a:p>
            <a:p>
              <a:pPr marL="0" lvl="0" indent="0" algn="ctr">
                <a:lnSpc>
                  <a:spcPts val="4479"/>
                </a:lnSpc>
                <a:spcBef>
                  <a:spcPct val="0"/>
                </a:spcBef>
              </a:pPr>
              <a:endParaRPr lang="en-US" sz="3199">
                <a:solidFill>
                  <a:srgbClr val="000000"/>
                </a:solidFill>
                <a:latin typeface="Open Sauce"/>
                <a:ea typeface="Open Sauce"/>
                <a:cs typeface="Open Sauce"/>
                <a:sym typeface="Open Sauce"/>
              </a:endParaRPr>
            </a:p>
          </p:txBody>
        </p:sp>
        <p:sp>
          <p:nvSpPr>
            <p:cNvPr id="4" name="TextBox 4"/>
            <p:cNvSpPr txBox="1"/>
            <p:nvPr/>
          </p:nvSpPr>
          <p:spPr>
            <a:xfrm>
              <a:off x="0" y="-247650"/>
              <a:ext cx="30147520" cy="2839281"/>
            </a:xfrm>
            <a:prstGeom prst="rect">
              <a:avLst/>
            </a:prstGeom>
          </p:spPr>
          <p:txBody>
            <a:bodyPr lIns="0" tIns="0" rIns="0" bIns="0" rtlCol="0" anchor="t">
              <a:spAutoFit/>
            </a:bodyPr>
            <a:lstStyle/>
            <a:p>
              <a:pPr marL="0" lvl="0" indent="0" algn="ctr">
                <a:lnSpc>
                  <a:spcPts val="17917"/>
                </a:lnSpc>
                <a:spcBef>
                  <a:spcPct val="0"/>
                </a:spcBef>
              </a:pPr>
              <a:endParaRPr/>
            </a:p>
          </p:txBody>
        </p:sp>
      </p:grpSp>
      <p:graphicFrame>
        <p:nvGraphicFramePr>
          <p:cNvPr id="5" name="Table 5"/>
          <p:cNvGraphicFramePr>
            <a:graphicFrameLocks noGrp="1"/>
          </p:cNvGraphicFramePr>
          <p:nvPr/>
        </p:nvGraphicFramePr>
        <p:xfrm>
          <a:off x="1028700" y="3871663"/>
          <a:ext cx="17259300" cy="5864733"/>
        </p:xfrm>
        <a:graphic>
          <a:graphicData uri="http://schemas.openxmlformats.org/drawingml/2006/table">
            <a:tbl>
              <a:tblPr/>
              <a:tblGrid>
                <a:gridCol w="16145628">
                  <a:extLst>
                    <a:ext uri="{9D8B030D-6E8A-4147-A177-3AD203B41FA5}">
                      <a16:colId xmlns:a16="http://schemas.microsoft.com/office/drawing/2014/main" val="20000"/>
                    </a:ext>
                  </a:extLst>
                </a:gridCol>
              </a:tblGrid>
              <a:tr h="1954911">
                <a:tc>
                  <a:txBody>
                    <a:bodyPr/>
                    <a:lstStyle/>
                    <a:p>
                      <a:pPr algn="ctr">
                        <a:lnSpc>
                          <a:spcPts val="4339"/>
                        </a:lnSpc>
                        <a:defRPr/>
                      </a:pPr>
                      <a:r>
                        <a:rPr lang="en-US" sz="3099">
                          <a:solidFill>
                            <a:srgbClr val="000000"/>
                          </a:solidFill>
                          <a:latin typeface="Open Sauce"/>
                          <a:ea typeface="Open Sauce"/>
                          <a:cs typeface="Open Sauce"/>
                          <a:sym typeface="Open Sauce"/>
                        </a:rPr>
                        <a:t>Growth of price competitiveness through the use of advanced technologies.</a:t>
                      </a:r>
                      <a:endParaRPr lang="en-US" sz="1100"/>
                    </a:p>
                    <a:p>
                      <a:pPr algn="ctr">
                        <a:lnSpc>
                          <a:spcPts val="4339"/>
                        </a:lnSpc>
                      </a:pPr>
                      <a:endParaRPr lang="en-US" sz="1100"/>
                    </a:p>
                  </a:txBody>
                  <a:tcPr marL="190500" marR="190500" marT="190500" marB="190500" anchor="ctr">
                    <a:lnL w="0" cap="flat" cmpd="sng" algn="ctr">
                      <a:solidFill>
                        <a:srgbClr val="000000"/>
                      </a:solidFill>
                      <a:prstDash val="solid"/>
                      <a:round/>
                      <a:headEnd type="none" w="med" len="med"/>
                      <a:tailEnd type="none" w="med" len="med"/>
                    </a:lnL>
                    <a:lnR w="0" cap="flat" cmpd="sng" algn="ctr">
                      <a:solidFill>
                        <a:srgbClr val="FFFFFF"/>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954911">
                <a:tc>
                  <a:txBody>
                    <a:bodyPr/>
                    <a:lstStyle/>
                    <a:p>
                      <a:pPr algn="ctr">
                        <a:lnSpc>
                          <a:spcPts val="4339"/>
                        </a:lnSpc>
                        <a:defRPr/>
                      </a:pPr>
                      <a:r>
                        <a:rPr lang="en-US" sz="3099">
                          <a:solidFill>
                            <a:srgbClr val="000000"/>
                          </a:solidFill>
                          <a:latin typeface="Open Sauce"/>
                          <a:ea typeface="Open Sauce"/>
                          <a:cs typeface="Open Sauce"/>
                          <a:sym typeface="Open Sauce"/>
                        </a:rPr>
                        <a:t>Expansion of political initiatives.</a:t>
                      </a:r>
                      <a:endParaRPr lang="en-US" sz="1100"/>
                    </a:p>
                    <a:p>
                      <a:pPr algn="ctr">
                        <a:lnSpc>
                          <a:spcPts val="4339"/>
                        </a:lnSpc>
                      </a:pPr>
                      <a:endParaRPr lang="en-US" sz="1100"/>
                    </a:p>
                  </a:txBody>
                  <a:tcPr marL="190500" marR="190500" marT="190500" marB="190500" anchor="ctr">
                    <a:lnL w="0" cap="flat" cmpd="sng" algn="ctr">
                      <a:solidFill>
                        <a:srgbClr val="000000"/>
                      </a:solidFill>
                      <a:prstDash val="solid"/>
                      <a:round/>
                      <a:headEnd type="none" w="med" len="med"/>
                      <a:tailEnd type="none" w="med" len="med"/>
                    </a:lnL>
                    <a:lnR w="0" cap="flat" cmpd="sng" algn="ctr">
                      <a:solidFill>
                        <a:srgbClr val="FFFFFF"/>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954911">
                <a:tc>
                  <a:txBody>
                    <a:bodyPr/>
                    <a:lstStyle/>
                    <a:p>
                      <a:pPr algn="ctr">
                        <a:lnSpc>
                          <a:spcPts val="4339"/>
                        </a:lnSpc>
                        <a:defRPr/>
                      </a:pPr>
                      <a:r>
                        <a:rPr lang="en-US" sz="3099">
                          <a:solidFill>
                            <a:srgbClr val="000000"/>
                          </a:solidFill>
                          <a:latin typeface="Open Sauce"/>
                          <a:ea typeface="Open Sauce"/>
                          <a:cs typeface="Open Sauce"/>
                          <a:sym typeface="Open Sauce"/>
                        </a:rPr>
                        <a:t>Creation of a favorable investment environment.</a:t>
                      </a:r>
                      <a:endParaRPr lang="en-US" sz="1100"/>
                    </a:p>
                    <a:p>
                      <a:pPr algn="ctr">
                        <a:lnSpc>
                          <a:spcPts val="4339"/>
                        </a:lnSpc>
                      </a:pPr>
                      <a:endParaRPr lang="en-US" sz="1100"/>
                    </a:p>
                  </a:txBody>
                  <a:tcPr marL="190500" marR="190500" marT="190500" marB="190500" anchor="ctr">
                    <a:lnL w="0" cap="flat" cmpd="sng" algn="ctr">
                      <a:solidFill>
                        <a:srgbClr val="000000"/>
                      </a:solidFill>
                      <a:prstDash val="solid"/>
                      <a:round/>
                      <a:headEnd type="none" w="med" len="med"/>
                      <a:tailEnd type="none" w="med" len="med"/>
                    </a:lnL>
                    <a:lnR w="0" cap="flat" cmpd="sng" algn="ctr">
                      <a:solidFill>
                        <a:srgbClr val="FFFFFF"/>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28700" y="1028700"/>
            <a:ext cx="6043818" cy="8229600"/>
          </a:xfrm>
          <a:custGeom>
            <a:avLst/>
            <a:gdLst/>
            <a:ahLst/>
            <a:cxnLst/>
            <a:rect l="l" t="t" r="r" b="b"/>
            <a:pathLst>
              <a:path w="6043818" h="8229600">
                <a:moveTo>
                  <a:pt x="0" y="0"/>
                </a:moveTo>
                <a:lnTo>
                  <a:pt x="6043818" y="0"/>
                </a:lnTo>
                <a:lnTo>
                  <a:pt x="6043818" y="8229600"/>
                </a:lnTo>
                <a:lnTo>
                  <a:pt x="0" y="8229600"/>
                </a:lnTo>
                <a:lnTo>
                  <a:pt x="0" y="0"/>
                </a:lnTo>
                <a:close/>
              </a:path>
            </a:pathLst>
          </a:custGeom>
          <a:blipFill>
            <a:blip r:embed="rId2"/>
            <a:stretch>
              <a:fillRect/>
            </a:stretch>
          </a:blipFill>
        </p:spPr>
      </p:sp>
      <p:sp>
        <p:nvSpPr>
          <p:cNvPr id="3" name="TextBox 3"/>
          <p:cNvSpPr txBox="1"/>
          <p:nvPr/>
        </p:nvSpPr>
        <p:spPr>
          <a:xfrm>
            <a:off x="7340854" y="962025"/>
            <a:ext cx="10149331" cy="3166110"/>
          </a:xfrm>
          <a:prstGeom prst="rect">
            <a:avLst/>
          </a:prstGeom>
        </p:spPr>
        <p:txBody>
          <a:bodyPr lIns="0" tIns="0" rIns="0" bIns="0" rtlCol="0" anchor="t">
            <a:spAutoFit/>
          </a:bodyPr>
          <a:lstStyle/>
          <a:p>
            <a:pPr algn="l">
              <a:lnSpc>
                <a:spcPts val="5040"/>
              </a:lnSpc>
            </a:pPr>
            <a:r>
              <a:rPr lang="en-US" sz="3600" b="1">
                <a:solidFill>
                  <a:srgbClr val="000000"/>
                </a:solidFill>
                <a:latin typeface="Open Sauce Bold"/>
                <a:ea typeface="Open Sauce Bold"/>
                <a:cs typeface="Open Sauce Bold"/>
                <a:sym typeface="Open Sauce Bold"/>
              </a:rPr>
              <a:t>The growing importance of addressing energy and environmental challenges.</a:t>
            </a:r>
          </a:p>
          <a:p>
            <a:pPr algn="l">
              <a:lnSpc>
                <a:spcPts val="5040"/>
              </a:lnSpc>
            </a:pPr>
            <a:endParaRPr lang="en-US" sz="3600" b="1">
              <a:solidFill>
                <a:srgbClr val="000000"/>
              </a:solidFill>
              <a:latin typeface="Open Sauce Bold"/>
              <a:ea typeface="Open Sauce Bold"/>
              <a:cs typeface="Open Sauce Bold"/>
              <a:sym typeface="Open Sauce Bold"/>
            </a:endParaRPr>
          </a:p>
          <a:p>
            <a:pPr algn="l">
              <a:lnSpc>
                <a:spcPts val="5040"/>
              </a:lnSpc>
            </a:pPr>
            <a:endParaRPr lang="en-US" sz="3600" b="1">
              <a:solidFill>
                <a:srgbClr val="000000"/>
              </a:solidFill>
              <a:latin typeface="Open Sauce Bold"/>
              <a:ea typeface="Open Sauce Bold"/>
              <a:cs typeface="Open Sauce Bold"/>
              <a:sym typeface="Open Sauce Bold"/>
            </a:endParaRPr>
          </a:p>
          <a:p>
            <a:pPr marL="0" lvl="0" indent="0" algn="l">
              <a:lnSpc>
                <a:spcPts val="5040"/>
              </a:lnSpc>
              <a:spcBef>
                <a:spcPct val="0"/>
              </a:spcBef>
            </a:pPr>
            <a:endParaRPr lang="en-US" sz="3600" b="1">
              <a:solidFill>
                <a:srgbClr val="000000"/>
              </a:solidFill>
              <a:latin typeface="Open Sauce Bold"/>
              <a:ea typeface="Open Sauce Bold"/>
              <a:cs typeface="Open Sauce Bold"/>
              <a:sym typeface="Open Sauce Bold"/>
            </a:endParaRPr>
          </a:p>
        </p:txBody>
      </p:sp>
      <p:sp>
        <p:nvSpPr>
          <p:cNvPr id="4" name="TextBox 4"/>
          <p:cNvSpPr txBox="1"/>
          <p:nvPr/>
        </p:nvSpPr>
        <p:spPr>
          <a:xfrm>
            <a:off x="6105620" y="2502218"/>
            <a:ext cx="10149331" cy="622935"/>
          </a:xfrm>
          <a:prstGeom prst="rect">
            <a:avLst/>
          </a:prstGeom>
        </p:spPr>
        <p:txBody>
          <a:bodyPr lIns="0" tIns="0" rIns="0" bIns="0" rtlCol="0" anchor="t">
            <a:spAutoFit/>
          </a:bodyPr>
          <a:lstStyle/>
          <a:p>
            <a:pPr algn="ctr">
              <a:lnSpc>
                <a:spcPts val="5039"/>
              </a:lnSpc>
              <a:spcBef>
                <a:spcPct val="0"/>
              </a:spcBef>
            </a:pPr>
            <a:r>
              <a:rPr lang="en-US" sz="3599" b="1">
                <a:solidFill>
                  <a:srgbClr val="000000"/>
                </a:solidFill>
                <a:latin typeface="Open Sauce Bold"/>
                <a:ea typeface="Open Sauce Bold"/>
                <a:cs typeface="Open Sauce Bold"/>
                <a:sym typeface="Open Sauce Bold"/>
              </a:rPr>
              <a:t>The increasing demand for energy.</a:t>
            </a:r>
          </a:p>
        </p:txBody>
      </p:sp>
      <p:sp>
        <p:nvSpPr>
          <p:cNvPr id="5" name="TextBox 5"/>
          <p:cNvSpPr txBox="1"/>
          <p:nvPr/>
        </p:nvSpPr>
        <p:spPr>
          <a:xfrm>
            <a:off x="6105620" y="3459480"/>
            <a:ext cx="11589796" cy="1261110"/>
          </a:xfrm>
          <a:prstGeom prst="rect">
            <a:avLst/>
          </a:prstGeom>
        </p:spPr>
        <p:txBody>
          <a:bodyPr lIns="0" tIns="0" rIns="0" bIns="0" rtlCol="0" anchor="t">
            <a:spAutoFit/>
          </a:bodyPr>
          <a:lstStyle/>
          <a:p>
            <a:pPr algn="ctr">
              <a:lnSpc>
                <a:spcPts val="5039"/>
              </a:lnSpc>
              <a:spcBef>
                <a:spcPct val="0"/>
              </a:spcBef>
            </a:pPr>
            <a:r>
              <a:rPr lang="en-US" sz="3599" b="1">
                <a:solidFill>
                  <a:srgbClr val="000000"/>
                </a:solidFill>
                <a:latin typeface="Open Sauce Bold"/>
                <a:ea typeface="Open Sauce Bold"/>
                <a:cs typeface="Open Sauce Bold"/>
                <a:sym typeface="Open Sauce Bold"/>
              </a:rPr>
              <a:t>Ensuring universal access to energy and overcoming energy shortages.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descr="top view of green office desk with coffee cup, pencils, pens, and plant on dark green background, flat lay, copy space, top view"/>
          <p:cNvSpPr/>
          <p:nvPr/>
        </p:nvSpPr>
        <p:spPr>
          <a:xfrm>
            <a:off x="-2291164" y="-4199138"/>
            <a:ext cx="22870327" cy="15237355"/>
          </a:xfrm>
          <a:custGeom>
            <a:avLst/>
            <a:gdLst/>
            <a:ahLst/>
            <a:cxnLst/>
            <a:rect l="l" t="t" r="r" b="b"/>
            <a:pathLst>
              <a:path w="22870327" h="15237355">
                <a:moveTo>
                  <a:pt x="0" y="0"/>
                </a:moveTo>
                <a:lnTo>
                  <a:pt x="22870328" y="0"/>
                </a:lnTo>
                <a:lnTo>
                  <a:pt x="22870328" y="15237355"/>
                </a:lnTo>
                <a:lnTo>
                  <a:pt x="0" y="15237355"/>
                </a:lnTo>
                <a:lnTo>
                  <a:pt x="0" y="0"/>
                </a:lnTo>
                <a:close/>
              </a:path>
            </a:pathLst>
          </a:custGeom>
          <a:blipFill>
            <a:blip r:embed="rId2"/>
            <a:stretch>
              <a:fillRect/>
            </a:stretch>
          </a:blipFill>
        </p:spPr>
      </p:sp>
      <p:sp>
        <p:nvSpPr>
          <p:cNvPr id="3" name="TextBox 3"/>
          <p:cNvSpPr txBox="1"/>
          <p:nvPr/>
        </p:nvSpPr>
        <p:spPr>
          <a:xfrm>
            <a:off x="3671048" y="962025"/>
            <a:ext cx="10945904" cy="2527935"/>
          </a:xfrm>
          <a:prstGeom prst="rect">
            <a:avLst/>
          </a:prstGeom>
        </p:spPr>
        <p:txBody>
          <a:bodyPr lIns="0" tIns="0" rIns="0" bIns="0" rtlCol="0" anchor="t">
            <a:spAutoFit/>
          </a:bodyPr>
          <a:lstStyle/>
          <a:p>
            <a:pPr algn="ctr">
              <a:lnSpc>
                <a:spcPts val="5040"/>
              </a:lnSpc>
              <a:spcBef>
                <a:spcPct val="0"/>
              </a:spcBef>
            </a:pPr>
            <a:r>
              <a:rPr lang="en-US" sz="3600" b="1">
                <a:solidFill>
                  <a:srgbClr val="000000"/>
                </a:solidFill>
                <a:latin typeface="Open Sauce Bold"/>
                <a:ea typeface="Open Sauce Bold"/>
                <a:cs typeface="Open Sauce Bold"/>
                <a:sym typeface="Open Sauce Bold"/>
              </a:rPr>
              <a:t>The energy strategy developed by the United Nations Industrial Development Organization (UNIDO) supports the promotion of green energy development. These include:</a:t>
            </a:r>
          </a:p>
        </p:txBody>
      </p:sp>
      <p:sp>
        <p:nvSpPr>
          <p:cNvPr id="4" name="TextBox 4"/>
          <p:cNvSpPr txBox="1"/>
          <p:nvPr/>
        </p:nvSpPr>
        <p:spPr>
          <a:xfrm>
            <a:off x="3671048" y="3432810"/>
            <a:ext cx="11289866" cy="6327845"/>
          </a:xfrm>
          <a:prstGeom prst="rect">
            <a:avLst/>
          </a:prstGeom>
        </p:spPr>
        <p:txBody>
          <a:bodyPr lIns="0" tIns="0" rIns="0" bIns="0" rtlCol="0" anchor="t">
            <a:spAutoFit/>
          </a:bodyPr>
          <a:lstStyle/>
          <a:p>
            <a:pPr algn="l">
              <a:lnSpc>
                <a:spcPts val="4176"/>
              </a:lnSpc>
              <a:spcBef>
                <a:spcPct val="0"/>
              </a:spcBef>
            </a:pPr>
            <a:r>
              <a:rPr lang="en-US" sz="2983" b="1">
                <a:solidFill>
                  <a:srgbClr val="FFFFFF"/>
                </a:solidFill>
                <a:latin typeface="Open Sauce Bold"/>
                <a:ea typeface="Open Sauce Bold"/>
                <a:cs typeface="Open Sauce Bold"/>
                <a:sym typeface="Open Sauce Bold"/>
              </a:rPr>
              <a:t>UNIDO’s Green Energy Strategy Priorities</a:t>
            </a:r>
          </a:p>
          <a:p>
            <a:pPr algn="l">
              <a:lnSpc>
                <a:spcPts val="4176"/>
              </a:lnSpc>
              <a:spcBef>
                <a:spcPct val="0"/>
              </a:spcBef>
            </a:pPr>
            <a:r>
              <a:rPr lang="en-US" sz="2983" b="1">
                <a:solidFill>
                  <a:srgbClr val="FFFFFF"/>
                </a:solidFill>
                <a:latin typeface="Open Sauce Bold"/>
                <a:ea typeface="Open Sauce Bold"/>
                <a:cs typeface="Open Sauce Bold"/>
                <a:sym typeface="Open Sauce Bold"/>
              </a:rPr>
              <a:t>Enhancing access of low-income populations to modern energy services based on renewable energy sources.</a:t>
            </a:r>
          </a:p>
          <a:p>
            <a:pPr algn="l">
              <a:lnSpc>
                <a:spcPts val="4176"/>
              </a:lnSpc>
              <a:spcBef>
                <a:spcPct val="0"/>
              </a:spcBef>
            </a:pPr>
            <a:r>
              <a:rPr lang="en-US" sz="2983" b="1">
                <a:solidFill>
                  <a:srgbClr val="FFFFFF"/>
                </a:solidFill>
                <a:latin typeface="Open Sauce Bold"/>
                <a:ea typeface="Open Sauce Bold"/>
                <a:cs typeface="Open Sauce Bold"/>
                <a:sym typeface="Open Sauce Bold"/>
              </a:rPr>
              <a:t>Reducing energy intensity in industry and increasing competitiveness in the energy sector.</a:t>
            </a:r>
          </a:p>
          <a:p>
            <a:pPr algn="l">
              <a:lnSpc>
                <a:spcPts val="4176"/>
              </a:lnSpc>
              <a:spcBef>
                <a:spcPct val="0"/>
              </a:spcBef>
            </a:pPr>
            <a:r>
              <a:rPr lang="en-US" sz="2983" b="1">
                <a:solidFill>
                  <a:srgbClr val="FFFFFF"/>
                </a:solidFill>
                <a:latin typeface="Open Sauce Bold"/>
                <a:ea typeface="Open Sauce Bold"/>
                <a:cs typeface="Open Sauce Bold"/>
                <a:sym typeface="Open Sauce Bold"/>
              </a:rPr>
              <a:t>Decreasing greenhouse gas emissions in industry to mitigate climate change impacts and promoting the use of renewable and clean energy sources.</a:t>
            </a:r>
          </a:p>
          <a:p>
            <a:pPr algn="l">
              <a:lnSpc>
                <a:spcPts val="4176"/>
              </a:lnSpc>
              <a:spcBef>
                <a:spcPct val="0"/>
              </a:spcBef>
            </a:pPr>
            <a:r>
              <a:rPr lang="en-US" sz="2983" b="1">
                <a:solidFill>
                  <a:srgbClr val="FFFFFF"/>
                </a:solidFill>
                <a:latin typeface="Open Sauce Bold"/>
                <a:ea typeface="Open Sauce Bold"/>
                <a:cs typeface="Open Sauce Bold"/>
                <a:sym typeface="Open Sauce Bold"/>
              </a:rPr>
              <a:t>Encouraging enterprises in rural areas to utilize renewable and alternative energy sources to ensure long-term operational stability, energy access, and efficiency improvement.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501920" y="-225580"/>
            <a:ext cx="11156442" cy="10738161"/>
          </a:xfrm>
          <a:prstGeom prst="rect">
            <a:avLst/>
          </a:prstGeom>
        </p:spPr>
      </p:pic>
      <p:grpSp>
        <p:nvGrpSpPr>
          <p:cNvPr id="3" name="Group 3"/>
          <p:cNvGrpSpPr/>
          <p:nvPr/>
        </p:nvGrpSpPr>
        <p:grpSpPr>
          <a:xfrm>
            <a:off x="10157221" y="-408295"/>
            <a:ext cx="8130779" cy="8280392"/>
            <a:chOff x="0" y="0"/>
            <a:chExt cx="10841039" cy="11040523"/>
          </a:xfrm>
        </p:grpSpPr>
        <p:sp>
          <p:nvSpPr>
            <p:cNvPr id="4" name="TextBox 4"/>
            <p:cNvSpPr txBox="1"/>
            <p:nvPr/>
          </p:nvSpPr>
          <p:spPr>
            <a:xfrm>
              <a:off x="0" y="10537575"/>
              <a:ext cx="10841039" cy="502948"/>
            </a:xfrm>
            <a:prstGeom prst="rect">
              <a:avLst/>
            </a:prstGeom>
          </p:spPr>
          <p:txBody>
            <a:bodyPr lIns="0" tIns="0" rIns="0" bIns="0" rtlCol="0" anchor="t">
              <a:spAutoFit/>
            </a:bodyPr>
            <a:lstStyle/>
            <a:p>
              <a:pPr marL="0" lvl="0" indent="0" algn="l">
                <a:lnSpc>
                  <a:spcPts val="3290"/>
                </a:lnSpc>
                <a:spcBef>
                  <a:spcPct val="0"/>
                </a:spcBef>
              </a:pPr>
              <a:r>
                <a:rPr lang="en-US" sz="2193" spc="-43">
                  <a:solidFill>
                    <a:srgbClr val="000000"/>
                  </a:solidFill>
                  <a:latin typeface="Open Sauce"/>
                  <a:ea typeface="Open Sauce"/>
                  <a:cs typeface="Open Sauce"/>
                  <a:sym typeface="Open Sauce"/>
                </a:rPr>
                <a:t>\</a:t>
              </a:r>
            </a:p>
          </p:txBody>
        </p:sp>
        <p:sp>
          <p:nvSpPr>
            <p:cNvPr id="5" name="TextBox 5"/>
            <p:cNvSpPr txBox="1"/>
            <p:nvPr/>
          </p:nvSpPr>
          <p:spPr>
            <a:xfrm>
              <a:off x="0" y="0"/>
              <a:ext cx="10841039" cy="882309"/>
            </a:xfrm>
            <a:prstGeom prst="rect">
              <a:avLst/>
            </a:prstGeom>
          </p:spPr>
          <p:txBody>
            <a:bodyPr lIns="0" tIns="0" rIns="0" bIns="0" rtlCol="0" anchor="t">
              <a:spAutoFit/>
            </a:bodyPr>
            <a:lstStyle/>
            <a:p>
              <a:pPr algn="l">
                <a:lnSpc>
                  <a:spcPts val="5265"/>
                </a:lnSpc>
              </a:pPr>
              <a:endParaRPr/>
            </a:p>
          </p:txBody>
        </p:sp>
        <p:sp>
          <p:nvSpPr>
            <p:cNvPr id="6" name="TextBox 6"/>
            <p:cNvSpPr txBox="1"/>
            <p:nvPr/>
          </p:nvSpPr>
          <p:spPr>
            <a:xfrm>
              <a:off x="0" y="1257861"/>
              <a:ext cx="10841039" cy="7939820"/>
            </a:xfrm>
            <a:prstGeom prst="rect">
              <a:avLst/>
            </a:prstGeom>
          </p:spPr>
          <p:txBody>
            <a:bodyPr lIns="0" tIns="0" rIns="0" bIns="0" rtlCol="0" anchor="t">
              <a:spAutoFit/>
            </a:bodyPr>
            <a:lstStyle/>
            <a:p>
              <a:pPr algn="l">
                <a:lnSpc>
                  <a:spcPts val="4387"/>
                </a:lnSpc>
              </a:pPr>
              <a:r>
                <a:rPr lang="en-US" sz="2925" b="1" spc="-29">
                  <a:solidFill>
                    <a:srgbClr val="000000"/>
                  </a:solidFill>
                  <a:latin typeface="Open Sauce Bold"/>
                  <a:ea typeface="Open Sauce Bold"/>
                  <a:cs typeface="Open Sauce Bold"/>
                  <a:sym typeface="Open Sauce Bold"/>
                </a:rPr>
                <a:t>The term “Green Energy” applies to the following technologies:</a:t>
              </a:r>
            </a:p>
            <a:p>
              <a:pPr marL="631545" lvl="1" indent="-315773" algn="l">
                <a:lnSpc>
                  <a:spcPts val="4387"/>
                </a:lnSpc>
                <a:buFont typeface="Arial"/>
                <a:buChar char="•"/>
              </a:pPr>
              <a:r>
                <a:rPr lang="en-US" sz="2925" b="1" spc="-29">
                  <a:solidFill>
                    <a:srgbClr val="000000"/>
                  </a:solidFill>
                  <a:latin typeface="Open Sauce Bold"/>
                  <a:ea typeface="Open Sauce Bold"/>
                  <a:cs typeface="Open Sauce Bold"/>
                  <a:sym typeface="Open Sauce Bold"/>
                </a:rPr>
                <a:t>Wind Power – wind turbines installed on land and offshore to generate electricity.</a:t>
              </a:r>
            </a:p>
            <a:p>
              <a:pPr marL="631545" lvl="1" indent="-315773" algn="l">
                <a:lnSpc>
                  <a:spcPts val="4387"/>
                </a:lnSpc>
                <a:buFont typeface="Arial"/>
                <a:buChar char="•"/>
              </a:pPr>
              <a:r>
                <a:rPr lang="en-US" sz="2925" b="1" spc="-29">
                  <a:solidFill>
                    <a:srgbClr val="000000"/>
                  </a:solidFill>
                  <a:latin typeface="Open Sauce Bold"/>
                  <a:ea typeface="Open Sauce Bold"/>
                  <a:cs typeface="Open Sauce Bold"/>
                  <a:sym typeface="Open Sauce Bold"/>
                </a:rPr>
                <a:t>Solar Power – various solar energy technologies used to convert sunlight into electricity.</a:t>
              </a:r>
            </a:p>
            <a:p>
              <a:pPr marL="631545" lvl="1" indent="-315773" algn="l">
                <a:lnSpc>
                  <a:spcPts val="4387"/>
                </a:lnSpc>
                <a:buFont typeface="Arial"/>
                <a:buChar char="•"/>
              </a:pPr>
              <a:r>
                <a:rPr lang="en-US" sz="2925" b="1" spc="-29">
                  <a:solidFill>
                    <a:srgbClr val="000000"/>
                  </a:solidFill>
                  <a:latin typeface="Open Sauce Bold"/>
                  <a:ea typeface="Open Sauce Bold"/>
                  <a:cs typeface="Open Sauce Bold"/>
                  <a:sym typeface="Open Sauce Bold"/>
                </a:rPr>
                <a:t>Bio Energy – generators operating by burning plant oils, wood, or organic waste materials.</a:t>
              </a:r>
            </a:p>
            <a:p>
              <a:pPr marL="0" lvl="0" indent="0" algn="l">
                <a:lnSpc>
                  <a:spcPts val="4387"/>
                </a:lnSpc>
              </a:pPr>
              <a:endParaRPr lang="en-US" sz="2925" b="1" spc="-29">
                <a:solidFill>
                  <a:srgbClr val="000000"/>
                </a:solidFill>
                <a:latin typeface="Open Sauce Bold"/>
                <a:ea typeface="Open Sauce Bold"/>
                <a:cs typeface="Open Sauce Bold"/>
                <a:sym typeface="Open Sauce Bold"/>
              </a:endParaRPr>
            </a:p>
          </p:txBody>
        </p:sp>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74375" y="3020281"/>
            <a:ext cx="6240564" cy="7266719"/>
          </a:xfrm>
          <a:custGeom>
            <a:avLst/>
            <a:gdLst/>
            <a:ahLst/>
            <a:cxnLst/>
            <a:rect l="l" t="t" r="r" b="b"/>
            <a:pathLst>
              <a:path w="6240564" h="7266719">
                <a:moveTo>
                  <a:pt x="0" y="0"/>
                </a:moveTo>
                <a:lnTo>
                  <a:pt x="6240565" y="0"/>
                </a:lnTo>
                <a:lnTo>
                  <a:pt x="6240565" y="7266719"/>
                </a:lnTo>
                <a:lnTo>
                  <a:pt x="0" y="7266719"/>
                </a:lnTo>
                <a:lnTo>
                  <a:pt x="0" y="0"/>
                </a:lnTo>
                <a:close/>
              </a:path>
            </a:pathLst>
          </a:custGeom>
          <a:blipFill>
            <a:blip r:embed="rId2"/>
            <a:stretch>
              <a:fillRect l="-8221" r="-8221"/>
            </a:stretch>
          </a:blipFill>
        </p:spPr>
      </p:sp>
      <p:sp>
        <p:nvSpPr>
          <p:cNvPr id="3" name="TextBox 3"/>
          <p:cNvSpPr txBox="1"/>
          <p:nvPr/>
        </p:nvSpPr>
        <p:spPr>
          <a:xfrm>
            <a:off x="5766190" y="2953606"/>
            <a:ext cx="12164416" cy="4615002"/>
          </a:xfrm>
          <a:prstGeom prst="rect">
            <a:avLst/>
          </a:prstGeom>
        </p:spPr>
        <p:txBody>
          <a:bodyPr lIns="0" tIns="0" rIns="0" bIns="0" rtlCol="0" anchor="t">
            <a:spAutoFit/>
          </a:bodyPr>
          <a:lstStyle/>
          <a:p>
            <a:pPr algn="l">
              <a:lnSpc>
                <a:spcPts val="4118"/>
              </a:lnSpc>
            </a:pPr>
            <a:r>
              <a:rPr lang="en-US" sz="2941">
                <a:solidFill>
                  <a:srgbClr val="000000"/>
                </a:solidFill>
                <a:latin typeface="Open Sauce"/>
                <a:ea typeface="Open Sauce"/>
                <a:cs typeface="Open Sauce"/>
                <a:sym typeface="Open Sauce"/>
              </a:rPr>
              <a:t>(Continuation)</a:t>
            </a:r>
          </a:p>
          <a:p>
            <a:pPr algn="l">
              <a:lnSpc>
                <a:spcPts val="4118"/>
              </a:lnSpc>
            </a:pPr>
            <a:r>
              <a:rPr lang="en-US" sz="2941">
                <a:solidFill>
                  <a:srgbClr val="000000"/>
                </a:solidFill>
                <a:latin typeface="Open Sauce"/>
                <a:ea typeface="Open Sauce"/>
                <a:cs typeface="Open Sauce"/>
                <a:sym typeface="Open Sauce"/>
              </a:rPr>
              <a:t>The term “Green Energy” also includes the following technologies:</a:t>
            </a:r>
          </a:p>
          <a:p>
            <a:pPr marL="635085" lvl="1" indent="-317542" algn="l">
              <a:lnSpc>
                <a:spcPts val="4118"/>
              </a:lnSpc>
              <a:buFont typeface="Arial"/>
              <a:buChar char="•"/>
            </a:pPr>
            <a:r>
              <a:rPr lang="en-US" sz="2941">
                <a:solidFill>
                  <a:srgbClr val="000000"/>
                </a:solidFill>
                <a:latin typeface="Open Sauce"/>
                <a:ea typeface="Open Sauce"/>
                <a:cs typeface="Open Sauce"/>
                <a:sym typeface="Open Sauce"/>
              </a:rPr>
              <a:t>Geothermal Power – sources that produce heat and energy from underground hot water or steam flows.</a:t>
            </a:r>
          </a:p>
          <a:p>
            <a:pPr marL="635085" lvl="1" indent="-317542" algn="l">
              <a:lnSpc>
                <a:spcPts val="4118"/>
              </a:lnSpc>
              <a:buFont typeface="Arial"/>
              <a:buChar char="•"/>
            </a:pPr>
            <a:r>
              <a:rPr lang="en-US" sz="2941">
                <a:solidFill>
                  <a:srgbClr val="000000"/>
                </a:solidFill>
                <a:latin typeface="Open Sauce"/>
                <a:ea typeface="Open Sauce"/>
                <a:cs typeface="Open Sauce"/>
                <a:sym typeface="Open Sauce"/>
              </a:rPr>
              <a:t>Hydropower – small hydro turbines installed in rivers with minimal environmental impact.</a:t>
            </a:r>
          </a:p>
          <a:p>
            <a:pPr marL="635085" lvl="1" indent="-317542" algn="l">
              <a:lnSpc>
                <a:spcPts val="4118"/>
              </a:lnSpc>
              <a:buFont typeface="Arial"/>
              <a:buChar char="•"/>
            </a:pPr>
            <a:r>
              <a:rPr lang="en-US" sz="2941">
                <a:solidFill>
                  <a:srgbClr val="000000"/>
                </a:solidFill>
                <a:latin typeface="Open Sauce"/>
                <a:ea typeface="Open Sauce"/>
                <a:cs typeface="Open Sauce"/>
                <a:sym typeface="Open Sauce"/>
              </a:rPr>
              <a:t>Sea Wave Energy – technologies that generate energy by using ocean tides, waves, and water level fluctuations.</a:t>
            </a:r>
          </a:p>
          <a:p>
            <a:pPr algn="l">
              <a:lnSpc>
                <a:spcPts val="4118"/>
              </a:lnSpc>
              <a:spcBef>
                <a:spcPct val="0"/>
              </a:spcBef>
            </a:pPr>
            <a:endParaRPr lang="en-US" sz="2941">
              <a:solidFill>
                <a:srgbClr val="000000"/>
              </a:solidFill>
              <a:latin typeface="Open Sauce"/>
              <a:ea typeface="Open Sauce"/>
              <a:cs typeface="Open Sauce"/>
              <a:sym typeface="Open Sauce"/>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390693" y="1440154"/>
            <a:ext cx="14019692" cy="8846846"/>
          </a:xfrm>
          <a:custGeom>
            <a:avLst/>
            <a:gdLst/>
            <a:ahLst/>
            <a:cxnLst/>
            <a:rect l="l" t="t" r="r" b="b"/>
            <a:pathLst>
              <a:path w="14019692" h="8846846">
                <a:moveTo>
                  <a:pt x="0" y="0"/>
                </a:moveTo>
                <a:lnTo>
                  <a:pt x="14019692" y="0"/>
                </a:lnTo>
                <a:lnTo>
                  <a:pt x="14019692" y="8846846"/>
                </a:lnTo>
                <a:lnTo>
                  <a:pt x="0" y="8846846"/>
                </a:lnTo>
                <a:lnTo>
                  <a:pt x="0" y="0"/>
                </a:lnTo>
                <a:close/>
              </a:path>
            </a:pathLst>
          </a:custGeom>
          <a:blipFill>
            <a:blip r:embed="rId2"/>
            <a:stretch>
              <a:fillRect/>
            </a:stretch>
          </a:blipFill>
        </p:spPr>
      </p:sp>
      <p:grpSp>
        <p:nvGrpSpPr>
          <p:cNvPr id="3" name="Group 3"/>
          <p:cNvGrpSpPr/>
          <p:nvPr/>
        </p:nvGrpSpPr>
        <p:grpSpPr>
          <a:xfrm>
            <a:off x="-2095052" y="-1729637"/>
            <a:ext cx="20717002" cy="3459274"/>
            <a:chOff x="0" y="0"/>
            <a:chExt cx="27622669" cy="4612366"/>
          </a:xfrm>
        </p:grpSpPr>
        <p:sp>
          <p:nvSpPr>
            <p:cNvPr id="4" name="TextBox 4"/>
            <p:cNvSpPr txBox="1"/>
            <p:nvPr/>
          </p:nvSpPr>
          <p:spPr>
            <a:xfrm>
              <a:off x="0" y="3216472"/>
              <a:ext cx="27622669" cy="1395894"/>
            </a:xfrm>
            <a:prstGeom prst="rect">
              <a:avLst/>
            </a:prstGeom>
          </p:spPr>
          <p:txBody>
            <a:bodyPr lIns="0" tIns="0" rIns="0" bIns="0" rtlCol="0" anchor="t">
              <a:spAutoFit/>
            </a:bodyPr>
            <a:lstStyle/>
            <a:p>
              <a:pPr algn="ctr">
                <a:lnSpc>
                  <a:spcPts val="4309"/>
                </a:lnSpc>
              </a:pPr>
              <a:r>
                <a:rPr lang="en-US" sz="3078">
                  <a:solidFill>
                    <a:srgbClr val="000000"/>
                  </a:solidFill>
                  <a:latin typeface="Open Sauce"/>
                  <a:ea typeface="Open Sauce"/>
                  <a:cs typeface="Open Sauce"/>
                  <a:sym typeface="Open Sauce"/>
                </a:rPr>
                <a:t>Global Share of Green Energy (2022)</a:t>
              </a:r>
            </a:p>
            <a:p>
              <a:pPr marL="0" lvl="0" indent="0" algn="ctr">
                <a:lnSpc>
                  <a:spcPts val="4309"/>
                </a:lnSpc>
                <a:spcBef>
                  <a:spcPct val="0"/>
                </a:spcBef>
              </a:pPr>
              <a:endParaRPr lang="en-US" sz="3078">
                <a:solidFill>
                  <a:srgbClr val="000000"/>
                </a:solidFill>
                <a:latin typeface="Open Sauce"/>
                <a:ea typeface="Open Sauce"/>
                <a:cs typeface="Open Sauce"/>
                <a:sym typeface="Open Sauce"/>
              </a:endParaRPr>
            </a:p>
          </p:txBody>
        </p:sp>
        <p:sp>
          <p:nvSpPr>
            <p:cNvPr id="5" name="TextBox 5"/>
            <p:cNvSpPr txBox="1"/>
            <p:nvPr/>
          </p:nvSpPr>
          <p:spPr>
            <a:xfrm>
              <a:off x="0" y="-228600"/>
              <a:ext cx="27622669" cy="2721972"/>
            </a:xfrm>
            <a:prstGeom prst="rect">
              <a:avLst/>
            </a:prstGeom>
          </p:spPr>
          <p:txBody>
            <a:bodyPr lIns="0" tIns="0" rIns="0" bIns="0" rtlCol="0" anchor="t">
              <a:spAutoFit/>
            </a:bodyPr>
            <a:lstStyle/>
            <a:p>
              <a:pPr marL="0" lvl="0" indent="0" algn="ctr">
                <a:lnSpc>
                  <a:spcPts val="17238"/>
                </a:lnSpc>
                <a:spcBef>
                  <a:spcPct val="0"/>
                </a:spcBef>
              </a:pPr>
              <a:endParaRPr/>
            </a:p>
          </p:txBody>
        </p:sp>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descr="top view of green office desk with coffee cup, pencils, pens, and plant on dark green background, flat lay, copy space, top view"/>
          <p:cNvSpPr/>
          <p:nvPr/>
        </p:nvSpPr>
        <p:spPr>
          <a:xfrm>
            <a:off x="-2291164" y="-2475178"/>
            <a:ext cx="22870327" cy="15237355"/>
          </a:xfrm>
          <a:custGeom>
            <a:avLst/>
            <a:gdLst/>
            <a:ahLst/>
            <a:cxnLst/>
            <a:rect l="l" t="t" r="r" b="b"/>
            <a:pathLst>
              <a:path w="22870327" h="15237355">
                <a:moveTo>
                  <a:pt x="0" y="0"/>
                </a:moveTo>
                <a:lnTo>
                  <a:pt x="22870328" y="0"/>
                </a:lnTo>
                <a:lnTo>
                  <a:pt x="22870328" y="15237356"/>
                </a:lnTo>
                <a:lnTo>
                  <a:pt x="0" y="15237356"/>
                </a:lnTo>
                <a:lnTo>
                  <a:pt x="0" y="0"/>
                </a:lnTo>
                <a:close/>
              </a:path>
            </a:pathLst>
          </a:custGeom>
          <a:blipFill>
            <a:blip r:embed="rId2"/>
            <a:stretch>
              <a:fillRect/>
            </a:stretch>
          </a:blipFill>
        </p:spPr>
      </p:sp>
      <p:sp>
        <p:nvSpPr>
          <p:cNvPr id="3" name="TextBox 3"/>
          <p:cNvSpPr txBox="1"/>
          <p:nvPr/>
        </p:nvSpPr>
        <p:spPr>
          <a:xfrm>
            <a:off x="3600450" y="3051859"/>
            <a:ext cx="11702032" cy="5417805"/>
          </a:xfrm>
          <a:prstGeom prst="rect">
            <a:avLst/>
          </a:prstGeom>
        </p:spPr>
        <p:txBody>
          <a:bodyPr lIns="0" tIns="0" rIns="0" bIns="0" rtlCol="0" anchor="t">
            <a:spAutoFit/>
          </a:bodyPr>
          <a:lstStyle/>
          <a:p>
            <a:pPr algn="ctr">
              <a:lnSpc>
                <a:spcPts val="5355"/>
              </a:lnSpc>
            </a:pPr>
            <a:r>
              <a:rPr lang="en-US" sz="3825" b="1">
                <a:solidFill>
                  <a:srgbClr val="FFFFFF"/>
                </a:solidFill>
                <a:latin typeface="Open Sauce Bold"/>
                <a:ea typeface="Open Sauce Bold"/>
                <a:cs typeface="Open Sauce Bold"/>
                <a:sym typeface="Open Sauce Bold"/>
              </a:rPr>
              <a:t>Section 2. </a:t>
            </a:r>
          </a:p>
          <a:p>
            <a:pPr algn="just">
              <a:lnSpc>
                <a:spcPts val="5495"/>
              </a:lnSpc>
            </a:pPr>
            <a:r>
              <a:rPr lang="en-US" sz="3925">
                <a:solidFill>
                  <a:srgbClr val="FFFFFF"/>
                </a:solidFill>
                <a:latin typeface="Open Sauce"/>
                <a:ea typeface="Open Sauce"/>
                <a:cs typeface="Open Sauce"/>
                <a:sym typeface="Open Sauce"/>
              </a:rPr>
              <a:t>Factors Influencing the Development of Green Energy</a:t>
            </a:r>
          </a:p>
          <a:p>
            <a:pPr algn="just">
              <a:lnSpc>
                <a:spcPts val="5355"/>
              </a:lnSpc>
            </a:pPr>
            <a:endParaRPr lang="en-US" sz="3925">
              <a:solidFill>
                <a:srgbClr val="FFFFFF"/>
              </a:solidFill>
              <a:latin typeface="Open Sauce"/>
              <a:ea typeface="Open Sauce"/>
              <a:cs typeface="Open Sauce"/>
              <a:sym typeface="Open Sauce"/>
            </a:endParaRPr>
          </a:p>
          <a:p>
            <a:pPr algn="just">
              <a:lnSpc>
                <a:spcPts val="5355"/>
              </a:lnSpc>
            </a:pPr>
            <a:r>
              <a:rPr lang="en-US" sz="3825">
                <a:solidFill>
                  <a:srgbClr val="FFFFFF"/>
                </a:solidFill>
                <a:latin typeface="Open Sauce"/>
                <a:ea typeface="Open Sauce"/>
                <a:cs typeface="Open Sauce"/>
                <a:sym typeface="Open Sauce"/>
              </a:rPr>
              <a:t>In global practice, there are virtually no serious barriers remaining that hinder the active adoption and integration of renewable energy sources.</a:t>
            </a:r>
          </a:p>
          <a:p>
            <a:pPr marL="0" lvl="0" indent="0" algn="just">
              <a:lnSpc>
                <a:spcPts val="5355"/>
              </a:lnSpc>
              <a:spcBef>
                <a:spcPct val="0"/>
              </a:spcBef>
            </a:pPr>
            <a:endParaRPr lang="en-US" sz="3825">
              <a:solidFill>
                <a:srgbClr val="FFFFFF"/>
              </a:solidFill>
              <a:latin typeface="Open Sauce"/>
              <a:ea typeface="Open Sauce"/>
              <a:cs typeface="Open Sauce"/>
              <a:sym typeface="Open Sauce"/>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descr="a blue notebook with a pen sitting on top of it"/>
          <p:cNvSpPr/>
          <p:nvPr/>
        </p:nvSpPr>
        <p:spPr>
          <a:xfrm>
            <a:off x="-5583997" y="-802780"/>
            <a:ext cx="25250378" cy="14203337"/>
          </a:xfrm>
          <a:custGeom>
            <a:avLst/>
            <a:gdLst/>
            <a:ahLst/>
            <a:cxnLst/>
            <a:rect l="l" t="t" r="r" b="b"/>
            <a:pathLst>
              <a:path w="25250378" h="14203337">
                <a:moveTo>
                  <a:pt x="0" y="0"/>
                </a:moveTo>
                <a:lnTo>
                  <a:pt x="25250378" y="0"/>
                </a:lnTo>
                <a:lnTo>
                  <a:pt x="25250378" y="14203338"/>
                </a:lnTo>
                <a:lnTo>
                  <a:pt x="0" y="14203338"/>
                </a:lnTo>
                <a:lnTo>
                  <a:pt x="0" y="0"/>
                </a:lnTo>
                <a:close/>
              </a:path>
            </a:pathLst>
          </a:custGeom>
          <a:blipFill>
            <a:blip r:embed="rId2"/>
            <a:stretch>
              <a:fillRect/>
            </a:stretch>
          </a:blipFill>
        </p:spPr>
      </p:sp>
      <p:sp>
        <p:nvSpPr>
          <p:cNvPr id="3" name="TextBox 3"/>
          <p:cNvSpPr txBox="1"/>
          <p:nvPr/>
        </p:nvSpPr>
        <p:spPr>
          <a:xfrm>
            <a:off x="2054855" y="2476206"/>
            <a:ext cx="15999889" cy="4020364"/>
          </a:xfrm>
          <a:prstGeom prst="rect">
            <a:avLst/>
          </a:prstGeom>
        </p:spPr>
        <p:txBody>
          <a:bodyPr lIns="0" tIns="0" rIns="0" bIns="0" rtlCol="0" anchor="t">
            <a:spAutoFit/>
          </a:bodyPr>
          <a:lstStyle/>
          <a:p>
            <a:pPr algn="ctr">
              <a:lnSpc>
                <a:spcPts val="6566"/>
              </a:lnSpc>
            </a:pPr>
            <a:r>
              <a:rPr lang="en-US" sz="4690" b="1">
                <a:solidFill>
                  <a:srgbClr val="FFFFFF"/>
                </a:solidFill>
                <a:latin typeface="Open Sauce Bold"/>
                <a:ea typeface="Open Sauce Bold"/>
                <a:cs typeface="Open Sauce Bold"/>
                <a:sym typeface="Open Sauce Bold"/>
              </a:rPr>
              <a:t>The following are considered key factors in addressing the existing challenges:</a:t>
            </a:r>
          </a:p>
          <a:p>
            <a:pPr marL="765659" lvl="1" indent="-382830" algn="ctr">
              <a:lnSpc>
                <a:spcPts val="4964"/>
              </a:lnSpc>
              <a:buFont typeface="Arial"/>
              <a:buChar char="•"/>
            </a:pPr>
            <a:r>
              <a:rPr lang="en-US" sz="3546" b="1">
                <a:solidFill>
                  <a:srgbClr val="FFFFFF"/>
                </a:solidFill>
                <a:latin typeface="Open Sauce Bold"/>
                <a:ea typeface="Open Sauce Bold"/>
                <a:cs typeface="Open Sauce Bold"/>
                <a:sym typeface="Open Sauce Bold"/>
              </a:rPr>
              <a:t>Achieving network parity in terms of cost</a:t>
            </a:r>
          </a:p>
          <a:p>
            <a:pPr marL="765659" lvl="1" indent="-382830" algn="ctr">
              <a:lnSpc>
                <a:spcPts val="4964"/>
              </a:lnSpc>
              <a:buFont typeface="Arial"/>
              <a:buChar char="•"/>
            </a:pPr>
            <a:r>
              <a:rPr lang="en-US" sz="3546" b="1">
                <a:solidFill>
                  <a:srgbClr val="FFFFFF"/>
                </a:solidFill>
                <a:latin typeface="Open Sauce Bold"/>
                <a:ea typeface="Open Sauce Bold"/>
                <a:cs typeface="Open Sauce Bold"/>
                <a:sym typeface="Open Sauce Bold"/>
              </a:rPr>
              <a:t>Economic integration of energy systems</a:t>
            </a:r>
          </a:p>
          <a:p>
            <a:pPr marL="765659" lvl="1" indent="-382830" algn="ctr">
              <a:lnSpc>
                <a:spcPts val="4964"/>
              </a:lnSpc>
              <a:buFont typeface="Arial"/>
              <a:buChar char="•"/>
            </a:pPr>
            <a:r>
              <a:rPr lang="en-US" sz="3546" b="1">
                <a:solidFill>
                  <a:srgbClr val="FFFFFF"/>
                </a:solidFill>
                <a:latin typeface="Open Sauce Bold"/>
                <a:ea typeface="Open Sauce Bold"/>
                <a:cs typeface="Open Sauce Bold"/>
                <a:sym typeface="Open Sauce Bold"/>
              </a:rPr>
              <a:t>Development of technological innovations</a:t>
            </a:r>
          </a:p>
          <a:p>
            <a:pPr marL="0" lvl="0" indent="0" algn="ctr">
              <a:lnSpc>
                <a:spcPts val="3843"/>
              </a:lnSpc>
              <a:spcBef>
                <a:spcPct val="0"/>
              </a:spcBef>
            </a:pPr>
            <a:endParaRPr lang="en-US" sz="3546" b="1">
              <a:solidFill>
                <a:srgbClr val="FFFFFF"/>
              </a:solidFill>
              <a:latin typeface="Open Sauce Bold"/>
              <a:ea typeface="Open Sauce Bold"/>
              <a:cs typeface="Open Sauce Bold"/>
              <a:sym typeface="Open Sauce Bold"/>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descr="a close up of a binder clip on a pink background"/>
          <p:cNvSpPr/>
          <p:nvPr/>
        </p:nvSpPr>
        <p:spPr>
          <a:xfrm>
            <a:off x="0" y="-4024003"/>
            <a:ext cx="21601514" cy="14311003"/>
          </a:xfrm>
          <a:custGeom>
            <a:avLst/>
            <a:gdLst/>
            <a:ahLst/>
            <a:cxnLst/>
            <a:rect l="l" t="t" r="r" b="b"/>
            <a:pathLst>
              <a:path w="21601514" h="14311003">
                <a:moveTo>
                  <a:pt x="0" y="0"/>
                </a:moveTo>
                <a:lnTo>
                  <a:pt x="21601514" y="0"/>
                </a:lnTo>
                <a:lnTo>
                  <a:pt x="21601514" y="14311003"/>
                </a:lnTo>
                <a:lnTo>
                  <a:pt x="0" y="14311003"/>
                </a:lnTo>
                <a:lnTo>
                  <a:pt x="0" y="0"/>
                </a:lnTo>
                <a:close/>
              </a:path>
            </a:pathLst>
          </a:custGeom>
          <a:blipFill>
            <a:blip r:embed="rId2"/>
            <a:stretch>
              <a:fillRect/>
            </a:stretch>
          </a:blipFill>
        </p:spPr>
      </p:sp>
      <p:sp>
        <p:nvSpPr>
          <p:cNvPr id="3" name="Freeform 3"/>
          <p:cNvSpPr/>
          <p:nvPr/>
        </p:nvSpPr>
        <p:spPr>
          <a:xfrm>
            <a:off x="0" y="3131499"/>
            <a:ext cx="12562790" cy="7396342"/>
          </a:xfrm>
          <a:custGeom>
            <a:avLst/>
            <a:gdLst/>
            <a:ahLst/>
            <a:cxnLst/>
            <a:rect l="l" t="t" r="r" b="b"/>
            <a:pathLst>
              <a:path w="12562790" h="7396342">
                <a:moveTo>
                  <a:pt x="0" y="0"/>
                </a:moveTo>
                <a:lnTo>
                  <a:pt x="12562790" y="0"/>
                </a:lnTo>
                <a:lnTo>
                  <a:pt x="12562790" y="7396342"/>
                </a:lnTo>
                <a:lnTo>
                  <a:pt x="0" y="7396342"/>
                </a:lnTo>
                <a:lnTo>
                  <a:pt x="0" y="0"/>
                </a:lnTo>
                <a:close/>
              </a:path>
            </a:pathLst>
          </a:custGeom>
          <a:blipFill>
            <a:blip r:embed="rId3"/>
            <a:stretch>
              <a:fillRect/>
            </a:stretch>
          </a:blipFill>
        </p:spPr>
      </p:sp>
      <p:sp>
        <p:nvSpPr>
          <p:cNvPr id="4" name="TextBox 4"/>
          <p:cNvSpPr txBox="1"/>
          <p:nvPr/>
        </p:nvSpPr>
        <p:spPr>
          <a:xfrm>
            <a:off x="0" y="238886"/>
            <a:ext cx="11743679" cy="3402259"/>
          </a:xfrm>
          <a:prstGeom prst="rect">
            <a:avLst/>
          </a:prstGeom>
        </p:spPr>
        <p:txBody>
          <a:bodyPr lIns="0" tIns="0" rIns="0" bIns="0" rtlCol="0" anchor="t">
            <a:spAutoFit/>
          </a:bodyPr>
          <a:lstStyle/>
          <a:p>
            <a:pPr algn="ctr">
              <a:lnSpc>
                <a:spcPts val="5420"/>
              </a:lnSpc>
            </a:pPr>
            <a:r>
              <a:rPr lang="en-US" sz="3871" b="1">
                <a:solidFill>
                  <a:srgbClr val="FFFFFF"/>
                </a:solidFill>
                <a:latin typeface="Open Sauce Bold"/>
                <a:ea typeface="Open Sauce Bold"/>
                <a:cs typeface="Open Sauce Bold"/>
                <a:sym typeface="Open Sauce Bold"/>
              </a:rPr>
              <a:t>GLOBAL ANNUAL INVESTMENTS IN ENERGY PRODUCTION (Billion USD)</a:t>
            </a:r>
          </a:p>
          <a:p>
            <a:pPr algn="ctr">
              <a:lnSpc>
                <a:spcPts val="5420"/>
              </a:lnSpc>
            </a:pPr>
            <a:r>
              <a:rPr lang="en-US" sz="3871" b="1">
                <a:solidFill>
                  <a:srgbClr val="FFFFFF"/>
                </a:solidFill>
                <a:latin typeface="Open Sauce Bold"/>
                <a:ea typeface="Open Sauce Bold"/>
                <a:cs typeface="Open Sauce Bold"/>
                <a:sym typeface="Open Sauce Bold"/>
              </a:rPr>
              <a:t>(Based on data from the International Energy Agency, author’s analysis)</a:t>
            </a:r>
          </a:p>
          <a:p>
            <a:pPr marL="0" lvl="0" indent="0" algn="ctr">
              <a:lnSpc>
                <a:spcPts val="5420"/>
              </a:lnSpc>
              <a:spcBef>
                <a:spcPct val="0"/>
              </a:spcBef>
            </a:pPr>
            <a:endParaRPr lang="en-US" sz="3871" b="1">
              <a:solidFill>
                <a:srgbClr val="FFFFFF"/>
              </a:solidFill>
              <a:latin typeface="Open Sauce Bold"/>
              <a:ea typeface="Open Sauce Bold"/>
              <a:cs typeface="Open Sauce Bold"/>
              <a:sym typeface="Open Sauce Bold"/>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270124" y="914048"/>
            <a:ext cx="5346916" cy="5346916"/>
          </a:xfrm>
          <a:prstGeom prst="rect">
            <a:avLst/>
          </a:prstGeom>
        </p:spPr>
      </p:pic>
      <p:sp>
        <p:nvSpPr>
          <p:cNvPr id="3" name="TextBox 3"/>
          <p:cNvSpPr txBox="1"/>
          <p:nvPr/>
        </p:nvSpPr>
        <p:spPr>
          <a:xfrm>
            <a:off x="0" y="-114300"/>
            <a:ext cx="18566142" cy="2140257"/>
          </a:xfrm>
          <a:prstGeom prst="rect">
            <a:avLst/>
          </a:prstGeom>
        </p:spPr>
        <p:txBody>
          <a:bodyPr lIns="0" tIns="0" rIns="0" bIns="0" rtlCol="0" anchor="t">
            <a:spAutoFit/>
          </a:bodyPr>
          <a:lstStyle/>
          <a:p>
            <a:pPr algn="ctr">
              <a:lnSpc>
                <a:spcPts val="5697"/>
              </a:lnSpc>
            </a:pPr>
            <a:r>
              <a:rPr lang="en-US" sz="3798">
                <a:solidFill>
                  <a:srgbClr val="000000"/>
                </a:solidFill>
                <a:latin typeface="Open Sauce"/>
                <a:ea typeface="Open Sauce"/>
                <a:cs typeface="Open Sauce"/>
                <a:sym typeface="Open Sauce"/>
              </a:rPr>
              <a:t>The International Renewable Energy Agency (IRENA) uses the following indicators to assess the efficiency of renewable energy adoption:</a:t>
            </a:r>
          </a:p>
          <a:p>
            <a:pPr algn="ctr">
              <a:lnSpc>
                <a:spcPts val="5697"/>
              </a:lnSpc>
            </a:pPr>
            <a:endParaRPr lang="en-US" sz="3798">
              <a:solidFill>
                <a:srgbClr val="000000"/>
              </a:solidFill>
              <a:latin typeface="Open Sauce"/>
              <a:ea typeface="Open Sauce"/>
              <a:cs typeface="Open Sauce"/>
              <a:sym typeface="Open Sauce"/>
            </a:endParaRPr>
          </a:p>
        </p:txBody>
      </p:sp>
      <p:sp>
        <p:nvSpPr>
          <p:cNvPr id="4" name="TextBox 4"/>
          <p:cNvSpPr txBox="1"/>
          <p:nvPr/>
        </p:nvSpPr>
        <p:spPr>
          <a:xfrm>
            <a:off x="556535" y="5076825"/>
            <a:ext cx="16856688" cy="5347336"/>
          </a:xfrm>
          <a:prstGeom prst="rect">
            <a:avLst/>
          </a:prstGeom>
        </p:spPr>
        <p:txBody>
          <a:bodyPr lIns="0" tIns="0" rIns="0" bIns="0" rtlCol="0" anchor="t">
            <a:spAutoFit/>
          </a:bodyPr>
          <a:lstStyle/>
          <a:p>
            <a:pPr algn="ctr">
              <a:lnSpc>
                <a:spcPts val="3599"/>
              </a:lnSpc>
            </a:pPr>
            <a:r>
              <a:rPr lang="en-US" sz="2399" b="1">
                <a:solidFill>
                  <a:srgbClr val="000000"/>
                </a:solidFill>
                <a:latin typeface="Open Sauce Bold"/>
                <a:ea typeface="Open Sauce Bold"/>
                <a:cs typeface="Open Sauce Bold"/>
                <a:sym typeface="Open Sauce Bold"/>
              </a:rPr>
              <a:t>Indicators Used by IRENA to Assess Renewable Energy Efficiency</a:t>
            </a:r>
          </a:p>
          <a:p>
            <a:pPr algn="ctr">
              <a:lnSpc>
                <a:spcPts val="3599"/>
              </a:lnSpc>
            </a:pPr>
            <a:r>
              <a:rPr lang="en-US" sz="2399" b="1">
                <a:solidFill>
                  <a:srgbClr val="000000"/>
                </a:solidFill>
                <a:latin typeface="Open Sauce Bold"/>
                <a:ea typeface="Open Sauce Bold"/>
                <a:cs typeface="Open Sauce Bold"/>
                <a:sym typeface="Open Sauce Bold"/>
              </a:rPr>
              <a:t>1. Levelized Cost of Electricity (LCOE)</a:t>
            </a:r>
          </a:p>
          <a:p>
            <a:pPr marL="518157" lvl="1" indent="-259078" algn="ctr">
              <a:lnSpc>
                <a:spcPts val="3599"/>
              </a:lnSpc>
              <a:buFont typeface="Arial"/>
              <a:buChar char="•"/>
            </a:pPr>
            <a:r>
              <a:rPr lang="en-US" sz="2399" b="1">
                <a:solidFill>
                  <a:srgbClr val="000000"/>
                </a:solidFill>
                <a:latin typeface="Open Sauce Bold"/>
                <a:ea typeface="Open Sauce Bold"/>
                <a:cs typeface="Open Sauce Bold"/>
                <a:sym typeface="Open Sauce Bold"/>
              </a:rPr>
              <a:t>Represents the total cost of the system — including financing, tax incentives, and depreciation benefits.</a:t>
            </a:r>
          </a:p>
          <a:p>
            <a:pPr marL="518157" lvl="1" indent="-259078" algn="ctr">
              <a:lnSpc>
                <a:spcPts val="3599"/>
              </a:lnSpc>
              <a:buFont typeface="Arial"/>
              <a:buChar char="•"/>
            </a:pPr>
            <a:r>
              <a:rPr lang="en-US" sz="2399" b="1">
                <a:solidFill>
                  <a:srgbClr val="000000"/>
                </a:solidFill>
                <a:latin typeface="Open Sauce Bold"/>
                <a:ea typeface="Open Sauce Bold"/>
                <a:cs typeface="Open Sauce Bold"/>
                <a:sym typeface="Open Sauce Bold"/>
              </a:rPr>
              <a:t>Indicates how much energy the system produces over its lifetime.</a:t>
            </a:r>
          </a:p>
          <a:p>
            <a:pPr algn="ctr">
              <a:lnSpc>
                <a:spcPts val="3599"/>
              </a:lnSpc>
            </a:pPr>
            <a:r>
              <a:rPr lang="en-US" sz="2399" b="1">
                <a:solidFill>
                  <a:srgbClr val="000000"/>
                </a:solidFill>
                <a:latin typeface="Open Sauce Bold"/>
                <a:ea typeface="Open Sauce Bold"/>
                <a:cs typeface="Open Sauce Bold"/>
                <a:sym typeface="Open Sauce Bold"/>
              </a:rPr>
              <a:t>2. Capacity Factors</a:t>
            </a:r>
          </a:p>
          <a:p>
            <a:pPr marL="518157" lvl="1" indent="-259078" algn="ctr">
              <a:lnSpc>
                <a:spcPts val="3599"/>
              </a:lnSpc>
              <a:buFont typeface="Arial"/>
              <a:buChar char="•"/>
            </a:pPr>
            <a:r>
              <a:rPr lang="en-US" sz="2399" b="1">
                <a:solidFill>
                  <a:srgbClr val="000000"/>
                </a:solidFill>
                <a:latin typeface="Open Sauce Bold"/>
                <a:ea typeface="Open Sauce Bold"/>
                <a:cs typeface="Open Sauce Bold"/>
                <a:sym typeface="Open Sauce Bold"/>
              </a:rPr>
              <a:t>A measure of the operational efficiency of energy facilities.</a:t>
            </a:r>
          </a:p>
          <a:p>
            <a:pPr marL="518157" lvl="1" indent="-259078" algn="ctr">
              <a:lnSpc>
                <a:spcPts val="3599"/>
              </a:lnSpc>
              <a:buFont typeface="Arial"/>
              <a:buChar char="•"/>
            </a:pPr>
            <a:r>
              <a:rPr lang="en-US" sz="2399" b="1">
                <a:solidFill>
                  <a:srgbClr val="000000"/>
                </a:solidFill>
                <a:latin typeface="Open Sauce Bold"/>
                <a:ea typeface="Open Sauce Bold"/>
                <a:cs typeface="Open Sauce Bold"/>
                <a:sym typeface="Open Sauce Bold"/>
              </a:rPr>
              <a:t>Calculated as the ratio of the actual output of an electric unit over a given period to its potential output if it operated at full capacity continuously.</a:t>
            </a:r>
          </a:p>
          <a:p>
            <a:pPr algn="ctr">
              <a:lnSpc>
                <a:spcPts val="3599"/>
              </a:lnSpc>
            </a:pPr>
            <a:r>
              <a:rPr lang="en-US" sz="2399" b="1">
                <a:solidFill>
                  <a:srgbClr val="000000"/>
                </a:solidFill>
                <a:latin typeface="Open Sauce Bold"/>
                <a:ea typeface="Open Sauce Bold"/>
                <a:cs typeface="Open Sauce Bold"/>
                <a:sym typeface="Open Sauce Bold"/>
              </a:rPr>
              <a:t>3. Total Installed Cost (TIC)</a:t>
            </a:r>
          </a:p>
          <a:p>
            <a:pPr marL="518157" lvl="1" indent="-259078" algn="ctr">
              <a:lnSpc>
                <a:spcPts val="3599"/>
              </a:lnSpc>
              <a:buFont typeface="Arial"/>
              <a:buChar char="•"/>
            </a:pPr>
            <a:r>
              <a:rPr lang="en-US" sz="2399" b="1">
                <a:solidFill>
                  <a:srgbClr val="000000"/>
                </a:solidFill>
                <a:latin typeface="Open Sauce Bold"/>
                <a:ea typeface="Open Sauce Bold"/>
                <a:cs typeface="Open Sauce Bold"/>
                <a:sym typeface="Open Sauce Bold"/>
              </a:rPr>
              <a:t>Reflects the total cost of installing energy systems, including the price of equipment, materials, labor, and subcontracting.</a:t>
            </a:r>
          </a:p>
          <a:p>
            <a:pPr algn="ctr">
              <a:lnSpc>
                <a:spcPts val="3599"/>
              </a:lnSpc>
            </a:pPr>
            <a:endParaRPr lang="en-US" sz="2399" b="1">
              <a:solidFill>
                <a:srgbClr val="000000"/>
              </a:solidFill>
              <a:latin typeface="Open Sauce Bold"/>
              <a:ea typeface="Open Sauce Bold"/>
              <a:cs typeface="Open Sauce Bold"/>
              <a:sym typeface="Open Sauce Bold"/>
            </a:endParaRPr>
          </a:p>
        </p:txBody>
      </p:sp>
      <p:pic>
        <p:nvPicPr>
          <p:cNvPr id="5" name="Picture 5"/>
          <p:cNvPicPr>
            <a:picLocks noChangeAspect="1"/>
          </p:cNvPicPr>
          <p:nvPr/>
        </p:nvPicPr>
        <p:blipFill>
          <a:blip r:embed="rId3"/>
          <a:stretch>
            <a:fillRect/>
          </a:stretch>
        </p:blipFill>
        <p:spPr>
          <a:xfrm>
            <a:off x="13386661" y="914048"/>
            <a:ext cx="5346916" cy="5346916"/>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15407" y="2704752"/>
            <a:ext cx="14794629" cy="7582248"/>
          </a:xfrm>
          <a:custGeom>
            <a:avLst/>
            <a:gdLst/>
            <a:ahLst/>
            <a:cxnLst/>
            <a:rect l="l" t="t" r="r" b="b"/>
            <a:pathLst>
              <a:path w="14794629" h="7582248">
                <a:moveTo>
                  <a:pt x="0" y="0"/>
                </a:moveTo>
                <a:lnTo>
                  <a:pt x="14794630" y="0"/>
                </a:lnTo>
                <a:lnTo>
                  <a:pt x="14794630" y="7582248"/>
                </a:lnTo>
                <a:lnTo>
                  <a:pt x="0" y="7582248"/>
                </a:lnTo>
                <a:lnTo>
                  <a:pt x="0" y="0"/>
                </a:lnTo>
                <a:close/>
              </a:path>
            </a:pathLst>
          </a:custGeom>
          <a:blipFill>
            <a:blip r:embed="rId2"/>
            <a:stretch>
              <a:fillRect/>
            </a:stretch>
          </a:blipFill>
        </p:spPr>
      </p:sp>
      <p:sp>
        <p:nvSpPr>
          <p:cNvPr id="3" name="TextBox 3"/>
          <p:cNvSpPr txBox="1"/>
          <p:nvPr/>
        </p:nvSpPr>
        <p:spPr>
          <a:xfrm>
            <a:off x="514350" y="776222"/>
            <a:ext cx="17259300" cy="1138880"/>
          </a:xfrm>
          <a:prstGeom prst="rect">
            <a:avLst/>
          </a:prstGeom>
        </p:spPr>
        <p:txBody>
          <a:bodyPr lIns="0" tIns="0" rIns="0" bIns="0" rtlCol="0" anchor="t">
            <a:spAutoFit/>
          </a:bodyPr>
          <a:lstStyle/>
          <a:p>
            <a:pPr algn="ctr">
              <a:lnSpc>
                <a:spcPts val="4585"/>
              </a:lnSpc>
              <a:spcBef>
                <a:spcPct val="0"/>
              </a:spcBef>
            </a:pPr>
            <a:r>
              <a:rPr lang="en-US" sz="3275">
                <a:solidFill>
                  <a:srgbClr val="000000"/>
                </a:solidFill>
                <a:latin typeface="Open Sauce"/>
                <a:ea typeface="Open Sauce"/>
                <a:cs typeface="Open Sauce"/>
                <a:sym typeface="Open Sauce"/>
              </a:rPr>
              <a:t>CLEAN ENERGY EQUIPMENT PRICE INDEX (Million USD per Megawatt, Nominal Prices)</a:t>
            </a:r>
          </a:p>
          <a:p>
            <a:pPr algn="ctr">
              <a:lnSpc>
                <a:spcPts val="4585"/>
              </a:lnSpc>
              <a:spcBef>
                <a:spcPct val="0"/>
              </a:spcBef>
            </a:pPr>
            <a:r>
              <a:rPr lang="en-US" sz="3275">
                <a:solidFill>
                  <a:srgbClr val="000000"/>
                </a:solidFill>
                <a:latin typeface="Open Sauce"/>
                <a:ea typeface="Open Sauce"/>
                <a:cs typeface="Open Sauce"/>
                <a:sym typeface="Open Sauce"/>
              </a:rPr>
              <a:t> (Based on data from the International Energy Agency, author’s analysis)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689975" y="2093524"/>
            <a:ext cx="13828651" cy="8193476"/>
          </a:xfrm>
          <a:custGeom>
            <a:avLst/>
            <a:gdLst/>
            <a:ahLst/>
            <a:cxnLst/>
            <a:rect l="l" t="t" r="r" b="b"/>
            <a:pathLst>
              <a:path w="13828651" h="8193476">
                <a:moveTo>
                  <a:pt x="0" y="0"/>
                </a:moveTo>
                <a:lnTo>
                  <a:pt x="13828651" y="0"/>
                </a:lnTo>
                <a:lnTo>
                  <a:pt x="13828651" y="8193476"/>
                </a:lnTo>
                <a:lnTo>
                  <a:pt x="0" y="8193476"/>
                </a:lnTo>
                <a:lnTo>
                  <a:pt x="0" y="0"/>
                </a:lnTo>
                <a:close/>
              </a:path>
            </a:pathLst>
          </a:custGeom>
          <a:blipFill>
            <a:blip r:embed="rId2"/>
            <a:stretch>
              <a:fillRect/>
            </a:stretch>
          </a:blipFill>
        </p:spPr>
      </p:sp>
      <p:sp>
        <p:nvSpPr>
          <p:cNvPr id="3" name="TextBox 3"/>
          <p:cNvSpPr txBox="1"/>
          <p:nvPr/>
        </p:nvSpPr>
        <p:spPr>
          <a:xfrm>
            <a:off x="788978" y="458851"/>
            <a:ext cx="16293291" cy="1956275"/>
          </a:xfrm>
          <a:prstGeom prst="rect">
            <a:avLst/>
          </a:prstGeom>
        </p:spPr>
        <p:txBody>
          <a:bodyPr lIns="0" tIns="0" rIns="0" bIns="0" rtlCol="0" anchor="t">
            <a:spAutoFit/>
          </a:bodyPr>
          <a:lstStyle/>
          <a:p>
            <a:pPr algn="ctr">
              <a:lnSpc>
                <a:spcPts val="5225"/>
              </a:lnSpc>
            </a:pPr>
            <a:r>
              <a:rPr lang="en-US" sz="3732">
                <a:solidFill>
                  <a:srgbClr val="000000"/>
                </a:solidFill>
                <a:latin typeface="Open Sauce"/>
                <a:ea typeface="Open Sauce"/>
                <a:cs typeface="Open Sauce"/>
                <a:sym typeface="Open Sauce"/>
              </a:rPr>
              <a:t>GREEN TECHNOLOGY PRICES (USD per kWh, Nominal Prices)</a:t>
            </a:r>
          </a:p>
          <a:p>
            <a:pPr algn="ctr">
              <a:lnSpc>
                <a:spcPts val="5225"/>
              </a:lnSpc>
            </a:pPr>
            <a:r>
              <a:rPr lang="en-US" sz="3732">
                <a:solidFill>
                  <a:srgbClr val="000000"/>
                </a:solidFill>
                <a:latin typeface="Open Sauce"/>
                <a:ea typeface="Open Sauce"/>
                <a:cs typeface="Open Sauce"/>
                <a:sym typeface="Open Sauce"/>
              </a:rPr>
              <a:t>(Based on data from the International Energy Agency, author’s analysis)</a:t>
            </a:r>
          </a:p>
          <a:p>
            <a:pPr algn="ctr">
              <a:lnSpc>
                <a:spcPts val="5225"/>
              </a:lnSpc>
              <a:spcBef>
                <a:spcPct val="0"/>
              </a:spcBef>
            </a:pPr>
            <a:endParaRPr lang="en-US" sz="3732">
              <a:solidFill>
                <a:srgbClr val="000000"/>
              </a:solidFill>
              <a:latin typeface="Open Sauce"/>
              <a:ea typeface="Open Sauce"/>
              <a:cs typeface="Open Sauce"/>
              <a:sym typeface="Open Sauce"/>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805169" y="314325"/>
            <a:ext cx="10149331" cy="9591675"/>
          </a:xfrm>
          <a:prstGeom prst="rect">
            <a:avLst/>
          </a:prstGeom>
        </p:spPr>
        <p:txBody>
          <a:bodyPr lIns="0" tIns="0" rIns="0" bIns="0" rtlCol="0" anchor="t">
            <a:spAutoFit/>
          </a:bodyPr>
          <a:lstStyle/>
          <a:p>
            <a:pPr algn="l">
              <a:lnSpc>
                <a:spcPts val="4200"/>
              </a:lnSpc>
            </a:pPr>
            <a:r>
              <a:rPr lang="en-US" sz="3000" b="1">
                <a:solidFill>
                  <a:srgbClr val="000000"/>
                </a:solidFill>
                <a:latin typeface="Open Sauce Bold"/>
                <a:ea typeface="Open Sauce Bold"/>
                <a:cs typeface="Open Sauce Bold"/>
                <a:sym typeface="Open Sauce Bold"/>
              </a:rPr>
              <a:t>The LCOE (Levelized Cost of Electricity) for wind and solar technologies currently ranges between 30–60 USD per kWh, depending on the type of technology.</a:t>
            </a:r>
          </a:p>
          <a:p>
            <a:pPr algn="l">
              <a:lnSpc>
                <a:spcPts val="4200"/>
              </a:lnSpc>
            </a:pPr>
            <a:r>
              <a:rPr lang="en-US" sz="3000" b="1">
                <a:solidFill>
                  <a:srgbClr val="000000"/>
                </a:solidFill>
                <a:latin typeface="Open Sauce Bold"/>
                <a:ea typeface="Open Sauce Bold"/>
                <a:cs typeface="Open Sauce Bold"/>
                <a:sym typeface="Open Sauce Bold"/>
              </a:rPr>
              <a:t> This figure is lower even than the cheapest electricity generated from fossil natural gas, which costs 42–78 USD per kWh.</a:t>
            </a:r>
          </a:p>
          <a:p>
            <a:pPr algn="l">
              <a:lnSpc>
                <a:spcPts val="4200"/>
              </a:lnSpc>
            </a:pPr>
            <a:r>
              <a:rPr lang="en-US" sz="3000" b="1">
                <a:solidFill>
                  <a:srgbClr val="000000"/>
                </a:solidFill>
                <a:latin typeface="Open Sauce Bold"/>
                <a:ea typeface="Open Sauce Bold"/>
                <a:cs typeface="Open Sauce Bold"/>
                <a:sym typeface="Open Sauce Bold"/>
              </a:rPr>
              <a:t>In countries such as China, the United States, Germany, India, Spain, France, Brazil, the United Kingdom, and Canada, the cost of electricity generated by onshore wind turbines has already reached price parity with traditional energy sources.</a:t>
            </a:r>
          </a:p>
          <a:p>
            <a:pPr algn="l">
              <a:lnSpc>
                <a:spcPts val="4200"/>
              </a:lnSpc>
            </a:pPr>
            <a:r>
              <a:rPr lang="en-US" sz="3000" b="1">
                <a:solidFill>
                  <a:srgbClr val="000000"/>
                </a:solidFill>
                <a:latin typeface="Open Sauce Bold"/>
                <a:ea typeface="Open Sauce Bold"/>
                <a:cs typeface="Open Sauce Bold"/>
                <a:sym typeface="Open Sauce Bold"/>
              </a:rPr>
              <a:t>For large-scale solar power plants, the LCOE stands at around 43–53 USD per kWh.</a:t>
            </a:r>
          </a:p>
          <a:p>
            <a:pPr algn="l">
              <a:lnSpc>
                <a:spcPts val="4200"/>
              </a:lnSpc>
            </a:pPr>
            <a:r>
              <a:rPr lang="en-US" sz="3000" b="1">
                <a:solidFill>
                  <a:srgbClr val="000000"/>
                </a:solidFill>
                <a:latin typeface="Open Sauce Bold"/>
                <a:ea typeface="Open Sauce Bold"/>
                <a:cs typeface="Open Sauce Bold"/>
                <a:sym typeface="Open Sauce Bold"/>
              </a:rPr>
              <a:t> Similarly, nations including China, Germany, the United States, Italy, India, and the United Kingdom have achieved cost parity with conventional energy sources for these technologies as well.</a:t>
            </a:r>
          </a:p>
          <a:p>
            <a:pPr marL="0" lvl="0" indent="0" algn="l">
              <a:lnSpc>
                <a:spcPts val="4200"/>
              </a:lnSpc>
              <a:spcBef>
                <a:spcPct val="0"/>
              </a:spcBef>
            </a:pPr>
            <a:endParaRPr lang="en-US" sz="3000" b="1">
              <a:solidFill>
                <a:srgbClr val="000000"/>
              </a:solidFill>
              <a:latin typeface="Open Sauce Bold"/>
              <a:ea typeface="Open Sauce Bold"/>
              <a:cs typeface="Open Sauce Bold"/>
              <a:sym typeface="Open Sauce Bold"/>
            </a:endParaRPr>
          </a:p>
        </p:txBody>
      </p:sp>
      <p:sp>
        <p:nvSpPr>
          <p:cNvPr id="3" name="Freeform 3"/>
          <p:cNvSpPr/>
          <p:nvPr/>
        </p:nvSpPr>
        <p:spPr>
          <a:xfrm>
            <a:off x="822316" y="381000"/>
            <a:ext cx="4971288" cy="8877300"/>
          </a:xfrm>
          <a:custGeom>
            <a:avLst/>
            <a:gdLst/>
            <a:ahLst/>
            <a:cxnLst/>
            <a:rect l="l" t="t" r="r" b="b"/>
            <a:pathLst>
              <a:path w="4971288" h="8877300">
                <a:moveTo>
                  <a:pt x="0" y="0"/>
                </a:moveTo>
                <a:lnTo>
                  <a:pt x="4971288" y="0"/>
                </a:lnTo>
                <a:lnTo>
                  <a:pt x="4971288" y="8877300"/>
                </a:lnTo>
                <a:lnTo>
                  <a:pt x="0" y="8877300"/>
                </a:lnTo>
                <a:lnTo>
                  <a:pt x="0" y="0"/>
                </a:lnTo>
                <a:close/>
              </a:path>
            </a:pathLst>
          </a:custGeom>
          <a:blipFill>
            <a:blip r:embed="rId2"/>
            <a:stretch>
              <a:fillRect/>
            </a:stretch>
          </a:blipFill>
        </p:spPr>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612983" y="1470062"/>
            <a:ext cx="12613473" cy="8501819"/>
          </a:xfrm>
          <a:prstGeom prst="rect">
            <a:avLst/>
          </a:prstGeom>
        </p:spPr>
        <p:txBody>
          <a:bodyPr lIns="0" tIns="0" rIns="0" bIns="0" rtlCol="0" anchor="t">
            <a:spAutoFit/>
          </a:bodyPr>
          <a:lstStyle/>
          <a:p>
            <a:pPr algn="l">
              <a:lnSpc>
                <a:spcPts val="4270"/>
              </a:lnSpc>
            </a:pPr>
            <a:r>
              <a:rPr lang="en-US" sz="3050">
                <a:solidFill>
                  <a:srgbClr val="000000"/>
                </a:solidFill>
                <a:latin typeface="Open Sauce"/>
                <a:ea typeface="Open Sauce"/>
                <a:cs typeface="Open Sauce"/>
                <a:sym typeface="Open Sauce"/>
              </a:rPr>
              <a:t>Key Factors for the Development of Alternative Energy</a:t>
            </a:r>
          </a:p>
          <a:p>
            <a:pPr marL="658529" lvl="1" indent="-329265" algn="l">
              <a:lnSpc>
                <a:spcPts val="4270"/>
              </a:lnSpc>
              <a:buAutoNum type="arabicPeriod"/>
            </a:pPr>
            <a:r>
              <a:rPr lang="en-US" sz="3050">
                <a:solidFill>
                  <a:srgbClr val="000000"/>
                </a:solidFill>
                <a:latin typeface="Open Sauce"/>
                <a:ea typeface="Open Sauce"/>
                <a:cs typeface="Open Sauce"/>
                <a:sym typeface="Open Sauce"/>
              </a:rPr>
              <a:t>Availability of Renewable Resources – ensuring access to solar, wind, hydro, and bioenergy potential.</a:t>
            </a:r>
          </a:p>
          <a:p>
            <a:pPr marL="658529" lvl="1" indent="-329265" algn="l">
              <a:lnSpc>
                <a:spcPts val="4270"/>
              </a:lnSpc>
              <a:buAutoNum type="arabicPeriod"/>
            </a:pPr>
            <a:r>
              <a:rPr lang="en-US" sz="3050">
                <a:solidFill>
                  <a:srgbClr val="000000"/>
                </a:solidFill>
                <a:latin typeface="Open Sauce"/>
                <a:ea typeface="Open Sauce"/>
                <a:cs typeface="Open Sauce"/>
                <a:sym typeface="Open Sauce"/>
              </a:rPr>
              <a:t>Technological Advancement – continuous improvement of renewable energy technologies and efficiency.</a:t>
            </a:r>
          </a:p>
          <a:p>
            <a:pPr marL="658529" lvl="1" indent="-329265" algn="l">
              <a:lnSpc>
                <a:spcPts val="4270"/>
              </a:lnSpc>
              <a:buAutoNum type="arabicPeriod"/>
            </a:pPr>
            <a:r>
              <a:rPr lang="en-US" sz="3050">
                <a:solidFill>
                  <a:srgbClr val="000000"/>
                </a:solidFill>
                <a:latin typeface="Open Sauce"/>
                <a:ea typeface="Open Sauce"/>
                <a:cs typeface="Open Sauce"/>
                <a:sym typeface="Open Sauce"/>
              </a:rPr>
              <a:t>Government Policies and Incentives – implementation of supportive legislation, subsidies, and tax benefits.</a:t>
            </a:r>
          </a:p>
          <a:p>
            <a:pPr marL="658529" lvl="1" indent="-329265" algn="l">
              <a:lnSpc>
                <a:spcPts val="4270"/>
              </a:lnSpc>
              <a:buAutoNum type="arabicPeriod"/>
            </a:pPr>
            <a:r>
              <a:rPr lang="en-US" sz="3050">
                <a:solidFill>
                  <a:srgbClr val="000000"/>
                </a:solidFill>
                <a:latin typeface="Open Sauce"/>
                <a:ea typeface="Open Sauce"/>
                <a:cs typeface="Open Sauce"/>
                <a:sym typeface="Open Sauce"/>
              </a:rPr>
              <a:t>Investment and Financing – attracting domestic and foreign capital through green funds and public–private partnerships.</a:t>
            </a:r>
          </a:p>
          <a:p>
            <a:pPr marL="658529" lvl="1" indent="-329265" algn="l">
              <a:lnSpc>
                <a:spcPts val="4270"/>
              </a:lnSpc>
              <a:buAutoNum type="arabicPeriod"/>
            </a:pPr>
            <a:r>
              <a:rPr lang="en-US" sz="3050">
                <a:solidFill>
                  <a:srgbClr val="000000"/>
                </a:solidFill>
                <a:latin typeface="Open Sauce"/>
                <a:ea typeface="Open Sauce"/>
                <a:cs typeface="Open Sauce"/>
                <a:sym typeface="Open Sauce"/>
              </a:rPr>
              <a:t>Energy Infrastructure Modernization – developing smart grids and energy storage systems.</a:t>
            </a:r>
          </a:p>
          <a:p>
            <a:pPr marL="658529" lvl="1" indent="-329265" algn="l">
              <a:lnSpc>
                <a:spcPts val="4270"/>
              </a:lnSpc>
              <a:buAutoNum type="arabicPeriod"/>
            </a:pPr>
            <a:r>
              <a:rPr lang="en-US" sz="3050">
                <a:solidFill>
                  <a:srgbClr val="000000"/>
                </a:solidFill>
                <a:latin typeface="Open Sauce"/>
                <a:ea typeface="Open Sauce"/>
                <a:cs typeface="Open Sauce"/>
                <a:sym typeface="Open Sauce"/>
              </a:rPr>
              <a:t>Public Awareness and Education – increasing understanding of environmental and economic benefits of clean energy.</a:t>
            </a:r>
          </a:p>
          <a:p>
            <a:pPr marL="658529" lvl="1" indent="-329265" algn="l">
              <a:lnSpc>
                <a:spcPts val="4270"/>
              </a:lnSpc>
              <a:buAutoNum type="arabicPeriod"/>
            </a:pPr>
            <a:r>
              <a:rPr lang="en-US" sz="3050">
                <a:solidFill>
                  <a:srgbClr val="000000"/>
                </a:solidFill>
                <a:latin typeface="Open Sauce"/>
                <a:ea typeface="Open Sauce"/>
                <a:cs typeface="Open Sauce"/>
                <a:sym typeface="Open Sauce"/>
              </a:rPr>
              <a:t>International Cooperation – participation in global renewable energy programs and technology exchange initiatives.</a:t>
            </a:r>
          </a:p>
          <a:p>
            <a:pPr algn="l">
              <a:lnSpc>
                <a:spcPts val="4270"/>
              </a:lnSpc>
              <a:spcBef>
                <a:spcPct val="0"/>
              </a:spcBef>
            </a:pPr>
            <a:endParaRPr lang="en-US" sz="3050">
              <a:solidFill>
                <a:srgbClr val="000000"/>
              </a:solidFill>
              <a:latin typeface="Open Sauce"/>
              <a:ea typeface="Open Sauce"/>
              <a:cs typeface="Open Sauce"/>
              <a:sym typeface="Open Sauce"/>
            </a:endParaRPr>
          </a:p>
        </p:txBody>
      </p:sp>
      <p:sp>
        <p:nvSpPr>
          <p:cNvPr id="3" name="Freeform 3"/>
          <p:cNvSpPr/>
          <p:nvPr/>
        </p:nvSpPr>
        <p:spPr>
          <a:xfrm>
            <a:off x="-161060" y="1527212"/>
            <a:ext cx="5774042" cy="8444669"/>
          </a:xfrm>
          <a:custGeom>
            <a:avLst/>
            <a:gdLst/>
            <a:ahLst/>
            <a:cxnLst/>
            <a:rect l="l" t="t" r="r" b="b"/>
            <a:pathLst>
              <a:path w="5774042" h="8444669">
                <a:moveTo>
                  <a:pt x="0" y="0"/>
                </a:moveTo>
                <a:lnTo>
                  <a:pt x="5774043" y="0"/>
                </a:lnTo>
                <a:lnTo>
                  <a:pt x="5774043" y="8444669"/>
                </a:lnTo>
                <a:lnTo>
                  <a:pt x="0" y="8444669"/>
                </a:lnTo>
                <a:lnTo>
                  <a:pt x="0" y="0"/>
                </a:lnTo>
                <a:close/>
              </a:path>
            </a:pathLst>
          </a:custGeom>
          <a:blipFill>
            <a:blip r:embed="rId2"/>
            <a:stretch>
              <a:fillRect/>
            </a:stretch>
          </a:blipFill>
        </p:spPr>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71771" y="3471417"/>
            <a:ext cx="6087643" cy="4370764"/>
          </a:xfrm>
          <a:custGeom>
            <a:avLst/>
            <a:gdLst/>
            <a:ahLst/>
            <a:cxnLst/>
            <a:rect l="l" t="t" r="r" b="b"/>
            <a:pathLst>
              <a:path w="6087643" h="4370764">
                <a:moveTo>
                  <a:pt x="0" y="0"/>
                </a:moveTo>
                <a:lnTo>
                  <a:pt x="6087642" y="0"/>
                </a:lnTo>
                <a:lnTo>
                  <a:pt x="6087642" y="4370764"/>
                </a:lnTo>
                <a:lnTo>
                  <a:pt x="0" y="4370764"/>
                </a:lnTo>
                <a:lnTo>
                  <a:pt x="0" y="0"/>
                </a:lnTo>
                <a:close/>
              </a:path>
            </a:pathLst>
          </a:custGeom>
          <a:blipFill>
            <a:blip r:embed="rId2"/>
            <a:stretch>
              <a:fillRect t="-35247" b="-52020"/>
            </a:stretch>
          </a:blipFill>
        </p:spPr>
      </p:sp>
      <p:sp>
        <p:nvSpPr>
          <p:cNvPr id="3" name="Freeform 3"/>
          <p:cNvSpPr/>
          <p:nvPr/>
        </p:nvSpPr>
        <p:spPr>
          <a:xfrm>
            <a:off x="12301376" y="3471417"/>
            <a:ext cx="5306450" cy="4370764"/>
          </a:xfrm>
          <a:custGeom>
            <a:avLst/>
            <a:gdLst/>
            <a:ahLst/>
            <a:cxnLst/>
            <a:rect l="l" t="t" r="r" b="b"/>
            <a:pathLst>
              <a:path w="5306450" h="4370764">
                <a:moveTo>
                  <a:pt x="0" y="0"/>
                </a:moveTo>
                <a:lnTo>
                  <a:pt x="5306450" y="0"/>
                </a:lnTo>
                <a:lnTo>
                  <a:pt x="5306450" y="4370764"/>
                </a:lnTo>
                <a:lnTo>
                  <a:pt x="0" y="4370764"/>
                </a:lnTo>
                <a:lnTo>
                  <a:pt x="0" y="0"/>
                </a:lnTo>
                <a:close/>
              </a:path>
            </a:pathLst>
          </a:custGeom>
          <a:blipFill>
            <a:blip r:embed="rId3"/>
            <a:stretch>
              <a:fillRect t="-36823" b="-25053"/>
            </a:stretch>
          </a:blipFill>
        </p:spPr>
      </p:sp>
      <p:sp>
        <p:nvSpPr>
          <p:cNvPr id="4" name="TextBox 4"/>
          <p:cNvSpPr txBox="1"/>
          <p:nvPr/>
        </p:nvSpPr>
        <p:spPr>
          <a:xfrm>
            <a:off x="0" y="-57150"/>
            <a:ext cx="18288000" cy="3528567"/>
          </a:xfrm>
          <a:prstGeom prst="rect">
            <a:avLst/>
          </a:prstGeom>
        </p:spPr>
        <p:txBody>
          <a:bodyPr lIns="0" tIns="0" rIns="0" bIns="0" rtlCol="0" anchor="t">
            <a:spAutoFit/>
          </a:bodyPr>
          <a:lstStyle/>
          <a:p>
            <a:pPr algn="just">
              <a:lnSpc>
                <a:spcPts val="4060"/>
              </a:lnSpc>
              <a:spcBef>
                <a:spcPct val="0"/>
              </a:spcBef>
            </a:pPr>
            <a:r>
              <a:rPr lang="en-US" sz="2900" b="1">
                <a:solidFill>
                  <a:srgbClr val="000000"/>
                </a:solidFill>
                <a:latin typeface="Open Sauce Bold"/>
                <a:ea typeface="Open Sauce Bold"/>
                <a:cs typeface="Open Sauce Bold"/>
                <a:sym typeface="Open Sauce Bold"/>
              </a:rPr>
              <a:t>In 2019, corporations signed Power Purchase Agreements (PPAs) amounting to 20 GW across 23 countries worldwide. This figure represents about 40% of all corporate renewable energy agreements signed over the past decade.</a:t>
            </a:r>
          </a:p>
          <a:p>
            <a:pPr algn="just">
              <a:lnSpc>
                <a:spcPts val="4060"/>
              </a:lnSpc>
              <a:spcBef>
                <a:spcPct val="0"/>
              </a:spcBef>
            </a:pPr>
            <a:r>
              <a:rPr lang="en-US" sz="2900" b="1">
                <a:solidFill>
                  <a:srgbClr val="000000"/>
                </a:solidFill>
                <a:latin typeface="Open Sauce Bold"/>
                <a:ea typeface="Open Sauce Bold"/>
                <a:cs typeface="Open Sauce Bold"/>
                <a:sym typeface="Open Sauce Bold"/>
              </a:rPr>
              <a:t>Google became the largest corporate buyer of renewable energy in 2019, purchasing approximately 2.7 GW of clean power.</a:t>
            </a:r>
          </a:p>
          <a:p>
            <a:pPr algn="just">
              <a:lnSpc>
                <a:spcPts val="4060"/>
              </a:lnSpc>
              <a:spcBef>
                <a:spcPct val="0"/>
              </a:spcBef>
            </a:pPr>
            <a:r>
              <a:rPr lang="en-US" sz="2900" b="1">
                <a:solidFill>
                  <a:srgbClr val="000000"/>
                </a:solidFill>
                <a:latin typeface="Open Sauce Bold"/>
                <a:ea typeface="Open Sauce Bold"/>
                <a:cs typeface="Open Sauce Bold"/>
                <a:sym typeface="Open Sauce Bold"/>
              </a:rPr>
              <a:t>By early 2020, a total of 229 leading global corporations had joined the RE100 (Renewable Energy 100%) initiative, committing to using 100% renewable energy in their operations.</a:t>
            </a:r>
          </a:p>
        </p:txBody>
      </p:sp>
      <p:sp>
        <p:nvSpPr>
          <p:cNvPr id="5" name="TextBox 5"/>
          <p:cNvSpPr txBox="1"/>
          <p:nvPr/>
        </p:nvSpPr>
        <p:spPr>
          <a:xfrm>
            <a:off x="0" y="7785031"/>
            <a:ext cx="18288000" cy="2889389"/>
          </a:xfrm>
          <a:prstGeom prst="rect">
            <a:avLst/>
          </a:prstGeom>
        </p:spPr>
        <p:txBody>
          <a:bodyPr lIns="0" tIns="0" rIns="0" bIns="0" rtlCol="0" anchor="t">
            <a:spAutoFit/>
          </a:bodyPr>
          <a:lstStyle/>
          <a:p>
            <a:pPr algn="just">
              <a:lnSpc>
                <a:spcPts val="3878"/>
              </a:lnSpc>
            </a:pPr>
            <a:r>
              <a:rPr lang="en-US" sz="2770" b="1">
                <a:solidFill>
                  <a:srgbClr val="000000"/>
                </a:solidFill>
                <a:latin typeface="Open Sauce Bold"/>
                <a:ea typeface="Open Sauce Bold"/>
                <a:cs typeface="Open Sauce Bold"/>
                <a:sym typeface="Open Sauce Bold"/>
              </a:rPr>
              <a:t>A Power Purchase Agreement (PPA) is a long-term electricity procurement contract under which a large electricity consumer — or a group of smaller consumers — agrees to purchase a specified amount of electricity directly from a power producer, typically for a period of 10 to 20 years.</a:t>
            </a:r>
          </a:p>
          <a:p>
            <a:pPr algn="just">
              <a:lnSpc>
                <a:spcPts val="3878"/>
              </a:lnSpc>
            </a:pPr>
            <a:r>
              <a:rPr lang="en-US" sz="2770" b="1">
                <a:solidFill>
                  <a:srgbClr val="000000"/>
                </a:solidFill>
                <a:latin typeface="Open Sauce Bold"/>
                <a:ea typeface="Open Sauce Bold"/>
                <a:cs typeface="Open Sauce Bold"/>
                <a:sym typeface="Open Sauce Bold"/>
              </a:rPr>
              <a:t>RE100 is a global corporate initiative for renewable energy that brings together hundreds of major and ambitious companies committed to sourcing 100% of their electricity from renewable sources.</a:t>
            </a:r>
          </a:p>
          <a:p>
            <a:pPr algn="just">
              <a:lnSpc>
                <a:spcPts val="3878"/>
              </a:lnSpc>
              <a:spcBef>
                <a:spcPct val="0"/>
              </a:spcBef>
            </a:pPr>
            <a:endParaRPr lang="en-US" sz="2770" b="1">
              <a:solidFill>
                <a:srgbClr val="000000"/>
              </a:solidFill>
              <a:latin typeface="Open Sauce Bold"/>
              <a:ea typeface="Open Sauce Bold"/>
              <a:cs typeface="Open Sauce Bold"/>
              <a:sym typeface="Open Sauce Bold"/>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11979" t="-21296" r="-10761" b="-24173"/>
            </a:stretch>
          </a:blipFill>
        </p:spPr>
      </p:sp>
      <p:sp>
        <p:nvSpPr>
          <p:cNvPr id="3" name="TextBox 3"/>
          <p:cNvSpPr txBox="1"/>
          <p:nvPr/>
        </p:nvSpPr>
        <p:spPr>
          <a:xfrm>
            <a:off x="3292604" y="3268168"/>
            <a:ext cx="11087100" cy="6322695"/>
          </a:xfrm>
          <a:prstGeom prst="rect">
            <a:avLst/>
          </a:prstGeom>
        </p:spPr>
        <p:txBody>
          <a:bodyPr lIns="0" tIns="0" rIns="0" bIns="0" rtlCol="0" anchor="t">
            <a:spAutoFit/>
          </a:bodyPr>
          <a:lstStyle/>
          <a:p>
            <a:pPr algn="ctr">
              <a:lnSpc>
                <a:spcPts val="10080"/>
              </a:lnSpc>
            </a:pPr>
            <a:r>
              <a:rPr lang="en-US" sz="7200" b="1">
                <a:solidFill>
                  <a:srgbClr val="FFFFFF"/>
                </a:solidFill>
                <a:latin typeface="Open Sauce Bold"/>
                <a:ea typeface="Open Sauce Bold"/>
                <a:cs typeface="Open Sauce Bold"/>
                <a:sym typeface="Open Sauce Bold"/>
              </a:rPr>
              <a:t>Section 3. International Experience in Government Support for Green Energy</a:t>
            </a:r>
          </a:p>
          <a:p>
            <a:pPr marL="0" lvl="0" indent="0" algn="ctr">
              <a:lnSpc>
                <a:spcPts val="10080"/>
              </a:lnSpc>
              <a:spcBef>
                <a:spcPct val="0"/>
              </a:spcBef>
            </a:pPr>
            <a:endParaRPr lang="en-US" sz="7200" b="1">
              <a:solidFill>
                <a:srgbClr val="FFFFFF"/>
              </a:solidFill>
              <a:latin typeface="Open Sauce Bold"/>
              <a:ea typeface="Open Sauce Bold"/>
              <a:cs typeface="Open Sauce Bold"/>
              <a:sym typeface="Open Sauce Bold"/>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descr="a close up of a binder clip on a pink background"/>
          <p:cNvSpPr/>
          <p:nvPr/>
        </p:nvSpPr>
        <p:spPr>
          <a:xfrm>
            <a:off x="0" y="-4024003"/>
            <a:ext cx="21601514" cy="14311003"/>
          </a:xfrm>
          <a:custGeom>
            <a:avLst/>
            <a:gdLst/>
            <a:ahLst/>
            <a:cxnLst/>
            <a:rect l="l" t="t" r="r" b="b"/>
            <a:pathLst>
              <a:path w="21601514" h="14311003">
                <a:moveTo>
                  <a:pt x="0" y="0"/>
                </a:moveTo>
                <a:lnTo>
                  <a:pt x="21601514" y="0"/>
                </a:lnTo>
                <a:lnTo>
                  <a:pt x="21601514" y="14311003"/>
                </a:lnTo>
                <a:lnTo>
                  <a:pt x="0" y="14311003"/>
                </a:lnTo>
                <a:lnTo>
                  <a:pt x="0" y="0"/>
                </a:lnTo>
                <a:close/>
              </a:path>
            </a:pathLst>
          </a:custGeom>
          <a:blipFill>
            <a:blip r:embed="rId2"/>
            <a:stretch>
              <a:fillRect/>
            </a:stretch>
          </a:blipFill>
        </p:spPr>
      </p:sp>
      <p:sp>
        <p:nvSpPr>
          <p:cNvPr id="3" name="TextBox 3"/>
          <p:cNvSpPr txBox="1"/>
          <p:nvPr/>
        </p:nvSpPr>
        <p:spPr>
          <a:xfrm>
            <a:off x="0" y="3318516"/>
            <a:ext cx="13352925" cy="1521841"/>
          </a:xfrm>
          <a:prstGeom prst="rect">
            <a:avLst/>
          </a:prstGeom>
        </p:spPr>
        <p:txBody>
          <a:bodyPr lIns="0" tIns="0" rIns="0" bIns="0" rtlCol="0" anchor="t">
            <a:spAutoFit/>
          </a:bodyPr>
          <a:lstStyle/>
          <a:p>
            <a:pPr algn="ctr">
              <a:lnSpc>
                <a:spcPts val="6163"/>
              </a:lnSpc>
            </a:pPr>
            <a:r>
              <a:rPr lang="en-US" sz="4402" b="1">
                <a:solidFill>
                  <a:srgbClr val="FFFFFF"/>
                </a:solidFill>
                <a:latin typeface="Open Sauce Bold"/>
                <a:ea typeface="Open Sauce Bold"/>
                <a:cs typeface="Open Sauce Bold"/>
                <a:sym typeface="Open Sauce Bold"/>
              </a:rPr>
              <a:t>Administrative Instruments</a:t>
            </a:r>
          </a:p>
          <a:p>
            <a:pPr marL="0" lvl="0" indent="0" algn="ctr">
              <a:lnSpc>
                <a:spcPts val="6163"/>
              </a:lnSpc>
              <a:spcBef>
                <a:spcPct val="0"/>
              </a:spcBef>
            </a:pPr>
            <a:endParaRPr lang="en-US" sz="4402" b="1">
              <a:solidFill>
                <a:srgbClr val="FFFFFF"/>
              </a:solidFill>
              <a:latin typeface="Open Sauce Bold"/>
              <a:ea typeface="Open Sauce Bold"/>
              <a:cs typeface="Open Sauce Bold"/>
              <a:sym typeface="Open Sauce Bold"/>
            </a:endParaRPr>
          </a:p>
        </p:txBody>
      </p:sp>
      <p:sp>
        <p:nvSpPr>
          <p:cNvPr id="4" name="TextBox 4"/>
          <p:cNvSpPr txBox="1"/>
          <p:nvPr/>
        </p:nvSpPr>
        <p:spPr>
          <a:xfrm>
            <a:off x="564385" y="4450951"/>
            <a:ext cx="13085815" cy="3331382"/>
          </a:xfrm>
          <a:prstGeom prst="rect">
            <a:avLst/>
          </a:prstGeom>
        </p:spPr>
        <p:txBody>
          <a:bodyPr lIns="0" tIns="0" rIns="0" bIns="0" rtlCol="0" anchor="t">
            <a:spAutoFit/>
          </a:bodyPr>
          <a:lstStyle/>
          <a:p>
            <a:pPr algn="just">
              <a:lnSpc>
                <a:spcPts val="4470"/>
              </a:lnSpc>
              <a:spcBef>
                <a:spcPct val="0"/>
              </a:spcBef>
            </a:pPr>
            <a:r>
              <a:rPr lang="en-US" sz="3193" b="1">
                <a:solidFill>
                  <a:srgbClr val="000000"/>
                </a:solidFill>
                <a:latin typeface="Open Sauce Bold"/>
                <a:ea typeface="Open Sauce Bold"/>
                <a:cs typeface="Open Sauce Bold"/>
                <a:sym typeface="Open Sauce Bold"/>
              </a:rPr>
              <a:t>Administrative instruments refer to state regulatory measures aimed at promoting the development and use of green energy through laws, standards, permits, and mandatory requirements.</a:t>
            </a:r>
          </a:p>
          <a:p>
            <a:pPr algn="just">
              <a:lnSpc>
                <a:spcPts val="4470"/>
              </a:lnSpc>
              <a:spcBef>
                <a:spcPct val="0"/>
              </a:spcBef>
            </a:pPr>
            <a:r>
              <a:rPr lang="en-US" sz="3193" b="1">
                <a:solidFill>
                  <a:srgbClr val="000000"/>
                </a:solidFill>
                <a:latin typeface="Open Sauce Bold"/>
                <a:ea typeface="Open Sauce Bold"/>
                <a:cs typeface="Open Sauce Bold"/>
                <a:sym typeface="Open Sauce Bold"/>
              </a:rPr>
              <a:t> These tools ensure the implementation of environmental policies, regulate energy production and consumption, and establish institutional frameworks for sustainable development.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340854" y="962025"/>
            <a:ext cx="10149331" cy="6995160"/>
          </a:xfrm>
          <a:prstGeom prst="rect">
            <a:avLst/>
          </a:prstGeom>
        </p:spPr>
        <p:txBody>
          <a:bodyPr lIns="0" tIns="0" rIns="0" bIns="0" rtlCol="0" anchor="t">
            <a:spAutoFit/>
          </a:bodyPr>
          <a:lstStyle/>
          <a:p>
            <a:pPr algn="l">
              <a:lnSpc>
                <a:spcPts val="5040"/>
              </a:lnSpc>
            </a:pPr>
            <a:r>
              <a:rPr lang="en-US" sz="3600" b="1">
                <a:solidFill>
                  <a:srgbClr val="000000"/>
                </a:solidFill>
                <a:latin typeface="Open Sauce Bold"/>
                <a:ea typeface="Open Sauce Bold"/>
                <a:cs typeface="Open Sauce Bold"/>
                <a:sym typeface="Open Sauce Bold"/>
              </a:rPr>
              <a:t>Economic Instruments</a:t>
            </a:r>
          </a:p>
          <a:p>
            <a:pPr marL="777240" lvl="1" indent="-388620" algn="l">
              <a:lnSpc>
                <a:spcPts val="5040"/>
              </a:lnSpc>
              <a:buFont typeface="Arial"/>
              <a:buChar char="•"/>
            </a:pPr>
            <a:r>
              <a:rPr lang="en-US" sz="3600" b="1">
                <a:solidFill>
                  <a:srgbClr val="000000"/>
                </a:solidFill>
                <a:latin typeface="Open Sauce Bold"/>
                <a:ea typeface="Open Sauce Bold"/>
                <a:cs typeface="Open Sauce Bold"/>
                <a:sym typeface="Open Sauce Bold"/>
              </a:rPr>
              <a:t>Preferential lending programs</a:t>
            </a:r>
          </a:p>
          <a:p>
            <a:pPr marL="777240" lvl="1" indent="-388620" algn="l">
              <a:lnSpc>
                <a:spcPts val="5040"/>
              </a:lnSpc>
              <a:buFont typeface="Arial"/>
              <a:buChar char="•"/>
            </a:pPr>
            <a:r>
              <a:rPr lang="en-US" sz="3600" b="1">
                <a:solidFill>
                  <a:srgbClr val="000000"/>
                </a:solidFill>
                <a:latin typeface="Open Sauce Bold"/>
                <a:ea typeface="Open Sauce Bold"/>
                <a:cs typeface="Open Sauce Bold"/>
                <a:sym typeface="Open Sauce Bold"/>
              </a:rPr>
              <a:t>State subsidies and compensations</a:t>
            </a:r>
          </a:p>
          <a:p>
            <a:pPr marL="777240" lvl="1" indent="-388620" algn="l">
              <a:lnSpc>
                <a:spcPts val="5040"/>
              </a:lnSpc>
              <a:buFont typeface="Arial"/>
              <a:buChar char="•"/>
            </a:pPr>
            <a:r>
              <a:rPr lang="en-US" sz="3600" b="1">
                <a:solidFill>
                  <a:srgbClr val="000000"/>
                </a:solidFill>
                <a:latin typeface="Open Sauce Bold"/>
                <a:ea typeface="Open Sauce Bold"/>
                <a:cs typeface="Open Sauce Bold"/>
                <a:sym typeface="Open Sauce Bold"/>
              </a:rPr>
              <a:t>Investments in scientific research and experimental design projects</a:t>
            </a:r>
          </a:p>
          <a:p>
            <a:pPr marL="777240" lvl="1" indent="-388620" algn="l">
              <a:lnSpc>
                <a:spcPts val="5040"/>
              </a:lnSpc>
              <a:buFont typeface="Arial"/>
              <a:buChar char="•"/>
            </a:pPr>
            <a:r>
              <a:rPr lang="en-US" sz="3600" b="1">
                <a:solidFill>
                  <a:srgbClr val="000000"/>
                </a:solidFill>
                <a:latin typeface="Open Sauce Bold"/>
                <a:ea typeface="Open Sauce Bold"/>
                <a:cs typeface="Open Sauce Bold"/>
                <a:sym typeface="Open Sauce Bold"/>
              </a:rPr>
              <a:t>Certification programs</a:t>
            </a:r>
          </a:p>
          <a:p>
            <a:pPr marL="777240" lvl="1" indent="-388620" algn="l">
              <a:lnSpc>
                <a:spcPts val="5040"/>
              </a:lnSpc>
              <a:buFont typeface="Arial"/>
              <a:buChar char="•"/>
            </a:pPr>
            <a:r>
              <a:rPr lang="en-US" sz="3600" b="1">
                <a:solidFill>
                  <a:srgbClr val="000000"/>
                </a:solidFill>
                <a:latin typeface="Open Sauce Bold"/>
                <a:ea typeface="Open Sauce Bold"/>
                <a:cs typeface="Open Sauce Bold"/>
                <a:sym typeface="Open Sauce Bold"/>
              </a:rPr>
              <a:t>Implementation of energy management systems</a:t>
            </a:r>
          </a:p>
          <a:p>
            <a:pPr marL="777240" lvl="1" indent="-388620" algn="l">
              <a:lnSpc>
                <a:spcPts val="5040"/>
              </a:lnSpc>
              <a:buFont typeface="Arial"/>
              <a:buChar char="•"/>
            </a:pPr>
            <a:r>
              <a:rPr lang="en-US" sz="3600" b="1">
                <a:solidFill>
                  <a:srgbClr val="000000"/>
                </a:solidFill>
                <a:latin typeface="Open Sauce Bold"/>
                <a:ea typeface="Open Sauce Bold"/>
                <a:cs typeface="Open Sauce Bold"/>
                <a:sym typeface="Open Sauce Bold"/>
              </a:rPr>
              <a:t>Grants</a:t>
            </a:r>
          </a:p>
          <a:p>
            <a:pPr marL="777240" lvl="1" indent="-388620" algn="l">
              <a:lnSpc>
                <a:spcPts val="5040"/>
              </a:lnSpc>
              <a:buFont typeface="Arial"/>
              <a:buChar char="•"/>
            </a:pPr>
            <a:r>
              <a:rPr lang="en-US" sz="3600" b="1">
                <a:solidFill>
                  <a:srgbClr val="000000"/>
                </a:solidFill>
                <a:latin typeface="Open Sauce Bold"/>
                <a:ea typeface="Open Sauce Bold"/>
                <a:cs typeface="Open Sauce Bold"/>
                <a:sym typeface="Open Sauce Bold"/>
              </a:rPr>
              <a:t>Regulation of energy resource prices</a:t>
            </a:r>
          </a:p>
          <a:p>
            <a:pPr marL="0" lvl="0" indent="0" algn="l">
              <a:lnSpc>
                <a:spcPts val="5040"/>
              </a:lnSpc>
              <a:spcBef>
                <a:spcPct val="0"/>
              </a:spcBef>
            </a:pPr>
            <a:endParaRPr lang="en-US" sz="3600" b="1">
              <a:solidFill>
                <a:srgbClr val="000000"/>
              </a:solidFill>
              <a:latin typeface="Open Sauce Bold"/>
              <a:ea typeface="Open Sauce Bold"/>
              <a:cs typeface="Open Sauce Bold"/>
              <a:sym typeface="Open Sauce Bold"/>
            </a:endParaRPr>
          </a:p>
        </p:txBody>
      </p:sp>
      <p:sp>
        <p:nvSpPr>
          <p:cNvPr id="3" name="Freeform 3"/>
          <p:cNvSpPr/>
          <p:nvPr/>
        </p:nvSpPr>
        <p:spPr>
          <a:xfrm>
            <a:off x="1028700" y="1028700"/>
            <a:ext cx="5949274" cy="7906011"/>
          </a:xfrm>
          <a:custGeom>
            <a:avLst/>
            <a:gdLst/>
            <a:ahLst/>
            <a:cxnLst/>
            <a:rect l="l" t="t" r="r" b="b"/>
            <a:pathLst>
              <a:path w="5949274" h="7906011">
                <a:moveTo>
                  <a:pt x="0" y="0"/>
                </a:moveTo>
                <a:lnTo>
                  <a:pt x="5949274" y="0"/>
                </a:lnTo>
                <a:lnTo>
                  <a:pt x="5949274" y="7906011"/>
                </a:lnTo>
                <a:lnTo>
                  <a:pt x="0" y="7906011"/>
                </a:lnTo>
                <a:lnTo>
                  <a:pt x="0" y="0"/>
                </a:lnTo>
                <a:close/>
              </a:path>
            </a:pathLst>
          </a:custGeom>
          <a:blipFill>
            <a:blip r:embed="rId2"/>
            <a:stretch>
              <a:fillRect/>
            </a:stretch>
          </a:blipFill>
        </p:spPr>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340854" y="952500"/>
            <a:ext cx="10947146" cy="5484296"/>
          </a:xfrm>
          <a:prstGeom prst="rect">
            <a:avLst/>
          </a:prstGeom>
        </p:spPr>
        <p:txBody>
          <a:bodyPr lIns="0" tIns="0" rIns="0" bIns="0" rtlCol="0" anchor="t">
            <a:spAutoFit/>
          </a:bodyPr>
          <a:lstStyle/>
          <a:p>
            <a:pPr algn="l">
              <a:lnSpc>
                <a:spcPts val="5436"/>
              </a:lnSpc>
            </a:pPr>
            <a:r>
              <a:rPr lang="en-US" sz="3882" b="1">
                <a:solidFill>
                  <a:srgbClr val="000000"/>
                </a:solidFill>
                <a:latin typeface="Open Sauce Bold"/>
                <a:ea typeface="Open Sauce Bold"/>
                <a:cs typeface="Open Sauce Bold"/>
                <a:sym typeface="Open Sauce Bold"/>
              </a:rPr>
              <a:t>Information Instruments.</a:t>
            </a:r>
          </a:p>
          <a:p>
            <a:pPr algn="l">
              <a:lnSpc>
                <a:spcPts val="5436"/>
              </a:lnSpc>
            </a:pPr>
            <a:endParaRPr lang="en-US" sz="3882" b="1">
              <a:solidFill>
                <a:srgbClr val="000000"/>
              </a:solidFill>
              <a:latin typeface="Open Sauce Bold"/>
              <a:ea typeface="Open Sauce Bold"/>
              <a:cs typeface="Open Sauce Bold"/>
              <a:sym typeface="Open Sauce Bold"/>
            </a:endParaRPr>
          </a:p>
          <a:p>
            <a:pPr algn="l">
              <a:lnSpc>
                <a:spcPts val="5436"/>
              </a:lnSpc>
            </a:pPr>
            <a:r>
              <a:rPr lang="en-US" sz="3882" b="1">
                <a:solidFill>
                  <a:srgbClr val="000000"/>
                </a:solidFill>
                <a:latin typeface="Open Sauce Bold"/>
                <a:ea typeface="Open Sauce Bold"/>
                <a:cs typeface="Open Sauce Bold"/>
                <a:sym typeface="Open Sauce Bold"/>
              </a:rPr>
              <a:t>These instruments consist of measures aimed at promoting and popularizing green energy, raising public awareness, and encouraging the adoption of sustainable energy practices.</a:t>
            </a:r>
          </a:p>
          <a:p>
            <a:pPr algn="l">
              <a:lnSpc>
                <a:spcPts val="5436"/>
              </a:lnSpc>
              <a:spcBef>
                <a:spcPct val="0"/>
              </a:spcBef>
            </a:pPr>
            <a:endParaRPr lang="en-US" sz="3882" b="1">
              <a:solidFill>
                <a:srgbClr val="000000"/>
              </a:solidFill>
              <a:latin typeface="Open Sauce Bold"/>
              <a:ea typeface="Open Sauce Bold"/>
              <a:cs typeface="Open Sauce Bold"/>
              <a:sym typeface="Open Sauce Bold"/>
            </a:endParaRPr>
          </a:p>
        </p:txBody>
      </p:sp>
      <p:sp>
        <p:nvSpPr>
          <p:cNvPr id="3" name="Freeform 3"/>
          <p:cNvSpPr/>
          <p:nvPr/>
        </p:nvSpPr>
        <p:spPr>
          <a:xfrm>
            <a:off x="304640" y="1773691"/>
            <a:ext cx="6544941" cy="4636000"/>
          </a:xfrm>
          <a:custGeom>
            <a:avLst/>
            <a:gdLst/>
            <a:ahLst/>
            <a:cxnLst/>
            <a:rect l="l" t="t" r="r" b="b"/>
            <a:pathLst>
              <a:path w="6544941" h="4636000">
                <a:moveTo>
                  <a:pt x="0" y="0"/>
                </a:moveTo>
                <a:lnTo>
                  <a:pt x="6544942" y="0"/>
                </a:lnTo>
                <a:lnTo>
                  <a:pt x="6544942" y="4636001"/>
                </a:lnTo>
                <a:lnTo>
                  <a:pt x="0" y="4636001"/>
                </a:lnTo>
                <a:lnTo>
                  <a:pt x="0" y="0"/>
                </a:lnTo>
                <a:close/>
              </a:path>
            </a:pathLst>
          </a:custGeom>
          <a:blipFill>
            <a:blip r:embed="rId2"/>
            <a:stretch>
              <a:fillRect/>
            </a:stretch>
          </a:blipFill>
        </p:spPr>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11979" t="-21296" r="-10761" b="-24173"/>
            </a:stretch>
          </a:blipFill>
        </p:spPr>
      </p:sp>
      <p:sp>
        <p:nvSpPr>
          <p:cNvPr id="3" name="TextBox 3"/>
          <p:cNvSpPr txBox="1"/>
          <p:nvPr/>
        </p:nvSpPr>
        <p:spPr>
          <a:xfrm>
            <a:off x="3292604" y="3268168"/>
            <a:ext cx="11087100" cy="6322695"/>
          </a:xfrm>
          <a:prstGeom prst="rect">
            <a:avLst/>
          </a:prstGeom>
        </p:spPr>
        <p:txBody>
          <a:bodyPr lIns="0" tIns="0" rIns="0" bIns="0" rtlCol="0" anchor="t">
            <a:spAutoFit/>
          </a:bodyPr>
          <a:lstStyle/>
          <a:p>
            <a:pPr algn="ctr">
              <a:lnSpc>
                <a:spcPts val="10080"/>
              </a:lnSpc>
            </a:pPr>
            <a:r>
              <a:rPr lang="en-US" sz="7200" b="1">
                <a:solidFill>
                  <a:srgbClr val="FFFFFF"/>
                </a:solidFill>
                <a:latin typeface="Open Sauce Bold"/>
                <a:ea typeface="Open Sauce Bold"/>
                <a:cs typeface="Open Sauce Bold"/>
                <a:sym typeface="Open Sauce Bold"/>
              </a:rPr>
              <a:t>Section 4. Prospects for the Development of Green Energy in Uzbekistan</a:t>
            </a:r>
          </a:p>
          <a:p>
            <a:pPr marL="0" lvl="0" indent="0" algn="ctr">
              <a:lnSpc>
                <a:spcPts val="10080"/>
              </a:lnSpc>
              <a:spcBef>
                <a:spcPct val="0"/>
              </a:spcBef>
            </a:pPr>
            <a:endParaRPr lang="en-US" sz="7200" b="1">
              <a:solidFill>
                <a:srgbClr val="FFFFFF"/>
              </a:solidFill>
              <a:latin typeface="Open Sauce Bold"/>
              <a:ea typeface="Open Sauce Bold"/>
              <a:cs typeface="Open Sauce Bold"/>
              <a:sym typeface="Open Sauce Bold"/>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19119" t="-41443"/>
            </a:stretch>
          </a:blipFill>
        </p:spPr>
      </p:sp>
      <p:sp>
        <p:nvSpPr>
          <p:cNvPr id="3" name="TextBox 3"/>
          <p:cNvSpPr txBox="1"/>
          <p:nvPr/>
        </p:nvSpPr>
        <p:spPr>
          <a:xfrm>
            <a:off x="1197865" y="3733337"/>
            <a:ext cx="13898979" cy="4203161"/>
          </a:xfrm>
          <a:prstGeom prst="rect">
            <a:avLst/>
          </a:prstGeom>
        </p:spPr>
        <p:txBody>
          <a:bodyPr lIns="0" tIns="0" rIns="0" bIns="0" rtlCol="0" anchor="t">
            <a:spAutoFit/>
          </a:bodyPr>
          <a:lstStyle/>
          <a:p>
            <a:pPr algn="l">
              <a:lnSpc>
                <a:spcPts val="6679"/>
              </a:lnSpc>
            </a:pPr>
            <a:r>
              <a:rPr lang="en-US" sz="4771">
                <a:solidFill>
                  <a:srgbClr val="000000"/>
                </a:solidFill>
                <a:latin typeface="Open Sauce"/>
                <a:ea typeface="Open Sauce"/>
                <a:cs typeface="Open Sauce"/>
                <a:sym typeface="Open Sauce"/>
              </a:rPr>
              <a:t>According to calculations by European experts, Uzbekistan has the potential to generate 40 times more electricity per year than its current annual consumption volume.</a:t>
            </a:r>
          </a:p>
          <a:p>
            <a:pPr marL="0" lvl="0" indent="0" algn="l">
              <a:lnSpc>
                <a:spcPts val="6679"/>
              </a:lnSpc>
              <a:spcBef>
                <a:spcPct val="0"/>
              </a:spcBef>
            </a:pPr>
            <a:endParaRPr lang="en-US" sz="4771">
              <a:solidFill>
                <a:srgbClr val="000000"/>
              </a:solidFill>
              <a:latin typeface="Open Sauce"/>
              <a:ea typeface="Open Sauce"/>
              <a:cs typeface="Open Sauce"/>
              <a:sym typeface="Open Sauce"/>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49497" y="3667746"/>
            <a:ext cx="11689631" cy="6619254"/>
          </a:xfrm>
          <a:custGeom>
            <a:avLst/>
            <a:gdLst/>
            <a:ahLst/>
            <a:cxnLst/>
            <a:rect l="l" t="t" r="r" b="b"/>
            <a:pathLst>
              <a:path w="11689631" h="6619254">
                <a:moveTo>
                  <a:pt x="0" y="0"/>
                </a:moveTo>
                <a:lnTo>
                  <a:pt x="11689631" y="0"/>
                </a:lnTo>
                <a:lnTo>
                  <a:pt x="11689631" y="6619254"/>
                </a:lnTo>
                <a:lnTo>
                  <a:pt x="0" y="6619254"/>
                </a:lnTo>
                <a:lnTo>
                  <a:pt x="0" y="0"/>
                </a:lnTo>
                <a:close/>
              </a:path>
            </a:pathLst>
          </a:custGeom>
          <a:blipFill>
            <a:blip r:embed="rId2"/>
            <a:stretch>
              <a:fillRect/>
            </a:stretch>
          </a:blipFill>
        </p:spPr>
      </p:sp>
      <p:sp>
        <p:nvSpPr>
          <p:cNvPr id="3" name="TextBox 3"/>
          <p:cNvSpPr txBox="1"/>
          <p:nvPr/>
        </p:nvSpPr>
        <p:spPr>
          <a:xfrm>
            <a:off x="3618498" y="285499"/>
            <a:ext cx="13640802" cy="4107615"/>
          </a:xfrm>
          <a:prstGeom prst="rect">
            <a:avLst/>
          </a:prstGeom>
        </p:spPr>
        <p:txBody>
          <a:bodyPr lIns="0" tIns="0" rIns="0" bIns="0" rtlCol="0" anchor="t">
            <a:spAutoFit/>
          </a:bodyPr>
          <a:lstStyle/>
          <a:p>
            <a:pPr algn="l">
              <a:lnSpc>
                <a:spcPts val="5436"/>
              </a:lnSpc>
            </a:pPr>
            <a:r>
              <a:rPr lang="en-US" sz="3882" b="1">
                <a:solidFill>
                  <a:srgbClr val="000000"/>
                </a:solidFill>
                <a:latin typeface="Open Sauce Bold"/>
                <a:ea typeface="Open Sauce Bold"/>
                <a:cs typeface="Open Sauce Bold"/>
                <a:sym typeface="Open Sauce Bold"/>
              </a:rPr>
              <a:t>Between 1991 and 2016, a total of 3,000 MW of capacity was commissioned over 25 years,</a:t>
            </a:r>
          </a:p>
          <a:p>
            <a:pPr algn="l">
              <a:lnSpc>
                <a:spcPts val="5436"/>
              </a:lnSpc>
            </a:pPr>
            <a:r>
              <a:rPr lang="en-US" sz="3882" b="1">
                <a:solidFill>
                  <a:srgbClr val="000000"/>
                </a:solidFill>
                <a:latin typeface="Open Sauce Bold"/>
                <a:ea typeface="Open Sauce Bold"/>
                <a:cs typeface="Open Sauce Bold"/>
                <a:sym typeface="Open Sauce Bold"/>
              </a:rPr>
              <a:t> while on December 27, 2023 alone, Uzbekistan launched six major green energy projects with a combined capacity of 2,400 MW.</a:t>
            </a:r>
          </a:p>
          <a:p>
            <a:pPr algn="l">
              <a:lnSpc>
                <a:spcPts val="5436"/>
              </a:lnSpc>
              <a:spcBef>
                <a:spcPct val="0"/>
              </a:spcBef>
            </a:pPr>
            <a:endParaRPr lang="en-US" sz="3882" b="1">
              <a:solidFill>
                <a:srgbClr val="000000"/>
              </a:solidFill>
              <a:latin typeface="Open Sauce Bold"/>
              <a:ea typeface="Open Sauce Bold"/>
              <a:cs typeface="Open Sauce Bold"/>
              <a:sym typeface="Open Sauce Bold"/>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descr="minimal social media icon"/>
          <p:cNvSpPr/>
          <p:nvPr/>
        </p:nvSpPr>
        <p:spPr>
          <a:xfrm>
            <a:off x="5914102" y="9297475"/>
            <a:ext cx="648672" cy="762328"/>
          </a:xfrm>
          <a:custGeom>
            <a:avLst/>
            <a:gdLst/>
            <a:ahLst/>
            <a:cxnLst/>
            <a:rect l="l" t="t" r="r" b="b"/>
            <a:pathLst>
              <a:path w="648672" h="762328">
                <a:moveTo>
                  <a:pt x="0" y="0"/>
                </a:moveTo>
                <a:lnTo>
                  <a:pt x="648672" y="0"/>
                </a:lnTo>
                <a:lnTo>
                  <a:pt x="648672" y="762328"/>
                </a:lnTo>
                <a:lnTo>
                  <a:pt x="0" y="762328"/>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sp>
      <p:sp>
        <p:nvSpPr>
          <p:cNvPr id="3" name="Freeform 3" descr="minimal right arrow icon"/>
          <p:cNvSpPr/>
          <p:nvPr/>
        </p:nvSpPr>
        <p:spPr>
          <a:xfrm>
            <a:off x="15578455" y="7649634"/>
            <a:ext cx="762328" cy="729063"/>
          </a:xfrm>
          <a:custGeom>
            <a:avLst/>
            <a:gdLst/>
            <a:ahLst/>
            <a:cxnLst/>
            <a:rect l="l" t="t" r="r" b="b"/>
            <a:pathLst>
              <a:path w="762328" h="729063">
                <a:moveTo>
                  <a:pt x="0" y="0"/>
                </a:moveTo>
                <a:lnTo>
                  <a:pt x="762328" y="0"/>
                </a:lnTo>
                <a:lnTo>
                  <a:pt x="762328" y="729063"/>
                </a:lnTo>
                <a:lnTo>
                  <a:pt x="0" y="729063"/>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sp>
      <p:sp>
        <p:nvSpPr>
          <p:cNvPr id="4" name="Freeform 4" descr="minimal image icon"/>
          <p:cNvSpPr/>
          <p:nvPr/>
        </p:nvSpPr>
        <p:spPr>
          <a:xfrm>
            <a:off x="15672706" y="9297475"/>
            <a:ext cx="573825" cy="762328"/>
          </a:xfrm>
          <a:custGeom>
            <a:avLst/>
            <a:gdLst/>
            <a:ahLst/>
            <a:cxnLst/>
            <a:rect l="l" t="t" r="r" b="b"/>
            <a:pathLst>
              <a:path w="573825" h="762328">
                <a:moveTo>
                  <a:pt x="0" y="0"/>
                </a:moveTo>
                <a:lnTo>
                  <a:pt x="573825" y="0"/>
                </a:lnTo>
                <a:lnTo>
                  <a:pt x="573825" y="762328"/>
                </a:lnTo>
                <a:lnTo>
                  <a:pt x="0" y="762328"/>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sp>
      <p:sp>
        <p:nvSpPr>
          <p:cNvPr id="5" name="Freeform 5" descr="minimal check box icon"/>
          <p:cNvSpPr/>
          <p:nvPr/>
        </p:nvSpPr>
        <p:spPr>
          <a:xfrm>
            <a:off x="3883423" y="7637160"/>
            <a:ext cx="762328" cy="754012"/>
          </a:xfrm>
          <a:custGeom>
            <a:avLst/>
            <a:gdLst/>
            <a:ahLst/>
            <a:cxnLst/>
            <a:rect l="l" t="t" r="r" b="b"/>
            <a:pathLst>
              <a:path w="762328" h="754012">
                <a:moveTo>
                  <a:pt x="0" y="0"/>
                </a:moveTo>
                <a:lnTo>
                  <a:pt x="762328" y="0"/>
                </a:lnTo>
                <a:lnTo>
                  <a:pt x="762328" y="754011"/>
                </a:lnTo>
                <a:lnTo>
                  <a:pt x="0" y="754011"/>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sp>
      <p:sp>
        <p:nvSpPr>
          <p:cNvPr id="6" name="Freeform 6" descr="minimal exit icon"/>
          <p:cNvSpPr/>
          <p:nvPr/>
        </p:nvSpPr>
        <p:spPr>
          <a:xfrm>
            <a:off x="1947217" y="7675969"/>
            <a:ext cx="762328" cy="676393"/>
          </a:xfrm>
          <a:custGeom>
            <a:avLst/>
            <a:gdLst/>
            <a:ahLst/>
            <a:cxnLst/>
            <a:rect l="l" t="t" r="r" b="b"/>
            <a:pathLst>
              <a:path w="762328" h="676393">
                <a:moveTo>
                  <a:pt x="0" y="0"/>
                </a:moveTo>
                <a:lnTo>
                  <a:pt x="762328" y="0"/>
                </a:lnTo>
                <a:lnTo>
                  <a:pt x="762328" y="676393"/>
                </a:lnTo>
                <a:lnTo>
                  <a:pt x="0" y="676393"/>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7" name="Freeform 7" descr="minimal arrow down icon"/>
          <p:cNvSpPr/>
          <p:nvPr/>
        </p:nvSpPr>
        <p:spPr>
          <a:xfrm>
            <a:off x="7783185" y="7634387"/>
            <a:ext cx="762328" cy="759556"/>
          </a:xfrm>
          <a:custGeom>
            <a:avLst/>
            <a:gdLst/>
            <a:ahLst/>
            <a:cxnLst/>
            <a:rect l="l" t="t" r="r" b="b"/>
            <a:pathLst>
              <a:path w="762328" h="759556">
                <a:moveTo>
                  <a:pt x="0" y="0"/>
                </a:moveTo>
                <a:lnTo>
                  <a:pt x="762329" y="0"/>
                </a:lnTo>
                <a:lnTo>
                  <a:pt x="762329" y="759557"/>
                </a:lnTo>
                <a:lnTo>
                  <a:pt x="0" y="759557"/>
                </a:lnTo>
                <a:lnTo>
                  <a:pt x="0" y="0"/>
                </a:lnTo>
                <a:close/>
              </a:path>
            </a:pathLst>
          </a:custGeom>
          <a:blipFill>
            <a:blip r:embed="rId12">
              <a:extLst>
                <a:ext uri="{96DAC541-7B7A-43D3-8B79-37D633B846F1}">
                  <asvg:svgBlip xmlns:asvg="http://schemas.microsoft.com/office/drawing/2016/SVG/main" r:embed="rId13"/>
                </a:ext>
              </a:extLst>
            </a:blip>
            <a:stretch>
              <a:fillRect/>
            </a:stretch>
          </a:blipFill>
          <a:ln cap="sq">
            <a:noFill/>
            <a:prstDash val="solid"/>
            <a:miter/>
          </a:ln>
        </p:spPr>
      </p:sp>
      <p:sp>
        <p:nvSpPr>
          <p:cNvPr id="8" name="Freeform 8" descr="minimal like icon"/>
          <p:cNvSpPr/>
          <p:nvPr/>
        </p:nvSpPr>
        <p:spPr>
          <a:xfrm>
            <a:off x="7734027" y="9324503"/>
            <a:ext cx="762328" cy="708272"/>
          </a:xfrm>
          <a:custGeom>
            <a:avLst/>
            <a:gdLst/>
            <a:ahLst/>
            <a:cxnLst/>
            <a:rect l="l" t="t" r="r" b="b"/>
            <a:pathLst>
              <a:path w="762328" h="708272">
                <a:moveTo>
                  <a:pt x="0" y="0"/>
                </a:moveTo>
                <a:lnTo>
                  <a:pt x="762328" y="0"/>
                </a:lnTo>
                <a:lnTo>
                  <a:pt x="762328" y="708272"/>
                </a:lnTo>
                <a:lnTo>
                  <a:pt x="0" y="708272"/>
                </a:lnTo>
                <a:lnTo>
                  <a:pt x="0" y="0"/>
                </a:lnTo>
                <a:close/>
              </a:path>
            </a:pathLst>
          </a:custGeom>
          <a:blipFill>
            <a:blip r:embed="rId14">
              <a:extLst>
                <a:ext uri="{96DAC541-7B7A-43D3-8B79-37D633B846F1}">
                  <asvg:svgBlip xmlns:asvg="http://schemas.microsoft.com/office/drawing/2016/SVG/main" r:embed="rId15"/>
                </a:ext>
              </a:extLst>
            </a:blip>
            <a:stretch>
              <a:fillRect/>
            </a:stretch>
          </a:blipFill>
          <a:ln cap="sq">
            <a:noFill/>
            <a:prstDash val="solid"/>
            <a:miter/>
          </a:ln>
        </p:spPr>
      </p:sp>
      <p:sp>
        <p:nvSpPr>
          <p:cNvPr id="9" name="Freeform 9" descr="minimal mail icon"/>
          <p:cNvSpPr/>
          <p:nvPr/>
        </p:nvSpPr>
        <p:spPr>
          <a:xfrm>
            <a:off x="1947217" y="9416675"/>
            <a:ext cx="762328" cy="523927"/>
          </a:xfrm>
          <a:custGeom>
            <a:avLst/>
            <a:gdLst/>
            <a:ahLst/>
            <a:cxnLst/>
            <a:rect l="l" t="t" r="r" b="b"/>
            <a:pathLst>
              <a:path w="762328" h="523927">
                <a:moveTo>
                  <a:pt x="0" y="0"/>
                </a:moveTo>
                <a:lnTo>
                  <a:pt x="762328" y="0"/>
                </a:lnTo>
                <a:lnTo>
                  <a:pt x="762328" y="523928"/>
                </a:lnTo>
                <a:lnTo>
                  <a:pt x="0" y="523928"/>
                </a:lnTo>
                <a:lnTo>
                  <a:pt x="0" y="0"/>
                </a:lnTo>
                <a:close/>
              </a:path>
            </a:pathLst>
          </a:custGeom>
          <a:blipFill>
            <a:blip r:embed="rId16">
              <a:extLst>
                <a:ext uri="{96DAC541-7B7A-43D3-8B79-37D633B846F1}">
                  <asvg:svgBlip xmlns:asvg="http://schemas.microsoft.com/office/drawing/2016/SVG/main" r:embed="rId17"/>
                </a:ext>
              </a:extLst>
            </a:blip>
            <a:stretch>
              <a:fillRect/>
            </a:stretch>
          </a:blipFill>
          <a:ln cap="sq">
            <a:noFill/>
            <a:prstDash val="solid"/>
            <a:miter/>
          </a:ln>
        </p:spPr>
      </p:sp>
      <p:sp>
        <p:nvSpPr>
          <p:cNvPr id="10" name="Freeform 10" descr="minimal video length icon"/>
          <p:cNvSpPr/>
          <p:nvPr/>
        </p:nvSpPr>
        <p:spPr>
          <a:xfrm>
            <a:off x="11682947" y="7644090"/>
            <a:ext cx="860641" cy="740151"/>
          </a:xfrm>
          <a:custGeom>
            <a:avLst/>
            <a:gdLst/>
            <a:ahLst/>
            <a:cxnLst/>
            <a:rect l="l" t="t" r="r" b="b"/>
            <a:pathLst>
              <a:path w="860641" h="740151">
                <a:moveTo>
                  <a:pt x="0" y="0"/>
                </a:moveTo>
                <a:lnTo>
                  <a:pt x="860642" y="0"/>
                </a:lnTo>
                <a:lnTo>
                  <a:pt x="860642" y="740151"/>
                </a:lnTo>
                <a:lnTo>
                  <a:pt x="0" y="740151"/>
                </a:lnTo>
                <a:lnTo>
                  <a:pt x="0" y="0"/>
                </a:lnTo>
                <a:close/>
              </a:path>
            </a:pathLst>
          </a:custGeom>
          <a:blipFill>
            <a:blip r:embed="rId18">
              <a:extLst>
                <a:ext uri="{96DAC541-7B7A-43D3-8B79-37D633B846F1}">
                  <asvg:svgBlip xmlns:asvg="http://schemas.microsoft.com/office/drawing/2016/SVG/main" r:embed="rId19"/>
                </a:ext>
              </a:extLst>
            </a:blip>
            <a:stretch>
              <a:fillRect/>
            </a:stretch>
          </a:blipFill>
          <a:ln cap="sq">
            <a:noFill/>
            <a:prstDash val="solid"/>
            <a:miter/>
          </a:ln>
        </p:spPr>
      </p:sp>
      <p:sp>
        <p:nvSpPr>
          <p:cNvPr id="11" name="Freeform 11" descr="minimal lightbulb icon"/>
          <p:cNvSpPr/>
          <p:nvPr/>
        </p:nvSpPr>
        <p:spPr>
          <a:xfrm>
            <a:off x="11753240" y="9297475"/>
            <a:ext cx="557193" cy="762328"/>
          </a:xfrm>
          <a:custGeom>
            <a:avLst/>
            <a:gdLst/>
            <a:ahLst/>
            <a:cxnLst/>
            <a:rect l="l" t="t" r="r" b="b"/>
            <a:pathLst>
              <a:path w="557193" h="762328">
                <a:moveTo>
                  <a:pt x="0" y="0"/>
                </a:moveTo>
                <a:lnTo>
                  <a:pt x="557193" y="0"/>
                </a:lnTo>
                <a:lnTo>
                  <a:pt x="557193" y="762328"/>
                </a:lnTo>
                <a:lnTo>
                  <a:pt x="0" y="762328"/>
                </a:lnTo>
                <a:lnTo>
                  <a:pt x="0" y="0"/>
                </a:lnTo>
                <a:close/>
              </a:path>
            </a:pathLst>
          </a:custGeom>
          <a:blipFill>
            <a:blip r:embed="rId20">
              <a:extLst>
                <a:ext uri="{96DAC541-7B7A-43D3-8B79-37D633B846F1}">
                  <asvg:svgBlip xmlns:asvg="http://schemas.microsoft.com/office/drawing/2016/SVG/main" r:embed="rId21"/>
                </a:ext>
              </a:extLst>
            </a:blip>
            <a:stretch>
              <a:fillRect/>
            </a:stretch>
          </a:blipFill>
          <a:ln cap="sq">
            <a:noFill/>
            <a:prstDash val="solid"/>
            <a:miter/>
          </a:ln>
        </p:spPr>
      </p:sp>
      <p:sp>
        <p:nvSpPr>
          <p:cNvPr id="12" name="Freeform 12" descr="minimal calendar icon"/>
          <p:cNvSpPr/>
          <p:nvPr/>
        </p:nvSpPr>
        <p:spPr>
          <a:xfrm>
            <a:off x="5833304" y="7651020"/>
            <a:ext cx="762328" cy="726291"/>
          </a:xfrm>
          <a:custGeom>
            <a:avLst/>
            <a:gdLst/>
            <a:ahLst/>
            <a:cxnLst/>
            <a:rect l="l" t="t" r="r" b="b"/>
            <a:pathLst>
              <a:path w="762328" h="726291">
                <a:moveTo>
                  <a:pt x="0" y="0"/>
                </a:moveTo>
                <a:lnTo>
                  <a:pt x="762329" y="0"/>
                </a:lnTo>
                <a:lnTo>
                  <a:pt x="762329" y="726291"/>
                </a:lnTo>
                <a:lnTo>
                  <a:pt x="0" y="726291"/>
                </a:lnTo>
                <a:lnTo>
                  <a:pt x="0" y="0"/>
                </a:lnTo>
                <a:close/>
              </a:path>
            </a:pathLst>
          </a:custGeom>
          <a:blipFill>
            <a:blip r:embed="rId22">
              <a:extLst>
                <a:ext uri="{96DAC541-7B7A-43D3-8B79-37D633B846F1}">
                  <asvg:svgBlip xmlns:asvg="http://schemas.microsoft.com/office/drawing/2016/SVG/main" r:embed="rId23"/>
                </a:ext>
              </a:extLst>
            </a:blip>
            <a:stretch>
              <a:fillRect/>
            </a:stretch>
          </a:blipFill>
          <a:ln cap="sq">
            <a:noFill/>
            <a:prstDash val="solid"/>
            <a:miter/>
          </a:ln>
        </p:spPr>
      </p:sp>
      <p:sp>
        <p:nvSpPr>
          <p:cNvPr id="13" name="Freeform 13" descr="minimal heart icon"/>
          <p:cNvSpPr/>
          <p:nvPr/>
        </p:nvSpPr>
        <p:spPr>
          <a:xfrm>
            <a:off x="9733066" y="7654485"/>
            <a:ext cx="762328" cy="719361"/>
          </a:xfrm>
          <a:custGeom>
            <a:avLst/>
            <a:gdLst/>
            <a:ahLst/>
            <a:cxnLst/>
            <a:rect l="l" t="t" r="r" b="b"/>
            <a:pathLst>
              <a:path w="762328" h="719361">
                <a:moveTo>
                  <a:pt x="0" y="0"/>
                </a:moveTo>
                <a:lnTo>
                  <a:pt x="762329" y="0"/>
                </a:lnTo>
                <a:lnTo>
                  <a:pt x="762329" y="719361"/>
                </a:lnTo>
                <a:lnTo>
                  <a:pt x="0" y="719361"/>
                </a:lnTo>
                <a:lnTo>
                  <a:pt x="0" y="0"/>
                </a:lnTo>
                <a:close/>
              </a:path>
            </a:pathLst>
          </a:custGeom>
          <a:blipFill>
            <a:blip r:embed="rId24">
              <a:extLst>
                <a:ext uri="{96DAC541-7B7A-43D3-8B79-37D633B846F1}">
                  <asvg:svgBlip xmlns:asvg="http://schemas.microsoft.com/office/drawing/2016/SVG/main" r:embed="rId25"/>
                </a:ext>
              </a:extLst>
            </a:blip>
            <a:stretch>
              <a:fillRect/>
            </a:stretch>
          </a:blipFill>
          <a:ln cap="sq">
            <a:noFill/>
            <a:prstDash val="solid"/>
            <a:miter/>
          </a:ln>
        </p:spPr>
      </p:sp>
      <p:sp>
        <p:nvSpPr>
          <p:cNvPr id="14" name="Freeform 14" descr="minimal arrow pointing up icon"/>
          <p:cNvSpPr/>
          <p:nvPr/>
        </p:nvSpPr>
        <p:spPr>
          <a:xfrm>
            <a:off x="9771379" y="9297475"/>
            <a:ext cx="762328" cy="762328"/>
          </a:xfrm>
          <a:custGeom>
            <a:avLst/>
            <a:gdLst/>
            <a:ahLst/>
            <a:cxnLst/>
            <a:rect l="l" t="t" r="r" b="b"/>
            <a:pathLst>
              <a:path w="762328" h="762328">
                <a:moveTo>
                  <a:pt x="0" y="0"/>
                </a:moveTo>
                <a:lnTo>
                  <a:pt x="762328" y="0"/>
                </a:lnTo>
                <a:lnTo>
                  <a:pt x="762328" y="762328"/>
                </a:lnTo>
                <a:lnTo>
                  <a:pt x="0" y="762328"/>
                </a:lnTo>
                <a:lnTo>
                  <a:pt x="0" y="0"/>
                </a:lnTo>
                <a:close/>
              </a:path>
            </a:pathLst>
          </a:custGeom>
          <a:blipFill>
            <a:blip r:embed="rId26">
              <a:extLst>
                <a:ext uri="{96DAC541-7B7A-43D3-8B79-37D633B846F1}">
                  <asvg:svgBlip xmlns:asvg="http://schemas.microsoft.com/office/drawing/2016/SVG/main" r:embed="rId27"/>
                </a:ext>
              </a:extLst>
            </a:blip>
            <a:stretch>
              <a:fillRect/>
            </a:stretch>
          </a:blipFill>
          <a:ln cap="sq">
            <a:noFill/>
            <a:prstDash val="solid"/>
            <a:miter/>
          </a:ln>
        </p:spPr>
      </p:sp>
      <p:sp>
        <p:nvSpPr>
          <p:cNvPr id="15" name="Freeform 15" descr="minimal image icon"/>
          <p:cNvSpPr/>
          <p:nvPr/>
        </p:nvSpPr>
        <p:spPr>
          <a:xfrm>
            <a:off x="3923370" y="9367471"/>
            <a:ext cx="762328" cy="622337"/>
          </a:xfrm>
          <a:custGeom>
            <a:avLst/>
            <a:gdLst/>
            <a:ahLst/>
            <a:cxnLst/>
            <a:rect l="l" t="t" r="r" b="b"/>
            <a:pathLst>
              <a:path w="762328" h="622337">
                <a:moveTo>
                  <a:pt x="0" y="0"/>
                </a:moveTo>
                <a:lnTo>
                  <a:pt x="762329" y="0"/>
                </a:lnTo>
                <a:lnTo>
                  <a:pt x="762329" y="622337"/>
                </a:lnTo>
                <a:lnTo>
                  <a:pt x="0" y="622337"/>
                </a:lnTo>
                <a:lnTo>
                  <a:pt x="0" y="0"/>
                </a:lnTo>
                <a:close/>
              </a:path>
            </a:pathLst>
          </a:custGeom>
          <a:blipFill>
            <a:blip r:embed="rId28">
              <a:extLst>
                <a:ext uri="{96DAC541-7B7A-43D3-8B79-37D633B846F1}">
                  <asvg:svgBlip xmlns:asvg="http://schemas.microsoft.com/office/drawing/2016/SVG/main" r:embed="rId29"/>
                </a:ext>
              </a:extLst>
            </a:blip>
            <a:stretch>
              <a:fillRect/>
            </a:stretch>
          </a:blipFill>
          <a:ln cap="sq">
            <a:noFill/>
            <a:prstDash val="solid"/>
            <a:miter/>
          </a:ln>
        </p:spPr>
      </p:sp>
      <p:sp>
        <p:nvSpPr>
          <p:cNvPr id="16" name="Freeform 16" descr="minimal note pad icon"/>
          <p:cNvSpPr/>
          <p:nvPr/>
        </p:nvSpPr>
        <p:spPr>
          <a:xfrm>
            <a:off x="13731141" y="7633001"/>
            <a:ext cx="659760" cy="762328"/>
          </a:xfrm>
          <a:custGeom>
            <a:avLst/>
            <a:gdLst/>
            <a:ahLst/>
            <a:cxnLst/>
            <a:rect l="l" t="t" r="r" b="b"/>
            <a:pathLst>
              <a:path w="659760" h="762328">
                <a:moveTo>
                  <a:pt x="0" y="0"/>
                </a:moveTo>
                <a:lnTo>
                  <a:pt x="659761" y="0"/>
                </a:lnTo>
                <a:lnTo>
                  <a:pt x="659761" y="762329"/>
                </a:lnTo>
                <a:lnTo>
                  <a:pt x="0" y="762329"/>
                </a:lnTo>
                <a:lnTo>
                  <a:pt x="0" y="0"/>
                </a:lnTo>
                <a:close/>
              </a:path>
            </a:pathLst>
          </a:custGeom>
          <a:blipFill>
            <a:blip r:embed="rId30">
              <a:extLst>
                <a:ext uri="{96DAC541-7B7A-43D3-8B79-37D633B846F1}">
                  <asvg:svgBlip xmlns:asvg="http://schemas.microsoft.com/office/drawing/2016/SVG/main" r:embed="rId31"/>
                </a:ext>
              </a:extLst>
            </a:blip>
            <a:stretch>
              <a:fillRect/>
            </a:stretch>
          </a:blipFill>
          <a:ln cap="sq">
            <a:noFill/>
            <a:prstDash val="solid"/>
            <a:miter/>
          </a:ln>
        </p:spPr>
      </p:sp>
      <p:sp>
        <p:nvSpPr>
          <p:cNvPr id="17" name="Freeform 17" descr="minimal magnifying glass icon"/>
          <p:cNvSpPr/>
          <p:nvPr/>
        </p:nvSpPr>
        <p:spPr>
          <a:xfrm>
            <a:off x="13764950" y="9297475"/>
            <a:ext cx="456011" cy="762328"/>
          </a:xfrm>
          <a:custGeom>
            <a:avLst/>
            <a:gdLst/>
            <a:ahLst/>
            <a:cxnLst/>
            <a:rect l="l" t="t" r="r" b="b"/>
            <a:pathLst>
              <a:path w="456011" h="762328">
                <a:moveTo>
                  <a:pt x="0" y="0"/>
                </a:moveTo>
                <a:lnTo>
                  <a:pt x="456011" y="0"/>
                </a:lnTo>
                <a:lnTo>
                  <a:pt x="456011" y="762328"/>
                </a:lnTo>
                <a:lnTo>
                  <a:pt x="0" y="762328"/>
                </a:lnTo>
                <a:lnTo>
                  <a:pt x="0" y="0"/>
                </a:lnTo>
                <a:close/>
              </a:path>
            </a:pathLst>
          </a:custGeom>
          <a:blipFill>
            <a:blip r:embed="rId32">
              <a:extLst>
                <a:ext uri="{96DAC541-7B7A-43D3-8B79-37D633B846F1}">
                  <asvg:svgBlip xmlns:asvg="http://schemas.microsoft.com/office/drawing/2016/SVG/main" r:embed="rId33"/>
                </a:ext>
              </a:extLst>
            </a:blip>
            <a:stretch>
              <a:fillRect/>
            </a:stretch>
          </a:blipFill>
          <a:ln cap="sq">
            <a:noFill/>
            <a:prstDash val="solid"/>
            <a:miter/>
          </a:ln>
        </p:spPr>
      </p:sp>
      <p:grpSp>
        <p:nvGrpSpPr>
          <p:cNvPr id="18" name="Group 18"/>
          <p:cNvGrpSpPr/>
          <p:nvPr/>
        </p:nvGrpSpPr>
        <p:grpSpPr>
          <a:xfrm>
            <a:off x="1443861" y="371709"/>
            <a:ext cx="15400278" cy="7073375"/>
            <a:chOff x="0" y="0"/>
            <a:chExt cx="20533704" cy="9431166"/>
          </a:xfrm>
        </p:grpSpPr>
        <p:sp>
          <p:nvSpPr>
            <p:cNvPr id="19" name="TextBox 19"/>
            <p:cNvSpPr txBox="1"/>
            <p:nvPr/>
          </p:nvSpPr>
          <p:spPr>
            <a:xfrm>
              <a:off x="0" y="1987674"/>
              <a:ext cx="20533704" cy="7443492"/>
            </a:xfrm>
            <a:prstGeom prst="rect">
              <a:avLst/>
            </a:prstGeom>
          </p:spPr>
          <p:txBody>
            <a:bodyPr lIns="0" tIns="0" rIns="0" bIns="0" rtlCol="0" anchor="t">
              <a:spAutoFit/>
            </a:bodyPr>
            <a:lstStyle/>
            <a:p>
              <a:pPr algn="just">
                <a:lnSpc>
                  <a:spcPts val="4044"/>
                </a:lnSpc>
              </a:pPr>
              <a:r>
                <a:rPr lang="en-US" sz="2889">
                  <a:solidFill>
                    <a:srgbClr val="000000"/>
                  </a:solidFill>
                  <a:latin typeface="Open Sauce"/>
                  <a:ea typeface="Open Sauce"/>
                  <a:cs typeface="Open Sauce"/>
                  <a:sym typeface="Open Sauce"/>
                </a:rPr>
                <a:t>In recent years, the government has allocated about 1.15 billion USD in energy subsidies from the state budget — roughly 32 USD per capita.</a:t>
              </a:r>
            </a:p>
            <a:p>
              <a:pPr algn="just">
                <a:lnSpc>
                  <a:spcPts val="4044"/>
                </a:lnSpc>
              </a:pPr>
              <a:r>
                <a:rPr lang="en-US" sz="2889">
                  <a:solidFill>
                    <a:srgbClr val="000000"/>
                  </a:solidFill>
                  <a:latin typeface="Open Sauce"/>
                  <a:ea typeface="Open Sauce"/>
                  <a:cs typeface="Open Sauce"/>
                  <a:sym typeface="Open Sauce"/>
                </a:rPr>
                <a:t>According to official statistics, in 2022, 14.1% of Uzbekistan’s population (approximately 5 million people out of 36 million) lived below the poverty line.</a:t>
              </a:r>
            </a:p>
            <a:p>
              <a:pPr algn="just">
                <a:lnSpc>
                  <a:spcPts val="4044"/>
                </a:lnSpc>
              </a:pPr>
              <a:r>
                <a:rPr lang="en-US" sz="2889">
                  <a:solidFill>
                    <a:srgbClr val="000000"/>
                  </a:solidFill>
                  <a:latin typeface="Open Sauce"/>
                  <a:ea typeface="Open Sauce"/>
                  <a:cs typeface="Open Sauce"/>
                  <a:sym typeface="Open Sauce"/>
                </a:rPr>
                <a:t>If these energy subsidies were provided as direct financial assistance to low-income households, the total support would amount to:</a:t>
              </a:r>
            </a:p>
            <a:p>
              <a:pPr algn="just">
                <a:lnSpc>
                  <a:spcPts val="4044"/>
                </a:lnSpc>
              </a:pPr>
              <a:r>
                <a:rPr lang="en-US" sz="2889">
                  <a:solidFill>
                    <a:srgbClr val="000000"/>
                  </a:solidFill>
                  <a:latin typeface="Open Sauce"/>
                  <a:ea typeface="Open Sauce"/>
                  <a:cs typeface="Open Sauce"/>
                  <a:sym typeface="Open Sauce"/>
                </a:rPr>
                <a:t>5 million × 32 USD = 160 million USD (0.16 billion USD).</a:t>
              </a:r>
            </a:p>
            <a:p>
              <a:pPr algn="just">
                <a:lnSpc>
                  <a:spcPts val="4044"/>
                </a:lnSpc>
              </a:pPr>
              <a:r>
                <a:rPr lang="en-US" sz="2889">
                  <a:solidFill>
                    <a:srgbClr val="000000"/>
                  </a:solidFill>
                  <a:latin typeface="Open Sauce"/>
                  <a:ea typeface="Open Sauce"/>
                  <a:cs typeface="Open Sauce"/>
                  <a:sym typeface="Open Sauce"/>
                </a:rPr>
                <a:t>In this case, the remaining 0.99 billion USD would stay in the state budget, allowing it to be redirected toward infrastructure, green energy projects, or targeted social programs.</a:t>
              </a:r>
            </a:p>
            <a:p>
              <a:pPr marL="0" lvl="0" indent="0" algn="just">
                <a:lnSpc>
                  <a:spcPts val="4044"/>
                </a:lnSpc>
                <a:spcBef>
                  <a:spcPct val="0"/>
                </a:spcBef>
              </a:pPr>
              <a:endParaRPr lang="en-US" sz="2889">
                <a:solidFill>
                  <a:srgbClr val="000000"/>
                </a:solidFill>
                <a:latin typeface="Open Sauce"/>
                <a:ea typeface="Open Sauce"/>
                <a:cs typeface="Open Sauce"/>
                <a:sym typeface="Open Sauce"/>
              </a:endParaRPr>
            </a:p>
          </p:txBody>
        </p:sp>
        <p:sp>
          <p:nvSpPr>
            <p:cNvPr id="20" name="TextBox 20"/>
            <p:cNvSpPr txBox="1"/>
            <p:nvPr/>
          </p:nvSpPr>
          <p:spPr>
            <a:xfrm>
              <a:off x="0" y="-133350"/>
              <a:ext cx="20533704" cy="1693517"/>
            </a:xfrm>
            <a:prstGeom prst="rect">
              <a:avLst/>
            </a:prstGeom>
          </p:spPr>
          <p:txBody>
            <a:bodyPr lIns="0" tIns="0" rIns="0" bIns="0" rtlCol="0" anchor="t">
              <a:spAutoFit/>
            </a:bodyPr>
            <a:lstStyle/>
            <a:p>
              <a:pPr marL="0" lvl="0" indent="0" algn="ctr">
                <a:lnSpc>
                  <a:spcPts val="10786"/>
                </a:lnSpc>
                <a:spcBef>
                  <a:spcPct val="0"/>
                </a:spcBef>
              </a:pPr>
              <a:endParaRPr/>
            </a:p>
          </p:txBody>
        </p:sp>
      </p:gr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644516" y="2237268"/>
            <a:ext cx="6998967" cy="3107699"/>
          </a:xfrm>
          <a:prstGeom prst="rect">
            <a:avLst/>
          </a:prstGeom>
        </p:spPr>
        <p:txBody>
          <a:bodyPr lIns="0" tIns="0" rIns="0" bIns="0" rtlCol="0" anchor="t">
            <a:spAutoFit/>
          </a:bodyPr>
          <a:lstStyle/>
          <a:p>
            <a:pPr algn="ctr">
              <a:lnSpc>
                <a:spcPts val="12459"/>
              </a:lnSpc>
              <a:spcBef>
                <a:spcPct val="0"/>
              </a:spcBef>
            </a:pPr>
            <a:r>
              <a:rPr lang="en-US" sz="8899">
                <a:solidFill>
                  <a:srgbClr val="000000"/>
                </a:solidFill>
                <a:latin typeface="Open Sauce"/>
                <a:ea typeface="Open Sauce"/>
                <a:cs typeface="Open Sauce"/>
                <a:sym typeface="Open Sauce"/>
              </a:rPr>
              <a:t>Thank you for attention!</a:t>
            </a:r>
          </a:p>
        </p:txBody>
      </p:sp>
    </p:spTree>
  </p:cSld>
  <p:clrMapOvr>
    <a:masterClrMapping/>
  </p:clrMapOvr>
</p:sld>
</file>

<file path=ppt/theme/theme1.xml><?xml version="1.0" encoding="utf-8"?>
<a:theme xmlns:a="http://schemas.openxmlformats.org/drawingml/2006/main" name="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0</TotalTime>
  <Words>2595</Words>
  <Application>Microsoft Office PowerPoint</Application>
  <PresentationFormat>Произвольный</PresentationFormat>
  <Paragraphs>186</Paragraphs>
  <Slides>47</Slides>
  <Notes>0</Notes>
  <HiddenSlides>0</HiddenSlides>
  <MMClips>0</MMClips>
  <ScaleCrop>false</ScaleCrop>
  <HeadingPairs>
    <vt:vector size="8" baseType="variant">
      <vt:variant>
        <vt:lpstr>Использованные шрифты</vt:lpstr>
      </vt:variant>
      <vt:variant>
        <vt:i4>7</vt:i4>
      </vt:variant>
      <vt:variant>
        <vt:lpstr>Тема</vt:lpstr>
      </vt:variant>
      <vt:variant>
        <vt:i4>1</vt:i4>
      </vt:variant>
      <vt:variant>
        <vt:lpstr>Внедренные серверы OLE</vt:lpstr>
      </vt:variant>
      <vt:variant>
        <vt:i4>1</vt:i4>
      </vt:variant>
      <vt:variant>
        <vt:lpstr>Заголовки слайдов</vt:lpstr>
      </vt:variant>
      <vt:variant>
        <vt:i4>47</vt:i4>
      </vt:variant>
    </vt:vector>
  </HeadingPairs>
  <TitlesOfParts>
    <vt:vector size="56" baseType="lpstr">
      <vt:lpstr>Georgia</vt:lpstr>
      <vt:lpstr>Open Sauce</vt:lpstr>
      <vt:lpstr>Open Sauce Light</vt:lpstr>
      <vt:lpstr>Open Sauce Bold</vt:lpstr>
      <vt:lpstr>Arial</vt:lpstr>
      <vt:lpstr>Trebuchet MS</vt:lpstr>
      <vt:lpstr>Open Sauce Semi-Bold</vt:lpstr>
      <vt:lpstr>Воздушный поток</vt:lpstr>
      <vt:lpstr>Worksheet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Green economy </dc:title>
  <cp:lastModifiedBy>Пользователь</cp:lastModifiedBy>
  <cp:revision>3</cp:revision>
  <dcterms:created xsi:type="dcterms:W3CDTF">2006-08-16T00:00:00Z</dcterms:created>
  <dcterms:modified xsi:type="dcterms:W3CDTF">2025-11-04T11:30:54Z</dcterms:modified>
  <dc:identifier>DAG1XobopLE</dc:identifier>
</cp:coreProperties>
</file>