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3.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311"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9" r:id="rId54"/>
    <p:sldId id="310" r:id="rId5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深色样式 2 - 强调 1/强调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559101-6E1A-454F-9C4E-231BE876E41F}" type="doc">
      <dgm:prSet loTypeId="urn:microsoft.com/office/officeart/2005/8/layout/vList3" loCatId="list" qsTypeId="urn:microsoft.com/office/officeart/2005/8/quickstyle/simple1#1" qsCatId="simple" csTypeId="urn:microsoft.com/office/officeart/2005/8/colors/accent1_2#1" csCatId="accent1" phldr="1"/>
      <dgm:spPr/>
      <dgm:t>
        <a:bodyPr/>
        <a:lstStyle/>
        <a:p>
          <a:endParaRPr lang="ru-RU"/>
        </a:p>
      </dgm:t>
    </dgm:pt>
    <dgm:pt modelId="{A2E6B8A3-3804-424C-B281-9B8391BFC836}">
      <dgm:prSet phldr="0" custT="1"/>
      <dgm:spPr/>
      <dgm:t>
        <a:bodyPr vert="horz" wrap="square"/>
        <a:lstStyle/>
        <a:p>
          <a:pPr rtl="0">
            <a:lnSpc>
              <a:spcPct val="100000"/>
            </a:lnSpc>
            <a:spcBef>
              <a:spcPct val="0"/>
            </a:spcBef>
            <a:spcAft>
              <a:spcPct val="35000"/>
            </a:spcAft>
          </a:pPr>
          <a:r>
            <a:rPr lang="en-US" sz="1800" b="1"/>
            <a:t>1.</a:t>
          </a:r>
          <a:r>
            <a:rPr lang="ru-RU" sz="1800" b="1"/>
            <a:t> </a:t>
          </a:r>
          <a:r>
            <a:rPr lang="en-US" altLang="ru-RU" sz="1800" b="1"/>
            <a:t>The essence and purpose of the </a:t>
          </a:r>
          <a:r>
            <a:rPr lang="en-US" altLang="ru-RU" sz="1800" b="1">
              <a:latin typeface="Times New Roman" panose="02020603050405020304" pitchFamily="18" charset="0"/>
              <a:cs typeface="Times New Roman" panose="02020603050405020304" pitchFamily="18" charset="0"/>
            </a:rPr>
            <a:t>management </a:t>
          </a:r>
          <a:r>
            <a:rPr lang="en-US" altLang="ru-RU" sz="1800" b="1"/>
            <a:t>process</a:t>
          </a:r>
        </a:p>
      </dgm:t>
    </dgm:pt>
    <dgm:pt modelId="{D07E9960-0B4A-444E-9279-51897C84A433}" type="parTrans" cxnId="{F04085D5-4872-4F4B-93AD-29278E9AFFB6}">
      <dgm:prSet/>
      <dgm:spPr/>
      <dgm:t>
        <a:bodyPr/>
        <a:lstStyle/>
        <a:p>
          <a:endParaRPr lang="ru-RU"/>
        </a:p>
      </dgm:t>
    </dgm:pt>
    <dgm:pt modelId="{E500DE72-61CA-4590-BEE1-77104E6695F3}" type="sibTrans" cxnId="{F04085D5-4872-4F4B-93AD-29278E9AFFB6}">
      <dgm:prSet/>
      <dgm:spPr/>
      <dgm:t>
        <a:bodyPr/>
        <a:lstStyle/>
        <a:p>
          <a:endParaRPr lang="ru-RU"/>
        </a:p>
      </dgm:t>
    </dgm:pt>
    <dgm:pt modelId="{C660C0F8-8D26-4374-8CA1-8911032AE8ED}">
      <dgm:prSet phldr="0" custT="1"/>
      <dgm:spPr/>
      <dgm:t>
        <a:bodyPr vert="horz" wrap="square"/>
        <a:lstStyle/>
        <a:p>
          <a:pPr rtl="0">
            <a:lnSpc>
              <a:spcPct val="100000"/>
            </a:lnSpc>
            <a:spcBef>
              <a:spcPct val="0"/>
            </a:spcBef>
            <a:spcAft>
              <a:spcPct val="35000"/>
            </a:spcAft>
          </a:pPr>
          <a:r>
            <a:rPr lang="en-US" sz="1800" b="1" dirty="0">
              <a:latin typeface="Times New Roman" panose="02020603050405020304" pitchFamily="18" charset="0"/>
              <a:cs typeface="Times New Roman" panose="02020603050405020304" pitchFamily="18" charset="0"/>
            </a:rPr>
            <a:t>2. </a:t>
          </a:r>
          <a:r>
            <a:rPr lang="en-US" altLang="ru-RU" sz="1800" b="1" dirty="0">
              <a:latin typeface="Times New Roman" panose="02020603050405020304" pitchFamily="18" charset="0"/>
              <a:cs typeface="Times New Roman" panose="02020603050405020304" pitchFamily="18" charset="0"/>
            </a:rPr>
            <a:t>The essence and importance of management functions</a:t>
          </a:r>
        </a:p>
      </dgm:t>
    </dgm:pt>
    <dgm:pt modelId="{8C51EB53-A574-4FF6-88AC-E07CCD1076BC}" type="parTrans" cxnId="{C0A74ED1-349F-4F2B-85E4-CEA68BF50024}">
      <dgm:prSet/>
      <dgm:spPr/>
      <dgm:t>
        <a:bodyPr/>
        <a:lstStyle/>
        <a:p>
          <a:endParaRPr lang="ru-RU"/>
        </a:p>
      </dgm:t>
    </dgm:pt>
    <dgm:pt modelId="{3F55F5E4-D100-465A-9EA3-05A08A450D4F}" type="sibTrans" cxnId="{C0A74ED1-349F-4F2B-85E4-CEA68BF50024}">
      <dgm:prSet/>
      <dgm:spPr/>
      <dgm:t>
        <a:bodyPr/>
        <a:lstStyle/>
        <a:p>
          <a:endParaRPr lang="ru-RU"/>
        </a:p>
      </dgm:t>
    </dgm:pt>
    <dgm:pt modelId="{409ED312-702E-4CF4-B889-AFF471A0CF95}">
      <dgm:prSet phldr="0" custT="1"/>
      <dgm:spPr/>
      <dgm:t>
        <a:bodyPr vert="horz" wrap="square"/>
        <a:lstStyle/>
        <a:p>
          <a:pPr rtl="0">
            <a:lnSpc>
              <a:spcPct val="100000"/>
            </a:lnSpc>
            <a:spcBef>
              <a:spcPct val="0"/>
            </a:spcBef>
            <a:spcAft>
              <a:spcPct val="35000"/>
            </a:spcAft>
          </a:pPr>
          <a:r>
            <a:rPr lang="en-US" sz="1800" b="1" dirty="0">
              <a:latin typeface="Times New Roman" panose="02020603050405020304" pitchFamily="18" charset="0"/>
              <a:cs typeface="Times New Roman" panose="02020603050405020304" pitchFamily="18" charset="0"/>
            </a:rPr>
            <a:t>3. </a:t>
          </a:r>
          <a:r>
            <a:rPr lang="en-US" altLang="ru-RU" sz="1800" b="1" dirty="0">
              <a:latin typeface="Times New Roman" panose="02020603050405020304" pitchFamily="18" charset="0"/>
              <a:cs typeface="Times New Roman" panose="02020603050405020304" pitchFamily="18" charset="0"/>
            </a:rPr>
            <a:t>Principles of management</a:t>
          </a:r>
        </a:p>
      </dgm:t>
    </dgm:pt>
    <dgm:pt modelId="{8E29698A-1C2F-4729-94CF-3364C9DC8740}" type="parTrans" cxnId="{1CF4CF42-DE0F-4950-86DD-D304317280CF}">
      <dgm:prSet/>
      <dgm:spPr/>
      <dgm:t>
        <a:bodyPr/>
        <a:lstStyle/>
        <a:p>
          <a:endParaRPr lang="ru-RU"/>
        </a:p>
      </dgm:t>
    </dgm:pt>
    <dgm:pt modelId="{30C428D6-771D-44B9-A854-8AF7A9FF5EBC}" type="sibTrans" cxnId="{1CF4CF42-DE0F-4950-86DD-D304317280CF}">
      <dgm:prSet/>
      <dgm:spPr/>
      <dgm:t>
        <a:bodyPr/>
        <a:lstStyle/>
        <a:p>
          <a:endParaRPr lang="ru-RU"/>
        </a:p>
      </dgm:t>
    </dgm:pt>
    <dgm:pt modelId="{9E5B236E-96CB-4FAD-8E0B-F13A2A39D88F}">
      <dgm:prSet phldr="0" custT="1"/>
      <dgm:spPr/>
      <dgm:t>
        <a:bodyPr vert="horz" wrap="square"/>
        <a:lstStyle/>
        <a:p>
          <a:pPr rtl="0">
            <a:lnSpc>
              <a:spcPct val="100000"/>
            </a:lnSpc>
            <a:spcBef>
              <a:spcPct val="0"/>
            </a:spcBef>
            <a:spcAft>
              <a:spcPct val="35000"/>
            </a:spcAft>
          </a:pPr>
          <a:r>
            <a:rPr lang="en-US" sz="1800" b="1" dirty="0">
              <a:latin typeface="Times New Roman" panose="02020603050405020304" pitchFamily="18" charset="0"/>
              <a:cs typeface="Times New Roman" panose="02020603050405020304" pitchFamily="18" charset="0"/>
            </a:rPr>
            <a:t>4. </a:t>
          </a:r>
          <a:r>
            <a:rPr lang="en-US" altLang="ru-RU" sz="1800" b="1" dirty="0">
              <a:latin typeface="Times New Roman" panose="02020603050405020304" pitchFamily="18" charset="0"/>
              <a:cs typeface="Times New Roman" panose="02020603050405020304" pitchFamily="18" charset="0"/>
            </a:rPr>
            <a:t>Methods and content of management</a:t>
          </a:r>
        </a:p>
      </dgm:t>
    </dgm:pt>
    <dgm:pt modelId="{FA829098-BE12-4F27-8C1C-86B582BF3D41}" type="parTrans" cxnId="{25C645ED-AB8C-41C6-B8C4-4DAFE6C2762D}">
      <dgm:prSet/>
      <dgm:spPr/>
      <dgm:t>
        <a:bodyPr/>
        <a:lstStyle/>
        <a:p>
          <a:endParaRPr lang="ru-RU"/>
        </a:p>
      </dgm:t>
    </dgm:pt>
    <dgm:pt modelId="{A38F8A0A-AA40-4C2A-AAB5-A16A642231BE}" type="sibTrans" cxnId="{25C645ED-AB8C-41C6-B8C4-4DAFE6C2762D}">
      <dgm:prSet/>
      <dgm:spPr/>
      <dgm:t>
        <a:bodyPr/>
        <a:lstStyle/>
        <a:p>
          <a:endParaRPr lang="ru-RU"/>
        </a:p>
      </dgm:t>
    </dgm:pt>
    <dgm:pt modelId="{8E160368-7CE5-4983-8689-3E51BB465A4F}" type="pres">
      <dgm:prSet presAssocID="{BE559101-6E1A-454F-9C4E-231BE876E41F}" presName="linearFlow" presStyleCnt="0">
        <dgm:presLayoutVars>
          <dgm:dir/>
          <dgm:resizeHandles val="exact"/>
        </dgm:presLayoutVars>
      </dgm:prSet>
      <dgm:spPr/>
    </dgm:pt>
    <dgm:pt modelId="{5448802B-5CDF-488E-8638-6D99FE963119}" type="pres">
      <dgm:prSet presAssocID="{A2E6B8A3-3804-424C-B281-9B8391BFC836}" presName="composite" presStyleCnt="0"/>
      <dgm:spPr/>
    </dgm:pt>
    <dgm:pt modelId="{57CDFDBD-E4C7-443A-A363-CE78F761A762}" type="pres">
      <dgm:prSet presAssocID="{A2E6B8A3-3804-424C-B281-9B8391BFC836}" presName="imgShp"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10CAEB5E-D0BB-4F27-B338-30F6D5B7956A}" type="pres">
      <dgm:prSet presAssocID="{A2E6B8A3-3804-424C-B281-9B8391BFC836}" presName="txShp" presStyleLbl="node1" presStyleIdx="0" presStyleCnt="4">
        <dgm:presLayoutVars>
          <dgm:bulletEnabled val="1"/>
        </dgm:presLayoutVars>
      </dgm:prSet>
      <dgm:spPr/>
    </dgm:pt>
    <dgm:pt modelId="{C619B262-02FC-4CA7-BCB4-5291CA988D97}" type="pres">
      <dgm:prSet presAssocID="{E500DE72-61CA-4590-BEE1-77104E6695F3}" presName="spacing" presStyleCnt="0"/>
      <dgm:spPr/>
    </dgm:pt>
    <dgm:pt modelId="{795E71D0-D4CC-41E4-9B74-977B1C421706}" type="pres">
      <dgm:prSet presAssocID="{C660C0F8-8D26-4374-8CA1-8911032AE8ED}" presName="composite" presStyleCnt="0"/>
      <dgm:spPr/>
    </dgm:pt>
    <dgm:pt modelId="{EF23E35E-495F-41A2-B287-F2C4F9A3F003}" type="pres">
      <dgm:prSet presAssocID="{C660C0F8-8D26-4374-8CA1-8911032AE8ED}" presName="imgShp" presStyleLbl="fgImgPlace1" presStyleIdx="1"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8421C4AF-6A39-455E-B8F6-961E50EA962F}" type="pres">
      <dgm:prSet presAssocID="{C660C0F8-8D26-4374-8CA1-8911032AE8ED}" presName="txShp" presStyleLbl="node1" presStyleIdx="1" presStyleCnt="4">
        <dgm:presLayoutVars>
          <dgm:bulletEnabled val="1"/>
        </dgm:presLayoutVars>
      </dgm:prSet>
      <dgm:spPr/>
    </dgm:pt>
    <dgm:pt modelId="{8008F8B7-6897-480C-85D1-5BC6C70484FE}" type="pres">
      <dgm:prSet presAssocID="{3F55F5E4-D100-465A-9EA3-05A08A450D4F}" presName="spacing" presStyleCnt="0"/>
      <dgm:spPr/>
    </dgm:pt>
    <dgm:pt modelId="{5EE5262D-5D08-43EC-8412-6179FA278330}" type="pres">
      <dgm:prSet presAssocID="{409ED312-702E-4CF4-B889-AFF471A0CF95}" presName="composite" presStyleCnt="0"/>
      <dgm:spPr/>
    </dgm:pt>
    <dgm:pt modelId="{09042605-FE24-4565-ABA4-18F5FC3232CA}" type="pres">
      <dgm:prSet presAssocID="{409ED312-702E-4CF4-B889-AFF471A0CF95}" presName="imgShp" presStyleLbl="fgImgPlace1" presStyleIdx="2"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BBAC8421-729B-4AF8-8693-9A57E19BA66D}" type="pres">
      <dgm:prSet presAssocID="{409ED312-702E-4CF4-B889-AFF471A0CF95}" presName="txShp" presStyleLbl="node1" presStyleIdx="2" presStyleCnt="4">
        <dgm:presLayoutVars>
          <dgm:bulletEnabled val="1"/>
        </dgm:presLayoutVars>
      </dgm:prSet>
      <dgm:spPr/>
    </dgm:pt>
    <dgm:pt modelId="{EC7E31CC-EC07-4F5C-8F42-BE7762EA2632}" type="pres">
      <dgm:prSet presAssocID="{30C428D6-771D-44B9-A854-8AF7A9FF5EBC}" presName="spacing" presStyleCnt="0"/>
      <dgm:spPr/>
    </dgm:pt>
    <dgm:pt modelId="{3D14730F-ADF3-409F-8554-AB76F61E97D7}" type="pres">
      <dgm:prSet presAssocID="{9E5B236E-96CB-4FAD-8E0B-F13A2A39D88F}" presName="composite" presStyleCnt="0"/>
      <dgm:spPr/>
    </dgm:pt>
    <dgm:pt modelId="{10259730-62A0-424B-8837-9E655052E7A4}" type="pres">
      <dgm:prSet presAssocID="{9E5B236E-96CB-4FAD-8E0B-F13A2A39D88F}" presName="imgShp" presStyleLbl="fgImgPlace1" presStyleIdx="3"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EC617A2E-6133-4E02-BABC-A39753E833E4}" type="pres">
      <dgm:prSet presAssocID="{9E5B236E-96CB-4FAD-8E0B-F13A2A39D88F}" presName="txShp" presStyleLbl="node1" presStyleIdx="3" presStyleCnt="4">
        <dgm:presLayoutVars>
          <dgm:bulletEnabled val="1"/>
        </dgm:presLayoutVars>
      </dgm:prSet>
      <dgm:spPr/>
    </dgm:pt>
  </dgm:ptLst>
  <dgm:cxnLst>
    <dgm:cxn modelId="{A47CB725-5FC8-4BD0-B3D5-FD94D277A9C6}" type="presOf" srcId="{409ED312-702E-4CF4-B889-AFF471A0CF95}" destId="{BBAC8421-729B-4AF8-8693-9A57E19BA66D}" srcOrd="0" destOrd="0" presId="urn:microsoft.com/office/officeart/2005/8/layout/vList3"/>
    <dgm:cxn modelId="{1CF4CF42-DE0F-4950-86DD-D304317280CF}" srcId="{BE559101-6E1A-454F-9C4E-231BE876E41F}" destId="{409ED312-702E-4CF4-B889-AFF471A0CF95}" srcOrd="2" destOrd="0" parTransId="{8E29698A-1C2F-4729-94CF-3364C9DC8740}" sibTransId="{30C428D6-771D-44B9-A854-8AF7A9FF5EBC}"/>
    <dgm:cxn modelId="{A5D7E04D-278C-426F-B2AE-6E868BB7427D}" type="presOf" srcId="{A2E6B8A3-3804-424C-B281-9B8391BFC836}" destId="{10CAEB5E-D0BB-4F27-B338-30F6D5B7956A}" srcOrd="0" destOrd="0" presId="urn:microsoft.com/office/officeart/2005/8/layout/vList3"/>
    <dgm:cxn modelId="{69983556-6A53-43F5-B550-BAEEFB6DD7D1}" type="presOf" srcId="{3F55F5E4-D100-465A-9EA3-05A08A450D4F}" destId="{8008F8B7-6897-480C-85D1-5BC6C70484FE}" srcOrd="0" destOrd="0" presId="urn:microsoft.com/office/officeart/2005/8/layout/vList3"/>
    <dgm:cxn modelId="{B2A82457-6F34-4F4D-B99D-1B07D2C97C7A}" type="presOf" srcId="{C660C0F8-8D26-4374-8CA1-8911032AE8ED}" destId="{8421C4AF-6A39-455E-B8F6-961E50EA962F}" srcOrd="0" destOrd="0" presId="urn:microsoft.com/office/officeart/2005/8/layout/vList3"/>
    <dgm:cxn modelId="{7F43DA8F-BECC-494A-BB57-7D1B323AEDBD}" type="presOf" srcId="{30C428D6-771D-44B9-A854-8AF7A9FF5EBC}" destId="{EC7E31CC-EC07-4F5C-8F42-BE7762EA2632}" srcOrd="0" destOrd="0" presId="urn:microsoft.com/office/officeart/2005/8/layout/vList3"/>
    <dgm:cxn modelId="{1F54599A-40C1-4DF2-B5E7-E02D4A8E3FA7}" type="presOf" srcId="{BE559101-6E1A-454F-9C4E-231BE876E41F}" destId="{8E160368-7CE5-4983-8689-3E51BB465A4F}" srcOrd="0" destOrd="0" presId="urn:microsoft.com/office/officeart/2005/8/layout/vList3"/>
    <dgm:cxn modelId="{9BBC69A4-D226-49ED-9B23-6C4BD23E7B6F}" type="presOf" srcId="{9E5B236E-96CB-4FAD-8E0B-F13A2A39D88F}" destId="{EC617A2E-6133-4E02-BABC-A39753E833E4}" srcOrd="0" destOrd="0" presId="urn:microsoft.com/office/officeart/2005/8/layout/vList3"/>
    <dgm:cxn modelId="{11D7A7B6-35CE-4681-8C3F-79555F5A3664}" type="presOf" srcId="{E500DE72-61CA-4590-BEE1-77104E6695F3}" destId="{C619B262-02FC-4CA7-BCB4-5291CA988D97}" srcOrd="0" destOrd="0" presId="urn:microsoft.com/office/officeart/2005/8/layout/vList3"/>
    <dgm:cxn modelId="{C0A74ED1-349F-4F2B-85E4-CEA68BF50024}" srcId="{BE559101-6E1A-454F-9C4E-231BE876E41F}" destId="{C660C0F8-8D26-4374-8CA1-8911032AE8ED}" srcOrd="1" destOrd="0" parTransId="{8C51EB53-A574-4FF6-88AC-E07CCD1076BC}" sibTransId="{3F55F5E4-D100-465A-9EA3-05A08A450D4F}"/>
    <dgm:cxn modelId="{F04085D5-4872-4F4B-93AD-29278E9AFFB6}" srcId="{BE559101-6E1A-454F-9C4E-231BE876E41F}" destId="{A2E6B8A3-3804-424C-B281-9B8391BFC836}" srcOrd="0" destOrd="0" parTransId="{D07E9960-0B4A-444E-9279-51897C84A433}" sibTransId="{E500DE72-61CA-4590-BEE1-77104E6695F3}"/>
    <dgm:cxn modelId="{25C645ED-AB8C-41C6-B8C4-4DAFE6C2762D}" srcId="{BE559101-6E1A-454F-9C4E-231BE876E41F}" destId="{9E5B236E-96CB-4FAD-8E0B-F13A2A39D88F}" srcOrd="3" destOrd="0" parTransId="{FA829098-BE12-4F27-8C1C-86B582BF3D41}" sibTransId="{A38F8A0A-AA40-4C2A-AAB5-A16A642231BE}"/>
    <dgm:cxn modelId="{544EB83B-6AE5-4BC1-B3BD-4E0CC0AF434F}" type="presParOf" srcId="{8E160368-7CE5-4983-8689-3E51BB465A4F}" destId="{5448802B-5CDF-488E-8638-6D99FE963119}" srcOrd="0" destOrd="0" presId="urn:microsoft.com/office/officeart/2005/8/layout/vList3"/>
    <dgm:cxn modelId="{8CEFD22D-CA68-42EA-9E65-CC9C5FD8BA7D}" type="presParOf" srcId="{5448802B-5CDF-488E-8638-6D99FE963119}" destId="{57CDFDBD-E4C7-443A-A363-CE78F761A762}" srcOrd="0" destOrd="0" presId="urn:microsoft.com/office/officeart/2005/8/layout/vList3"/>
    <dgm:cxn modelId="{3212D1BF-A594-44F3-AF64-CD6EBD9C94CF}" type="presParOf" srcId="{5448802B-5CDF-488E-8638-6D99FE963119}" destId="{10CAEB5E-D0BB-4F27-B338-30F6D5B7956A}" srcOrd="1" destOrd="0" presId="urn:microsoft.com/office/officeart/2005/8/layout/vList3"/>
    <dgm:cxn modelId="{8F7B466C-6294-447C-B192-56A4F01BB252}" type="presParOf" srcId="{8E160368-7CE5-4983-8689-3E51BB465A4F}" destId="{C619B262-02FC-4CA7-BCB4-5291CA988D97}" srcOrd="1" destOrd="0" presId="urn:microsoft.com/office/officeart/2005/8/layout/vList3"/>
    <dgm:cxn modelId="{34B8928B-0D01-416A-8C2A-8F24D2DA97E2}" type="presParOf" srcId="{8E160368-7CE5-4983-8689-3E51BB465A4F}" destId="{795E71D0-D4CC-41E4-9B74-977B1C421706}" srcOrd="2" destOrd="0" presId="urn:microsoft.com/office/officeart/2005/8/layout/vList3"/>
    <dgm:cxn modelId="{77768138-C3FD-49BD-A46C-FF523DBA0D4E}" type="presParOf" srcId="{795E71D0-D4CC-41E4-9B74-977B1C421706}" destId="{EF23E35E-495F-41A2-B287-F2C4F9A3F003}" srcOrd="0" destOrd="0" presId="urn:microsoft.com/office/officeart/2005/8/layout/vList3"/>
    <dgm:cxn modelId="{E47970FC-5A64-4205-8B9D-64EF141E0720}" type="presParOf" srcId="{795E71D0-D4CC-41E4-9B74-977B1C421706}" destId="{8421C4AF-6A39-455E-B8F6-961E50EA962F}" srcOrd="1" destOrd="0" presId="urn:microsoft.com/office/officeart/2005/8/layout/vList3"/>
    <dgm:cxn modelId="{2AB5A0C4-9381-4965-B722-304D583E64CE}" type="presParOf" srcId="{8E160368-7CE5-4983-8689-3E51BB465A4F}" destId="{8008F8B7-6897-480C-85D1-5BC6C70484FE}" srcOrd="3" destOrd="0" presId="urn:microsoft.com/office/officeart/2005/8/layout/vList3"/>
    <dgm:cxn modelId="{D2BF1F9F-115D-4917-AEEF-C5196D621B2C}" type="presParOf" srcId="{8E160368-7CE5-4983-8689-3E51BB465A4F}" destId="{5EE5262D-5D08-43EC-8412-6179FA278330}" srcOrd="4" destOrd="0" presId="urn:microsoft.com/office/officeart/2005/8/layout/vList3"/>
    <dgm:cxn modelId="{7C7B4780-20A3-4F64-A7C6-8EFDA09E8246}" type="presParOf" srcId="{5EE5262D-5D08-43EC-8412-6179FA278330}" destId="{09042605-FE24-4565-ABA4-18F5FC3232CA}" srcOrd="0" destOrd="0" presId="urn:microsoft.com/office/officeart/2005/8/layout/vList3"/>
    <dgm:cxn modelId="{731C30D2-0DE8-478C-9666-083EAF920919}" type="presParOf" srcId="{5EE5262D-5D08-43EC-8412-6179FA278330}" destId="{BBAC8421-729B-4AF8-8693-9A57E19BA66D}" srcOrd="1" destOrd="0" presId="urn:microsoft.com/office/officeart/2005/8/layout/vList3"/>
    <dgm:cxn modelId="{6481FC69-DE31-4749-9D53-EB554B3DA3C2}" type="presParOf" srcId="{8E160368-7CE5-4983-8689-3E51BB465A4F}" destId="{EC7E31CC-EC07-4F5C-8F42-BE7762EA2632}" srcOrd="5" destOrd="0" presId="urn:microsoft.com/office/officeart/2005/8/layout/vList3"/>
    <dgm:cxn modelId="{45D4DFE0-4F00-4F00-BD94-647B3C67442A}" type="presParOf" srcId="{8E160368-7CE5-4983-8689-3E51BB465A4F}" destId="{3D14730F-ADF3-409F-8554-AB76F61E97D7}" srcOrd="6" destOrd="0" presId="urn:microsoft.com/office/officeart/2005/8/layout/vList3"/>
    <dgm:cxn modelId="{AE3B0559-A539-438F-BABD-B6FF528FA2CB}" type="presParOf" srcId="{3D14730F-ADF3-409F-8554-AB76F61E97D7}" destId="{10259730-62A0-424B-8837-9E655052E7A4}" srcOrd="0" destOrd="0" presId="urn:microsoft.com/office/officeart/2005/8/layout/vList3"/>
    <dgm:cxn modelId="{3DA93DF1-FDB7-4501-94BE-C726A8D2DCAD}" type="presParOf" srcId="{3D14730F-ADF3-409F-8554-AB76F61E97D7}" destId="{EC617A2E-6133-4E02-BABC-A39753E833E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0DED05-0B12-4C1C-B121-24C650CFF835}" type="doc">
      <dgm:prSet loTypeId="urn:microsoft.com/office/officeart/2005/8/layout/vList2#1" loCatId="list" qsTypeId="urn:microsoft.com/office/officeart/2005/8/quickstyle/simple1#2" qsCatId="simple" csTypeId="urn:microsoft.com/office/officeart/2005/8/colors/colorful1#1" csCatId="colorful" phldr="1"/>
      <dgm:spPr/>
      <dgm:t>
        <a:bodyPr/>
        <a:lstStyle/>
        <a:p>
          <a:endParaRPr lang="ru-RU"/>
        </a:p>
      </dgm:t>
    </dgm:pt>
    <dgm:pt modelId="{71BD0D1F-AD33-4071-9696-26596A69DE32}">
      <dgm:prSet phldr="0" custT="0"/>
      <dgm:spPr/>
      <dgm:t>
        <a:bodyPr vert="horz" wrap="square"/>
        <a:lstStyle/>
        <a:p>
          <a:pPr rtl="0">
            <a:lnSpc>
              <a:spcPct val="100000"/>
            </a:lnSpc>
            <a:spcBef>
              <a:spcPct val="0"/>
            </a:spcBef>
            <a:spcAft>
              <a:spcPct val="35000"/>
            </a:spcAft>
          </a:pPr>
          <a:r>
            <a:rPr lang="en-US" altLang="ru-RU"/>
            <a:t>1.The system method is used to solve management problems and is based on the integrity of the system. In developed countries, this method includes various forms such as systemic complex, systemic structural, systemic functional, and systemic communication approaches.</a:t>
          </a:r>
        </a:p>
      </dgm:t>
    </dgm:pt>
    <dgm:pt modelId="{0C2A29EB-CB31-43C1-B8D9-2CE2B8AC5AA6}" type="parTrans" cxnId="{971CB0F6-4F96-4A02-91D4-77720E5A5DC5}">
      <dgm:prSet/>
      <dgm:spPr/>
      <dgm:t>
        <a:bodyPr/>
        <a:lstStyle/>
        <a:p>
          <a:endParaRPr lang="ru-RU"/>
        </a:p>
      </dgm:t>
    </dgm:pt>
    <dgm:pt modelId="{DB01646B-9288-48E1-8D61-4D49CD933B7C}" type="sibTrans" cxnId="{971CB0F6-4F96-4A02-91D4-77720E5A5DC5}">
      <dgm:prSet/>
      <dgm:spPr/>
      <dgm:t>
        <a:bodyPr/>
        <a:lstStyle/>
        <a:p>
          <a:endParaRPr lang="ru-RU"/>
        </a:p>
      </dgm:t>
    </dgm:pt>
    <dgm:pt modelId="{DF3E0045-9013-45AC-B955-5EBE3089E7C9}">
      <dgm:prSet phldr="0" custT="0"/>
      <dgm:spPr/>
      <dgm:t>
        <a:bodyPr vert="horz" wrap="square"/>
        <a:lstStyle/>
        <a:p>
          <a:pPr rtl="0">
            <a:lnSpc>
              <a:spcPct val="100000"/>
            </a:lnSpc>
            <a:spcBef>
              <a:spcPct val="0"/>
            </a:spcBef>
            <a:spcAft>
              <a:spcPct val="35000"/>
            </a:spcAft>
          </a:pPr>
          <a:r>
            <a:rPr lang="en-US"/>
            <a:t>2.</a:t>
          </a:r>
          <a:r>
            <a:rPr lang="en-US" altLang="ru-RU"/>
            <a:t>The complex research method studies events and their interrelations not only within this science itself but also in cooperation with other disciplines that examine similar phenomena.</a:t>
          </a:r>
        </a:p>
      </dgm:t>
    </dgm:pt>
    <dgm:pt modelId="{75822EB0-95BA-4869-89FB-5A2D27CFA04A}" type="parTrans" cxnId="{9698B464-50BE-4443-88E6-CE59DB241512}">
      <dgm:prSet/>
      <dgm:spPr/>
      <dgm:t>
        <a:bodyPr/>
        <a:lstStyle/>
        <a:p>
          <a:endParaRPr lang="ru-RU"/>
        </a:p>
      </dgm:t>
    </dgm:pt>
    <dgm:pt modelId="{3406B498-37C4-48DF-8A5E-0169EB1CD214}" type="sibTrans" cxnId="{9698B464-50BE-4443-88E6-CE59DB241512}">
      <dgm:prSet/>
      <dgm:spPr/>
      <dgm:t>
        <a:bodyPr/>
        <a:lstStyle/>
        <a:p>
          <a:endParaRPr lang="ru-RU"/>
        </a:p>
      </dgm:t>
    </dgm:pt>
    <dgm:pt modelId="{B1B9CE2E-05BA-476F-9C72-D0703E2FB69E}">
      <dgm:prSet phldr="0" custT="0"/>
      <dgm:spPr/>
      <dgm:t>
        <a:bodyPr vert="horz" wrap="square"/>
        <a:lstStyle/>
        <a:p>
          <a:pPr rtl="0">
            <a:lnSpc>
              <a:spcPct val="100000"/>
            </a:lnSpc>
            <a:spcBef>
              <a:spcPct val="0"/>
            </a:spcBef>
            <a:spcAft>
              <a:spcPct val="35000"/>
            </a:spcAft>
          </a:pPr>
          <a:r>
            <a:rPr lang="en-US" dirty="0"/>
            <a:t>3. </a:t>
          </a:r>
          <a:r>
            <a:rPr lang="en-US" altLang="ru-RU" dirty="0"/>
            <a:t>The structural research method involves dividing complex phenomena into separate components.</a:t>
          </a:r>
        </a:p>
      </dgm:t>
    </dgm:pt>
    <dgm:pt modelId="{C4184CA7-5B29-48A9-91C7-824DF6C059EA}" type="parTrans" cxnId="{E011C3F9-135C-4AB8-90B7-E2B57DC1FCE2}">
      <dgm:prSet/>
      <dgm:spPr/>
      <dgm:t>
        <a:bodyPr/>
        <a:lstStyle/>
        <a:p>
          <a:endParaRPr lang="ru-RU"/>
        </a:p>
      </dgm:t>
    </dgm:pt>
    <dgm:pt modelId="{E9AC68C4-5FC3-42E6-8B12-119D5779139F}" type="sibTrans" cxnId="{E011C3F9-135C-4AB8-90B7-E2B57DC1FCE2}">
      <dgm:prSet/>
      <dgm:spPr/>
      <dgm:t>
        <a:bodyPr/>
        <a:lstStyle/>
        <a:p>
          <a:endParaRPr lang="ru-RU"/>
        </a:p>
      </dgm:t>
    </dgm:pt>
    <dgm:pt modelId="{2A395AE1-D7C0-4A4F-AD5F-BBA16916B909}">
      <dgm:prSet phldr="0" custT="0"/>
      <dgm:spPr/>
      <dgm:t>
        <a:bodyPr vert="horz" wrap="square"/>
        <a:lstStyle/>
        <a:p>
          <a:pPr rtl="0">
            <a:lnSpc>
              <a:spcPct val="100000"/>
            </a:lnSpc>
            <a:spcBef>
              <a:spcPct val="0"/>
            </a:spcBef>
            <a:spcAft>
              <a:spcPct val="35000"/>
            </a:spcAft>
          </a:pPr>
          <a:r>
            <a:rPr lang="en-US"/>
            <a:t>4.</a:t>
          </a:r>
          <a:r>
            <a:rPr lang="en-US" altLang="ru-RU"/>
            <a:t>The situational approach determines the most appropriate management methods depending on internal and external conditions</a:t>
          </a:r>
          <a:r>
            <a:rPr lang="en-US"/>
            <a:t> </a:t>
          </a:r>
          <a:endParaRPr lang="ru-RU"/>
        </a:p>
      </dgm:t>
    </dgm:pt>
    <dgm:pt modelId="{3460DB6E-C09E-450A-A1F8-3406506DE5BB}" type="parTrans" cxnId="{B8AFA1B7-539F-4F32-8857-8F57002DB76C}">
      <dgm:prSet/>
      <dgm:spPr/>
      <dgm:t>
        <a:bodyPr/>
        <a:lstStyle/>
        <a:p>
          <a:endParaRPr lang="ru-RU"/>
        </a:p>
      </dgm:t>
    </dgm:pt>
    <dgm:pt modelId="{01F61256-87AA-4665-97CF-AD90131B6F0C}" type="sibTrans" cxnId="{B8AFA1B7-539F-4F32-8857-8F57002DB76C}">
      <dgm:prSet/>
      <dgm:spPr/>
      <dgm:t>
        <a:bodyPr/>
        <a:lstStyle/>
        <a:p>
          <a:endParaRPr lang="ru-RU"/>
        </a:p>
      </dgm:t>
    </dgm:pt>
    <dgm:pt modelId="{B91D9BE1-B592-4841-BD9A-B11ADB9241DE}" type="pres">
      <dgm:prSet presAssocID="{BB0DED05-0B12-4C1C-B121-24C650CFF835}" presName="linear" presStyleCnt="0">
        <dgm:presLayoutVars>
          <dgm:animLvl val="lvl"/>
          <dgm:resizeHandles val="exact"/>
        </dgm:presLayoutVars>
      </dgm:prSet>
      <dgm:spPr/>
    </dgm:pt>
    <dgm:pt modelId="{B3BAC873-A531-4C44-AB3C-33EEBE54A8B3}" type="pres">
      <dgm:prSet presAssocID="{71BD0D1F-AD33-4071-9696-26596A69DE32}" presName="parentText" presStyleLbl="node1" presStyleIdx="0" presStyleCnt="4">
        <dgm:presLayoutVars>
          <dgm:chMax val="0"/>
          <dgm:bulletEnabled val="1"/>
        </dgm:presLayoutVars>
      </dgm:prSet>
      <dgm:spPr/>
    </dgm:pt>
    <dgm:pt modelId="{1983011E-8AD5-4B87-A5FD-588BBD761954}" type="pres">
      <dgm:prSet presAssocID="{DB01646B-9288-48E1-8D61-4D49CD933B7C}" presName="spacer" presStyleCnt="0"/>
      <dgm:spPr/>
    </dgm:pt>
    <dgm:pt modelId="{C9F34F93-BBFC-448D-A13E-F74D13507C39}" type="pres">
      <dgm:prSet presAssocID="{DF3E0045-9013-45AC-B955-5EBE3089E7C9}" presName="parentText" presStyleLbl="node1" presStyleIdx="1" presStyleCnt="4">
        <dgm:presLayoutVars>
          <dgm:chMax val="0"/>
          <dgm:bulletEnabled val="1"/>
        </dgm:presLayoutVars>
      </dgm:prSet>
      <dgm:spPr/>
    </dgm:pt>
    <dgm:pt modelId="{587100FB-03F7-4555-ABE5-62E17BC28ECE}" type="pres">
      <dgm:prSet presAssocID="{3406B498-37C4-48DF-8A5E-0169EB1CD214}" presName="spacer" presStyleCnt="0"/>
      <dgm:spPr/>
    </dgm:pt>
    <dgm:pt modelId="{33C2F7AD-F5F2-4F62-A709-7B454BAB04A5}" type="pres">
      <dgm:prSet presAssocID="{B1B9CE2E-05BA-476F-9C72-D0703E2FB69E}" presName="parentText" presStyleLbl="node1" presStyleIdx="2" presStyleCnt="4">
        <dgm:presLayoutVars>
          <dgm:chMax val="0"/>
          <dgm:bulletEnabled val="1"/>
        </dgm:presLayoutVars>
      </dgm:prSet>
      <dgm:spPr/>
    </dgm:pt>
    <dgm:pt modelId="{B68154BC-29F6-4441-8BE0-5652FFB4F933}" type="pres">
      <dgm:prSet presAssocID="{E9AC68C4-5FC3-42E6-8B12-119D5779139F}" presName="spacer" presStyleCnt="0"/>
      <dgm:spPr/>
    </dgm:pt>
    <dgm:pt modelId="{1619684D-01B1-4D5C-AC1E-FA7F051BA1F8}" type="pres">
      <dgm:prSet presAssocID="{2A395AE1-D7C0-4A4F-AD5F-BBA16916B909}" presName="parentText" presStyleLbl="node1" presStyleIdx="3" presStyleCnt="4">
        <dgm:presLayoutVars>
          <dgm:chMax val="0"/>
          <dgm:bulletEnabled val="1"/>
        </dgm:presLayoutVars>
      </dgm:prSet>
      <dgm:spPr/>
    </dgm:pt>
  </dgm:ptLst>
  <dgm:cxnLst>
    <dgm:cxn modelId="{105C7D0E-7BE0-467F-BF87-38AEBD0F4AB7}" type="presOf" srcId="{B1B9CE2E-05BA-476F-9C72-D0703E2FB69E}" destId="{33C2F7AD-F5F2-4F62-A709-7B454BAB04A5}" srcOrd="0" destOrd="0" presId="urn:microsoft.com/office/officeart/2005/8/layout/vList2#1"/>
    <dgm:cxn modelId="{F91D3A3B-B146-46B5-9A1E-757FC014FF5D}" type="presOf" srcId="{BB0DED05-0B12-4C1C-B121-24C650CFF835}" destId="{B91D9BE1-B592-4841-BD9A-B11ADB9241DE}" srcOrd="0" destOrd="0" presId="urn:microsoft.com/office/officeart/2005/8/layout/vList2#1"/>
    <dgm:cxn modelId="{9698B464-50BE-4443-88E6-CE59DB241512}" srcId="{BB0DED05-0B12-4C1C-B121-24C650CFF835}" destId="{DF3E0045-9013-45AC-B955-5EBE3089E7C9}" srcOrd="1" destOrd="0" parTransId="{75822EB0-95BA-4869-89FB-5A2D27CFA04A}" sibTransId="{3406B498-37C4-48DF-8A5E-0169EB1CD214}"/>
    <dgm:cxn modelId="{A25B8C83-4923-435B-87F1-AE1A3120D1E4}" type="presOf" srcId="{DF3E0045-9013-45AC-B955-5EBE3089E7C9}" destId="{C9F34F93-BBFC-448D-A13E-F74D13507C39}" srcOrd="0" destOrd="0" presId="urn:microsoft.com/office/officeart/2005/8/layout/vList2#1"/>
    <dgm:cxn modelId="{B8AFA1B7-539F-4F32-8857-8F57002DB76C}" srcId="{BB0DED05-0B12-4C1C-B121-24C650CFF835}" destId="{2A395AE1-D7C0-4A4F-AD5F-BBA16916B909}" srcOrd="3" destOrd="0" parTransId="{3460DB6E-C09E-450A-A1F8-3406506DE5BB}" sibTransId="{01F61256-87AA-4665-97CF-AD90131B6F0C}"/>
    <dgm:cxn modelId="{A21522E2-065D-4F5A-80CB-BABC910698F1}" type="presOf" srcId="{2A395AE1-D7C0-4A4F-AD5F-BBA16916B909}" destId="{1619684D-01B1-4D5C-AC1E-FA7F051BA1F8}" srcOrd="0" destOrd="0" presId="urn:microsoft.com/office/officeart/2005/8/layout/vList2#1"/>
    <dgm:cxn modelId="{971CB0F6-4F96-4A02-91D4-77720E5A5DC5}" srcId="{BB0DED05-0B12-4C1C-B121-24C650CFF835}" destId="{71BD0D1F-AD33-4071-9696-26596A69DE32}" srcOrd="0" destOrd="0" parTransId="{0C2A29EB-CB31-43C1-B8D9-2CE2B8AC5AA6}" sibTransId="{DB01646B-9288-48E1-8D61-4D49CD933B7C}"/>
    <dgm:cxn modelId="{E011C3F9-135C-4AB8-90B7-E2B57DC1FCE2}" srcId="{BB0DED05-0B12-4C1C-B121-24C650CFF835}" destId="{B1B9CE2E-05BA-476F-9C72-D0703E2FB69E}" srcOrd="2" destOrd="0" parTransId="{C4184CA7-5B29-48A9-91C7-824DF6C059EA}" sibTransId="{E9AC68C4-5FC3-42E6-8B12-119D5779139F}"/>
    <dgm:cxn modelId="{313A73FB-5275-46AC-B66E-93FCBF359837}" type="presOf" srcId="{71BD0D1F-AD33-4071-9696-26596A69DE32}" destId="{B3BAC873-A531-4C44-AB3C-33EEBE54A8B3}" srcOrd="0" destOrd="0" presId="urn:microsoft.com/office/officeart/2005/8/layout/vList2#1"/>
    <dgm:cxn modelId="{74C3F3C6-DD5B-4ECD-8F78-0590CCAC417F}" type="presParOf" srcId="{B91D9BE1-B592-4841-BD9A-B11ADB9241DE}" destId="{B3BAC873-A531-4C44-AB3C-33EEBE54A8B3}" srcOrd="0" destOrd="0" presId="urn:microsoft.com/office/officeart/2005/8/layout/vList2#1"/>
    <dgm:cxn modelId="{2EBA375E-C9D6-4D64-A911-4F04C0AA6C8F}" type="presParOf" srcId="{B91D9BE1-B592-4841-BD9A-B11ADB9241DE}" destId="{1983011E-8AD5-4B87-A5FD-588BBD761954}" srcOrd="1" destOrd="0" presId="urn:microsoft.com/office/officeart/2005/8/layout/vList2#1"/>
    <dgm:cxn modelId="{65959890-DD32-48E0-8517-3552CD88B264}" type="presParOf" srcId="{B91D9BE1-B592-4841-BD9A-B11ADB9241DE}" destId="{C9F34F93-BBFC-448D-A13E-F74D13507C39}" srcOrd="2" destOrd="0" presId="urn:microsoft.com/office/officeart/2005/8/layout/vList2#1"/>
    <dgm:cxn modelId="{1D62FBCF-C61F-4E1E-AE16-20DCE1EB83EB}" type="presParOf" srcId="{B91D9BE1-B592-4841-BD9A-B11ADB9241DE}" destId="{587100FB-03F7-4555-ABE5-62E17BC28ECE}" srcOrd="3" destOrd="0" presId="urn:microsoft.com/office/officeart/2005/8/layout/vList2#1"/>
    <dgm:cxn modelId="{893AF931-F182-42A6-A571-F8EBCAB63C8E}" type="presParOf" srcId="{B91D9BE1-B592-4841-BD9A-B11ADB9241DE}" destId="{33C2F7AD-F5F2-4F62-A709-7B454BAB04A5}" srcOrd="4" destOrd="0" presId="urn:microsoft.com/office/officeart/2005/8/layout/vList2#1"/>
    <dgm:cxn modelId="{DEB1D50C-C8A6-4A31-B7D8-07E8E2EBF854}" type="presParOf" srcId="{B91D9BE1-B592-4841-BD9A-B11ADB9241DE}" destId="{B68154BC-29F6-4441-8BE0-5652FFB4F933}" srcOrd="5" destOrd="0" presId="urn:microsoft.com/office/officeart/2005/8/layout/vList2#1"/>
    <dgm:cxn modelId="{29119219-3CE2-4B03-8EB3-37607F0A50D6}" type="presParOf" srcId="{B91D9BE1-B592-4841-BD9A-B11ADB9241DE}" destId="{1619684D-01B1-4D5C-AC1E-FA7F051BA1F8}" srcOrd="6" destOrd="0" presId="urn:microsoft.com/office/officeart/2005/8/layout/v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F60BC7-4CD8-40A1-B730-31E8C212C52F}" type="doc">
      <dgm:prSet loTypeId="urn:microsoft.com/office/officeart/2005/8/layout/vList2#2" loCatId="list" qsTypeId="urn:microsoft.com/office/officeart/2005/8/quickstyle/simple1#3" qsCatId="simple" csTypeId="urn:microsoft.com/office/officeart/2005/8/colors/colorful4#1" csCatId="colorful" phldr="1"/>
      <dgm:spPr/>
      <dgm:t>
        <a:bodyPr/>
        <a:lstStyle/>
        <a:p>
          <a:endParaRPr lang="ru-RU"/>
        </a:p>
      </dgm:t>
    </dgm:pt>
    <dgm:pt modelId="{5D56C08E-2014-4881-8070-AC212C593E8D}">
      <dgm:prSet phldr="0" custT="0"/>
      <dgm:spPr/>
      <dgm:t>
        <a:bodyPr vert="horz" wrap="square"/>
        <a:lstStyle/>
        <a:p>
          <a:pPr rtl="0">
            <a:lnSpc>
              <a:spcPct val="100000"/>
            </a:lnSpc>
            <a:spcBef>
              <a:spcPct val="0"/>
            </a:spcBef>
            <a:spcAft>
              <a:spcPct val="35000"/>
            </a:spcAft>
          </a:pPr>
          <a:r>
            <a:rPr lang="en-US"/>
            <a:t>5. </a:t>
          </a:r>
          <a:r>
            <a:rPr lang="en-US" altLang="ru-RU"/>
            <a:t>The integration approach is a research method that studies management by taking into account the indicators of other methods.</a:t>
          </a:r>
        </a:p>
      </dgm:t>
    </dgm:pt>
    <dgm:pt modelId="{15838C65-A922-4E48-A826-D45BBD201C5D}" type="parTrans" cxnId="{17F37A07-361A-4635-AC0F-BA6C61B220BB}">
      <dgm:prSet/>
      <dgm:spPr/>
      <dgm:t>
        <a:bodyPr/>
        <a:lstStyle/>
        <a:p>
          <a:endParaRPr lang="ru-RU"/>
        </a:p>
      </dgm:t>
    </dgm:pt>
    <dgm:pt modelId="{7F1C26DE-AA1B-4CE7-9EE1-215D39ED87CF}" type="sibTrans" cxnId="{17F37A07-361A-4635-AC0F-BA6C61B220BB}">
      <dgm:prSet/>
      <dgm:spPr/>
      <dgm:t>
        <a:bodyPr/>
        <a:lstStyle/>
        <a:p>
          <a:endParaRPr lang="ru-RU"/>
        </a:p>
      </dgm:t>
    </dgm:pt>
    <dgm:pt modelId="{6C87C732-2412-42BE-A431-41EC4DDF40B6}">
      <dgm:prSet phldr="0" custT="0"/>
      <dgm:spPr/>
      <dgm:t>
        <a:bodyPr vert="horz" wrap="square"/>
        <a:lstStyle/>
        <a:p>
          <a:pPr rtl="0">
            <a:lnSpc>
              <a:spcPct val="100000"/>
            </a:lnSpc>
            <a:spcBef>
              <a:spcPct val="0"/>
            </a:spcBef>
            <a:spcAft>
              <a:spcPct val="35000"/>
            </a:spcAft>
          </a:pPr>
          <a:r>
            <a:rPr lang="en-US" dirty="0"/>
            <a:t>6.</a:t>
          </a:r>
          <a:r>
            <a:rPr lang="en-US" altLang="ru-RU" dirty="0"/>
            <a:t>The modeling method involves managing an object through various schemes, graphs, and diagrams, as well as using prepared mock materials.</a:t>
          </a:r>
        </a:p>
      </dgm:t>
    </dgm:pt>
    <dgm:pt modelId="{EA213BC7-6F0A-4CD1-9B6B-A6D6B543593E}" type="parTrans" cxnId="{A8995E18-D54C-4816-A690-9A24DDD02591}">
      <dgm:prSet/>
      <dgm:spPr/>
      <dgm:t>
        <a:bodyPr/>
        <a:lstStyle/>
        <a:p>
          <a:endParaRPr lang="ru-RU"/>
        </a:p>
      </dgm:t>
    </dgm:pt>
    <dgm:pt modelId="{D9B8C3B3-AEE8-4DBC-8DBC-171241A11917}" type="sibTrans" cxnId="{A8995E18-D54C-4816-A690-9A24DDD02591}">
      <dgm:prSet/>
      <dgm:spPr/>
      <dgm:t>
        <a:bodyPr/>
        <a:lstStyle/>
        <a:p>
          <a:endParaRPr lang="ru-RU"/>
        </a:p>
      </dgm:t>
    </dgm:pt>
    <dgm:pt modelId="{7A9EC9C0-6352-4654-AF94-464581633951}">
      <dgm:prSet phldr="0" custT="0"/>
      <dgm:spPr/>
      <dgm:t>
        <a:bodyPr vert="horz" wrap="square"/>
        <a:lstStyle/>
        <a:p>
          <a:pPr rtl="0">
            <a:lnSpc>
              <a:spcPct val="100000"/>
            </a:lnSpc>
            <a:spcBef>
              <a:spcPct val="0"/>
            </a:spcBef>
            <a:spcAft>
              <a:spcPct val="35000"/>
            </a:spcAft>
          </a:pPr>
          <a:r>
            <a:rPr lang="en-US" dirty="0"/>
            <a:t>7. </a:t>
          </a:r>
          <a:r>
            <a:rPr lang="en-US" altLang="ru-RU" dirty="0"/>
            <a:t>The mathematical approach applies mathematical methods and computer technologies on a large scale to make optimal decisions.</a:t>
          </a:r>
        </a:p>
      </dgm:t>
    </dgm:pt>
    <dgm:pt modelId="{A99280B3-0D36-436A-A9C7-FB2E5719F400}" type="parTrans" cxnId="{0B5FB50B-205D-4A77-8366-99BF07518561}">
      <dgm:prSet/>
      <dgm:spPr/>
      <dgm:t>
        <a:bodyPr/>
        <a:lstStyle/>
        <a:p>
          <a:endParaRPr lang="ru-RU"/>
        </a:p>
      </dgm:t>
    </dgm:pt>
    <dgm:pt modelId="{6E30E9E5-0DC4-4258-9B2B-B3D979541CD9}" type="sibTrans" cxnId="{0B5FB50B-205D-4A77-8366-99BF07518561}">
      <dgm:prSet/>
      <dgm:spPr/>
      <dgm:t>
        <a:bodyPr/>
        <a:lstStyle/>
        <a:p>
          <a:endParaRPr lang="ru-RU"/>
        </a:p>
      </dgm:t>
    </dgm:pt>
    <dgm:pt modelId="{ED4F5B39-B916-4E4F-A9DA-F9F896CE2823}">
      <dgm:prSet phldr="0" custT="0"/>
      <dgm:spPr/>
      <dgm:t>
        <a:bodyPr vert="horz" wrap="square"/>
        <a:lstStyle/>
        <a:p>
          <a:pPr rtl="0">
            <a:lnSpc>
              <a:spcPct val="100000"/>
            </a:lnSpc>
            <a:spcBef>
              <a:spcPct val="0"/>
            </a:spcBef>
            <a:spcAft>
              <a:spcPct val="35000"/>
            </a:spcAft>
          </a:pPr>
          <a:r>
            <a:rPr lang="en-US"/>
            <a:t>8. </a:t>
          </a:r>
          <a:r>
            <a:rPr lang="en-US" altLang="ru-RU"/>
            <a:t>The observation method is the process of systematically and scientifically collecting information about the management object.</a:t>
          </a:r>
        </a:p>
      </dgm:t>
    </dgm:pt>
    <dgm:pt modelId="{4E9D9ED6-EEEC-4561-B90F-874EB508F18E}" type="parTrans" cxnId="{5B0353D7-83C4-47B8-A603-82C4AF2C7389}">
      <dgm:prSet/>
      <dgm:spPr/>
      <dgm:t>
        <a:bodyPr/>
        <a:lstStyle/>
        <a:p>
          <a:endParaRPr lang="ru-RU"/>
        </a:p>
      </dgm:t>
    </dgm:pt>
    <dgm:pt modelId="{9F550A65-DFCE-43B9-9356-6561094880DB}" type="sibTrans" cxnId="{5B0353D7-83C4-47B8-A603-82C4AF2C7389}">
      <dgm:prSet/>
      <dgm:spPr/>
      <dgm:t>
        <a:bodyPr/>
        <a:lstStyle/>
        <a:p>
          <a:endParaRPr lang="ru-RU"/>
        </a:p>
      </dgm:t>
    </dgm:pt>
    <dgm:pt modelId="{413C5917-54D1-4D0A-A2F6-F766C92BC751}">
      <dgm:prSet phldr="0" custT="0"/>
      <dgm:spPr/>
      <dgm:t>
        <a:bodyPr vert="horz" wrap="square"/>
        <a:lstStyle/>
        <a:p>
          <a:pPr rtl="0">
            <a:lnSpc>
              <a:spcPct val="100000"/>
            </a:lnSpc>
            <a:spcBef>
              <a:spcPct val="0"/>
            </a:spcBef>
            <a:spcAft>
              <a:spcPct val="35000"/>
            </a:spcAft>
          </a:pPr>
          <a:r>
            <a:rPr lang="en-US"/>
            <a:t>9.</a:t>
          </a:r>
          <a:r>
            <a:rPr lang="en-US" altLang="ru-RU"/>
            <a:t>The experimental method involves applying sample, tested methods to the management object based on practical experience.</a:t>
          </a:r>
        </a:p>
      </dgm:t>
    </dgm:pt>
    <dgm:pt modelId="{8023B93A-B4BB-4965-841E-EEA556585E85}" type="parTrans" cxnId="{43A5F6CE-E9D5-43DA-B35C-E3473330D912}">
      <dgm:prSet/>
      <dgm:spPr/>
      <dgm:t>
        <a:bodyPr/>
        <a:lstStyle/>
        <a:p>
          <a:endParaRPr lang="ru-RU"/>
        </a:p>
      </dgm:t>
    </dgm:pt>
    <dgm:pt modelId="{A9A41E49-27D1-4C70-99A3-C2F1E431C54D}" type="sibTrans" cxnId="{43A5F6CE-E9D5-43DA-B35C-E3473330D912}">
      <dgm:prSet/>
      <dgm:spPr/>
      <dgm:t>
        <a:bodyPr/>
        <a:lstStyle/>
        <a:p>
          <a:endParaRPr lang="ru-RU"/>
        </a:p>
      </dgm:t>
    </dgm:pt>
    <dgm:pt modelId="{F9E35211-22CB-4FB9-BA97-44EB26DDA9F8}" type="pres">
      <dgm:prSet presAssocID="{8EF60BC7-4CD8-40A1-B730-31E8C212C52F}" presName="linear" presStyleCnt="0">
        <dgm:presLayoutVars>
          <dgm:animLvl val="lvl"/>
          <dgm:resizeHandles val="exact"/>
        </dgm:presLayoutVars>
      </dgm:prSet>
      <dgm:spPr/>
    </dgm:pt>
    <dgm:pt modelId="{09A65077-C3C9-4C44-BE34-335FF74EC91C}" type="pres">
      <dgm:prSet presAssocID="{5D56C08E-2014-4881-8070-AC212C593E8D}" presName="parentText" presStyleLbl="node1" presStyleIdx="0" presStyleCnt="5">
        <dgm:presLayoutVars>
          <dgm:chMax val="0"/>
          <dgm:bulletEnabled val="1"/>
        </dgm:presLayoutVars>
      </dgm:prSet>
      <dgm:spPr/>
    </dgm:pt>
    <dgm:pt modelId="{DA33282F-DEC7-45DA-AEF6-41735B0BCEEE}" type="pres">
      <dgm:prSet presAssocID="{7F1C26DE-AA1B-4CE7-9EE1-215D39ED87CF}" presName="spacer" presStyleCnt="0"/>
      <dgm:spPr/>
    </dgm:pt>
    <dgm:pt modelId="{BAF72484-8381-4DDC-877B-04D51E163174}" type="pres">
      <dgm:prSet presAssocID="{6C87C732-2412-42BE-A431-41EC4DDF40B6}" presName="parentText" presStyleLbl="node1" presStyleIdx="1" presStyleCnt="5">
        <dgm:presLayoutVars>
          <dgm:chMax val="0"/>
          <dgm:bulletEnabled val="1"/>
        </dgm:presLayoutVars>
      </dgm:prSet>
      <dgm:spPr/>
    </dgm:pt>
    <dgm:pt modelId="{6B273EBB-6566-4895-9394-6F426400EC33}" type="pres">
      <dgm:prSet presAssocID="{D9B8C3B3-AEE8-4DBC-8DBC-171241A11917}" presName="spacer" presStyleCnt="0"/>
      <dgm:spPr/>
    </dgm:pt>
    <dgm:pt modelId="{C15B4FBF-699B-43AB-9EC7-2621838188C9}" type="pres">
      <dgm:prSet presAssocID="{7A9EC9C0-6352-4654-AF94-464581633951}" presName="parentText" presStyleLbl="node1" presStyleIdx="2" presStyleCnt="5">
        <dgm:presLayoutVars>
          <dgm:chMax val="0"/>
          <dgm:bulletEnabled val="1"/>
        </dgm:presLayoutVars>
      </dgm:prSet>
      <dgm:spPr/>
    </dgm:pt>
    <dgm:pt modelId="{DDE4292F-85D6-487A-B037-4CCFB256C724}" type="pres">
      <dgm:prSet presAssocID="{6E30E9E5-0DC4-4258-9B2B-B3D979541CD9}" presName="spacer" presStyleCnt="0"/>
      <dgm:spPr/>
    </dgm:pt>
    <dgm:pt modelId="{71EE1A99-AADF-46A3-ACC4-7A471B145E89}" type="pres">
      <dgm:prSet presAssocID="{ED4F5B39-B916-4E4F-A9DA-F9F896CE2823}" presName="parentText" presStyleLbl="node1" presStyleIdx="3" presStyleCnt="5">
        <dgm:presLayoutVars>
          <dgm:chMax val="0"/>
          <dgm:bulletEnabled val="1"/>
        </dgm:presLayoutVars>
      </dgm:prSet>
      <dgm:spPr/>
    </dgm:pt>
    <dgm:pt modelId="{308ADF6C-495A-4327-8304-43B5084A4C55}" type="pres">
      <dgm:prSet presAssocID="{9F550A65-DFCE-43B9-9356-6561094880DB}" presName="spacer" presStyleCnt="0"/>
      <dgm:spPr/>
    </dgm:pt>
    <dgm:pt modelId="{213FDE67-8E1E-4915-9E24-24050D590A9D}" type="pres">
      <dgm:prSet presAssocID="{413C5917-54D1-4D0A-A2F6-F766C92BC751}" presName="parentText" presStyleLbl="node1" presStyleIdx="4" presStyleCnt="5">
        <dgm:presLayoutVars>
          <dgm:chMax val="0"/>
          <dgm:bulletEnabled val="1"/>
        </dgm:presLayoutVars>
      </dgm:prSet>
      <dgm:spPr/>
    </dgm:pt>
  </dgm:ptLst>
  <dgm:cxnLst>
    <dgm:cxn modelId="{D4996103-1458-4DC4-8F06-E2A5E702DBA2}" type="presOf" srcId="{7A9EC9C0-6352-4654-AF94-464581633951}" destId="{C15B4FBF-699B-43AB-9EC7-2621838188C9}" srcOrd="0" destOrd="0" presId="urn:microsoft.com/office/officeart/2005/8/layout/vList2#2"/>
    <dgm:cxn modelId="{17F37A07-361A-4635-AC0F-BA6C61B220BB}" srcId="{8EF60BC7-4CD8-40A1-B730-31E8C212C52F}" destId="{5D56C08E-2014-4881-8070-AC212C593E8D}" srcOrd="0" destOrd="0" parTransId="{15838C65-A922-4E48-A826-D45BBD201C5D}" sibTransId="{7F1C26DE-AA1B-4CE7-9EE1-215D39ED87CF}"/>
    <dgm:cxn modelId="{0B5FB50B-205D-4A77-8366-99BF07518561}" srcId="{8EF60BC7-4CD8-40A1-B730-31E8C212C52F}" destId="{7A9EC9C0-6352-4654-AF94-464581633951}" srcOrd="2" destOrd="0" parTransId="{A99280B3-0D36-436A-A9C7-FB2E5719F400}" sibTransId="{6E30E9E5-0DC4-4258-9B2B-B3D979541CD9}"/>
    <dgm:cxn modelId="{A8995E18-D54C-4816-A690-9A24DDD02591}" srcId="{8EF60BC7-4CD8-40A1-B730-31E8C212C52F}" destId="{6C87C732-2412-42BE-A431-41EC4DDF40B6}" srcOrd="1" destOrd="0" parTransId="{EA213BC7-6F0A-4CD1-9B6B-A6D6B543593E}" sibTransId="{D9B8C3B3-AEE8-4DBC-8DBC-171241A11917}"/>
    <dgm:cxn modelId="{F1C0B13C-8EE3-48AC-9755-E063CFE031EF}" type="presOf" srcId="{6C87C732-2412-42BE-A431-41EC4DDF40B6}" destId="{BAF72484-8381-4DDC-877B-04D51E163174}" srcOrd="0" destOrd="0" presId="urn:microsoft.com/office/officeart/2005/8/layout/vList2#2"/>
    <dgm:cxn modelId="{EE8FF754-1539-4301-A546-0678F4AA10DA}" type="presOf" srcId="{8EF60BC7-4CD8-40A1-B730-31E8C212C52F}" destId="{F9E35211-22CB-4FB9-BA97-44EB26DDA9F8}" srcOrd="0" destOrd="0" presId="urn:microsoft.com/office/officeart/2005/8/layout/vList2#2"/>
    <dgm:cxn modelId="{7106F684-A7D2-489A-97C7-F1049A772D43}" type="presOf" srcId="{5D56C08E-2014-4881-8070-AC212C593E8D}" destId="{09A65077-C3C9-4C44-BE34-335FF74EC91C}" srcOrd="0" destOrd="0" presId="urn:microsoft.com/office/officeart/2005/8/layout/vList2#2"/>
    <dgm:cxn modelId="{D80231CD-02E3-44E2-AD03-5CBB3F5672A3}" type="presOf" srcId="{ED4F5B39-B916-4E4F-A9DA-F9F896CE2823}" destId="{71EE1A99-AADF-46A3-ACC4-7A471B145E89}" srcOrd="0" destOrd="0" presId="urn:microsoft.com/office/officeart/2005/8/layout/vList2#2"/>
    <dgm:cxn modelId="{43A5F6CE-E9D5-43DA-B35C-E3473330D912}" srcId="{8EF60BC7-4CD8-40A1-B730-31E8C212C52F}" destId="{413C5917-54D1-4D0A-A2F6-F766C92BC751}" srcOrd="4" destOrd="0" parTransId="{8023B93A-B4BB-4965-841E-EEA556585E85}" sibTransId="{A9A41E49-27D1-4C70-99A3-C2F1E431C54D}"/>
    <dgm:cxn modelId="{5B0353D7-83C4-47B8-A603-82C4AF2C7389}" srcId="{8EF60BC7-4CD8-40A1-B730-31E8C212C52F}" destId="{ED4F5B39-B916-4E4F-A9DA-F9F896CE2823}" srcOrd="3" destOrd="0" parTransId="{4E9D9ED6-EEEC-4561-B90F-874EB508F18E}" sibTransId="{9F550A65-DFCE-43B9-9356-6561094880DB}"/>
    <dgm:cxn modelId="{1B6940DA-7EF8-4663-B0CC-9E11DA5461C8}" type="presOf" srcId="{413C5917-54D1-4D0A-A2F6-F766C92BC751}" destId="{213FDE67-8E1E-4915-9E24-24050D590A9D}" srcOrd="0" destOrd="0" presId="urn:microsoft.com/office/officeart/2005/8/layout/vList2#2"/>
    <dgm:cxn modelId="{A453EB97-563C-45BA-A300-9EAD84CF3D80}" type="presParOf" srcId="{F9E35211-22CB-4FB9-BA97-44EB26DDA9F8}" destId="{09A65077-C3C9-4C44-BE34-335FF74EC91C}" srcOrd="0" destOrd="0" presId="urn:microsoft.com/office/officeart/2005/8/layout/vList2#2"/>
    <dgm:cxn modelId="{9D6E588B-8C86-4180-A682-61697DD47456}" type="presParOf" srcId="{F9E35211-22CB-4FB9-BA97-44EB26DDA9F8}" destId="{DA33282F-DEC7-45DA-AEF6-41735B0BCEEE}" srcOrd="1" destOrd="0" presId="urn:microsoft.com/office/officeart/2005/8/layout/vList2#2"/>
    <dgm:cxn modelId="{6702D586-3FBA-4840-BFE7-DFE660E2F554}" type="presParOf" srcId="{F9E35211-22CB-4FB9-BA97-44EB26DDA9F8}" destId="{BAF72484-8381-4DDC-877B-04D51E163174}" srcOrd="2" destOrd="0" presId="urn:microsoft.com/office/officeart/2005/8/layout/vList2#2"/>
    <dgm:cxn modelId="{5804C00E-1CC6-48C0-9584-450280034E78}" type="presParOf" srcId="{F9E35211-22CB-4FB9-BA97-44EB26DDA9F8}" destId="{6B273EBB-6566-4895-9394-6F426400EC33}" srcOrd="3" destOrd="0" presId="urn:microsoft.com/office/officeart/2005/8/layout/vList2#2"/>
    <dgm:cxn modelId="{0D71715F-E91C-47E5-A75C-522C0F3374D8}" type="presParOf" srcId="{F9E35211-22CB-4FB9-BA97-44EB26DDA9F8}" destId="{C15B4FBF-699B-43AB-9EC7-2621838188C9}" srcOrd="4" destOrd="0" presId="urn:microsoft.com/office/officeart/2005/8/layout/vList2#2"/>
    <dgm:cxn modelId="{80F2A35C-8C8F-4720-AB47-6961B671E6C1}" type="presParOf" srcId="{F9E35211-22CB-4FB9-BA97-44EB26DDA9F8}" destId="{DDE4292F-85D6-487A-B037-4CCFB256C724}" srcOrd="5" destOrd="0" presId="urn:microsoft.com/office/officeart/2005/8/layout/vList2#2"/>
    <dgm:cxn modelId="{B4BB68BB-60A6-4FD9-911B-85F217B4B0C7}" type="presParOf" srcId="{F9E35211-22CB-4FB9-BA97-44EB26DDA9F8}" destId="{71EE1A99-AADF-46A3-ACC4-7A471B145E89}" srcOrd="6" destOrd="0" presId="urn:microsoft.com/office/officeart/2005/8/layout/vList2#2"/>
    <dgm:cxn modelId="{B0A34A3E-35ED-4048-A520-42B1BF44BF07}" type="presParOf" srcId="{F9E35211-22CB-4FB9-BA97-44EB26DDA9F8}" destId="{308ADF6C-495A-4327-8304-43B5084A4C55}" srcOrd="7" destOrd="0" presId="urn:microsoft.com/office/officeart/2005/8/layout/vList2#2"/>
    <dgm:cxn modelId="{F76D9E6E-8643-4BA3-B5EF-0A93B992B395}" type="presParOf" srcId="{F9E35211-22CB-4FB9-BA97-44EB26DDA9F8}" destId="{213FDE67-8E1E-4915-9E24-24050D590A9D}" srcOrd="8" destOrd="0" presId="urn:microsoft.com/office/officeart/2005/8/layout/vList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D2F59E-1A30-4CD0-AF55-AB878455E5A8}" type="doc">
      <dgm:prSet loTypeId="urn:microsoft.com/office/officeart/2005/8/layout/vList2#3" loCatId="list" qsTypeId="urn:microsoft.com/office/officeart/2005/8/quickstyle/simple1#4" qsCatId="simple" csTypeId="urn:microsoft.com/office/officeart/2005/8/colors/colorful4#2" csCatId="colorful"/>
      <dgm:spPr/>
      <dgm:t>
        <a:bodyPr/>
        <a:lstStyle/>
        <a:p>
          <a:endParaRPr lang="ru-RU"/>
        </a:p>
      </dgm:t>
    </dgm:pt>
    <dgm:pt modelId="{91F6CB3F-13EE-4C71-9FEB-CFAE33422C04}">
      <dgm:prSet phldr="0" custT="0"/>
      <dgm:spPr/>
      <dgm:t>
        <a:bodyPr vert="horz" wrap="square"/>
        <a:lstStyle/>
        <a:p>
          <a:pPr rtl="0">
            <a:lnSpc>
              <a:spcPct val="100000"/>
            </a:lnSpc>
            <a:spcBef>
              <a:spcPct val="0"/>
            </a:spcBef>
            <a:spcAft>
              <a:spcPct val="35000"/>
            </a:spcAft>
          </a:pPr>
          <a:r>
            <a:rPr lang="en-US" altLang="ru-RU" dirty="0"/>
            <a:t>According to the theory of Henri Fayol, one of the founders of management, the following five functions of management are identified:</a:t>
          </a:r>
        </a:p>
      </dgm:t>
    </dgm:pt>
    <dgm:pt modelId="{3C6A5803-9E12-4DF0-A01D-73E75B067AB4}" type="parTrans" cxnId="{11C5AA9E-0103-4D04-876C-E920D6F0CC23}">
      <dgm:prSet/>
      <dgm:spPr/>
      <dgm:t>
        <a:bodyPr/>
        <a:lstStyle/>
        <a:p>
          <a:endParaRPr lang="ru-RU"/>
        </a:p>
      </dgm:t>
    </dgm:pt>
    <dgm:pt modelId="{4BEA72DC-BE57-4C9E-BBA5-55A094786BB5}" type="sibTrans" cxnId="{11C5AA9E-0103-4D04-876C-E920D6F0CC23}">
      <dgm:prSet/>
      <dgm:spPr/>
      <dgm:t>
        <a:bodyPr/>
        <a:lstStyle/>
        <a:p>
          <a:endParaRPr lang="ru-RU"/>
        </a:p>
      </dgm:t>
    </dgm:pt>
    <dgm:pt modelId="{50BD29F9-6996-4C7A-A85C-92FAE990F4B2}">
      <dgm:prSet phldr="0" custT="0"/>
      <dgm:spPr/>
      <dgm:t>
        <a:bodyPr vert="horz" wrap="square"/>
        <a:lstStyle/>
        <a:p>
          <a:pPr rtl="0">
            <a:lnSpc>
              <a:spcPct val="100000"/>
            </a:lnSpc>
            <a:spcBef>
              <a:spcPct val="0"/>
            </a:spcBef>
            <a:spcAft>
              <a:spcPct val="35000"/>
            </a:spcAft>
          </a:pPr>
          <a:r>
            <a:rPr lang="en-US" altLang="ru-RU"/>
            <a:t>1.Planning – forecasting and preparing for the future.</a:t>
          </a:r>
        </a:p>
      </dgm:t>
    </dgm:pt>
    <dgm:pt modelId="{BDDF6749-4A6B-4509-9226-7BCC8BEEC556}" type="parTrans" cxnId="{397D0E88-4FF5-4164-9DC2-A67C4A1B0B60}">
      <dgm:prSet/>
      <dgm:spPr/>
      <dgm:t>
        <a:bodyPr/>
        <a:lstStyle/>
        <a:p>
          <a:endParaRPr lang="ru-RU"/>
        </a:p>
      </dgm:t>
    </dgm:pt>
    <dgm:pt modelId="{EC5F1EA4-DCB7-4A73-9C53-F4BCDF856102}" type="sibTrans" cxnId="{397D0E88-4FF5-4164-9DC2-A67C4A1B0B60}">
      <dgm:prSet/>
      <dgm:spPr/>
      <dgm:t>
        <a:bodyPr/>
        <a:lstStyle/>
        <a:p>
          <a:endParaRPr lang="ru-RU"/>
        </a:p>
      </dgm:t>
    </dgm:pt>
    <dgm:pt modelId="{EBB34863-57E8-46CE-BB92-A9423D04EA3B}">
      <dgm:prSet phldr="0" custT="0"/>
      <dgm:spPr/>
      <dgm:t>
        <a:bodyPr vert="horz" wrap="square"/>
        <a:lstStyle/>
        <a:p>
          <a:pPr rtl="0">
            <a:lnSpc>
              <a:spcPct val="100000"/>
            </a:lnSpc>
            <a:spcBef>
              <a:spcPct val="0"/>
            </a:spcBef>
            <a:spcAft>
              <a:spcPct val="35000"/>
            </a:spcAft>
          </a:pPr>
          <a:r>
            <a:rPr lang="en-US"/>
            <a:t>2. </a:t>
          </a:r>
          <a:r>
            <a:rPr lang="en-US" altLang="ru-RU"/>
            <a:t>Organizing – providing all the necessary resources, conditions, and facilities (such as equipment, materials, finances, and personnel) to perform the required activities. An essential element here is the manager’s professional preparation.</a:t>
          </a:r>
        </a:p>
      </dgm:t>
    </dgm:pt>
    <dgm:pt modelId="{51945A8F-7FF2-46F2-8D86-C99DB1BCB606}" type="parTrans" cxnId="{151D681C-1E8B-4BF8-8F60-B0C3DBDBDBE9}">
      <dgm:prSet/>
      <dgm:spPr/>
      <dgm:t>
        <a:bodyPr/>
        <a:lstStyle/>
        <a:p>
          <a:endParaRPr lang="ru-RU"/>
        </a:p>
      </dgm:t>
    </dgm:pt>
    <dgm:pt modelId="{CDC25507-777C-4885-B9F7-233AC08FD982}" type="sibTrans" cxnId="{151D681C-1E8B-4BF8-8F60-B0C3DBDBDBE9}">
      <dgm:prSet/>
      <dgm:spPr/>
      <dgm:t>
        <a:bodyPr/>
        <a:lstStyle/>
        <a:p>
          <a:endParaRPr lang="ru-RU"/>
        </a:p>
      </dgm:t>
    </dgm:pt>
    <dgm:pt modelId="{B1916BCC-C445-4305-8542-1ACE0F3B6C55}">
      <dgm:prSet phldr="0" custT="0"/>
      <dgm:spPr/>
      <dgm:t>
        <a:bodyPr vert="horz" wrap="square"/>
        <a:lstStyle/>
        <a:p>
          <a:pPr rtl="0">
            <a:lnSpc>
              <a:spcPct val="100000"/>
            </a:lnSpc>
            <a:spcBef>
              <a:spcPct val="0"/>
            </a:spcBef>
            <a:spcAft>
              <a:spcPct val="35000"/>
            </a:spcAft>
          </a:pPr>
          <a:r>
            <a:rPr lang="en-US"/>
            <a:t>3. </a:t>
          </a:r>
          <a:r>
            <a:rPr lang="en-US" altLang="ru-RU"/>
            <a:t>Motivating – managing people’s activities based on their interests, enthusiasm, and emotions to ensure purposeful engagement in work.</a:t>
          </a:r>
        </a:p>
      </dgm:t>
    </dgm:pt>
    <dgm:pt modelId="{624F91A8-B215-4661-8029-57FA43CDC8AE}" type="parTrans" cxnId="{BE042A47-EE27-446E-86A0-0E8A086AEF04}">
      <dgm:prSet/>
      <dgm:spPr/>
      <dgm:t>
        <a:bodyPr/>
        <a:lstStyle/>
        <a:p>
          <a:endParaRPr lang="ru-RU"/>
        </a:p>
      </dgm:t>
    </dgm:pt>
    <dgm:pt modelId="{9474F925-F39D-4603-82A5-EB355271F463}" type="sibTrans" cxnId="{BE042A47-EE27-446E-86A0-0E8A086AEF04}">
      <dgm:prSet/>
      <dgm:spPr/>
      <dgm:t>
        <a:bodyPr/>
        <a:lstStyle/>
        <a:p>
          <a:endParaRPr lang="ru-RU"/>
        </a:p>
      </dgm:t>
    </dgm:pt>
    <dgm:pt modelId="{46A90153-9537-43FC-BA75-03B38163BC5F}">
      <dgm:prSet phldr="0" custT="0"/>
      <dgm:spPr/>
      <dgm:t>
        <a:bodyPr vert="horz" wrap="square"/>
        <a:lstStyle/>
        <a:p>
          <a:pPr rtl="0">
            <a:lnSpc>
              <a:spcPct val="100000"/>
            </a:lnSpc>
            <a:spcBef>
              <a:spcPct val="0"/>
            </a:spcBef>
            <a:spcAft>
              <a:spcPct val="35000"/>
            </a:spcAft>
          </a:pPr>
          <a:r>
            <a:rPr lang="en-US"/>
            <a:t>4. </a:t>
          </a:r>
          <a:r>
            <a:rPr lang="en-US" altLang="ru-RU"/>
            <a:t>Coordinating – distributing and harmonizing activities. It refers to managing subordinates’ actions and ensuring teamwork for effective performance.</a:t>
          </a:r>
        </a:p>
      </dgm:t>
    </dgm:pt>
    <dgm:pt modelId="{C1A1512C-2B66-41C4-8B1E-6FEB0DC068B0}" type="parTrans" cxnId="{3034E752-E682-425C-AB65-62C99F7A9C10}">
      <dgm:prSet/>
      <dgm:spPr/>
      <dgm:t>
        <a:bodyPr/>
        <a:lstStyle/>
        <a:p>
          <a:endParaRPr lang="ru-RU"/>
        </a:p>
      </dgm:t>
    </dgm:pt>
    <dgm:pt modelId="{797954FC-9451-476E-9B4D-13DDB44EADFE}" type="sibTrans" cxnId="{3034E752-E682-425C-AB65-62C99F7A9C10}">
      <dgm:prSet/>
      <dgm:spPr/>
      <dgm:t>
        <a:bodyPr/>
        <a:lstStyle/>
        <a:p>
          <a:endParaRPr lang="ru-RU"/>
        </a:p>
      </dgm:t>
    </dgm:pt>
    <dgm:pt modelId="{30367A63-D6CF-4143-86D2-2B0F0D254B33}">
      <dgm:prSet phldr="0" custT="0"/>
      <dgm:spPr/>
      <dgm:t>
        <a:bodyPr vert="horz" wrap="square"/>
        <a:lstStyle/>
        <a:p>
          <a:pPr rtl="0">
            <a:lnSpc>
              <a:spcPct val="100000"/>
            </a:lnSpc>
            <a:spcBef>
              <a:spcPct val="0"/>
            </a:spcBef>
            <a:spcAft>
              <a:spcPct val="35000"/>
            </a:spcAft>
          </a:pPr>
          <a:r>
            <a:rPr lang="en-US"/>
            <a:t>5.</a:t>
          </a:r>
          <a:r>
            <a:rPr lang="en-US" altLang="ru-RU"/>
            <a:t>Controlling – inspection and supervision; ensuring that everything proceeds according to plan.</a:t>
          </a:r>
        </a:p>
      </dgm:t>
    </dgm:pt>
    <dgm:pt modelId="{BE871D7D-6C81-4806-800D-5D9162814777}" type="parTrans" cxnId="{EFA38A7F-6FFC-4891-A993-9A0E64A672B8}">
      <dgm:prSet/>
      <dgm:spPr/>
      <dgm:t>
        <a:bodyPr/>
        <a:lstStyle/>
        <a:p>
          <a:endParaRPr lang="ru-RU"/>
        </a:p>
      </dgm:t>
    </dgm:pt>
    <dgm:pt modelId="{0B3CAAD4-18FB-4C15-9D48-39A08980C29C}" type="sibTrans" cxnId="{EFA38A7F-6FFC-4891-A993-9A0E64A672B8}">
      <dgm:prSet/>
      <dgm:spPr/>
      <dgm:t>
        <a:bodyPr/>
        <a:lstStyle/>
        <a:p>
          <a:endParaRPr lang="ru-RU"/>
        </a:p>
      </dgm:t>
    </dgm:pt>
    <dgm:pt modelId="{7F0B8D62-C2D4-412C-B193-F98ED0BE9F98}" type="pres">
      <dgm:prSet presAssocID="{77D2F59E-1A30-4CD0-AF55-AB878455E5A8}" presName="linear" presStyleCnt="0">
        <dgm:presLayoutVars>
          <dgm:animLvl val="lvl"/>
          <dgm:resizeHandles val="exact"/>
        </dgm:presLayoutVars>
      </dgm:prSet>
      <dgm:spPr/>
    </dgm:pt>
    <dgm:pt modelId="{AACEA28E-5973-476B-98CC-EE15515A13AF}" type="pres">
      <dgm:prSet presAssocID="{91F6CB3F-13EE-4C71-9FEB-CFAE33422C04}" presName="parentText" presStyleLbl="node1" presStyleIdx="0" presStyleCnt="6">
        <dgm:presLayoutVars>
          <dgm:chMax val="0"/>
          <dgm:bulletEnabled val="1"/>
        </dgm:presLayoutVars>
      </dgm:prSet>
      <dgm:spPr/>
    </dgm:pt>
    <dgm:pt modelId="{A981C224-4715-4945-87F0-CD57A738B087}" type="pres">
      <dgm:prSet presAssocID="{4BEA72DC-BE57-4C9E-BBA5-55A094786BB5}" presName="spacer" presStyleCnt="0"/>
      <dgm:spPr/>
    </dgm:pt>
    <dgm:pt modelId="{79EAF92C-C5B8-4E6F-AFAE-381A400EF136}" type="pres">
      <dgm:prSet presAssocID="{50BD29F9-6996-4C7A-A85C-92FAE990F4B2}" presName="parentText" presStyleLbl="node1" presStyleIdx="1" presStyleCnt="6">
        <dgm:presLayoutVars>
          <dgm:chMax val="0"/>
          <dgm:bulletEnabled val="1"/>
        </dgm:presLayoutVars>
      </dgm:prSet>
      <dgm:spPr/>
    </dgm:pt>
    <dgm:pt modelId="{78E8AF2A-4D6A-4FC4-BED9-A027FE48A9B8}" type="pres">
      <dgm:prSet presAssocID="{EC5F1EA4-DCB7-4A73-9C53-F4BCDF856102}" presName="spacer" presStyleCnt="0"/>
      <dgm:spPr/>
    </dgm:pt>
    <dgm:pt modelId="{3B188319-5185-4565-9BC3-2F14DB6A6932}" type="pres">
      <dgm:prSet presAssocID="{EBB34863-57E8-46CE-BB92-A9423D04EA3B}" presName="parentText" presStyleLbl="node1" presStyleIdx="2" presStyleCnt="6">
        <dgm:presLayoutVars>
          <dgm:chMax val="0"/>
          <dgm:bulletEnabled val="1"/>
        </dgm:presLayoutVars>
      </dgm:prSet>
      <dgm:spPr/>
    </dgm:pt>
    <dgm:pt modelId="{B757105B-EC97-4A34-8152-22D92BAB300E}" type="pres">
      <dgm:prSet presAssocID="{CDC25507-777C-4885-B9F7-233AC08FD982}" presName="spacer" presStyleCnt="0"/>
      <dgm:spPr/>
    </dgm:pt>
    <dgm:pt modelId="{157AA82A-EA21-4927-8EB5-3AA5C1298D2C}" type="pres">
      <dgm:prSet presAssocID="{B1916BCC-C445-4305-8542-1ACE0F3B6C55}" presName="parentText" presStyleLbl="node1" presStyleIdx="3" presStyleCnt="6">
        <dgm:presLayoutVars>
          <dgm:chMax val="0"/>
          <dgm:bulletEnabled val="1"/>
        </dgm:presLayoutVars>
      </dgm:prSet>
      <dgm:spPr/>
    </dgm:pt>
    <dgm:pt modelId="{699A3705-FF58-43E6-931E-E40446848F2D}" type="pres">
      <dgm:prSet presAssocID="{9474F925-F39D-4603-82A5-EB355271F463}" presName="spacer" presStyleCnt="0"/>
      <dgm:spPr/>
    </dgm:pt>
    <dgm:pt modelId="{A2A5D5D1-0E6C-40B7-A508-14F64B1C7C8E}" type="pres">
      <dgm:prSet presAssocID="{46A90153-9537-43FC-BA75-03B38163BC5F}" presName="parentText" presStyleLbl="node1" presStyleIdx="4" presStyleCnt="6">
        <dgm:presLayoutVars>
          <dgm:chMax val="0"/>
          <dgm:bulletEnabled val="1"/>
        </dgm:presLayoutVars>
      </dgm:prSet>
      <dgm:spPr/>
    </dgm:pt>
    <dgm:pt modelId="{0B9F9F80-C3BC-4C95-9799-E37E3DA29C3C}" type="pres">
      <dgm:prSet presAssocID="{797954FC-9451-476E-9B4D-13DDB44EADFE}" presName="spacer" presStyleCnt="0"/>
      <dgm:spPr/>
    </dgm:pt>
    <dgm:pt modelId="{E9159D5D-68DB-49CD-A405-A410EDB5AE26}" type="pres">
      <dgm:prSet presAssocID="{30367A63-D6CF-4143-86D2-2B0F0D254B33}" presName="parentText" presStyleLbl="node1" presStyleIdx="5" presStyleCnt="6">
        <dgm:presLayoutVars>
          <dgm:chMax val="0"/>
          <dgm:bulletEnabled val="1"/>
        </dgm:presLayoutVars>
      </dgm:prSet>
      <dgm:spPr/>
    </dgm:pt>
  </dgm:ptLst>
  <dgm:cxnLst>
    <dgm:cxn modelId="{151D681C-1E8B-4BF8-8F60-B0C3DBDBDBE9}" srcId="{77D2F59E-1A30-4CD0-AF55-AB878455E5A8}" destId="{EBB34863-57E8-46CE-BB92-A9423D04EA3B}" srcOrd="2" destOrd="0" parTransId="{51945A8F-7FF2-46F2-8D86-C99DB1BCB606}" sibTransId="{CDC25507-777C-4885-B9F7-233AC08FD982}"/>
    <dgm:cxn modelId="{F9D6C63F-7AAF-4108-A2E8-479773141738}" type="presOf" srcId="{50BD29F9-6996-4C7A-A85C-92FAE990F4B2}" destId="{79EAF92C-C5B8-4E6F-AFAE-381A400EF136}" srcOrd="0" destOrd="0" presId="urn:microsoft.com/office/officeart/2005/8/layout/vList2#3"/>
    <dgm:cxn modelId="{BE042A47-EE27-446E-86A0-0E8A086AEF04}" srcId="{77D2F59E-1A30-4CD0-AF55-AB878455E5A8}" destId="{B1916BCC-C445-4305-8542-1ACE0F3B6C55}" srcOrd="3" destOrd="0" parTransId="{624F91A8-B215-4661-8029-57FA43CDC8AE}" sibTransId="{9474F925-F39D-4603-82A5-EB355271F463}"/>
    <dgm:cxn modelId="{04D52D69-ACF4-4490-B07D-F2B62046D4C6}" type="presOf" srcId="{91F6CB3F-13EE-4C71-9FEB-CFAE33422C04}" destId="{AACEA28E-5973-476B-98CC-EE15515A13AF}" srcOrd="0" destOrd="0" presId="urn:microsoft.com/office/officeart/2005/8/layout/vList2#3"/>
    <dgm:cxn modelId="{ECF5F84C-DD46-41C5-9900-CE852B785586}" type="presOf" srcId="{77D2F59E-1A30-4CD0-AF55-AB878455E5A8}" destId="{7F0B8D62-C2D4-412C-B193-F98ED0BE9F98}" srcOrd="0" destOrd="0" presId="urn:microsoft.com/office/officeart/2005/8/layout/vList2#3"/>
    <dgm:cxn modelId="{3034E752-E682-425C-AB65-62C99F7A9C10}" srcId="{77D2F59E-1A30-4CD0-AF55-AB878455E5A8}" destId="{46A90153-9537-43FC-BA75-03B38163BC5F}" srcOrd="4" destOrd="0" parTransId="{C1A1512C-2B66-41C4-8B1E-6FEB0DC068B0}" sibTransId="{797954FC-9451-476E-9B4D-13DDB44EADFE}"/>
    <dgm:cxn modelId="{94723076-5960-49A7-8B5E-C78AB08F9498}" type="presOf" srcId="{30367A63-D6CF-4143-86D2-2B0F0D254B33}" destId="{E9159D5D-68DB-49CD-A405-A410EDB5AE26}" srcOrd="0" destOrd="0" presId="urn:microsoft.com/office/officeart/2005/8/layout/vList2#3"/>
    <dgm:cxn modelId="{11FF8F56-980F-4DD6-9CD1-99B887CBF863}" type="presOf" srcId="{EBB34863-57E8-46CE-BB92-A9423D04EA3B}" destId="{3B188319-5185-4565-9BC3-2F14DB6A6932}" srcOrd="0" destOrd="0" presId="urn:microsoft.com/office/officeart/2005/8/layout/vList2#3"/>
    <dgm:cxn modelId="{EFA38A7F-6FFC-4891-A993-9A0E64A672B8}" srcId="{77D2F59E-1A30-4CD0-AF55-AB878455E5A8}" destId="{30367A63-D6CF-4143-86D2-2B0F0D254B33}" srcOrd="5" destOrd="0" parTransId="{BE871D7D-6C81-4806-800D-5D9162814777}" sibTransId="{0B3CAAD4-18FB-4C15-9D48-39A08980C29C}"/>
    <dgm:cxn modelId="{397D0E88-4FF5-4164-9DC2-A67C4A1B0B60}" srcId="{77D2F59E-1A30-4CD0-AF55-AB878455E5A8}" destId="{50BD29F9-6996-4C7A-A85C-92FAE990F4B2}" srcOrd="1" destOrd="0" parTransId="{BDDF6749-4A6B-4509-9226-7BCC8BEEC556}" sibTransId="{EC5F1EA4-DCB7-4A73-9C53-F4BCDF856102}"/>
    <dgm:cxn modelId="{8141738B-0FCE-4179-BCA5-09DE3113A986}" type="presOf" srcId="{B1916BCC-C445-4305-8542-1ACE0F3B6C55}" destId="{157AA82A-EA21-4927-8EB5-3AA5C1298D2C}" srcOrd="0" destOrd="0" presId="urn:microsoft.com/office/officeart/2005/8/layout/vList2#3"/>
    <dgm:cxn modelId="{1A5C618F-14CB-427B-B849-D7B8B93FAFAB}" type="presOf" srcId="{46A90153-9537-43FC-BA75-03B38163BC5F}" destId="{A2A5D5D1-0E6C-40B7-A508-14F64B1C7C8E}" srcOrd="0" destOrd="0" presId="urn:microsoft.com/office/officeart/2005/8/layout/vList2#3"/>
    <dgm:cxn modelId="{11C5AA9E-0103-4D04-876C-E920D6F0CC23}" srcId="{77D2F59E-1A30-4CD0-AF55-AB878455E5A8}" destId="{91F6CB3F-13EE-4C71-9FEB-CFAE33422C04}" srcOrd="0" destOrd="0" parTransId="{3C6A5803-9E12-4DF0-A01D-73E75B067AB4}" sibTransId="{4BEA72DC-BE57-4C9E-BBA5-55A094786BB5}"/>
    <dgm:cxn modelId="{DE76E197-7243-4EDE-825A-3B468A6A201F}" type="presParOf" srcId="{7F0B8D62-C2D4-412C-B193-F98ED0BE9F98}" destId="{AACEA28E-5973-476B-98CC-EE15515A13AF}" srcOrd="0" destOrd="0" presId="urn:microsoft.com/office/officeart/2005/8/layout/vList2#3"/>
    <dgm:cxn modelId="{37CAA872-451C-4383-98DB-40C5013DC7F1}" type="presParOf" srcId="{7F0B8D62-C2D4-412C-B193-F98ED0BE9F98}" destId="{A981C224-4715-4945-87F0-CD57A738B087}" srcOrd="1" destOrd="0" presId="urn:microsoft.com/office/officeart/2005/8/layout/vList2#3"/>
    <dgm:cxn modelId="{FF6383AD-31BB-49B5-8E7B-52536445C84D}" type="presParOf" srcId="{7F0B8D62-C2D4-412C-B193-F98ED0BE9F98}" destId="{79EAF92C-C5B8-4E6F-AFAE-381A400EF136}" srcOrd="2" destOrd="0" presId="urn:microsoft.com/office/officeart/2005/8/layout/vList2#3"/>
    <dgm:cxn modelId="{65121267-404C-4130-AA19-16B5014B0EA1}" type="presParOf" srcId="{7F0B8D62-C2D4-412C-B193-F98ED0BE9F98}" destId="{78E8AF2A-4D6A-4FC4-BED9-A027FE48A9B8}" srcOrd="3" destOrd="0" presId="urn:microsoft.com/office/officeart/2005/8/layout/vList2#3"/>
    <dgm:cxn modelId="{40737A26-5E49-4E13-ACCD-936761649BDA}" type="presParOf" srcId="{7F0B8D62-C2D4-412C-B193-F98ED0BE9F98}" destId="{3B188319-5185-4565-9BC3-2F14DB6A6932}" srcOrd="4" destOrd="0" presId="urn:microsoft.com/office/officeart/2005/8/layout/vList2#3"/>
    <dgm:cxn modelId="{67490D31-6119-4B9E-9ECF-7BA5603B5AF4}" type="presParOf" srcId="{7F0B8D62-C2D4-412C-B193-F98ED0BE9F98}" destId="{B757105B-EC97-4A34-8152-22D92BAB300E}" srcOrd="5" destOrd="0" presId="urn:microsoft.com/office/officeart/2005/8/layout/vList2#3"/>
    <dgm:cxn modelId="{B6FBFAE5-0166-499A-9B29-87E25CA0BDD8}" type="presParOf" srcId="{7F0B8D62-C2D4-412C-B193-F98ED0BE9F98}" destId="{157AA82A-EA21-4927-8EB5-3AA5C1298D2C}" srcOrd="6" destOrd="0" presId="urn:microsoft.com/office/officeart/2005/8/layout/vList2#3"/>
    <dgm:cxn modelId="{D47642FF-95B9-439E-9A13-ED1F4EE8CED1}" type="presParOf" srcId="{7F0B8D62-C2D4-412C-B193-F98ED0BE9F98}" destId="{699A3705-FF58-43E6-931E-E40446848F2D}" srcOrd="7" destOrd="0" presId="urn:microsoft.com/office/officeart/2005/8/layout/vList2#3"/>
    <dgm:cxn modelId="{17EECBD2-285C-46F0-BD03-F51CE8CB928A}" type="presParOf" srcId="{7F0B8D62-C2D4-412C-B193-F98ED0BE9F98}" destId="{A2A5D5D1-0E6C-40B7-A508-14F64B1C7C8E}" srcOrd="8" destOrd="0" presId="urn:microsoft.com/office/officeart/2005/8/layout/vList2#3"/>
    <dgm:cxn modelId="{F25C4441-33E2-43F2-871F-2CBF39197F48}" type="presParOf" srcId="{7F0B8D62-C2D4-412C-B193-F98ED0BE9F98}" destId="{0B9F9F80-C3BC-4C95-9799-E37E3DA29C3C}" srcOrd="9" destOrd="0" presId="urn:microsoft.com/office/officeart/2005/8/layout/vList2#3"/>
    <dgm:cxn modelId="{6BBC2EB7-8EB3-41C0-9F63-E453FD0F2FBF}" type="presParOf" srcId="{7F0B8D62-C2D4-412C-B193-F98ED0BE9F98}" destId="{E9159D5D-68DB-49CD-A405-A410EDB5AE26}" srcOrd="10" destOrd="0" presId="urn:microsoft.com/office/officeart/2005/8/layout/vList2#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0193A3-624A-4360-B489-432ABC5C6F6F}" type="doc">
      <dgm:prSet loTypeId="urn:microsoft.com/office/officeart/2005/8/layout/vList3" loCatId="list" qsTypeId="urn:microsoft.com/office/officeart/2005/8/quickstyle/simple1#5" qsCatId="simple" csTypeId="urn:microsoft.com/office/officeart/2005/8/colors/accent2_1#1" csCatId="accent2"/>
      <dgm:spPr/>
      <dgm:t>
        <a:bodyPr/>
        <a:lstStyle/>
        <a:p>
          <a:endParaRPr lang="ru-RU"/>
        </a:p>
      </dgm:t>
    </dgm:pt>
    <dgm:pt modelId="{2369E779-F2FD-49AB-B29B-1302C4C2C18C}">
      <dgm:prSet phldr="0" custT="0"/>
      <dgm:spPr/>
      <dgm:t>
        <a:bodyPr vert="horz" wrap="square"/>
        <a:lstStyle/>
        <a:p>
          <a:pPr rtl="0">
            <a:lnSpc>
              <a:spcPct val="100000"/>
            </a:lnSpc>
            <a:spcBef>
              <a:spcPct val="0"/>
            </a:spcBef>
            <a:spcAft>
              <a:spcPct val="35000"/>
            </a:spcAft>
          </a:pPr>
          <a:r>
            <a:rPr lang="en-US">
              <a:sym typeface="+mn-ea"/>
            </a:rPr>
            <a:t>· s</a:t>
          </a:r>
          <a:r>
            <a:rPr lang="en-US" altLang="ru-RU"/>
            <a:t>trategy</a:t>
          </a:r>
          <a:r>
            <a:rPr lang="en-US"/>
            <a:t>; </a:t>
          </a:r>
          <a:endParaRPr lang="ru-RU"/>
        </a:p>
      </dgm:t>
    </dgm:pt>
    <dgm:pt modelId="{5D1742D9-8515-4064-BF82-66E5E582A498}" type="parTrans" cxnId="{BC60D12C-0DDA-4C1E-901F-FDA9AE6906F3}">
      <dgm:prSet/>
      <dgm:spPr/>
      <dgm:t>
        <a:bodyPr/>
        <a:lstStyle/>
        <a:p>
          <a:endParaRPr lang="ru-RU"/>
        </a:p>
      </dgm:t>
    </dgm:pt>
    <dgm:pt modelId="{4F40E619-3F16-4BD0-9424-B19919D2A17E}" type="sibTrans" cxnId="{BC60D12C-0DDA-4C1E-901F-FDA9AE6906F3}">
      <dgm:prSet/>
      <dgm:spPr/>
      <dgm:t>
        <a:bodyPr/>
        <a:lstStyle/>
        <a:p>
          <a:endParaRPr lang="ru-RU"/>
        </a:p>
      </dgm:t>
    </dgm:pt>
    <dgm:pt modelId="{4F6B863D-45AB-4E7E-8D45-2F223A791108}">
      <dgm:prSet phldr="0" custT="0"/>
      <dgm:spPr/>
      <dgm:t>
        <a:bodyPr vert="horz" wrap="square"/>
        <a:lstStyle/>
        <a:p>
          <a:pPr rtl="0">
            <a:lnSpc>
              <a:spcPct val="100000"/>
            </a:lnSpc>
            <a:spcBef>
              <a:spcPct val="0"/>
            </a:spcBef>
            <a:spcAft>
              <a:spcPct val="35000"/>
            </a:spcAft>
          </a:pPr>
          <a:r>
            <a:rPr lang="en-US"/>
            <a:t>· structure; </a:t>
          </a:r>
          <a:endParaRPr lang="ru-RU"/>
        </a:p>
      </dgm:t>
    </dgm:pt>
    <dgm:pt modelId="{65708112-E1CA-4C71-8478-F459DAC0576F}" type="parTrans" cxnId="{F3FC2D8B-8837-4636-99A1-1F1C89972DDF}">
      <dgm:prSet/>
      <dgm:spPr/>
      <dgm:t>
        <a:bodyPr/>
        <a:lstStyle/>
        <a:p>
          <a:endParaRPr lang="ru-RU"/>
        </a:p>
      </dgm:t>
    </dgm:pt>
    <dgm:pt modelId="{DF7E7779-FF7F-4C14-90D5-0C9CB509B084}" type="sibTrans" cxnId="{F3FC2D8B-8837-4636-99A1-1F1C89972DDF}">
      <dgm:prSet/>
      <dgm:spPr/>
      <dgm:t>
        <a:bodyPr/>
        <a:lstStyle/>
        <a:p>
          <a:endParaRPr lang="ru-RU"/>
        </a:p>
      </dgm:t>
    </dgm:pt>
    <dgm:pt modelId="{204AC484-8501-4B0F-8DAC-9634A17076E0}">
      <dgm:prSet phldr="0" custT="0"/>
      <dgm:spPr/>
      <dgm:t>
        <a:bodyPr vert="horz" wrap="square"/>
        <a:lstStyle/>
        <a:p>
          <a:pPr rtl="0">
            <a:lnSpc>
              <a:spcPct val="100000"/>
            </a:lnSpc>
            <a:spcBef>
              <a:spcPct val="0"/>
            </a:spcBef>
            <a:spcAft>
              <a:spcPct val="35000"/>
            </a:spcAft>
          </a:pPr>
          <a:r>
            <a:rPr lang="en-US"/>
            <a:t>· system; </a:t>
          </a:r>
          <a:endParaRPr lang="ru-RU"/>
        </a:p>
      </dgm:t>
    </dgm:pt>
    <dgm:pt modelId="{F0A425FE-3897-4BDC-A21F-FDC01409C328}" type="parTrans" cxnId="{ECAAA614-BEF2-4ADE-8535-70F24C4128F3}">
      <dgm:prSet/>
      <dgm:spPr/>
      <dgm:t>
        <a:bodyPr/>
        <a:lstStyle/>
        <a:p>
          <a:endParaRPr lang="ru-RU"/>
        </a:p>
      </dgm:t>
    </dgm:pt>
    <dgm:pt modelId="{B7A46B59-543B-499A-91F9-437F8D6A130C}" type="sibTrans" cxnId="{ECAAA614-BEF2-4ADE-8535-70F24C4128F3}">
      <dgm:prSet/>
      <dgm:spPr/>
      <dgm:t>
        <a:bodyPr/>
        <a:lstStyle/>
        <a:p>
          <a:endParaRPr lang="ru-RU"/>
        </a:p>
      </dgm:t>
    </dgm:pt>
    <dgm:pt modelId="{66D490D2-065E-483E-BA69-9945845052C5}">
      <dgm:prSet phldr="0" custT="0"/>
      <dgm:spPr/>
      <dgm:t>
        <a:bodyPr vert="horz" wrap="square"/>
        <a:lstStyle/>
        <a:p>
          <a:pPr rtl="0">
            <a:lnSpc>
              <a:spcPct val="100000"/>
            </a:lnSpc>
            <a:spcBef>
              <a:spcPct val="0"/>
            </a:spcBef>
            <a:spcAft>
              <a:spcPct val="35000"/>
            </a:spcAft>
          </a:pPr>
          <a:r>
            <a:rPr lang="ru-RU"/>
            <a:t>· </a:t>
          </a:r>
          <a:r>
            <a:rPr lang="en-US" altLang="ru-RU"/>
            <a:t>staff</a:t>
          </a:r>
          <a:r>
            <a:rPr lang="en-US"/>
            <a:t>; </a:t>
          </a:r>
          <a:endParaRPr lang="ru-RU"/>
        </a:p>
      </dgm:t>
    </dgm:pt>
    <dgm:pt modelId="{0DE279FD-BAA5-41F9-A355-EC28346C7C18}" type="parTrans" cxnId="{6FEB4CFA-A086-4152-9D39-3BC3B1B6A869}">
      <dgm:prSet/>
      <dgm:spPr/>
      <dgm:t>
        <a:bodyPr/>
        <a:lstStyle/>
        <a:p>
          <a:endParaRPr lang="ru-RU"/>
        </a:p>
      </dgm:t>
    </dgm:pt>
    <dgm:pt modelId="{CF14DC47-245E-445D-A5BA-5DEAE1AF59AF}" type="sibTrans" cxnId="{6FEB4CFA-A086-4152-9D39-3BC3B1B6A869}">
      <dgm:prSet/>
      <dgm:spPr/>
      <dgm:t>
        <a:bodyPr/>
        <a:lstStyle/>
        <a:p>
          <a:endParaRPr lang="ru-RU"/>
        </a:p>
      </dgm:t>
    </dgm:pt>
    <dgm:pt modelId="{E9580A87-3EA5-4DAD-AA95-3975EC235D2B}">
      <dgm:prSet phldr="0" custT="0"/>
      <dgm:spPr/>
      <dgm:t>
        <a:bodyPr vert="horz" wrap="square"/>
        <a:lstStyle/>
        <a:p>
          <a:pPr rtl="0">
            <a:lnSpc>
              <a:spcPct val="100000"/>
            </a:lnSpc>
            <a:spcBef>
              <a:spcPct val="0"/>
            </a:spcBef>
            <a:spcAft>
              <a:spcPct val="35000"/>
            </a:spcAft>
          </a:pPr>
          <a:r>
            <a:rPr lang="en-US"/>
            <a:t>· s</a:t>
          </a:r>
          <a:r>
            <a:rPr lang="en-US" altLang="ru-RU"/>
            <a:t>tyle (management rule)</a:t>
          </a:r>
          <a:r>
            <a:rPr lang="en-US"/>
            <a:t>; </a:t>
          </a:r>
          <a:endParaRPr lang="ru-RU"/>
        </a:p>
      </dgm:t>
    </dgm:pt>
    <dgm:pt modelId="{BB5E0FAB-33A6-402E-9C63-B68773219C9D}" type="parTrans" cxnId="{BAAD5E96-B1ED-4E55-96D6-5E5F5BBAB690}">
      <dgm:prSet/>
      <dgm:spPr/>
      <dgm:t>
        <a:bodyPr/>
        <a:lstStyle/>
        <a:p>
          <a:endParaRPr lang="ru-RU"/>
        </a:p>
      </dgm:t>
    </dgm:pt>
    <dgm:pt modelId="{824D7BBB-733B-4974-8581-1E953DC1CDDF}" type="sibTrans" cxnId="{BAAD5E96-B1ED-4E55-96D6-5E5F5BBAB690}">
      <dgm:prSet/>
      <dgm:spPr/>
      <dgm:t>
        <a:bodyPr/>
        <a:lstStyle/>
        <a:p>
          <a:endParaRPr lang="ru-RU"/>
        </a:p>
      </dgm:t>
    </dgm:pt>
    <dgm:pt modelId="{F4708449-BE83-4055-BC25-22E5613F8528}">
      <dgm:prSet phldr="0" custT="0"/>
      <dgm:spPr/>
      <dgm:t>
        <a:bodyPr vert="horz" wrap="square"/>
        <a:lstStyle/>
        <a:p>
          <a:pPr rtl="0">
            <a:lnSpc>
              <a:spcPct val="100000"/>
            </a:lnSpc>
            <a:spcBef>
              <a:spcPct val="0"/>
            </a:spcBef>
            <a:spcAft>
              <a:spcPct val="35000"/>
            </a:spcAft>
          </a:pPr>
          <a:r>
            <a:rPr lang="en-US"/>
            <a:t>· s</a:t>
          </a:r>
          <a:r>
            <a:rPr lang="en-US" altLang="ru-RU"/>
            <a:t>kills(managerial competence)</a:t>
          </a:r>
          <a:r>
            <a:rPr lang="en-US"/>
            <a:t>; </a:t>
          </a:r>
          <a:endParaRPr lang="ru-RU"/>
        </a:p>
      </dgm:t>
    </dgm:pt>
    <dgm:pt modelId="{D86FA081-7A24-4D6C-9A41-03BF17FA8025}" type="parTrans" cxnId="{BF102A5B-7B46-4F4A-AF84-6B2D087D71E4}">
      <dgm:prSet/>
      <dgm:spPr/>
      <dgm:t>
        <a:bodyPr/>
        <a:lstStyle/>
        <a:p>
          <a:endParaRPr lang="ru-RU"/>
        </a:p>
      </dgm:t>
    </dgm:pt>
    <dgm:pt modelId="{84BDAD90-C435-477F-AACB-4A8CFF4244D7}" type="sibTrans" cxnId="{BF102A5B-7B46-4F4A-AF84-6B2D087D71E4}">
      <dgm:prSet/>
      <dgm:spPr/>
      <dgm:t>
        <a:bodyPr/>
        <a:lstStyle/>
        <a:p>
          <a:endParaRPr lang="ru-RU"/>
        </a:p>
      </dgm:t>
    </dgm:pt>
    <dgm:pt modelId="{BC4D17FF-7C46-4EA0-9485-495DADDE18EE}">
      <dgm:prSet phldr="0" custT="0"/>
      <dgm:spPr/>
      <dgm:t>
        <a:bodyPr vert="horz" wrap="square"/>
        <a:lstStyle/>
        <a:p>
          <a:pPr rtl="0">
            <a:lnSpc>
              <a:spcPct val="100000"/>
            </a:lnSpc>
            <a:spcBef>
              <a:spcPct val="0"/>
            </a:spcBef>
            <a:spcAft>
              <a:spcPct val="35000"/>
            </a:spcAft>
          </a:pPr>
          <a:r>
            <a:rPr lang="en-US"/>
            <a:t>· s</a:t>
          </a:r>
          <a:r>
            <a:rPr lang="en-US" altLang="ru-RU"/>
            <a:t>hared results</a:t>
          </a:r>
          <a:r>
            <a:rPr lang="en-US"/>
            <a:t> </a:t>
          </a:r>
          <a:endParaRPr lang="ru-RU"/>
        </a:p>
      </dgm:t>
    </dgm:pt>
    <dgm:pt modelId="{DB703E6D-7E63-4140-8E11-D99D069D3A0B}" type="parTrans" cxnId="{AF925CA7-BA4C-41BA-AE53-65D0D0885B27}">
      <dgm:prSet/>
      <dgm:spPr/>
      <dgm:t>
        <a:bodyPr/>
        <a:lstStyle/>
        <a:p>
          <a:endParaRPr lang="ru-RU"/>
        </a:p>
      </dgm:t>
    </dgm:pt>
    <dgm:pt modelId="{CCE0FBB5-D84A-447D-99EC-47F876B0209F}" type="sibTrans" cxnId="{AF925CA7-BA4C-41BA-AE53-65D0D0885B27}">
      <dgm:prSet/>
      <dgm:spPr/>
      <dgm:t>
        <a:bodyPr/>
        <a:lstStyle/>
        <a:p>
          <a:endParaRPr lang="ru-RU"/>
        </a:p>
      </dgm:t>
    </dgm:pt>
    <dgm:pt modelId="{EF107EDB-CB56-4456-A8E0-867171850B94}" type="pres">
      <dgm:prSet presAssocID="{5A0193A3-624A-4360-B489-432ABC5C6F6F}" presName="linearFlow" presStyleCnt="0">
        <dgm:presLayoutVars>
          <dgm:dir/>
          <dgm:resizeHandles val="exact"/>
        </dgm:presLayoutVars>
      </dgm:prSet>
      <dgm:spPr/>
    </dgm:pt>
    <dgm:pt modelId="{331C2AC6-1AF8-4660-84BB-8EC8D27223B6}" type="pres">
      <dgm:prSet presAssocID="{2369E779-F2FD-49AB-B29B-1302C4C2C18C}" presName="composite" presStyleCnt="0"/>
      <dgm:spPr/>
    </dgm:pt>
    <dgm:pt modelId="{B7CFEC86-DEF1-48CB-8E0B-3E8BA07FB637}" type="pres">
      <dgm:prSet presAssocID="{2369E779-F2FD-49AB-B29B-1302C4C2C18C}" presName="imgShp" presStyleLbl="fgImgPlace1" presStyleIdx="0" presStyleCnt="7"/>
      <dgm:spPr/>
    </dgm:pt>
    <dgm:pt modelId="{366122C2-B873-4179-B333-1B4B164584CA}" type="pres">
      <dgm:prSet presAssocID="{2369E779-F2FD-49AB-B29B-1302C4C2C18C}" presName="txShp" presStyleLbl="node1" presStyleIdx="0" presStyleCnt="7">
        <dgm:presLayoutVars>
          <dgm:bulletEnabled val="1"/>
        </dgm:presLayoutVars>
      </dgm:prSet>
      <dgm:spPr/>
    </dgm:pt>
    <dgm:pt modelId="{049E6940-5F8A-4073-BB2B-CC503127CB0A}" type="pres">
      <dgm:prSet presAssocID="{4F40E619-3F16-4BD0-9424-B19919D2A17E}" presName="spacing" presStyleCnt="0"/>
      <dgm:spPr/>
    </dgm:pt>
    <dgm:pt modelId="{CD07F64C-441F-4793-9A55-0557F51A8E45}" type="pres">
      <dgm:prSet presAssocID="{4F6B863D-45AB-4E7E-8D45-2F223A791108}" presName="composite" presStyleCnt="0"/>
      <dgm:spPr/>
    </dgm:pt>
    <dgm:pt modelId="{5430FD6C-FF5F-427D-A9E9-89EEBCF3C482}" type="pres">
      <dgm:prSet presAssocID="{4F6B863D-45AB-4E7E-8D45-2F223A791108}" presName="imgShp" presStyleLbl="fgImgPlace1" presStyleIdx="1" presStyleCnt="7"/>
      <dgm:spPr/>
    </dgm:pt>
    <dgm:pt modelId="{24FCB303-DAB4-40D7-84C5-3B03DD4C7B8B}" type="pres">
      <dgm:prSet presAssocID="{4F6B863D-45AB-4E7E-8D45-2F223A791108}" presName="txShp" presStyleLbl="node1" presStyleIdx="1" presStyleCnt="7">
        <dgm:presLayoutVars>
          <dgm:bulletEnabled val="1"/>
        </dgm:presLayoutVars>
      </dgm:prSet>
      <dgm:spPr/>
    </dgm:pt>
    <dgm:pt modelId="{7609153E-7A65-4F9F-A879-B4369682312F}" type="pres">
      <dgm:prSet presAssocID="{DF7E7779-FF7F-4C14-90D5-0C9CB509B084}" presName="spacing" presStyleCnt="0"/>
      <dgm:spPr/>
    </dgm:pt>
    <dgm:pt modelId="{8F339238-25F4-4FDD-9EC4-0246074520C0}" type="pres">
      <dgm:prSet presAssocID="{204AC484-8501-4B0F-8DAC-9634A17076E0}" presName="composite" presStyleCnt="0"/>
      <dgm:spPr/>
    </dgm:pt>
    <dgm:pt modelId="{4E10573D-F531-4F7C-97C8-8CBF9D6043EE}" type="pres">
      <dgm:prSet presAssocID="{204AC484-8501-4B0F-8DAC-9634A17076E0}" presName="imgShp" presStyleLbl="fgImgPlace1" presStyleIdx="2" presStyleCnt="7"/>
      <dgm:spPr/>
    </dgm:pt>
    <dgm:pt modelId="{6589DC85-DFF6-4F69-8C73-7B59A88E3A7F}" type="pres">
      <dgm:prSet presAssocID="{204AC484-8501-4B0F-8DAC-9634A17076E0}" presName="txShp" presStyleLbl="node1" presStyleIdx="2" presStyleCnt="7">
        <dgm:presLayoutVars>
          <dgm:bulletEnabled val="1"/>
        </dgm:presLayoutVars>
      </dgm:prSet>
      <dgm:spPr/>
    </dgm:pt>
    <dgm:pt modelId="{FC37205B-A34C-4A32-B035-D753ED887208}" type="pres">
      <dgm:prSet presAssocID="{B7A46B59-543B-499A-91F9-437F8D6A130C}" presName="spacing" presStyleCnt="0"/>
      <dgm:spPr/>
    </dgm:pt>
    <dgm:pt modelId="{E811624E-DC1A-4A95-9088-7E74A94C81E6}" type="pres">
      <dgm:prSet presAssocID="{66D490D2-065E-483E-BA69-9945845052C5}" presName="composite" presStyleCnt="0"/>
      <dgm:spPr/>
    </dgm:pt>
    <dgm:pt modelId="{5F03D8D1-2B20-4B64-A2B1-E9CD23366C70}" type="pres">
      <dgm:prSet presAssocID="{66D490D2-065E-483E-BA69-9945845052C5}" presName="imgShp" presStyleLbl="fgImgPlace1" presStyleIdx="3" presStyleCnt="7"/>
      <dgm:spPr/>
    </dgm:pt>
    <dgm:pt modelId="{01A07C0A-C670-4EB5-99ED-11D199C51643}" type="pres">
      <dgm:prSet presAssocID="{66D490D2-065E-483E-BA69-9945845052C5}" presName="txShp" presStyleLbl="node1" presStyleIdx="3" presStyleCnt="7">
        <dgm:presLayoutVars>
          <dgm:bulletEnabled val="1"/>
        </dgm:presLayoutVars>
      </dgm:prSet>
      <dgm:spPr/>
    </dgm:pt>
    <dgm:pt modelId="{779F3FC4-59D1-488B-9B5D-B3A09F471B63}" type="pres">
      <dgm:prSet presAssocID="{CF14DC47-245E-445D-A5BA-5DEAE1AF59AF}" presName="spacing" presStyleCnt="0"/>
      <dgm:spPr/>
    </dgm:pt>
    <dgm:pt modelId="{EAB404EF-7FD3-48E9-B529-883A603C28DC}" type="pres">
      <dgm:prSet presAssocID="{E9580A87-3EA5-4DAD-AA95-3975EC235D2B}" presName="composite" presStyleCnt="0"/>
      <dgm:spPr/>
    </dgm:pt>
    <dgm:pt modelId="{C3889986-2C99-4E1B-9F57-1DAB138551D2}" type="pres">
      <dgm:prSet presAssocID="{E9580A87-3EA5-4DAD-AA95-3975EC235D2B}" presName="imgShp" presStyleLbl="fgImgPlace1" presStyleIdx="4" presStyleCnt="7"/>
      <dgm:spPr/>
    </dgm:pt>
    <dgm:pt modelId="{3C69C6F6-19A9-4961-A3FC-78C1CD01AF9E}" type="pres">
      <dgm:prSet presAssocID="{E9580A87-3EA5-4DAD-AA95-3975EC235D2B}" presName="txShp" presStyleLbl="node1" presStyleIdx="4" presStyleCnt="7">
        <dgm:presLayoutVars>
          <dgm:bulletEnabled val="1"/>
        </dgm:presLayoutVars>
      </dgm:prSet>
      <dgm:spPr/>
    </dgm:pt>
    <dgm:pt modelId="{127F6274-B040-4093-A3D7-911651499EC2}" type="pres">
      <dgm:prSet presAssocID="{824D7BBB-733B-4974-8581-1E953DC1CDDF}" presName="spacing" presStyleCnt="0"/>
      <dgm:spPr/>
    </dgm:pt>
    <dgm:pt modelId="{5F25C654-B1CE-4579-9E5A-A7533217DE77}" type="pres">
      <dgm:prSet presAssocID="{F4708449-BE83-4055-BC25-22E5613F8528}" presName="composite" presStyleCnt="0"/>
      <dgm:spPr/>
    </dgm:pt>
    <dgm:pt modelId="{951FEF17-60E4-4A4A-B828-456173C79C9A}" type="pres">
      <dgm:prSet presAssocID="{F4708449-BE83-4055-BC25-22E5613F8528}" presName="imgShp" presStyleLbl="fgImgPlace1" presStyleIdx="5" presStyleCnt="7"/>
      <dgm:spPr/>
    </dgm:pt>
    <dgm:pt modelId="{5C64F90D-21D2-43E8-A965-0376BD767B8C}" type="pres">
      <dgm:prSet presAssocID="{F4708449-BE83-4055-BC25-22E5613F8528}" presName="txShp" presStyleLbl="node1" presStyleIdx="5" presStyleCnt="7">
        <dgm:presLayoutVars>
          <dgm:bulletEnabled val="1"/>
        </dgm:presLayoutVars>
      </dgm:prSet>
      <dgm:spPr/>
    </dgm:pt>
    <dgm:pt modelId="{7D0311B3-5CB5-49D3-887D-DEDA8C0726A4}" type="pres">
      <dgm:prSet presAssocID="{84BDAD90-C435-477F-AACB-4A8CFF4244D7}" presName="spacing" presStyleCnt="0"/>
      <dgm:spPr/>
    </dgm:pt>
    <dgm:pt modelId="{170989B9-8A28-4340-A7E7-FB1EE7DB3428}" type="pres">
      <dgm:prSet presAssocID="{BC4D17FF-7C46-4EA0-9485-495DADDE18EE}" presName="composite" presStyleCnt="0"/>
      <dgm:spPr/>
    </dgm:pt>
    <dgm:pt modelId="{666E9D88-DE42-4E81-971E-C15F00903CD6}" type="pres">
      <dgm:prSet presAssocID="{BC4D17FF-7C46-4EA0-9485-495DADDE18EE}" presName="imgShp" presStyleLbl="fgImgPlace1" presStyleIdx="6" presStyleCnt="7"/>
      <dgm:spPr/>
    </dgm:pt>
    <dgm:pt modelId="{4BFF848B-DD07-418E-B7F1-F37739FF3E8D}" type="pres">
      <dgm:prSet presAssocID="{BC4D17FF-7C46-4EA0-9485-495DADDE18EE}" presName="txShp" presStyleLbl="node1" presStyleIdx="6" presStyleCnt="7">
        <dgm:presLayoutVars>
          <dgm:bulletEnabled val="1"/>
        </dgm:presLayoutVars>
      </dgm:prSet>
      <dgm:spPr/>
    </dgm:pt>
  </dgm:ptLst>
  <dgm:cxnLst>
    <dgm:cxn modelId="{18B19409-ED96-4454-B339-6C328505C978}" type="presOf" srcId="{B7A46B59-543B-499A-91F9-437F8D6A130C}" destId="{FC37205B-A34C-4A32-B035-D753ED887208}" srcOrd="0" destOrd="0" presId="urn:microsoft.com/office/officeart/2005/8/layout/vList3"/>
    <dgm:cxn modelId="{ECAAA614-BEF2-4ADE-8535-70F24C4128F3}" srcId="{5A0193A3-624A-4360-B489-432ABC5C6F6F}" destId="{204AC484-8501-4B0F-8DAC-9634A17076E0}" srcOrd="2" destOrd="0" parTransId="{F0A425FE-3897-4BDC-A21F-FDC01409C328}" sibTransId="{B7A46B59-543B-499A-91F9-437F8D6A130C}"/>
    <dgm:cxn modelId="{7E054D24-60D7-4CD0-9C20-D30101972F9D}" type="presOf" srcId="{BC4D17FF-7C46-4EA0-9485-495DADDE18EE}" destId="{4BFF848B-DD07-418E-B7F1-F37739FF3E8D}" srcOrd="0" destOrd="0" presId="urn:microsoft.com/office/officeart/2005/8/layout/vList3"/>
    <dgm:cxn modelId="{BC60D12C-0DDA-4C1E-901F-FDA9AE6906F3}" srcId="{5A0193A3-624A-4360-B489-432ABC5C6F6F}" destId="{2369E779-F2FD-49AB-B29B-1302C4C2C18C}" srcOrd="0" destOrd="0" parTransId="{5D1742D9-8515-4064-BF82-66E5E582A498}" sibTransId="{4F40E619-3F16-4BD0-9424-B19919D2A17E}"/>
    <dgm:cxn modelId="{BF102A5B-7B46-4F4A-AF84-6B2D087D71E4}" srcId="{5A0193A3-624A-4360-B489-432ABC5C6F6F}" destId="{F4708449-BE83-4055-BC25-22E5613F8528}" srcOrd="5" destOrd="0" parTransId="{D86FA081-7A24-4D6C-9A41-03BF17FA8025}" sibTransId="{84BDAD90-C435-477F-AACB-4A8CFF4244D7}"/>
    <dgm:cxn modelId="{E0E87344-30A2-454E-91D7-44F86657C0DC}" type="presOf" srcId="{84BDAD90-C435-477F-AACB-4A8CFF4244D7}" destId="{7D0311B3-5CB5-49D3-887D-DEDA8C0726A4}" srcOrd="0" destOrd="0" presId="urn:microsoft.com/office/officeart/2005/8/layout/vList3"/>
    <dgm:cxn modelId="{8FD71968-A068-4F59-A93E-1DC7F6211F17}" type="presOf" srcId="{4F6B863D-45AB-4E7E-8D45-2F223A791108}" destId="{24FCB303-DAB4-40D7-84C5-3B03DD4C7B8B}" srcOrd="0" destOrd="0" presId="urn:microsoft.com/office/officeart/2005/8/layout/vList3"/>
    <dgm:cxn modelId="{E07A9D88-1D7F-4267-AED9-BB7D626CB2F6}" type="presOf" srcId="{DF7E7779-FF7F-4C14-90D5-0C9CB509B084}" destId="{7609153E-7A65-4F9F-A879-B4369682312F}" srcOrd="0" destOrd="0" presId="urn:microsoft.com/office/officeart/2005/8/layout/vList3"/>
    <dgm:cxn modelId="{F3FC2D8B-8837-4636-99A1-1F1C89972DDF}" srcId="{5A0193A3-624A-4360-B489-432ABC5C6F6F}" destId="{4F6B863D-45AB-4E7E-8D45-2F223A791108}" srcOrd="1" destOrd="0" parTransId="{65708112-E1CA-4C71-8478-F459DAC0576F}" sibTransId="{DF7E7779-FF7F-4C14-90D5-0C9CB509B084}"/>
    <dgm:cxn modelId="{BAAD5E96-B1ED-4E55-96D6-5E5F5BBAB690}" srcId="{5A0193A3-624A-4360-B489-432ABC5C6F6F}" destId="{E9580A87-3EA5-4DAD-AA95-3975EC235D2B}" srcOrd="4" destOrd="0" parTransId="{BB5E0FAB-33A6-402E-9C63-B68773219C9D}" sibTransId="{824D7BBB-733B-4974-8581-1E953DC1CDDF}"/>
    <dgm:cxn modelId="{00C3C69E-FE04-4C70-82E9-207784EF0A36}" type="presOf" srcId="{66D490D2-065E-483E-BA69-9945845052C5}" destId="{01A07C0A-C670-4EB5-99ED-11D199C51643}" srcOrd="0" destOrd="0" presId="urn:microsoft.com/office/officeart/2005/8/layout/vList3"/>
    <dgm:cxn modelId="{EBF8FBA2-6B31-4960-9FB6-B852D3B34706}" type="presOf" srcId="{5A0193A3-624A-4360-B489-432ABC5C6F6F}" destId="{EF107EDB-CB56-4456-A8E0-867171850B94}" srcOrd="0" destOrd="0" presId="urn:microsoft.com/office/officeart/2005/8/layout/vList3"/>
    <dgm:cxn modelId="{7E6E3BA6-F8E6-459C-B2B4-D778EEB036BB}" type="presOf" srcId="{204AC484-8501-4B0F-8DAC-9634A17076E0}" destId="{6589DC85-DFF6-4F69-8C73-7B59A88E3A7F}" srcOrd="0" destOrd="0" presId="urn:microsoft.com/office/officeart/2005/8/layout/vList3"/>
    <dgm:cxn modelId="{AF925CA7-BA4C-41BA-AE53-65D0D0885B27}" srcId="{5A0193A3-624A-4360-B489-432ABC5C6F6F}" destId="{BC4D17FF-7C46-4EA0-9485-495DADDE18EE}" srcOrd="6" destOrd="0" parTransId="{DB703E6D-7E63-4140-8E11-D99D069D3A0B}" sibTransId="{CCE0FBB5-D84A-447D-99EC-47F876B0209F}"/>
    <dgm:cxn modelId="{8FB5FBB5-A817-4B51-A31C-3A6419D1B5FB}" type="presOf" srcId="{E9580A87-3EA5-4DAD-AA95-3975EC235D2B}" destId="{3C69C6F6-19A9-4961-A3FC-78C1CD01AF9E}" srcOrd="0" destOrd="0" presId="urn:microsoft.com/office/officeart/2005/8/layout/vList3"/>
    <dgm:cxn modelId="{35F4B1BE-F90C-4D72-83D5-87A37C6EB59B}" type="presOf" srcId="{4F40E619-3F16-4BD0-9424-B19919D2A17E}" destId="{049E6940-5F8A-4073-BB2B-CC503127CB0A}" srcOrd="0" destOrd="0" presId="urn:microsoft.com/office/officeart/2005/8/layout/vList3"/>
    <dgm:cxn modelId="{5654B4EE-E30C-4AE6-976C-E5FD6988BA3D}" type="presOf" srcId="{CF14DC47-245E-445D-A5BA-5DEAE1AF59AF}" destId="{779F3FC4-59D1-488B-9B5D-B3A09F471B63}" srcOrd="0" destOrd="0" presId="urn:microsoft.com/office/officeart/2005/8/layout/vList3"/>
    <dgm:cxn modelId="{B35EAEEF-8163-4C47-97E1-595B973B1818}" type="presOf" srcId="{F4708449-BE83-4055-BC25-22E5613F8528}" destId="{5C64F90D-21D2-43E8-A965-0376BD767B8C}" srcOrd="0" destOrd="0" presId="urn:microsoft.com/office/officeart/2005/8/layout/vList3"/>
    <dgm:cxn modelId="{B29755F3-6666-442C-9371-81C35573849A}" type="presOf" srcId="{2369E779-F2FD-49AB-B29B-1302C4C2C18C}" destId="{366122C2-B873-4179-B333-1B4B164584CA}" srcOrd="0" destOrd="0" presId="urn:microsoft.com/office/officeart/2005/8/layout/vList3"/>
    <dgm:cxn modelId="{31454BFA-0B1C-4475-9725-A5E29C653E12}" type="presOf" srcId="{824D7BBB-733B-4974-8581-1E953DC1CDDF}" destId="{127F6274-B040-4093-A3D7-911651499EC2}" srcOrd="0" destOrd="0" presId="urn:microsoft.com/office/officeart/2005/8/layout/vList3"/>
    <dgm:cxn modelId="{6FEB4CFA-A086-4152-9D39-3BC3B1B6A869}" srcId="{5A0193A3-624A-4360-B489-432ABC5C6F6F}" destId="{66D490D2-065E-483E-BA69-9945845052C5}" srcOrd="3" destOrd="0" parTransId="{0DE279FD-BAA5-41F9-A355-EC28346C7C18}" sibTransId="{CF14DC47-245E-445D-A5BA-5DEAE1AF59AF}"/>
    <dgm:cxn modelId="{65A4E668-2F51-4771-A8CE-380F6EDB1110}" type="presParOf" srcId="{EF107EDB-CB56-4456-A8E0-867171850B94}" destId="{331C2AC6-1AF8-4660-84BB-8EC8D27223B6}" srcOrd="0" destOrd="0" presId="urn:microsoft.com/office/officeart/2005/8/layout/vList3"/>
    <dgm:cxn modelId="{7FA9C9B1-FB9F-4D10-ABC9-A7D9BC8C84EC}" type="presParOf" srcId="{331C2AC6-1AF8-4660-84BB-8EC8D27223B6}" destId="{B7CFEC86-DEF1-48CB-8E0B-3E8BA07FB637}" srcOrd="0" destOrd="0" presId="urn:microsoft.com/office/officeart/2005/8/layout/vList3"/>
    <dgm:cxn modelId="{284509D0-495E-41A9-8995-7354217AB0F1}" type="presParOf" srcId="{331C2AC6-1AF8-4660-84BB-8EC8D27223B6}" destId="{366122C2-B873-4179-B333-1B4B164584CA}" srcOrd="1" destOrd="0" presId="urn:microsoft.com/office/officeart/2005/8/layout/vList3"/>
    <dgm:cxn modelId="{5C7A0D75-402B-43B2-97BC-69A0EC9CABBC}" type="presParOf" srcId="{EF107EDB-CB56-4456-A8E0-867171850B94}" destId="{049E6940-5F8A-4073-BB2B-CC503127CB0A}" srcOrd="1" destOrd="0" presId="urn:microsoft.com/office/officeart/2005/8/layout/vList3"/>
    <dgm:cxn modelId="{73E1409A-62AE-4A58-900F-ABCC19203425}" type="presParOf" srcId="{EF107EDB-CB56-4456-A8E0-867171850B94}" destId="{CD07F64C-441F-4793-9A55-0557F51A8E45}" srcOrd="2" destOrd="0" presId="urn:microsoft.com/office/officeart/2005/8/layout/vList3"/>
    <dgm:cxn modelId="{EEB75A5D-CE46-4CB7-89BD-9E964A65EA6F}" type="presParOf" srcId="{CD07F64C-441F-4793-9A55-0557F51A8E45}" destId="{5430FD6C-FF5F-427D-A9E9-89EEBCF3C482}" srcOrd="0" destOrd="0" presId="urn:microsoft.com/office/officeart/2005/8/layout/vList3"/>
    <dgm:cxn modelId="{24B26043-C607-47E1-8B49-2D7A7BB0AC69}" type="presParOf" srcId="{CD07F64C-441F-4793-9A55-0557F51A8E45}" destId="{24FCB303-DAB4-40D7-84C5-3B03DD4C7B8B}" srcOrd="1" destOrd="0" presId="urn:microsoft.com/office/officeart/2005/8/layout/vList3"/>
    <dgm:cxn modelId="{EF9FE153-D92E-4582-8428-D98BBF65E4D2}" type="presParOf" srcId="{EF107EDB-CB56-4456-A8E0-867171850B94}" destId="{7609153E-7A65-4F9F-A879-B4369682312F}" srcOrd="3" destOrd="0" presId="urn:microsoft.com/office/officeart/2005/8/layout/vList3"/>
    <dgm:cxn modelId="{61BE2B16-1B23-48C8-B725-403B1ED91F09}" type="presParOf" srcId="{EF107EDB-CB56-4456-A8E0-867171850B94}" destId="{8F339238-25F4-4FDD-9EC4-0246074520C0}" srcOrd="4" destOrd="0" presId="urn:microsoft.com/office/officeart/2005/8/layout/vList3"/>
    <dgm:cxn modelId="{FF1D6EA8-4732-477A-B67D-D7FF4A89B220}" type="presParOf" srcId="{8F339238-25F4-4FDD-9EC4-0246074520C0}" destId="{4E10573D-F531-4F7C-97C8-8CBF9D6043EE}" srcOrd="0" destOrd="0" presId="urn:microsoft.com/office/officeart/2005/8/layout/vList3"/>
    <dgm:cxn modelId="{F351A140-4141-45C6-A629-1900DD9A4F81}" type="presParOf" srcId="{8F339238-25F4-4FDD-9EC4-0246074520C0}" destId="{6589DC85-DFF6-4F69-8C73-7B59A88E3A7F}" srcOrd="1" destOrd="0" presId="urn:microsoft.com/office/officeart/2005/8/layout/vList3"/>
    <dgm:cxn modelId="{469CA1EB-EA69-4EDC-B8B8-446BDE577E85}" type="presParOf" srcId="{EF107EDB-CB56-4456-A8E0-867171850B94}" destId="{FC37205B-A34C-4A32-B035-D753ED887208}" srcOrd="5" destOrd="0" presId="urn:microsoft.com/office/officeart/2005/8/layout/vList3"/>
    <dgm:cxn modelId="{D2FF282F-C536-4E30-B7F1-FF59BB71F86F}" type="presParOf" srcId="{EF107EDB-CB56-4456-A8E0-867171850B94}" destId="{E811624E-DC1A-4A95-9088-7E74A94C81E6}" srcOrd="6" destOrd="0" presId="urn:microsoft.com/office/officeart/2005/8/layout/vList3"/>
    <dgm:cxn modelId="{EDCE505D-7D6D-4942-97BB-C18D8CBF5183}" type="presParOf" srcId="{E811624E-DC1A-4A95-9088-7E74A94C81E6}" destId="{5F03D8D1-2B20-4B64-A2B1-E9CD23366C70}" srcOrd="0" destOrd="0" presId="urn:microsoft.com/office/officeart/2005/8/layout/vList3"/>
    <dgm:cxn modelId="{C4F79F20-967D-4353-A37D-7B0E5FF82FDE}" type="presParOf" srcId="{E811624E-DC1A-4A95-9088-7E74A94C81E6}" destId="{01A07C0A-C670-4EB5-99ED-11D199C51643}" srcOrd="1" destOrd="0" presId="urn:microsoft.com/office/officeart/2005/8/layout/vList3"/>
    <dgm:cxn modelId="{65E1A989-2CF0-4270-819F-0ED6FE0B8267}" type="presParOf" srcId="{EF107EDB-CB56-4456-A8E0-867171850B94}" destId="{779F3FC4-59D1-488B-9B5D-B3A09F471B63}" srcOrd="7" destOrd="0" presId="urn:microsoft.com/office/officeart/2005/8/layout/vList3"/>
    <dgm:cxn modelId="{71FD399A-F82C-4A29-A793-537F5746DFFA}" type="presParOf" srcId="{EF107EDB-CB56-4456-A8E0-867171850B94}" destId="{EAB404EF-7FD3-48E9-B529-883A603C28DC}" srcOrd="8" destOrd="0" presId="urn:microsoft.com/office/officeart/2005/8/layout/vList3"/>
    <dgm:cxn modelId="{634ACEB3-CA19-4F47-8E76-966F897A2FF2}" type="presParOf" srcId="{EAB404EF-7FD3-48E9-B529-883A603C28DC}" destId="{C3889986-2C99-4E1B-9F57-1DAB138551D2}" srcOrd="0" destOrd="0" presId="urn:microsoft.com/office/officeart/2005/8/layout/vList3"/>
    <dgm:cxn modelId="{47432111-1851-47D0-A2FB-FEDE9DD2ABD7}" type="presParOf" srcId="{EAB404EF-7FD3-48E9-B529-883A603C28DC}" destId="{3C69C6F6-19A9-4961-A3FC-78C1CD01AF9E}" srcOrd="1" destOrd="0" presId="urn:microsoft.com/office/officeart/2005/8/layout/vList3"/>
    <dgm:cxn modelId="{A76802B5-4B77-42DC-82F1-6CC97AE51FF4}" type="presParOf" srcId="{EF107EDB-CB56-4456-A8E0-867171850B94}" destId="{127F6274-B040-4093-A3D7-911651499EC2}" srcOrd="9" destOrd="0" presId="urn:microsoft.com/office/officeart/2005/8/layout/vList3"/>
    <dgm:cxn modelId="{D88DC76D-DA03-4F39-BCE3-039C6C446160}" type="presParOf" srcId="{EF107EDB-CB56-4456-A8E0-867171850B94}" destId="{5F25C654-B1CE-4579-9E5A-A7533217DE77}" srcOrd="10" destOrd="0" presId="urn:microsoft.com/office/officeart/2005/8/layout/vList3"/>
    <dgm:cxn modelId="{A1FF8034-43FA-4AFD-8750-877F63A0607B}" type="presParOf" srcId="{5F25C654-B1CE-4579-9E5A-A7533217DE77}" destId="{951FEF17-60E4-4A4A-B828-456173C79C9A}" srcOrd="0" destOrd="0" presId="urn:microsoft.com/office/officeart/2005/8/layout/vList3"/>
    <dgm:cxn modelId="{C935B7EE-A2A2-43D1-BF32-18526C4D1F39}" type="presParOf" srcId="{5F25C654-B1CE-4579-9E5A-A7533217DE77}" destId="{5C64F90D-21D2-43E8-A965-0376BD767B8C}" srcOrd="1" destOrd="0" presId="urn:microsoft.com/office/officeart/2005/8/layout/vList3"/>
    <dgm:cxn modelId="{0EE98A3B-EA4F-4B2A-83DA-0D3D10A938FF}" type="presParOf" srcId="{EF107EDB-CB56-4456-A8E0-867171850B94}" destId="{7D0311B3-5CB5-49D3-887D-DEDA8C0726A4}" srcOrd="11" destOrd="0" presId="urn:microsoft.com/office/officeart/2005/8/layout/vList3"/>
    <dgm:cxn modelId="{710031E8-3732-4CCA-840F-9E5C9BAAF80C}" type="presParOf" srcId="{EF107EDB-CB56-4456-A8E0-867171850B94}" destId="{170989B9-8A28-4340-A7E7-FB1EE7DB3428}" srcOrd="12" destOrd="0" presId="urn:microsoft.com/office/officeart/2005/8/layout/vList3"/>
    <dgm:cxn modelId="{A7826438-2F16-4D3F-AF16-071EAB2AD4CB}" type="presParOf" srcId="{170989B9-8A28-4340-A7E7-FB1EE7DB3428}" destId="{666E9D88-DE42-4E81-971E-C15F00903CD6}" srcOrd="0" destOrd="0" presId="urn:microsoft.com/office/officeart/2005/8/layout/vList3"/>
    <dgm:cxn modelId="{EFCC1C51-6B2A-4F79-A18D-202ABEF2A6CA}" type="presParOf" srcId="{170989B9-8A28-4340-A7E7-FB1EE7DB3428}" destId="{4BFF848B-DD07-418E-B7F1-F37739FF3E8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532C7A-89CB-427E-AB28-55E01C17C048}" type="doc">
      <dgm:prSet loTypeId="urn:microsoft.com/office/officeart/2005/8/layout/vList2#4" loCatId="list" qsTypeId="urn:microsoft.com/office/officeart/2005/8/quickstyle/simple1#6" qsCatId="simple" csTypeId="urn:microsoft.com/office/officeart/2005/8/colors/colorful3#1" csCatId="colorful"/>
      <dgm:spPr/>
      <dgm:t>
        <a:bodyPr/>
        <a:lstStyle/>
        <a:p>
          <a:endParaRPr lang="ru-RU"/>
        </a:p>
      </dgm:t>
    </dgm:pt>
    <dgm:pt modelId="{4F737787-700C-4757-8339-F79EAB01AC0C}">
      <dgm:prSet phldr="0" custT="0"/>
      <dgm:spPr/>
      <dgm:t>
        <a:bodyPr vert="horz" wrap="square"/>
        <a:lstStyle/>
        <a:p>
          <a:pPr rtl="0">
            <a:lnSpc>
              <a:spcPct val="100000"/>
            </a:lnSpc>
            <a:spcBef>
              <a:spcPct val="0"/>
            </a:spcBef>
            <a:spcAft>
              <a:spcPct val="35000"/>
            </a:spcAft>
          </a:pPr>
          <a:r>
            <a:rPr lang="en-US" altLang="ru-RU" dirty="0"/>
            <a:t>The “Kaban” method, originating from Japan, is considered one of the most effective approaches in the history of management science. It ensures the continuity of the production process by organizing a management system that transforms raw materials into finished products and delivers them to consumers efficiently.</a:t>
          </a:r>
        </a:p>
      </dgm:t>
    </dgm:pt>
    <dgm:pt modelId="{48E1A440-177C-4CD4-88A2-56E294DA2BB5}" type="parTrans" cxnId="{6E616B19-EB87-4E97-A630-0F768C718DE3}">
      <dgm:prSet/>
      <dgm:spPr/>
      <dgm:t>
        <a:bodyPr/>
        <a:lstStyle/>
        <a:p>
          <a:endParaRPr lang="ru-RU"/>
        </a:p>
      </dgm:t>
    </dgm:pt>
    <dgm:pt modelId="{C83256DA-B791-4D7A-BC5A-04669E05E3A4}" type="sibTrans" cxnId="{6E616B19-EB87-4E97-A630-0F768C718DE3}">
      <dgm:prSet/>
      <dgm:spPr/>
      <dgm:t>
        <a:bodyPr/>
        <a:lstStyle/>
        <a:p>
          <a:endParaRPr lang="ru-RU"/>
        </a:p>
      </dgm:t>
    </dgm:pt>
    <dgm:pt modelId="{46C30E25-C5E0-45B8-8D29-3E2E8741FB90}" type="pres">
      <dgm:prSet presAssocID="{89532C7A-89CB-427E-AB28-55E01C17C048}" presName="linear" presStyleCnt="0">
        <dgm:presLayoutVars>
          <dgm:animLvl val="lvl"/>
          <dgm:resizeHandles val="exact"/>
        </dgm:presLayoutVars>
      </dgm:prSet>
      <dgm:spPr/>
    </dgm:pt>
    <dgm:pt modelId="{BA98D9B8-0A73-4B34-8A6E-B013B04B90B9}" type="pres">
      <dgm:prSet presAssocID="{4F737787-700C-4757-8339-F79EAB01AC0C}" presName="parentText" presStyleLbl="node1" presStyleIdx="0" presStyleCnt="1">
        <dgm:presLayoutVars>
          <dgm:chMax val="0"/>
          <dgm:bulletEnabled val="1"/>
        </dgm:presLayoutVars>
      </dgm:prSet>
      <dgm:spPr/>
    </dgm:pt>
  </dgm:ptLst>
  <dgm:cxnLst>
    <dgm:cxn modelId="{47392506-A933-40F2-815E-41C598C4152A}" type="presOf" srcId="{89532C7A-89CB-427E-AB28-55E01C17C048}" destId="{46C30E25-C5E0-45B8-8D29-3E2E8741FB90}" srcOrd="0" destOrd="0" presId="urn:microsoft.com/office/officeart/2005/8/layout/vList2#4"/>
    <dgm:cxn modelId="{6E616B19-EB87-4E97-A630-0F768C718DE3}" srcId="{89532C7A-89CB-427E-AB28-55E01C17C048}" destId="{4F737787-700C-4757-8339-F79EAB01AC0C}" srcOrd="0" destOrd="0" parTransId="{48E1A440-177C-4CD4-88A2-56E294DA2BB5}" sibTransId="{C83256DA-B791-4D7A-BC5A-04669E05E3A4}"/>
    <dgm:cxn modelId="{5A95BCFF-E489-40D3-926D-CC1C404442FF}" type="presOf" srcId="{4F737787-700C-4757-8339-F79EAB01AC0C}" destId="{BA98D9B8-0A73-4B34-8A6E-B013B04B90B9}" srcOrd="0" destOrd="0" presId="urn:microsoft.com/office/officeart/2005/8/layout/vList2#4"/>
    <dgm:cxn modelId="{895A7055-8893-4D68-870F-CC29C15C054D}" type="presParOf" srcId="{46C30E25-C5E0-45B8-8D29-3E2E8741FB90}" destId="{BA98D9B8-0A73-4B34-8A6E-B013B04B90B9}" srcOrd="0" destOrd="0" presId="urn:microsoft.com/office/officeart/2005/8/layout/vList2#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3AFBD1-2A5F-4197-8D92-277F53DBAE2C}" type="doc">
      <dgm:prSet loTypeId="urn:microsoft.com/office/officeart/2005/8/layout/hProcess9#1" loCatId="process" qsTypeId="urn:microsoft.com/office/officeart/2005/8/quickstyle/simple1#7" qsCatId="simple" csTypeId="urn:microsoft.com/office/officeart/2005/8/colors/colorful4#3" csCatId="colorful"/>
      <dgm:spPr/>
      <dgm:t>
        <a:bodyPr/>
        <a:lstStyle/>
        <a:p>
          <a:endParaRPr lang="ru-RU"/>
        </a:p>
      </dgm:t>
    </dgm:pt>
    <dgm:pt modelId="{103AF304-A0D2-404B-9F36-0E2AAE812715}">
      <dgm:prSet phldr="0" custT="1"/>
      <dgm:spPr/>
      <dgm:t>
        <a:bodyPr vert="horz" wrap="square"/>
        <a:lstStyle/>
        <a:p>
          <a:pPr rtl="0">
            <a:lnSpc>
              <a:spcPct val="100000"/>
            </a:lnSpc>
            <a:spcBef>
              <a:spcPct val="0"/>
            </a:spcBef>
            <a:spcAft>
              <a:spcPct val="35000"/>
            </a:spcAft>
          </a:pPr>
          <a:r>
            <a:rPr lang="en-US" altLang="ru-RU" sz="1400" dirty="0">
              <a:latin typeface="Times New Roman" panose="02020603050405020304" pitchFamily="18" charset="0"/>
              <a:cs typeface="Times New Roman" panose="02020603050405020304" pitchFamily="18" charset="0"/>
            </a:rPr>
            <a:t>selecting and recruiting employees based on their skills and abilities;</a:t>
          </a:r>
        </a:p>
      </dgm:t>
    </dgm:pt>
    <dgm:pt modelId="{3A63C01B-DE08-49EF-B787-682CF613BB61}" type="parTrans" cxnId="{3CCEB398-8A6A-401F-B31A-2138CA5B8961}">
      <dgm:prSet/>
      <dgm:spPr/>
      <dgm:t>
        <a:bodyPr/>
        <a:lstStyle/>
        <a:p>
          <a:endParaRPr lang="ru-RU"/>
        </a:p>
      </dgm:t>
    </dgm:pt>
    <dgm:pt modelId="{01043BEB-8644-422C-82E0-7DD5615BA1C6}" type="sibTrans" cxnId="{3CCEB398-8A6A-401F-B31A-2138CA5B8961}">
      <dgm:prSet/>
      <dgm:spPr/>
      <dgm:t>
        <a:bodyPr/>
        <a:lstStyle/>
        <a:p>
          <a:endParaRPr lang="ru-RU"/>
        </a:p>
      </dgm:t>
    </dgm:pt>
    <dgm:pt modelId="{BD0DAF5F-51D0-442C-9DB4-4DA19BF09A95}">
      <dgm:prSet phldr="0" custT="1"/>
      <dgm:spPr/>
      <dgm:t>
        <a:bodyPr vert="horz" wrap="square"/>
        <a:lstStyle/>
        <a:p>
          <a:pPr rtl="0">
            <a:lnSpc>
              <a:spcPct val="100000"/>
            </a:lnSpc>
            <a:spcBef>
              <a:spcPct val="0"/>
            </a:spcBef>
            <a:spcAft>
              <a:spcPct val="35000"/>
            </a:spcAft>
          </a:pPr>
          <a:r>
            <a:rPr lang="en-US" altLang="ru-RU" sz="1400" dirty="0">
              <a:latin typeface="Times New Roman" panose="02020603050405020304" pitchFamily="18" charset="0"/>
              <a:cs typeface="Times New Roman" panose="02020603050405020304" pitchFamily="18" charset="0"/>
            </a:rPr>
            <a:t>conducting performance evaluations (attestation);</a:t>
          </a:r>
        </a:p>
      </dgm:t>
    </dgm:pt>
    <dgm:pt modelId="{1ED29121-9F60-42BD-B079-F9E338B4ABA3}" type="parTrans" cxnId="{DF192600-741E-48A0-8CF5-41CAD2C3CBA6}">
      <dgm:prSet/>
      <dgm:spPr/>
      <dgm:t>
        <a:bodyPr/>
        <a:lstStyle/>
        <a:p>
          <a:endParaRPr lang="ru-RU"/>
        </a:p>
      </dgm:t>
    </dgm:pt>
    <dgm:pt modelId="{397008D3-D559-443A-86C9-7536B82A41BF}" type="sibTrans" cxnId="{DF192600-741E-48A0-8CF5-41CAD2C3CBA6}">
      <dgm:prSet/>
      <dgm:spPr/>
      <dgm:t>
        <a:bodyPr/>
        <a:lstStyle/>
        <a:p>
          <a:endParaRPr lang="ru-RU"/>
        </a:p>
      </dgm:t>
    </dgm:pt>
    <dgm:pt modelId="{318DA266-C8F1-457C-8E61-3791B0BF3415}">
      <dgm:prSet phldr="0" custT="1"/>
      <dgm:spPr/>
      <dgm:t>
        <a:bodyPr vert="horz" wrap="square"/>
        <a:lstStyle/>
        <a:p>
          <a:pPr rtl="0">
            <a:lnSpc>
              <a:spcPct val="100000"/>
            </a:lnSpc>
            <a:spcBef>
              <a:spcPct val="0"/>
            </a:spcBef>
            <a:spcAft>
              <a:spcPct val="35000"/>
            </a:spcAft>
          </a:pPr>
          <a:r>
            <a:rPr lang="en-US" altLang="ru-RU" sz="1400" dirty="0">
              <a:latin typeface="Times New Roman" panose="02020603050405020304" pitchFamily="18" charset="0"/>
              <a:cs typeface="Times New Roman" panose="02020603050405020304" pitchFamily="18" charset="0"/>
            </a:rPr>
            <a:t>providing training and enhancing professional qualifications;</a:t>
          </a:r>
        </a:p>
      </dgm:t>
    </dgm:pt>
    <dgm:pt modelId="{737C0F3D-82E4-4DCE-BEA8-DA09775E3348}" type="parTrans" cxnId="{D171F5FC-F461-41E9-B03A-1E2C99C1B9E2}">
      <dgm:prSet/>
      <dgm:spPr/>
      <dgm:t>
        <a:bodyPr/>
        <a:lstStyle/>
        <a:p>
          <a:endParaRPr lang="ru-RU"/>
        </a:p>
      </dgm:t>
    </dgm:pt>
    <dgm:pt modelId="{A402E6F5-ACE2-451F-AA8A-117A29A8DB01}" type="sibTrans" cxnId="{D171F5FC-F461-41E9-B03A-1E2C99C1B9E2}">
      <dgm:prSet/>
      <dgm:spPr/>
      <dgm:t>
        <a:bodyPr/>
        <a:lstStyle/>
        <a:p>
          <a:endParaRPr lang="ru-RU"/>
        </a:p>
      </dgm:t>
    </dgm:pt>
    <dgm:pt modelId="{E751F566-C8CC-4647-A669-A5AE75353FD8}">
      <dgm:prSet phldr="0" custT="1"/>
      <dgm:spPr/>
      <dgm:t>
        <a:bodyPr vert="horz" wrap="square"/>
        <a:lstStyle/>
        <a:p>
          <a:pPr rtl="0">
            <a:lnSpc>
              <a:spcPct val="100000"/>
            </a:lnSpc>
            <a:spcBef>
              <a:spcPct val="0"/>
            </a:spcBef>
            <a:spcAft>
              <a:spcPct val="35000"/>
            </a:spcAft>
          </a:pPr>
          <a:r>
            <a:rPr lang="en-US" altLang="ru-RU" sz="1400" dirty="0">
              <a:solidFill>
                <a:schemeClr val="accent1">
                  <a:lumMod val="75000"/>
                </a:schemeClr>
              </a:solidFill>
              <a:latin typeface="Times New Roman" panose="02020603050405020304" pitchFamily="18" charset="0"/>
              <a:cs typeface="Times New Roman" panose="02020603050405020304" pitchFamily="18" charset="0"/>
            </a:rPr>
            <a:t>assigning employees specific a sponsibilities;</a:t>
          </a:r>
        </a:p>
      </dgm:t>
    </dgm:pt>
    <dgm:pt modelId="{F9DA5637-E754-4C54-BC75-339841843902}" type="parTrans" cxnId="{66E35163-C3C1-41F3-97DE-9C3B1C7C8F33}">
      <dgm:prSet/>
      <dgm:spPr/>
      <dgm:t>
        <a:bodyPr/>
        <a:lstStyle/>
        <a:p>
          <a:endParaRPr lang="ru-RU"/>
        </a:p>
      </dgm:t>
    </dgm:pt>
    <dgm:pt modelId="{772BF021-CFF8-44AB-BA64-869A123B820E}" type="sibTrans" cxnId="{66E35163-C3C1-41F3-97DE-9C3B1C7C8F33}">
      <dgm:prSet/>
      <dgm:spPr/>
      <dgm:t>
        <a:bodyPr/>
        <a:lstStyle/>
        <a:p>
          <a:endParaRPr lang="ru-RU"/>
        </a:p>
      </dgm:t>
    </dgm:pt>
    <dgm:pt modelId="{854B7FB7-9C75-4440-B48B-6C166BD7F8B9}">
      <dgm:prSet phldr="0" custT="1"/>
      <dgm:spPr/>
      <dgm:t>
        <a:bodyPr vert="horz" wrap="square"/>
        <a:lstStyle/>
        <a:p>
          <a:pPr algn="l" rtl="0">
            <a:lnSpc>
              <a:spcPct val="100000"/>
            </a:lnSpc>
            <a:spcBef>
              <a:spcPct val="0"/>
            </a:spcBef>
            <a:spcAft>
              <a:spcPct val="35000"/>
            </a:spcAft>
          </a:pPr>
          <a:r>
            <a:rPr lang="en-US" altLang="ru-RU" sz="1200" dirty="0">
              <a:solidFill>
                <a:schemeClr val="accent1">
                  <a:lumMod val="75000"/>
                </a:schemeClr>
              </a:solidFill>
              <a:latin typeface="Times New Roman" panose="02020603050405020304" pitchFamily="18" charset="0"/>
              <a:cs typeface="Times New Roman" panose="02020603050405020304" pitchFamily="18" charset="0"/>
            </a:rPr>
            <a:t>defining positions clearly and ensuring accountability for results — one of the key features of Japanese management.</a:t>
          </a:r>
        </a:p>
      </dgm:t>
    </dgm:pt>
    <dgm:pt modelId="{94D4DB05-44A3-4AB2-BFF3-1CFD468EF195}" type="parTrans" cxnId="{7BCAED11-F0C0-48D6-A8B4-4D3F2896BDFB}">
      <dgm:prSet/>
      <dgm:spPr/>
      <dgm:t>
        <a:bodyPr/>
        <a:lstStyle/>
        <a:p>
          <a:endParaRPr lang="ru-RU"/>
        </a:p>
      </dgm:t>
    </dgm:pt>
    <dgm:pt modelId="{6E0E291D-356A-4BDD-AD1E-5B2FE23232AF}" type="sibTrans" cxnId="{7BCAED11-F0C0-48D6-A8B4-4D3F2896BDFB}">
      <dgm:prSet/>
      <dgm:spPr/>
      <dgm:t>
        <a:bodyPr/>
        <a:lstStyle/>
        <a:p>
          <a:endParaRPr lang="ru-RU"/>
        </a:p>
      </dgm:t>
    </dgm:pt>
    <dgm:pt modelId="{A80E9049-2CE2-4342-9AE2-E9CB7A28A58C}" type="pres">
      <dgm:prSet presAssocID="{3B3AFBD1-2A5F-4197-8D92-277F53DBAE2C}" presName="CompostProcess" presStyleCnt="0">
        <dgm:presLayoutVars>
          <dgm:dir/>
          <dgm:resizeHandles val="exact"/>
        </dgm:presLayoutVars>
      </dgm:prSet>
      <dgm:spPr/>
    </dgm:pt>
    <dgm:pt modelId="{DB09C4AE-F2B2-4E58-A520-0763EB66C1D3}" type="pres">
      <dgm:prSet presAssocID="{3B3AFBD1-2A5F-4197-8D92-277F53DBAE2C}" presName="arrow" presStyleLbl="bgShp" presStyleIdx="0" presStyleCnt="1"/>
      <dgm:spPr/>
    </dgm:pt>
    <dgm:pt modelId="{0A24B9A5-E3F9-4CAE-926F-D5A8CD539366}" type="pres">
      <dgm:prSet presAssocID="{3B3AFBD1-2A5F-4197-8D92-277F53DBAE2C}" presName="linearProcess" presStyleCnt="0"/>
      <dgm:spPr/>
    </dgm:pt>
    <dgm:pt modelId="{10C63301-19DC-4AB5-A380-132E78B26FCD}" type="pres">
      <dgm:prSet presAssocID="{103AF304-A0D2-404B-9F36-0E2AAE812715}" presName="textNode" presStyleLbl="node1" presStyleIdx="0" presStyleCnt="5">
        <dgm:presLayoutVars>
          <dgm:bulletEnabled val="1"/>
        </dgm:presLayoutVars>
      </dgm:prSet>
      <dgm:spPr/>
    </dgm:pt>
    <dgm:pt modelId="{B703FF95-F60A-4578-AE09-6BAA8387BDAC}" type="pres">
      <dgm:prSet presAssocID="{01043BEB-8644-422C-82E0-7DD5615BA1C6}" presName="sibTrans" presStyleCnt="0"/>
      <dgm:spPr/>
    </dgm:pt>
    <dgm:pt modelId="{2E105182-A0D9-4151-BE78-6F0FEFB4FB66}" type="pres">
      <dgm:prSet presAssocID="{BD0DAF5F-51D0-442C-9DB4-4DA19BF09A95}" presName="textNode" presStyleLbl="node1" presStyleIdx="1" presStyleCnt="5">
        <dgm:presLayoutVars>
          <dgm:bulletEnabled val="1"/>
        </dgm:presLayoutVars>
      </dgm:prSet>
      <dgm:spPr/>
    </dgm:pt>
    <dgm:pt modelId="{6EBA6726-1005-4820-A695-2E1DBCC559AE}" type="pres">
      <dgm:prSet presAssocID="{397008D3-D559-443A-86C9-7536B82A41BF}" presName="sibTrans" presStyleCnt="0"/>
      <dgm:spPr/>
    </dgm:pt>
    <dgm:pt modelId="{45181D4E-CC83-44D2-B69B-4C925CCEA04E}" type="pres">
      <dgm:prSet presAssocID="{318DA266-C8F1-457C-8E61-3791B0BF3415}" presName="textNode" presStyleLbl="node1" presStyleIdx="2" presStyleCnt="5">
        <dgm:presLayoutVars>
          <dgm:bulletEnabled val="1"/>
        </dgm:presLayoutVars>
      </dgm:prSet>
      <dgm:spPr/>
    </dgm:pt>
    <dgm:pt modelId="{26A0694F-B091-4F81-AA51-275A050BC2F2}" type="pres">
      <dgm:prSet presAssocID="{A402E6F5-ACE2-451F-AA8A-117A29A8DB01}" presName="sibTrans" presStyleCnt="0"/>
      <dgm:spPr/>
    </dgm:pt>
    <dgm:pt modelId="{7B57745C-A558-4C00-91A7-77DAF530E246}" type="pres">
      <dgm:prSet presAssocID="{E751F566-C8CC-4647-A669-A5AE75353FD8}" presName="textNode" presStyleLbl="node1" presStyleIdx="3" presStyleCnt="5">
        <dgm:presLayoutVars>
          <dgm:bulletEnabled val="1"/>
        </dgm:presLayoutVars>
      </dgm:prSet>
      <dgm:spPr/>
    </dgm:pt>
    <dgm:pt modelId="{A3EE9386-4774-44DA-8040-DB060EF5CBD6}" type="pres">
      <dgm:prSet presAssocID="{772BF021-CFF8-44AB-BA64-869A123B820E}" presName="sibTrans" presStyleCnt="0"/>
      <dgm:spPr/>
    </dgm:pt>
    <dgm:pt modelId="{3EC61B79-FD66-4DF3-84C9-43F1D48139B0}" type="pres">
      <dgm:prSet presAssocID="{854B7FB7-9C75-4440-B48B-6C166BD7F8B9}" presName="textNode" presStyleLbl="node1" presStyleIdx="4" presStyleCnt="5">
        <dgm:presLayoutVars>
          <dgm:bulletEnabled val="1"/>
        </dgm:presLayoutVars>
      </dgm:prSet>
      <dgm:spPr/>
    </dgm:pt>
  </dgm:ptLst>
  <dgm:cxnLst>
    <dgm:cxn modelId="{DF192600-741E-48A0-8CF5-41CAD2C3CBA6}" srcId="{3B3AFBD1-2A5F-4197-8D92-277F53DBAE2C}" destId="{BD0DAF5F-51D0-442C-9DB4-4DA19BF09A95}" srcOrd="1" destOrd="0" parTransId="{1ED29121-9F60-42BD-B079-F9E338B4ABA3}" sibTransId="{397008D3-D559-443A-86C9-7536B82A41BF}"/>
    <dgm:cxn modelId="{C890880B-BECF-481E-AEF3-C69B2CB73367}" type="presOf" srcId="{103AF304-A0D2-404B-9F36-0E2AAE812715}" destId="{10C63301-19DC-4AB5-A380-132E78B26FCD}" srcOrd="0" destOrd="0" presId="urn:microsoft.com/office/officeart/2005/8/layout/hProcess9#1"/>
    <dgm:cxn modelId="{7BCAED11-F0C0-48D6-A8B4-4D3F2896BDFB}" srcId="{3B3AFBD1-2A5F-4197-8D92-277F53DBAE2C}" destId="{854B7FB7-9C75-4440-B48B-6C166BD7F8B9}" srcOrd="4" destOrd="0" parTransId="{94D4DB05-44A3-4AB2-BFF3-1CFD468EF195}" sibTransId="{6E0E291D-356A-4BDD-AD1E-5B2FE23232AF}"/>
    <dgm:cxn modelId="{34B3472D-716E-4802-937F-64896ADF04BF}" type="presOf" srcId="{E751F566-C8CC-4647-A669-A5AE75353FD8}" destId="{7B57745C-A558-4C00-91A7-77DAF530E246}" srcOrd="0" destOrd="0" presId="urn:microsoft.com/office/officeart/2005/8/layout/hProcess9#1"/>
    <dgm:cxn modelId="{A009B239-B69A-412C-BFDB-F5267C8366C6}" type="presOf" srcId="{BD0DAF5F-51D0-442C-9DB4-4DA19BF09A95}" destId="{2E105182-A0D9-4151-BE78-6F0FEFB4FB66}" srcOrd="0" destOrd="0" presId="urn:microsoft.com/office/officeart/2005/8/layout/hProcess9#1"/>
    <dgm:cxn modelId="{66E35163-C3C1-41F3-97DE-9C3B1C7C8F33}" srcId="{3B3AFBD1-2A5F-4197-8D92-277F53DBAE2C}" destId="{E751F566-C8CC-4647-A669-A5AE75353FD8}" srcOrd="3" destOrd="0" parTransId="{F9DA5637-E754-4C54-BC75-339841843902}" sibTransId="{772BF021-CFF8-44AB-BA64-869A123B820E}"/>
    <dgm:cxn modelId="{1A56836C-067D-4D47-A2EE-E40424BE0E18}" type="presOf" srcId="{3B3AFBD1-2A5F-4197-8D92-277F53DBAE2C}" destId="{A80E9049-2CE2-4342-9AE2-E9CB7A28A58C}" srcOrd="0" destOrd="0" presId="urn:microsoft.com/office/officeart/2005/8/layout/hProcess9#1"/>
    <dgm:cxn modelId="{3CCEB398-8A6A-401F-B31A-2138CA5B8961}" srcId="{3B3AFBD1-2A5F-4197-8D92-277F53DBAE2C}" destId="{103AF304-A0D2-404B-9F36-0E2AAE812715}" srcOrd="0" destOrd="0" parTransId="{3A63C01B-DE08-49EF-B787-682CF613BB61}" sibTransId="{01043BEB-8644-422C-82E0-7DD5615BA1C6}"/>
    <dgm:cxn modelId="{66EEB8CE-0FDC-44D4-B736-892C49125E0F}" type="presOf" srcId="{318DA266-C8F1-457C-8E61-3791B0BF3415}" destId="{45181D4E-CC83-44D2-B69B-4C925CCEA04E}" srcOrd="0" destOrd="0" presId="urn:microsoft.com/office/officeart/2005/8/layout/hProcess9#1"/>
    <dgm:cxn modelId="{66C1E8D6-CA03-478A-9AAA-04C039F630F7}" type="presOf" srcId="{854B7FB7-9C75-4440-B48B-6C166BD7F8B9}" destId="{3EC61B79-FD66-4DF3-84C9-43F1D48139B0}" srcOrd="0" destOrd="0" presId="urn:microsoft.com/office/officeart/2005/8/layout/hProcess9#1"/>
    <dgm:cxn modelId="{D171F5FC-F461-41E9-B03A-1E2C99C1B9E2}" srcId="{3B3AFBD1-2A5F-4197-8D92-277F53DBAE2C}" destId="{318DA266-C8F1-457C-8E61-3791B0BF3415}" srcOrd="2" destOrd="0" parTransId="{737C0F3D-82E4-4DCE-BEA8-DA09775E3348}" sibTransId="{A402E6F5-ACE2-451F-AA8A-117A29A8DB01}"/>
    <dgm:cxn modelId="{B02691C0-DE23-4E97-B2CA-62B82F6DD45F}" type="presParOf" srcId="{A80E9049-2CE2-4342-9AE2-E9CB7A28A58C}" destId="{DB09C4AE-F2B2-4E58-A520-0763EB66C1D3}" srcOrd="0" destOrd="0" presId="urn:microsoft.com/office/officeart/2005/8/layout/hProcess9#1"/>
    <dgm:cxn modelId="{50761235-9522-4E96-A14A-BB7F324E133E}" type="presParOf" srcId="{A80E9049-2CE2-4342-9AE2-E9CB7A28A58C}" destId="{0A24B9A5-E3F9-4CAE-926F-D5A8CD539366}" srcOrd="1" destOrd="0" presId="urn:microsoft.com/office/officeart/2005/8/layout/hProcess9#1"/>
    <dgm:cxn modelId="{BA7BC28B-667D-4585-88C6-F5FC4DB95F1D}" type="presParOf" srcId="{0A24B9A5-E3F9-4CAE-926F-D5A8CD539366}" destId="{10C63301-19DC-4AB5-A380-132E78B26FCD}" srcOrd="0" destOrd="0" presId="urn:microsoft.com/office/officeart/2005/8/layout/hProcess9#1"/>
    <dgm:cxn modelId="{2F101A1D-8DDE-46D6-93DD-943AAB4BC138}" type="presParOf" srcId="{0A24B9A5-E3F9-4CAE-926F-D5A8CD539366}" destId="{B703FF95-F60A-4578-AE09-6BAA8387BDAC}" srcOrd="1" destOrd="0" presId="urn:microsoft.com/office/officeart/2005/8/layout/hProcess9#1"/>
    <dgm:cxn modelId="{78AEA933-A0E3-46DB-ACCB-DEF318108DB0}" type="presParOf" srcId="{0A24B9A5-E3F9-4CAE-926F-D5A8CD539366}" destId="{2E105182-A0D9-4151-BE78-6F0FEFB4FB66}" srcOrd="2" destOrd="0" presId="urn:microsoft.com/office/officeart/2005/8/layout/hProcess9#1"/>
    <dgm:cxn modelId="{5A83EF29-3FD3-4857-AEC0-4C98884C1931}" type="presParOf" srcId="{0A24B9A5-E3F9-4CAE-926F-D5A8CD539366}" destId="{6EBA6726-1005-4820-A695-2E1DBCC559AE}" srcOrd="3" destOrd="0" presId="urn:microsoft.com/office/officeart/2005/8/layout/hProcess9#1"/>
    <dgm:cxn modelId="{CFBAA825-D7F6-4046-8AA8-0E5F9A3B12B0}" type="presParOf" srcId="{0A24B9A5-E3F9-4CAE-926F-D5A8CD539366}" destId="{45181D4E-CC83-44D2-B69B-4C925CCEA04E}" srcOrd="4" destOrd="0" presId="urn:microsoft.com/office/officeart/2005/8/layout/hProcess9#1"/>
    <dgm:cxn modelId="{339C0255-61CD-47C3-8F40-B433724C8FC4}" type="presParOf" srcId="{0A24B9A5-E3F9-4CAE-926F-D5A8CD539366}" destId="{26A0694F-B091-4F81-AA51-275A050BC2F2}" srcOrd="5" destOrd="0" presId="urn:microsoft.com/office/officeart/2005/8/layout/hProcess9#1"/>
    <dgm:cxn modelId="{3A517900-4774-46F2-8535-62F654B629CE}" type="presParOf" srcId="{0A24B9A5-E3F9-4CAE-926F-D5A8CD539366}" destId="{7B57745C-A558-4C00-91A7-77DAF530E246}" srcOrd="6" destOrd="0" presId="urn:microsoft.com/office/officeart/2005/8/layout/hProcess9#1"/>
    <dgm:cxn modelId="{F0AA05D0-F7E2-41A0-8FCE-BE1E0A72C4D7}" type="presParOf" srcId="{0A24B9A5-E3F9-4CAE-926F-D5A8CD539366}" destId="{A3EE9386-4774-44DA-8040-DB060EF5CBD6}" srcOrd="7" destOrd="0" presId="urn:microsoft.com/office/officeart/2005/8/layout/hProcess9#1"/>
    <dgm:cxn modelId="{FF3BF7DB-483B-4986-B956-02F349CFC0D5}" type="presParOf" srcId="{0A24B9A5-E3F9-4CAE-926F-D5A8CD539366}" destId="{3EC61B79-FD66-4DF3-84C9-43F1D48139B0}" srcOrd="8" destOrd="0" presId="urn:microsoft.com/office/officeart/2005/8/layout/hProcess9#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E5069B8-13A8-4286-9E72-0DB7831D7B92}" type="doc">
      <dgm:prSet loTypeId="urn:microsoft.com/office/officeart/2005/8/layout/vList2#5" loCatId="list" qsTypeId="urn:microsoft.com/office/officeart/2005/8/quickstyle/simple1#8" qsCatId="simple" csTypeId="urn:microsoft.com/office/officeart/2005/8/colors/colorful1#2" csCatId="colorful"/>
      <dgm:spPr/>
      <dgm:t>
        <a:bodyPr/>
        <a:lstStyle/>
        <a:p>
          <a:endParaRPr lang="ru-RU"/>
        </a:p>
      </dgm:t>
    </dgm:pt>
    <dgm:pt modelId="{48A110E3-13F0-4D8C-88A1-08401FF1EECC}">
      <dgm:prSet phldr="0" custT="1"/>
      <dgm:spPr/>
      <dgm:t>
        <a:bodyPr vert="horz" wrap="square"/>
        <a:lstStyle/>
        <a:p>
          <a:pPr rtl="0">
            <a:lnSpc>
              <a:spcPct val="100000"/>
            </a:lnSpc>
            <a:spcBef>
              <a:spcPct val="0"/>
            </a:spcBef>
            <a:spcAft>
              <a:spcPct val="35000"/>
            </a:spcAft>
          </a:pPr>
          <a:r>
            <a:rPr lang="en-US" altLang="ru-RU" sz="1200"/>
            <a:t>From the perspective of influence, the term *method* refers to the ways and means by which an impact is made on the management object in order to implement management functions. Such methods include the following:</a:t>
          </a:r>
          <a:endParaRPr lang="en-US" altLang="ru-RU" sz="1400"/>
        </a:p>
        <a:p>
          <a:pPr rtl="0">
            <a:lnSpc>
              <a:spcPct val="100000"/>
            </a:lnSpc>
            <a:spcBef>
              <a:spcPct val="0"/>
            </a:spcBef>
            <a:spcAft>
              <a:spcPct val="35000"/>
            </a:spcAft>
          </a:pPr>
          <a:endParaRPr lang="en-US" altLang="ru-RU" sz="1400"/>
        </a:p>
      </dgm:t>
    </dgm:pt>
    <dgm:pt modelId="{DDA8BD72-3C4D-4865-BDBF-A74A04C575B5}" type="parTrans" cxnId="{2E112C4A-250B-4FC6-A969-D93B6B7B9E1A}">
      <dgm:prSet/>
      <dgm:spPr/>
      <dgm:t>
        <a:bodyPr/>
        <a:lstStyle/>
        <a:p>
          <a:endParaRPr lang="ru-RU"/>
        </a:p>
      </dgm:t>
    </dgm:pt>
    <dgm:pt modelId="{B7D547BB-AFFD-451F-8E12-72C44F24FD3E}" type="sibTrans" cxnId="{2E112C4A-250B-4FC6-A969-D93B6B7B9E1A}">
      <dgm:prSet/>
      <dgm:spPr/>
      <dgm:t>
        <a:bodyPr/>
        <a:lstStyle/>
        <a:p>
          <a:endParaRPr lang="ru-RU"/>
        </a:p>
      </dgm:t>
    </dgm:pt>
    <dgm:pt modelId="{7D59A6EC-A698-480A-8D30-7C2F3D375D20}">
      <dgm:prSet phldr="0" custT="0"/>
      <dgm:spPr/>
      <dgm:t>
        <a:bodyPr vert="horz" wrap="square"/>
        <a:lstStyle/>
        <a:p>
          <a:pPr rtl="0">
            <a:lnSpc>
              <a:spcPct val="100000"/>
            </a:lnSpc>
            <a:spcBef>
              <a:spcPct val="0"/>
            </a:spcBef>
            <a:spcAft>
              <a:spcPct val="35000"/>
            </a:spcAft>
          </a:pPr>
          <a:r>
            <a:rPr lang="en-US" altLang="ru-RU"/>
            <a:t>*the method of managing objects within the functional subsystem;*</a:t>
          </a:r>
        </a:p>
        <a:p>
          <a:pPr rtl="0">
            <a:lnSpc>
              <a:spcPct val="100000"/>
            </a:lnSpc>
            <a:spcBef>
              <a:spcPct val="0"/>
            </a:spcBef>
            <a:spcAft>
              <a:spcPct val="35000"/>
            </a:spcAft>
          </a:pPr>
          <a:endParaRPr lang="en-US" altLang="ru-RU"/>
        </a:p>
      </dgm:t>
    </dgm:pt>
    <dgm:pt modelId="{95011B45-158B-47D3-91E4-966DB9E49E45}" type="parTrans" cxnId="{95426CC6-F433-4488-BFC9-6B7E6ADD7952}">
      <dgm:prSet/>
      <dgm:spPr/>
      <dgm:t>
        <a:bodyPr/>
        <a:lstStyle/>
        <a:p>
          <a:endParaRPr lang="ru-RU"/>
        </a:p>
      </dgm:t>
    </dgm:pt>
    <dgm:pt modelId="{8D6838E7-FB01-447B-9270-266C4C5DA5A5}" type="sibTrans" cxnId="{95426CC6-F433-4488-BFC9-6B7E6ADD7952}">
      <dgm:prSet/>
      <dgm:spPr/>
      <dgm:t>
        <a:bodyPr/>
        <a:lstStyle/>
        <a:p>
          <a:endParaRPr lang="ru-RU"/>
        </a:p>
      </dgm:t>
    </dgm:pt>
    <dgm:pt modelId="{8D4DD860-C4D1-4B0C-B2CD-22E03B2CB787}">
      <dgm:prSet phldr="0" custT="0"/>
      <dgm:spPr/>
      <dgm:t>
        <a:bodyPr vert="horz" wrap="square"/>
        <a:lstStyle/>
        <a:p>
          <a:pPr rtl="0">
            <a:lnSpc>
              <a:spcPct val="100000"/>
            </a:lnSpc>
            <a:spcBef>
              <a:spcPct val="0"/>
            </a:spcBef>
            <a:spcAft>
              <a:spcPct val="35000"/>
            </a:spcAft>
          </a:pPr>
          <a:r>
            <a:rPr lang="en-US" altLang="ru-RU"/>
            <a:t>*the methods of performing management functions;*</a:t>
          </a:r>
        </a:p>
        <a:p>
          <a:pPr rtl="0">
            <a:lnSpc>
              <a:spcPct val="100000"/>
            </a:lnSpc>
            <a:spcBef>
              <a:spcPct val="0"/>
            </a:spcBef>
            <a:spcAft>
              <a:spcPct val="35000"/>
            </a:spcAft>
          </a:pPr>
          <a:endParaRPr lang="en-US" altLang="ru-RU"/>
        </a:p>
      </dgm:t>
    </dgm:pt>
    <dgm:pt modelId="{D33BE007-4146-49E8-9065-029255732D9F}" type="parTrans" cxnId="{E90F3BD2-6E5F-48A5-B2FF-B16D3260E80A}">
      <dgm:prSet/>
      <dgm:spPr/>
      <dgm:t>
        <a:bodyPr/>
        <a:lstStyle/>
        <a:p>
          <a:endParaRPr lang="ru-RU"/>
        </a:p>
      </dgm:t>
    </dgm:pt>
    <dgm:pt modelId="{30C16902-DAF3-4E66-9940-54A48C58462D}" type="sibTrans" cxnId="{E90F3BD2-6E5F-48A5-B2FF-B16D3260E80A}">
      <dgm:prSet/>
      <dgm:spPr/>
      <dgm:t>
        <a:bodyPr/>
        <a:lstStyle/>
        <a:p>
          <a:endParaRPr lang="ru-RU"/>
        </a:p>
      </dgm:t>
    </dgm:pt>
    <dgm:pt modelId="{9D243B3C-85A2-4CA0-A7A4-84A020C8D54D}">
      <dgm:prSet phldr="0" custT="0"/>
      <dgm:spPr/>
      <dgm:t>
        <a:bodyPr vert="horz" wrap="square"/>
        <a:lstStyle/>
        <a:p>
          <a:pPr rtl="0">
            <a:lnSpc>
              <a:spcPct val="100000"/>
            </a:lnSpc>
            <a:spcBef>
              <a:spcPct val="0"/>
            </a:spcBef>
            <a:spcAft>
              <a:spcPct val="35000"/>
            </a:spcAft>
          </a:pPr>
          <a:r>
            <a:rPr lang="en-US" altLang="ru-RU"/>
            <a:t>*the methods of making management decisions;*</a:t>
          </a:r>
        </a:p>
        <a:p>
          <a:pPr rtl="0">
            <a:lnSpc>
              <a:spcPct val="100000"/>
            </a:lnSpc>
            <a:spcBef>
              <a:spcPct val="0"/>
            </a:spcBef>
            <a:spcAft>
              <a:spcPct val="35000"/>
            </a:spcAft>
          </a:pPr>
          <a:endParaRPr lang="en-US" altLang="ru-RU"/>
        </a:p>
      </dgm:t>
    </dgm:pt>
    <dgm:pt modelId="{44DD037B-D551-4603-B34A-868CB635DD9E}" type="parTrans" cxnId="{D96379D5-8117-428C-8DAB-2C0157AA236E}">
      <dgm:prSet/>
      <dgm:spPr/>
      <dgm:t>
        <a:bodyPr/>
        <a:lstStyle/>
        <a:p>
          <a:endParaRPr lang="ru-RU"/>
        </a:p>
      </dgm:t>
    </dgm:pt>
    <dgm:pt modelId="{2DD92477-FEF5-4591-9365-5C19871E430D}" type="sibTrans" cxnId="{D96379D5-8117-428C-8DAB-2C0157AA236E}">
      <dgm:prSet/>
      <dgm:spPr/>
      <dgm:t>
        <a:bodyPr/>
        <a:lstStyle/>
        <a:p>
          <a:endParaRPr lang="ru-RU"/>
        </a:p>
      </dgm:t>
    </dgm:pt>
    <dgm:pt modelId="{EEEABFEF-1E0B-472B-8F9C-9A50449273ED}" type="pres">
      <dgm:prSet presAssocID="{7E5069B8-13A8-4286-9E72-0DB7831D7B92}" presName="linear" presStyleCnt="0">
        <dgm:presLayoutVars>
          <dgm:animLvl val="lvl"/>
          <dgm:resizeHandles val="exact"/>
        </dgm:presLayoutVars>
      </dgm:prSet>
      <dgm:spPr/>
    </dgm:pt>
    <dgm:pt modelId="{DDCB984D-EC23-4A5E-AABF-BDDC60090633}" type="pres">
      <dgm:prSet presAssocID="{48A110E3-13F0-4D8C-88A1-08401FF1EECC}" presName="parentText" presStyleLbl="node1" presStyleIdx="0" presStyleCnt="4">
        <dgm:presLayoutVars>
          <dgm:chMax val="0"/>
          <dgm:bulletEnabled val="1"/>
        </dgm:presLayoutVars>
      </dgm:prSet>
      <dgm:spPr/>
    </dgm:pt>
    <dgm:pt modelId="{55628E81-AB5F-4BF5-8635-3F5437773ABB}" type="pres">
      <dgm:prSet presAssocID="{B7D547BB-AFFD-451F-8E12-72C44F24FD3E}" presName="spacer" presStyleCnt="0"/>
      <dgm:spPr/>
    </dgm:pt>
    <dgm:pt modelId="{EDB02CE2-EA75-4D12-8A6D-159EC5F9521E}" type="pres">
      <dgm:prSet presAssocID="{7D59A6EC-A698-480A-8D30-7C2F3D375D20}" presName="parentText" presStyleLbl="node1" presStyleIdx="1" presStyleCnt="4">
        <dgm:presLayoutVars>
          <dgm:chMax val="0"/>
          <dgm:bulletEnabled val="1"/>
        </dgm:presLayoutVars>
      </dgm:prSet>
      <dgm:spPr/>
    </dgm:pt>
    <dgm:pt modelId="{25BF5A03-B3F5-487E-850C-D309C4A7AC01}" type="pres">
      <dgm:prSet presAssocID="{8D6838E7-FB01-447B-9270-266C4C5DA5A5}" presName="spacer" presStyleCnt="0"/>
      <dgm:spPr/>
    </dgm:pt>
    <dgm:pt modelId="{F765A3B7-7B0A-4D0F-9858-E6BCFBFE2396}" type="pres">
      <dgm:prSet presAssocID="{8D4DD860-C4D1-4B0C-B2CD-22E03B2CB787}" presName="parentText" presStyleLbl="node1" presStyleIdx="2" presStyleCnt="4">
        <dgm:presLayoutVars>
          <dgm:chMax val="0"/>
          <dgm:bulletEnabled val="1"/>
        </dgm:presLayoutVars>
      </dgm:prSet>
      <dgm:spPr/>
    </dgm:pt>
    <dgm:pt modelId="{CAF2C993-32AF-4678-8BDD-92017E6B33E0}" type="pres">
      <dgm:prSet presAssocID="{30C16902-DAF3-4E66-9940-54A48C58462D}" presName="spacer" presStyleCnt="0"/>
      <dgm:spPr/>
    </dgm:pt>
    <dgm:pt modelId="{76AAE537-DF84-4F90-A1E3-ABE9041CC500}" type="pres">
      <dgm:prSet presAssocID="{9D243B3C-85A2-4CA0-A7A4-84A020C8D54D}" presName="parentText" presStyleLbl="node1" presStyleIdx="3" presStyleCnt="4">
        <dgm:presLayoutVars>
          <dgm:chMax val="0"/>
          <dgm:bulletEnabled val="1"/>
        </dgm:presLayoutVars>
      </dgm:prSet>
      <dgm:spPr/>
    </dgm:pt>
  </dgm:ptLst>
  <dgm:cxnLst>
    <dgm:cxn modelId="{A5026533-0AF0-4874-9DE9-D0CA2CCB7FFA}" type="presOf" srcId="{9D243B3C-85A2-4CA0-A7A4-84A020C8D54D}" destId="{76AAE537-DF84-4F90-A1E3-ABE9041CC500}" srcOrd="0" destOrd="0" presId="urn:microsoft.com/office/officeart/2005/8/layout/vList2#5"/>
    <dgm:cxn modelId="{3F4E4C49-3DCC-4117-AC3A-5DF854657872}" type="presOf" srcId="{7E5069B8-13A8-4286-9E72-0DB7831D7B92}" destId="{EEEABFEF-1E0B-472B-8F9C-9A50449273ED}" srcOrd="0" destOrd="0" presId="urn:microsoft.com/office/officeart/2005/8/layout/vList2#5"/>
    <dgm:cxn modelId="{2E112C4A-250B-4FC6-A969-D93B6B7B9E1A}" srcId="{7E5069B8-13A8-4286-9E72-0DB7831D7B92}" destId="{48A110E3-13F0-4D8C-88A1-08401FF1EECC}" srcOrd="0" destOrd="0" parTransId="{DDA8BD72-3C4D-4865-BDBF-A74A04C575B5}" sibTransId="{B7D547BB-AFFD-451F-8E12-72C44F24FD3E}"/>
    <dgm:cxn modelId="{A4BDAA51-D50A-4FDC-98E0-0B1263A77AEF}" type="presOf" srcId="{48A110E3-13F0-4D8C-88A1-08401FF1EECC}" destId="{DDCB984D-EC23-4A5E-AABF-BDDC60090633}" srcOrd="0" destOrd="0" presId="urn:microsoft.com/office/officeart/2005/8/layout/vList2#5"/>
    <dgm:cxn modelId="{30B50B88-F056-49E2-83C3-718B63DDD662}" type="presOf" srcId="{8D4DD860-C4D1-4B0C-B2CD-22E03B2CB787}" destId="{F765A3B7-7B0A-4D0F-9858-E6BCFBFE2396}" srcOrd="0" destOrd="0" presId="urn:microsoft.com/office/officeart/2005/8/layout/vList2#5"/>
    <dgm:cxn modelId="{7FEC81A6-2807-4AF0-8483-B474F31D7112}" type="presOf" srcId="{7D59A6EC-A698-480A-8D30-7C2F3D375D20}" destId="{EDB02CE2-EA75-4D12-8A6D-159EC5F9521E}" srcOrd="0" destOrd="0" presId="urn:microsoft.com/office/officeart/2005/8/layout/vList2#5"/>
    <dgm:cxn modelId="{95426CC6-F433-4488-BFC9-6B7E6ADD7952}" srcId="{7E5069B8-13A8-4286-9E72-0DB7831D7B92}" destId="{7D59A6EC-A698-480A-8D30-7C2F3D375D20}" srcOrd="1" destOrd="0" parTransId="{95011B45-158B-47D3-91E4-966DB9E49E45}" sibTransId="{8D6838E7-FB01-447B-9270-266C4C5DA5A5}"/>
    <dgm:cxn modelId="{E90F3BD2-6E5F-48A5-B2FF-B16D3260E80A}" srcId="{7E5069B8-13A8-4286-9E72-0DB7831D7B92}" destId="{8D4DD860-C4D1-4B0C-B2CD-22E03B2CB787}" srcOrd="2" destOrd="0" parTransId="{D33BE007-4146-49E8-9065-029255732D9F}" sibTransId="{30C16902-DAF3-4E66-9940-54A48C58462D}"/>
    <dgm:cxn modelId="{D96379D5-8117-428C-8DAB-2C0157AA236E}" srcId="{7E5069B8-13A8-4286-9E72-0DB7831D7B92}" destId="{9D243B3C-85A2-4CA0-A7A4-84A020C8D54D}" srcOrd="3" destOrd="0" parTransId="{44DD037B-D551-4603-B34A-868CB635DD9E}" sibTransId="{2DD92477-FEF5-4591-9365-5C19871E430D}"/>
    <dgm:cxn modelId="{A5A1B3F5-AE6C-4B60-A45A-04B430F34779}" type="presParOf" srcId="{EEEABFEF-1E0B-472B-8F9C-9A50449273ED}" destId="{DDCB984D-EC23-4A5E-AABF-BDDC60090633}" srcOrd="0" destOrd="0" presId="urn:microsoft.com/office/officeart/2005/8/layout/vList2#5"/>
    <dgm:cxn modelId="{5AE4CFD0-2D91-4067-B3F4-A3A81B0D0411}" type="presParOf" srcId="{EEEABFEF-1E0B-472B-8F9C-9A50449273ED}" destId="{55628E81-AB5F-4BF5-8635-3F5437773ABB}" srcOrd="1" destOrd="0" presId="urn:microsoft.com/office/officeart/2005/8/layout/vList2#5"/>
    <dgm:cxn modelId="{423E07BE-01C4-4164-979C-2D57E2476B46}" type="presParOf" srcId="{EEEABFEF-1E0B-472B-8F9C-9A50449273ED}" destId="{EDB02CE2-EA75-4D12-8A6D-159EC5F9521E}" srcOrd="2" destOrd="0" presId="urn:microsoft.com/office/officeart/2005/8/layout/vList2#5"/>
    <dgm:cxn modelId="{16036993-5B83-46B8-9D75-03FD3679FA96}" type="presParOf" srcId="{EEEABFEF-1E0B-472B-8F9C-9A50449273ED}" destId="{25BF5A03-B3F5-487E-850C-D309C4A7AC01}" srcOrd="3" destOrd="0" presId="urn:microsoft.com/office/officeart/2005/8/layout/vList2#5"/>
    <dgm:cxn modelId="{5A3FD5C0-397C-44E5-80BA-BA9336ED3B89}" type="presParOf" srcId="{EEEABFEF-1E0B-472B-8F9C-9A50449273ED}" destId="{F765A3B7-7B0A-4D0F-9858-E6BCFBFE2396}" srcOrd="4" destOrd="0" presId="urn:microsoft.com/office/officeart/2005/8/layout/vList2#5"/>
    <dgm:cxn modelId="{BC3EBCC5-EEC9-482C-AD0A-CCE6E1EA304B}" type="presParOf" srcId="{EEEABFEF-1E0B-472B-8F9C-9A50449273ED}" destId="{CAF2C993-32AF-4678-8BDD-92017E6B33E0}" srcOrd="5" destOrd="0" presId="urn:microsoft.com/office/officeart/2005/8/layout/vList2#5"/>
    <dgm:cxn modelId="{375F248D-5E1C-46ED-819C-D304F797E96C}" type="presParOf" srcId="{EEEABFEF-1E0B-472B-8F9C-9A50449273ED}" destId="{76AAE537-DF84-4F90-A1E3-ABE9041CC500}" srcOrd="6" destOrd="0" presId="urn:microsoft.com/office/officeart/2005/8/layout/vList2#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AEB5E-D0BB-4F27-B338-30F6D5B7956A}">
      <dsp:nvSpPr>
        <dsp:cNvPr id="0" name=""/>
        <dsp:cNvSpPr/>
      </dsp:nvSpPr>
      <dsp:spPr>
        <a:xfrm rot="10800000">
          <a:off x="1153739" y="609"/>
          <a:ext cx="3748611" cy="8381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606" tIns="68580" rIns="128016" bIns="68580" numCol="1" spcCol="1270" anchor="ctr" anchorCtr="0">
          <a:noAutofit/>
        </a:bodyPr>
        <a:lstStyle/>
        <a:p>
          <a:pPr marL="0" lvl="0" indent="0" algn="ctr" defTabSz="800100" rtl="0">
            <a:lnSpc>
              <a:spcPct val="100000"/>
            </a:lnSpc>
            <a:spcBef>
              <a:spcPct val="0"/>
            </a:spcBef>
            <a:spcAft>
              <a:spcPct val="35000"/>
            </a:spcAft>
            <a:buNone/>
          </a:pPr>
          <a:r>
            <a:rPr lang="en-US" sz="1800" b="1" kern="1200"/>
            <a:t>1.</a:t>
          </a:r>
          <a:r>
            <a:rPr lang="ru-RU" sz="1800" b="1" kern="1200"/>
            <a:t> </a:t>
          </a:r>
          <a:r>
            <a:rPr lang="en-US" altLang="ru-RU" sz="1800" b="1" kern="1200"/>
            <a:t>The essence and purpose of the </a:t>
          </a:r>
          <a:r>
            <a:rPr lang="en-US" altLang="ru-RU" sz="1800" b="1" kern="1200">
              <a:latin typeface="Times New Roman" panose="02020603050405020304" pitchFamily="18" charset="0"/>
              <a:cs typeface="Times New Roman" panose="02020603050405020304" pitchFamily="18" charset="0"/>
            </a:rPr>
            <a:t>management </a:t>
          </a:r>
          <a:r>
            <a:rPr lang="en-US" altLang="ru-RU" sz="1800" b="1" kern="1200"/>
            <a:t>process</a:t>
          </a:r>
        </a:p>
      </dsp:txBody>
      <dsp:txXfrm rot="10800000">
        <a:off x="1363279" y="609"/>
        <a:ext cx="3539071" cy="838161"/>
      </dsp:txXfrm>
    </dsp:sp>
    <dsp:sp modelId="{57CDFDBD-E4C7-443A-A363-CE78F761A762}">
      <dsp:nvSpPr>
        <dsp:cNvPr id="0" name=""/>
        <dsp:cNvSpPr/>
      </dsp:nvSpPr>
      <dsp:spPr>
        <a:xfrm>
          <a:off x="734658" y="609"/>
          <a:ext cx="838161" cy="83816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21C4AF-6A39-455E-B8F6-961E50EA962F}">
      <dsp:nvSpPr>
        <dsp:cNvPr id="0" name=""/>
        <dsp:cNvSpPr/>
      </dsp:nvSpPr>
      <dsp:spPr>
        <a:xfrm rot="10800000">
          <a:off x="1153739" y="1088968"/>
          <a:ext cx="3748611" cy="8381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606" tIns="68580" rIns="128016" bIns="68580" numCol="1" spcCol="1270" anchor="ctr" anchorCtr="0">
          <a:noAutofit/>
        </a:bodyPr>
        <a:lstStyle/>
        <a:p>
          <a:pPr marL="0" lvl="0" indent="0" algn="ctr" defTabSz="800100" rtl="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2. </a:t>
          </a:r>
          <a:r>
            <a:rPr lang="en-US" altLang="ru-RU" sz="1800" b="1" kern="1200" dirty="0">
              <a:latin typeface="Times New Roman" panose="02020603050405020304" pitchFamily="18" charset="0"/>
              <a:cs typeface="Times New Roman" panose="02020603050405020304" pitchFamily="18" charset="0"/>
            </a:rPr>
            <a:t>The essence and importance of management functions</a:t>
          </a:r>
        </a:p>
      </dsp:txBody>
      <dsp:txXfrm rot="10800000">
        <a:off x="1363279" y="1088968"/>
        <a:ext cx="3539071" cy="838161"/>
      </dsp:txXfrm>
    </dsp:sp>
    <dsp:sp modelId="{EF23E35E-495F-41A2-B287-F2C4F9A3F003}">
      <dsp:nvSpPr>
        <dsp:cNvPr id="0" name=""/>
        <dsp:cNvSpPr/>
      </dsp:nvSpPr>
      <dsp:spPr>
        <a:xfrm>
          <a:off x="734658" y="1088968"/>
          <a:ext cx="838161" cy="83816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AC8421-729B-4AF8-8693-9A57E19BA66D}">
      <dsp:nvSpPr>
        <dsp:cNvPr id="0" name=""/>
        <dsp:cNvSpPr/>
      </dsp:nvSpPr>
      <dsp:spPr>
        <a:xfrm rot="10800000">
          <a:off x="1153739" y="2177326"/>
          <a:ext cx="3748611" cy="8381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606" tIns="68580" rIns="128016" bIns="68580" numCol="1" spcCol="1270" anchor="ctr" anchorCtr="0">
          <a:noAutofit/>
        </a:bodyPr>
        <a:lstStyle/>
        <a:p>
          <a:pPr marL="0" lvl="0" indent="0" algn="ctr" defTabSz="800100" rtl="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3. </a:t>
          </a:r>
          <a:r>
            <a:rPr lang="en-US" altLang="ru-RU" sz="1800" b="1" kern="1200" dirty="0">
              <a:latin typeface="Times New Roman" panose="02020603050405020304" pitchFamily="18" charset="0"/>
              <a:cs typeface="Times New Roman" panose="02020603050405020304" pitchFamily="18" charset="0"/>
            </a:rPr>
            <a:t>Principles of management</a:t>
          </a:r>
        </a:p>
      </dsp:txBody>
      <dsp:txXfrm rot="10800000">
        <a:off x="1363279" y="2177326"/>
        <a:ext cx="3539071" cy="838161"/>
      </dsp:txXfrm>
    </dsp:sp>
    <dsp:sp modelId="{09042605-FE24-4565-ABA4-18F5FC3232CA}">
      <dsp:nvSpPr>
        <dsp:cNvPr id="0" name=""/>
        <dsp:cNvSpPr/>
      </dsp:nvSpPr>
      <dsp:spPr>
        <a:xfrm>
          <a:off x="734658" y="2177326"/>
          <a:ext cx="838161" cy="83816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617A2E-6133-4E02-BABC-A39753E833E4}">
      <dsp:nvSpPr>
        <dsp:cNvPr id="0" name=""/>
        <dsp:cNvSpPr/>
      </dsp:nvSpPr>
      <dsp:spPr>
        <a:xfrm rot="10800000">
          <a:off x="1153739" y="3265685"/>
          <a:ext cx="3748611" cy="838161"/>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606" tIns="68580" rIns="128016" bIns="68580" numCol="1" spcCol="1270" anchor="ctr" anchorCtr="0">
          <a:noAutofit/>
        </a:bodyPr>
        <a:lstStyle/>
        <a:p>
          <a:pPr marL="0" lvl="0" indent="0" algn="ctr" defTabSz="800100" rtl="0">
            <a:lnSpc>
              <a:spcPct val="10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4. </a:t>
          </a:r>
          <a:r>
            <a:rPr lang="en-US" altLang="ru-RU" sz="1800" b="1" kern="1200" dirty="0">
              <a:latin typeface="Times New Roman" panose="02020603050405020304" pitchFamily="18" charset="0"/>
              <a:cs typeface="Times New Roman" panose="02020603050405020304" pitchFamily="18" charset="0"/>
            </a:rPr>
            <a:t>Methods and content of management</a:t>
          </a:r>
        </a:p>
      </dsp:txBody>
      <dsp:txXfrm rot="10800000">
        <a:off x="1363279" y="3265685"/>
        <a:ext cx="3539071" cy="838161"/>
      </dsp:txXfrm>
    </dsp:sp>
    <dsp:sp modelId="{10259730-62A0-424B-8837-9E655052E7A4}">
      <dsp:nvSpPr>
        <dsp:cNvPr id="0" name=""/>
        <dsp:cNvSpPr/>
      </dsp:nvSpPr>
      <dsp:spPr>
        <a:xfrm>
          <a:off x="734658" y="3265685"/>
          <a:ext cx="838161" cy="83816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AC873-A531-4C44-AB3C-33EEBE54A8B3}">
      <dsp:nvSpPr>
        <dsp:cNvPr id="0" name=""/>
        <dsp:cNvSpPr/>
      </dsp:nvSpPr>
      <dsp:spPr bwMode="white">
        <a:xfrm>
          <a:off x="0" y="101714"/>
          <a:ext cx="7848872" cy="136842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2"/>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altLang="ru-RU" sz="3600" kern="1200"/>
            <a:t>1.The system method is used to solve management problems and is based on the integrity of the system. In developed countries, this method includes various forms such as systemic complex, systemic structural, systemic functional, and systemic communication approaches.</a:t>
          </a:r>
        </a:p>
      </dsp:txBody>
      <dsp:txXfrm>
        <a:off x="0" y="101714"/>
        <a:ext cx="7848872" cy="1368425"/>
      </dsp:txXfrm>
    </dsp:sp>
    <dsp:sp modelId="{C9F34F93-BBFC-448D-A13E-F74D13507C39}">
      <dsp:nvSpPr>
        <dsp:cNvPr id="0" name=""/>
        <dsp:cNvSpPr/>
      </dsp:nvSpPr>
      <dsp:spPr bwMode="white">
        <a:xfrm>
          <a:off x="0" y="1521979"/>
          <a:ext cx="7848872" cy="136842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3"/>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a:t>2.</a:t>
          </a:r>
          <a:r>
            <a:rPr lang="en-US" altLang="ru-RU" sz="3600" kern="1200"/>
            <a:t>The complex research method studies events and their interrelations not only within this science itself but also in cooperation with other disciplines that examine similar phenomena.</a:t>
          </a:r>
        </a:p>
      </dsp:txBody>
      <dsp:txXfrm>
        <a:off x="0" y="1521979"/>
        <a:ext cx="7848872" cy="1368425"/>
      </dsp:txXfrm>
    </dsp:sp>
    <dsp:sp modelId="{33C2F7AD-F5F2-4F62-A709-7B454BAB04A5}">
      <dsp:nvSpPr>
        <dsp:cNvPr id="0" name=""/>
        <dsp:cNvSpPr/>
      </dsp:nvSpPr>
      <dsp:spPr bwMode="white">
        <a:xfrm>
          <a:off x="0" y="2942244"/>
          <a:ext cx="7848872" cy="136842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dirty="0"/>
            <a:t>3. </a:t>
          </a:r>
          <a:r>
            <a:rPr lang="en-US" altLang="ru-RU" sz="3600" kern="1200" dirty="0"/>
            <a:t>The structural research method involves dividing complex phenomena into separate components.</a:t>
          </a:r>
        </a:p>
      </dsp:txBody>
      <dsp:txXfrm>
        <a:off x="0" y="2942244"/>
        <a:ext cx="7848872" cy="1368425"/>
      </dsp:txXfrm>
    </dsp:sp>
    <dsp:sp modelId="{1619684D-01B1-4D5C-AC1E-FA7F051BA1F8}">
      <dsp:nvSpPr>
        <dsp:cNvPr id="0" name=""/>
        <dsp:cNvSpPr/>
      </dsp:nvSpPr>
      <dsp:spPr bwMode="white">
        <a:xfrm>
          <a:off x="0" y="4362509"/>
          <a:ext cx="7848872" cy="136842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5"/>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a:t>4.</a:t>
          </a:r>
          <a:r>
            <a:rPr lang="en-US" altLang="ru-RU" sz="3600" kern="1200"/>
            <a:t>The situational approach determines the most appropriate management methods depending on internal and external conditions</a:t>
          </a:r>
          <a:r>
            <a:rPr lang="en-US" sz="3600" kern="1200"/>
            <a:t> </a:t>
          </a:r>
          <a:endParaRPr lang="ru-RU" sz="3600" kern="1200"/>
        </a:p>
      </dsp:txBody>
      <dsp:txXfrm>
        <a:off x="0" y="4362509"/>
        <a:ext cx="7848872" cy="13684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65077-C3C9-4C44-BE34-335FF74EC91C}">
      <dsp:nvSpPr>
        <dsp:cNvPr id="0" name=""/>
        <dsp:cNvSpPr/>
      </dsp:nvSpPr>
      <dsp:spPr bwMode="white">
        <a:xfrm>
          <a:off x="0" y="96578"/>
          <a:ext cx="6400800" cy="106426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a:t>5. </a:t>
          </a:r>
          <a:r>
            <a:rPr lang="en-US" altLang="ru-RU" sz="3600" kern="1200"/>
            <a:t>The integration approach is a research method that studies management by taking into account the indicators of other methods.</a:t>
          </a:r>
        </a:p>
      </dsp:txBody>
      <dsp:txXfrm>
        <a:off x="0" y="96578"/>
        <a:ext cx="6400800" cy="1064260"/>
      </dsp:txXfrm>
    </dsp:sp>
    <dsp:sp modelId="{BAF72484-8381-4DDC-877B-04D51E163174}">
      <dsp:nvSpPr>
        <dsp:cNvPr id="0" name=""/>
        <dsp:cNvSpPr/>
      </dsp:nvSpPr>
      <dsp:spPr bwMode="white">
        <a:xfrm>
          <a:off x="0" y="1212678"/>
          <a:ext cx="6400800" cy="1064260"/>
        </a:xfrm>
        <a:prstGeom prst="roundRect">
          <a:avLst/>
        </a:prstGeom>
        <a:solidFill>
          <a:schemeClr val="accent4">
            <a:hueOff val="-2067965"/>
            <a:satOff val="11611"/>
            <a:lumOff val="-539"/>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2070000"/>
            <a:satOff val="11569"/>
            <a:lumOff val="-587"/>
            <a:alpha val="100000"/>
          </a:schemeClr>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dirty="0"/>
            <a:t>6.</a:t>
          </a:r>
          <a:r>
            <a:rPr lang="en-US" altLang="ru-RU" sz="3600" kern="1200" dirty="0"/>
            <a:t>The modeling method involves managing an object through various schemes, graphs, and diagrams, as well as using prepared mock materials.</a:t>
          </a:r>
        </a:p>
      </dsp:txBody>
      <dsp:txXfrm>
        <a:off x="0" y="1212678"/>
        <a:ext cx="6400800" cy="1064260"/>
      </dsp:txXfrm>
    </dsp:sp>
    <dsp:sp modelId="{C15B4FBF-699B-43AB-9EC7-2621838188C9}">
      <dsp:nvSpPr>
        <dsp:cNvPr id="0" name=""/>
        <dsp:cNvSpPr/>
      </dsp:nvSpPr>
      <dsp:spPr bwMode="white">
        <a:xfrm>
          <a:off x="0" y="2328778"/>
          <a:ext cx="6400800" cy="1064260"/>
        </a:xfrm>
        <a:prstGeom prst="roundRect">
          <a:avLst/>
        </a:prstGeom>
        <a:solidFill>
          <a:schemeClr val="accent4">
            <a:hueOff val="-4135930"/>
            <a:satOff val="23223"/>
            <a:lumOff val="-1078"/>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4140000"/>
            <a:satOff val="23137"/>
            <a:lumOff val="-1175"/>
            <a:alpha val="100000"/>
          </a:schemeClr>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dirty="0"/>
            <a:t>7. </a:t>
          </a:r>
          <a:r>
            <a:rPr lang="en-US" altLang="ru-RU" sz="3600" kern="1200" dirty="0"/>
            <a:t>The mathematical approach applies mathematical methods and computer technologies on a large scale to make optimal decisions.</a:t>
          </a:r>
        </a:p>
      </dsp:txBody>
      <dsp:txXfrm>
        <a:off x="0" y="2328778"/>
        <a:ext cx="6400800" cy="1064260"/>
      </dsp:txXfrm>
    </dsp:sp>
    <dsp:sp modelId="{71EE1A99-AADF-46A3-ACC4-7A471B145E89}">
      <dsp:nvSpPr>
        <dsp:cNvPr id="0" name=""/>
        <dsp:cNvSpPr/>
      </dsp:nvSpPr>
      <dsp:spPr bwMode="white">
        <a:xfrm>
          <a:off x="0" y="3444878"/>
          <a:ext cx="6400800" cy="1064260"/>
        </a:xfrm>
        <a:prstGeom prst="roundRect">
          <a:avLst/>
        </a:prstGeom>
        <a:solidFill>
          <a:schemeClr val="accent4">
            <a:hueOff val="-6203895"/>
            <a:satOff val="34834"/>
            <a:lumOff val="-1617"/>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6210000"/>
            <a:satOff val="34706"/>
            <a:lumOff val="-1764"/>
            <a:alpha val="100000"/>
          </a:schemeClr>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a:t>8. </a:t>
          </a:r>
          <a:r>
            <a:rPr lang="en-US" altLang="ru-RU" sz="3600" kern="1200"/>
            <a:t>The observation method is the process of systematically and scientifically collecting information about the management object.</a:t>
          </a:r>
        </a:p>
      </dsp:txBody>
      <dsp:txXfrm>
        <a:off x="0" y="3444878"/>
        <a:ext cx="6400800" cy="1064260"/>
      </dsp:txXfrm>
    </dsp:sp>
    <dsp:sp modelId="{213FDE67-8E1E-4915-9E24-24050D590A9D}">
      <dsp:nvSpPr>
        <dsp:cNvPr id="0" name=""/>
        <dsp:cNvSpPr/>
      </dsp:nvSpPr>
      <dsp:spPr bwMode="white">
        <a:xfrm>
          <a:off x="0" y="4560978"/>
          <a:ext cx="6400800" cy="1064260"/>
        </a:xfrm>
        <a:prstGeom prst="roundRect">
          <a:avLst/>
        </a:prstGeom>
        <a:solidFill>
          <a:schemeClr val="accent4">
            <a:hueOff val="-8271860"/>
            <a:satOff val="46445"/>
            <a:lumOff val="-2156"/>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8280000"/>
            <a:satOff val="46275"/>
            <a:lumOff val="-2352"/>
            <a:alpha val="100000"/>
          </a:schemeClr>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sz="3600" kern="1200"/>
            <a:t>9.</a:t>
          </a:r>
          <a:r>
            <a:rPr lang="en-US" altLang="ru-RU" sz="3600" kern="1200"/>
            <a:t>The experimental method involves applying sample, tested methods to the management object based on practical experience.</a:t>
          </a:r>
        </a:p>
      </dsp:txBody>
      <dsp:txXfrm>
        <a:off x="0" y="4560978"/>
        <a:ext cx="6400800" cy="10642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A28E-5973-476B-98CC-EE15515A13AF}">
      <dsp:nvSpPr>
        <dsp:cNvPr id="0" name=""/>
        <dsp:cNvSpPr/>
      </dsp:nvSpPr>
      <dsp:spPr bwMode="white">
        <a:xfrm>
          <a:off x="0" y="47172"/>
          <a:ext cx="8064896" cy="94615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600200" rtl="0">
            <a:lnSpc>
              <a:spcPct val="100000"/>
            </a:lnSpc>
            <a:spcBef>
              <a:spcPct val="0"/>
            </a:spcBef>
            <a:spcAft>
              <a:spcPct val="35000"/>
            </a:spcAft>
            <a:buNone/>
          </a:pPr>
          <a:r>
            <a:rPr lang="en-US" altLang="ru-RU" sz="3600" kern="1200" dirty="0"/>
            <a:t>According to the theory of Henri Fayol, one of the founders of management, the following five functions of management are identified:</a:t>
          </a:r>
        </a:p>
      </dsp:txBody>
      <dsp:txXfrm>
        <a:off x="0" y="47172"/>
        <a:ext cx="8064896" cy="946150"/>
      </dsp:txXfrm>
    </dsp:sp>
    <dsp:sp modelId="{79EAF92C-C5B8-4E6F-AFAE-381A400EF136}">
      <dsp:nvSpPr>
        <dsp:cNvPr id="0" name=""/>
        <dsp:cNvSpPr/>
      </dsp:nvSpPr>
      <dsp:spPr bwMode="white">
        <a:xfrm>
          <a:off x="0" y="1039402"/>
          <a:ext cx="8064896" cy="946150"/>
        </a:xfrm>
        <a:prstGeom prst="roundRect">
          <a:avLst/>
        </a:prstGeom>
        <a:solidFill>
          <a:schemeClr val="accent4">
            <a:hueOff val="-1654372"/>
            <a:satOff val="9289"/>
            <a:lumOff val="-431"/>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1656000"/>
            <a:satOff val="9255"/>
            <a:lumOff val="-470"/>
            <a:alpha val="100000"/>
          </a:schemeClr>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600200" rtl="0">
            <a:lnSpc>
              <a:spcPct val="100000"/>
            </a:lnSpc>
            <a:spcBef>
              <a:spcPct val="0"/>
            </a:spcBef>
            <a:spcAft>
              <a:spcPct val="35000"/>
            </a:spcAft>
            <a:buNone/>
          </a:pPr>
          <a:r>
            <a:rPr lang="en-US" altLang="ru-RU" sz="3600" kern="1200"/>
            <a:t>1.Planning – forecasting and preparing for the future.</a:t>
          </a:r>
        </a:p>
      </dsp:txBody>
      <dsp:txXfrm>
        <a:off x="0" y="1039402"/>
        <a:ext cx="8064896" cy="946150"/>
      </dsp:txXfrm>
    </dsp:sp>
    <dsp:sp modelId="{3B188319-5185-4565-9BC3-2F14DB6A6932}">
      <dsp:nvSpPr>
        <dsp:cNvPr id="0" name=""/>
        <dsp:cNvSpPr/>
      </dsp:nvSpPr>
      <dsp:spPr bwMode="white">
        <a:xfrm>
          <a:off x="0" y="2031632"/>
          <a:ext cx="8064896" cy="946150"/>
        </a:xfrm>
        <a:prstGeom prst="roundRect">
          <a:avLst/>
        </a:prstGeom>
        <a:solidFill>
          <a:schemeClr val="accent4">
            <a:hueOff val="-3308744"/>
            <a:satOff val="18578"/>
            <a:lumOff val="-862"/>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3312000"/>
            <a:satOff val="18510"/>
            <a:lumOff val="-940"/>
            <a:alpha val="100000"/>
          </a:schemeClr>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600200" rtl="0">
            <a:lnSpc>
              <a:spcPct val="100000"/>
            </a:lnSpc>
            <a:spcBef>
              <a:spcPct val="0"/>
            </a:spcBef>
            <a:spcAft>
              <a:spcPct val="35000"/>
            </a:spcAft>
            <a:buNone/>
          </a:pPr>
          <a:r>
            <a:rPr lang="en-US" sz="3600" kern="1200"/>
            <a:t>2. </a:t>
          </a:r>
          <a:r>
            <a:rPr lang="en-US" altLang="ru-RU" sz="3600" kern="1200"/>
            <a:t>Organizing – providing all the necessary resources, conditions, and facilities (such as equipment, materials, finances, and personnel) to perform the required activities. An essential element here is the manager’s professional preparation.</a:t>
          </a:r>
        </a:p>
      </dsp:txBody>
      <dsp:txXfrm>
        <a:off x="0" y="2031632"/>
        <a:ext cx="8064896" cy="946150"/>
      </dsp:txXfrm>
    </dsp:sp>
    <dsp:sp modelId="{157AA82A-EA21-4927-8EB5-3AA5C1298D2C}">
      <dsp:nvSpPr>
        <dsp:cNvPr id="0" name=""/>
        <dsp:cNvSpPr/>
      </dsp:nvSpPr>
      <dsp:spPr bwMode="white">
        <a:xfrm>
          <a:off x="0" y="3023862"/>
          <a:ext cx="8064896" cy="946150"/>
        </a:xfrm>
        <a:prstGeom prst="roundRect">
          <a:avLst/>
        </a:prstGeom>
        <a:solidFill>
          <a:schemeClr val="accent4">
            <a:hueOff val="-4963116"/>
            <a:satOff val="27867"/>
            <a:lumOff val="-1294"/>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4968000"/>
            <a:satOff val="27765"/>
            <a:lumOff val="-1411"/>
            <a:alpha val="100000"/>
          </a:schemeClr>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600200" rtl="0">
            <a:lnSpc>
              <a:spcPct val="100000"/>
            </a:lnSpc>
            <a:spcBef>
              <a:spcPct val="0"/>
            </a:spcBef>
            <a:spcAft>
              <a:spcPct val="35000"/>
            </a:spcAft>
            <a:buNone/>
          </a:pPr>
          <a:r>
            <a:rPr lang="en-US" sz="3600" kern="1200"/>
            <a:t>3. </a:t>
          </a:r>
          <a:r>
            <a:rPr lang="en-US" altLang="ru-RU" sz="3600" kern="1200"/>
            <a:t>Motivating – managing people’s activities based on their interests, enthusiasm, and emotions to ensure purposeful engagement in work.</a:t>
          </a:r>
        </a:p>
      </dsp:txBody>
      <dsp:txXfrm>
        <a:off x="0" y="3023862"/>
        <a:ext cx="8064896" cy="946150"/>
      </dsp:txXfrm>
    </dsp:sp>
    <dsp:sp modelId="{A2A5D5D1-0E6C-40B7-A508-14F64B1C7C8E}">
      <dsp:nvSpPr>
        <dsp:cNvPr id="0" name=""/>
        <dsp:cNvSpPr/>
      </dsp:nvSpPr>
      <dsp:spPr bwMode="white">
        <a:xfrm>
          <a:off x="0" y="4016092"/>
          <a:ext cx="8064896" cy="946150"/>
        </a:xfrm>
        <a:prstGeom prst="roundRect">
          <a:avLst/>
        </a:prstGeom>
        <a:solidFill>
          <a:schemeClr val="accent4">
            <a:hueOff val="-6617488"/>
            <a:satOff val="37156"/>
            <a:lumOff val="-1725"/>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6624000"/>
            <a:satOff val="37020"/>
            <a:lumOff val="-1881"/>
            <a:alpha val="100000"/>
          </a:schemeClr>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600200" rtl="0">
            <a:lnSpc>
              <a:spcPct val="100000"/>
            </a:lnSpc>
            <a:spcBef>
              <a:spcPct val="0"/>
            </a:spcBef>
            <a:spcAft>
              <a:spcPct val="35000"/>
            </a:spcAft>
            <a:buNone/>
          </a:pPr>
          <a:r>
            <a:rPr lang="en-US" sz="3600" kern="1200"/>
            <a:t>4. </a:t>
          </a:r>
          <a:r>
            <a:rPr lang="en-US" altLang="ru-RU" sz="3600" kern="1200"/>
            <a:t>Coordinating – distributing and harmonizing activities. It refers to managing subordinates’ actions and ensuring teamwork for effective performance.</a:t>
          </a:r>
        </a:p>
      </dsp:txBody>
      <dsp:txXfrm>
        <a:off x="0" y="4016092"/>
        <a:ext cx="8064896" cy="946150"/>
      </dsp:txXfrm>
    </dsp:sp>
    <dsp:sp modelId="{E9159D5D-68DB-49CD-A405-A410EDB5AE26}">
      <dsp:nvSpPr>
        <dsp:cNvPr id="0" name=""/>
        <dsp:cNvSpPr/>
      </dsp:nvSpPr>
      <dsp:spPr bwMode="white">
        <a:xfrm>
          <a:off x="0" y="5008322"/>
          <a:ext cx="8064896" cy="946150"/>
        </a:xfrm>
        <a:prstGeom prst="roundRect">
          <a:avLst/>
        </a:prstGeom>
        <a:solidFill>
          <a:schemeClr val="accent4">
            <a:hueOff val="-8271860"/>
            <a:satOff val="46445"/>
            <a:lumOff val="-2156"/>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8280000"/>
            <a:satOff val="46275"/>
            <a:lumOff val="-2352"/>
            <a:alpha val="100000"/>
          </a:schemeClr>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600200" rtl="0">
            <a:lnSpc>
              <a:spcPct val="100000"/>
            </a:lnSpc>
            <a:spcBef>
              <a:spcPct val="0"/>
            </a:spcBef>
            <a:spcAft>
              <a:spcPct val="35000"/>
            </a:spcAft>
            <a:buNone/>
          </a:pPr>
          <a:r>
            <a:rPr lang="en-US" sz="3600" kern="1200"/>
            <a:t>5.</a:t>
          </a:r>
          <a:r>
            <a:rPr lang="en-US" altLang="ru-RU" sz="3600" kern="1200"/>
            <a:t>Controlling – inspection and supervision; ensuring that everything proceeds according to plan.</a:t>
          </a:r>
        </a:p>
      </dsp:txBody>
      <dsp:txXfrm>
        <a:off x="0" y="5008322"/>
        <a:ext cx="8064896" cy="9461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122C2-B873-4179-B333-1B4B164584CA}">
      <dsp:nvSpPr>
        <dsp:cNvPr id="0" name=""/>
        <dsp:cNvSpPr/>
      </dsp:nvSpPr>
      <dsp:spPr>
        <a:xfrm rot="10800000">
          <a:off x="1498291" y="308"/>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en-US" sz="2500" kern="1200">
              <a:sym typeface="+mn-ea"/>
            </a:rPr>
            <a:t>· s</a:t>
          </a:r>
          <a:r>
            <a:rPr lang="en-US" altLang="ru-RU" sz="2500" kern="1200"/>
            <a:t>trategy</a:t>
          </a:r>
          <a:r>
            <a:rPr lang="en-US" sz="2500" kern="1200"/>
            <a:t>; </a:t>
          </a:r>
          <a:endParaRPr lang="ru-RU" sz="2500" kern="1200"/>
        </a:p>
      </dsp:txBody>
      <dsp:txXfrm rot="10800000">
        <a:off x="1645712" y="308"/>
        <a:ext cx="5215734" cy="589686"/>
      </dsp:txXfrm>
    </dsp:sp>
    <dsp:sp modelId="{B7CFEC86-DEF1-48CB-8E0B-3E8BA07FB637}">
      <dsp:nvSpPr>
        <dsp:cNvPr id="0" name=""/>
        <dsp:cNvSpPr/>
      </dsp:nvSpPr>
      <dsp:spPr>
        <a:xfrm>
          <a:off x="1203448" y="308"/>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FCB303-DAB4-40D7-84C5-3B03DD4C7B8B}">
      <dsp:nvSpPr>
        <dsp:cNvPr id="0" name=""/>
        <dsp:cNvSpPr/>
      </dsp:nvSpPr>
      <dsp:spPr>
        <a:xfrm rot="10800000">
          <a:off x="1498291" y="766020"/>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en-US" sz="2500" kern="1200"/>
            <a:t>· structure; </a:t>
          </a:r>
          <a:endParaRPr lang="ru-RU" sz="2500" kern="1200"/>
        </a:p>
      </dsp:txBody>
      <dsp:txXfrm rot="10800000">
        <a:off x="1645712" y="766020"/>
        <a:ext cx="5215734" cy="589686"/>
      </dsp:txXfrm>
    </dsp:sp>
    <dsp:sp modelId="{5430FD6C-FF5F-427D-A9E9-89EEBCF3C482}">
      <dsp:nvSpPr>
        <dsp:cNvPr id="0" name=""/>
        <dsp:cNvSpPr/>
      </dsp:nvSpPr>
      <dsp:spPr>
        <a:xfrm>
          <a:off x="1203448" y="766020"/>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89DC85-DFF6-4F69-8C73-7B59A88E3A7F}">
      <dsp:nvSpPr>
        <dsp:cNvPr id="0" name=""/>
        <dsp:cNvSpPr/>
      </dsp:nvSpPr>
      <dsp:spPr>
        <a:xfrm rot="10800000">
          <a:off x="1498291" y="1531732"/>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en-US" sz="2500" kern="1200"/>
            <a:t>· system; </a:t>
          </a:r>
          <a:endParaRPr lang="ru-RU" sz="2500" kern="1200"/>
        </a:p>
      </dsp:txBody>
      <dsp:txXfrm rot="10800000">
        <a:off x="1645712" y="1531732"/>
        <a:ext cx="5215734" cy="589686"/>
      </dsp:txXfrm>
    </dsp:sp>
    <dsp:sp modelId="{4E10573D-F531-4F7C-97C8-8CBF9D6043EE}">
      <dsp:nvSpPr>
        <dsp:cNvPr id="0" name=""/>
        <dsp:cNvSpPr/>
      </dsp:nvSpPr>
      <dsp:spPr>
        <a:xfrm>
          <a:off x="1203448" y="1531732"/>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A07C0A-C670-4EB5-99ED-11D199C51643}">
      <dsp:nvSpPr>
        <dsp:cNvPr id="0" name=""/>
        <dsp:cNvSpPr/>
      </dsp:nvSpPr>
      <dsp:spPr>
        <a:xfrm rot="10800000">
          <a:off x="1498291" y="2297444"/>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ru-RU" sz="2500" kern="1200"/>
            <a:t>· </a:t>
          </a:r>
          <a:r>
            <a:rPr lang="en-US" altLang="ru-RU" sz="2500" kern="1200"/>
            <a:t>staff</a:t>
          </a:r>
          <a:r>
            <a:rPr lang="en-US" sz="2500" kern="1200"/>
            <a:t>; </a:t>
          </a:r>
          <a:endParaRPr lang="ru-RU" sz="2500" kern="1200"/>
        </a:p>
      </dsp:txBody>
      <dsp:txXfrm rot="10800000">
        <a:off x="1645712" y="2297444"/>
        <a:ext cx="5215734" cy="589686"/>
      </dsp:txXfrm>
    </dsp:sp>
    <dsp:sp modelId="{5F03D8D1-2B20-4B64-A2B1-E9CD23366C70}">
      <dsp:nvSpPr>
        <dsp:cNvPr id="0" name=""/>
        <dsp:cNvSpPr/>
      </dsp:nvSpPr>
      <dsp:spPr>
        <a:xfrm>
          <a:off x="1203448" y="2297444"/>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69C6F6-19A9-4961-A3FC-78C1CD01AF9E}">
      <dsp:nvSpPr>
        <dsp:cNvPr id="0" name=""/>
        <dsp:cNvSpPr/>
      </dsp:nvSpPr>
      <dsp:spPr>
        <a:xfrm rot="10800000">
          <a:off x="1498291" y="3063157"/>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en-US" sz="2500" kern="1200"/>
            <a:t>· s</a:t>
          </a:r>
          <a:r>
            <a:rPr lang="en-US" altLang="ru-RU" sz="2500" kern="1200"/>
            <a:t>tyle (management rule)</a:t>
          </a:r>
          <a:r>
            <a:rPr lang="en-US" sz="2500" kern="1200"/>
            <a:t>; </a:t>
          </a:r>
          <a:endParaRPr lang="ru-RU" sz="2500" kern="1200"/>
        </a:p>
      </dsp:txBody>
      <dsp:txXfrm rot="10800000">
        <a:off x="1645712" y="3063157"/>
        <a:ext cx="5215734" cy="589686"/>
      </dsp:txXfrm>
    </dsp:sp>
    <dsp:sp modelId="{C3889986-2C99-4E1B-9F57-1DAB138551D2}">
      <dsp:nvSpPr>
        <dsp:cNvPr id="0" name=""/>
        <dsp:cNvSpPr/>
      </dsp:nvSpPr>
      <dsp:spPr>
        <a:xfrm>
          <a:off x="1203448" y="3063157"/>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64F90D-21D2-43E8-A965-0376BD767B8C}">
      <dsp:nvSpPr>
        <dsp:cNvPr id="0" name=""/>
        <dsp:cNvSpPr/>
      </dsp:nvSpPr>
      <dsp:spPr>
        <a:xfrm rot="10800000">
          <a:off x="1498291" y="3828869"/>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en-US" sz="2500" kern="1200"/>
            <a:t>· s</a:t>
          </a:r>
          <a:r>
            <a:rPr lang="en-US" altLang="ru-RU" sz="2500" kern="1200"/>
            <a:t>kills(managerial competence)</a:t>
          </a:r>
          <a:r>
            <a:rPr lang="en-US" sz="2500" kern="1200"/>
            <a:t>; </a:t>
          </a:r>
          <a:endParaRPr lang="ru-RU" sz="2500" kern="1200"/>
        </a:p>
      </dsp:txBody>
      <dsp:txXfrm rot="10800000">
        <a:off x="1645712" y="3828869"/>
        <a:ext cx="5215734" cy="589686"/>
      </dsp:txXfrm>
    </dsp:sp>
    <dsp:sp modelId="{951FEF17-60E4-4A4A-B828-456173C79C9A}">
      <dsp:nvSpPr>
        <dsp:cNvPr id="0" name=""/>
        <dsp:cNvSpPr/>
      </dsp:nvSpPr>
      <dsp:spPr>
        <a:xfrm>
          <a:off x="1203448" y="3828869"/>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FF848B-DD07-418E-B7F1-F37739FF3E8D}">
      <dsp:nvSpPr>
        <dsp:cNvPr id="0" name=""/>
        <dsp:cNvSpPr/>
      </dsp:nvSpPr>
      <dsp:spPr>
        <a:xfrm rot="10800000">
          <a:off x="1498291" y="4594581"/>
          <a:ext cx="5363155" cy="589686"/>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5" tIns="95250" rIns="177800" bIns="95250" numCol="1" spcCol="1270" anchor="ctr" anchorCtr="0">
          <a:noAutofit/>
        </a:bodyPr>
        <a:lstStyle/>
        <a:p>
          <a:pPr marL="0" lvl="0" indent="0" algn="ctr" defTabSz="1111250" rtl="0">
            <a:lnSpc>
              <a:spcPct val="100000"/>
            </a:lnSpc>
            <a:spcBef>
              <a:spcPct val="0"/>
            </a:spcBef>
            <a:spcAft>
              <a:spcPct val="35000"/>
            </a:spcAft>
            <a:buNone/>
          </a:pPr>
          <a:r>
            <a:rPr lang="en-US" sz="2500" kern="1200"/>
            <a:t>· s</a:t>
          </a:r>
          <a:r>
            <a:rPr lang="en-US" altLang="ru-RU" sz="2500" kern="1200"/>
            <a:t>hared results</a:t>
          </a:r>
          <a:r>
            <a:rPr lang="en-US" sz="2500" kern="1200"/>
            <a:t> </a:t>
          </a:r>
          <a:endParaRPr lang="ru-RU" sz="2500" kern="1200"/>
        </a:p>
      </dsp:txBody>
      <dsp:txXfrm rot="10800000">
        <a:off x="1645712" y="4594581"/>
        <a:ext cx="5215734" cy="589686"/>
      </dsp:txXfrm>
    </dsp:sp>
    <dsp:sp modelId="{666E9D88-DE42-4E81-971E-C15F00903CD6}">
      <dsp:nvSpPr>
        <dsp:cNvPr id="0" name=""/>
        <dsp:cNvSpPr/>
      </dsp:nvSpPr>
      <dsp:spPr>
        <a:xfrm>
          <a:off x="1203448" y="4594581"/>
          <a:ext cx="589686" cy="589686"/>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8D9B8-0A73-4B34-8A6E-B013B04B90B9}">
      <dsp:nvSpPr>
        <dsp:cNvPr id="0" name=""/>
        <dsp:cNvSpPr/>
      </dsp:nvSpPr>
      <dsp:spPr bwMode="white">
        <a:xfrm>
          <a:off x="0" y="9902"/>
          <a:ext cx="8280920" cy="17653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3"/>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1600200" rtl="0">
            <a:lnSpc>
              <a:spcPct val="100000"/>
            </a:lnSpc>
            <a:spcBef>
              <a:spcPct val="0"/>
            </a:spcBef>
            <a:spcAft>
              <a:spcPct val="35000"/>
            </a:spcAft>
            <a:buNone/>
          </a:pPr>
          <a:r>
            <a:rPr lang="en-US" altLang="ru-RU" sz="3600" kern="1200" dirty="0"/>
            <a:t>The “Kaban” method, originating from Japan, is considered one of the most effective approaches in the history of management science. It ensures the continuity of the production process by organizing a management system that transforms raw materials into finished products and delivers them to consumers efficiently.</a:t>
          </a:r>
        </a:p>
      </dsp:txBody>
      <dsp:txXfrm>
        <a:off x="0" y="9902"/>
        <a:ext cx="8280920" cy="17653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9C4AE-F2B2-4E58-A520-0763EB66C1D3}">
      <dsp:nvSpPr>
        <dsp:cNvPr id="0" name=""/>
        <dsp:cNvSpPr/>
      </dsp:nvSpPr>
      <dsp:spPr bwMode="white">
        <a:xfrm>
          <a:off x="642671" y="0"/>
          <a:ext cx="7283609" cy="2400657"/>
        </a:xfrm>
        <a:prstGeom prst="rightArrow">
          <a:avLst/>
        </a:prstGeom>
        <a:solidFill>
          <a:schemeClr val="accent4">
            <a:tint val="40000"/>
            <a:hueOff val="0"/>
            <a:satOff val="0"/>
            <a:lumOff val="0"/>
            <a:alphaOff val="0"/>
          </a:schemeClr>
        </a:solidFill>
        <a:ln>
          <a:noFill/>
        </a:ln>
        <a:effectLst/>
      </dsp:spPr>
      <dsp:style>
        <a:lnRef idx="0">
          <a:schemeClr val="dk1"/>
        </a:lnRef>
        <a:fillRef idx="1">
          <a:schemeClr val="accent4">
            <a:tint val="40000"/>
          </a:schemeClr>
        </a:fillRef>
        <a:effectRef idx="0">
          <a:scrgbClr r="0" g="0" b="0"/>
        </a:effectRef>
        <a:fontRef idx="minor"/>
      </dsp:style>
    </dsp:sp>
    <dsp:sp modelId="{10C63301-19DC-4AB5-A380-132E78B26FCD}">
      <dsp:nvSpPr>
        <dsp:cNvPr id="0" name=""/>
        <dsp:cNvSpPr/>
      </dsp:nvSpPr>
      <dsp:spPr bwMode="white">
        <a:xfrm>
          <a:off x="0" y="720197"/>
          <a:ext cx="1512168" cy="960263"/>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100000"/>
            </a:lnSpc>
            <a:spcBef>
              <a:spcPct val="0"/>
            </a:spcBef>
            <a:spcAft>
              <a:spcPct val="35000"/>
            </a:spcAft>
            <a:buNone/>
          </a:pPr>
          <a:r>
            <a:rPr lang="en-US" altLang="ru-RU" sz="1400" kern="1200" dirty="0">
              <a:latin typeface="Times New Roman" panose="02020603050405020304" pitchFamily="18" charset="0"/>
              <a:cs typeface="Times New Roman" panose="02020603050405020304" pitchFamily="18" charset="0"/>
            </a:rPr>
            <a:t>selecting and recruiting employees based on their skills and abilities;</a:t>
          </a:r>
        </a:p>
      </dsp:txBody>
      <dsp:txXfrm>
        <a:off x="0" y="720197"/>
        <a:ext cx="1512168" cy="960263"/>
      </dsp:txXfrm>
    </dsp:sp>
    <dsp:sp modelId="{2E105182-A0D9-4151-BE78-6F0FEFB4FB66}">
      <dsp:nvSpPr>
        <dsp:cNvPr id="0" name=""/>
        <dsp:cNvSpPr/>
      </dsp:nvSpPr>
      <dsp:spPr bwMode="white">
        <a:xfrm>
          <a:off x="1764196" y="720197"/>
          <a:ext cx="1512168" cy="960263"/>
        </a:xfrm>
        <a:prstGeom prst="roundRect">
          <a:avLst/>
        </a:prstGeom>
        <a:solidFill>
          <a:schemeClr val="accent4">
            <a:hueOff val="-2067965"/>
            <a:satOff val="11611"/>
            <a:lumOff val="-539"/>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2070000"/>
            <a:satOff val="11569"/>
            <a:lumOff val="-587"/>
            <a:alpha val="100000"/>
          </a:schemeClr>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100000"/>
            </a:lnSpc>
            <a:spcBef>
              <a:spcPct val="0"/>
            </a:spcBef>
            <a:spcAft>
              <a:spcPct val="35000"/>
            </a:spcAft>
            <a:buNone/>
          </a:pPr>
          <a:r>
            <a:rPr lang="en-US" altLang="ru-RU" sz="1400" kern="1200" dirty="0">
              <a:latin typeface="Times New Roman" panose="02020603050405020304" pitchFamily="18" charset="0"/>
              <a:cs typeface="Times New Roman" panose="02020603050405020304" pitchFamily="18" charset="0"/>
            </a:rPr>
            <a:t>conducting performance evaluations (attestation);</a:t>
          </a:r>
        </a:p>
      </dsp:txBody>
      <dsp:txXfrm>
        <a:off x="1764196" y="720197"/>
        <a:ext cx="1512168" cy="960263"/>
      </dsp:txXfrm>
    </dsp:sp>
    <dsp:sp modelId="{45181D4E-CC83-44D2-B69B-4C925CCEA04E}">
      <dsp:nvSpPr>
        <dsp:cNvPr id="0" name=""/>
        <dsp:cNvSpPr/>
      </dsp:nvSpPr>
      <dsp:spPr bwMode="white">
        <a:xfrm>
          <a:off x="3528392" y="720197"/>
          <a:ext cx="1512168" cy="960263"/>
        </a:xfrm>
        <a:prstGeom prst="roundRect">
          <a:avLst/>
        </a:prstGeom>
        <a:solidFill>
          <a:schemeClr val="accent4">
            <a:hueOff val="-4135930"/>
            <a:satOff val="23223"/>
            <a:lumOff val="-1078"/>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4140000"/>
            <a:satOff val="23137"/>
            <a:lumOff val="-1175"/>
            <a:alpha val="100000"/>
          </a:schemeClr>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100000"/>
            </a:lnSpc>
            <a:spcBef>
              <a:spcPct val="0"/>
            </a:spcBef>
            <a:spcAft>
              <a:spcPct val="35000"/>
            </a:spcAft>
            <a:buNone/>
          </a:pPr>
          <a:r>
            <a:rPr lang="en-US" altLang="ru-RU" sz="1400" kern="1200" dirty="0">
              <a:latin typeface="Times New Roman" panose="02020603050405020304" pitchFamily="18" charset="0"/>
              <a:cs typeface="Times New Roman" panose="02020603050405020304" pitchFamily="18" charset="0"/>
            </a:rPr>
            <a:t>providing training and enhancing professional qualifications;</a:t>
          </a:r>
        </a:p>
      </dsp:txBody>
      <dsp:txXfrm>
        <a:off x="3528392" y="720197"/>
        <a:ext cx="1512168" cy="960263"/>
      </dsp:txXfrm>
    </dsp:sp>
    <dsp:sp modelId="{7B57745C-A558-4C00-91A7-77DAF530E246}">
      <dsp:nvSpPr>
        <dsp:cNvPr id="0" name=""/>
        <dsp:cNvSpPr/>
      </dsp:nvSpPr>
      <dsp:spPr bwMode="white">
        <a:xfrm>
          <a:off x="5292588" y="720197"/>
          <a:ext cx="1512168" cy="960263"/>
        </a:xfrm>
        <a:prstGeom prst="roundRect">
          <a:avLst/>
        </a:prstGeom>
        <a:solidFill>
          <a:schemeClr val="accent4">
            <a:hueOff val="-6203895"/>
            <a:satOff val="34834"/>
            <a:lumOff val="-1617"/>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6210000"/>
            <a:satOff val="34706"/>
            <a:lumOff val="-1764"/>
            <a:alpha val="100000"/>
          </a:schemeClr>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100000"/>
            </a:lnSpc>
            <a:spcBef>
              <a:spcPct val="0"/>
            </a:spcBef>
            <a:spcAft>
              <a:spcPct val="35000"/>
            </a:spcAft>
            <a:buNone/>
          </a:pPr>
          <a:r>
            <a:rPr lang="en-US" altLang="ru-RU" sz="1400" kern="1200" dirty="0">
              <a:solidFill>
                <a:schemeClr val="accent1">
                  <a:lumMod val="75000"/>
                </a:schemeClr>
              </a:solidFill>
              <a:latin typeface="Times New Roman" panose="02020603050405020304" pitchFamily="18" charset="0"/>
              <a:cs typeface="Times New Roman" panose="02020603050405020304" pitchFamily="18" charset="0"/>
            </a:rPr>
            <a:t>assigning employees specific a sponsibilities;</a:t>
          </a:r>
        </a:p>
      </dsp:txBody>
      <dsp:txXfrm>
        <a:off x="5292588" y="720197"/>
        <a:ext cx="1512168" cy="960263"/>
      </dsp:txXfrm>
    </dsp:sp>
    <dsp:sp modelId="{3EC61B79-FD66-4DF3-84C9-43F1D48139B0}">
      <dsp:nvSpPr>
        <dsp:cNvPr id="0" name=""/>
        <dsp:cNvSpPr/>
      </dsp:nvSpPr>
      <dsp:spPr bwMode="white">
        <a:xfrm>
          <a:off x="7056784" y="720197"/>
          <a:ext cx="1512168" cy="960263"/>
        </a:xfrm>
        <a:prstGeom prst="roundRect">
          <a:avLst/>
        </a:prstGeom>
        <a:solidFill>
          <a:schemeClr val="accent4">
            <a:hueOff val="-8271860"/>
            <a:satOff val="46445"/>
            <a:lumOff val="-2156"/>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hueOff val="-8280000"/>
            <a:satOff val="46275"/>
            <a:lumOff val="-2352"/>
            <a:alpha val="100000"/>
          </a:schemeClr>
        </a:fillRef>
        <a:effectRef idx="0">
          <a:scrgbClr r="0" g="0" b="0"/>
        </a:effectRef>
        <a:fontRef idx="minor">
          <a:schemeClr val="lt1"/>
        </a:fontRef>
      </dsp:style>
      <dsp:txBody>
        <a:bodyPr spcFirstLastPara="0" vert="horz" wrap="square" lIns="45719" tIns="45719" rIns="45719" bIns="45719" numCol="1" spcCol="1270" anchor="ctr" anchorCtr="0">
          <a:noAutofit/>
        </a:bodyPr>
        <a:lstStyle/>
        <a:p>
          <a:pPr marL="0" lvl="0" indent="0" algn="l" defTabSz="533400" rtl="0">
            <a:lnSpc>
              <a:spcPct val="100000"/>
            </a:lnSpc>
            <a:spcBef>
              <a:spcPct val="0"/>
            </a:spcBef>
            <a:spcAft>
              <a:spcPct val="35000"/>
            </a:spcAft>
            <a:buNone/>
          </a:pPr>
          <a:r>
            <a:rPr lang="en-US" altLang="ru-RU" sz="1200" kern="1200" dirty="0">
              <a:solidFill>
                <a:schemeClr val="accent1">
                  <a:lumMod val="75000"/>
                </a:schemeClr>
              </a:solidFill>
              <a:latin typeface="Times New Roman" panose="02020603050405020304" pitchFamily="18" charset="0"/>
              <a:cs typeface="Times New Roman" panose="02020603050405020304" pitchFamily="18" charset="0"/>
            </a:rPr>
            <a:t>defining positions clearly and ensuring accountability for results — one of the key features of Japanese management.</a:t>
          </a:r>
        </a:p>
      </dsp:txBody>
      <dsp:txXfrm>
        <a:off x="7056784" y="720197"/>
        <a:ext cx="1512168" cy="9602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B984D-EC23-4A5E-AABF-BDDC60090633}">
      <dsp:nvSpPr>
        <dsp:cNvPr id="0" name=""/>
        <dsp:cNvSpPr/>
      </dsp:nvSpPr>
      <dsp:spPr bwMode="white">
        <a:xfrm>
          <a:off x="0" y="56624"/>
          <a:ext cx="8352928" cy="88328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2"/>
        </a:fillRef>
        <a:effectRef idx="0">
          <a:scrgbClr r="0" g="0" b="0"/>
        </a:effectRef>
        <a:fontRef idx="minor">
          <a:schemeClr val="lt1"/>
        </a:fontRef>
      </dsp:style>
      <dsp:txBody>
        <a:bodyPr spcFirstLastPara="0" vert="horz" wrap="square" lIns="45719" tIns="45719" rIns="45719" bIns="45719" numCol="1" spcCol="1270" anchor="ctr" anchorCtr="0">
          <a:noAutofit/>
        </a:bodyPr>
        <a:lstStyle/>
        <a:p>
          <a:pPr marL="0" lvl="0" indent="0" algn="l" defTabSz="533400" rtl="0">
            <a:lnSpc>
              <a:spcPct val="100000"/>
            </a:lnSpc>
            <a:spcBef>
              <a:spcPct val="0"/>
            </a:spcBef>
            <a:spcAft>
              <a:spcPct val="35000"/>
            </a:spcAft>
            <a:buNone/>
          </a:pPr>
          <a:r>
            <a:rPr lang="en-US" altLang="ru-RU" sz="1200" kern="1200"/>
            <a:t>From the perspective of influence, the term *method* refers to the ways and means by which an impact is made on the management object in order to implement management functions. Such methods include the following:</a:t>
          </a:r>
          <a:endParaRPr lang="en-US" altLang="ru-RU" sz="1400" kern="1200"/>
        </a:p>
        <a:p>
          <a:pPr marL="0" lvl="0" indent="0" algn="l" defTabSz="533400" rtl="0">
            <a:lnSpc>
              <a:spcPct val="100000"/>
            </a:lnSpc>
            <a:spcBef>
              <a:spcPct val="0"/>
            </a:spcBef>
            <a:spcAft>
              <a:spcPct val="35000"/>
            </a:spcAft>
            <a:buNone/>
          </a:pPr>
          <a:endParaRPr lang="en-US" altLang="ru-RU" sz="1400" kern="1200"/>
        </a:p>
      </dsp:txBody>
      <dsp:txXfrm>
        <a:off x="0" y="56624"/>
        <a:ext cx="8352928" cy="883285"/>
      </dsp:txXfrm>
    </dsp:sp>
    <dsp:sp modelId="{EDB02CE2-EA75-4D12-8A6D-159EC5F9521E}">
      <dsp:nvSpPr>
        <dsp:cNvPr id="0" name=""/>
        <dsp:cNvSpPr/>
      </dsp:nvSpPr>
      <dsp:spPr bwMode="white">
        <a:xfrm>
          <a:off x="0" y="991749"/>
          <a:ext cx="8352928" cy="88328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3"/>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altLang="ru-RU" sz="3600" kern="1200"/>
            <a:t>*the method of managing objects within the functional subsystem;*</a:t>
          </a:r>
        </a:p>
        <a:p>
          <a:pPr marL="0" lvl="0" indent="0" algn="l" defTabSz="1600200" rtl="0">
            <a:lnSpc>
              <a:spcPct val="100000"/>
            </a:lnSpc>
            <a:spcBef>
              <a:spcPct val="0"/>
            </a:spcBef>
            <a:spcAft>
              <a:spcPct val="35000"/>
            </a:spcAft>
            <a:buNone/>
          </a:pPr>
          <a:endParaRPr lang="en-US" altLang="ru-RU" sz="3600" kern="1200"/>
        </a:p>
      </dsp:txBody>
      <dsp:txXfrm>
        <a:off x="0" y="991749"/>
        <a:ext cx="8352928" cy="883285"/>
      </dsp:txXfrm>
    </dsp:sp>
    <dsp:sp modelId="{F765A3B7-7B0A-4D0F-9858-E6BCFBFE2396}">
      <dsp:nvSpPr>
        <dsp:cNvPr id="0" name=""/>
        <dsp:cNvSpPr/>
      </dsp:nvSpPr>
      <dsp:spPr bwMode="white">
        <a:xfrm>
          <a:off x="0" y="1926874"/>
          <a:ext cx="8352928" cy="88328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4"/>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altLang="ru-RU" sz="3600" kern="1200"/>
            <a:t>*the methods of performing management functions;*</a:t>
          </a:r>
        </a:p>
        <a:p>
          <a:pPr marL="0" lvl="0" indent="0" algn="l" defTabSz="1600200" rtl="0">
            <a:lnSpc>
              <a:spcPct val="100000"/>
            </a:lnSpc>
            <a:spcBef>
              <a:spcPct val="0"/>
            </a:spcBef>
            <a:spcAft>
              <a:spcPct val="35000"/>
            </a:spcAft>
            <a:buNone/>
          </a:pPr>
          <a:endParaRPr lang="en-US" altLang="ru-RU" sz="3600" kern="1200"/>
        </a:p>
      </dsp:txBody>
      <dsp:txXfrm>
        <a:off x="0" y="1926874"/>
        <a:ext cx="8352928" cy="883285"/>
      </dsp:txXfrm>
    </dsp:sp>
    <dsp:sp modelId="{76AAE537-DF84-4F90-A1E3-ABE9041CC500}">
      <dsp:nvSpPr>
        <dsp:cNvPr id="0" name=""/>
        <dsp:cNvSpPr/>
      </dsp:nvSpPr>
      <dsp:spPr bwMode="white">
        <a:xfrm>
          <a:off x="0" y="2861999"/>
          <a:ext cx="8352928" cy="88328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hemeClr val="lt1"/>
        </a:lnRef>
        <a:fillRef idx="1">
          <a:schemeClr val="accent5"/>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1600200" rtl="0">
            <a:lnSpc>
              <a:spcPct val="100000"/>
            </a:lnSpc>
            <a:spcBef>
              <a:spcPct val="0"/>
            </a:spcBef>
            <a:spcAft>
              <a:spcPct val="35000"/>
            </a:spcAft>
            <a:buNone/>
          </a:pPr>
          <a:r>
            <a:rPr lang="en-US" altLang="ru-RU" sz="3600" kern="1200"/>
            <a:t>*the methods of making management decisions;*</a:t>
          </a:r>
        </a:p>
        <a:p>
          <a:pPr marL="0" lvl="0" indent="0" algn="l" defTabSz="1600200" rtl="0">
            <a:lnSpc>
              <a:spcPct val="100000"/>
            </a:lnSpc>
            <a:spcBef>
              <a:spcPct val="0"/>
            </a:spcBef>
            <a:spcAft>
              <a:spcPct val="35000"/>
            </a:spcAft>
            <a:buNone/>
          </a:pPr>
          <a:endParaRPr lang="en-US" altLang="ru-RU" sz="3600" kern="1200"/>
        </a:p>
      </dsp:txBody>
      <dsp:txXfrm>
        <a:off x="0" y="2861999"/>
        <a:ext cx="8352928" cy="883285"/>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4">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1">
  <dgm:title val=""/>
  <dgm:desc val=""/>
  <dgm:catLst>
    <dgm:cat type="process" pri="5000"/>
    <dgm:cat type="convert" pri="1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5">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652B2-8C6E-419B-8E93-813F678ADC08}" type="datetimeFigureOut">
              <a:rPr lang="ru-RU" smtClean="0"/>
              <a:t>04.11.2025</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6DC3D-C717-495C-B489-C044A339A551}"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1.xml"/><Relationship Id="rId4"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04.11.2025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None/>
            </a:pPr>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04.11.2025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04.11.2025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04.11.2025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04.11.2025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anose="02040502050405020303"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04.11.2025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04.11.2025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522000" y="1153054"/>
            <a:ext cx="8100000" cy="594000"/>
          </a:xfrm>
        </p:spPr>
        <p:txBody>
          <a:bodyPr/>
          <a:lstStyle>
            <a:lvl1pPr algn="ctr">
              <a:defRPr sz="2400">
                <a:solidFill>
                  <a:schemeClr val="tx1">
                    <a:lumMod val="85000"/>
                    <a:lumOff val="15000"/>
                  </a:schemeClr>
                </a:solidFill>
                <a:latin typeface="+mj-lt"/>
              </a:defRPr>
            </a:lvl1pPr>
          </a:lstStyle>
          <a:p>
            <a:r>
              <a:rPr lang="en-US" dirty="0"/>
              <a:t>Click to add title</a:t>
            </a:r>
          </a:p>
        </p:txBody>
      </p:sp>
      <p:sp>
        <p:nvSpPr>
          <p:cNvPr id="3" name="日期占位符 2"/>
          <p:cNvSpPr>
            <a:spLocks noGrp="1"/>
          </p:cNvSpPr>
          <p:nvPr>
            <p:ph type="dt" sz="half" idx="10"/>
            <p:custDataLst>
              <p:tags r:id="rId2"/>
            </p:custDataLst>
          </p:nvPr>
        </p:nvSpPr>
        <p:spPr/>
        <p:txBody>
          <a:bodyPr/>
          <a:lstStyle>
            <a:lvl1pPr>
              <a:defRPr>
                <a:latin typeface="Arial" panose="020B0604020202020204" pitchFamily="34" charset="0"/>
                <a:sym typeface="Arial" panose="020B0604020202020204" pitchFamily="34" charset="0"/>
              </a:defRPr>
            </a:lvl1pPr>
          </a:lstStyle>
          <a:p>
            <a:r>
              <a:rPr lang="en-US"/>
              <a:t>Date Area</a:t>
            </a:r>
          </a:p>
        </p:txBody>
      </p:sp>
      <p:sp>
        <p:nvSpPr>
          <p:cNvPr id="4" name="页脚占位符 3"/>
          <p:cNvSpPr>
            <a:spLocks noGrp="1"/>
          </p:cNvSpPr>
          <p:nvPr>
            <p:ph type="ftr" sz="quarter" idx="11"/>
            <p:custDataLst>
              <p:tags r:id="rId3"/>
            </p:custDataLst>
          </p:nvPr>
        </p:nvSpPr>
        <p:spPr/>
        <p:txBody>
          <a:bodyPr/>
          <a:lstStyle>
            <a:lvl1pPr>
              <a:defRPr>
                <a:latin typeface="Arial" panose="020B0604020202020204" pitchFamily="34" charset="0"/>
                <a:sym typeface="Arial" panose="020B0604020202020204" pitchFamily="34" charset="0"/>
              </a:defRPr>
            </a:lvl1pPr>
          </a:lstStyle>
          <a:p>
            <a:endParaRPr lang="en-US" dirty="0"/>
          </a:p>
        </p:txBody>
      </p:sp>
      <p:sp>
        <p:nvSpPr>
          <p:cNvPr id="5" name="灯片编号占位符 4"/>
          <p:cNvSpPr>
            <a:spLocks noGrp="1"/>
          </p:cNvSpPr>
          <p:nvPr>
            <p:ph type="sldNum" sz="quarter" idx="12"/>
            <p:custDataLst>
              <p:tags r:id="rId4"/>
            </p:custDataLst>
          </p:nvPr>
        </p:nvSpPr>
        <p:spPr/>
        <p:txBody>
          <a:bodyPr/>
          <a:lstStyle>
            <a:lvl1pPr>
              <a:defRPr>
                <a:latin typeface="Arial" panose="020B0604020202020204" pitchFamily="34" charset="0"/>
                <a:sym typeface="Arial" panose="020B0604020202020204" pitchFamily="34" charset="0"/>
              </a:defRPr>
            </a:lvl1pPr>
          </a:lstStyle>
          <a:p>
            <a:fld id="{49AE70B2-8BF9-45C0-BB95-33D1B9D3A85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04.11.2025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marL="320040" indent="-320040" algn="r" defTabSz="914400" rtl="0" eaLnBrk="1" latinLnBrk="0" hangingPunct="1">
        <a:spcBef>
          <a:spcPct val="0"/>
        </a:spcBef>
        <a:buClr>
          <a:schemeClr val="accent6">
            <a:lumMod val="75000"/>
          </a:schemeClr>
        </a:buClr>
        <a:buSzPct val="128000"/>
        <a:buFont typeface="Georgia" panose="02040502050405020303"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600" kern="1200">
          <a:solidFill>
            <a:schemeClr val="tx1">
              <a:lumMod val="75000"/>
              <a:lumOff val="25000"/>
            </a:schemeClr>
          </a:solidFill>
          <a:latin typeface="+mn-lt"/>
          <a:ea typeface="+mn-ea"/>
          <a:cs typeface="+mn-cs"/>
        </a:defRPr>
      </a:lvl4pPr>
      <a:lvl5pPr marL="1390015"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5pPr>
      <a:lvl6pPr marL="1664335"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8pPr>
      <a:lvl9pPr marL="2587625"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image" Target="../media/image12.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10.png"/><Relationship Id="rId5" Type="http://schemas.openxmlformats.org/officeDocument/2006/relationships/tags" Target="../tags/tag9.xml"/><Relationship Id="rId10" Type="http://schemas.openxmlformats.org/officeDocument/2006/relationships/notesSlide" Target="../notesSlides/notesSlide1.xml"/><Relationship Id="rId4" Type="http://schemas.openxmlformats.org/officeDocument/2006/relationships/tags" Target="../tags/tag8.xml"/><Relationship Id="rId9"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2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070" y="0"/>
            <a:ext cx="939653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Заголовок 2"/>
          <p:cNvSpPr>
            <a:spLocks noGrp="1"/>
          </p:cNvSpPr>
          <p:nvPr>
            <p:ph type="ctrTitle"/>
          </p:nvPr>
        </p:nvSpPr>
        <p:spPr>
          <a:xfrm>
            <a:off x="-292735" y="13335"/>
            <a:ext cx="8295005" cy="1793240"/>
          </a:xfrm>
        </p:spPr>
        <p:txBody>
          <a:bodyPr/>
          <a:lstStyle/>
          <a:p>
            <a:pPr marL="182880" indent="0">
              <a:buNone/>
            </a:pPr>
            <a:r>
              <a:rPr lang="uz-Latn-UZ" altLang="ru-RU" dirty="0"/>
              <a:t>Theme:</a:t>
            </a:r>
            <a:r>
              <a:rPr lang="en-US" altLang="ru-RU" dirty="0"/>
              <a:t>Theoretical Foundations of Management</a:t>
            </a:r>
            <a:br>
              <a:rPr lang="uz-Latn-UZ" altLang="ru-RU" dirty="0"/>
            </a:br>
            <a:br>
              <a:rPr lang="uz-Latn-UZ" altLang="ru-RU" dirty="0"/>
            </a:br>
            <a:br>
              <a:rPr lang="uz-Latn-UZ" altLang="ru-RU" dirty="0"/>
            </a:br>
            <a:r>
              <a:rPr lang="uz-Latn-UZ" altLang="ru-RU" sz="1800" dirty="0">
                <a:solidFill>
                  <a:schemeClr val="tx1"/>
                </a:solidFill>
              </a:rPr>
              <a:t>PhD</a:t>
            </a:r>
            <a:r>
              <a:rPr lang="uz-Latn-UZ" altLang="ru-RU" dirty="0">
                <a:solidFill>
                  <a:schemeClr val="tx1"/>
                </a:solidFill>
              </a:rPr>
              <a:t> </a:t>
            </a:r>
            <a:r>
              <a:rPr lang="uz-Latn-UZ" altLang="ru-RU" sz="2000" dirty="0">
                <a:solidFill>
                  <a:schemeClr val="tx1"/>
                </a:solidFill>
              </a:rPr>
              <a:t>Safiyeva Nigora Nurmuxamadovna</a:t>
            </a:r>
            <a:endParaRPr lang="en-US" alt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1475656" y="1844824"/>
          <a:ext cx="5637010"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ctrTitle"/>
          </p:nvPr>
        </p:nvSpPr>
        <p:spPr>
          <a:xfrm>
            <a:off x="971853" y="692696"/>
            <a:ext cx="7175351" cy="1793167"/>
          </a:xfrm>
        </p:spPr>
        <p:txBody>
          <a:bodyPr/>
          <a:lstStyle/>
          <a:p>
            <a:pPr algn="ctr"/>
            <a:r>
              <a:rPr lang="en-US" altLang="ru-RU" dirty="0">
                <a:latin typeface="Times New Roman" panose="02020603050405020304" pitchFamily="18" charset="0"/>
                <a:cs typeface="Times New Roman" panose="02020603050405020304" pitchFamily="18" charset="0"/>
              </a:rPr>
              <a:t>PLAN: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188640"/>
            <a:ext cx="7776864" cy="3474720"/>
          </a:xfrm>
        </p:spPr>
        <p:txBody>
          <a:bodyPr/>
          <a:lstStyle/>
          <a:p>
            <a:r>
              <a:rPr lang="en-US" altLang="ru-RU" b="1" dirty="0">
                <a:latin typeface="Times New Roman" panose="02020603050405020304" pitchFamily="18" charset="0"/>
                <a:cs typeface="Times New Roman" panose="02020603050405020304" pitchFamily="18" charset="0"/>
              </a:rPr>
              <a:t>Management is, from an economic perspective, a system for solving all economic problems and managing people. From a social perspective, it involves meeting the social needs of labor collectives and shaping individuals’ behavior. The technology of the management process refers to the practical activities performed by the administrative staff within the management system.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2896"/>
            <a:ext cx="9144000" cy="436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25"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95536" y="0"/>
            <a:ext cx="8568952" cy="4030980"/>
          </a:xfrm>
          <a:prstGeom prst="rect">
            <a:avLst/>
          </a:prstGeom>
        </p:spPr>
        <p:txBody>
          <a:bodyPr wrap="square">
            <a:spAutoFit/>
          </a:bodyPr>
          <a:lstStyle/>
          <a:p>
            <a:r>
              <a:rPr lang="en-US" altLang="ru-RU" sz="3200" b="1" dirty="0">
                <a:latin typeface="Times New Roman" panose="02020603050405020304" pitchFamily="18" charset="0"/>
                <a:cs typeface="Times New Roman" panose="02020603050405020304" pitchFamily="18" charset="0"/>
              </a:rPr>
              <a:t>In a narrow sense, management refers to the process of determining an organization’s goals and achieving them through effective planning, organizing, and controlling. Its success depends on how correctly the course of action is chosen, how well decisions are made, and how effectively the management process is monitored and directed.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00375"/>
            <a:ext cx="9144000" cy="385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sz="quarter" idx="13"/>
          </p:nvPr>
        </p:nvSpPr>
        <p:spPr>
          <a:xfrm>
            <a:off x="251460" y="13970"/>
            <a:ext cx="8773795" cy="2971165"/>
          </a:xfrm>
        </p:spPr>
        <p:txBody>
          <a:bodyPr>
            <a:noAutofit/>
          </a:bodyPr>
          <a:lstStyle/>
          <a:p>
            <a:r>
              <a:rPr lang="en-US" altLang="ru-RU" sz="1700" b="1" dirty="0"/>
              <a:t>In a broad sense, management, as one of the fundamental concepts defined by Peter Drucker — one of the world’s leading theorists of management and organization — is described as “a distinct kind of activity that transforms an unorganized, disorderly crowd into an effective and productive group or society directed toward a common goal, serving as a driving force for social change.”</a:t>
            </a:r>
          </a:p>
          <a:p>
            <a:endParaRPr lang="en-US" altLang="ru-RU" sz="1700" b="1" dirty="0"/>
          </a:p>
          <a:p>
            <a:r>
              <a:rPr lang="en-US" altLang="ru-RU" sz="1700" b="1" dirty="0"/>
              <a:t>Management is not limited to enterprises alone; it also serves as a powerful force that guides an entire society or state toward its chosen path, goals, and aspirations, playing a crucial role in turning the economy into a strong and stable operating mechanism.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79512" y="260648"/>
            <a:ext cx="8712968" cy="1113304"/>
          </a:xfrm>
        </p:spPr>
        <p:txBody>
          <a:bodyPr>
            <a:normAutofit lnSpcReduction="10000"/>
          </a:bodyPr>
          <a:lstStyle/>
          <a:p>
            <a:pPr marL="45720" indent="0">
              <a:buNone/>
            </a:pPr>
            <a:r>
              <a:rPr lang="en-US" altLang="ru-RU" dirty="0">
                <a:latin typeface="Times New Roman" panose="02020603050405020304" pitchFamily="18" charset="0"/>
                <a:cs typeface="Times New Roman" panose="02020603050405020304" pitchFamily="18" charset="0"/>
              </a:rPr>
              <a:t>Management should be studied in connection with the economic foundation of society, while also taking into account its two key aspects — the organizational-technical and the socio-economic dimensions.</a:t>
            </a:r>
          </a:p>
          <a:p>
            <a:pPr marL="45720" indent="0">
              <a:buNone/>
            </a:pPr>
            <a:endParaRPr lang="en-US" alt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79512" y="4437112"/>
            <a:ext cx="8496944" cy="2030095"/>
          </a:xfrm>
          <a:prstGeom prst="rect">
            <a:avLst/>
          </a:prstGeom>
        </p:spPr>
        <p:txBody>
          <a:bodyPr wrap="square">
            <a:spAutoFit/>
          </a:bodyPr>
          <a:lstStyle/>
          <a:p>
            <a:r>
              <a:rPr lang="en-US" altLang="ru-RU" dirty="0">
                <a:latin typeface="Times New Roman" panose="02020603050405020304" pitchFamily="18" charset="0"/>
                <a:cs typeface="Times New Roman" panose="02020603050405020304" pitchFamily="18" charset="0"/>
              </a:rPr>
              <a:t>Organizational-technical management is characterized by the division and cooperation of labor in the production process aimed at obtaining a specific use value. Socio-economic management, on the other hand, is connected with existing production relations and defines the objectives of management. The organizational-technical aspect of management represents an activity that creates conditions for increasing labor productivity and production efficiency.</a:t>
            </a:r>
          </a:p>
          <a:p>
            <a:endParaRPr lang="en-US" altLang="ru-RU"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914400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332656"/>
            <a:ext cx="8640960" cy="3474720"/>
          </a:xfrm>
        </p:spPr>
        <p:txBody>
          <a:bodyPr/>
          <a:lstStyle/>
          <a:p>
            <a:r>
              <a:rPr lang="en-US" altLang="ru-RU" dirty="0"/>
              <a:t>The goal of socio-economic management is to create conditions for employees to work effectively, to establish a reliable nationwide system of social protection, to ensure employment, and to support the low-income segments of the population.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4904"/>
            <a:ext cx="9144000" cy="430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612845"/>
            <a:ext cx="8712968" cy="3815080"/>
          </a:xfrm>
          <a:prstGeom prst="rect">
            <a:avLst/>
          </a:prstGeom>
        </p:spPr>
        <p:txBody>
          <a:bodyPr wrap="square">
            <a:spAutoFit/>
          </a:bodyPr>
          <a:lstStyle/>
          <a:p>
            <a:pPr algn="ctr"/>
            <a:r>
              <a:rPr lang="en-US" altLang="ru-RU" sz="2200" dirty="0">
                <a:latin typeface="Times New Roman" panose="02020603050405020304" pitchFamily="18" charset="0"/>
                <a:cs typeface="Times New Roman" panose="02020603050405020304" pitchFamily="18" charset="0"/>
              </a:rPr>
              <a:t>The essence of management expands in line with the level of socio-economic relations, the development of productive forces, and the increasing complexity of economic interactions. In the production process, where various forms of ownership of the means of production exist, management aims to foster competition among producers and to maximize profit. At the same time, within the broader economic system, it ensures the stable functioning of a mechanism that connects the elements of market infrastructure capable of meeting society’s needs through production. It also seeks to consider the interests of every individual, group, association, organization, and institution, ultimately enabling them to take their rightful place on the global stage.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605" y="116840"/>
            <a:ext cx="8862695" cy="3474720"/>
          </a:xfrm>
        </p:spPr>
        <p:txBody>
          <a:bodyPr>
            <a:normAutofit/>
          </a:bodyPr>
          <a:lstStyle/>
          <a:p>
            <a:pPr marL="45720" indent="0">
              <a:buNone/>
            </a:pPr>
            <a:r>
              <a:rPr lang="en-US" altLang="ru-RU" dirty="0">
                <a:latin typeface="Times New Roman" panose="02020603050405020304" pitchFamily="18" charset="0"/>
                <a:cs typeface="Times New Roman" panose="02020603050405020304" pitchFamily="18" charset="0"/>
              </a:rPr>
              <a:t>Management methods motivate people to fulfill the requirements of the objective socio-economic development laws of society. They represent specific ways, techniques, and approaches to achieving a particular goal. Therefore, the management style is the coordination of the activities of workers, employees, and the entire management object in the process of achieving established objectives. The main specific research methods of management include the following:</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36913"/>
            <a:ext cx="9144000" cy="42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nvPr>
        </p:nvGraphicFramePr>
        <p:xfrm>
          <a:off x="539552" y="404664"/>
          <a:ext cx="7848872"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nvPr>
        </p:nvGraphicFramePr>
        <p:xfrm>
          <a:off x="1143000" y="731520"/>
          <a:ext cx="6400800" cy="5721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0" y="1484784"/>
            <a:ext cx="9036496" cy="3672408"/>
          </a:xfrm>
        </p:spPr>
        <p:txBody>
          <a:bodyPr/>
          <a:lstStyle/>
          <a:p>
            <a:pPr marL="0" lvl="0" indent="0" algn="ctr">
              <a:buNone/>
            </a:pPr>
            <a:r>
              <a:rPr lang="en-US" sz="7200" dirty="0">
                <a:latin typeface="Times New Roman" panose="02020603050405020304" pitchFamily="18" charset="0"/>
                <a:cs typeface="Times New Roman" panose="02020603050405020304" pitchFamily="18" charset="0"/>
              </a:rPr>
              <a:t>2. </a:t>
            </a:r>
            <a:r>
              <a:rPr lang="en-US" altLang="ru-RU" sz="7200" dirty="0">
                <a:latin typeface="Times New Roman" panose="02020603050405020304" pitchFamily="18" charset="0"/>
                <a:cs typeface="Times New Roman" panose="02020603050405020304" pitchFamily="18" charset="0"/>
              </a:rPr>
              <a:t>The essence and significance of management functions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143000" y="731520"/>
            <a:ext cx="7713345" cy="6233160"/>
          </a:xfrm>
        </p:spPr>
        <p:txBody>
          <a:bodyPr>
            <a:normAutofit/>
          </a:bodyPr>
          <a:lstStyle/>
          <a:p>
            <a:r>
              <a:rPr lang="en-US" altLang="ru-RU"/>
              <a:t>At first, the terms “function” and “task” differ slightly in their lexical meaning. The word “function” originates from Latin and means the work, activity scope, or duty of a person or an object.</a:t>
            </a:r>
            <a:br>
              <a:rPr lang="en-US" altLang="ru-RU"/>
            </a:br>
            <a:br>
              <a:rPr lang="en-US" altLang="ru-RU"/>
            </a:br>
            <a:r>
              <a:rPr lang="en-US" altLang="ru-RU"/>
              <a:t>A “task” refers to an issue that needs to be accomplished or solved, a goal to be achieved, or a specific assignment, service, duty, job position, or responsibility.</a:t>
            </a:r>
            <a:r>
              <a:rPr lang="en-US"/>
              <a:t>.</a:t>
            </a:r>
          </a:p>
          <a:p>
            <a:r>
              <a:rPr lang="en-US" altLang="ru-RU"/>
              <a:t>The concept of “function” is narrower in meaning compared to “task,” as a function only includes duties within a specific area of activity.</a:t>
            </a:r>
          </a:p>
          <a:p>
            <a:r>
              <a:rPr lang="en-US" altLang="ru-RU"/>
              <a:t>A “task,” on the other hand, may exist both within and beyond the boundaries of that activity.</a:t>
            </a:r>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a:xfrm>
            <a:off x="522685" y="976865"/>
            <a:ext cx="8099821" cy="810000"/>
          </a:xfrm>
          <a:noFill/>
        </p:spPr>
        <p:txBody>
          <a:bodyPr wrap="square" lIns="0" tIns="0" rIns="0" bIns="0">
            <a:normAutofit/>
          </a:bodyPr>
          <a:lstStyle/>
          <a:p>
            <a:r>
              <a:rPr lang="en-US" altLang="ru-RU" sz="2700" spc="0" dirty="0">
                <a:solidFill>
                  <a:schemeClr val="tx1"/>
                </a:solidFill>
              </a:rPr>
              <a:t>Sections</a:t>
            </a:r>
          </a:p>
        </p:txBody>
      </p:sp>
      <p:sp>
        <p:nvSpPr>
          <p:cNvPr id="6" name="文本框 5"/>
          <p:cNvSpPr txBox="1"/>
          <p:nvPr>
            <p:custDataLst>
              <p:tags r:id="rId3"/>
            </p:custDataLst>
          </p:nvPr>
        </p:nvSpPr>
        <p:spPr>
          <a:xfrm>
            <a:off x="827405" y="4784090"/>
            <a:ext cx="2044700" cy="1123315"/>
          </a:xfrm>
          <a:prstGeom prst="rect">
            <a:avLst/>
          </a:prstGeom>
          <a:noFill/>
        </p:spPr>
        <p:txBody>
          <a:bodyPr wrap="square" lIns="0" tIns="0" rIns="0" bIns="0" anchor="t" anchorCtr="0">
            <a:normAutofit/>
          </a:bodyPr>
          <a:lstStyle>
            <a:defPPr>
              <a:defRPr lang="en-US">
                <a:latin typeface="+mn-lt"/>
              </a:defRPr>
            </a:defPPr>
            <a:lvl1pPr algn="just">
              <a:defRPr sz="1400" spc="0">
                <a:ln>
                  <a:noFill/>
                  <a:prstDash val="sysDot"/>
                </a:ln>
                <a:solidFill>
                  <a:schemeClr val="tx1">
                    <a:lumMod val="75000"/>
                    <a:lumOff val="25000"/>
                  </a:schemeClr>
                </a:solidFill>
                <a:latin typeface="+mn-lt"/>
              </a:defRPr>
            </a:lvl1pPr>
          </a:lstStyle>
          <a:p>
            <a:pPr algn="ctr">
              <a:lnSpc>
                <a:spcPct val="130000"/>
              </a:lnSpc>
              <a:spcBef>
                <a:spcPts val="0"/>
              </a:spcBef>
              <a:spcAft>
                <a:spcPts val="0"/>
              </a:spcAft>
            </a:pPr>
            <a:r>
              <a:rPr lang="en-US" sz="1200" dirty="0">
                <a:ln>
                  <a:noFill/>
                  <a:prstDash val="sysDot"/>
                </a:ln>
                <a:solidFill>
                  <a:schemeClr val="tx1">
                    <a:lumMod val="85000"/>
                    <a:lumOff val="15000"/>
                  </a:schemeClr>
                </a:solidFill>
                <a:sym typeface="+mn-ea"/>
              </a:rPr>
              <a:t>Goals </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Objectives</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Strategy</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Plans</a:t>
            </a:r>
          </a:p>
        </p:txBody>
      </p:sp>
      <p:sp>
        <p:nvSpPr>
          <p:cNvPr id="7" name="文本框 6"/>
          <p:cNvSpPr txBox="1"/>
          <p:nvPr>
            <p:custDataLst>
              <p:tags r:id="rId4"/>
            </p:custDataLst>
          </p:nvPr>
        </p:nvSpPr>
        <p:spPr>
          <a:xfrm>
            <a:off x="1066765" y="4440040"/>
            <a:ext cx="1696455" cy="267038"/>
          </a:xfrm>
          <a:prstGeom prst="rect">
            <a:avLst/>
          </a:prstGeom>
          <a:noFill/>
        </p:spPr>
        <p:txBody>
          <a:bodyPr wrap="square" lIns="0" tIns="0" rIns="0" bIns="0" anchor="t" anchorCtr="0">
            <a:normAutofit lnSpcReduction="10000"/>
          </a:bodyPr>
          <a:lstStyle/>
          <a:p>
            <a:pPr algn="ctr">
              <a:lnSpc>
                <a:spcPct val="150000"/>
              </a:lnSpc>
            </a:pPr>
            <a:r>
              <a:rPr lang="en-US" sz="1350" b="1" dirty="0">
                <a:solidFill>
                  <a:schemeClr val="accent5"/>
                </a:solidFill>
                <a:latin typeface="+mj-lt"/>
              </a:rPr>
              <a:t>Planning</a:t>
            </a:r>
          </a:p>
        </p:txBody>
      </p:sp>
      <p:sp>
        <p:nvSpPr>
          <p:cNvPr id="8" name="文本框 7"/>
          <p:cNvSpPr txBox="1"/>
          <p:nvPr>
            <p:custDataLst>
              <p:tags r:id="rId5"/>
            </p:custDataLst>
          </p:nvPr>
        </p:nvSpPr>
        <p:spPr>
          <a:xfrm>
            <a:off x="3726815" y="4776470"/>
            <a:ext cx="1964055" cy="1362710"/>
          </a:xfrm>
          <a:prstGeom prst="rect">
            <a:avLst/>
          </a:prstGeom>
          <a:noFill/>
        </p:spPr>
        <p:txBody>
          <a:bodyPr wrap="square" lIns="0" tIns="0" rIns="0" bIns="0" anchor="t" anchorCtr="0">
            <a:normAutofit/>
          </a:bodyPr>
          <a:lstStyle>
            <a:defPPr>
              <a:defRPr lang="en-US">
                <a:latin typeface="+mn-lt"/>
              </a:defRPr>
            </a:defPPr>
            <a:lvl1pPr algn="just">
              <a:defRPr sz="1400" spc="0">
                <a:ln>
                  <a:noFill/>
                  <a:prstDash val="sysDot"/>
                </a:ln>
                <a:solidFill>
                  <a:schemeClr val="tx1">
                    <a:lumMod val="75000"/>
                    <a:lumOff val="25000"/>
                  </a:schemeClr>
                </a:solidFill>
                <a:latin typeface="+mn-lt"/>
              </a:defRPr>
            </a:lvl1pPr>
          </a:lstStyle>
          <a:p>
            <a:pPr algn="ctr">
              <a:lnSpc>
                <a:spcPct val="130000"/>
              </a:lnSpc>
              <a:spcBef>
                <a:spcPts val="0"/>
              </a:spcBef>
              <a:spcAft>
                <a:spcPts val="0"/>
              </a:spcAft>
            </a:pPr>
            <a:r>
              <a:rPr lang="en-US" sz="1200" dirty="0">
                <a:ln>
                  <a:noFill/>
                  <a:prstDash val="sysDot"/>
                </a:ln>
                <a:solidFill>
                  <a:schemeClr val="tx1">
                    <a:lumMod val="85000"/>
                    <a:lumOff val="15000"/>
                  </a:schemeClr>
                </a:solidFill>
                <a:sym typeface="+mn-ea"/>
              </a:rPr>
              <a:t>Structure </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Working with personnel</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Management</a:t>
            </a:r>
          </a:p>
        </p:txBody>
      </p:sp>
      <p:sp>
        <p:nvSpPr>
          <p:cNvPr id="9" name="文本框 8"/>
          <p:cNvSpPr txBox="1"/>
          <p:nvPr>
            <p:custDataLst>
              <p:tags r:id="rId6"/>
            </p:custDataLst>
          </p:nvPr>
        </p:nvSpPr>
        <p:spPr>
          <a:xfrm>
            <a:off x="3563655" y="4435595"/>
            <a:ext cx="1696455" cy="267038"/>
          </a:xfrm>
          <a:prstGeom prst="rect">
            <a:avLst/>
          </a:prstGeom>
          <a:noFill/>
        </p:spPr>
        <p:txBody>
          <a:bodyPr wrap="square" lIns="0" tIns="0" rIns="0" bIns="0" anchor="t" anchorCtr="0">
            <a:normAutofit lnSpcReduction="10000"/>
          </a:bodyPr>
          <a:lstStyle/>
          <a:p>
            <a:pPr indent="457200" algn="ctr">
              <a:lnSpc>
                <a:spcPct val="150000"/>
              </a:lnSpc>
            </a:pPr>
            <a:r>
              <a:rPr lang="en-US" sz="1350" b="1" dirty="0">
                <a:solidFill>
                  <a:schemeClr val="accent5"/>
                </a:solidFill>
                <a:latin typeface="+mj-lt"/>
              </a:rPr>
              <a:t>Organizing </a:t>
            </a:r>
          </a:p>
        </p:txBody>
      </p:sp>
      <p:sp>
        <p:nvSpPr>
          <p:cNvPr id="15" name="文本框 14"/>
          <p:cNvSpPr txBox="1"/>
          <p:nvPr>
            <p:custDataLst>
              <p:tags r:id="rId7"/>
            </p:custDataLst>
          </p:nvPr>
        </p:nvSpPr>
        <p:spPr>
          <a:xfrm>
            <a:off x="6386830" y="4776470"/>
            <a:ext cx="1940560" cy="1307465"/>
          </a:xfrm>
          <a:prstGeom prst="rect">
            <a:avLst/>
          </a:prstGeom>
          <a:noFill/>
        </p:spPr>
        <p:txBody>
          <a:bodyPr wrap="square" lIns="0" tIns="0" rIns="0" bIns="0" anchor="t" anchorCtr="0">
            <a:normAutofit/>
          </a:bodyPr>
          <a:lstStyle>
            <a:defPPr>
              <a:defRPr lang="en-US">
                <a:latin typeface="+mn-lt"/>
              </a:defRPr>
            </a:defPPr>
            <a:lvl1pPr algn="just">
              <a:defRPr sz="1400" spc="0">
                <a:ln>
                  <a:noFill/>
                  <a:prstDash val="sysDot"/>
                </a:ln>
                <a:solidFill>
                  <a:schemeClr val="tx1">
                    <a:lumMod val="75000"/>
                    <a:lumOff val="25000"/>
                  </a:schemeClr>
                </a:solidFill>
                <a:latin typeface="+mn-lt"/>
              </a:defRPr>
            </a:lvl1pPr>
          </a:lstStyle>
          <a:p>
            <a:pPr algn="ctr">
              <a:lnSpc>
                <a:spcPct val="130000"/>
              </a:lnSpc>
              <a:spcBef>
                <a:spcPts val="0"/>
              </a:spcBef>
              <a:spcAft>
                <a:spcPts val="0"/>
              </a:spcAft>
            </a:pPr>
            <a:r>
              <a:rPr lang="en-US" sz="1200" dirty="0">
                <a:ln>
                  <a:noFill/>
                  <a:prstDash val="sysDot"/>
                </a:ln>
                <a:solidFill>
                  <a:schemeClr val="tx1">
                    <a:lumMod val="85000"/>
                    <a:lumOff val="15000"/>
                  </a:schemeClr>
                </a:solidFill>
                <a:sym typeface="+mn-ea"/>
              </a:rPr>
              <a:t>Motivation </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Leadership</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Communication</a:t>
            </a:r>
            <a:br>
              <a:rPr lang="en-US" sz="1200" dirty="0">
                <a:ln>
                  <a:noFill/>
                  <a:prstDash val="sysDot"/>
                </a:ln>
                <a:solidFill>
                  <a:schemeClr val="tx1">
                    <a:lumMod val="85000"/>
                    <a:lumOff val="15000"/>
                  </a:schemeClr>
                </a:solidFill>
                <a:sym typeface="+mn-ea"/>
              </a:rPr>
            </a:br>
            <a:r>
              <a:rPr lang="en-US" sz="1200" dirty="0">
                <a:ln>
                  <a:noFill/>
                  <a:prstDash val="sysDot"/>
                </a:ln>
                <a:solidFill>
                  <a:schemeClr val="tx1">
                    <a:lumMod val="85000"/>
                    <a:lumOff val="15000"/>
                  </a:schemeClr>
                </a:solidFill>
                <a:sym typeface="+mn-ea"/>
              </a:rPr>
              <a:t>Individual and group behaviour</a:t>
            </a:r>
          </a:p>
        </p:txBody>
      </p:sp>
      <p:sp>
        <p:nvSpPr>
          <p:cNvPr id="16" name="文本框 15"/>
          <p:cNvSpPr txBox="1"/>
          <p:nvPr>
            <p:custDataLst>
              <p:tags r:id="rId8"/>
            </p:custDataLst>
          </p:nvPr>
        </p:nvSpPr>
        <p:spPr>
          <a:xfrm>
            <a:off x="6386706" y="4440040"/>
            <a:ext cx="1696455" cy="267038"/>
          </a:xfrm>
          <a:prstGeom prst="rect">
            <a:avLst/>
          </a:prstGeom>
          <a:noFill/>
        </p:spPr>
        <p:txBody>
          <a:bodyPr wrap="square" lIns="0" tIns="0" rIns="0" bIns="0" anchor="t" anchorCtr="0">
            <a:normAutofit lnSpcReduction="10000"/>
          </a:bodyPr>
          <a:lstStyle/>
          <a:p>
            <a:pPr algn="ctr">
              <a:lnSpc>
                <a:spcPct val="150000"/>
              </a:lnSpc>
            </a:pPr>
            <a:r>
              <a:rPr lang="en-US" sz="1350" b="1" dirty="0">
                <a:solidFill>
                  <a:schemeClr val="accent5"/>
                </a:solidFill>
                <a:latin typeface="+mj-lt"/>
              </a:rPr>
              <a:t>Leading</a:t>
            </a:r>
          </a:p>
        </p:txBody>
      </p:sp>
      <p:pic>
        <p:nvPicPr>
          <p:cNvPr id="11" name="Изображение 10"/>
          <p:cNvPicPr>
            <a:picLocks noChangeAspect="1"/>
          </p:cNvPicPr>
          <p:nvPr/>
        </p:nvPicPr>
        <p:blipFill>
          <a:blip r:embed="rId11"/>
          <a:stretch>
            <a:fillRect/>
          </a:stretch>
        </p:blipFill>
        <p:spPr>
          <a:xfrm>
            <a:off x="1270" y="2132965"/>
            <a:ext cx="2978150" cy="1851660"/>
          </a:xfrm>
          <a:prstGeom prst="rect">
            <a:avLst/>
          </a:prstGeom>
        </p:spPr>
      </p:pic>
      <p:pic>
        <p:nvPicPr>
          <p:cNvPr id="12" name="Изображение 11"/>
          <p:cNvPicPr>
            <a:picLocks noChangeAspect="1"/>
          </p:cNvPicPr>
          <p:nvPr/>
        </p:nvPicPr>
        <p:blipFill>
          <a:blip r:embed="rId12"/>
          <a:stretch>
            <a:fillRect/>
          </a:stretch>
        </p:blipFill>
        <p:spPr>
          <a:xfrm>
            <a:off x="3204210" y="2132965"/>
            <a:ext cx="2820035" cy="1924050"/>
          </a:xfrm>
          <a:prstGeom prst="rect">
            <a:avLst/>
          </a:prstGeom>
        </p:spPr>
      </p:pic>
      <p:pic>
        <p:nvPicPr>
          <p:cNvPr id="13" name="Изображение 12"/>
          <p:cNvPicPr>
            <a:picLocks noChangeAspect="1"/>
          </p:cNvPicPr>
          <p:nvPr/>
        </p:nvPicPr>
        <p:blipFill>
          <a:blip r:embed="rId13"/>
          <a:stretch>
            <a:fillRect/>
          </a:stretch>
        </p:blipFill>
        <p:spPr>
          <a:xfrm>
            <a:off x="6228080" y="2145030"/>
            <a:ext cx="2811145" cy="1897380"/>
          </a:xfrm>
          <a:prstGeom prst="rect">
            <a:avLst/>
          </a:prstGeom>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nvGraphicFramePr>
        <p:xfrm>
          <a:off x="251520" y="335846"/>
          <a:ext cx="8064896" cy="6001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6632"/>
            <a:ext cx="8496944" cy="6554470"/>
          </a:xfrm>
          <a:prstGeom prst="rect">
            <a:avLst/>
          </a:prstGeom>
        </p:spPr>
        <p:txBody>
          <a:bodyPr wrap="square">
            <a:spAutoFit/>
          </a:bodyPr>
          <a:lstStyle/>
          <a:p>
            <a:r>
              <a:rPr lang="en-US" altLang="ru-RU" sz="2100" dirty="0">
                <a:latin typeface="Times New Roman" panose="02020603050405020304" pitchFamily="18" charset="0"/>
                <a:cs typeface="Times New Roman" panose="02020603050405020304" pitchFamily="18" charset="0"/>
              </a:rPr>
              <a:t>Planning</a:t>
            </a:r>
          </a:p>
          <a:p>
            <a:r>
              <a:rPr lang="en-US" altLang="ru-RU" sz="2100" dirty="0">
                <a:latin typeface="Times New Roman" panose="02020603050405020304" pitchFamily="18" charset="0"/>
                <a:cs typeface="Times New Roman" panose="02020603050405020304" pitchFamily="18" charset="0"/>
              </a:rPr>
              <a:t>Planning is considered the primary function of management. When implementing it, an entrepreneur or manager thoroughly analyzes the current situation and prospects of the organization, defines its future goals and objectives, develops an action strategy, and finally prepares the necessary plans for implementation.</a:t>
            </a:r>
          </a:p>
          <a:p>
            <a:endParaRPr lang="en-US" altLang="ru-RU" sz="2100" dirty="0">
              <a:latin typeface="Times New Roman" panose="02020603050405020304" pitchFamily="18" charset="0"/>
              <a:cs typeface="Times New Roman" panose="02020603050405020304" pitchFamily="18" charset="0"/>
            </a:endParaRPr>
          </a:p>
          <a:p>
            <a:r>
              <a:rPr lang="en-US" altLang="ru-RU" sz="2100" dirty="0">
                <a:latin typeface="Times New Roman" panose="02020603050405020304" pitchFamily="18" charset="0"/>
                <a:cs typeface="Times New Roman" panose="02020603050405020304" pitchFamily="18" charset="0"/>
              </a:rPr>
              <a:t>The following principles of planning are applied in this process:</a:t>
            </a:r>
          </a:p>
          <a:p>
            <a:endParaRPr lang="en-US" altLang="ru-RU" sz="2100" dirty="0">
              <a:latin typeface="Times New Roman" panose="02020603050405020304" pitchFamily="18" charset="0"/>
              <a:cs typeface="Times New Roman" panose="02020603050405020304" pitchFamily="18" charset="0"/>
            </a:endParaRPr>
          </a:p>
          <a:p>
            <a:r>
              <a:rPr lang="en-US" altLang="ru-RU" sz="2100" dirty="0">
                <a:latin typeface="Times New Roman" panose="02020603050405020304" pitchFamily="18" charset="0"/>
                <a:cs typeface="Times New Roman" panose="02020603050405020304" pitchFamily="18" charset="0"/>
              </a:rPr>
              <a:t>• Completeness of planning – all situations, events, and processes important for the organization’s development must be taken into account.</a:t>
            </a:r>
          </a:p>
          <a:p>
            <a:r>
              <a:rPr lang="en-US" altLang="ru-RU" sz="2100" dirty="0">
                <a:latin typeface="Times New Roman" panose="02020603050405020304" pitchFamily="18" charset="0"/>
                <a:cs typeface="Times New Roman" panose="02020603050405020304" pitchFamily="18" charset="0"/>
              </a:rPr>
              <a:t>• Accuracy of planning – tactics, procedures, tools, and modern methods that ensure precision in forecasting should be used when creating plans.</a:t>
            </a:r>
          </a:p>
          <a:p>
            <a:r>
              <a:rPr lang="en-US" altLang="ru-RU" sz="2100" dirty="0">
                <a:latin typeface="Times New Roman" panose="02020603050405020304" pitchFamily="18" charset="0"/>
                <a:cs typeface="Times New Roman" panose="02020603050405020304" pitchFamily="18" charset="0"/>
              </a:rPr>
              <a:t>• Transparency and clarity of planning – the purpose and scope of planning must be presented in simple and clear forms, standards, and descriptions so that all members of the organization can understand them.</a:t>
            </a:r>
          </a:p>
          <a:p>
            <a:r>
              <a:rPr lang="en-US" altLang="ru-RU" sz="2100" dirty="0">
                <a:latin typeface="Times New Roman" panose="02020603050405020304" pitchFamily="18" charset="0"/>
                <a:cs typeface="Times New Roman" panose="02020603050405020304" pitchFamily="18" charset="0"/>
              </a:rPr>
              <a:t>• Continuity of planning – planning is not a one-time act but a continuous and ongoing process.</a:t>
            </a:r>
          </a:p>
          <a:p>
            <a:r>
              <a:rPr lang="en-US" altLang="ru-RU" sz="2100" dirty="0">
                <a:latin typeface="Times New Roman" panose="02020603050405020304" pitchFamily="18" charset="0"/>
                <a:cs typeface="Times New Roman" panose="02020603050405020304" pitchFamily="18" charset="0"/>
              </a:rPr>
              <a:t>• Economy of planning – the costs of planning should correspond to and be proportionate with the expected benefits gained from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5556" y="45383"/>
            <a:ext cx="8496944" cy="5649808"/>
          </a:xfrm>
        </p:spPr>
        <p:txBody>
          <a:bodyPr>
            <a:noAutofit/>
          </a:bodyPr>
          <a:lstStyle/>
          <a:p>
            <a:endParaRPr lang="en-US" altLang="ru-RU" sz="2100" dirty="0" err="1">
              <a:latin typeface="Times New Roman" panose="02020603050405020304" pitchFamily="18" charset="0"/>
              <a:cs typeface="Times New Roman" panose="02020603050405020304" pitchFamily="18" charset="0"/>
            </a:endParaRPr>
          </a:p>
          <a:p>
            <a:r>
              <a:rPr lang="en-US" altLang="ru-RU" sz="2100" dirty="0" err="1">
                <a:latin typeface="Times New Roman" panose="02020603050405020304" pitchFamily="18" charset="0"/>
                <a:cs typeface="Times New Roman" panose="02020603050405020304" pitchFamily="18" charset="0"/>
              </a:rPr>
              <a:t>Organizing Function - The organizing function is aimed at creating specific conditions necessary to achieve planned goals. It focuses on implementing the company’s development strategies and ensuring that the planned tasks are effectively carried out.</a:t>
            </a:r>
          </a:p>
          <a:p>
            <a:r>
              <a:rPr lang="en-US" altLang="ru-RU" sz="2100" dirty="0" err="1">
                <a:latin typeface="Times New Roman" panose="02020603050405020304" pitchFamily="18" charset="0"/>
                <a:cs typeface="Times New Roman" panose="02020603050405020304" pitchFamily="18" charset="0"/>
              </a:rPr>
              <a:t>To accomplish this, the following steps should be taken:</a:t>
            </a:r>
            <a:r>
              <a:rPr lang="en-US" sz="2100" dirty="0" err="1">
                <a:latin typeface="Times New Roman" panose="02020603050405020304" pitchFamily="18" charset="0"/>
                <a:cs typeface="Times New Roman" panose="02020603050405020304" pitchFamily="18" charset="0"/>
              </a:rPr>
              <a:t>Buning</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uchun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quyidagilar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bajarilishi</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kerak</a:t>
            </a:r>
            <a:r>
              <a:rPr lang="en-US" sz="2100" dirty="0">
                <a:latin typeface="Times New Roman" panose="02020603050405020304" pitchFamily="18" charset="0"/>
                <a:cs typeface="Times New Roman" panose="02020603050405020304" pitchFamily="18" charset="0"/>
              </a:rPr>
              <a:t>:</a:t>
            </a:r>
          </a:p>
          <a:p>
            <a:r>
              <a:rPr lang="en-US" altLang="ru-RU" sz="2100" dirty="0">
                <a:latin typeface="Times New Roman" panose="02020603050405020304" pitchFamily="18" charset="0"/>
                <a:cs typeface="Times New Roman" panose="02020603050405020304" pitchFamily="18" charset="0"/>
              </a:rPr>
              <a:t>• determine resources and assign executors;</a:t>
            </a:r>
          </a:p>
          <a:p>
            <a:r>
              <a:rPr lang="en-US" altLang="ru-RU" sz="2100" dirty="0">
                <a:latin typeface="Times New Roman" panose="02020603050405020304" pitchFamily="18" charset="0"/>
                <a:cs typeface="Times New Roman" panose="02020603050405020304" pitchFamily="18" charset="0"/>
              </a:rPr>
              <a:t>• distribute tasks and responsibilities;</a:t>
            </a:r>
          </a:p>
          <a:p>
            <a:r>
              <a:rPr lang="en-US" altLang="ru-RU" sz="2100" dirty="0">
                <a:latin typeface="Times New Roman" panose="02020603050405020304" pitchFamily="18" charset="0"/>
                <a:cs typeface="Times New Roman" panose="02020603050405020304" pitchFamily="18" charset="0"/>
              </a:rPr>
              <a:t>• provide the necessary financial, material, and technical means, as well as facilities and workspaces;</a:t>
            </a:r>
          </a:p>
          <a:p>
            <a:r>
              <a:rPr lang="en-US" altLang="ru-RU" sz="2100" dirty="0">
                <a:latin typeface="Times New Roman" panose="02020603050405020304" pitchFamily="18" charset="0"/>
                <a:cs typeface="Times New Roman" panose="02020603050405020304" pitchFamily="18" charset="0"/>
              </a:rPr>
              <a:t>• coordinate the activities of all employees;</a:t>
            </a:r>
          </a:p>
          <a:p>
            <a:r>
              <a:rPr lang="en-US" altLang="ru-RU" sz="2100" dirty="0">
                <a:latin typeface="Times New Roman" panose="02020603050405020304" pitchFamily="18" charset="0"/>
                <a:cs typeface="Times New Roman" panose="02020603050405020304" pitchFamily="18" charset="0"/>
              </a:rPr>
              <a:t>• establish cooperation among participants and ensure mutual communication and control.</a:t>
            </a:r>
          </a:p>
          <a:p>
            <a:r>
              <a:rPr lang="en-US" altLang="ru-RU" sz="2100" dirty="0">
                <a:latin typeface="Times New Roman" panose="02020603050405020304" pitchFamily="18" charset="0"/>
                <a:cs typeface="Times New Roman" panose="02020603050405020304" pitchFamily="18" charset="0"/>
              </a:rPr>
              <a:t>The listed tasks are carried out through the formation of the organizational structure of the enterprise. Thus, the organizing function ensures that all planned decisions are implemented efficiently and that time and resources are used effectively and economically.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22940"/>
            <a:ext cx="8640960" cy="3474720"/>
          </a:xfrm>
        </p:spPr>
        <p:txBody>
          <a:bodyPr/>
          <a:lstStyle/>
          <a:p>
            <a:r>
              <a:rPr lang="en-US" dirty="0">
                <a:latin typeface="Times New Roman" panose="02020603050405020304" pitchFamily="18" charset="0"/>
                <a:cs typeface="Times New Roman" panose="02020603050405020304" pitchFamily="18" charset="0"/>
              </a:rPr>
              <a:t>3</a:t>
            </a:r>
            <a:r>
              <a:rPr lang="en-US" dirty="0"/>
              <a:t>.</a:t>
            </a:r>
            <a:r>
              <a:rPr lang="en-US" altLang="ru-RU" dirty="0">
                <a:latin typeface="Times New Roman" panose="02020603050405020304" pitchFamily="18" charset="0"/>
                <a:cs typeface="Times New Roman" panose="02020603050405020304" pitchFamily="18" charset="0"/>
              </a:rPr>
              <a:t>Motivating Function: The motivating function aims to ensure that individuals work effectively toward achieving planned goals by stimulating their interest, emotions, and enthusiasm for their activities. This is achieved by providing both economic and moral incentives, as well as creating conditions that promote self-development and enhance the creative potential of employees.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2896"/>
            <a:ext cx="9144000" cy="436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15516" y="44624"/>
            <a:ext cx="8712968" cy="2808312"/>
          </a:xfrm>
        </p:spPr>
        <p:txBody>
          <a:bodyPr>
            <a:normAutofit fontScale="97500"/>
          </a:bodyPr>
          <a:lstStyle/>
          <a:p>
            <a:pPr marL="45720" indent="0">
              <a:buNone/>
            </a:pPr>
            <a:r>
              <a:rPr lang="en-US" dirty="0">
                <a:latin typeface="Times New Roman" panose="02020603050405020304" pitchFamily="18" charset="0"/>
                <a:cs typeface="Times New Roman" panose="02020603050405020304" pitchFamily="18" charset="0"/>
              </a:rPr>
              <a:t>4.</a:t>
            </a:r>
            <a:r>
              <a:rPr lang="en-US" altLang="ru-RU" dirty="0"/>
              <a:t>Controlling Function:The controlling function completes the management cycle and ensures the effective implementation of all other functions. It identifies and resolves problems before they develop into serious conflicts.</a:t>
            </a:r>
          </a:p>
          <a:p>
            <a:pPr marL="45720" indent="0">
              <a:buNone/>
            </a:pPr>
            <a:r>
              <a:rPr lang="en-US" altLang="ru-RU" dirty="0"/>
              <a:t>Additionally, the control function is used to encourage successful performance. When significant deviations between actual results and established standards are detected, corrective actions are introduced to bring operations back on track.</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08920"/>
            <a:ext cx="9144000" cy="4149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9965" y="145663"/>
            <a:ext cx="8974034" cy="3138170"/>
          </a:xfrm>
          <a:prstGeom prst="rect">
            <a:avLst/>
          </a:prstGeom>
        </p:spPr>
        <p:txBody>
          <a:bodyPr wrap="square">
            <a:spAutoFit/>
          </a:bodyPr>
          <a:lstStyle/>
          <a:p>
            <a:r>
              <a:rPr lang="en-US" dirty="0"/>
              <a:t>5</a:t>
            </a:r>
            <a:r>
              <a:rPr lang="en-US" sz="2200" dirty="0">
                <a:latin typeface="Times New Roman" panose="02020603050405020304" pitchFamily="18" charset="0"/>
                <a:cs typeface="Times New Roman" panose="02020603050405020304" pitchFamily="18" charset="0"/>
              </a:rPr>
              <a:t>. </a:t>
            </a:r>
            <a:r>
              <a:rPr lang="en-US" altLang="ru-RU" sz="2200" dirty="0">
                <a:latin typeface="Times New Roman" panose="02020603050405020304" pitchFamily="18" charset="0"/>
                <a:cs typeface="Times New Roman" panose="02020603050405020304" pitchFamily="18" charset="0"/>
              </a:rPr>
              <a:t>Coordinating Function: The coordinating function is responsible for establishing effective communication and ensuring harmony among all departments within an organization. Various tools such as reports, interviews, meetings, computer communication, radio and television means, and official documents are used to connect and synchronize different processes. Through these and other forms of communication, cooperation among departments is maintained, and consistency and unity are achieved at all stages of the management process.</a:t>
            </a:r>
          </a:p>
          <a:p>
            <a:endParaRPr lang="en-US" altLang="ru-RU" sz="2200" dirty="0">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46430"/>
            <a:ext cx="9143999" cy="391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260648"/>
            <a:ext cx="9144000" cy="5544616"/>
          </a:xfrm>
        </p:spPr>
        <p:txBody>
          <a:bodyPr>
            <a:noAutofit/>
          </a:bodyPr>
          <a:lstStyle/>
          <a:p>
            <a:pPr marL="45720" indent="0">
              <a:buNone/>
            </a:pPr>
            <a:r>
              <a:rPr lang="en-US" altLang="ru-RU" sz="2600" dirty="0">
                <a:latin typeface="Times New Roman" panose="02020603050405020304" pitchFamily="18" charset="0"/>
                <a:cs typeface="Times New Roman" panose="02020603050405020304" pitchFamily="18" charset="0"/>
              </a:rPr>
              <a:t>The main functions of management are directly connected with management processes. Management is viewed as a continuous process; therefore, achieving goals through the work of others is not a one-time or temporary action but a sequence of interconnected and ongoing activities.</a:t>
            </a:r>
          </a:p>
          <a:p>
            <a:pPr marL="45720" indent="0">
              <a:buNone/>
            </a:pPr>
            <a:r>
              <a:rPr lang="en-US" altLang="ru-RU" sz="2600" dirty="0">
                <a:latin typeface="Times New Roman" panose="02020603050405020304" pitchFamily="18" charset="0"/>
                <a:cs typeface="Times New Roman" panose="02020603050405020304" pitchFamily="18" charset="0"/>
              </a:rPr>
              <a:t>Each function of management corresponds to a specific stage of the process, and even though these stages may seem distinct, they are interrelated and form a unified, continuous system of actions. Hence, the management process represents the total combination of all management functions.</a:t>
            </a:r>
          </a:p>
          <a:p>
            <a:pPr marL="45720" indent="0">
              <a:buNone/>
            </a:pPr>
            <a:r>
              <a:rPr lang="en-US" altLang="ru-RU" sz="2600" dirty="0">
                <a:latin typeface="Times New Roman" panose="02020603050405020304" pitchFamily="18" charset="0"/>
                <a:cs typeface="Times New Roman" panose="02020603050405020304" pitchFamily="18" charset="0"/>
              </a:rPr>
              <a:t>The full essence and meaning of management as a process are reflected through general social and socio-economic conditions that embody its main functions.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6291"/>
            <a:ext cx="908956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115616" y="188640"/>
            <a:ext cx="7092795" cy="2799715"/>
          </a:xfrm>
          <a:prstGeom prst="rect">
            <a:avLst/>
          </a:prstGeom>
        </p:spPr>
        <p:txBody>
          <a:bodyPr wrap="square">
            <a:spAutoFit/>
          </a:bodyPr>
          <a:lstStyle/>
          <a:p>
            <a:pPr algn="ctr"/>
            <a:r>
              <a:rPr lang="en-US" sz="8800" dirty="0">
                <a:solidFill>
                  <a:schemeClr val="bg2">
                    <a:lumMod val="50000"/>
                  </a:schemeClr>
                </a:solidFill>
                <a:latin typeface="Times New Roman" panose="02020603050405020304" pitchFamily="18" charset="0"/>
                <a:cs typeface="Times New Roman" panose="02020603050405020304" pitchFamily="18" charset="0"/>
              </a:rPr>
              <a:t>3. </a:t>
            </a:r>
            <a:r>
              <a:rPr lang="en-US" altLang="ru-RU" sz="8800" dirty="0">
                <a:solidFill>
                  <a:schemeClr val="bg2">
                    <a:lumMod val="50000"/>
                  </a:schemeClr>
                </a:solidFill>
                <a:latin typeface="Times New Roman" panose="02020603050405020304" pitchFamily="18" charset="0"/>
                <a:cs typeface="Times New Roman" panose="02020603050405020304" pitchFamily="18" charset="0"/>
              </a:rPr>
              <a:t>Principles of Management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2936"/>
            <a:ext cx="9144000" cy="4005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sz="quarter" idx="13"/>
          </p:nvPr>
        </p:nvSpPr>
        <p:spPr>
          <a:xfrm>
            <a:off x="251520" y="116632"/>
            <a:ext cx="8568952" cy="911929"/>
          </a:xfrm>
        </p:spPr>
        <p:txBody>
          <a:bodyPr/>
          <a:lstStyle/>
          <a:p>
            <a:pPr marL="45720" indent="0" algn="ctr">
              <a:buNone/>
            </a:pPr>
            <a:r>
              <a:rPr lang="en-US" altLang="ru-RU" dirty="0">
                <a:solidFill>
                  <a:schemeClr val="bg2">
                    <a:lumMod val="50000"/>
                  </a:schemeClr>
                </a:solidFill>
                <a:latin typeface="Times New Roman" panose="02020603050405020304" pitchFamily="18" charset="0"/>
                <a:cs typeface="Times New Roman" panose="02020603050405020304" pitchFamily="18" charset="0"/>
              </a:rPr>
              <a:t>At first, the words law and principle differ slightly in their literal meanings.</a:t>
            </a:r>
          </a:p>
        </p:txBody>
      </p:sp>
      <p:sp>
        <p:nvSpPr>
          <p:cNvPr id="8" name="Прямоугольник 7"/>
          <p:cNvSpPr/>
          <p:nvPr/>
        </p:nvSpPr>
        <p:spPr>
          <a:xfrm>
            <a:off x="107504" y="836712"/>
            <a:ext cx="8856984" cy="3046095"/>
          </a:xfrm>
          <a:prstGeom prst="rect">
            <a:avLst/>
          </a:prstGeom>
        </p:spPr>
        <p:txBody>
          <a:bodyPr wrap="square">
            <a:spAutoFit/>
          </a:bodyPr>
          <a:lstStyle/>
          <a:p>
            <a:r>
              <a:rPr lang="en-US" altLang="ru-RU" sz="2400" dirty="0">
                <a:latin typeface="Times New Roman" panose="02020603050405020304" pitchFamily="18" charset="0"/>
                <a:cs typeface="Times New Roman" panose="02020603050405020304" pitchFamily="18" charset="0"/>
              </a:rPr>
              <a:t>A law is an official rule adopted by state authority that defines social and legal norms and relationships and is mandatory for everyone. For example, the Constitution is the main law of Uzbekistan, and there are other laws such as the Law on Nine-Year Compulsory Education.</a:t>
            </a:r>
          </a:p>
          <a:p>
            <a:endParaRPr lang="en-US" altLang="ru-RU" sz="2400" dirty="0">
              <a:latin typeface="Times New Roman" panose="02020603050405020304" pitchFamily="18" charset="0"/>
              <a:cs typeface="Times New Roman" panose="02020603050405020304" pitchFamily="18" charset="0"/>
            </a:endParaRPr>
          </a:p>
          <a:p>
            <a:r>
              <a:rPr lang="en-US" altLang="ru-RU" sz="2400" dirty="0">
                <a:latin typeface="Times New Roman" panose="02020603050405020304" pitchFamily="18" charset="0"/>
                <a:cs typeface="Times New Roman" panose="02020603050405020304" pitchFamily="18" charset="0"/>
              </a:rPr>
              <a:t>A rule is a requirement or standard that must be followed — an accepted norm or order that has become part of social practice or custom within a community or group.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916832"/>
            <a:ext cx="6512511" cy="1143000"/>
          </a:xfrm>
        </p:spPr>
        <p:txBody>
          <a:bodyPr/>
          <a:lstStyle/>
          <a:p>
            <a:pPr algn="ctr"/>
            <a:r>
              <a:rPr lang="en-US" altLang="ru-RU" sz="3000" dirty="0">
                <a:latin typeface="Times New Roman" panose="02020603050405020304" pitchFamily="18" charset="0"/>
                <a:cs typeface="Times New Roman" panose="02020603050405020304" pitchFamily="18" charset="0"/>
              </a:rPr>
              <a:t>The word “principle” is derived from Latin and means basis, initial (fundamental) — that is, the main rule or guiding idea of an action or activity. Principles can be considered the foundation of management science and practice.</a:t>
            </a:r>
            <a:br>
              <a:rPr lang="en-US" altLang="ru-RU" sz="3000" dirty="0">
                <a:latin typeface="Times New Roman" panose="02020603050405020304" pitchFamily="18" charset="0"/>
                <a:cs typeface="Times New Roman" panose="02020603050405020304" pitchFamily="18" charset="0"/>
              </a:rPr>
            </a:br>
            <a:endParaRPr lang="en-US" altLang="ru-RU" sz="3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467544" y="731520"/>
            <a:ext cx="8424936" cy="3474720"/>
          </a:xfrm>
        </p:spPr>
        <p:txBody>
          <a:bodyPr>
            <a:normAutofit/>
          </a:bodyPr>
          <a:lstStyle/>
          <a:p>
            <a:pPr marL="45720" indent="0" algn="ctr">
              <a:buNone/>
            </a:pPr>
            <a:r>
              <a:rPr lang="en-US" altLang="ru-RU" sz="2800" dirty="0">
                <a:solidFill>
                  <a:schemeClr val="bg2">
                    <a:lumMod val="50000"/>
                  </a:schemeClr>
                </a:solidFill>
                <a:latin typeface="Times New Roman" panose="02020603050405020304" pitchFamily="18" charset="0"/>
                <a:cs typeface="Times New Roman" panose="02020603050405020304" pitchFamily="18" charset="0"/>
              </a:rPr>
              <a:t>Principle – inclination, tendency, trend.</a:t>
            </a:r>
          </a:p>
          <a:p>
            <a:pPr marL="45720" indent="0" algn="ctr">
              <a:buNone/>
            </a:pPr>
            <a:endParaRPr lang="en-US" altLang="ru-RU" sz="2800" dirty="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99792" y="476672"/>
            <a:ext cx="3398520" cy="460375"/>
          </a:xfrm>
          <a:prstGeom prst="rect">
            <a:avLst/>
          </a:prstGeom>
        </p:spPr>
        <p:txBody>
          <a:bodyPr wrap="none">
            <a:spAutoFit/>
          </a:bodyPr>
          <a:lstStyle/>
          <a:p>
            <a:pPr algn="l"/>
            <a:r>
              <a:rPr lang="en-US" altLang="ru-RU" sz="2400" dirty="0">
                <a:solidFill>
                  <a:schemeClr val="bg2">
                    <a:lumMod val="50000"/>
                  </a:schemeClr>
                </a:solidFill>
                <a:latin typeface="Times New Roman" panose="02020603050405020304" pitchFamily="18" charset="0"/>
                <a:cs typeface="Times New Roman" panose="02020603050405020304" pitchFamily="18" charset="0"/>
              </a:rPr>
              <a:t>Principles of Management</a:t>
            </a:r>
          </a:p>
        </p:txBody>
      </p:sp>
      <p:graphicFrame>
        <p:nvGraphicFramePr>
          <p:cNvPr id="6" name="Таблица 5"/>
          <p:cNvGraphicFramePr/>
          <p:nvPr>
            <p:custDataLst>
              <p:tags r:id="rId1"/>
            </p:custDataLst>
          </p:nvPr>
        </p:nvGraphicFramePr>
        <p:xfrm>
          <a:off x="107950" y="969645"/>
          <a:ext cx="8746490" cy="5725160"/>
        </p:xfrm>
        <a:graphic>
          <a:graphicData uri="http://schemas.openxmlformats.org/drawingml/2006/table">
            <a:tbl>
              <a:tblPr firstRow="1" bandRow="1">
                <a:tableStyleId>{5C22544A-7EE6-4342-B048-85BDC9FD1C3A}</a:tableStyleId>
              </a:tblPr>
              <a:tblGrid>
                <a:gridCol w="4373245">
                  <a:extLst>
                    <a:ext uri="{9D8B030D-6E8A-4147-A177-3AD203B41FA5}">
                      <a16:colId xmlns:a16="http://schemas.microsoft.com/office/drawing/2014/main" val="20000"/>
                    </a:ext>
                  </a:extLst>
                </a:gridCol>
                <a:gridCol w="4373245">
                  <a:extLst>
                    <a:ext uri="{9D8B030D-6E8A-4147-A177-3AD203B41FA5}">
                      <a16:colId xmlns:a16="http://schemas.microsoft.com/office/drawing/2014/main" val="20001"/>
                    </a:ext>
                  </a:extLst>
                </a:gridCol>
              </a:tblGrid>
              <a:tr h="1719580">
                <a:tc>
                  <a:txBody>
                    <a:bodyPr/>
                    <a:lstStyle/>
                    <a:p>
                      <a:pPr>
                        <a:buNone/>
                      </a:pPr>
                      <a:r>
                        <a:rPr lang="en-US" altLang="ru-RU"/>
                        <a:t>Principle of Democratization</a:t>
                      </a:r>
                    </a:p>
                  </a:txBody>
                  <a:tcPr/>
                </a:tc>
                <a:tc>
                  <a:txBody>
                    <a:bodyPr/>
                    <a:lstStyle/>
                    <a:p>
                      <a:pPr>
                        <a:buNone/>
                      </a:pPr>
                      <a:r>
                        <a:rPr lang="en-US" altLang="ru-RU" sz="1600"/>
                        <a:t>Requires the broad involvement of people in management processes, ensuring that tasks are carried out through consultation and collaboration</a:t>
                      </a:r>
                      <a:r>
                        <a:rPr lang="en-US" altLang="ru-RU"/>
                        <a:t>.</a:t>
                      </a:r>
                    </a:p>
                  </a:txBody>
                  <a:tcPr/>
                </a:tc>
                <a:extLst>
                  <a:ext uri="{0D108BD9-81ED-4DB2-BD59-A6C34878D82A}">
                    <a16:rowId xmlns:a16="http://schemas.microsoft.com/office/drawing/2014/main" val="10000"/>
                  </a:ext>
                </a:extLst>
              </a:tr>
              <a:tr h="1719580">
                <a:tc>
                  <a:txBody>
                    <a:bodyPr/>
                    <a:lstStyle/>
                    <a:p>
                      <a:pPr>
                        <a:buNone/>
                      </a:pPr>
                      <a:r>
                        <a:rPr lang="en-US" altLang="ru-RU"/>
                        <a:t>Principle of Hierarchy</a:t>
                      </a:r>
                    </a:p>
                  </a:txBody>
                  <a:tcPr/>
                </a:tc>
                <a:tc>
                  <a:txBody>
                    <a:bodyPr/>
                    <a:lstStyle/>
                    <a:p>
                      <a:pPr>
                        <a:buNone/>
                      </a:pPr>
                      <a:r>
                        <a:rPr lang="en-US" altLang="ru-RU" sz="1600"/>
                        <a:t>Is based on the hierarchical structure of management. This principle, on one hand, emphasizes centralization, and on the other hand, defines the division of responsibilities between state authorities and management institutions at regional, city, and district levels. The more links there are in the management chain, the more complex the management process becomes.</a:t>
                      </a:r>
                    </a:p>
                  </a:txBody>
                  <a:tcPr/>
                </a:tc>
                <a:extLst>
                  <a:ext uri="{0D108BD9-81ED-4DB2-BD59-A6C34878D82A}">
                    <a16:rowId xmlns:a16="http://schemas.microsoft.com/office/drawing/2014/main" val="10001"/>
                  </a:ext>
                </a:extLst>
              </a:tr>
              <a:tr h="1719580">
                <a:tc>
                  <a:txBody>
                    <a:bodyPr/>
                    <a:lstStyle/>
                    <a:p>
                      <a:pPr>
                        <a:buNone/>
                      </a:pPr>
                      <a:r>
                        <a:rPr lang="en-US" altLang="ru-RU"/>
                        <a:t>Principle of Planning</a:t>
                      </a:r>
                    </a:p>
                  </a:txBody>
                  <a:tcPr/>
                </a:tc>
                <a:tc>
                  <a:txBody>
                    <a:bodyPr/>
                    <a:lstStyle/>
                    <a:p>
                      <a:pPr>
                        <a:buNone/>
                      </a:pPr>
                      <a:r>
                        <a:rPr lang="en-US" altLang="ru-RU" sz="1600"/>
                        <a:t>Regulates the proportionality of development among management links, organizes the fulfillment of agreements, and ensures control over their implementation.</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nvPr>
        </p:nvGraphicFramePr>
        <p:xfrm>
          <a:off x="323528" y="188640"/>
          <a:ext cx="7992888" cy="6511672"/>
        </p:xfrm>
        <a:graphic>
          <a:graphicData uri="http://schemas.openxmlformats.org/drawingml/2006/table">
            <a:tbl>
              <a:tblPr firstRow="1" firstCol="1" bandRow="1">
                <a:tableStyleId>{0660B408-B3CF-4A94-85FC-2B1E0A45F4A2}</a:tableStyleId>
              </a:tblPr>
              <a:tblGrid>
                <a:gridCol w="1957981">
                  <a:extLst>
                    <a:ext uri="{9D8B030D-6E8A-4147-A177-3AD203B41FA5}">
                      <a16:colId xmlns:a16="http://schemas.microsoft.com/office/drawing/2014/main" val="20000"/>
                    </a:ext>
                  </a:extLst>
                </a:gridCol>
                <a:gridCol w="6034907">
                  <a:extLst>
                    <a:ext uri="{9D8B030D-6E8A-4147-A177-3AD203B41FA5}">
                      <a16:colId xmlns:a16="http://schemas.microsoft.com/office/drawing/2014/main" val="20001"/>
                    </a:ext>
                  </a:extLst>
                </a:gridCol>
              </a:tblGrid>
              <a:tr h="1899238">
                <a:tc>
                  <a:txBody>
                    <a:bodyPr/>
                    <a:lstStyle/>
                    <a:p>
                      <a:pPr>
                        <a:spcAft>
                          <a:spcPts val="0"/>
                        </a:spcAft>
                      </a:pPr>
                      <a:r>
                        <a:rPr lang="en-US" altLang="ru-RU" sz="16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Principle of Individual Authority</a:t>
                      </a:r>
                    </a:p>
                  </a:txBody>
                  <a:tcPr marL="56251" marR="56251" marT="0" marB="0"/>
                </a:tc>
                <a:tc>
                  <a:txBody>
                    <a:bodyPr/>
                    <a:lstStyle/>
                    <a:p>
                      <a:pPr>
                        <a:spcAft>
                          <a:spcPts val="0"/>
                        </a:spcAft>
                      </a:pPr>
                      <a:r>
                        <a:rPr lang="en-US" altLang="ru-RU" sz="16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Management is carried out by an appointed person who is entrusted with the management object, its property, and financial resources. The principle of individual authority ensures strict order and labor discipline in management. In this case, the rule “It is necessary to discuss matters collectively, but responsibility must rest with one person” applies.</a:t>
                      </a:r>
                    </a:p>
                    <a:p>
                      <a:pPr>
                        <a:spcAft>
                          <a:spcPts val="0"/>
                        </a:spcAft>
                      </a:pPr>
                      <a:endParaRPr lang="en-US" altLang="ru-RU" sz="1600" dirty="0">
                        <a:solidFill>
                          <a:srgbClr val="000000"/>
                        </a:solidFill>
                        <a:effectLst/>
                        <a:latin typeface="Times New Roman" panose="02020603050405020304" pitchFamily="18" charset="0"/>
                        <a:ea typeface="Times New Roman" panose="02020603050405020304"/>
                        <a:cs typeface="Times New Roman" panose="02020603050405020304" pitchFamily="18" charset="0"/>
                      </a:endParaRPr>
                    </a:p>
                  </a:txBody>
                  <a:tcPr marL="56251" marR="56251" marT="0" marB="0"/>
                </a:tc>
                <a:extLst>
                  <a:ext uri="{0D108BD9-81ED-4DB2-BD59-A6C34878D82A}">
                    <a16:rowId xmlns:a16="http://schemas.microsoft.com/office/drawing/2014/main" val="10000"/>
                  </a:ext>
                </a:extLst>
              </a:tr>
              <a:tr h="1899238">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Principle of Scientific Approach</a:t>
                      </a:r>
                    </a:p>
                  </a:txBody>
                  <a:tcPr marL="56251" marR="56251" marT="0" marB="0"/>
                </a:tc>
                <a:tc>
                  <a:txBody>
                    <a:bodyPr/>
                    <a:lstStyle/>
                    <a:p>
                      <a:pPr>
                        <a:spcAft>
                          <a:spcPts val="0"/>
                        </a:spcAft>
                      </a:pPr>
                      <a:r>
                        <a:rPr lang="en-US" altLang="ru-RU" sz="1800">
                          <a:solidFill>
                            <a:srgbClr val="000000"/>
                          </a:solidFill>
                          <a:effectLst/>
                          <a:latin typeface="Times New Roman" panose="02020603050405020304" pitchFamily="18" charset="0"/>
                          <a:ea typeface="Times New Roman" panose="02020603050405020304"/>
                          <a:cs typeface="Times New Roman" panose="02020603050405020304" pitchFamily="18" charset="0"/>
                        </a:rPr>
                        <a:t>It requires managers to possess deep knowledge and a strong command of subjects such as economics, logic, psychology, mathematics, foreign languages, and technology. At the same time, a manager should be a competent organizer, rich in innovative ideas, inquisitive, well-informed about market conditions, and unafraid to take reasonable risks.</a:t>
                      </a:r>
                    </a:p>
                    <a:p>
                      <a:pPr>
                        <a:spcAft>
                          <a:spcPts val="0"/>
                        </a:spcAft>
                      </a:pPr>
                      <a:endParaRPr lang="en-US" altLang="ru-RU" sz="1800">
                        <a:solidFill>
                          <a:srgbClr val="000000"/>
                        </a:solidFill>
                        <a:effectLst/>
                        <a:latin typeface="Times New Roman" panose="02020603050405020304" pitchFamily="18" charset="0"/>
                        <a:ea typeface="Times New Roman" panose="02020603050405020304"/>
                        <a:cs typeface="Times New Roman" panose="02020603050405020304" pitchFamily="18" charset="0"/>
                      </a:endParaRPr>
                    </a:p>
                  </a:txBody>
                  <a:tcPr marL="56251" marR="56251" marT="0" marB="0"/>
                </a:tc>
                <a:extLst>
                  <a:ext uri="{0D108BD9-81ED-4DB2-BD59-A6C34878D82A}">
                    <a16:rowId xmlns:a16="http://schemas.microsoft.com/office/drawing/2014/main" val="10001"/>
                  </a:ext>
                </a:extLst>
              </a:tr>
              <a:tr h="1356598">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Principle of Feedback</a:t>
                      </a:r>
                    </a:p>
                  </a:txBody>
                  <a:tcPr marL="56251" marR="56251" marT="0" marB="0"/>
                </a:tc>
                <a:tc>
                  <a:txBody>
                    <a:bodyPr/>
                    <a:lstStyle/>
                    <a:p>
                      <a:pPr>
                        <a:spcAft>
                          <a:spcPts val="0"/>
                        </a:spcAft>
                      </a:pPr>
                      <a:r>
                        <a:rPr lang="en-US" altLang="ru-RU" sz="1800" dirty="0">
                          <a:effectLst/>
                          <a:latin typeface="Times New Roman" panose="02020603050405020304" pitchFamily="18" charset="0"/>
                          <a:cs typeface="Times New Roman" panose="02020603050405020304" pitchFamily="18" charset="0"/>
                        </a:rPr>
                        <a:t>When giving instructions, it is not enough to simply ask, “Did you understand the task?” The person responsible should be required to confirm their understanding by explaining or repeating the task correctly, ensuring that the instruction has been clearly and accurately received.</a:t>
                      </a:r>
                      <a:r>
                        <a:rPr lang="en-US" sz="1800" dirty="0">
                          <a:effectLst/>
                          <a:latin typeface="Times New Roman" panose="02020603050405020304" pitchFamily="18" charset="0"/>
                          <a:cs typeface="Times New Roman" panose="02020603050405020304" pitchFamily="18" charset="0"/>
                        </a:rPr>
                        <a:t> </a:t>
                      </a:r>
                      <a:endParaRPr 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endParaRPr>
                    </a:p>
                  </a:txBody>
                  <a:tcPr marL="56251" marR="56251" marT="0" marB="0"/>
                </a:tc>
                <a:extLst>
                  <a:ext uri="{0D108BD9-81ED-4DB2-BD59-A6C34878D82A}">
                    <a16:rowId xmlns:a16="http://schemas.microsoft.com/office/drawing/2014/main" val="10002"/>
                  </a:ext>
                </a:extLst>
              </a:tr>
              <a:tr h="1356598">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Principle of Responsibility</a:t>
                      </a:r>
                    </a:p>
                  </a:txBody>
                  <a:tcPr marL="56251" marR="56251" marT="0" marB="0"/>
                </a:tc>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This principle primarily emphasizes the accountability of managers. A lack of responsibility and poor managerial culture can lead to ineffective leadership and organizational problems. Therefore, a manager must possess a high level of legal and moral responsibility for their actions and decisions.</a:t>
                      </a:r>
                    </a:p>
                  </a:txBody>
                  <a:tcPr marL="56251" marR="56251"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188640"/>
            <a:ext cx="7416824" cy="1753235"/>
          </a:xfrm>
          <a:prstGeom prst="rect">
            <a:avLst/>
          </a:prstGeom>
        </p:spPr>
        <p:txBody>
          <a:bodyPr wrap="square">
            <a:spAutoFit/>
          </a:bodyPr>
          <a:lstStyle/>
          <a:p>
            <a:r>
              <a:rPr lang="en-US" altLang="ru-RU" dirty="0"/>
              <a:t>Thus, the **principle of management** refers to the fundamental rules and regulations that form the basis of the activities of management bodies and leaders. Management principles represent the conscious application of objective laws within management practice.</a:t>
            </a:r>
          </a:p>
          <a:p>
            <a:endParaRPr lang="en-US" alt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73744"/>
            <a:ext cx="9144000" cy="488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260648"/>
            <a:ext cx="7992888" cy="768350"/>
          </a:xfrm>
          <a:prstGeom prst="rect">
            <a:avLst/>
          </a:prstGeom>
        </p:spPr>
        <p:txBody>
          <a:bodyPr wrap="square">
            <a:spAutoFit/>
          </a:bodyPr>
          <a:lstStyle/>
          <a:p>
            <a:pPr algn="ctr"/>
            <a:r>
              <a:rPr lang="en-US" altLang="ru-RU" sz="2200" dirty="0">
                <a:latin typeface="Times New Roman" panose="02020603050405020304" pitchFamily="18" charset="0"/>
                <a:cs typeface="Times New Roman" panose="02020603050405020304" pitchFamily="18" charset="0"/>
              </a:rPr>
              <a:t>Principles of Management under the Administrative-Command System</a:t>
            </a:r>
          </a:p>
        </p:txBody>
      </p:sp>
      <p:graphicFrame>
        <p:nvGraphicFramePr>
          <p:cNvPr id="5" name="Таблица 4"/>
          <p:cNvGraphicFramePr>
            <a:graphicFrameLocks noGrp="1"/>
          </p:cNvGraphicFramePr>
          <p:nvPr/>
        </p:nvGraphicFramePr>
        <p:xfrm>
          <a:off x="611560" y="1082516"/>
          <a:ext cx="7704856" cy="5048297"/>
        </p:xfrm>
        <a:graphic>
          <a:graphicData uri="http://schemas.openxmlformats.org/drawingml/2006/table">
            <a:tbl>
              <a:tblPr firstRow="1" firstCol="1" bandRow="1">
                <a:tableStyleId>{7DF18680-E054-41AD-8BC1-D1AEF772440D}</a:tableStyleId>
              </a:tblPr>
              <a:tblGrid>
                <a:gridCol w="1993863">
                  <a:extLst>
                    <a:ext uri="{9D8B030D-6E8A-4147-A177-3AD203B41FA5}">
                      <a16:colId xmlns:a16="http://schemas.microsoft.com/office/drawing/2014/main" val="20000"/>
                    </a:ext>
                  </a:extLst>
                </a:gridCol>
                <a:gridCol w="5710993">
                  <a:extLst>
                    <a:ext uri="{9D8B030D-6E8A-4147-A177-3AD203B41FA5}">
                      <a16:colId xmlns:a16="http://schemas.microsoft.com/office/drawing/2014/main" val="20001"/>
                    </a:ext>
                  </a:extLst>
                </a:gridCol>
              </a:tblGrid>
              <a:tr h="987755">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Bureaucratic Centralization</a:t>
                      </a:r>
                    </a:p>
                  </a:txBody>
                  <a:tcPr marL="67252" marR="67252" marT="0" marB="0"/>
                </a:tc>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The relationship toward the management object is extremely rigid and command-oriented. Orders are issued in a strict, top-down manner. This principle is completely contrary to democracy.</a:t>
                      </a:r>
                    </a:p>
                  </a:txBody>
                  <a:tcPr marL="67252" marR="67252" marT="0" marB="0"/>
                </a:tc>
                <a:extLst>
                  <a:ext uri="{0D108BD9-81ED-4DB2-BD59-A6C34878D82A}">
                    <a16:rowId xmlns:a16="http://schemas.microsoft.com/office/drawing/2014/main" val="10000"/>
                  </a:ext>
                </a:extLst>
              </a:tr>
              <a:tr h="987755">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Nomenclature System</a:t>
                      </a:r>
                    </a:p>
                  </a:txBody>
                  <a:tcPr marL="67252" marR="67252" marT="0" marB="0"/>
                </a:tc>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Appointments to positions are made only by higher authorities from a predetermined list of approved candidates. This system promotes personal loyalty and results in the emergence of personality cults.</a:t>
                      </a:r>
                    </a:p>
                  </a:txBody>
                  <a:tcPr marL="67252" marR="67252" marT="0" marB="0"/>
                </a:tc>
                <a:extLst>
                  <a:ext uri="{0D108BD9-81ED-4DB2-BD59-A6C34878D82A}">
                    <a16:rowId xmlns:a16="http://schemas.microsoft.com/office/drawing/2014/main" val="10001"/>
                  </a:ext>
                </a:extLst>
              </a:tr>
              <a:tr h="1646257">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Self-Interest and Priority of Personal Gain</a:t>
                      </a:r>
                    </a:p>
                    <a:p>
                      <a:pPr>
                        <a:spcAft>
                          <a:spcPts val="0"/>
                        </a:spcAft>
                      </a:pPr>
                      <a:endPar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endParaRPr>
                    </a:p>
                  </a:txBody>
                  <a:tcPr marL="67252" marR="67252" marT="0" marB="0"/>
                </a:tc>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Although socialism was declared as a system protecting human welfare, in reality, its laws and principles often served the interests of those in power rather than the people.</a:t>
                      </a:r>
                    </a:p>
                  </a:txBody>
                  <a:tcPr marL="67252" marR="67252" marT="0" marB="0"/>
                </a:tc>
                <a:extLst>
                  <a:ext uri="{0D108BD9-81ED-4DB2-BD59-A6C34878D82A}">
                    <a16:rowId xmlns:a16="http://schemas.microsoft.com/office/drawing/2014/main" val="10002"/>
                  </a:ext>
                </a:extLst>
              </a:tr>
              <a:tr h="1317005">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Rejection of Democracy</a:t>
                      </a:r>
                    </a:p>
                  </a:txBody>
                  <a:tcPr marL="67252" marR="67252" marT="0" marB="0"/>
                </a:tc>
                <a:tc>
                  <a:txBody>
                    <a:bodyPr/>
                    <a:lstStyle/>
                    <a:p>
                      <a:pPr>
                        <a:spcAft>
                          <a:spcPts val="0"/>
                        </a:spcAft>
                      </a:pPr>
                      <a:r>
                        <a:rPr lang="en-US" altLang="ru-RU" sz="18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Recognizing democracy was viewed as equivalent to losing control and authority. For the administrative-command system, democracy was considered a “natural enemy.”</a:t>
                      </a:r>
                    </a:p>
                  </a:txBody>
                  <a:tcPr marL="67252" marR="67252"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nvPr>
        </p:nvGraphicFramePr>
        <p:xfrm>
          <a:off x="33304" y="0"/>
          <a:ext cx="8352928" cy="7010400"/>
        </p:xfrm>
        <a:graphic>
          <a:graphicData uri="http://schemas.openxmlformats.org/drawingml/2006/table">
            <a:tbl>
              <a:tblPr firstRow="1" firstCol="1" bandRow="1">
                <a:tableStyleId>{7DF18680-E054-41AD-8BC1-D1AEF772440D}</a:tableStyleId>
              </a:tblPr>
              <a:tblGrid>
                <a:gridCol w="2161571">
                  <a:extLst>
                    <a:ext uri="{9D8B030D-6E8A-4147-A177-3AD203B41FA5}">
                      <a16:colId xmlns:a16="http://schemas.microsoft.com/office/drawing/2014/main" val="20000"/>
                    </a:ext>
                  </a:extLst>
                </a:gridCol>
                <a:gridCol w="6191357">
                  <a:extLst>
                    <a:ext uri="{9D8B030D-6E8A-4147-A177-3AD203B41FA5}">
                      <a16:colId xmlns:a16="http://schemas.microsoft.com/office/drawing/2014/main" val="20001"/>
                    </a:ext>
                  </a:extLst>
                </a:gridCol>
              </a:tblGrid>
              <a:tr h="1728081">
                <a:tc>
                  <a:txBody>
                    <a:bodyPr/>
                    <a:lstStyle/>
                    <a:p>
                      <a:pPr>
                        <a:spcAft>
                          <a:spcPts val="0"/>
                        </a:spcAft>
                      </a:pPr>
                      <a:r>
                        <a:rPr lang="en-US" altLang="ru-RU" sz="20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Authoritarian Command</a:t>
                      </a:r>
                    </a:p>
                  </a:txBody>
                  <a:tcPr marL="58788" marR="58788" marT="0" marB="0"/>
                </a:tc>
                <a:tc>
                  <a:txBody>
                    <a:bodyPr/>
                    <a:lstStyle/>
                    <a:p>
                      <a:pPr>
                        <a:spcAft>
                          <a:spcPts val="0"/>
                        </a:spcAft>
                      </a:pPr>
                      <a:r>
                        <a:rPr lang="en-US" altLang="ru-RU" sz="20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No other form of governance was allowed. Only strict enforcement of orders ensured control. Practices such as “calling to the carpet,” issuing rapid organizational decisions, and enforcing harsh disciplinary measures were typical and ruthless forms of command-style management.</a:t>
                      </a:r>
                    </a:p>
                  </a:txBody>
                  <a:tcPr marL="58788" marR="58788" marT="0" marB="0"/>
                </a:tc>
                <a:extLst>
                  <a:ext uri="{0D108BD9-81ED-4DB2-BD59-A6C34878D82A}">
                    <a16:rowId xmlns:a16="http://schemas.microsoft.com/office/drawing/2014/main" val="10000"/>
                  </a:ext>
                </a:extLst>
              </a:tr>
              <a:tr h="1440199">
                <a:tc>
                  <a:txBody>
                    <a:bodyPr/>
                    <a:lstStyle/>
                    <a:p>
                      <a:pPr>
                        <a:spcAft>
                          <a:spcPts val="0"/>
                        </a:spcAft>
                      </a:pPr>
                      <a:r>
                        <a:rPr lang="en-US" altLang="ru-RU" sz="20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Formalism and Bureaucracy</a:t>
                      </a:r>
                    </a:p>
                  </a:txBody>
                  <a:tcPr marL="58788" marR="58788" marT="0" marB="0"/>
                </a:tc>
                <a:tc>
                  <a:txBody>
                    <a:bodyPr/>
                    <a:lstStyle/>
                    <a:p>
                      <a:pPr>
                        <a:spcAft>
                          <a:spcPts val="0"/>
                        </a:spcAft>
                      </a:pPr>
                      <a:r>
                        <a:rPr lang="en-US" altLang="ru-RU" sz="20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Formalism was the “father” of bureaucratic control, creating an atmosphere of excessive paperwork and rigidity. This principle prioritized documentation and formal procedures over practical results, turning adherence to protocol into an end in itself.</a:t>
                      </a:r>
                    </a:p>
                  </a:txBody>
                  <a:tcPr marL="58788" marR="58788" marT="0" marB="0"/>
                </a:tc>
                <a:extLst>
                  <a:ext uri="{0D108BD9-81ED-4DB2-BD59-A6C34878D82A}">
                    <a16:rowId xmlns:a16="http://schemas.microsoft.com/office/drawing/2014/main" val="10001"/>
                  </a:ext>
                </a:extLst>
              </a:tr>
              <a:tr h="1440199">
                <a:tc>
                  <a:txBody>
                    <a:bodyPr/>
                    <a:lstStyle/>
                    <a:p>
                      <a:pPr>
                        <a:spcAft>
                          <a:spcPts val="0"/>
                        </a:spcAft>
                      </a:pPr>
                      <a:r>
                        <a:rPr lang="en-US" altLang="ru-RU" sz="2000">
                          <a:solidFill>
                            <a:srgbClr val="000000"/>
                          </a:solidFill>
                          <a:effectLst/>
                          <a:latin typeface="Times New Roman" panose="02020603050405020304" pitchFamily="18" charset="0"/>
                          <a:ea typeface="Times New Roman" panose="02020603050405020304"/>
                          <a:cs typeface="Times New Roman" panose="02020603050405020304" pitchFamily="18" charset="0"/>
                        </a:rPr>
                        <a:t>Secrecy and Restriction</a:t>
                      </a:r>
                    </a:p>
                  </a:txBody>
                  <a:tcPr marL="58788" marR="58788" marT="0" marB="0"/>
                </a:tc>
                <a:tc>
                  <a:txBody>
                    <a:bodyPr/>
                    <a:lstStyle/>
                    <a:p>
                      <a:pPr>
                        <a:spcAft>
                          <a:spcPts val="0"/>
                        </a:spcAft>
                      </a:pPr>
                      <a:r>
                        <a:rPr lang="en-US" altLang="ru-RU" sz="20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The administrative-command system operated by concealing its internal affairs and maintaining secrecy. It opposed transparency and democracy, using confidentiality as a shield to hide shortcomings and maintain control over information flow.</a:t>
                      </a:r>
                    </a:p>
                  </a:txBody>
                  <a:tcPr marL="58788" marR="58788" marT="0" marB="0"/>
                </a:tc>
                <a:extLst>
                  <a:ext uri="{0D108BD9-81ED-4DB2-BD59-A6C34878D82A}">
                    <a16:rowId xmlns:a16="http://schemas.microsoft.com/office/drawing/2014/main" val="10002"/>
                  </a:ext>
                </a:extLst>
              </a:tr>
              <a:tr h="1152160">
                <a:tc>
                  <a:txBody>
                    <a:bodyPr/>
                    <a:lstStyle/>
                    <a:p>
                      <a:pPr>
                        <a:spcAft>
                          <a:spcPts val="0"/>
                        </a:spcAft>
                      </a:pPr>
                      <a:r>
                        <a:rPr lang="en-US" altLang="ru-RU" sz="2000">
                          <a:effectLst/>
                        </a:rPr>
                        <a:t>Conservatism</a:t>
                      </a:r>
                      <a:r>
                        <a:rPr lang="ru-RU" sz="2000">
                          <a:effectLst/>
                        </a:rPr>
                        <a:t> </a:t>
                      </a:r>
                      <a:endParaRPr lang="ru-RU" sz="2000">
                        <a:solidFill>
                          <a:srgbClr val="000000"/>
                        </a:solidFill>
                        <a:effectLst/>
                        <a:latin typeface="Times New Roman" panose="02020603050405020304" pitchFamily="18" charset="0"/>
                        <a:ea typeface="Times New Roman" panose="02020603050405020304"/>
                        <a:cs typeface="Times New Roman" panose="02020603050405020304" pitchFamily="18" charset="0"/>
                      </a:endParaRPr>
                    </a:p>
                  </a:txBody>
                  <a:tcPr marL="58788" marR="58788" marT="0" marB="0"/>
                </a:tc>
                <a:tc>
                  <a:txBody>
                    <a:bodyPr/>
                    <a:lstStyle/>
                    <a:p>
                      <a:pPr>
                        <a:spcAft>
                          <a:spcPts val="0"/>
                        </a:spcAft>
                      </a:pPr>
                      <a:r>
                        <a:rPr lang="en-US" altLang="ru-RU" sz="2000" dirty="0">
                          <a:effectLst/>
                        </a:rPr>
                        <a:t>This principle reflected resistance to change. Even when improvements or innovations were recognized as necessary, their implementation was delayed or carried out only partially and superficially, demonstrating an aversion to modernization.</a:t>
                      </a:r>
                      <a:r>
                        <a:rPr lang="ru-RU" sz="2000" dirty="0">
                          <a:effectLst/>
                        </a:rPr>
                        <a:t> </a:t>
                      </a:r>
                      <a:endParaRPr lang="ru-RU" sz="2000" dirty="0">
                        <a:solidFill>
                          <a:srgbClr val="000000"/>
                        </a:solidFill>
                        <a:effectLst/>
                        <a:latin typeface="Times New Roman" panose="02020603050405020304" pitchFamily="18" charset="0"/>
                        <a:ea typeface="Times New Roman" panose="02020603050405020304"/>
                        <a:cs typeface="Times New Roman" panose="02020603050405020304" pitchFamily="18" charset="0"/>
                      </a:endParaRPr>
                    </a:p>
                  </a:txBody>
                  <a:tcPr marL="58788" marR="58788"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16632"/>
            <a:ext cx="7848872" cy="3138170"/>
          </a:xfrm>
          <a:prstGeom prst="rect">
            <a:avLst/>
          </a:prstGeom>
        </p:spPr>
        <p:txBody>
          <a:bodyPr wrap="square">
            <a:spAutoFit/>
          </a:bodyPr>
          <a:lstStyle/>
          <a:p>
            <a:r>
              <a:rPr lang="en-US" altLang="ru-RU" sz="2200" dirty="0">
                <a:solidFill>
                  <a:schemeClr val="accent1">
                    <a:lumMod val="75000"/>
                  </a:schemeClr>
                </a:solidFill>
                <a:latin typeface="Times New Roman" panose="02020603050405020304" pitchFamily="18" charset="0"/>
                <a:cs typeface="Times New Roman" panose="02020603050405020304" pitchFamily="18" charset="0"/>
              </a:rPr>
              <a:t>The dominance of these principles led to the collapse of the former Soviet Union. The rigid control of the party and state nomenclature suppressed the economy, politics, spirituality, and education. Important decisions were made within a narrow circle of the party elite and became mandatory for the entire country. Local initiatives were stifled. The suppression of democracy resulted in the widespread violation of the rights and freedoms declared in the constitution. As a consequence, the former union eventually disintegrated.</a:t>
            </a:r>
          </a:p>
        </p:txBody>
      </p:sp>
      <p:pic>
        <p:nvPicPr>
          <p:cNvPr id="7170" name="Picture 2" descr="Картинки для деловой презентации - 71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2936"/>
            <a:ext cx="9144000" cy="4005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062" y="261283"/>
            <a:ext cx="8280920" cy="1106805"/>
          </a:xfrm>
          <a:prstGeom prst="rect">
            <a:avLst/>
          </a:prstGeom>
        </p:spPr>
        <p:txBody>
          <a:bodyPr wrap="square">
            <a:spAutoFit/>
          </a:bodyPr>
          <a:lstStyle/>
          <a:p>
            <a:r>
              <a:rPr lang="en-US" altLang="ru-RU" sz="2200" dirty="0">
                <a:solidFill>
                  <a:schemeClr val="accent1">
                    <a:lumMod val="75000"/>
                  </a:schemeClr>
                </a:solidFill>
                <a:latin typeface="Times New Roman" panose="02020603050405020304" pitchFamily="18" charset="0"/>
                <a:cs typeface="Times New Roman" panose="02020603050405020304" pitchFamily="18" charset="0"/>
              </a:rPr>
              <a:t>The “7-S” principle implies that an enterprise (or firm) should operate in the following directions to achieve its desired economic results:</a:t>
            </a:r>
          </a:p>
          <a:p>
            <a:endParaRPr lang="en-US" altLang="ru-RU" sz="2200"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6" name="Схема 5"/>
          <p:cNvGraphicFramePr/>
          <p:nvPr/>
        </p:nvGraphicFramePr>
        <p:xfrm>
          <a:off x="539552" y="1412776"/>
          <a:ext cx="806489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5517232"/>
            <a:ext cx="7992888" cy="1476375"/>
          </a:xfrm>
          <a:prstGeom prst="rect">
            <a:avLst/>
          </a:prstGeom>
        </p:spPr>
        <p:txBody>
          <a:bodyPr wrap="square">
            <a:spAutoFit/>
          </a:bodyPr>
          <a:lstStyle/>
          <a:p>
            <a:pPr algn="ctr"/>
            <a:r>
              <a:rPr lang="en-US" altLang="ru-RU" dirty="0">
                <a:latin typeface="Times New Roman" panose="02020603050405020304" pitchFamily="18" charset="0"/>
                <a:cs typeface="Times New Roman" panose="02020603050405020304" pitchFamily="18" charset="0"/>
              </a:rPr>
              <a:t>According to this principle, economic indicators should first be calculated, and to achieve them, it is necessary to create an appropriate production structure, ensure the provision of resources, select and train personnel, and apply the most effective management methods and practices.</a:t>
            </a:r>
          </a:p>
          <a:p>
            <a:pPr algn="ctr"/>
            <a:endParaRPr lang="en-US" altLang="ru-RU" dirty="0">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51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nvGraphicFramePr>
        <p:xfrm>
          <a:off x="323528" y="188640"/>
          <a:ext cx="8280920" cy="1785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nvGraphicFramePr>
        <p:xfrm>
          <a:off x="251520" y="2060848"/>
          <a:ext cx="8568952" cy="24006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9218"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4077073"/>
            <a:ext cx="903649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756" y="188639"/>
            <a:ext cx="8964488" cy="2030095"/>
          </a:xfrm>
          <a:prstGeom prst="rect">
            <a:avLst/>
          </a:prstGeom>
        </p:spPr>
        <p:txBody>
          <a:bodyPr wrap="square">
            <a:spAutoFit/>
          </a:bodyPr>
          <a:lstStyle/>
          <a:p>
            <a:r>
              <a:rPr lang="en-US" altLang="ru-RU" dirty="0">
                <a:latin typeface="Times New Roman" panose="02020603050405020304" pitchFamily="18" charset="0"/>
                <a:cs typeface="Times New Roman" panose="02020603050405020304" pitchFamily="18" charset="0"/>
              </a:rPr>
              <a:t>Japan is a country that has made great innovations in the field of management and remains one of the world’s leading nations in this area today. The Japanese view management as complete dedication to work — even being ready to sacrifice oneself if necessary. The interests of the firm are placed above all other interests. Employees are brought up in a spirit of a large family within the company. The fate of managers and workers is considered the same; they often eat in the same cafeteria and spend much of their time together. These principles and the Japanese management style can be successfully applied in our conditions as well.</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19965"/>
            <a:ext cx="9144000" cy="4638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 y="28819"/>
            <a:ext cx="9144000" cy="678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043608" y="692696"/>
            <a:ext cx="7488832" cy="1630045"/>
          </a:xfrm>
          <a:prstGeom prst="rect">
            <a:avLst/>
          </a:prstGeom>
        </p:spPr>
        <p:txBody>
          <a:bodyPr wrap="square">
            <a:spAutoFit/>
          </a:bodyPr>
          <a:lstStyle/>
          <a:p>
            <a:pPr algn="ctr"/>
            <a:r>
              <a:rPr lang="en-US" sz="5000" b="1" dirty="0">
                <a:solidFill>
                  <a:srgbClr val="FFC000"/>
                </a:solidFill>
                <a:latin typeface="Times New Roman" panose="02020603050405020304" pitchFamily="18" charset="0"/>
                <a:cs typeface="Times New Roman" panose="02020603050405020304" pitchFamily="18" charset="0"/>
              </a:rPr>
              <a:t>4.</a:t>
            </a:r>
            <a:r>
              <a:rPr lang="en-US" altLang="ru-RU" sz="5000" b="1" dirty="0">
                <a:solidFill>
                  <a:srgbClr val="FFC000"/>
                </a:solidFill>
                <a:latin typeface="Times New Roman" panose="02020603050405020304" pitchFamily="18" charset="0"/>
                <a:cs typeface="Times New Roman" panose="02020603050405020304" pitchFamily="18" charset="0"/>
              </a:rPr>
              <a:t>Management Methods and Their Essence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467360" y="332740"/>
            <a:ext cx="8268335" cy="1343025"/>
          </a:xfrm>
          <a:prstGeom prst="rect">
            <a:avLst/>
          </a:prstGeom>
        </p:spPr>
        <p:txBody>
          <a:bodyPr>
            <a:noAutofit/>
          </a:bodyPr>
          <a:lstStyle/>
          <a:p>
            <a:r>
              <a:rPr sz="1600"/>
              <a:t>A method is a way or means of conducting research or exerting influence. From the perspective of research, the term method refers to the techniques and approaches used in studying a management object during the process of analysis and observation.</a:t>
            </a:r>
          </a:p>
        </p:txBody>
      </p:sp>
      <p:graphicFrame>
        <p:nvGraphicFramePr>
          <p:cNvPr id="3" name="Схема 6"/>
          <p:cNvGraphicFramePr/>
          <p:nvPr/>
        </p:nvGraphicFramePr>
        <p:xfrm>
          <a:off x="467544" y="1859340"/>
          <a:ext cx="8352928" cy="3801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10524" y="50583"/>
            <a:ext cx="7992888" cy="6492875"/>
          </a:xfrm>
          <a:prstGeom prst="rect">
            <a:avLst/>
          </a:prstGeom>
        </p:spPr>
        <p:txBody>
          <a:bodyPr wrap="square">
            <a:spAutoFit/>
          </a:bodyPr>
          <a:lstStyle/>
          <a:p>
            <a:r>
              <a:rPr lang="en-US" altLang="ru-RU" sz="2600" dirty="0">
                <a:latin typeface="Times New Roman" panose="02020603050405020304" pitchFamily="18" charset="0"/>
                <a:cs typeface="Times New Roman" panose="02020603050405020304" pitchFamily="18" charset="0"/>
              </a:rPr>
              <a:t>Management methods are the ways of influencing employees and production teams as a whole. These methods aim to coordinate the activities of individuals and groups in the process of achieving established goals.</a:t>
            </a:r>
          </a:p>
          <a:p>
            <a:r>
              <a:rPr lang="en-US" altLang="ru-RU" sz="2600" dirty="0">
                <a:latin typeface="Times New Roman" panose="02020603050405020304" pitchFamily="18" charset="0"/>
                <a:cs typeface="Times New Roman" panose="02020603050405020304" pitchFamily="18" charset="0"/>
              </a:rPr>
              <a:t>In other words, management methods are purposeful means through which the management subject influences the management object — that is, the actions taken by a manager to coordinate the activities of the production collective in order to reach the desired objectives.</a:t>
            </a:r>
          </a:p>
          <a:p>
            <a:r>
              <a:rPr lang="en-US" altLang="ru-RU" sz="2600" dirty="0">
                <a:latin typeface="Times New Roman" panose="02020603050405020304" pitchFamily="18" charset="0"/>
                <a:cs typeface="Times New Roman" panose="02020603050405020304" pitchFamily="18" charset="0"/>
              </a:rPr>
              <a:t>Through management methods, economic processes and participants of production are influenced in such a way as to achieve high results while minimizing the use of material, financial, energy, and labor resources.</a:t>
            </a:r>
          </a:p>
          <a:p>
            <a:r>
              <a:rPr lang="en-US" altLang="ru-RU" sz="2600" dirty="0">
                <a:latin typeface="Times New Roman" panose="02020603050405020304" pitchFamily="18" charset="0"/>
                <a:cs typeface="Times New Roman" panose="02020603050405020304" pitchFamily="18" charset="0"/>
              </a:rPr>
              <a:t>The efficiency of production largely depends on how well-developed and properly applied management methods are.</a:t>
            </a:r>
          </a:p>
          <a:p>
            <a:endParaRPr lang="en-US" altLang="ru-RU" sz="2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48451"/>
            <a:ext cx="8280920" cy="6523990"/>
          </a:xfrm>
          <a:prstGeom prst="rect">
            <a:avLst/>
          </a:prstGeom>
        </p:spPr>
        <p:txBody>
          <a:bodyPr wrap="square">
            <a:spAutoFit/>
          </a:bodyPr>
          <a:lstStyle/>
          <a:p>
            <a:r>
              <a:rPr lang="en-US" altLang="ru-RU" sz="2200" dirty="0">
                <a:latin typeface="Times New Roman" panose="02020603050405020304" pitchFamily="18" charset="0"/>
                <a:cs typeface="Times New Roman" panose="02020603050405020304" pitchFamily="18" charset="0"/>
              </a:rPr>
              <a:t>Management methods evolve under the influence of both external and internal factors. External factors include changes in external and internal conditions, the implementation of major reforms in economic management, transformations in the technical development level of the national economy, and modifications within the management system—such as the transition from a sectoral management model to a regional one. Internal factors, on the other hand, encompass the concentration of production through the creation of large industrial associations, changes in enterprise size resulting in their reclassification, variations in the degree of production specialization, and improvements in the technical equipment of labor. They also involve the advancement and modernization of existing methods of production planning and regulation, including the introduction of network planning and management, continuous and rapid production scheduling, and the application of automated production management systems.</a:t>
            </a:r>
          </a:p>
          <a:p>
            <a:r>
              <a:rPr lang="en-US" altLang="ru-RU" sz="2200" dirty="0">
                <a:latin typeface="Times New Roman" panose="02020603050405020304" pitchFamily="18" charset="0"/>
                <a:cs typeface="Times New Roman" panose="02020603050405020304" pitchFamily="18" charset="0"/>
              </a:rPr>
              <a:t>In summary, management methods are dynamic and continuously adapt to the surrounding economic, technical, and organizational changes to ensure the efficiency and competitiveness of enterprises.</a:t>
            </a:r>
          </a:p>
          <a:p>
            <a:endParaRPr lang="en-US" altLang="ru-RU"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184559"/>
            <a:ext cx="6840760" cy="768350"/>
          </a:xfrm>
          <a:prstGeom prst="rect">
            <a:avLst/>
          </a:prstGeom>
        </p:spPr>
        <p:txBody>
          <a:bodyPr wrap="square">
            <a:spAutoFit/>
          </a:bodyPr>
          <a:lstStyle/>
          <a:p>
            <a:pPr algn="ctr"/>
            <a:r>
              <a:rPr lang="en-US" altLang="ru-RU" sz="2200" dirty="0">
                <a:latin typeface="Times New Roman" panose="02020603050405020304" pitchFamily="18" charset="0"/>
                <a:cs typeface="Times New Roman" panose="02020603050405020304" pitchFamily="18" charset="0"/>
              </a:rPr>
              <a:t>Methods of Managing Objects within the Functional Subsystem</a:t>
            </a:r>
          </a:p>
        </p:txBody>
      </p:sp>
      <p:graphicFrame>
        <p:nvGraphicFramePr>
          <p:cNvPr id="5" name="Таблица 4"/>
          <p:cNvGraphicFramePr>
            <a:graphicFrameLocks noGrp="1"/>
          </p:cNvGraphicFramePr>
          <p:nvPr/>
        </p:nvGraphicFramePr>
        <p:xfrm>
          <a:off x="683568" y="1052736"/>
          <a:ext cx="7632848" cy="5184576"/>
        </p:xfrm>
        <a:graphic>
          <a:graphicData uri="http://schemas.openxmlformats.org/drawingml/2006/table">
            <a:tbl>
              <a:tblPr firstRow="1" firstCol="1" bandRow="1">
                <a:tableStyleId>{5C22544A-7EE6-4342-B048-85BDC9FD1C3A}</a:tableStyleId>
              </a:tblPr>
              <a:tblGrid>
                <a:gridCol w="2080673">
                  <a:extLst>
                    <a:ext uri="{9D8B030D-6E8A-4147-A177-3AD203B41FA5}">
                      <a16:colId xmlns:a16="http://schemas.microsoft.com/office/drawing/2014/main" val="20000"/>
                    </a:ext>
                  </a:extLst>
                </a:gridCol>
                <a:gridCol w="5552175">
                  <a:extLst>
                    <a:ext uri="{9D8B030D-6E8A-4147-A177-3AD203B41FA5}">
                      <a16:colId xmlns:a16="http://schemas.microsoft.com/office/drawing/2014/main" val="20001"/>
                    </a:ext>
                  </a:extLst>
                </a:gridCol>
              </a:tblGrid>
              <a:tr h="2592288">
                <a:tc>
                  <a:txBody>
                    <a:bodyPr/>
                    <a:lstStyle/>
                    <a:p>
                      <a:pPr>
                        <a:spcAft>
                          <a:spcPts val="0"/>
                        </a:spcAft>
                      </a:pPr>
                      <a:r>
                        <a:rPr lang="en-US" altLang="ru-RU" sz="1400" dirty="0">
                          <a:solidFill>
                            <a:srgbClr val="000000"/>
                          </a:solidFill>
                          <a:effectLst/>
                          <a:latin typeface="Times New Roman" panose="02020603050405020304" pitchFamily="18" charset="0"/>
                          <a:ea typeface="Times New Roman" panose="02020603050405020304"/>
                          <a:cs typeface="Times New Roman" panose="02020603050405020304" pitchFamily="18" charset="0"/>
                        </a:rPr>
                        <a:t>Production Department</a:t>
                      </a:r>
                    </a:p>
                  </a:txBody>
                  <a:tcPr marL="55849" marR="55849" marT="0" marB="0"/>
                </a:tc>
                <a:tc>
                  <a:txBody>
                    <a:bodyPr/>
                    <a:lstStyle/>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*analyzing the durability (reliability) of products;*</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*monitoring product quality;*</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*factor analysis;*</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*functional analysis;*</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*controlling the use of labor, equipment, and materials;*</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*studying production operations;*</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*programming, planning, and controlling production;*</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*calculating costs and other related activities.*</a:t>
                      </a:r>
                    </a:p>
                    <a:p>
                      <a:pPr>
                        <a:spcAft>
                          <a:spcPts val="0"/>
                        </a:spcAft>
                      </a:pPr>
                      <a:endParaRPr lang="en-US" altLang="ru-RU" sz="1400" dirty="0">
                        <a:effectLst/>
                        <a:latin typeface="Times New Roman" panose="02020603050405020304" pitchFamily="18" charset="0"/>
                        <a:ea typeface="Times New Roman" panose="02020603050405020304"/>
                        <a:cs typeface="Times New Roman" panose="02020603050405020304" pitchFamily="18" charset="0"/>
                      </a:endParaRPr>
                    </a:p>
                  </a:txBody>
                  <a:tcPr marL="55849" marR="55849" marT="0" marB="0"/>
                </a:tc>
                <a:extLst>
                  <a:ext uri="{0D108BD9-81ED-4DB2-BD59-A6C34878D82A}">
                    <a16:rowId xmlns:a16="http://schemas.microsoft.com/office/drawing/2014/main" val="10000"/>
                  </a:ext>
                </a:extLst>
              </a:tr>
              <a:tr h="1296144">
                <a:tc>
                  <a:txBody>
                    <a:bodyPr/>
                    <a:lstStyle/>
                    <a:p>
                      <a:pPr>
                        <a:spcAft>
                          <a:spcPts val="0"/>
                        </a:spcAft>
                      </a:pPr>
                      <a:r>
                        <a:rPr lang="en-US" altLang="ru-RU" sz="1400">
                          <a:effectLst/>
                          <a:latin typeface="Times New Roman" panose="02020603050405020304" pitchFamily="18" charset="0"/>
                          <a:cs typeface="Times New Roman" panose="02020603050405020304" pitchFamily="18" charset="0"/>
                        </a:rPr>
                        <a:t>Marketing Department</a:t>
                      </a:r>
                    </a:p>
                    <a:p>
                      <a:pPr>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Times New Roman" panose="02020603050405020304"/>
                        <a:cs typeface="Times New Roman" panose="02020603050405020304" pitchFamily="18" charset="0"/>
                      </a:endParaRPr>
                    </a:p>
                  </a:txBody>
                  <a:tcPr marL="55849" marR="55849" marT="0" marB="0"/>
                </a:tc>
                <a:tc>
                  <a:txBody>
                    <a:bodyPr/>
                    <a:lstStyle/>
                    <a:p>
                      <a:pPr>
                        <a:spcAft>
                          <a:spcPts val="0"/>
                        </a:spcAft>
                      </a:pPr>
                      <a:r>
                        <a:rPr lang="en-US" altLang="ru-RU" sz="1400" dirty="0">
                          <a:effectLst/>
                          <a:latin typeface="Times New Roman" panose="02020603050405020304" pitchFamily="18" charset="0"/>
                          <a:cs typeface="Times New Roman" panose="02020603050405020304" pitchFamily="18" charset="0"/>
                        </a:rPr>
                        <a:t>*diagnosing the company’s position in the goods market;*</a:t>
                      </a:r>
                    </a:p>
                    <a:p>
                      <a:pPr>
                        <a:spcAft>
                          <a:spcPts val="0"/>
                        </a:spcAft>
                      </a:pPr>
                      <a:r>
                        <a:rPr lang="en-US" altLang="ru-RU" sz="1400" dirty="0">
                          <a:effectLst/>
                          <a:latin typeface="Times New Roman" panose="02020603050405020304" pitchFamily="18" charset="0"/>
                          <a:cs typeface="Times New Roman" panose="02020603050405020304" pitchFamily="18" charset="0"/>
                        </a:rPr>
                        <a:t>*analyzing the company’s opportunities for entering the market;*</a:t>
                      </a:r>
                    </a:p>
                    <a:p>
                      <a:pPr>
                        <a:spcAft>
                          <a:spcPts val="0"/>
                        </a:spcAft>
                      </a:pPr>
                      <a:r>
                        <a:rPr lang="en-US" altLang="ru-RU" sz="1400" dirty="0">
                          <a:effectLst/>
                          <a:latin typeface="Times New Roman" panose="02020603050405020304" pitchFamily="18" charset="0"/>
                          <a:cs typeface="Times New Roman" panose="02020603050405020304" pitchFamily="18" charset="0"/>
                        </a:rPr>
                        <a:t>*identifying demand and needs related to launching new products and entering new markets;*</a:t>
                      </a:r>
                    </a:p>
                    <a:p>
                      <a:pPr>
                        <a:spcAft>
                          <a:spcPts val="0"/>
                        </a:spcAft>
                      </a:pPr>
                      <a:r>
                        <a:rPr lang="en-US" altLang="ru-RU" sz="1400" dirty="0">
                          <a:effectLst/>
                          <a:latin typeface="Times New Roman" panose="02020603050405020304" pitchFamily="18" charset="0"/>
                          <a:cs typeface="Times New Roman" panose="02020603050405020304" pitchFamily="18" charset="0"/>
                        </a:rPr>
                        <a:t>*developing a marketing concept and other related activities.*</a:t>
                      </a:r>
                    </a:p>
                    <a:p>
                      <a:pPr>
                        <a:spcAft>
                          <a:spcPts val="0"/>
                        </a:spcAft>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a:cs typeface="Times New Roman" panose="02020603050405020304" pitchFamily="18" charset="0"/>
                      </a:endParaRPr>
                    </a:p>
                  </a:txBody>
                  <a:tcPr marL="55849" marR="55849" marT="0" marB="0"/>
                </a:tc>
                <a:extLst>
                  <a:ext uri="{0D108BD9-81ED-4DB2-BD59-A6C34878D82A}">
                    <a16:rowId xmlns:a16="http://schemas.microsoft.com/office/drawing/2014/main" val="10001"/>
                  </a:ext>
                </a:extLst>
              </a:tr>
              <a:tr h="1296144">
                <a:tc>
                  <a:txBody>
                    <a:bodyPr/>
                    <a:lstStyle/>
                    <a:p>
                      <a:pPr>
                        <a:spcAft>
                          <a:spcPts val="0"/>
                        </a:spcAft>
                      </a:pPr>
                      <a:r>
                        <a:rPr lang="en-US" altLang="ru-RU" sz="1400">
                          <a:effectLst/>
                          <a:latin typeface="Times New Roman" panose="02020603050405020304" pitchFamily="18" charset="0"/>
                          <a:cs typeface="Times New Roman" panose="02020603050405020304" pitchFamily="18" charset="0"/>
                        </a:rPr>
                        <a:t>Personnel (Human Resources) Subsystem</a:t>
                      </a: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Times New Roman" panose="02020603050405020304"/>
                        <a:cs typeface="Times New Roman" panose="02020603050405020304" pitchFamily="18" charset="0"/>
                      </a:endParaRPr>
                    </a:p>
                  </a:txBody>
                  <a:tcPr marL="55849" marR="55849" marT="0" marB="0"/>
                </a:tc>
                <a:tc>
                  <a:txBody>
                    <a:bodyPr/>
                    <a:lstStyle/>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*planning the workforce;*</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*organizing employees’ labor and wages;*</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*managing employees and their career advancement;*</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*developing and analyzing the personnel management system;*</a:t>
                      </a:r>
                    </a:p>
                    <a:p>
                      <a:pPr>
                        <a:spcAft>
                          <a:spcPts val="0"/>
                        </a:spcAft>
                      </a:pPr>
                      <a:r>
                        <a:rPr lang="en-US" altLang="ru-RU" sz="1400" dirty="0">
                          <a:effectLst/>
                          <a:latin typeface="Times New Roman" panose="02020603050405020304" pitchFamily="18" charset="0"/>
                          <a:ea typeface="Times New Roman" panose="02020603050405020304"/>
                          <a:cs typeface="Times New Roman" panose="02020603050405020304" pitchFamily="18" charset="0"/>
                        </a:rPr>
                        <a:t>*and other related activities.*</a:t>
                      </a:r>
                    </a:p>
                    <a:p>
                      <a:pPr>
                        <a:spcAft>
                          <a:spcPts val="0"/>
                        </a:spcAft>
                      </a:pPr>
                      <a:endParaRPr lang="en-US" altLang="ru-RU" sz="1400" dirty="0">
                        <a:effectLst/>
                        <a:latin typeface="Times New Roman" panose="02020603050405020304" pitchFamily="18" charset="0"/>
                        <a:ea typeface="Times New Roman" panose="02020603050405020304"/>
                        <a:cs typeface="Times New Roman" panose="02020603050405020304" pitchFamily="18" charset="0"/>
                      </a:endParaRPr>
                    </a:p>
                  </a:txBody>
                  <a:tcPr marL="55849" marR="55849" marT="0" marB="0"/>
                </a:tc>
                <a:extLst>
                  <a:ext uri="{0D108BD9-81ED-4DB2-BD59-A6C34878D82A}">
                    <a16:rowId xmlns:a16="http://schemas.microsoft.com/office/drawing/2014/main" val="1000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6461" y="4941763"/>
            <a:ext cx="6512511" cy="1143000"/>
          </a:xfrm>
        </p:spPr>
        <p:txBody>
          <a:bodyPr/>
          <a:lstStyle/>
          <a:p>
            <a:pPr marL="0" indent="0">
              <a:buNone/>
            </a:pPr>
            <a:endParaRPr lang="ru-RU"/>
          </a:p>
        </p:txBody>
      </p:sp>
      <p:pic>
        <p:nvPicPr>
          <p:cNvPr id="4" name="Замещающее содержимое 3"/>
          <p:cNvPicPr>
            <a:picLocks noGrp="1" noChangeAspect="1"/>
          </p:cNvPicPr>
          <p:nvPr>
            <p:ph sz="quarter" idx="13"/>
          </p:nvPr>
        </p:nvPicPr>
        <p:blipFill>
          <a:blip r:embed="rId2"/>
          <a:stretch>
            <a:fillRect/>
          </a:stretch>
        </p:blipFill>
        <p:spPr>
          <a:xfrm>
            <a:off x="0" y="0"/>
            <a:ext cx="4058920" cy="6874510"/>
          </a:xfrm>
          <a:prstGeom prst="rect">
            <a:avLst/>
          </a:prstGeom>
        </p:spPr>
      </p:pic>
      <p:sp>
        <p:nvSpPr>
          <p:cNvPr id="6" name="Текстовое поле 5"/>
          <p:cNvSpPr txBox="1"/>
          <p:nvPr/>
        </p:nvSpPr>
        <p:spPr>
          <a:xfrm>
            <a:off x="4067810" y="0"/>
            <a:ext cx="5076190" cy="4941570"/>
          </a:xfrm>
          <a:prstGeom prst="rect">
            <a:avLst/>
          </a:prstGeom>
          <a:noFill/>
        </p:spPr>
        <p:txBody>
          <a:bodyPr wrap="square" rtlCol="0" anchor="t">
            <a:noAutofit/>
          </a:bodyPr>
          <a:lstStyle/>
          <a:p>
            <a:r>
              <a:rPr sz="1600">
                <a:sym typeface="+mn-ea"/>
              </a:rPr>
              <a:t>What is a Management Method?</a:t>
            </a:r>
            <a:endParaRPr sz="1600"/>
          </a:p>
          <a:p>
            <a:r>
              <a:rPr sz="1600">
                <a:sym typeface="+mn-ea"/>
              </a:rPr>
              <a:t>A management method is a set of techniques and approaches used to influence employees and production teams in order to achieve established goals. </a:t>
            </a:r>
          </a:p>
          <a:p>
            <a:endParaRPr sz="1600">
              <a:sym typeface="+mn-ea"/>
            </a:endParaRPr>
          </a:p>
          <a:p>
            <a:r>
              <a:rPr sz="1600">
                <a:sym typeface="+mn-ea"/>
              </a:rPr>
              <a:t>These methods aim to coordinate the activities of individuals and groups throughout the management process.</a:t>
            </a:r>
            <a:endParaRPr sz="1600"/>
          </a:p>
          <a:p>
            <a:r>
              <a:rPr sz="1600">
                <a:sym typeface="+mn-ea"/>
              </a:rPr>
              <a:t>Knowing how and when to apply management methods correctly is one of the key skills and successes of an effective leader.</a:t>
            </a:r>
            <a:endParaRPr lang="ru-RU" altLang="en-US" sz="1600">
              <a:sym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2861" y="837123"/>
            <a:ext cx="6512511" cy="1143000"/>
          </a:xfrm>
        </p:spPr>
        <p:txBody>
          <a:bodyPr/>
          <a:lstStyle/>
          <a:p>
            <a:r>
              <a:rPr sz="2800">
                <a:sym typeface="+mn-ea"/>
              </a:rPr>
              <a:t>Administrative and </a:t>
            </a:r>
            <a:br>
              <a:rPr sz="2800">
                <a:sym typeface="+mn-ea"/>
              </a:rPr>
            </a:br>
            <a:r>
              <a:rPr sz="2800">
                <a:sym typeface="+mn-ea"/>
              </a:rPr>
              <a:t>Organizational Methods of</a:t>
            </a:r>
            <a:endParaRPr lang="ru-RU" sz="2800"/>
          </a:p>
        </p:txBody>
      </p:sp>
      <p:pic>
        <p:nvPicPr>
          <p:cNvPr id="4" name="Замещающее содержимое 3"/>
          <p:cNvPicPr>
            <a:picLocks noGrp="1" noChangeAspect="1"/>
          </p:cNvPicPr>
          <p:nvPr>
            <p:ph sz="quarter" idx="13"/>
          </p:nvPr>
        </p:nvPicPr>
        <p:blipFill>
          <a:blip r:embed="rId2"/>
          <a:stretch>
            <a:fillRect/>
          </a:stretch>
        </p:blipFill>
        <p:spPr>
          <a:xfrm>
            <a:off x="4974590" y="-27305"/>
            <a:ext cx="4169410" cy="6927850"/>
          </a:xfrm>
          <a:prstGeom prst="rect">
            <a:avLst/>
          </a:prstGeom>
        </p:spPr>
      </p:pic>
      <p:sp>
        <p:nvSpPr>
          <p:cNvPr id="5" name="Текстовое поле 4"/>
          <p:cNvSpPr txBox="1"/>
          <p:nvPr/>
        </p:nvSpPr>
        <p:spPr>
          <a:xfrm>
            <a:off x="34925" y="1656715"/>
            <a:ext cx="5075555" cy="5243830"/>
          </a:xfrm>
          <a:prstGeom prst="rect">
            <a:avLst/>
          </a:prstGeom>
        </p:spPr>
        <p:txBody>
          <a:bodyPr>
            <a:noAutofit/>
          </a:bodyPr>
          <a:lstStyle/>
          <a:p>
            <a:r>
              <a:rPr sz="1600"/>
              <a:t> </a:t>
            </a:r>
            <a:br>
              <a:rPr sz="1600"/>
            </a:br>
            <a:endParaRPr sz="1600"/>
          </a:p>
          <a:p>
            <a:r>
              <a:rPr sz="1600"/>
              <a:t>Management</a:t>
            </a:r>
          </a:p>
          <a:p>
            <a:r>
              <a:rPr sz="1600"/>
              <a:t>Administrative and organizational methods hold a special place within the overall system of management techniques. These methods ensure order, discipline, and clear coordination in the management process. They include the following key activities:</a:t>
            </a:r>
          </a:p>
          <a:p>
            <a:endParaRPr sz="1600"/>
          </a:p>
          <a:p>
            <a:pPr>
              <a:buFont typeface="Arial" panose="020B0604020202020204"/>
              <a:buChar char="•"/>
            </a:pPr>
            <a:r>
              <a:rPr sz="1600"/>
              <a:t>establishing a clear structure for the management apparatus;</a:t>
            </a:r>
          </a:p>
          <a:p>
            <a:pPr>
              <a:buFont typeface="Arial" panose="020B0604020202020204"/>
              <a:buChar char="•"/>
            </a:pPr>
            <a:endParaRPr sz="1600"/>
          </a:p>
          <a:p>
            <a:pPr>
              <a:buFont typeface="Arial" panose="020B0604020202020204"/>
              <a:buChar char="•"/>
            </a:pPr>
            <a:r>
              <a:rPr sz="1600"/>
              <a:t>defining the functions of each management level;</a:t>
            </a:r>
          </a:p>
          <a:p>
            <a:pPr>
              <a:buFont typeface="Arial" panose="020B0604020202020204"/>
              <a:buChar char="•"/>
            </a:pPr>
            <a:endParaRPr sz="1600"/>
          </a:p>
          <a:p>
            <a:pPr>
              <a:buFont typeface="Arial" panose="020B0604020202020204"/>
              <a:buChar char="•"/>
            </a:pPr>
            <a:r>
              <a:rPr sz="1600"/>
              <a:t>making and selecting the right decisions.</a:t>
            </a:r>
          </a:p>
          <a:p>
            <a:r>
              <a:rPr sz="1600"/>
              <a:t>These methods are essential for maintaining organizational stability, responsibility, and efficiency in all management operations.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4706" y="188788"/>
            <a:ext cx="6512511" cy="1143000"/>
          </a:xfrm>
        </p:spPr>
        <p:txBody>
          <a:bodyPr/>
          <a:lstStyle/>
          <a:p>
            <a:pPr marL="0" indent="0">
              <a:buNone/>
            </a:pPr>
            <a:r>
              <a:rPr lang="en-US" altLang="ru-RU"/>
              <a:t>Issuing orders</a:t>
            </a:r>
          </a:p>
        </p:txBody>
      </p:sp>
      <p:pic>
        <p:nvPicPr>
          <p:cNvPr id="4" name="Замещающее содержимое 3"/>
          <p:cNvPicPr>
            <a:picLocks noGrp="1" noChangeAspect="1"/>
          </p:cNvPicPr>
          <p:nvPr>
            <p:ph sz="quarter" idx="13"/>
          </p:nvPr>
        </p:nvPicPr>
        <p:blipFill>
          <a:blip r:embed="rId2"/>
          <a:stretch>
            <a:fillRect/>
          </a:stretch>
        </p:blipFill>
        <p:spPr>
          <a:xfrm>
            <a:off x="5612765" y="45085"/>
            <a:ext cx="3531235" cy="6844030"/>
          </a:xfrm>
          <a:prstGeom prst="rect">
            <a:avLst/>
          </a:prstGeom>
        </p:spPr>
      </p:pic>
      <p:sp>
        <p:nvSpPr>
          <p:cNvPr id="5" name="Текстовое поле 4"/>
          <p:cNvSpPr txBox="1"/>
          <p:nvPr/>
        </p:nvSpPr>
        <p:spPr>
          <a:xfrm>
            <a:off x="34925" y="1196340"/>
            <a:ext cx="5492115" cy="2834005"/>
          </a:xfrm>
          <a:prstGeom prst="rect">
            <a:avLst/>
          </a:prstGeom>
        </p:spPr>
        <p:txBody>
          <a:bodyPr>
            <a:noAutofit/>
          </a:bodyPr>
          <a:lstStyle/>
          <a:p>
            <a:r>
              <a:rPr sz="1600"/>
              <a:t>Issuing orders, decrees, and instructions and monitoring their implementation are part of administrative management methods.</a:t>
            </a:r>
          </a:p>
          <a:p>
            <a:r>
              <a:rPr sz="1600"/>
              <a:t>These methods also include applying disciplinary or compulsory measures to departments or individuals who fail to carry out assigned tasks or directive instructions.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0"/>
            <a:ext cx="7530465" cy="1692275"/>
          </a:xfrm>
        </p:spPr>
        <p:txBody>
          <a:bodyPr/>
          <a:lstStyle/>
          <a:p>
            <a:r>
              <a:rPr lang="en-US" altLang="ru-RU"/>
              <a:t>Administrative Methods</a:t>
            </a:r>
          </a:p>
        </p:txBody>
      </p:sp>
      <p:sp>
        <p:nvSpPr>
          <p:cNvPr id="3" name="Объект 2"/>
          <p:cNvSpPr>
            <a:spLocks noGrp="1"/>
          </p:cNvSpPr>
          <p:nvPr>
            <p:ph sz="quarter" idx="13"/>
          </p:nvPr>
        </p:nvSpPr>
        <p:spPr>
          <a:xfrm>
            <a:off x="1143000" y="731520"/>
            <a:ext cx="6757670" cy="3609340"/>
          </a:xfrm>
        </p:spPr>
        <p:txBody>
          <a:bodyPr>
            <a:noAutofit/>
          </a:bodyPr>
          <a:lstStyle/>
          <a:p>
            <a:r>
              <a:rPr lang="en-US" altLang="ru-RU" sz="2400"/>
              <a:t>Administrative methods are actively used in areas that require strict regulation and compliance with established norms and laws. They include:</a:t>
            </a:r>
          </a:p>
          <a:p>
            <a:r>
              <a:rPr lang="en-US" altLang="ru-RU" sz="2400"/>
              <a:t>protecting consumer rights;</a:t>
            </a:r>
          </a:p>
          <a:p>
            <a:r>
              <a:rPr lang="en-US" altLang="ru-RU" sz="2400"/>
              <a:t>preserving and protecting the environment;</a:t>
            </a:r>
          </a:p>
          <a:p>
            <a:r>
              <a:rPr lang="en-US" altLang="ru-RU" sz="2400"/>
              <a:t>prohibiting the use of hazardous technologies and the release of harmful industrial waste;</a:t>
            </a:r>
          </a:p>
          <a:p>
            <a:r>
              <a:rPr lang="en-US" altLang="ru-RU" sz="2400"/>
              <a:t>banning the advertisement of products that are harmful to human health.</a:t>
            </a:r>
          </a:p>
          <a:p>
            <a:r>
              <a:rPr lang="en-US" altLang="ru-RU" sz="2400"/>
              <a:t>Such methods ensure social safety, environmental sustainability, and ethical business practices.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730" y="-27305"/>
            <a:ext cx="9427845" cy="1561465"/>
          </a:xfrm>
        </p:spPr>
        <p:txBody>
          <a:bodyPr/>
          <a:lstStyle/>
          <a:p>
            <a:r>
              <a:rPr lang="en-US" altLang="ru-RU" sz="4000"/>
              <a:t>Economic Methods of Management</a:t>
            </a:r>
          </a:p>
        </p:txBody>
      </p:sp>
      <p:sp>
        <p:nvSpPr>
          <p:cNvPr id="3" name="Объект 2"/>
          <p:cNvSpPr>
            <a:spLocks noGrp="1"/>
          </p:cNvSpPr>
          <p:nvPr>
            <p:ph sz="quarter" idx="13"/>
          </p:nvPr>
        </p:nvSpPr>
        <p:spPr/>
        <p:txBody>
          <a:bodyPr>
            <a:noAutofit/>
          </a:bodyPr>
          <a:lstStyle/>
          <a:p>
            <a:r>
              <a:rPr lang="en-US" altLang="ru-RU" sz="2000"/>
              <a:t>Economic management methods are based on the use of economic interests and incentives. Since all economic relations in any society are primarily reflected through interests, these methods aim to motivate individuals and groups to achieve organizational goals through material and financial means.They focus on three key levels of interest:</a:t>
            </a:r>
          </a:p>
          <a:p>
            <a:r>
              <a:rPr lang="en-US" altLang="ru-RU" sz="2000"/>
              <a:t>Individual (personal) interests – motivating each employee through wages, bonuses, or rewards.</a:t>
            </a:r>
          </a:p>
          <a:p>
            <a:r>
              <a:rPr lang="en-US" altLang="ru-RU" sz="2000"/>
              <a:t>Collective (group) interests– encouraging teamwork and shared responsibility within departments or teams.</a:t>
            </a:r>
          </a:p>
          <a:p>
            <a:r>
              <a:rPr lang="en-US" altLang="ru-RU" sz="2000"/>
              <a:t>Societal interests – ensuring that the organization’s activities contribute to the broader economic and social development of society.</a:t>
            </a:r>
          </a:p>
          <a:p>
            <a:r>
              <a:rPr lang="en-US" altLang="ru-RU" sz="2000"/>
              <a:t>Thus, economic methods stimulate productivity and efficiency by aligning personal, group, and public interests.</a:t>
            </a:r>
          </a:p>
          <a:p>
            <a:endParaRPr lang="en-US" altLang="ru-RU" sz="20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2951" y="-98867"/>
            <a:ext cx="6512511" cy="1143000"/>
          </a:xfrm>
        </p:spPr>
        <p:txBody>
          <a:bodyPr/>
          <a:lstStyle/>
          <a:p>
            <a:pPr marL="0" indent="0">
              <a:buNone/>
            </a:pPr>
            <a:r>
              <a:rPr lang="en-US" altLang="ru-RU">
                <a:sym typeface="+mn-ea"/>
              </a:rPr>
              <a:t> Interests</a:t>
            </a:r>
            <a:endParaRPr lang="ru-RU"/>
          </a:p>
        </p:txBody>
      </p:sp>
      <p:sp>
        <p:nvSpPr>
          <p:cNvPr id="6" name="Замещающее содержимое 5"/>
          <p:cNvSpPr>
            <a:spLocks noGrp="1"/>
          </p:cNvSpPr>
          <p:nvPr>
            <p:ph sz="quarter" idx="13"/>
          </p:nvPr>
        </p:nvSpPr>
        <p:spPr/>
        <p:txBody>
          <a:bodyPr>
            <a:noAutofit/>
          </a:bodyPr>
          <a:lstStyle/>
          <a:p>
            <a:r>
              <a:rPr lang="en-US" altLang="ru-RU" sz="1500"/>
              <a:t>These interests must be harmonized and interconnected, which requires establishing relationships appropriate to the conditions of each period.For example, under a **market economy**, to realize public interests, the following **economic management methods** are applied:</a:t>
            </a:r>
          </a:p>
          <a:p>
            <a:endParaRPr lang="en-US" altLang="ru-RU" sz="1500"/>
          </a:p>
          <a:p>
            <a:r>
              <a:rPr lang="en-US" altLang="ru-RU" sz="1500"/>
              <a:t>* granting enterprises and organizations freedom and independence in their operations;</a:t>
            </a:r>
          </a:p>
          <a:p>
            <a:r>
              <a:rPr lang="en-US" altLang="ru-RU" sz="1500"/>
              <a:t>* providing financial incentives and tax benefits based on the results of economic activity;</a:t>
            </a:r>
          </a:p>
          <a:p>
            <a:r>
              <a:rPr lang="en-US" altLang="ru-RU" sz="1500"/>
              <a:t>* strengthening and improving the system of contractual relations between enterprises and organizations;</a:t>
            </a:r>
          </a:p>
          <a:p>
            <a:r>
              <a:rPr lang="en-US" altLang="ru-RU" sz="1500"/>
              <a:t>* enhancing financial and credit relations;</a:t>
            </a:r>
          </a:p>
          <a:p>
            <a:r>
              <a:rPr lang="en-US" altLang="ru-RU" sz="1500"/>
              <a:t>* paying great attention to the formation of market mechanisms — such as pricing, taxation, profit, and competition.</a:t>
            </a:r>
          </a:p>
          <a:p>
            <a:endParaRPr lang="en-US" altLang="ru-RU" sz="1500"/>
          </a:p>
          <a:p>
            <a:r>
              <a:rPr lang="en-US" altLang="ru-RU" sz="1500"/>
              <a:t>These measures ensure effective coordination between private, collective, and public interests, promoting stability and efficiency in economic management.</a:t>
            </a:r>
          </a:p>
          <a:p>
            <a:endParaRPr lang="en-US" altLang="ru-RU" sz="5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60700" y="-171450"/>
            <a:ext cx="11373485" cy="3021330"/>
          </a:xfrm>
        </p:spPr>
        <p:txBody>
          <a:bodyPr/>
          <a:lstStyle/>
          <a:p>
            <a:r>
              <a:rPr lang="en-US" altLang="ru-RU"/>
              <a:t>Money, Funds, and Economic Instruments</a:t>
            </a:r>
          </a:p>
        </p:txBody>
      </p:sp>
      <p:pic>
        <p:nvPicPr>
          <p:cNvPr id="4" name="Замещающее содержимое 3"/>
          <p:cNvPicPr>
            <a:picLocks noGrp="1" noChangeAspect="1"/>
          </p:cNvPicPr>
          <p:nvPr>
            <p:ph sz="quarter" idx="13"/>
          </p:nvPr>
        </p:nvPicPr>
        <p:blipFill>
          <a:blip r:embed="rId2"/>
          <a:stretch>
            <a:fillRect/>
          </a:stretch>
        </p:blipFill>
        <p:spPr>
          <a:xfrm>
            <a:off x="0" y="1412875"/>
            <a:ext cx="4083685" cy="5429250"/>
          </a:xfrm>
          <a:prstGeom prst="rect">
            <a:avLst/>
          </a:prstGeom>
        </p:spPr>
      </p:pic>
      <p:sp>
        <p:nvSpPr>
          <p:cNvPr id="5" name="Текстовое поле 4"/>
          <p:cNvSpPr txBox="1"/>
          <p:nvPr/>
        </p:nvSpPr>
        <p:spPr>
          <a:xfrm>
            <a:off x="4083685" y="1412558"/>
            <a:ext cx="5080000" cy="4769485"/>
          </a:xfrm>
          <a:prstGeom prst="rect">
            <a:avLst/>
          </a:prstGeom>
        </p:spPr>
        <p:txBody>
          <a:bodyPr>
            <a:spAutoFit/>
          </a:bodyPr>
          <a:lstStyle/>
          <a:p>
            <a:r>
              <a:rPr sz="1600"/>
              <a:t>Money, funds, and economic instruments are the main tools of economic management used to influence production, distribution, and consumption processes. Their effective use ensures financial stability and motivates enterprises to operate efficiently.</a:t>
            </a:r>
          </a:p>
          <a:p>
            <a:endParaRPr sz="1600"/>
          </a:p>
          <a:p>
            <a:pPr>
              <a:buFont typeface="Arial" panose="020B0604020202020204"/>
              <a:buChar char="•"/>
            </a:pPr>
            <a:r>
              <a:rPr sz="1600"/>
              <a:t>Money serves as a universal equivalent that facilitates exchange, accounting, and valuation in economic relations.</a:t>
            </a:r>
          </a:p>
          <a:p>
            <a:pPr>
              <a:buFont typeface="Arial" panose="020B0604020202020204"/>
              <a:buChar char="•"/>
            </a:pPr>
            <a:endParaRPr sz="1600"/>
          </a:p>
          <a:p>
            <a:pPr>
              <a:buFont typeface="Arial" panose="020B0604020202020204"/>
              <a:buChar char="•"/>
            </a:pPr>
            <a:r>
              <a:rPr sz="1600"/>
              <a:t>Funds represent the total financial resources available to enterprises, organizations, and the state, which are used for investment, production development, and social programs.</a:t>
            </a:r>
          </a:p>
          <a:p>
            <a:pPr>
              <a:buFont typeface="Arial" panose="020B0604020202020204"/>
              <a:buChar char="•"/>
            </a:pPr>
            <a:endParaRPr sz="1600"/>
          </a:p>
          <a:p>
            <a:pPr>
              <a:buFont typeface="Arial" panose="020B0604020202020204"/>
              <a:buChar char="•"/>
            </a:pPr>
            <a:r>
              <a:rPr sz="1600"/>
              <a:t>Economic instruments include various levers such as pricing, taxation, credit, profit, and wages that help regulate economic activity and stimulate productivity.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4485" y="1221105"/>
            <a:ext cx="9046845" cy="1147445"/>
          </a:xfrm>
        </p:spPr>
        <p:txBody>
          <a:bodyPr/>
          <a:lstStyle/>
          <a:p>
            <a:r>
              <a:rPr lang="en-US" altLang="ru-RU">
                <a:sym typeface="+mn-ea"/>
              </a:rPr>
              <a:t>Economic management method</a:t>
            </a:r>
            <a:endParaRPr lang="ru-RU"/>
          </a:p>
        </p:txBody>
      </p:sp>
      <p:sp>
        <p:nvSpPr>
          <p:cNvPr id="3" name="Объект 2"/>
          <p:cNvSpPr>
            <a:spLocks noGrp="1"/>
          </p:cNvSpPr>
          <p:nvPr>
            <p:ph sz="quarter" idx="13"/>
          </p:nvPr>
        </p:nvSpPr>
        <p:spPr>
          <a:xfrm>
            <a:off x="3491865" y="2853055"/>
            <a:ext cx="5603240" cy="3474720"/>
          </a:xfrm>
        </p:spPr>
        <p:txBody>
          <a:bodyPr>
            <a:normAutofit fontScale="77500" lnSpcReduction="10000"/>
          </a:bodyPr>
          <a:lstStyle/>
          <a:p>
            <a:r>
              <a:rPr lang="en-US" altLang="ru-RU"/>
              <a:t>The main task of the economic management method is to create an environment of efficiency and profitability by developing new mechanisms that reduce the cost of production per unit of output.</a:t>
            </a:r>
          </a:p>
          <a:p>
            <a:endParaRPr lang="en-US" altLang="ru-RU"/>
          </a:p>
          <a:p>
            <a:r>
              <a:rPr lang="en-US" altLang="ru-RU"/>
              <a:t>This method ensures effective work performance by stimulating individual and group interests.</a:t>
            </a:r>
          </a:p>
          <a:p>
            <a:endParaRPr lang="en-US" altLang="ru-RU"/>
          </a:p>
          <a:p>
            <a:r>
              <a:rPr lang="en-US" altLang="ru-RU"/>
              <a:t>To achieve this, various financial incentives are used — such as **additional wages, bonuses, and monetary rewards**, which play a crucial role in motivating employees and increasing productivity.</a:t>
            </a:r>
          </a:p>
          <a:p>
            <a:endParaRPr lang="en-US" altLang="ru-RU"/>
          </a:p>
        </p:txBody>
      </p:sp>
      <p:pic>
        <p:nvPicPr>
          <p:cNvPr id="4" name="Изображение 3"/>
          <p:cNvPicPr>
            <a:picLocks noChangeAspect="1"/>
          </p:cNvPicPr>
          <p:nvPr/>
        </p:nvPicPr>
        <p:blipFill>
          <a:blip r:embed="rId2"/>
          <a:stretch>
            <a:fillRect/>
          </a:stretch>
        </p:blipFill>
        <p:spPr>
          <a:xfrm>
            <a:off x="0" y="2441575"/>
            <a:ext cx="3282315" cy="441642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630" y="116840"/>
            <a:ext cx="8891905" cy="1143000"/>
          </a:xfrm>
        </p:spPr>
        <p:txBody>
          <a:bodyPr/>
          <a:lstStyle/>
          <a:p>
            <a:r>
              <a:rPr lang="en-US" altLang="ru-RU">
                <a:sym typeface="+mn-ea"/>
              </a:rPr>
              <a:t>The Economic Methods of Management Include:</a:t>
            </a:r>
            <a:endParaRPr lang="ru-RU"/>
          </a:p>
        </p:txBody>
      </p:sp>
      <p:sp>
        <p:nvSpPr>
          <p:cNvPr id="3" name="Объект 2"/>
          <p:cNvSpPr>
            <a:spLocks noGrp="1"/>
          </p:cNvSpPr>
          <p:nvPr>
            <p:ph sz="quarter" idx="13"/>
          </p:nvPr>
        </p:nvSpPr>
        <p:spPr>
          <a:xfrm>
            <a:off x="1115695" y="1988820"/>
            <a:ext cx="7398385" cy="4233545"/>
          </a:xfrm>
        </p:spPr>
        <p:txBody>
          <a:bodyPr>
            <a:normAutofit fontScale="87500" lnSpcReduction="10000"/>
          </a:bodyPr>
          <a:lstStyle/>
          <a:p>
            <a:pPr marL="45720" indent="0">
              <a:buNone/>
            </a:pPr>
            <a:endParaRPr lang="en-US" altLang="ru-RU"/>
          </a:p>
          <a:p>
            <a:r>
              <a:rPr lang="en-US" altLang="ru-RU"/>
              <a:t>Pricing and other related mechanisms</a:t>
            </a:r>
          </a:p>
          <a:p>
            <a:r>
              <a:rPr lang="en-US" altLang="ru-RU"/>
              <a:t>Taxes and tax burden</a:t>
            </a:r>
          </a:p>
          <a:p>
            <a:r>
              <a:rPr lang="en-US" altLang="ru-RU"/>
              <a:t>Customs duties</a:t>
            </a:r>
          </a:p>
          <a:p>
            <a:r>
              <a:rPr lang="en-US" altLang="ru-RU"/>
              <a:t>Subsidies and sanctions</a:t>
            </a:r>
          </a:p>
          <a:p>
            <a:r>
              <a:rPr lang="en-US" altLang="ru-RU"/>
              <a:t>Licensing</a:t>
            </a:r>
          </a:p>
          <a:p>
            <a:r>
              <a:rPr lang="en-US" altLang="ru-RU"/>
              <a:t>Transfer payments</a:t>
            </a:r>
          </a:p>
          <a:p>
            <a:r>
              <a:rPr lang="en-US" altLang="ru-RU"/>
              <a:t>Credit and interest rates</a:t>
            </a:r>
          </a:p>
          <a:p>
            <a:r>
              <a:rPr lang="en-US" altLang="ru-RU"/>
              <a:t>These tools regulate economic activity by influencing production costs, profitability, competition, and overall market behavior, ensuring balanced and efficient management within the economy.</a:t>
            </a:r>
          </a:p>
          <a:p>
            <a:endParaRPr lang="en-US" alt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8765" y="-27305"/>
            <a:ext cx="8829675" cy="1143000"/>
          </a:xfrm>
        </p:spPr>
        <p:txBody>
          <a:bodyPr/>
          <a:lstStyle/>
          <a:p>
            <a:r>
              <a:rPr lang="en-US" altLang="ru-RU"/>
              <a:t>The Socio-Psychological Method of Management</a:t>
            </a:r>
          </a:p>
        </p:txBody>
      </p:sp>
      <p:sp>
        <p:nvSpPr>
          <p:cNvPr id="5" name="Замещающее содержимое 4"/>
          <p:cNvSpPr>
            <a:spLocks noGrp="1"/>
          </p:cNvSpPr>
          <p:nvPr>
            <p:ph sz="quarter" idx="13"/>
          </p:nvPr>
        </p:nvSpPr>
        <p:spPr>
          <a:xfrm>
            <a:off x="323215" y="1628775"/>
            <a:ext cx="6400800" cy="3474720"/>
          </a:xfrm>
        </p:spPr>
        <p:txBody>
          <a:bodyPr/>
          <a:lstStyle/>
          <a:p>
            <a:r>
              <a:rPr lang="en-US" altLang="ru-RU"/>
              <a:t>The socio-psychological method of management is based on influencing people’s social behavior, motivation, emotions, and interpersonal relationships within a team. It aims to create a healthy moral and psychological environment that encourages cooperation, responsibility, and initiative among employees.</a:t>
            </a:r>
          </a:p>
        </p:txBody>
      </p:sp>
      <p:pic>
        <p:nvPicPr>
          <p:cNvPr id="6" name="Изображение 5"/>
          <p:cNvPicPr>
            <a:picLocks noChangeAspect="1"/>
          </p:cNvPicPr>
          <p:nvPr/>
        </p:nvPicPr>
        <p:blipFill>
          <a:blip r:embed="rId2"/>
          <a:stretch>
            <a:fillRect/>
          </a:stretch>
        </p:blipFill>
        <p:spPr>
          <a:xfrm>
            <a:off x="6009640" y="3723640"/>
            <a:ext cx="3134360" cy="313436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975" y="-99060"/>
            <a:ext cx="8599805" cy="1143000"/>
          </a:xfrm>
        </p:spPr>
        <p:txBody>
          <a:bodyPr/>
          <a:lstStyle/>
          <a:p>
            <a:r>
              <a:rPr lang="en-US" altLang="ru-RU"/>
              <a:t>Socio-Psychological Method of Management</a:t>
            </a:r>
          </a:p>
        </p:txBody>
      </p:sp>
      <p:sp>
        <p:nvSpPr>
          <p:cNvPr id="3" name="Объект 2"/>
          <p:cNvSpPr>
            <a:spLocks noGrp="1"/>
          </p:cNvSpPr>
          <p:nvPr>
            <p:ph sz="quarter" idx="13"/>
          </p:nvPr>
        </p:nvSpPr>
        <p:spPr>
          <a:xfrm>
            <a:off x="827405" y="1485265"/>
            <a:ext cx="6400800" cy="3474720"/>
          </a:xfrm>
        </p:spPr>
        <p:txBody>
          <a:bodyPr>
            <a:noAutofit/>
          </a:bodyPr>
          <a:lstStyle/>
          <a:p>
            <a:pPr marL="45720" indent="0">
              <a:buNone/>
            </a:pPr>
            <a:endParaRPr lang="en-US" altLang="ru-RU" sz="1600"/>
          </a:p>
          <a:p>
            <a:r>
              <a:rPr lang="en-US" altLang="ru-RU" sz="1600"/>
              <a:t>The main goal of this method is to create a healthy social and psychological environment within work teams. It represents management through satisfying employees’ social needs and influencing their moral and emotional state, while taking into account their behavior and psychological characteristics.</a:t>
            </a:r>
          </a:p>
          <a:p>
            <a:r>
              <a:rPr lang="en-US" altLang="ru-RU" sz="1600"/>
              <a:t> **Management Sociology**</a:t>
            </a:r>
          </a:p>
          <a:p>
            <a:r>
              <a:rPr lang="en-US" altLang="ru-RU" sz="1600"/>
              <a:t>It examines issues related to the connection between human labor and social relations, the social development of the workforce, and the planning of collective activities. It also focuses on increasing employee initiative and creativity within the team.</a:t>
            </a:r>
          </a:p>
          <a:p>
            <a:endParaRPr lang="en-US" altLang="ru-RU" sz="1600"/>
          </a:p>
          <a:p>
            <a:r>
              <a:rPr lang="en-US" altLang="ru-RU" sz="1600"/>
              <a:t> **Management Psychology**</a:t>
            </a:r>
          </a:p>
          <a:p>
            <a:r>
              <a:rPr lang="en-US" altLang="ru-RU" sz="1600"/>
              <a:t>It studies human behavior in management activities, personal characteristics, and performance results. This branch helps identify psychological factors that affect personnel selection, task distribution, motivation, discipline, and cooperation within the organization.</a:t>
            </a:r>
          </a:p>
          <a:p>
            <a:endParaRPr lang="en-US" altLang="ru-RU" sz="16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730" y="-27305"/>
            <a:ext cx="9427845" cy="1143000"/>
          </a:xfrm>
        </p:spPr>
        <p:txBody>
          <a:bodyPr/>
          <a:lstStyle/>
          <a:p>
            <a:r>
              <a:rPr lang="en-US" altLang="ru-RU"/>
              <a:t>The Socio-Psychological Method of Management</a:t>
            </a:r>
          </a:p>
        </p:txBody>
      </p:sp>
      <p:sp>
        <p:nvSpPr>
          <p:cNvPr id="3" name="Объект 2"/>
          <p:cNvSpPr>
            <a:spLocks noGrp="1"/>
          </p:cNvSpPr>
          <p:nvPr>
            <p:ph sz="quarter" idx="13"/>
          </p:nvPr>
        </p:nvSpPr>
        <p:spPr>
          <a:xfrm>
            <a:off x="611505" y="1485265"/>
            <a:ext cx="7165975" cy="4864100"/>
          </a:xfrm>
        </p:spPr>
        <p:txBody>
          <a:bodyPr>
            <a:normAutofit/>
          </a:bodyPr>
          <a:lstStyle/>
          <a:p>
            <a:r>
              <a:rPr lang="en-US" altLang="ru-RU"/>
              <a:t>The socio-psychological method of management focuses on forming a positive social and psychological climate within a team. It involves influencing employees through moral encouragement, social interaction, and emotional motivation.</a:t>
            </a:r>
          </a:p>
          <a:p>
            <a:endParaRPr lang="en-US" altLang="ru-RU"/>
          </a:p>
          <a:p>
            <a:r>
              <a:rPr lang="en-US" altLang="ru-RU"/>
              <a:t>This method takes into account people’s behavior, attitudes, and psychological characteristics to ensure effective teamwork and mutual understanding. Its main goal is to meet the social and psychological needs of employees while increasing their motivation, initiative, and job satisfaction.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7055" y="45085"/>
            <a:ext cx="9209405" cy="1143000"/>
          </a:xfrm>
        </p:spPr>
        <p:txBody>
          <a:bodyPr/>
          <a:lstStyle/>
          <a:p>
            <a:r>
              <a:rPr lang="en-US" altLang="ru-RU"/>
              <a:t>The Socio-Psychological Method of Management</a:t>
            </a:r>
          </a:p>
        </p:txBody>
      </p:sp>
      <p:sp>
        <p:nvSpPr>
          <p:cNvPr id="3" name="Объект 2"/>
          <p:cNvSpPr>
            <a:spLocks noGrp="1"/>
          </p:cNvSpPr>
          <p:nvPr>
            <p:ph sz="quarter" idx="13"/>
          </p:nvPr>
        </p:nvSpPr>
        <p:spPr>
          <a:xfrm>
            <a:off x="381000" y="1638300"/>
            <a:ext cx="8154035" cy="4995545"/>
          </a:xfrm>
        </p:spPr>
        <p:txBody>
          <a:bodyPr>
            <a:normAutofit fontScale="67500" lnSpcReduction="10000"/>
          </a:bodyPr>
          <a:lstStyle/>
          <a:p>
            <a:r>
              <a:rPr lang="en-US" altLang="ru-RU"/>
              <a:t>The socio-psychological management method is aimed at addressing the following issues:</a:t>
            </a:r>
          </a:p>
          <a:p>
            <a:endParaRPr lang="en-US" altLang="ru-RU"/>
          </a:p>
          <a:p>
            <a:r>
              <a:rPr lang="en-US" altLang="ru-RU"/>
              <a:t>Enhancing production efficiency by developing the team through consideration of individuals’ social and psychological characteristics and abilities.</a:t>
            </a:r>
          </a:p>
          <a:p>
            <a:endParaRPr lang="en-US" altLang="ru-RU"/>
          </a:p>
          <a:p>
            <a:r>
              <a:rPr lang="en-US" altLang="ru-RU"/>
              <a:t>Meeting employees’ cultural, social, and personal needs by creating opportunities for recreation, sports, and social interaction.</a:t>
            </a:r>
          </a:p>
          <a:p>
            <a:endParaRPr lang="en-US" altLang="ru-RU"/>
          </a:p>
          <a:p>
            <a:r>
              <a:rPr lang="en-US" altLang="ru-RU"/>
              <a:t>Creating a healthy social and psychological climate within work teams characterized by cooperation, mutual support, and discipline.</a:t>
            </a:r>
          </a:p>
          <a:p>
            <a:endParaRPr lang="en-US" altLang="ru-RU"/>
          </a:p>
          <a:p>
            <a:r>
              <a:rPr lang="en-US" altLang="ru-RU"/>
              <a:t>Encouraging social behavior and promoting good traditions and moral norms in the workplace.</a:t>
            </a:r>
          </a:p>
          <a:p>
            <a:endParaRPr lang="en-US" altLang="ru-RU"/>
          </a:p>
          <a:p>
            <a:r>
              <a:rPr lang="en-US" altLang="ru-RU"/>
              <a:t>Stimulating personal initiative, creativity, and professional growth by motivating employees and improving their overall education and culture.</a:t>
            </a:r>
          </a:p>
          <a:p>
            <a:endParaRPr lang="en-US" altLang="ru-RU"/>
          </a:p>
          <a:p>
            <a:r>
              <a:rPr lang="en-US" altLang="ru-RU"/>
              <a:t>Ensuring that people work in conditions that support professional satisfaction and high-quality performance, fostering a sense of belonging and purpose within the organization.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926" y="45278"/>
            <a:ext cx="6512511" cy="1143000"/>
          </a:xfrm>
        </p:spPr>
        <p:txBody>
          <a:bodyPr/>
          <a:lstStyle/>
          <a:p>
            <a:r>
              <a:rPr lang="en-US" altLang="ru-RU"/>
              <a:t>Methods</a:t>
            </a:r>
          </a:p>
        </p:txBody>
      </p:sp>
      <p:sp>
        <p:nvSpPr>
          <p:cNvPr id="3" name="Объект 2"/>
          <p:cNvSpPr>
            <a:spLocks noGrp="1"/>
          </p:cNvSpPr>
          <p:nvPr>
            <p:ph sz="quarter" idx="13"/>
          </p:nvPr>
        </p:nvSpPr>
        <p:spPr>
          <a:xfrm>
            <a:off x="3060065" y="836930"/>
            <a:ext cx="6400800" cy="3474720"/>
          </a:xfrm>
        </p:spPr>
        <p:txBody>
          <a:bodyPr>
            <a:normAutofit lnSpcReduction="10000"/>
          </a:bodyPr>
          <a:lstStyle/>
          <a:p>
            <a:pPr marL="45720" indent="0">
              <a:buNone/>
            </a:pPr>
            <a:endParaRPr lang="en-US" altLang="ru-RU"/>
          </a:p>
          <a:p>
            <a:r>
              <a:rPr lang="en-US" altLang="ru-RU"/>
              <a:t>Method of conducting social experiments</a:t>
            </a:r>
          </a:p>
          <a:p>
            <a:endParaRPr lang="en-US" altLang="ru-RU"/>
          </a:p>
          <a:p>
            <a:r>
              <a:rPr lang="en-US" altLang="ru-RU"/>
              <a:t>Documentary (record-based) method</a:t>
            </a:r>
          </a:p>
          <a:p>
            <a:endParaRPr lang="en-US" altLang="ru-RU"/>
          </a:p>
          <a:p>
            <a:r>
              <a:rPr lang="en-US" altLang="ru-RU"/>
              <a:t>Method of organizing scientific conferences</a:t>
            </a:r>
          </a:p>
          <a:p>
            <a:endParaRPr lang="en-US" altLang="ru-RU"/>
          </a:p>
          <a:p>
            <a:r>
              <a:rPr lang="en-US" altLang="ru-RU"/>
              <a:t>Observation method</a:t>
            </a:r>
          </a:p>
        </p:txBody>
      </p:sp>
      <p:pic>
        <p:nvPicPr>
          <p:cNvPr id="4" name="Изображение 3"/>
          <p:cNvPicPr>
            <a:picLocks noChangeAspect="1"/>
          </p:cNvPicPr>
          <p:nvPr/>
        </p:nvPicPr>
        <p:blipFill>
          <a:blip r:embed="rId2"/>
          <a:stretch>
            <a:fillRect/>
          </a:stretch>
        </p:blipFill>
        <p:spPr>
          <a:xfrm>
            <a:off x="-36195" y="3284855"/>
            <a:ext cx="3225165" cy="358584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0430" y="-99060"/>
            <a:ext cx="10212070" cy="1143000"/>
          </a:xfrm>
        </p:spPr>
        <p:txBody>
          <a:bodyPr/>
          <a:lstStyle/>
          <a:p>
            <a:r>
              <a:rPr lang="en-US" altLang="ru-RU"/>
              <a:t>Thank you for your attention</a:t>
            </a:r>
          </a:p>
        </p:txBody>
      </p:sp>
      <p:pic>
        <p:nvPicPr>
          <p:cNvPr id="4" name="Замещающее содержимое 3"/>
          <p:cNvPicPr>
            <a:picLocks noGrp="1" noChangeAspect="1"/>
          </p:cNvPicPr>
          <p:nvPr>
            <p:ph sz="quarter" idx="13"/>
          </p:nvPr>
        </p:nvPicPr>
        <p:blipFill>
          <a:blip r:embed="rId2"/>
          <a:stretch>
            <a:fillRect/>
          </a:stretch>
        </p:blipFill>
        <p:spPr>
          <a:xfrm>
            <a:off x="0" y="836930"/>
            <a:ext cx="4648835" cy="600964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SLIDE_ID" val="custom20238416_1"/>
  <p:tag name="KSO_WM_TEMPLATE_SUBCATEGORY" val="0"/>
  <p:tag name="KSO_WM_TEMPLATE_MASTER_TYPE" val="0"/>
  <p:tag name="KSO_WM_TEMPLATE_COLOR_TYPE" val="0"/>
  <p:tag name="KSO_WM_SLIDE_ITEM_CNT" val="3"/>
  <p:tag name="KSO_WM_SLIDE_INDEX" val="1"/>
  <p:tag name="KSO_WM_TAG_VERSION" val="3.0"/>
  <p:tag name="KSO_WM_BEAUTIFY_FLAG" val="#wm#"/>
  <p:tag name="KSO_WM_TEMPLATE_CATEGORY" val="custom"/>
  <p:tag name="KSO_WM_TEMPLATE_INDEX" val="20238416"/>
  <p:tag name="KSO_WM_SLIDE_TYPE" val="text"/>
  <p:tag name="KSO_WM_SLIDE_SUBTYPE" val="picTxt"/>
  <p:tag name="KSO_WM_SLIDE_SIZE" val="904.564*328.446"/>
  <p:tag name="KSO_WM_SLIDE_POSITION" val="-7.87402e-05*139.181"/>
  <p:tag name="KSO_WM_SLIDE_LAYOUT" val="a_l"/>
  <p:tag name="KSO_WM_SLIDE_LAYOUT_CNT" val="1_1"/>
  <p:tag name="KSO_WM_SPECIAL_SOURCE" val="bdnull"/>
  <p:tag name="KSO_WM_DIAGRAM_GROUP_CODE" val="l1-1"/>
  <p:tag name="KSO_WM_SLIDE_DIAGTYPE" val="l"/>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38416_1*a*1"/>
  <p:tag name="KSO_WM_TEMPLATE_CATEGORY" val="custom"/>
  <p:tag name="KSO_WM_TEMPLATE_INDEX" val="20238416"/>
  <p:tag name="KSO_WM_UNIT_LAYERLEVEL" val="1"/>
  <p:tag name="KSO_WM_TAG_VERSION" val="3.0"/>
  <p:tag name="KSO_WM_BEAUTIFY_FLAG" val="#wm#"/>
  <p:tag name="KSO_WM_UNIT_ISCONTENTSTITLE" val="0"/>
  <p:tag name="KSO_WM_UNIT_ISNUMDGMTITLE" val="0"/>
  <p:tag name="KSO_WM_UNIT_NOCLEAR" val="0"/>
  <p:tag name="KSO_WM_DIAGRAM_GROUP_CODE" val="l1-1"/>
  <p:tag name="KSO_WM_UNIT_TYPE" val="a"/>
  <p:tag name="KSO_WM_UNIT_INDEX" val="1"/>
  <p:tag name="KSO_WM_UNIT_VALUE" val="29"/>
  <p:tag name="KSO_WM_UNIT_PRESET_TEXT" val="Your title here"/>
  <p:tag name="KSO_WM_UNIT_TEXT_FILL_FORE_SCHEMECOLOR_INDEX" val="13"/>
  <p:tag name="KSO_WM_UNIT_TEXT_FILL_TYPE" val="1"/>
  <p:tag name="KSO_WM_UNIT_USESOURCEFORMAT_APPLY" val="1"/>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52.5699210772176,&quot;left&quot;:-113.07057791161724,&quot;top&quot;:130.83007892278238,&quot;width&quot;:904.5641479492188}"/>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8414_1*l_h_f*1_1_1"/>
  <p:tag name="KSO_WM_TEMPLATE_CATEGORY" val="diagram"/>
  <p:tag name="KSO_WM_TEMPLATE_INDEX" val="20238414"/>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Presentations are communication tools"/>
  <p:tag name="KSO_WM_UNIT_USESOURCEFORMAT_APPLY" val="1"/>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52.5699210772176,&quot;left&quot;:-113.07057791161724,&quot;top&quot;:130.83007892278238,&quot;width&quot;:904.5641479492188}"/>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8414_1*l_h_a*1_1_1"/>
  <p:tag name="KSO_WM_TEMPLATE_CATEGORY" val="diagram"/>
  <p:tag name="KSO_WM_TEMPLATE_INDEX" val="20238414"/>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Your title here"/>
  <p:tag name="KSO_WM_UNIT_USESOURCEFORMAT_APPLY" val="1"/>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52.5699210772176,&quot;left&quot;:-113.07057791161724,&quot;top&quot;:130.83007892278238,&quot;width&quot;:904.5641479492188}"/>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8414_1*l_h_f*1_2_1"/>
  <p:tag name="KSO_WM_TEMPLATE_CATEGORY" val="diagram"/>
  <p:tag name="KSO_WM_TEMPLATE_INDEX" val="20238414"/>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Presentations are communication tools"/>
  <p:tag name="KSO_WM_UNIT_USESOURCEFORMAT_APPLY" val="1"/>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52.5699210772176,&quot;left&quot;:-113.07057791161724,&quot;top&quot;:130.83007892278238,&quot;width&quot;:904.5641479492188}"/>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8414_1*l_h_a*1_2_1"/>
  <p:tag name="KSO_WM_TEMPLATE_CATEGORY" val="diagram"/>
  <p:tag name="KSO_WM_TEMPLATE_INDEX" val="20238414"/>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Your title here"/>
  <p:tag name="KSO_WM_UNIT_USESOURCEFORMAT_APPLY" val="1"/>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52.5699210772176,&quot;left&quot;:-113.07057791161724,&quot;top&quot;:130.83007892278238,&quot;width&quot;:904.5641479492188}"/>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8414_1*l_h_f*1_3_1"/>
  <p:tag name="KSO_WM_TEMPLATE_CATEGORY" val="diagram"/>
  <p:tag name="KSO_WM_TEMPLATE_INDEX" val="20238414"/>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Presentations are communication tools"/>
  <p:tag name="KSO_WM_UNIT_USESOURCEFORMAT_APPLY" val="1"/>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52.5699210772176,&quot;left&quot;:-113.07057791161724,&quot;top&quot;:130.83007892278238,&quot;width&quot;:904.5641479492188}"/>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8414_1*l_h_a*1_3_1"/>
  <p:tag name="KSO_WM_TEMPLATE_CATEGORY" val="diagram"/>
  <p:tag name="KSO_WM_TEMPLATE_INDEX" val="20238414"/>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Your title here"/>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TABLE_ENDDRAG_ORIGIN_RECT" val="688*406"/>
  <p:tag name="TABLE_ENDDRAG_RECT" val="8*76*688*406"/>
</p:tagLst>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1</TotalTime>
  <Words>4857</Words>
  <Application>Microsoft Office PowerPoint</Application>
  <PresentationFormat>Экран (4:3)</PresentationFormat>
  <Paragraphs>264</Paragraphs>
  <Slides>54</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54</vt:i4>
      </vt:variant>
    </vt:vector>
  </HeadingPairs>
  <TitlesOfParts>
    <vt:vector size="60" baseType="lpstr">
      <vt:lpstr>Arial</vt:lpstr>
      <vt:lpstr>Calibri</vt:lpstr>
      <vt:lpstr>Georgia</vt:lpstr>
      <vt:lpstr>Times New Roman</vt:lpstr>
      <vt:lpstr>Trebuchet MS</vt:lpstr>
      <vt:lpstr>Воздушный поток</vt:lpstr>
      <vt:lpstr>Theme:Theoretical Foundations of Management   PhD Safiyeva Nigora Nurmuxamadovna</vt:lpstr>
      <vt:lpstr>PLAN::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The essence and significance of management functions</vt:lpstr>
      <vt:lpstr>Презентация PowerPoint</vt:lpstr>
      <vt:lpstr>Sections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The word “principle” is derived from Latin and means basis, initial (fundamental) — that is, the main rule or guiding idea of an action or activity. Principles can be considered the foundation of management science and practice.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Administrative and  Organizational Methods of</vt:lpstr>
      <vt:lpstr>Issuing orders</vt:lpstr>
      <vt:lpstr>Administrative Methods</vt:lpstr>
      <vt:lpstr>Economic Methods of Management</vt:lpstr>
      <vt:lpstr> Interests</vt:lpstr>
      <vt:lpstr>Money, Funds, and Economic Instruments</vt:lpstr>
      <vt:lpstr>Economic management method</vt:lpstr>
      <vt:lpstr>The Economic Methods of Management Include:</vt:lpstr>
      <vt:lpstr>The Socio-Psychological Method of Management</vt:lpstr>
      <vt:lpstr>Socio-Psychological Method of Management</vt:lpstr>
      <vt:lpstr>The Socio-Psychological Method of Management</vt:lpstr>
      <vt:lpstr>The Socio-Psychological Method of Management</vt:lpstr>
      <vt:lpstr>Methods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MENEJMENTNING NAZARIY ASOSLARI</dc:title>
  <dc:creator>user</dc:creator>
  <cp:lastModifiedBy>Пользователь</cp:lastModifiedBy>
  <cp:revision>56</cp:revision>
  <dcterms:created xsi:type="dcterms:W3CDTF">2023-02-21T04:46:00Z</dcterms:created>
  <dcterms:modified xsi:type="dcterms:W3CDTF">2025-11-04T11:16:39Z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BC45FCE9939F4062B1C1BB02BC423420_13</vt:lpwstr>
  </property>
  <property fmtid="{D5CDD505-2E9C-101B-9397-08002B2CF9AE}" pid="3" name="KSOProductBuildVer">
    <vt:lpwstr>1049-12.2.0.22549</vt:lpwstr>
  </property>
</Properties>
</file>