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9" r:id="rId2"/>
    <p:sldId id="359" r:id="rId3"/>
    <p:sldId id="328" r:id="rId4"/>
    <p:sldId id="329" r:id="rId5"/>
    <p:sldId id="327" r:id="rId6"/>
    <p:sldId id="260" r:id="rId7"/>
    <p:sldId id="330" r:id="rId8"/>
    <p:sldId id="331" r:id="rId9"/>
    <p:sldId id="332" r:id="rId10"/>
    <p:sldId id="333" r:id="rId11"/>
    <p:sldId id="334" r:id="rId12"/>
    <p:sldId id="335" r:id="rId13"/>
    <p:sldId id="356" r:id="rId14"/>
    <p:sldId id="354" r:id="rId15"/>
    <p:sldId id="340" r:id="rId16"/>
    <p:sldId id="341" r:id="rId17"/>
    <p:sldId id="357" r:id="rId18"/>
    <p:sldId id="358" r:id="rId19"/>
    <p:sldId id="351" r:id="rId20"/>
    <p:sldId id="352" r:id="rId21"/>
    <p:sldId id="353" r:id="rId22"/>
    <p:sldId id="360" r:id="rId23"/>
    <p:sldId id="258" r:id="rId24"/>
    <p:sldId id="257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2805DB-E920-4F81-8BD4-ECB7D506CD38}" type="datetimeFigureOut">
              <a:rPr lang="ru-RU" smtClean="0"/>
              <a:pPr/>
              <a:t>03.10.2025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28B55B-C117-4548-9B9D-4A4E147FDB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897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EE9927-ADEA-44A4-BAEC-A5A58858C2B6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6144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3603469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D8E57-76B5-4A27-B52B-3AC6DCBE5725}" type="datetimeFigureOut">
              <a:rPr lang="ru-RU" smtClean="0"/>
              <a:pPr/>
              <a:t>03.10.2025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9D176-635A-49D3-92DE-14BD9378F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049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D8E57-76B5-4A27-B52B-3AC6DCBE5725}" type="datetimeFigureOut">
              <a:rPr lang="ru-RU" smtClean="0"/>
              <a:pPr/>
              <a:t>03.10.2025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9D176-635A-49D3-92DE-14BD9378F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702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D8E57-76B5-4A27-B52B-3AC6DCBE5725}" type="datetimeFigureOut">
              <a:rPr lang="ru-RU" smtClean="0"/>
              <a:pPr/>
              <a:t>03.10.2025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9D176-635A-49D3-92DE-14BD9378F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935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D8E57-76B5-4A27-B52B-3AC6DCBE5725}" type="datetimeFigureOut">
              <a:rPr lang="ru-RU" smtClean="0"/>
              <a:pPr/>
              <a:t>03.10.2025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9D176-635A-49D3-92DE-14BD9378F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899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D8E57-76B5-4A27-B52B-3AC6DCBE5725}" type="datetimeFigureOut">
              <a:rPr lang="ru-RU" smtClean="0"/>
              <a:pPr/>
              <a:t>03.10.2025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9D176-635A-49D3-92DE-14BD9378F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66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D8E57-76B5-4A27-B52B-3AC6DCBE5725}" type="datetimeFigureOut">
              <a:rPr lang="ru-RU" smtClean="0"/>
              <a:pPr/>
              <a:t>03.10.2025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9D176-635A-49D3-92DE-14BD9378F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665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D8E57-76B5-4A27-B52B-3AC6DCBE5725}" type="datetimeFigureOut">
              <a:rPr lang="ru-RU" smtClean="0"/>
              <a:pPr/>
              <a:t>03.10.2025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9D176-635A-49D3-92DE-14BD9378F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361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D8E57-76B5-4A27-B52B-3AC6DCBE5725}" type="datetimeFigureOut">
              <a:rPr lang="ru-RU" smtClean="0"/>
              <a:pPr/>
              <a:t>03.10.2025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9D176-635A-49D3-92DE-14BD9378F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7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D8E57-76B5-4A27-B52B-3AC6DCBE5725}" type="datetimeFigureOut">
              <a:rPr lang="ru-RU" smtClean="0"/>
              <a:pPr/>
              <a:t>03.10.2025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9D176-635A-49D3-92DE-14BD9378F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18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D8E57-76B5-4A27-B52B-3AC6DCBE5725}" type="datetimeFigureOut">
              <a:rPr lang="ru-RU" smtClean="0"/>
              <a:pPr/>
              <a:t>03.10.2025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9D176-635A-49D3-92DE-14BD9378F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123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D8E57-76B5-4A27-B52B-3AC6DCBE5725}" type="datetimeFigureOut">
              <a:rPr lang="ru-RU" smtClean="0"/>
              <a:pPr/>
              <a:t>03.10.2025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9D176-635A-49D3-92DE-14BD9378F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678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8288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89149B-4C3C-40C5-81E9-501B876DE7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D8E57-76B5-4A27-B52B-3AC6DCBE5725}" type="datetimeFigureOut">
              <a:rPr lang="ru-RU" smtClean="0"/>
              <a:pPr/>
              <a:t>03.10.2025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9D176-635A-49D3-92DE-14BD9378F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578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7542" y="370114"/>
            <a:ext cx="9144000" cy="3287486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O’ZBEKISTON RESPUBLIKASIN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OLIY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 O’RTA MAXSUS TA’LIM VAZIRLIGI </a:t>
            </a: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GULISTON DAVLAT UNIVERSITETI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BIOLOGIYA KAFEDRASI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z-Cyrl-U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z-Cyrl-U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MIKROBIOLOGIYA VA VIRUSOLOGIYA FANI</a:t>
            </a:r>
            <a:b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z-Cyrl-U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z-Cyrl-U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z-Cyrl-U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z-Cyrl-U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MAVZU: BIOSFERA  VA  MIKROORGANIZMLAR  EKOLOGIYASI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19704" y="5270280"/>
            <a:ext cx="3965829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Fan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o’qituvchisi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PhD. </a:t>
            </a:r>
            <a:r>
              <a:rPr lang="en-US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Rahmatov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F.O.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83277" y="6205248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Guliston-2025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97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Reja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Biosfera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Ekologiya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Tabiatda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mikroorganizmlar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yashash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muhitlarining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xilma-xilligi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439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Biosfera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biospher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77970" y="1760561"/>
            <a:ext cx="5338266" cy="432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13982" y="1828504"/>
            <a:ext cx="529078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Rus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olimi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V.I.Vernadskiy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birinchi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bo’lib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sayyoramizdagi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barcha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tirik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organizmlarning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olamshumul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ahamiyatini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ochib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berdi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Olimning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fikricha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tirik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organizmlar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yuzasini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o’zgartirishda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eng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kuchli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omil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hisoblanib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tog’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jinslari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atmosfera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qismlari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hayot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ta’sirida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o’zgarib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biosfera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yunoncha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“bios” –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hayot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“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sfera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” –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ataladi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Экопрогресс - Новост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787" y="4509121"/>
            <a:ext cx="3289300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 rot="10800000" flipV="1">
            <a:off x="420511" y="1855380"/>
            <a:ext cx="11289265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444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Biosfera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Yer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sharidagi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yirik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ekotizim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deb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qaralib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u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ayrim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ekotizimlarning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yig’indisidan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tashkil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topgan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Bular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litosfera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quruqlik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gidrosfera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suv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havzalari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atmosferaning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quyi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qatlamlaridan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iborat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marR="0" lvl="0" indent="444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Hozirgi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vaqtda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tirik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organizmlar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tarqalgan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chegara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biosferaning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27 km.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qalinligini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ya’ni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litosferaning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5-6 km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gacha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dunyo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okeanlarining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tubigacha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(10-11 km)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atmosferada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10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gacha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balandlikni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tashkil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etadi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91570" y="526651"/>
            <a:ext cx="1069984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84150" h="133350"/>
            <a:bevelB w="8255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BIOSFERA HAQIDA TA’LIMOT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925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669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Ekologiya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194" y="1337481"/>
            <a:ext cx="5786651" cy="4839482"/>
          </a:xfrm>
        </p:spPr>
        <p:txBody>
          <a:bodyPr>
            <a:noAutofit/>
          </a:bodyPr>
          <a:lstStyle/>
          <a:p>
            <a:pPr algn="just"/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Ekologiya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so'zi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nemis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zoologi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Ernst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Gekkel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ilk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qo’llangan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u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atamani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hayvonlarning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noorganik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muhitiga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munosabati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qo'llangan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so'z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yunoncha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oikos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so’zidan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kelib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chiqqan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ya'ni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yashash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“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ma’nosini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beradi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Demak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ekologiya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organizm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atrof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muhit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biotik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abiotik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munosabatlarni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o’rganadi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Shuningdek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populyatsiya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ichidagi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turlar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populyatsiyalarning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bir-biriga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ta’sirini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o’rganadi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3730" name="Picture 2" descr="Microbial ecology and Role of microorganism in ecosystem - Online Biology  Not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33545" y="1392072"/>
            <a:ext cx="5412712" cy="4981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EF4737E-D4D5-45DC-BA1D-E58533B05719}" type="slidenum">
              <a:rPr lang="en-US"/>
              <a:pPr/>
              <a:t>6</a:t>
            </a:fld>
            <a:endParaRPr lang="th-TH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1016000" y="381000"/>
            <a:ext cx="10363200" cy="849086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MIKROORGANIZMLAR EKOLOGIYASI</a:t>
            </a:r>
            <a:endParaRPr lang="th-TH" sz="2400" dirty="0" smtClean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545910" y="1676400"/>
            <a:ext cx="5117911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Mikroorganizmlar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ekologiyasi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mikroorganizmlarning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atrof-muhitning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biotik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abiotik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tarkibiy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qismlari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o'zaro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munosabatidir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O'simliklar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hayvonlar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inson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ekologiyasi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singari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mikroorganizmlar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ekologiyasi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mikroorganizmlarning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hayotiy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funktsiyalarini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tushuntirish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in vitro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laboratoriya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sharoitida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tadqiq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o'rniga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in situ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ya'ni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to'g'ridan-to'g'ri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muhitda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umumiy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ekologik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tamoyillarni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qo'llagan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holda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o’rganadi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th-TH" sz="2400" dirty="0">
              <a:latin typeface="Times New Roman" pitchFamily="18" charset="0"/>
            </a:endParaRPr>
          </a:p>
        </p:txBody>
      </p:sp>
      <p:pic>
        <p:nvPicPr>
          <p:cNvPr id="72706" name="Picture 2" descr="Microbial Ecology | SpringerLin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2626" y="1584870"/>
            <a:ext cx="6165518" cy="506159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2791" y="174058"/>
            <a:ext cx="10515600" cy="63116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Mikroorganizmlar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ekologiyasining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ahamiyati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3856" y="900752"/>
            <a:ext cx="580939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Mikroorganizmlar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ekologiyasining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biotexnologik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ahamiyati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avvalo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o'simlik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gormonlari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chiqaruvchilar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azot-fiksatsiya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qiluvchi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bakteriyalar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patogenlarining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antagonistlari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ifloslantiruvchi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moddalarni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parchalovchi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bakteriyalardan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foydalanishga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qaratilgan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atrof-muhit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biotexnologiyalarini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rivojlantirishda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birinchi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o'rinda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okeanni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ifloslantiruvchi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moddalardan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tozalash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chiqindi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suvlarni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tozalash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zararkunandalarga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qarshi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kurash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ko'plab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zamonaviy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ekologik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texnologiyalar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mikroblar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ekologiyasini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tushunishni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talab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3190" name="Picture 6" descr="Frontiers | Recent Development of Extremophilic Bacteria and Their  Application in Biorefinery | Bioengineering and Biotechnolog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7846" y="900752"/>
            <a:ext cx="6064154" cy="52953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3047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Mikrobiologik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populyatsiya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8364" y="1202227"/>
            <a:ext cx="638431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Populyatsiya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deganda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ma'lum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yashash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muhitida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uchraydigan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turga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funktsional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turga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tegishli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bo'lgan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individual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organizmlar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guruhi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tushuniladi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Mikrobiologik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ekologiyada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Tundra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tuprog'idagi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 smtClean="0">
                <a:latin typeface="Times New Roman" pitchFamily="18" charset="0"/>
                <a:cs typeface="Times New Roman" pitchFamily="18" charset="0"/>
              </a:rPr>
              <a:t>Arthrobacter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 smtClean="0">
                <a:latin typeface="Times New Roman" pitchFamily="18" charset="0"/>
                <a:cs typeface="Times New Roman" pitchFamily="18" charset="0"/>
              </a:rPr>
              <a:t>globiformis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populyatsiyasi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tuproqdagi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erkin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yashovchan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simbiyotik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N2-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hosil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qiluvchi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prokaryotlar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populyatsiyasini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misol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keltirish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Taksonomik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jihatdan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hil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aralashgan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ammo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xil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fiziologik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funktsiyasi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birlashtirilgan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mikrob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populyatsiyasining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ko'plab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toifalarini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misol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keltirish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denitrifikatsiya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nitrifikatsiya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fotosintez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metanogen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mikroorganizmlar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boshqalar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4212" name="Picture 4" descr="Bokashi Products Uses | Soil health, Natural farming, So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4355" y="1286153"/>
            <a:ext cx="5153890" cy="49602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6325" y="210747"/>
            <a:ext cx="10515600" cy="70365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Mikroorganizmlar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hamjamiyat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5422" y="1332822"/>
            <a:ext cx="55497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Mikroorganizmlar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hamjamiyat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ba'zida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biotik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hamjamiyat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ataladi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ma’lum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yashash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muhitini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egallagan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barcha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mikrobiologik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populyatsiyalarni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o'z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ichiga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oladi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bir-birlari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xil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darajada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o'zaro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aloqa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qiluvchi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mikroorganizmlar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o'simliklar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hayvonlar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ekotizimni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hosil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Shuningdek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ba'zi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ekotizimlar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faqat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mikroblardan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bo’lishi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gipertermal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ultra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sovuq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kuchli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sho’rlangan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ekstremal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tipdagi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ekotizimlar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5234" name="Picture 2" descr="Rethinking the marine carbon cycle: Factoring in the multifarious  lifestyles of microbes | Scie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4535" y="1400576"/>
            <a:ext cx="6187043" cy="48102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4074" y="365126"/>
            <a:ext cx="8937171" cy="67990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Organizmlar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o’tasidagi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energiya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zanjiri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1050" y="1674421"/>
            <a:ext cx="556161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Ekotizim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konsepsiyasi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1935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yilda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Artur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Tansli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fanga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kiritilgan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ekotizim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kontseptsiyasi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zamonaviy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ekologiyada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markaziy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o'rinni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egallaydi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organizmlar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atrof-muhit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o'rtasidagi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elementlar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almashinuvini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tushunish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asos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yaratadi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Oziq-ovqat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zanjiri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kontseptsiyasi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(1920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yillarda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Charlz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Elton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kiritilgan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nechta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trofik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darajalar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orasidagi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yo'nalishini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aniqlaydi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6260" name="Picture 4" descr="Microbial Ecology | SpringerLin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5787" y="1676935"/>
            <a:ext cx="6032665" cy="4248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1161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Mikrobiologik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ekologiya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metodlari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4804" y="1281177"/>
            <a:ext cx="563286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fanlar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singari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mikroorganizmlar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ekologiyasida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uchta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yondashuv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In situ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kuzatuvlar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bunda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o’rganilayotgan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jarayonlar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jamoalarga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minimal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ta’sir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o’tkaziladi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2.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Laboratoriya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dala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amalyotlari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bunda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noma’lum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xususiyatini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aniqlash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o’rganilayotgan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jarayonlar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jamoalarga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qasddan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ta’sir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etiladi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Yangi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nazariy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bilimlarni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shakllantirish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farazlarni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sinash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nazariy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tushunchalarni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taqqoslashga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qaratilgan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matematik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kontseptual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modellashtirish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7282" name="Picture 2" descr="Microbial ecology approaches used to examine both cultivatable and... |  Download Scientific Diagra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0796" y="1429492"/>
            <a:ext cx="5747656" cy="49831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491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Tabiatda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mikroorganizmlar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yashash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muhitlarining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xilma-xilligi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6883" y="1733796"/>
            <a:ext cx="542702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Yashash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joyi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organizm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topilgan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ma’lum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fizik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joy.</a:t>
            </a:r>
          </a:p>
          <a:p>
            <a:pPr algn="just"/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Ba'zi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mikroorganizmlar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ma'lum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yashash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muhitida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avtoxon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mahalliy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Alloxton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mikroorganizmlar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joyda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o'stiriladi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ma'lum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yashash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joyiga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ko'chirib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o’tkaziladi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mikroorganizmlar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hamjamiyatning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vaqtinchalik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a'zosi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bo'ladi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Ko'pgina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yashash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joylari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osti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qatlamlari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botqoqli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joylar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mikromasshtablarda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geterogendir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o’sish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substratlar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kislorod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miqdori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namlik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kabi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jihatlri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bir-biridan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keskin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farq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qilishi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mumkin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5714" name="Picture 2" descr="Redox traits characterize the organization of global microbial communities  | PN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47658" y="1816924"/>
            <a:ext cx="6234546" cy="48332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5543" y="288926"/>
            <a:ext cx="10515600" cy="756104"/>
          </a:xfrm>
        </p:spPr>
        <p:txBody>
          <a:bodyPr/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dengiz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ekotizimlari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1257" y="1520042"/>
            <a:ext cx="613954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/>
              <a:t>• </a:t>
            </a:r>
            <a:r>
              <a:rPr lang="en-US" sz="2000" dirty="0" err="1" smtClean="0"/>
              <a:t>Suv</a:t>
            </a:r>
            <a:r>
              <a:rPr lang="en-US" sz="2000" dirty="0" smtClean="0"/>
              <a:t> </a:t>
            </a:r>
            <a:r>
              <a:rPr lang="en-US" sz="2000" dirty="0" err="1" smtClean="0"/>
              <a:t>tizimlarida</a:t>
            </a:r>
            <a:r>
              <a:rPr lang="en-US" sz="2000" dirty="0" smtClean="0"/>
              <a:t> </a:t>
            </a:r>
            <a:r>
              <a:rPr lang="en-US" sz="2000" dirty="0" err="1" smtClean="0"/>
              <a:t>turli</a:t>
            </a:r>
            <a:r>
              <a:rPr lang="en-US" sz="2000" dirty="0" smtClean="0"/>
              <a:t> </a:t>
            </a:r>
            <a:r>
              <a:rPr lang="en-US" sz="2000" dirty="0" err="1" smtClean="0"/>
              <a:t>xil</a:t>
            </a:r>
            <a:r>
              <a:rPr lang="en-US" sz="2000" dirty="0" smtClean="0"/>
              <a:t> </a:t>
            </a:r>
            <a:r>
              <a:rPr lang="en-US" sz="2000" dirty="0" err="1" smtClean="0"/>
              <a:t>mikroorganizmlar</a:t>
            </a:r>
            <a:r>
              <a:rPr lang="en-US" sz="2000" dirty="0" smtClean="0"/>
              <a:t> </a:t>
            </a:r>
            <a:r>
              <a:rPr lang="en-US" sz="2000" dirty="0" err="1" smtClean="0"/>
              <a:t>mavjud</a:t>
            </a:r>
            <a:r>
              <a:rPr lang="en-US" sz="2000" dirty="0" smtClean="0"/>
              <a:t>:</a:t>
            </a:r>
          </a:p>
          <a:p>
            <a:pPr algn="just"/>
            <a:r>
              <a:rPr lang="en-US" sz="2000" dirty="0" smtClean="0"/>
              <a:t>o </a:t>
            </a:r>
            <a:r>
              <a:rPr lang="en-US" sz="2000" dirty="0" err="1" smtClean="0"/>
              <a:t>Viruslar</a:t>
            </a:r>
            <a:endParaRPr lang="en-US" sz="2000" dirty="0" smtClean="0"/>
          </a:p>
          <a:p>
            <a:pPr algn="just"/>
            <a:r>
              <a:rPr lang="en-US" sz="2000" dirty="0" smtClean="0"/>
              <a:t>o </a:t>
            </a:r>
            <a:r>
              <a:rPr lang="en-US" sz="2000" dirty="0" err="1" smtClean="0"/>
              <a:t>Bakteriyalar</a:t>
            </a:r>
            <a:endParaRPr lang="en-US" sz="2000" dirty="0" smtClean="0"/>
          </a:p>
          <a:p>
            <a:pPr algn="just"/>
            <a:r>
              <a:rPr lang="en-US" sz="2000" dirty="0" smtClean="0"/>
              <a:t>o </a:t>
            </a:r>
            <a:r>
              <a:rPr lang="en-US" sz="2000" dirty="0" err="1" smtClean="0"/>
              <a:t>Diatomlaro</a:t>
            </a:r>
            <a:r>
              <a:rPr lang="en-US" sz="2000" dirty="0" smtClean="0"/>
              <a:t> </a:t>
            </a:r>
            <a:r>
              <a:rPr lang="en-US" sz="2000" dirty="0" err="1" smtClean="0"/>
              <a:t>suv</a:t>
            </a:r>
            <a:r>
              <a:rPr lang="en-US" sz="2000" dirty="0" smtClean="0"/>
              <a:t> </a:t>
            </a:r>
            <a:r>
              <a:rPr lang="en-US" sz="2000" dirty="0" err="1" smtClean="0"/>
              <a:t>o'tlario</a:t>
            </a:r>
            <a:r>
              <a:rPr lang="en-US" sz="2000" dirty="0" smtClean="0"/>
              <a:t> protozoa</a:t>
            </a:r>
          </a:p>
          <a:p>
            <a:pPr algn="just"/>
            <a:r>
              <a:rPr lang="en-US" sz="2000" dirty="0" smtClean="0"/>
              <a:t>o </a:t>
            </a:r>
            <a:r>
              <a:rPr lang="en-US" sz="2000" dirty="0" err="1" smtClean="0"/>
              <a:t>Ba'zi</a:t>
            </a:r>
            <a:r>
              <a:rPr lang="en-US" sz="2000" dirty="0" smtClean="0"/>
              <a:t> </a:t>
            </a:r>
            <a:r>
              <a:rPr lang="en-US" sz="2000" dirty="0" err="1" smtClean="0"/>
              <a:t>cheklangan</a:t>
            </a:r>
            <a:r>
              <a:rPr lang="en-US" sz="2000" dirty="0" smtClean="0"/>
              <a:t> </a:t>
            </a:r>
            <a:r>
              <a:rPr lang="en-US" sz="2000" dirty="0" err="1" smtClean="0"/>
              <a:t>qo'ziqorinlar</a:t>
            </a:r>
            <a:r>
              <a:rPr lang="en-US" sz="2000" dirty="0" smtClean="0"/>
              <a:t> - </a:t>
            </a:r>
            <a:r>
              <a:rPr lang="en-US" sz="2000" dirty="0" err="1" smtClean="0"/>
              <a:t>ko'proq</a:t>
            </a:r>
            <a:r>
              <a:rPr lang="en-US" sz="2000" dirty="0" smtClean="0"/>
              <a:t> </a:t>
            </a:r>
            <a:r>
              <a:rPr lang="en-US" sz="2000" dirty="0" err="1" smtClean="0"/>
              <a:t>chuchuk</a:t>
            </a:r>
            <a:r>
              <a:rPr lang="en-US" sz="2000" dirty="0" smtClean="0"/>
              <a:t> </a:t>
            </a:r>
            <a:r>
              <a:rPr lang="en-US" sz="2000" dirty="0" err="1" smtClean="0"/>
              <a:t>suvda</a:t>
            </a:r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• </a:t>
            </a:r>
            <a:r>
              <a:rPr lang="en-US" sz="2000" dirty="0" err="1" smtClean="0"/>
              <a:t>Siyanobakteriyalar</a:t>
            </a:r>
            <a:r>
              <a:rPr lang="en-US" sz="2000" dirty="0" smtClean="0"/>
              <a:t>, </a:t>
            </a:r>
            <a:r>
              <a:rPr lang="en-US" sz="2000" dirty="0" err="1" smtClean="0"/>
              <a:t>diatomlar</a:t>
            </a:r>
            <a:r>
              <a:rPr lang="en-US" sz="2000" dirty="0" smtClean="0"/>
              <a:t> </a:t>
            </a:r>
            <a:r>
              <a:rPr lang="en-US" sz="2000" dirty="0" err="1" smtClean="0"/>
              <a:t>va</a:t>
            </a:r>
            <a:r>
              <a:rPr lang="en-US" sz="2000" dirty="0" smtClean="0"/>
              <a:t> </a:t>
            </a:r>
            <a:r>
              <a:rPr lang="en-US" sz="2000" dirty="0" err="1" smtClean="0"/>
              <a:t>suv</a:t>
            </a:r>
            <a:r>
              <a:rPr lang="en-US" sz="2000" dirty="0" smtClean="0"/>
              <a:t> </a:t>
            </a:r>
            <a:r>
              <a:rPr lang="en-US" sz="2000" dirty="0" err="1" smtClean="0"/>
              <a:t>o'tlari</a:t>
            </a:r>
            <a:r>
              <a:rPr lang="en-US" sz="2000" dirty="0" smtClean="0"/>
              <a:t> </a:t>
            </a:r>
            <a:r>
              <a:rPr lang="en-US" sz="2000" dirty="0" err="1" smtClean="0"/>
              <a:t>kislorodning</a:t>
            </a:r>
            <a:r>
              <a:rPr lang="en-US" sz="2000" dirty="0" smtClean="0"/>
              <a:t> </a:t>
            </a:r>
            <a:r>
              <a:rPr lang="en-US" sz="2000" dirty="0" err="1" smtClean="0"/>
              <a:t>asosiy</a:t>
            </a:r>
            <a:r>
              <a:rPr lang="en-US" sz="2000" dirty="0" smtClean="0"/>
              <a:t> </a:t>
            </a:r>
            <a:r>
              <a:rPr lang="en-US" sz="2000" dirty="0" err="1" smtClean="0"/>
              <a:t>ishlab</a:t>
            </a:r>
            <a:r>
              <a:rPr lang="en-US" sz="2000" dirty="0" smtClean="0"/>
              <a:t> </a:t>
            </a:r>
            <a:r>
              <a:rPr lang="en-US" sz="2000" dirty="0" err="1" smtClean="0"/>
              <a:t>chiqaruvchilari</a:t>
            </a:r>
            <a:r>
              <a:rPr lang="en-US" sz="2000" dirty="0" smtClean="0"/>
              <a:t> </a:t>
            </a:r>
            <a:r>
              <a:rPr lang="en-US" sz="2000" dirty="0" err="1" smtClean="0"/>
              <a:t>va</a:t>
            </a:r>
            <a:r>
              <a:rPr lang="en-US" sz="2000" dirty="0" smtClean="0"/>
              <a:t> </a:t>
            </a:r>
            <a:r>
              <a:rPr lang="en-US" sz="2000" dirty="0" err="1" smtClean="0"/>
              <a:t>manbalari</a:t>
            </a:r>
            <a:r>
              <a:rPr lang="en-US" sz="2000" dirty="0" smtClean="0"/>
              <a:t> </a:t>
            </a:r>
            <a:r>
              <a:rPr lang="en-US" sz="2000" dirty="0" err="1" smtClean="0"/>
              <a:t>bo'lib</a:t>
            </a:r>
            <a:r>
              <a:rPr lang="en-US" sz="2000" dirty="0" smtClean="0"/>
              <a:t> </a:t>
            </a:r>
            <a:r>
              <a:rPr lang="en-US" sz="2000" dirty="0" err="1" smtClean="0"/>
              <a:t>xizmat</a:t>
            </a:r>
            <a:r>
              <a:rPr lang="en-US" sz="2000" dirty="0" smtClean="0"/>
              <a:t> </a:t>
            </a:r>
            <a:r>
              <a:rPr lang="en-US" sz="2000" dirty="0" err="1" smtClean="0"/>
              <a:t>qiladi</a:t>
            </a:r>
            <a:r>
              <a:rPr lang="en-US" sz="2000" dirty="0" smtClean="0"/>
              <a:t>;</a:t>
            </a:r>
          </a:p>
          <a:p>
            <a:pPr algn="just"/>
            <a:r>
              <a:rPr lang="en-US" sz="2000" dirty="0" smtClean="0"/>
              <a:t>• Protozoa </a:t>
            </a:r>
            <a:r>
              <a:rPr lang="en-US" sz="2000" dirty="0" err="1" smtClean="0"/>
              <a:t>oziq-ovqat</a:t>
            </a:r>
            <a:r>
              <a:rPr lang="en-US" sz="2000" dirty="0" smtClean="0"/>
              <a:t> </a:t>
            </a:r>
            <a:r>
              <a:rPr lang="en-US" sz="2000" dirty="0" err="1" smtClean="0"/>
              <a:t>tarmog'ining</a:t>
            </a:r>
            <a:r>
              <a:rPr lang="en-US" sz="2000" dirty="0" smtClean="0"/>
              <a:t> </a:t>
            </a:r>
            <a:r>
              <a:rPr lang="en-US" sz="2000" dirty="0" err="1" smtClean="0"/>
              <a:t>pastki</a:t>
            </a:r>
            <a:r>
              <a:rPr lang="en-US" sz="2000" dirty="0" smtClean="0"/>
              <a:t> </a:t>
            </a:r>
            <a:r>
              <a:rPr lang="en-US" sz="2000" dirty="0" err="1" smtClean="0"/>
              <a:t>qismida</a:t>
            </a:r>
            <a:r>
              <a:rPr lang="en-US" sz="2000" dirty="0" smtClean="0"/>
              <a:t> </a:t>
            </a:r>
            <a:r>
              <a:rPr lang="en-US" sz="2000" dirty="0" err="1" smtClean="0"/>
              <a:t>iste'molchi</a:t>
            </a:r>
            <a:r>
              <a:rPr lang="en-US" sz="2000" dirty="0" smtClean="0"/>
              <a:t> </a:t>
            </a:r>
            <a:r>
              <a:rPr lang="en-US" sz="2000" dirty="0" err="1" smtClean="0"/>
              <a:t>bo'lib</a:t>
            </a:r>
            <a:r>
              <a:rPr lang="en-US" sz="2000" dirty="0" smtClean="0"/>
              <a:t> </a:t>
            </a:r>
            <a:r>
              <a:rPr lang="en-US" sz="2000" dirty="0" err="1" smtClean="0"/>
              <a:t>xizmat</a:t>
            </a:r>
            <a:r>
              <a:rPr lang="en-US" sz="2000" dirty="0" smtClean="0"/>
              <a:t> </a:t>
            </a:r>
            <a:r>
              <a:rPr lang="en-US" sz="2000" dirty="0" err="1" smtClean="0"/>
              <a:t>qiladi</a:t>
            </a:r>
            <a:r>
              <a:rPr lang="en-US" sz="2000" dirty="0" smtClean="0"/>
              <a:t>;</a:t>
            </a:r>
          </a:p>
          <a:p>
            <a:pPr algn="just"/>
            <a:r>
              <a:rPr lang="en-US" sz="2000" dirty="0" smtClean="0"/>
              <a:t>• </a:t>
            </a:r>
            <a:r>
              <a:rPr lang="en-US" sz="2000" dirty="0" err="1" smtClean="0"/>
              <a:t>Bakteriyalar</a:t>
            </a:r>
            <a:r>
              <a:rPr lang="en-US" sz="2000" dirty="0" smtClean="0"/>
              <a:t> </a:t>
            </a:r>
            <a:r>
              <a:rPr lang="en-US" sz="2000" dirty="0" err="1" smtClean="0"/>
              <a:t>va</a:t>
            </a:r>
            <a:r>
              <a:rPr lang="en-US" sz="2000" dirty="0" smtClean="0"/>
              <a:t> </a:t>
            </a:r>
            <a:r>
              <a:rPr lang="en-US" sz="2000" dirty="0" err="1" smtClean="0"/>
              <a:t>zamburug'lar</a:t>
            </a:r>
            <a:r>
              <a:rPr lang="en-US" sz="2000" dirty="0" smtClean="0"/>
              <a:t> </a:t>
            </a:r>
            <a:r>
              <a:rPr lang="en-US" sz="2000" dirty="0" err="1" smtClean="0"/>
              <a:t>parchalovchi</a:t>
            </a:r>
            <a:r>
              <a:rPr lang="en-US" sz="2000" dirty="0" smtClean="0"/>
              <a:t> </a:t>
            </a:r>
            <a:r>
              <a:rPr lang="en-US" sz="2000" dirty="0" err="1" smtClean="0"/>
              <a:t>bo'lib</a:t>
            </a:r>
            <a:r>
              <a:rPr lang="en-US" sz="2000" dirty="0" smtClean="0"/>
              <a:t> </a:t>
            </a:r>
            <a:r>
              <a:rPr lang="en-US" sz="2000" dirty="0" err="1" smtClean="0"/>
              <a:t>xizmat</a:t>
            </a:r>
            <a:r>
              <a:rPr lang="en-US" sz="2000" dirty="0" smtClean="0"/>
              <a:t> </a:t>
            </a:r>
            <a:r>
              <a:rPr lang="en-US" sz="2000" dirty="0" err="1" smtClean="0"/>
              <a:t>qiladi</a:t>
            </a:r>
            <a:r>
              <a:rPr lang="en-US" sz="2000" dirty="0" smtClean="0"/>
              <a:t>;</a:t>
            </a:r>
          </a:p>
          <a:p>
            <a:pPr algn="just"/>
            <a:r>
              <a:rPr lang="en-US" sz="2000" dirty="0" smtClean="0"/>
              <a:t>• </a:t>
            </a:r>
            <a:r>
              <a:rPr lang="en-US" sz="2000" dirty="0" err="1" smtClean="0"/>
              <a:t>Viruslar</a:t>
            </a:r>
            <a:r>
              <a:rPr lang="en-US" sz="2000" dirty="0" smtClean="0"/>
              <a:t> </a:t>
            </a:r>
            <a:r>
              <a:rPr lang="en-US" sz="2000" dirty="0" err="1" smtClean="0"/>
              <a:t>boshqa</a:t>
            </a:r>
            <a:r>
              <a:rPr lang="en-US" sz="2000" dirty="0" smtClean="0"/>
              <a:t> </a:t>
            </a:r>
            <a:r>
              <a:rPr lang="en-US" sz="2000" dirty="0" err="1" smtClean="0"/>
              <a:t>hujayralarning</a:t>
            </a:r>
            <a:r>
              <a:rPr lang="en-US" sz="2000" dirty="0" smtClean="0"/>
              <a:t> </a:t>
            </a:r>
            <a:r>
              <a:rPr lang="en-US" sz="2000" dirty="0" err="1" smtClean="0"/>
              <a:t>parazitlaridir</a:t>
            </a:r>
            <a:r>
              <a:rPr lang="en-US" sz="2000" dirty="0" smtClean="0"/>
              <a:t>.</a:t>
            </a:r>
            <a:endParaRPr lang="ru-RU" sz="2000" dirty="0"/>
          </a:p>
        </p:txBody>
      </p:sp>
      <p:pic>
        <p:nvPicPr>
          <p:cNvPr id="104450" name="Picture 2" descr="Compilation of various water microorganisms - Stock Image - C038/5299 -  Science Photo Libra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39501" y="1675386"/>
            <a:ext cx="5330825" cy="43810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071789"/>
          </a:xfrm>
          <a:solidFill>
            <a:schemeClr val="bg1"/>
          </a:solidFill>
        </p:spPr>
        <p:txBody>
          <a:bodyPr/>
          <a:lstStyle/>
          <a:p>
            <a:pPr algn="ctr">
              <a:defRPr/>
            </a:pPr>
            <a:r>
              <a:rPr lang="en-US" b="1" dirty="0" err="1" smtClean="0"/>
              <a:t>Suv</a:t>
            </a:r>
            <a:r>
              <a:rPr lang="en-US" b="1" dirty="0" smtClean="0"/>
              <a:t> </a:t>
            </a:r>
            <a:r>
              <a:rPr lang="en-US" b="1" dirty="0" err="1" smtClean="0"/>
              <a:t>mikroorganizmlarining</a:t>
            </a:r>
            <a:r>
              <a:rPr lang="en-US" b="1" dirty="0" smtClean="0"/>
              <a:t> </a:t>
            </a:r>
            <a:r>
              <a:rPr lang="en-US" b="1" dirty="0" err="1" smtClean="0"/>
              <a:t>ahamiyati</a:t>
            </a:r>
            <a:endParaRPr lang="en-US" b="1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2509" y="1425039"/>
            <a:ext cx="5462649" cy="4916384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>
              <a:buSzTx/>
              <a:buFont typeface="Monotype Sorts" pitchFamily="2" charset="2"/>
              <a:buBlip>
                <a:blip r:embed="rId3"/>
              </a:buBlip>
              <a:defRPr/>
            </a:pPr>
            <a:r>
              <a:rPr lang="en-US" dirty="0" smtClean="0"/>
              <a:t>Water Contamination</a:t>
            </a:r>
          </a:p>
          <a:p>
            <a:pPr>
              <a:buSzTx/>
              <a:buFont typeface="Monotype Sorts" pitchFamily="2" charset="2"/>
              <a:buBlip>
                <a:blip r:embed="rId3"/>
              </a:buBlip>
              <a:defRPr/>
            </a:pPr>
            <a:r>
              <a:rPr lang="en-US" dirty="0" smtClean="0"/>
              <a:t> Water Treatment:</a:t>
            </a:r>
          </a:p>
          <a:p>
            <a:pPr lvl="3">
              <a:buSzTx/>
              <a:buFont typeface="Monotype Sorts" pitchFamily="2" charset="2"/>
              <a:buBlip>
                <a:blip r:embed="rId4"/>
              </a:buBlip>
              <a:defRPr/>
            </a:pPr>
            <a:r>
              <a:rPr lang="en-US" sz="2800" dirty="0" smtClean="0"/>
              <a:t> Filtration: slow sand filters</a:t>
            </a:r>
          </a:p>
          <a:p>
            <a:pPr lvl="3">
              <a:buSzTx/>
              <a:buFont typeface="Monotype Sorts" pitchFamily="2" charset="2"/>
              <a:buBlip>
                <a:blip r:embed="rId5"/>
              </a:buBlip>
              <a:defRPr/>
            </a:pPr>
            <a:r>
              <a:rPr lang="en-US" sz="2800" dirty="0" smtClean="0"/>
              <a:t> Rivers and Stream and ponds</a:t>
            </a:r>
          </a:p>
          <a:p>
            <a:pPr>
              <a:buSzTx/>
              <a:buFont typeface="Monotype Sorts" pitchFamily="2" charset="2"/>
              <a:buBlip>
                <a:blip r:embed="rId3"/>
              </a:buBlip>
              <a:defRPr/>
            </a:pPr>
            <a:r>
              <a:rPr lang="en-US" dirty="0" smtClean="0"/>
              <a:t> Biological Treatment of Sewage</a:t>
            </a:r>
          </a:p>
          <a:p>
            <a:pPr lvl="3">
              <a:buSzTx/>
              <a:buFont typeface="Monotype Sorts" pitchFamily="2" charset="2"/>
              <a:buBlip>
                <a:blip r:embed="rId6"/>
              </a:buBlip>
              <a:defRPr/>
            </a:pPr>
            <a:r>
              <a:rPr lang="en-US" sz="2800" dirty="0" smtClean="0"/>
              <a:t> activated sludge</a:t>
            </a:r>
          </a:p>
          <a:p>
            <a:pPr lvl="3">
              <a:buSzTx/>
              <a:buFont typeface="Monotype Sorts" pitchFamily="2" charset="2"/>
              <a:buBlip>
                <a:blip r:embed="rId6"/>
              </a:buBlip>
              <a:defRPr/>
            </a:pPr>
            <a:r>
              <a:rPr lang="en-US" sz="2800" dirty="0" smtClean="0"/>
              <a:t> trickling filters</a:t>
            </a:r>
          </a:p>
          <a:p>
            <a:pPr lvl="3">
              <a:buSzTx/>
              <a:buFont typeface="Monotype Sorts" pitchFamily="2" charset="2"/>
              <a:buBlip>
                <a:blip r:embed="rId6"/>
              </a:buBlip>
              <a:defRPr/>
            </a:pPr>
            <a:r>
              <a:rPr lang="en-US" sz="2800" dirty="0" smtClean="0"/>
              <a:t> </a:t>
            </a:r>
            <a:r>
              <a:rPr lang="en-US" sz="2800" dirty="0" err="1" smtClean="0"/>
              <a:t>biodiscs</a:t>
            </a:r>
            <a:endParaRPr lang="en-US" sz="2800" dirty="0" smtClean="0"/>
          </a:p>
          <a:p>
            <a:pPr>
              <a:buSzTx/>
              <a:buFont typeface="Monotype Sorts" pitchFamily="2" charset="2"/>
              <a:buBlip>
                <a:blip r:embed="rId3"/>
              </a:buBlip>
              <a:defRPr/>
            </a:pPr>
            <a:r>
              <a:rPr lang="en-US" dirty="0" smtClean="0"/>
              <a:t> Biological Treatment of solid waste</a:t>
            </a:r>
          </a:p>
          <a:p>
            <a:pPr>
              <a:buSzTx/>
              <a:buFont typeface="Monotype Sorts" pitchFamily="2" charset="2"/>
              <a:buBlip>
                <a:blip r:embed="rId3"/>
              </a:buBlip>
              <a:defRPr/>
            </a:pPr>
            <a:r>
              <a:rPr lang="en-US" dirty="0" smtClean="0"/>
              <a:t> Biological Treatment of toxic chemicals</a:t>
            </a:r>
          </a:p>
          <a:p>
            <a:pPr lvl="3">
              <a:buSzTx/>
              <a:buNone/>
              <a:defRPr/>
            </a:pPr>
            <a:r>
              <a:rPr lang="en-US" sz="2800" dirty="0" smtClean="0"/>
              <a:t> </a:t>
            </a:r>
          </a:p>
        </p:txBody>
      </p:sp>
      <p:pic>
        <p:nvPicPr>
          <p:cNvPr id="108546" name="Picture 2" descr="Bacteria made to turn sewage into clean water – and electricity | New  Scientis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8913" y="1796335"/>
            <a:ext cx="5998235" cy="399882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Algae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0634" y="1484314"/>
            <a:ext cx="5913911" cy="4049587"/>
          </a:xfrm>
        </p:spPr>
        <p:txBody>
          <a:bodyPr>
            <a:normAutofit fontScale="92500" lnSpcReduction="10000"/>
          </a:bodyPr>
          <a:lstStyle/>
          <a:p>
            <a:pPr algn="just">
              <a:defRPr/>
            </a:pPr>
            <a:r>
              <a:rPr lang="en-US" dirty="0" smtClean="0"/>
              <a:t>Environmental Benefits;</a:t>
            </a:r>
          </a:p>
          <a:p>
            <a:pPr algn="just">
              <a:defRPr/>
            </a:pPr>
            <a:r>
              <a:rPr lang="en-US" dirty="0" smtClean="0"/>
              <a:t>Algae uses photosynthesis to capture sunlight energy and carbon dioxide to produce oxygen and carbohydrates. It grows so quickly and can produce 15-50 times more Biofuel per acre than any other crop such as soy beans and corn</a:t>
            </a:r>
          </a:p>
          <a:p>
            <a:pPr algn="just">
              <a:defRPr/>
            </a:pPr>
            <a:endParaRPr lang="en-US" dirty="0" smtClean="0"/>
          </a:p>
          <a:p>
            <a:pPr marL="457200" lvl="1" indent="0" algn="just">
              <a:buFontTx/>
              <a:buNone/>
              <a:defRPr/>
            </a:pPr>
            <a:r>
              <a:rPr lang="en-US" sz="3200" dirty="0" smtClean="0"/>
              <a:t>Food for humans (sea weed) and fish.</a:t>
            </a:r>
          </a:p>
          <a:p>
            <a:pPr lvl="1" algn="just">
              <a:defRPr/>
            </a:pPr>
            <a:endParaRPr lang="en-US" sz="3200" dirty="0" smtClean="0"/>
          </a:p>
          <a:p>
            <a:pPr lvl="1" algn="just">
              <a:buFontTx/>
              <a:buNone/>
              <a:defRPr/>
            </a:pPr>
            <a:endParaRPr lang="en-US" sz="3200" dirty="0" smtClean="0"/>
          </a:p>
          <a:p>
            <a:pPr lvl="1" algn="just">
              <a:defRPr/>
            </a:pPr>
            <a:endParaRPr lang="en-US" sz="3200" dirty="0" smtClean="0"/>
          </a:p>
        </p:txBody>
      </p:sp>
      <p:sp>
        <p:nvSpPr>
          <p:cNvPr id="100356" name="AutoShape 4" descr="Researchers have discovered that blue-green algae can produce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0358" name="AutoShape 6" descr="Researchers have discovered that blue-green algae can produce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0360" name="AutoShape 8" descr="Researchers have discovered that blue-green algae can produce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0362" name="AutoShape 10" descr="Researchers have discovered that blue-green algae can produce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0364" name="Picture 12" descr="What Are Algae? | Live Scie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31429" y="1401288"/>
            <a:ext cx="5320145" cy="42869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522023" y="424502"/>
            <a:ext cx="5230091" cy="822407"/>
          </a:xfrm>
          <a:solidFill>
            <a:schemeClr val="tx1"/>
          </a:solidFill>
        </p:spPr>
        <p:txBody>
          <a:bodyPr/>
          <a:lstStyle/>
          <a:p>
            <a:r>
              <a:rPr lang="en-US" dirty="0" smtClean="0">
                <a:solidFill>
                  <a:srgbClr val="92D050"/>
                </a:solidFill>
                <a:effectLst/>
              </a:rPr>
              <a:t>  </a:t>
            </a:r>
            <a:r>
              <a:rPr lang="en-US" b="1" dirty="0" smtClean="0">
                <a:solidFill>
                  <a:srgbClr val="92D050"/>
                </a:solidFill>
                <a:effectLst/>
              </a:rPr>
              <a:t>Algae-Based </a:t>
            </a:r>
            <a:r>
              <a:rPr lang="en-US" b="1" dirty="0" err="1" smtClean="0">
                <a:solidFill>
                  <a:srgbClr val="92D050"/>
                </a:solidFill>
                <a:effectLst/>
              </a:rPr>
              <a:t>BioFuel</a:t>
            </a:r>
            <a:endParaRPr lang="en-US" b="1" dirty="0" smtClean="0">
              <a:solidFill>
                <a:srgbClr val="92D050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5647" y="1460666"/>
            <a:ext cx="9951522" cy="4716298"/>
          </a:xfrm>
          <a:solidFill>
            <a:schemeClr val="tx1"/>
          </a:solidFill>
        </p:spPr>
        <p:txBody>
          <a:bodyPr/>
          <a:lstStyle/>
          <a:p>
            <a:pPr algn="just">
              <a:defRPr/>
            </a:pPr>
            <a:r>
              <a:rPr lang="en-US" b="1" i="1" dirty="0" smtClean="0">
                <a:solidFill>
                  <a:srgbClr val="92D050"/>
                </a:solidFill>
              </a:rPr>
              <a:t>Algae a new energy source that has been getting a lot of attention lately. Certain types of algae contain natural oils that can be readily distilled into a vegetable oil or a number of petroleum-like products that could serve as drop-in replacements for gasoline, diesel, and jet fuel.</a:t>
            </a:r>
            <a:endParaRPr lang="en-US" b="1" i="1" dirty="0">
              <a:solidFill>
                <a:srgbClr val="92D050"/>
              </a:solidFill>
            </a:endParaRPr>
          </a:p>
        </p:txBody>
      </p:sp>
      <p:pic>
        <p:nvPicPr>
          <p:cNvPr id="113666" name="Picture 2" descr="ALGAE PROJECT - DVK Consultan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2520" y="3510682"/>
            <a:ext cx="10117775" cy="2905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741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Tuproq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ekotizimlari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436914"/>
            <a:ext cx="6334496" cy="4740049"/>
          </a:xfrm>
        </p:spPr>
        <p:txBody>
          <a:bodyPr>
            <a:normAutofit/>
          </a:bodyPr>
          <a:lstStyle/>
          <a:p>
            <a:pPr algn="just"/>
            <a:r>
              <a:rPr lang="en-US" b="1" dirty="0" err="1" smtClean="0"/>
              <a:t>Tuproq</a:t>
            </a:r>
            <a:r>
              <a:rPr lang="en-US" b="1" dirty="0" smtClean="0"/>
              <a:t> </a:t>
            </a:r>
            <a:r>
              <a:rPr lang="en-US" b="1" dirty="0" err="1" smtClean="0"/>
              <a:t>ekotizimlari</a:t>
            </a:r>
            <a:r>
              <a:rPr lang="en-US" b="1" dirty="0" smtClean="0"/>
              <a:t> </a:t>
            </a:r>
            <a:r>
              <a:rPr lang="en-US" dirty="0" smtClean="0"/>
              <a:t>- </a:t>
            </a:r>
            <a:r>
              <a:rPr lang="en-US" dirty="0" err="1" smtClean="0"/>
              <a:t>Tuproqda</a:t>
            </a:r>
            <a:r>
              <a:rPr lang="en-US" dirty="0" smtClean="0"/>
              <a:t> </a:t>
            </a:r>
            <a:r>
              <a:rPr lang="en-US" dirty="0" err="1" smtClean="0"/>
              <a:t>tabiiy</a:t>
            </a:r>
            <a:r>
              <a:rPr lang="en-US" dirty="0" smtClean="0"/>
              <a:t> </a:t>
            </a:r>
            <a:r>
              <a:rPr lang="en-US" dirty="0" err="1" smtClean="0"/>
              <a:t>ravishda</a:t>
            </a:r>
            <a:r>
              <a:rPr lang="en-US" dirty="0" smtClean="0"/>
              <a:t> </a:t>
            </a:r>
            <a:r>
              <a:rPr lang="en-US" dirty="0" err="1" smtClean="0"/>
              <a:t>millionlab</a:t>
            </a:r>
            <a:r>
              <a:rPr lang="en-US" dirty="0" smtClean="0"/>
              <a:t> </a:t>
            </a:r>
            <a:r>
              <a:rPr lang="en-US" dirty="0" err="1" smtClean="0"/>
              <a:t>mikroblar</a:t>
            </a:r>
            <a:r>
              <a:rPr lang="en-US" dirty="0" smtClean="0"/>
              <a:t> </a:t>
            </a:r>
            <a:r>
              <a:rPr lang="en-US" dirty="0" err="1" smtClean="0"/>
              <a:t>mavjud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 smtClean="0">
                <a:solidFill>
                  <a:srgbClr val="FF0000"/>
                </a:solidFill>
              </a:rPr>
              <a:t>Tuproqdagi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mikroblarning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turlari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</a:p>
          <a:p>
            <a:pPr algn="just"/>
            <a:r>
              <a:rPr lang="en-US" dirty="0" smtClean="0"/>
              <a:t>- </a:t>
            </a:r>
            <a:r>
              <a:rPr lang="en-US" dirty="0" err="1" smtClean="0"/>
              <a:t>Bakteriyalar</a:t>
            </a:r>
            <a:r>
              <a:rPr lang="en-US" dirty="0" smtClean="0"/>
              <a:t> ;</a:t>
            </a:r>
          </a:p>
          <a:p>
            <a:pPr algn="just"/>
            <a:r>
              <a:rPr lang="en-US" dirty="0" smtClean="0"/>
              <a:t>- </a:t>
            </a:r>
            <a:r>
              <a:rPr lang="en-US" dirty="0" err="1" smtClean="0"/>
              <a:t>Arxeylar</a:t>
            </a:r>
            <a:r>
              <a:rPr lang="en-US" dirty="0" smtClean="0"/>
              <a:t>;</a:t>
            </a:r>
          </a:p>
          <a:p>
            <a:pPr algn="just"/>
            <a:r>
              <a:rPr lang="en-US" dirty="0" smtClean="0"/>
              <a:t>- </a:t>
            </a:r>
            <a:r>
              <a:rPr lang="en-US" dirty="0" err="1" smtClean="0"/>
              <a:t>Zambrug’lar</a:t>
            </a:r>
            <a:r>
              <a:rPr lang="en-US" dirty="0" smtClean="0"/>
              <a:t>;</a:t>
            </a:r>
          </a:p>
          <a:p>
            <a:pPr algn="just">
              <a:buNone/>
            </a:pPr>
            <a:r>
              <a:rPr lang="en-US" dirty="0" smtClean="0"/>
              <a:t>   -</a:t>
            </a:r>
            <a:r>
              <a:rPr lang="en-US" dirty="0" err="1" smtClean="0"/>
              <a:t>Toza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sho'r</a:t>
            </a:r>
            <a:r>
              <a:rPr lang="en-US" dirty="0" smtClean="0"/>
              <a:t> </a:t>
            </a:r>
            <a:r>
              <a:rPr lang="en-US" dirty="0" err="1" smtClean="0"/>
              <a:t>suvlarga</a:t>
            </a:r>
            <a:r>
              <a:rPr lang="en-US" dirty="0" smtClean="0"/>
              <a:t> </a:t>
            </a:r>
            <a:r>
              <a:rPr lang="en-US" dirty="0" err="1" smtClean="0"/>
              <a:t>qaraganda</a:t>
            </a:r>
            <a:r>
              <a:rPr lang="en-US" dirty="0" smtClean="0"/>
              <a:t> </a:t>
            </a:r>
            <a:r>
              <a:rPr lang="en-US" dirty="0" err="1" smtClean="0"/>
              <a:t>tuproqda</a:t>
            </a:r>
            <a:r>
              <a:rPr lang="en-US" dirty="0" smtClean="0"/>
              <a:t> </a:t>
            </a:r>
            <a:r>
              <a:rPr lang="en-US" dirty="0" err="1" smtClean="0"/>
              <a:t>mikroorganizmlar</a:t>
            </a:r>
            <a:r>
              <a:rPr lang="en-US" dirty="0" smtClean="0"/>
              <a:t>  </a:t>
            </a:r>
            <a:r>
              <a:rPr lang="en-US" dirty="0" err="1" smtClean="0"/>
              <a:t>jamoalar</a:t>
            </a:r>
            <a:r>
              <a:rPr lang="en-US" dirty="0" smtClean="0"/>
              <a:t> </a:t>
            </a:r>
            <a:r>
              <a:rPr lang="en-US" dirty="0" err="1" smtClean="0"/>
              <a:t>ko’proq</a:t>
            </a:r>
            <a:r>
              <a:rPr lang="en-US" dirty="0" smtClean="0"/>
              <a:t>.</a:t>
            </a:r>
          </a:p>
          <a:p>
            <a:pPr algn="just">
              <a:buNone/>
            </a:pPr>
            <a:r>
              <a:rPr lang="en-US" dirty="0" smtClean="0"/>
              <a:t> </a:t>
            </a:r>
            <a:endParaRPr lang="en-US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  <p:pic>
        <p:nvPicPr>
          <p:cNvPr id="103426" name="Picture 2" descr="Why Soil Microbes Are Vital Within Your Cannabis Garden - RQS Blo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55823" y="1684337"/>
            <a:ext cx="4719905" cy="37308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8828" y="792637"/>
            <a:ext cx="10515600" cy="822407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b="1" dirty="0" err="1" smtClean="0"/>
              <a:t>Tuproq</a:t>
            </a:r>
            <a:r>
              <a:rPr lang="en-US" b="1" dirty="0" smtClean="0"/>
              <a:t> </a:t>
            </a:r>
            <a:r>
              <a:rPr lang="en-US" b="1" dirty="0" err="1" smtClean="0"/>
              <a:t>mikroorganizmlarining</a:t>
            </a:r>
            <a:r>
              <a:rPr lang="en-US" b="1" dirty="0" smtClean="0"/>
              <a:t> </a:t>
            </a:r>
            <a:r>
              <a:rPr lang="en-US" b="1" dirty="0" err="1" smtClean="0"/>
              <a:t>ahamiyati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8190" y="1766249"/>
            <a:ext cx="5467597" cy="4351338"/>
          </a:xfrm>
        </p:spPr>
        <p:txBody>
          <a:bodyPr/>
          <a:lstStyle/>
          <a:p>
            <a:pPr algn="just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Tuproqning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hosil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bo'lishi</a:t>
            </a:r>
            <a:r>
              <a:rPr lang="en-US" dirty="0" smtClean="0">
                <a:solidFill>
                  <a:srgbClr val="FF0000"/>
                </a:solidFill>
              </a:rPr>
              <a:t>;</a:t>
            </a:r>
          </a:p>
          <a:p>
            <a:pPr algn="just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Kislorod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hosil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bo’lishi</a:t>
            </a:r>
            <a:r>
              <a:rPr lang="en-US" dirty="0" smtClean="0">
                <a:solidFill>
                  <a:srgbClr val="FF0000"/>
                </a:solidFill>
              </a:rPr>
              <a:t>; </a:t>
            </a:r>
          </a:p>
          <a:p>
            <a:pPr algn="just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Azotning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tabiatda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aylanishi</a:t>
            </a:r>
            <a:r>
              <a:rPr lang="en-US" dirty="0" smtClean="0">
                <a:solidFill>
                  <a:srgbClr val="FF0000"/>
                </a:solidFill>
              </a:rPr>
              <a:t>;</a:t>
            </a:r>
          </a:p>
          <a:p>
            <a:pPr algn="just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Uglerodning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tabiatda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aylanishi</a:t>
            </a:r>
            <a:r>
              <a:rPr lang="en-US" dirty="0" smtClean="0">
                <a:solidFill>
                  <a:srgbClr val="FF0000"/>
                </a:solidFill>
              </a:rPr>
              <a:t>;</a:t>
            </a:r>
          </a:p>
          <a:p>
            <a:pPr algn="just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Fosforning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tabiatda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aylanishi</a:t>
            </a:r>
            <a:r>
              <a:rPr lang="en-US" dirty="0" smtClean="0">
                <a:solidFill>
                  <a:srgbClr val="FF0000"/>
                </a:solidFill>
              </a:rPr>
              <a:t>; </a:t>
            </a:r>
          </a:p>
          <a:p>
            <a:pPr algn="just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Temirning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tabiatda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aylanishi</a:t>
            </a:r>
            <a:r>
              <a:rPr lang="en-US" dirty="0" smtClean="0">
                <a:solidFill>
                  <a:srgbClr val="FF0000"/>
                </a:solidFill>
              </a:rPr>
              <a:t>;</a:t>
            </a:r>
          </a:p>
          <a:p>
            <a:pPr algn="just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Oltingugurtning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tabiatda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aylanishi</a:t>
            </a:r>
            <a:r>
              <a:rPr lang="en-US" dirty="0" smtClean="0">
                <a:solidFill>
                  <a:srgbClr val="FF0000"/>
                </a:solidFill>
              </a:rPr>
              <a:t>;</a:t>
            </a:r>
          </a:p>
          <a:p>
            <a:endParaRPr lang="ru-RU" dirty="0"/>
          </a:p>
        </p:txBody>
      </p:sp>
      <p:pic>
        <p:nvPicPr>
          <p:cNvPr id="102402" name="Picture 2" descr="Antibiotics Producing Soil Microorganisms | SpringerLin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2609" y="1758598"/>
            <a:ext cx="5936466" cy="45234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3" descr="Purple mesh"/>
          <p:cNvSpPr>
            <a:spLocks noChangeArrowheads="1"/>
          </p:cNvSpPr>
          <p:nvPr/>
        </p:nvSpPr>
        <p:spPr bwMode="auto">
          <a:xfrm>
            <a:off x="508000" y="914400"/>
            <a:ext cx="11277600" cy="5791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>
              <a:solidFill>
                <a:srgbClr val="002060"/>
              </a:solidFill>
            </a:endParaRPr>
          </a:p>
        </p:txBody>
      </p:sp>
      <p:grpSp>
        <p:nvGrpSpPr>
          <p:cNvPr id="2" name="Group 62"/>
          <p:cNvGrpSpPr>
            <a:grpSpLocks/>
          </p:cNvGrpSpPr>
          <p:nvPr/>
        </p:nvGrpSpPr>
        <p:grpSpPr bwMode="auto">
          <a:xfrm>
            <a:off x="1048386" y="1066800"/>
            <a:ext cx="10136193" cy="5618085"/>
            <a:chOff x="235" y="583"/>
            <a:chExt cx="5077" cy="3628"/>
          </a:xfrm>
        </p:grpSpPr>
        <p:sp>
          <p:nvSpPr>
            <p:cNvPr id="26629" name="Oval 2"/>
            <p:cNvSpPr>
              <a:spLocks noChangeArrowheads="1"/>
            </p:cNvSpPr>
            <p:nvPr/>
          </p:nvSpPr>
          <p:spPr bwMode="auto">
            <a:xfrm>
              <a:off x="1584" y="1056"/>
              <a:ext cx="2592" cy="230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30" name="Oval 3" descr="Bouquet"/>
            <p:cNvSpPr>
              <a:spLocks noChangeArrowheads="1"/>
            </p:cNvSpPr>
            <p:nvPr/>
          </p:nvSpPr>
          <p:spPr bwMode="auto">
            <a:xfrm>
              <a:off x="2544" y="816"/>
              <a:ext cx="720" cy="624"/>
            </a:xfrm>
            <a:prstGeom prst="ellipse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Complex</a:t>
              </a:r>
              <a:endParaRPr lang="en-US" sz="2400" b="1">
                <a:solidFill>
                  <a:srgbClr val="002060"/>
                </a:solidFill>
                <a:latin typeface="Times New Roman" pitchFamily="18" charset="0"/>
              </a:endParaRPr>
            </a:p>
            <a:p>
              <a:pPr algn="ctr"/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Nitrogenous</a:t>
              </a:r>
              <a:endParaRPr lang="en-US" sz="2400" b="1">
                <a:solidFill>
                  <a:srgbClr val="002060"/>
                </a:solidFill>
                <a:latin typeface="Times New Roman" pitchFamily="18" charset="0"/>
              </a:endParaRPr>
            </a:p>
            <a:p>
              <a:pPr algn="ctr"/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Compounds</a:t>
              </a:r>
              <a:endParaRPr lang="en-US" sz="2400" b="1">
                <a:solidFill>
                  <a:srgbClr val="002060"/>
                </a:solidFill>
                <a:latin typeface="Times New Roman" pitchFamily="18" charset="0"/>
              </a:endParaRPr>
            </a:p>
            <a:p>
              <a:pPr algn="ctr"/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in</a:t>
              </a:r>
              <a:endParaRPr lang="en-US" sz="2400" b="1">
                <a:solidFill>
                  <a:srgbClr val="002060"/>
                </a:solidFill>
                <a:latin typeface="Times New Roman" pitchFamily="18" charset="0"/>
              </a:endParaRPr>
            </a:p>
            <a:p>
              <a:pPr algn="ctr"/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Animals</a:t>
              </a:r>
              <a:endParaRPr lang="en-US" sz="2400" b="1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26631" name="Oval 4" descr="Bouquet"/>
            <p:cNvSpPr>
              <a:spLocks noChangeArrowheads="1"/>
            </p:cNvSpPr>
            <p:nvPr/>
          </p:nvSpPr>
          <p:spPr bwMode="auto">
            <a:xfrm>
              <a:off x="3744" y="1536"/>
              <a:ext cx="720" cy="624"/>
            </a:xfrm>
            <a:prstGeom prst="ellipse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Ammonia</a:t>
              </a:r>
            </a:p>
            <a:p>
              <a:pPr algn="ctr"/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(NH</a:t>
              </a:r>
              <a:r>
                <a:rPr lang="en-US" sz="1200" b="1" baseline="-25000">
                  <a:solidFill>
                    <a:srgbClr val="002060"/>
                  </a:solidFill>
                  <a:latin typeface="Times New Roman" pitchFamily="18" charset="0"/>
                </a:rPr>
                <a:t>3</a:t>
              </a:r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)</a:t>
              </a:r>
            </a:p>
            <a:p>
              <a:pPr algn="ctr"/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in the</a:t>
              </a:r>
            </a:p>
            <a:p>
              <a:pPr algn="ctr"/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Soil</a:t>
              </a:r>
            </a:p>
          </p:txBody>
        </p:sp>
        <p:sp>
          <p:nvSpPr>
            <p:cNvPr id="26632" name="Oval 5" descr="Bouquet"/>
            <p:cNvSpPr>
              <a:spLocks noChangeArrowheads="1"/>
            </p:cNvSpPr>
            <p:nvPr/>
          </p:nvSpPr>
          <p:spPr bwMode="auto">
            <a:xfrm>
              <a:off x="3312" y="2784"/>
              <a:ext cx="720" cy="624"/>
            </a:xfrm>
            <a:prstGeom prst="ellipse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Nitrous</a:t>
              </a:r>
            </a:p>
            <a:p>
              <a:pPr algn="ctr"/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Acid Salts</a:t>
              </a:r>
            </a:p>
            <a:p>
              <a:pPr algn="ctr"/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(NaNO</a:t>
              </a:r>
              <a:r>
                <a:rPr lang="en-US" sz="1200" b="1" baseline="-25000">
                  <a:solidFill>
                    <a:srgbClr val="002060"/>
                  </a:solidFill>
                  <a:latin typeface="Times New Roman" pitchFamily="18" charset="0"/>
                </a:rPr>
                <a:t>2</a:t>
              </a:r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)</a:t>
              </a:r>
            </a:p>
          </p:txBody>
        </p:sp>
        <p:sp>
          <p:nvSpPr>
            <p:cNvPr id="26633" name="Oval 6" descr="Bouquet"/>
            <p:cNvSpPr>
              <a:spLocks noChangeArrowheads="1"/>
            </p:cNvSpPr>
            <p:nvPr/>
          </p:nvSpPr>
          <p:spPr bwMode="auto">
            <a:xfrm>
              <a:off x="1680" y="2784"/>
              <a:ext cx="720" cy="624"/>
            </a:xfrm>
            <a:prstGeom prst="ellipse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Nitric</a:t>
              </a:r>
            </a:p>
            <a:p>
              <a:pPr algn="ctr"/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Acid Salts</a:t>
              </a:r>
            </a:p>
            <a:p>
              <a:pPr algn="ctr"/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(NaNO</a:t>
              </a:r>
              <a:r>
                <a:rPr lang="en-US" sz="1200" b="1" baseline="-25000">
                  <a:solidFill>
                    <a:srgbClr val="002060"/>
                  </a:solidFill>
                  <a:latin typeface="Times New Roman" pitchFamily="18" charset="0"/>
                </a:rPr>
                <a:t>3</a:t>
              </a:r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)</a:t>
              </a:r>
            </a:p>
          </p:txBody>
        </p:sp>
        <p:sp>
          <p:nvSpPr>
            <p:cNvPr id="26634" name="Oval 7" descr="Bouquet"/>
            <p:cNvSpPr>
              <a:spLocks noChangeArrowheads="1"/>
            </p:cNvSpPr>
            <p:nvPr/>
          </p:nvSpPr>
          <p:spPr bwMode="auto">
            <a:xfrm>
              <a:off x="1344" y="1536"/>
              <a:ext cx="720" cy="624"/>
            </a:xfrm>
            <a:prstGeom prst="ellipse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solidFill>
                <a:srgbClr val="0000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Complex</a:t>
              </a:r>
              <a:endParaRPr lang="en-US" sz="2400" b="1">
                <a:solidFill>
                  <a:srgbClr val="002060"/>
                </a:solidFill>
                <a:latin typeface="Times New Roman" pitchFamily="18" charset="0"/>
              </a:endParaRPr>
            </a:p>
            <a:p>
              <a:pPr algn="ctr"/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Nitrogenous</a:t>
              </a:r>
              <a:endParaRPr lang="en-US" sz="2400" b="1">
                <a:solidFill>
                  <a:srgbClr val="002060"/>
                </a:solidFill>
                <a:latin typeface="Times New Roman" pitchFamily="18" charset="0"/>
              </a:endParaRPr>
            </a:p>
            <a:p>
              <a:pPr algn="ctr"/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Compounds</a:t>
              </a:r>
              <a:endParaRPr lang="en-US" sz="2400" b="1">
                <a:solidFill>
                  <a:srgbClr val="002060"/>
                </a:solidFill>
                <a:latin typeface="Times New Roman" pitchFamily="18" charset="0"/>
              </a:endParaRPr>
            </a:p>
            <a:p>
              <a:pPr algn="ctr"/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in</a:t>
              </a:r>
              <a:endParaRPr lang="en-US" sz="2400" b="1">
                <a:solidFill>
                  <a:srgbClr val="002060"/>
                </a:solidFill>
                <a:latin typeface="Times New Roman" pitchFamily="18" charset="0"/>
              </a:endParaRPr>
            </a:p>
            <a:p>
              <a:pPr algn="ctr"/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Plants</a:t>
              </a:r>
              <a:endParaRPr lang="en-US" sz="2400" b="1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26635" name="Line 8"/>
            <p:cNvSpPr>
              <a:spLocks noChangeShapeType="1"/>
            </p:cNvSpPr>
            <p:nvPr/>
          </p:nvSpPr>
          <p:spPr bwMode="auto">
            <a:xfrm>
              <a:off x="2064" y="1872"/>
              <a:ext cx="16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36" name="Line 9"/>
            <p:cNvSpPr>
              <a:spLocks noChangeShapeType="1"/>
            </p:cNvSpPr>
            <p:nvPr/>
          </p:nvSpPr>
          <p:spPr bwMode="auto">
            <a:xfrm>
              <a:off x="2400" y="3072"/>
              <a:ext cx="9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37" name="Line 10"/>
            <p:cNvSpPr>
              <a:spLocks noChangeShapeType="1"/>
            </p:cNvSpPr>
            <p:nvPr/>
          </p:nvSpPr>
          <p:spPr bwMode="auto">
            <a:xfrm flipV="1">
              <a:off x="3696" y="2160"/>
              <a:ext cx="240" cy="6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38" name="Line 11"/>
            <p:cNvSpPr>
              <a:spLocks noChangeShapeType="1"/>
            </p:cNvSpPr>
            <p:nvPr/>
          </p:nvSpPr>
          <p:spPr bwMode="auto">
            <a:xfrm>
              <a:off x="2448" y="1056"/>
              <a:ext cx="96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39" name="Line 13"/>
            <p:cNvSpPr>
              <a:spLocks noChangeShapeType="1"/>
            </p:cNvSpPr>
            <p:nvPr/>
          </p:nvSpPr>
          <p:spPr bwMode="auto">
            <a:xfrm>
              <a:off x="3936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40" name="Line 14"/>
            <p:cNvSpPr>
              <a:spLocks noChangeShapeType="1"/>
            </p:cNvSpPr>
            <p:nvPr/>
          </p:nvSpPr>
          <p:spPr bwMode="auto">
            <a:xfrm>
              <a:off x="3840" y="1536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41" name="Line 15"/>
            <p:cNvSpPr>
              <a:spLocks noChangeShapeType="1"/>
            </p:cNvSpPr>
            <p:nvPr/>
          </p:nvSpPr>
          <p:spPr bwMode="auto">
            <a:xfrm>
              <a:off x="3936" y="2784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42" name="Line 16"/>
            <p:cNvSpPr>
              <a:spLocks noChangeShapeType="1"/>
            </p:cNvSpPr>
            <p:nvPr/>
          </p:nvSpPr>
          <p:spPr bwMode="auto">
            <a:xfrm flipH="1">
              <a:off x="3936" y="2880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43" name="Line 17"/>
            <p:cNvSpPr>
              <a:spLocks noChangeShapeType="1"/>
            </p:cNvSpPr>
            <p:nvPr/>
          </p:nvSpPr>
          <p:spPr bwMode="auto">
            <a:xfrm flipV="1">
              <a:off x="2352" y="3216"/>
              <a:ext cx="144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44" name="Line 18"/>
            <p:cNvSpPr>
              <a:spLocks noChangeShapeType="1"/>
            </p:cNvSpPr>
            <p:nvPr/>
          </p:nvSpPr>
          <p:spPr bwMode="auto">
            <a:xfrm>
              <a:off x="2352" y="3264"/>
              <a:ext cx="96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45" name="Line 19"/>
            <p:cNvSpPr>
              <a:spLocks noChangeShapeType="1"/>
            </p:cNvSpPr>
            <p:nvPr/>
          </p:nvSpPr>
          <p:spPr bwMode="auto">
            <a:xfrm flipH="1">
              <a:off x="1536" y="2160"/>
              <a:ext cx="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46" name="Line 20"/>
            <p:cNvSpPr>
              <a:spLocks noChangeShapeType="1"/>
            </p:cNvSpPr>
            <p:nvPr/>
          </p:nvSpPr>
          <p:spPr bwMode="auto">
            <a:xfrm flipH="1">
              <a:off x="1488" y="2160"/>
              <a:ext cx="96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47" name="Line 21"/>
            <p:cNvSpPr>
              <a:spLocks noChangeShapeType="1"/>
            </p:cNvSpPr>
            <p:nvPr/>
          </p:nvSpPr>
          <p:spPr bwMode="auto">
            <a:xfrm>
              <a:off x="1584" y="2160"/>
              <a:ext cx="96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48" name="Line 27"/>
            <p:cNvSpPr>
              <a:spLocks noChangeShapeType="1"/>
            </p:cNvSpPr>
            <p:nvPr/>
          </p:nvSpPr>
          <p:spPr bwMode="auto">
            <a:xfrm flipH="1">
              <a:off x="2496" y="1104"/>
              <a:ext cx="48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49" name="Text Box 28"/>
            <p:cNvSpPr txBox="1">
              <a:spLocks noChangeArrowheads="1"/>
            </p:cNvSpPr>
            <p:nvPr/>
          </p:nvSpPr>
          <p:spPr bwMode="auto">
            <a:xfrm>
              <a:off x="3460" y="1056"/>
              <a:ext cx="811" cy="47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i="1">
                  <a:solidFill>
                    <a:srgbClr val="002060"/>
                  </a:solidFill>
                  <a:latin typeface="Times New Roman" pitchFamily="18" charset="0"/>
                </a:rPr>
                <a:t>Decomposition</a:t>
              </a:r>
            </a:p>
            <a:p>
              <a:pPr algn="ctr"/>
              <a:r>
                <a:rPr lang="en-US" sz="1400" b="1" i="1">
                  <a:solidFill>
                    <a:srgbClr val="002060"/>
                  </a:solidFill>
                  <a:latin typeface="Times New Roman" pitchFamily="18" charset="0"/>
                </a:rPr>
                <a:t>by Microorganisms</a:t>
              </a:r>
            </a:p>
            <a:p>
              <a:pPr algn="ctr"/>
              <a:r>
                <a:rPr lang="en-US" sz="1400" b="1" i="1">
                  <a:solidFill>
                    <a:srgbClr val="002060"/>
                  </a:solidFill>
                  <a:latin typeface="Times New Roman" pitchFamily="18" charset="0"/>
                </a:rPr>
                <a:t>in the Soil</a:t>
              </a:r>
            </a:p>
          </p:txBody>
        </p:sp>
        <p:sp>
          <p:nvSpPr>
            <p:cNvPr id="26650" name="Text Box 29"/>
            <p:cNvSpPr txBox="1">
              <a:spLocks noChangeArrowheads="1"/>
            </p:cNvSpPr>
            <p:nvPr/>
          </p:nvSpPr>
          <p:spPr bwMode="auto">
            <a:xfrm>
              <a:off x="4022" y="2256"/>
              <a:ext cx="704" cy="61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i="1" dirty="0">
                  <a:solidFill>
                    <a:srgbClr val="002060"/>
                  </a:solidFill>
                  <a:latin typeface="Times New Roman" pitchFamily="18" charset="0"/>
                </a:rPr>
                <a:t>Oxidation by </a:t>
              </a:r>
            </a:p>
            <a:p>
              <a:pPr algn="ctr"/>
              <a:r>
                <a:rPr lang="en-US" sz="1400" b="1" i="1" dirty="0">
                  <a:solidFill>
                    <a:srgbClr val="002060"/>
                  </a:solidFill>
                  <a:latin typeface="Times New Roman" pitchFamily="18" charset="0"/>
                </a:rPr>
                <a:t>Microorganisms</a:t>
              </a:r>
            </a:p>
            <a:p>
              <a:pPr algn="ctr"/>
              <a:r>
                <a:rPr lang="en-US" sz="1400" b="1" i="1" u="sng" dirty="0">
                  <a:solidFill>
                    <a:srgbClr val="002060"/>
                  </a:solidFill>
                  <a:latin typeface="Times New Roman" pitchFamily="18" charset="0"/>
                </a:rPr>
                <a:t>(</a:t>
              </a:r>
              <a:r>
                <a:rPr lang="en-US" sz="1400" b="1" i="1" u="sng" dirty="0" err="1">
                  <a:solidFill>
                    <a:srgbClr val="002060"/>
                  </a:solidFill>
                  <a:latin typeface="Times New Roman" pitchFamily="18" charset="0"/>
                </a:rPr>
                <a:t>Nitrosomonas</a:t>
              </a:r>
              <a:r>
                <a:rPr lang="en-US" sz="1400" b="1" i="1" dirty="0">
                  <a:solidFill>
                    <a:srgbClr val="002060"/>
                  </a:solidFill>
                  <a:latin typeface="Times New Roman" pitchFamily="18" charset="0"/>
                </a:rPr>
                <a:t>)</a:t>
              </a:r>
            </a:p>
            <a:p>
              <a:pPr algn="ctr"/>
              <a:r>
                <a:rPr lang="en-US" sz="1400" b="1" i="1" dirty="0">
                  <a:solidFill>
                    <a:srgbClr val="002060"/>
                  </a:solidFill>
                  <a:latin typeface="Times New Roman" pitchFamily="18" charset="0"/>
                </a:rPr>
                <a:t>in the Soil</a:t>
              </a:r>
            </a:p>
          </p:txBody>
        </p:sp>
        <p:sp>
          <p:nvSpPr>
            <p:cNvPr id="26651" name="Text Box 35"/>
            <p:cNvSpPr txBox="1">
              <a:spLocks noChangeArrowheads="1"/>
            </p:cNvSpPr>
            <p:nvPr/>
          </p:nvSpPr>
          <p:spPr bwMode="auto">
            <a:xfrm>
              <a:off x="2579" y="3360"/>
              <a:ext cx="668" cy="61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i="1">
                  <a:solidFill>
                    <a:srgbClr val="002060"/>
                  </a:solidFill>
                  <a:latin typeface="Times New Roman" pitchFamily="18" charset="0"/>
                </a:rPr>
                <a:t>Oxidation by</a:t>
              </a:r>
            </a:p>
            <a:p>
              <a:pPr algn="ctr"/>
              <a:r>
                <a:rPr lang="en-US" sz="1400" b="1" i="1">
                  <a:solidFill>
                    <a:srgbClr val="002060"/>
                  </a:solidFill>
                  <a:latin typeface="Times New Roman" pitchFamily="18" charset="0"/>
                </a:rPr>
                <a:t>Microorganims</a:t>
              </a:r>
            </a:p>
            <a:p>
              <a:pPr algn="ctr"/>
              <a:r>
                <a:rPr lang="en-US" sz="1400" b="1" i="1" u="sng">
                  <a:solidFill>
                    <a:srgbClr val="002060"/>
                  </a:solidFill>
                  <a:latin typeface="Times New Roman" pitchFamily="18" charset="0"/>
                </a:rPr>
                <a:t>(Nitrobacter</a:t>
              </a:r>
              <a:r>
                <a:rPr lang="en-US" sz="1400" b="1" i="1">
                  <a:solidFill>
                    <a:srgbClr val="002060"/>
                  </a:solidFill>
                  <a:latin typeface="Times New Roman" pitchFamily="18" charset="0"/>
                </a:rPr>
                <a:t>)</a:t>
              </a:r>
            </a:p>
            <a:p>
              <a:pPr algn="ctr"/>
              <a:r>
                <a:rPr lang="en-US" sz="1400" b="1" i="1">
                  <a:solidFill>
                    <a:srgbClr val="002060"/>
                  </a:solidFill>
                  <a:latin typeface="Times New Roman" pitchFamily="18" charset="0"/>
                </a:rPr>
                <a:t>in the Soil</a:t>
              </a:r>
            </a:p>
          </p:txBody>
        </p:sp>
        <p:sp>
          <p:nvSpPr>
            <p:cNvPr id="26652" name="Arc 41"/>
            <p:cNvSpPr>
              <a:spLocks/>
            </p:cNvSpPr>
            <p:nvPr/>
          </p:nvSpPr>
          <p:spPr bwMode="auto">
            <a:xfrm flipV="1">
              <a:off x="2880" y="3456"/>
              <a:ext cx="864" cy="72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53" name="Arc 42"/>
            <p:cNvSpPr>
              <a:spLocks/>
            </p:cNvSpPr>
            <p:nvPr/>
          </p:nvSpPr>
          <p:spPr bwMode="auto">
            <a:xfrm flipH="1" flipV="1">
              <a:off x="2016" y="3456"/>
              <a:ext cx="864" cy="72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54" name="Line 43"/>
            <p:cNvSpPr>
              <a:spLocks noChangeShapeType="1"/>
            </p:cNvSpPr>
            <p:nvPr/>
          </p:nvSpPr>
          <p:spPr bwMode="auto">
            <a:xfrm flipH="1">
              <a:off x="1920" y="3456"/>
              <a:ext cx="96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55" name="Line 44"/>
            <p:cNvSpPr>
              <a:spLocks noChangeShapeType="1"/>
            </p:cNvSpPr>
            <p:nvPr/>
          </p:nvSpPr>
          <p:spPr bwMode="auto">
            <a:xfrm>
              <a:off x="2016" y="3456"/>
              <a:ext cx="96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56" name="Line 45"/>
            <p:cNvSpPr>
              <a:spLocks noChangeShapeType="1"/>
            </p:cNvSpPr>
            <p:nvPr/>
          </p:nvSpPr>
          <p:spPr bwMode="auto">
            <a:xfrm flipH="1">
              <a:off x="3648" y="3456"/>
              <a:ext cx="96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57" name="Line 46"/>
            <p:cNvSpPr>
              <a:spLocks noChangeShapeType="1"/>
            </p:cNvSpPr>
            <p:nvPr/>
          </p:nvSpPr>
          <p:spPr bwMode="auto">
            <a:xfrm>
              <a:off x="3744" y="3456"/>
              <a:ext cx="96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58" name="Text Box 47"/>
            <p:cNvSpPr txBox="1">
              <a:spLocks noChangeArrowheads="1"/>
            </p:cNvSpPr>
            <p:nvPr/>
          </p:nvSpPr>
          <p:spPr bwMode="auto">
            <a:xfrm>
              <a:off x="2544" y="4032"/>
              <a:ext cx="546" cy="17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LIGHTNING</a:t>
              </a:r>
            </a:p>
          </p:txBody>
        </p:sp>
        <p:sp>
          <p:nvSpPr>
            <p:cNvPr id="26659" name="Text Box 48"/>
            <p:cNvSpPr txBox="1">
              <a:spLocks noChangeArrowheads="1"/>
            </p:cNvSpPr>
            <p:nvPr/>
          </p:nvSpPr>
          <p:spPr bwMode="auto">
            <a:xfrm rot="17375859">
              <a:off x="3262" y="2348"/>
              <a:ext cx="823" cy="10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sz="800" b="1">
                  <a:solidFill>
                    <a:srgbClr val="002060"/>
                  </a:solidFill>
                  <a:latin typeface="Times New Roman" pitchFamily="18" charset="0"/>
                </a:rPr>
                <a:t>DENITROSIFICATION</a:t>
              </a:r>
            </a:p>
          </p:txBody>
        </p:sp>
        <p:sp>
          <p:nvSpPr>
            <p:cNvPr id="26660" name="Text Box 50"/>
            <p:cNvSpPr txBox="1">
              <a:spLocks noChangeArrowheads="1"/>
            </p:cNvSpPr>
            <p:nvPr/>
          </p:nvSpPr>
          <p:spPr bwMode="auto">
            <a:xfrm>
              <a:off x="1410" y="2352"/>
              <a:ext cx="528" cy="33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i="1">
                  <a:solidFill>
                    <a:srgbClr val="002060"/>
                  </a:solidFill>
                  <a:latin typeface="Times New Roman" pitchFamily="18" charset="0"/>
                </a:rPr>
                <a:t>Plant</a:t>
              </a:r>
            </a:p>
            <a:p>
              <a:pPr algn="ctr"/>
              <a:r>
                <a:rPr lang="en-US" sz="1400" b="1" i="1">
                  <a:solidFill>
                    <a:srgbClr val="002060"/>
                  </a:solidFill>
                  <a:latin typeface="Times New Roman" pitchFamily="18" charset="0"/>
                </a:rPr>
                <a:t>Metabolism</a:t>
              </a:r>
            </a:p>
          </p:txBody>
        </p:sp>
        <p:sp>
          <p:nvSpPr>
            <p:cNvPr id="26661" name="Text Box 51"/>
            <p:cNvSpPr txBox="1">
              <a:spLocks noChangeArrowheads="1"/>
            </p:cNvSpPr>
            <p:nvPr/>
          </p:nvSpPr>
          <p:spPr bwMode="auto">
            <a:xfrm>
              <a:off x="2386" y="1566"/>
              <a:ext cx="1052" cy="61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i="1" dirty="0">
                  <a:solidFill>
                    <a:srgbClr val="002060"/>
                  </a:solidFill>
                  <a:latin typeface="Times New Roman" pitchFamily="18" charset="0"/>
                </a:rPr>
                <a:t>Decomposition and</a:t>
              </a:r>
            </a:p>
            <a:p>
              <a:pPr algn="ctr"/>
              <a:r>
                <a:rPr lang="en-US" sz="1400" b="1" i="1" dirty="0">
                  <a:solidFill>
                    <a:srgbClr val="002060"/>
                  </a:solidFill>
                  <a:latin typeface="Times New Roman" pitchFamily="18" charset="0"/>
                </a:rPr>
                <a:t>Reduction of Nitrogenous</a:t>
              </a:r>
            </a:p>
            <a:p>
              <a:pPr algn="ctr"/>
              <a:r>
                <a:rPr lang="en-US" sz="1400" b="1" i="1" dirty="0">
                  <a:solidFill>
                    <a:srgbClr val="002060"/>
                  </a:solidFill>
                  <a:latin typeface="Times New Roman" pitchFamily="18" charset="0"/>
                </a:rPr>
                <a:t>Compounds to Ammonia</a:t>
              </a:r>
            </a:p>
            <a:p>
              <a:pPr algn="ctr"/>
              <a:r>
                <a:rPr lang="en-US" sz="1400" b="1" i="1" dirty="0">
                  <a:solidFill>
                    <a:srgbClr val="002060"/>
                  </a:solidFill>
                  <a:latin typeface="Times New Roman" pitchFamily="18" charset="0"/>
                </a:rPr>
                <a:t>by Organisms in the Soil</a:t>
              </a:r>
            </a:p>
          </p:txBody>
        </p:sp>
        <p:sp>
          <p:nvSpPr>
            <p:cNvPr id="26662" name="Text Box 52"/>
            <p:cNvSpPr txBox="1">
              <a:spLocks noChangeArrowheads="1"/>
            </p:cNvSpPr>
            <p:nvPr/>
          </p:nvSpPr>
          <p:spPr bwMode="auto">
            <a:xfrm>
              <a:off x="2390" y="2855"/>
              <a:ext cx="800" cy="17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rgbClr val="002060"/>
                  </a:solidFill>
                  <a:latin typeface="Times New Roman" pitchFamily="18" charset="0"/>
                </a:rPr>
                <a:t>DENITRIFICATION</a:t>
              </a:r>
            </a:p>
          </p:txBody>
        </p:sp>
        <p:sp>
          <p:nvSpPr>
            <p:cNvPr id="26663" name="Text Box 53"/>
            <p:cNvSpPr txBox="1">
              <a:spLocks noChangeArrowheads="1"/>
            </p:cNvSpPr>
            <p:nvPr/>
          </p:nvSpPr>
          <p:spPr bwMode="auto">
            <a:xfrm>
              <a:off x="1841" y="1104"/>
              <a:ext cx="528" cy="33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i="1">
                  <a:solidFill>
                    <a:srgbClr val="002060"/>
                  </a:solidFill>
                  <a:latin typeface="Times New Roman" pitchFamily="18" charset="0"/>
                </a:rPr>
                <a:t>Animal</a:t>
              </a:r>
            </a:p>
            <a:p>
              <a:pPr algn="ctr"/>
              <a:r>
                <a:rPr lang="en-US" sz="1400" b="1" i="1">
                  <a:solidFill>
                    <a:srgbClr val="002060"/>
                  </a:solidFill>
                  <a:latin typeface="Times New Roman" pitchFamily="18" charset="0"/>
                </a:rPr>
                <a:t>Metabolism</a:t>
              </a:r>
            </a:p>
          </p:txBody>
        </p:sp>
        <p:sp>
          <p:nvSpPr>
            <p:cNvPr id="26664" name="Text Box 54"/>
            <p:cNvSpPr txBox="1">
              <a:spLocks noChangeArrowheads="1"/>
            </p:cNvSpPr>
            <p:nvPr/>
          </p:nvSpPr>
          <p:spPr bwMode="auto">
            <a:xfrm>
              <a:off x="4772" y="1566"/>
              <a:ext cx="540" cy="61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solidFill>
                    <a:srgbClr val="002060"/>
                  </a:solidFill>
                  <a:latin typeface="Times New Roman" pitchFamily="18" charset="0"/>
                </a:rPr>
                <a:t>Industries,</a:t>
              </a:r>
            </a:p>
            <a:p>
              <a:pPr algn="ctr"/>
              <a:r>
                <a:rPr lang="en-US" sz="1400" b="1">
                  <a:solidFill>
                    <a:srgbClr val="002060"/>
                  </a:solidFill>
                  <a:latin typeface="Times New Roman" pitchFamily="18" charset="0"/>
                </a:rPr>
                <a:t>commercial</a:t>
              </a:r>
            </a:p>
            <a:p>
              <a:pPr algn="ctr"/>
              <a:r>
                <a:rPr lang="en-US" sz="1400" b="1">
                  <a:solidFill>
                    <a:srgbClr val="002060"/>
                  </a:solidFill>
                  <a:latin typeface="Times New Roman" pitchFamily="18" charset="0"/>
                </a:rPr>
                <a:t>fertilizer,</a:t>
              </a:r>
            </a:p>
            <a:p>
              <a:pPr algn="ctr"/>
              <a:r>
                <a:rPr lang="en-US" sz="1400" b="1">
                  <a:solidFill>
                    <a:srgbClr val="002060"/>
                  </a:solidFill>
                  <a:latin typeface="Times New Roman" pitchFamily="18" charset="0"/>
                </a:rPr>
                <a:t>volcanic</a:t>
              </a:r>
            </a:p>
          </p:txBody>
        </p:sp>
        <p:sp>
          <p:nvSpPr>
            <p:cNvPr id="26665" name="Line 55"/>
            <p:cNvSpPr>
              <a:spLocks noChangeShapeType="1"/>
            </p:cNvSpPr>
            <p:nvPr/>
          </p:nvSpPr>
          <p:spPr bwMode="auto">
            <a:xfrm flipH="1">
              <a:off x="4464" y="1872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66" name="Text Box 56"/>
            <p:cNvSpPr txBox="1">
              <a:spLocks noChangeArrowheads="1"/>
            </p:cNvSpPr>
            <p:nvPr/>
          </p:nvSpPr>
          <p:spPr bwMode="auto">
            <a:xfrm>
              <a:off x="3963" y="583"/>
              <a:ext cx="724" cy="33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solidFill>
                    <a:srgbClr val="002060"/>
                  </a:solidFill>
                  <a:latin typeface="Times New Roman" pitchFamily="18" charset="0"/>
                </a:rPr>
                <a:t>Loss of NH</a:t>
              </a:r>
              <a:r>
                <a:rPr lang="en-US" sz="1400" b="1" baseline="-25000">
                  <a:solidFill>
                    <a:srgbClr val="002060"/>
                  </a:solidFill>
                  <a:latin typeface="Times New Roman" pitchFamily="18" charset="0"/>
                </a:rPr>
                <a:t>3</a:t>
              </a:r>
              <a:r>
                <a:rPr lang="en-US" sz="1400" b="1">
                  <a:solidFill>
                    <a:srgbClr val="002060"/>
                  </a:solidFill>
                  <a:latin typeface="Times New Roman" pitchFamily="18" charset="0"/>
                </a:rPr>
                <a:t> into</a:t>
              </a:r>
            </a:p>
            <a:p>
              <a:pPr algn="ctr"/>
              <a:r>
                <a:rPr lang="en-US" sz="1400" b="1">
                  <a:solidFill>
                    <a:srgbClr val="002060"/>
                  </a:solidFill>
                  <a:latin typeface="Times New Roman" pitchFamily="18" charset="0"/>
                </a:rPr>
                <a:t>the Atmosphere</a:t>
              </a:r>
            </a:p>
          </p:txBody>
        </p:sp>
        <p:sp>
          <p:nvSpPr>
            <p:cNvPr id="26667" name="Line 57"/>
            <p:cNvSpPr>
              <a:spLocks noChangeShapeType="1"/>
            </p:cNvSpPr>
            <p:nvPr/>
          </p:nvSpPr>
          <p:spPr bwMode="auto">
            <a:xfrm flipV="1">
              <a:off x="4368" y="912"/>
              <a:ext cx="0" cy="7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6668" name="Text Box 58"/>
            <p:cNvSpPr txBox="1">
              <a:spLocks noChangeArrowheads="1"/>
            </p:cNvSpPr>
            <p:nvPr/>
          </p:nvSpPr>
          <p:spPr bwMode="auto">
            <a:xfrm>
              <a:off x="235" y="1566"/>
              <a:ext cx="728" cy="61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solidFill>
                    <a:srgbClr val="002060"/>
                  </a:solidFill>
                  <a:latin typeface="Times New Roman" pitchFamily="18" charset="0"/>
                </a:rPr>
                <a:t>Nitogen</a:t>
              </a:r>
            </a:p>
            <a:p>
              <a:pPr algn="ctr"/>
              <a:r>
                <a:rPr lang="en-US" sz="1400" b="1">
                  <a:solidFill>
                    <a:srgbClr val="002060"/>
                  </a:solidFill>
                  <a:latin typeface="Times New Roman" pitchFamily="18" charset="0"/>
                </a:rPr>
                <a:t>Fixation by</a:t>
              </a:r>
            </a:p>
            <a:p>
              <a:pPr algn="ctr"/>
              <a:r>
                <a:rPr lang="en-US" sz="1400" b="1" u="sng">
                  <a:solidFill>
                    <a:srgbClr val="002060"/>
                  </a:solidFill>
                  <a:latin typeface="Times New Roman" pitchFamily="18" charset="0"/>
                </a:rPr>
                <a:t>Azotabacter</a:t>
              </a:r>
              <a:r>
                <a:rPr lang="en-US" sz="1400" b="1">
                  <a:solidFill>
                    <a:srgbClr val="002060"/>
                  </a:solidFill>
                  <a:latin typeface="Times New Roman" pitchFamily="18" charset="0"/>
                </a:rPr>
                <a:t> and</a:t>
              </a:r>
            </a:p>
            <a:p>
              <a:pPr algn="ctr"/>
              <a:r>
                <a:rPr lang="en-US" sz="1400" b="1" u="sng">
                  <a:solidFill>
                    <a:srgbClr val="002060"/>
                  </a:solidFill>
                  <a:latin typeface="Times New Roman" pitchFamily="18" charset="0"/>
                </a:rPr>
                <a:t>Rhizobium</a:t>
              </a:r>
              <a:endParaRPr lang="en-US" sz="1400" b="1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26669" name="Line 59"/>
            <p:cNvSpPr>
              <a:spLocks noChangeShapeType="1"/>
            </p:cNvSpPr>
            <p:nvPr/>
          </p:nvSpPr>
          <p:spPr bwMode="auto">
            <a:xfrm>
              <a:off x="1056" y="1872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</p:grpSp>
      <p:sp>
        <p:nvSpPr>
          <p:cNvPr id="67645" name="Text Box 61"/>
          <p:cNvSpPr txBox="1">
            <a:spLocks noChangeArrowheads="1"/>
          </p:cNvSpPr>
          <p:nvPr/>
        </p:nvSpPr>
        <p:spPr bwMode="auto">
          <a:xfrm>
            <a:off x="972518" y="152400"/>
            <a:ext cx="10263900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n-US" sz="3200" b="1" dirty="0" err="1" smtClean="0">
                <a:latin typeface="Times New Roman" pitchFamily="18" charset="0"/>
              </a:rPr>
              <a:t>Azotning</a:t>
            </a:r>
            <a:r>
              <a:rPr lang="en-US" sz="3200" b="1" dirty="0" smtClean="0">
                <a:latin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</a:rPr>
              <a:t>tabiatda</a:t>
            </a:r>
            <a:r>
              <a:rPr lang="en-US" sz="3200" b="1" dirty="0" smtClean="0">
                <a:latin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</a:rPr>
              <a:t>aylanishida</a:t>
            </a:r>
            <a:r>
              <a:rPr lang="en-US" sz="3200" b="1" dirty="0" smtClean="0">
                <a:latin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</a:rPr>
              <a:t>mikroorganizmlarning</a:t>
            </a:r>
            <a:r>
              <a:rPr lang="en-US" sz="3200" b="1" dirty="0" smtClean="0">
                <a:latin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</a:rPr>
              <a:t>roli</a:t>
            </a:r>
            <a:endParaRPr lang="en-US" sz="3200" b="1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45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50" name="Rectangle 42" descr="Brown marble"/>
          <p:cNvSpPr>
            <a:spLocks noChangeArrowheads="1"/>
          </p:cNvSpPr>
          <p:nvPr/>
        </p:nvSpPr>
        <p:spPr bwMode="auto">
          <a:xfrm>
            <a:off x="685801" y="1207429"/>
            <a:ext cx="10642602" cy="501534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996951" y="1600200"/>
            <a:ext cx="10331451" cy="4724400"/>
            <a:chOff x="471" y="816"/>
            <a:chExt cx="4881" cy="2976"/>
          </a:xfrm>
        </p:grpSpPr>
        <p:sp>
          <p:nvSpPr>
            <p:cNvPr id="27653" name="Oval 2"/>
            <p:cNvSpPr>
              <a:spLocks noChangeArrowheads="1"/>
            </p:cNvSpPr>
            <p:nvPr/>
          </p:nvSpPr>
          <p:spPr bwMode="auto">
            <a:xfrm>
              <a:off x="1392" y="1056"/>
              <a:ext cx="2976" cy="2496"/>
            </a:xfrm>
            <a:prstGeom prst="ellipse">
              <a:avLst/>
            </a:prstGeom>
            <a:noFill/>
            <a:ln w="28575">
              <a:solidFill>
                <a:srgbClr val="FF99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54" name="Oval 3" descr="Stationery"/>
            <p:cNvSpPr>
              <a:spLocks noChangeArrowheads="1"/>
            </p:cNvSpPr>
            <p:nvPr/>
          </p:nvSpPr>
          <p:spPr bwMode="auto">
            <a:xfrm>
              <a:off x="1920" y="816"/>
              <a:ext cx="2016" cy="768"/>
            </a:xfrm>
            <a:prstGeom prst="ellipse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en-US" sz="2400">
                <a:latin typeface="Times New Roman" pitchFamily="18" charset="0"/>
              </a:endParaRPr>
            </a:p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7655" name="Oval 4" descr="Stationery"/>
            <p:cNvSpPr>
              <a:spLocks noChangeArrowheads="1"/>
            </p:cNvSpPr>
            <p:nvPr/>
          </p:nvSpPr>
          <p:spPr bwMode="auto">
            <a:xfrm>
              <a:off x="3984" y="1728"/>
              <a:ext cx="672" cy="528"/>
            </a:xfrm>
            <a:prstGeom prst="ellipse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en-US" sz="2400" b="1">
                  <a:solidFill>
                    <a:srgbClr val="CC3300"/>
                  </a:solidFill>
                  <a:latin typeface="Times New Roman" pitchFamily="18" charset="0"/>
                </a:rPr>
                <a:t>H</a:t>
              </a:r>
              <a:r>
                <a:rPr lang="en-US" sz="2400" b="1" baseline="-25000">
                  <a:solidFill>
                    <a:srgbClr val="CC3300"/>
                  </a:solidFill>
                  <a:latin typeface="Times New Roman" pitchFamily="18" charset="0"/>
                </a:rPr>
                <a:t>2</a:t>
              </a:r>
              <a:r>
                <a:rPr lang="en-US" sz="2400" b="1">
                  <a:solidFill>
                    <a:srgbClr val="CC3300"/>
                  </a:solidFill>
                  <a:latin typeface="Times New Roman" pitchFamily="18" charset="0"/>
                </a:rPr>
                <a:t>SO</a:t>
              </a:r>
              <a:r>
                <a:rPr lang="en-US" sz="2400" b="1" baseline="-25000">
                  <a:solidFill>
                    <a:srgbClr val="CC3300"/>
                  </a:solidFill>
                  <a:latin typeface="Times New Roman" pitchFamily="18" charset="0"/>
                </a:rPr>
                <a:t>4</a:t>
              </a:r>
              <a:endParaRPr lang="en-US" sz="2400" b="1">
                <a:solidFill>
                  <a:srgbClr val="CC3300"/>
                </a:solidFill>
                <a:latin typeface="Times New Roman" pitchFamily="18" charset="0"/>
              </a:endParaRPr>
            </a:p>
          </p:txBody>
        </p:sp>
        <p:sp>
          <p:nvSpPr>
            <p:cNvPr id="27656" name="Oval 5" descr="Stationery"/>
            <p:cNvSpPr>
              <a:spLocks noChangeArrowheads="1"/>
            </p:cNvSpPr>
            <p:nvPr/>
          </p:nvSpPr>
          <p:spPr bwMode="auto">
            <a:xfrm>
              <a:off x="3840" y="2688"/>
              <a:ext cx="672" cy="528"/>
            </a:xfrm>
            <a:prstGeom prst="ellipse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en-US" sz="2400" b="1">
                  <a:solidFill>
                    <a:srgbClr val="CC3300"/>
                  </a:solidFill>
                  <a:latin typeface="Times New Roman" pitchFamily="18" charset="0"/>
                </a:rPr>
                <a:t>S</a:t>
              </a:r>
            </a:p>
          </p:txBody>
        </p:sp>
        <p:sp>
          <p:nvSpPr>
            <p:cNvPr id="27657" name="Oval 6" descr="Stationery"/>
            <p:cNvSpPr>
              <a:spLocks noChangeArrowheads="1"/>
            </p:cNvSpPr>
            <p:nvPr/>
          </p:nvSpPr>
          <p:spPr bwMode="auto">
            <a:xfrm>
              <a:off x="1296" y="2688"/>
              <a:ext cx="672" cy="528"/>
            </a:xfrm>
            <a:prstGeom prst="ellipse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en-US" sz="2400" b="1">
                  <a:solidFill>
                    <a:srgbClr val="CC3300"/>
                  </a:solidFill>
                  <a:latin typeface="Times New Roman" pitchFamily="18" charset="0"/>
                </a:rPr>
                <a:t>H</a:t>
              </a:r>
              <a:r>
                <a:rPr lang="en-US" sz="2400" b="1" baseline="-25000">
                  <a:solidFill>
                    <a:srgbClr val="CC3300"/>
                  </a:solidFill>
                  <a:latin typeface="Times New Roman" pitchFamily="18" charset="0"/>
                </a:rPr>
                <a:t>2</a:t>
              </a:r>
              <a:r>
                <a:rPr lang="en-US" sz="2400" b="1">
                  <a:solidFill>
                    <a:srgbClr val="CC3300"/>
                  </a:solidFill>
                  <a:latin typeface="Times New Roman" pitchFamily="18" charset="0"/>
                </a:rPr>
                <a:t>S</a:t>
              </a:r>
            </a:p>
          </p:txBody>
        </p:sp>
        <p:sp>
          <p:nvSpPr>
            <p:cNvPr id="27658" name="Oval 7" descr="Stationery"/>
            <p:cNvSpPr>
              <a:spLocks noChangeArrowheads="1"/>
            </p:cNvSpPr>
            <p:nvPr/>
          </p:nvSpPr>
          <p:spPr bwMode="auto">
            <a:xfrm>
              <a:off x="2160" y="3024"/>
              <a:ext cx="1488" cy="768"/>
            </a:xfrm>
            <a:prstGeom prst="ellipse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59" name="Rectangle 9"/>
            <p:cNvSpPr>
              <a:spLocks noChangeArrowheads="1"/>
            </p:cNvSpPr>
            <p:nvPr/>
          </p:nvSpPr>
          <p:spPr bwMode="auto">
            <a:xfrm>
              <a:off x="2243" y="960"/>
              <a:ext cx="1416" cy="4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solidFill>
                    <a:srgbClr val="CC3300"/>
                  </a:solidFill>
                  <a:latin typeface="Times New Roman" pitchFamily="18" charset="0"/>
                </a:rPr>
                <a:t>Organic Compounds</a:t>
              </a:r>
            </a:p>
            <a:p>
              <a:pPr algn="ctr"/>
              <a:r>
                <a:rPr lang="en-US" sz="1400" b="1">
                  <a:solidFill>
                    <a:srgbClr val="CC3300"/>
                  </a:solidFill>
                  <a:latin typeface="Times New Roman" pitchFamily="18" charset="0"/>
                </a:rPr>
                <a:t>(cystine, methionine, glutathione,etc)</a:t>
              </a:r>
            </a:p>
            <a:p>
              <a:pPr algn="ctr"/>
              <a:r>
                <a:rPr lang="en-US" sz="1400" b="1">
                  <a:solidFill>
                    <a:srgbClr val="CC3300"/>
                  </a:solidFill>
                  <a:latin typeface="Times New Roman" pitchFamily="18" charset="0"/>
                </a:rPr>
                <a:t>in plants and animals</a:t>
              </a:r>
            </a:p>
          </p:txBody>
        </p:sp>
        <p:sp>
          <p:nvSpPr>
            <p:cNvPr id="27660" name="Text Box 13"/>
            <p:cNvSpPr txBox="1">
              <a:spLocks noChangeArrowheads="1"/>
            </p:cNvSpPr>
            <p:nvPr/>
          </p:nvSpPr>
          <p:spPr bwMode="auto">
            <a:xfrm>
              <a:off x="2304" y="3120"/>
              <a:ext cx="1175" cy="60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solidFill>
                    <a:srgbClr val="CC3300"/>
                  </a:solidFill>
                  <a:latin typeface="Times New Roman" pitchFamily="18" charset="0"/>
                </a:rPr>
                <a:t>Sulfur compounds</a:t>
              </a:r>
            </a:p>
            <a:p>
              <a:pPr algn="ctr"/>
              <a:r>
                <a:rPr lang="en-US" sz="1400" b="1">
                  <a:solidFill>
                    <a:srgbClr val="CC3300"/>
                  </a:solidFill>
                  <a:latin typeface="Times New Roman" pitchFamily="18" charset="0"/>
                </a:rPr>
                <a:t>from non-living</a:t>
              </a:r>
            </a:p>
            <a:p>
              <a:pPr algn="ctr"/>
              <a:r>
                <a:rPr lang="en-US" sz="1400" b="1">
                  <a:solidFill>
                    <a:srgbClr val="CC3300"/>
                  </a:solidFill>
                  <a:latin typeface="Times New Roman" pitchFamily="18" charset="0"/>
                </a:rPr>
                <a:t>source: mines, waters,</a:t>
              </a:r>
            </a:p>
            <a:p>
              <a:pPr algn="ctr"/>
              <a:r>
                <a:rPr lang="en-US" sz="1400" b="1">
                  <a:solidFill>
                    <a:srgbClr val="CC3300"/>
                  </a:solidFill>
                  <a:latin typeface="Times New Roman" pitchFamily="18" charset="0"/>
                </a:rPr>
                <a:t>volcanic gases, etc.</a:t>
              </a:r>
            </a:p>
          </p:txBody>
        </p:sp>
        <p:sp>
          <p:nvSpPr>
            <p:cNvPr id="27661" name="Line 14"/>
            <p:cNvSpPr>
              <a:spLocks noChangeShapeType="1"/>
            </p:cNvSpPr>
            <p:nvPr/>
          </p:nvSpPr>
          <p:spPr bwMode="auto">
            <a:xfrm>
              <a:off x="2016" y="2928"/>
              <a:ext cx="1824" cy="0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 type="none" w="sm" len="sm"/>
              <a:tailEnd type="arrow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2" name="Freeform 17"/>
            <p:cNvSpPr>
              <a:spLocks/>
            </p:cNvSpPr>
            <p:nvPr/>
          </p:nvSpPr>
          <p:spPr bwMode="auto">
            <a:xfrm>
              <a:off x="1968" y="1968"/>
              <a:ext cx="2016" cy="768"/>
            </a:xfrm>
            <a:custGeom>
              <a:avLst/>
              <a:gdLst>
                <a:gd name="T0" fmla="*/ 2016 w 2016"/>
                <a:gd name="T1" fmla="*/ 0 h 768"/>
                <a:gd name="T2" fmla="*/ 1344 w 2016"/>
                <a:gd name="T3" fmla="*/ 48 h 768"/>
                <a:gd name="T4" fmla="*/ 576 w 2016"/>
                <a:gd name="T5" fmla="*/ 288 h 768"/>
                <a:gd name="T6" fmla="*/ 0 w 2016"/>
                <a:gd name="T7" fmla="*/ 768 h 7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16"/>
                <a:gd name="T13" fmla="*/ 0 h 768"/>
                <a:gd name="T14" fmla="*/ 2016 w 2016"/>
                <a:gd name="T15" fmla="*/ 768 h 7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16" h="768">
                  <a:moveTo>
                    <a:pt x="2016" y="0"/>
                  </a:moveTo>
                  <a:cubicBezTo>
                    <a:pt x="1800" y="0"/>
                    <a:pt x="1584" y="0"/>
                    <a:pt x="1344" y="48"/>
                  </a:cubicBezTo>
                  <a:cubicBezTo>
                    <a:pt x="1104" y="96"/>
                    <a:pt x="800" y="168"/>
                    <a:pt x="576" y="288"/>
                  </a:cubicBezTo>
                  <a:cubicBezTo>
                    <a:pt x="352" y="408"/>
                    <a:pt x="176" y="588"/>
                    <a:pt x="0" y="768"/>
                  </a:cubicBezTo>
                </a:path>
              </a:pathLst>
            </a:custGeom>
            <a:noFill/>
            <a:ln w="28575">
              <a:solidFill>
                <a:srgbClr val="FF99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3" name="Line 18"/>
            <p:cNvSpPr>
              <a:spLocks noChangeShapeType="1"/>
            </p:cNvSpPr>
            <p:nvPr/>
          </p:nvSpPr>
          <p:spPr bwMode="auto">
            <a:xfrm flipH="1">
              <a:off x="1968" y="2592"/>
              <a:ext cx="48" cy="144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4" name="Line 19"/>
            <p:cNvSpPr>
              <a:spLocks noChangeShapeType="1"/>
            </p:cNvSpPr>
            <p:nvPr/>
          </p:nvSpPr>
          <p:spPr bwMode="auto">
            <a:xfrm flipV="1">
              <a:off x="1968" y="2688"/>
              <a:ext cx="144" cy="48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5" name="Line 20"/>
            <p:cNvSpPr>
              <a:spLocks noChangeShapeType="1"/>
            </p:cNvSpPr>
            <p:nvPr/>
          </p:nvSpPr>
          <p:spPr bwMode="auto">
            <a:xfrm>
              <a:off x="3840" y="1344"/>
              <a:ext cx="0" cy="96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6" name="Line 21"/>
            <p:cNvSpPr>
              <a:spLocks noChangeShapeType="1"/>
            </p:cNvSpPr>
            <p:nvPr/>
          </p:nvSpPr>
          <p:spPr bwMode="auto">
            <a:xfrm>
              <a:off x="3840" y="1344"/>
              <a:ext cx="96" cy="0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7" name="Line 22"/>
            <p:cNvSpPr>
              <a:spLocks noChangeShapeType="1"/>
            </p:cNvSpPr>
            <p:nvPr/>
          </p:nvSpPr>
          <p:spPr bwMode="auto">
            <a:xfrm>
              <a:off x="1392" y="2688"/>
              <a:ext cx="96" cy="48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8" name="Line 23"/>
            <p:cNvSpPr>
              <a:spLocks noChangeShapeType="1"/>
            </p:cNvSpPr>
            <p:nvPr/>
          </p:nvSpPr>
          <p:spPr bwMode="auto">
            <a:xfrm flipH="1">
              <a:off x="1488" y="2640"/>
              <a:ext cx="48" cy="96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9" name="Line 24"/>
            <p:cNvSpPr>
              <a:spLocks noChangeShapeType="1"/>
            </p:cNvSpPr>
            <p:nvPr/>
          </p:nvSpPr>
          <p:spPr bwMode="auto">
            <a:xfrm>
              <a:off x="1824" y="3168"/>
              <a:ext cx="0" cy="96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70" name="Line 30"/>
            <p:cNvSpPr>
              <a:spLocks noChangeShapeType="1"/>
            </p:cNvSpPr>
            <p:nvPr/>
          </p:nvSpPr>
          <p:spPr bwMode="auto">
            <a:xfrm>
              <a:off x="1824" y="3168"/>
              <a:ext cx="96" cy="0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71" name="Line 31"/>
            <p:cNvSpPr>
              <a:spLocks noChangeShapeType="1"/>
            </p:cNvSpPr>
            <p:nvPr/>
          </p:nvSpPr>
          <p:spPr bwMode="auto">
            <a:xfrm>
              <a:off x="3840" y="3168"/>
              <a:ext cx="144" cy="0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72" name="Line 32"/>
            <p:cNvSpPr>
              <a:spLocks noChangeShapeType="1"/>
            </p:cNvSpPr>
            <p:nvPr/>
          </p:nvSpPr>
          <p:spPr bwMode="auto">
            <a:xfrm>
              <a:off x="3936" y="3168"/>
              <a:ext cx="0" cy="96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73" name="Line 33"/>
            <p:cNvSpPr>
              <a:spLocks noChangeShapeType="1"/>
            </p:cNvSpPr>
            <p:nvPr/>
          </p:nvSpPr>
          <p:spPr bwMode="auto">
            <a:xfrm flipH="1">
              <a:off x="4272" y="2256"/>
              <a:ext cx="96" cy="96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74" name="Line 34"/>
            <p:cNvSpPr>
              <a:spLocks noChangeShapeType="1"/>
            </p:cNvSpPr>
            <p:nvPr/>
          </p:nvSpPr>
          <p:spPr bwMode="auto">
            <a:xfrm>
              <a:off x="4368" y="2256"/>
              <a:ext cx="96" cy="96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75" name="Text Box 35"/>
            <p:cNvSpPr txBox="1">
              <a:spLocks noChangeArrowheads="1"/>
            </p:cNvSpPr>
            <p:nvPr/>
          </p:nvSpPr>
          <p:spPr bwMode="auto">
            <a:xfrm>
              <a:off x="2514" y="2592"/>
              <a:ext cx="1008" cy="3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i="1" dirty="0">
                  <a:solidFill>
                    <a:schemeClr val="tx2"/>
                  </a:solidFill>
                  <a:latin typeface="Times New Roman" pitchFamily="18" charset="0"/>
                </a:rPr>
                <a:t>Sulfur oxidizing bacteria :</a:t>
              </a:r>
            </a:p>
            <a:p>
              <a:pPr algn="ctr"/>
              <a:r>
                <a:rPr lang="en-US" sz="1400" b="1" i="1" u="sng" dirty="0" err="1">
                  <a:solidFill>
                    <a:schemeClr val="tx2"/>
                  </a:solidFill>
                  <a:latin typeface="Times New Roman" pitchFamily="18" charset="0"/>
                </a:rPr>
                <a:t>Thiorhodaceae</a:t>
              </a:r>
              <a:r>
                <a:rPr lang="en-US" sz="1400" b="1" i="1" dirty="0">
                  <a:solidFill>
                    <a:schemeClr val="tx2"/>
                  </a:solidFill>
                  <a:latin typeface="Times New Roman" pitchFamily="18" charset="0"/>
                </a:rPr>
                <a:t>, etc.</a:t>
              </a:r>
            </a:p>
          </p:txBody>
        </p:sp>
        <p:sp>
          <p:nvSpPr>
            <p:cNvPr id="27676" name="Text Box 36"/>
            <p:cNvSpPr txBox="1">
              <a:spLocks noChangeArrowheads="1"/>
            </p:cNvSpPr>
            <p:nvPr/>
          </p:nvSpPr>
          <p:spPr bwMode="auto">
            <a:xfrm>
              <a:off x="4587" y="2304"/>
              <a:ext cx="765" cy="4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i="1" dirty="0">
                  <a:solidFill>
                    <a:schemeClr val="tx2"/>
                  </a:solidFill>
                  <a:latin typeface="Times New Roman" pitchFamily="18" charset="0"/>
                </a:rPr>
                <a:t>Sulfur oxidation by</a:t>
              </a:r>
            </a:p>
            <a:p>
              <a:pPr algn="ctr"/>
              <a:r>
                <a:rPr lang="en-US" sz="1400" b="1" i="1" u="sng" dirty="0" err="1">
                  <a:solidFill>
                    <a:schemeClr val="tx2"/>
                  </a:solidFill>
                  <a:latin typeface="Times New Roman" pitchFamily="18" charset="0"/>
                </a:rPr>
                <a:t>Thiobacillus</a:t>
              </a:r>
              <a:r>
                <a:rPr lang="en-US" sz="1400" b="1" i="1" u="sng" dirty="0">
                  <a:solidFill>
                    <a:schemeClr val="tx2"/>
                  </a:solidFill>
                  <a:latin typeface="Times New Roman" pitchFamily="18" charset="0"/>
                </a:rPr>
                <a:t>,</a:t>
              </a:r>
            </a:p>
            <a:p>
              <a:pPr algn="ctr"/>
              <a:r>
                <a:rPr lang="en-US" sz="1400" b="1" i="1" u="sng" dirty="0" err="1">
                  <a:solidFill>
                    <a:schemeClr val="tx2"/>
                  </a:solidFill>
                  <a:latin typeface="Times New Roman" pitchFamily="18" charset="0"/>
                </a:rPr>
                <a:t>Thiorhodaceae</a:t>
              </a:r>
              <a:r>
                <a:rPr lang="en-US" sz="1400" b="1" i="1" dirty="0">
                  <a:solidFill>
                    <a:schemeClr val="tx2"/>
                  </a:solidFill>
                  <a:latin typeface="Times New Roman" pitchFamily="18" charset="0"/>
                </a:rPr>
                <a:t>, etc</a:t>
              </a:r>
            </a:p>
          </p:txBody>
        </p:sp>
        <p:sp>
          <p:nvSpPr>
            <p:cNvPr id="27677" name="Text Box 37"/>
            <p:cNvSpPr txBox="1">
              <a:spLocks noChangeArrowheads="1"/>
            </p:cNvSpPr>
            <p:nvPr/>
          </p:nvSpPr>
          <p:spPr bwMode="auto">
            <a:xfrm>
              <a:off x="4176" y="1296"/>
              <a:ext cx="596" cy="3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i="1" dirty="0">
                  <a:solidFill>
                    <a:schemeClr val="tx2"/>
                  </a:solidFill>
                  <a:latin typeface="Times New Roman" pitchFamily="18" charset="0"/>
                </a:rPr>
                <a:t>Food of plants</a:t>
              </a:r>
            </a:p>
            <a:p>
              <a:pPr algn="ctr"/>
              <a:r>
                <a:rPr lang="en-US" sz="1400" b="1" i="1" dirty="0">
                  <a:solidFill>
                    <a:schemeClr val="tx2"/>
                  </a:solidFill>
                  <a:latin typeface="Times New Roman" pitchFamily="18" charset="0"/>
                </a:rPr>
                <a:t>and animals</a:t>
              </a:r>
            </a:p>
          </p:txBody>
        </p:sp>
        <p:sp>
          <p:nvSpPr>
            <p:cNvPr id="27678" name="Text Box 38"/>
            <p:cNvSpPr txBox="1">
              <a:spLocks noChangeArrowheads="1"/>
            </p:cNvSpPr>
            <p:nvPr/>
          </p:nvSpPr>
          <p:spPr bwMode="auto">
            <a:xfrm>
              <a:off x="471" y="1536"/>
              <a:ext cx="839" cy="4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i="1" dirty="0">
                  <a:solidFill>
                    <a:schemeClr val="tx2"/>
                  </a:solidFill>
                  <a:latin typeface="Times New Roman" pitchFamily="18" charset="0"/>
                </a:rPr>
                <a:t>Putrefactive</a:t>
              </a:r>
            </a:p>
            <a:p>
              <a:pPr algn="ctr"/>
              <a:r>
                <a:rPr lang="en-US" sz="1400" b="1" i="1" dirty="0" err="1">
                  <a:solidFill>
                    <a:schemeClr val="tx2"/>
                  </a:solidFill>
                  <a:latin typeface="Times New Roman" pitchFamily="18" charset="0"/>
                </a:rPr>
                <a:t>microorganisma</a:t>
              </a:r>
              <a:endParaRPr lang="en-US" sz="1400" b="1" i="1" dirty="0">
                <a:solidFill>
                  <a:schemeClr val="tx2"/>
                </a:solidFill>
                <a:latin typeface="Times New Roman" pitchFamily="18" charset="0"/>
              </a:endParaRPr>
            </a:p>
            <a:p>
              <a:pPr algn="ctr"/>
              <a:r>
                <a:rPr lang="en-US" sz="1400" b="1" i="1" dirty="0">
                  <a:solidFill>
                    <a:schemeClr val="tx2"/>
                  </a:solidFill>
                  <a:latin typeface="Times New Roman" pitchFamily="18" charset="0"/>
                </a:rPr>
                <a:t>(use S as H-acceptor)</a:t>
              </a:r>
            </a:p>
          </p:txBody>
        </p:sp>
        <p:sp>
          <p:nvSpPr>
            <p:cNvPr id="27679" name="Text Box 39"/>
            <p:cNvSpPr txBox="1">
              <a:spLocks noChangeArrowheads="1"/>
            </p:cNvSpPr>
            <p:nvPr/>
          </p:nvSpPr>
          <p:spPr bwMode="auto">
            <a:xfrm>
              <a:off x="2181" y="1584"/>
              <a:ext cx="726" cy="4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i="1" dirty="0">
                  <a:solidFill>
                    <a:schemeClr val="tx2"/>
                  </a:solidFill>
                  <a:latin typeface="Times New Roman" pitchFamily="18" charset="0"/>
                </a:rPr>
                <a:t>Sulfate-reducing</a:t>
              </a:r>
            </a:p>
            <a:p>
              <a:pPr algn="ctr"/>
              <a:r>
                <a:rPr lang="en-US" sz="1400" b="1" i="1" dirty="0" err="1">
                  <a:solidFill>
                    <a:schemeClr val="tx2"/>
                  </a:solidFill>
                  <a:latin typeface="Times New Roman" pitchFamily="18" charset="0"/>
                </a:rPr>
                <a:t>microorganims</a:t>
              </a:r>
              <a:r>
                <a:rPr lang="en-US" sz="1400" b="1" i="1" dirty="0">
                  <a:solidFill>
                    <a:schemeClr val="tx2"/>
                  </a:solidFill>
                  <a:latin typeface="Times New Roman" pitchFamily="18" charset="0"/>
                </a:rPr>
                <a:t> :</a:t>
              </a:r>
            </a:p>
            <a:p>
              <a:pPr algn="ctr"/>
              <a:r>
                <a:rPr lang="en-US" sz="1400" b="1" i="1" u="sng" dirty="0" err="1">
                  <a:solidFill>
                    <a:schemeClr val="tx2"/>
                  </a:solidFill>
                  <a:latin typeface="Times New Roman" pitchFamily="18" charset="0"/>
                </a:rPr>
                <a:t>Desulfovibrio</a:t>
              </a:r>
              <a:r>
                <a:rPr lang="en-US" sz="1400" b="1" i="1" dirty="0">
                  <a:solidFill>
                    <a:schemeClr val="tx2"/>
                  </a:solidFill>
                  <a:latin typeface="Times New Roman" pitchFamily="18" charset="0"/>
                </a:rPr>
                <a:t>, etc.</a:t>
              </a:r>
            </a:p>
          </p:txBody>
        </p:sp>
      </p:grpSp>
      <p:sp>
        <p:nvSpPr>
          <p:cNvPr id="68651" name="Text Box 43"/>
          <p:cNvSpPr txBox="1">
            <a:spLocks noChangeArrowheads="1"/>
          </p:cNvSpPr>
          <p:nvPr/>
        </p:nvSpPr>
        <p:spPr bwMode="auto">
          <a:xfrm>
            <a:off x="294063" y="381000"/>
            <a:ext cx="1153828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n-US" sz="3200" b="1" dirty="0" err="1" smtClean="0">
                <a:latin typeface="Times New Roman" pitchFamily="18" charset="0"/>
              </a:rPr>
              <a:t>Oltingugurtning</a:t>
            </a:r>
            <a:r>
              <a:rPr lang="en-US" sz="3200" b="1" dirty="0" smtClean="0">
                <a:latin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</a:rPr>
              <a:t>tabiatda</a:t>
            </a:r>
            <a:r>
              <a:rPr lang="en-US" sz="3200" b="1" dirty="0" smtClean="0">
                <a:latin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</a:rPr>
              <a:t>aylanishida</a:t>
            </a:r>
            <a:r>
              <a:rPr lang="en-US" sz="3200" b="1" dirty="0" smtClean="0">
                <a:latin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</a:rPr>
              <a:t>mikroorganizmlarning</a:t>
            </a:r>
            <a:r>
              <a:rPr lang="en-US" sz="3200" b="1" dirty="0" smtClean="0">
                <a:latin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</a:rPr>
              <a:t>roli</a:t>
            </a:r>
            <a:endParaRPr lang="en-US" sz="3200" b="1" dirty="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3" dur="500"/>
                                        <p:tgtEl>
                                          <p:spTgt spid="68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50" grpId="0" animBg="1"/>
      <p:bldP spid="68651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4" descr="Green marble"/>
          <p:cNvSpPr>
            <a:spLocks noChangeArrowheads="1"/>
          </p:cNvSpPr>
          <p:nvPr/>
        </p:nvSpPr>
        <p:spPr bwMode="auto">
          <a:xfrm>
            <a:off x="719667" y="1021278"/>
            <a:ext cx="10871200" cy="5352535"/>
          </a:xfrm>
          <a:prstGeom prst="rect">
            <a:avLst/>
          </a:prstGeom>
          <a:solidFill>
            <a:schemeClr val="bg1"/>
          </a:solidFill>
          <a:ln w="12700">
            <a:solidFill>
              <a:srgbClr val="FF00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1727200" y="1676400"/>
            <a:ext cx="10196496" cy="4527550"/>
            <a:chOff x="816" y="1056"/>
            <a:chExt cx="4314" cy="2852"/>
          </a:xfrm>
        </p:grpSpPr>
        <p:sp>
          <p:nvSpPr>
            <p:cNvPr id="28677" name="Oval 2"/>
            <p:cNvSpPr>
              <a:spLocks noChangeArrowheads="1"/>
            </p:cNvSpPr>
            <p:nvPr/>
          </p:nvSpPr>
          <p:spPr bwMode="auto">
            <a:xfrm>
              <a:off x="952" y="1187"/>
              <a:ext cx="3410" cy="2178"/>
            </a:xfrm>
            <a:prstGeom prst="ellipse">
              <a:avLst/>
            </a:prstGeom>
            <a:noFill/>
            <a:ln w="28575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78" name="Oval 3"/>
            <p:cNvSpPr>
              <a:spLocks noChangeArrowheads="1"/>
            </p:cNvSpPr>
            <p:nvPr/>
          </p:nvSpPr>
          <p:spPr bwMode="auto">
            <a:xfrm>
              <a:off x="952" y="1056"/>
              <a:ext cx="1137" cy="697"/>
            </a:xfrm>
            <a:prstGeom prst="ellipse">
              <a:avLst/>
            </a:prstGeom>
            <a:gradFill rotWithShape="0">
              <a:gsLst>
                <a:gs pos="0">
                  <a:srgbClr val="00CC00"/>
                </a:gs>
                <a:gs pos="100000">
                  <a:srgbClr val="005E00"/>
                </a:gs>
              </a:gsLst>
              <a:lin ang="5400000" scaled="1"/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latin typeface="Times New Roman" pitchFamily="18" charset="0"/>
                </a:rPr>
                <a:t>PHOTOSYNTHESIS</a:t>
              </a:r>
              <a:endParaRPr lang="en-US" sz="1400" b="1">
                <a:latin typeface="Times New Roman" pitchFamily="18" charset="0"/>
              </a:endParaRPr>
            </a:p>
            <a:p>
              <a:pPr algn="ctr"/>
              <a:r>
                <a:rPr lang="en-US" sz="1400" b="1">
                  <a:latin typeface="Times New Roman" pitchFamily="18" charset="0"/>
                </a:rPr>
                <a:t>(Green plants, </a:t>
              </a:r>
            </a:p>
            <a:p>
              <a:pPr algn="ctr"/>
              <a:endParaRPr lang="en-US" sz="1400" b="1">
                <a:latin typeface="Times New Roman" pitchFamily="18" charset="0"/>
              </a:endParaRPr>
            </a:p>
          </p:txBody>
        </p:sp>
        <p:sp>
          <p:nvSpPr>
            <p:cNvPr id="28679" name="Oval 4"/>
            <p:cNvSpPr>
              <a:spLocks noChangeArrowheads="1"/>
            </p:cNvSpPr>
            <p:nvPr/>
          </p:nvSpPr>
          <p:spPr bwMode="auto">
            <a:xfrm>
              <a:off x="3226" y="1143"/>
              <a:ext cx="1000" cy="654"/>
            </a:xfrm>
            <a:prstGeom prst="ellipse">
              <a:avLst/>
            </a:prstGeom>
            <a:gradFill rotWithShape="0">
              <a:gsLst>
                <a:gs pos="0">
                  <a:srgbClr val="00CC00"/>
                </a:gs>
                <a:gs pos="100000">
                  <a:srgbClr val="005E00"/>
                </a:gs>
              </a:gsLst>
              <a:lin ang="5400000" scaled="1"/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en-US" sz="1400" b="1" dirty="0">
                  <a:latin typeface="Times New Roman" pitchFamily="18" charset="0"/>
                </a:rPr>
                <a:t>Organic </a:t>
              </a:r>
            </a:p>
            <a:p>
              <a:pPr algn="ctr"/>
              <a:r>
                <a:rPr lang="en-US" sz="1400" b="1" dirty="0">
                  <a:latin typeface="Times New Roman" pitchFamily="18" charset="0"/>
                </a:rPr>
                <a:t>compounds</a:t>
              </a:r>
            </a:p>
            <a:p>
              <a:pPr algn="ctr"/>
              <a:r>
                <a:rPr lang="en-US" sz="1400" b="1" dirty="0">
                  <a:latin typeface="Times New Roman" pitchFamily="18" charset="0"/>
                </a:rPr>
                <a:t>in plants</a:t>
              </a:r>
            </a:p>
          </p:txBody>
        </p:sp>
        <p:sp>
          <p:nvSpPr>
            <p:cNvPr id="28680" name="Oval 5"/>
            <p:cNvSpPr>
              <a:spLocks noChangeArrowheads="1"/>
            </p:cNvSpPr>
            <p:nvPr/>
          </p:nvSpPr>
          <p:spPr bwMode="auto">
            <a:xfrm>
              <a:off x="3999" y="3147"/>
              <a:ext cx="1000" cy="654"/>
            </a:xfrm>
            <a:prstGeom prst="ellipse">
              <a:avLst/>
            </a:prstGeom>
            <a:gradFill rotWithShape="0">
              <a:gsLst>
                <a:gs pos="0">
                  <a:srgbClr val="00CC00"/>
                </a:gs>
                <a:gs pos="100000">
                  <a:srgbClr val="005E00"/>
                </a:gs>
              </a:gsLst>
              <a:lin ang="5400000" scaled="1"/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en-US" sz="2000" b="1">
                <a:latin typeface="Times New Roman" pitchFamily="18" charset="0"/>
              </a:endParaRPr>
            </a:p>
            <a:p>
              <a:pPr algn="ctr"/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8681" name="Oval 6"/>
            <p:cNvSpPr>
              <a:spLocks noChangeArrowheads="1"/>
            </p:cNvSpPr>
            <p:nvPr/>
          </p:nvSpPr>
          <p:spPr bwMode="auto">
            <a:xfrm>
              <a:off x="2589" y="2973"/>
              <a:ext cx="1001" cy="653"/>
            </a:xfrm>
            <a:prstGeom prst="ellipse">
              <a:avLst/>
            </a:prstGeom>
            <a:gradFill rotWithShape="0">
              <a:gsLst>
                <a:gs pos="0">
                  <a:srgbClr val="00CC00"/>
                </a:gs>
                <a:gs pos="100000">
                  <a:srgbClr val="005E00"/>
                </a:gs>
              </a:gsLst>
              <a:lin ang="5400000" scaled="1"/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en-US" sz="1400" b="1">
                  <a:latin typeface="Times New Roman" pitchFamily="18" charset="0"/>
                </a:rPr>
                <a:t>Organic</a:t>
              </a:r>
            </a:p>
            <a:p>
              <a:pPr algn="ctr"/>
              <a:r>
                <a:rPr lang="en-US" sz="1400" b="1">
                  <a:latin typeface="Times New Roman" pitchFamily="18" charset="0"/>
                </a:rPr>
                <a:t>compunds</a:t>
              </a:r>
            </a:p>
            <a:p>
              <a:pPr algn="ctr"/>
              <a:r>
                <a:rPr lang="en-US" sz="1400" b="1">
                  <a:latin typeface="Times New Roman" pitchFamily="18" charset="0"/>
                </a:rPr>
                <a:t>in animals</a:t>
              </a:r>
            </a:p>
          </p:txBody>
        </p:sp>
        <p:sp>
          <p:nvSpPr>
            <p:cNvPr id="28682" name="Oval 7"/>
            <p:cNvSpPr>
              <a:spLocks noChangeArrowheads="1"/>
            </p:cNvSpPr>
            <p:nvPr/>
          </p:nvSpPr>
          <p:spPr bwMode="auto">
            <a:xfrm>
              <a:off x="816" y="2712"/>
              <a:ext cx="1000" cy="653"/>
            </a:xfrm>
            <a:prstGeom prst="ellipse">
              <a:avLst/>
            </a:prstGeom>
            <a:gradFill rotWithShape="0">
              <a:gsLst>
                <a:gs pos="0">
                  <a:srgbClr val="00CC00"/>
                </a:gs>
                <a:gs pos="100000">
                  <a:srgbClr val="005E00"/>
                </a:gs>
              </a:gsLst>
              <a:lin ang="5400000" scaled="1"/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en-US" sz="1400" b="1">
                  <a:latin typeface="Times New Roman" pitchFamily="18" charset="0"/>
                </a:rPr>
                <a:t>Atmospheric or</a:t>
              </a:r>
            </a:p>
            <a:p>
              <a:pPr algn="ctr"/>
              <a:r>
                <a:rPr lang="en-US" sz="1400" b="1">
                  <a:latin typeface="Times New Roman" pitchFamily="18" charset="0"/>
                </a:rPr>
                <a:t>free CO</a:t>
              </a:r>
              <a:r>
                <a:rPr lang="en-US" sz="1400" b="1" baseline="-25000">
                  <a:latin typeface="Times New Roman" pitchFamily="18" charset="0"/>
                </a:rPr>
                <a:t>2</a:t>
              </a:r>
              <a:endParaRPr lang="en-US" sz="1400" b="1">
                <a:latin typeface="Times New Roman" pitchFamily="18" charset="0"/>
              </a:endParaRPr>
            </a:p>
          </p:txBody>
        </p:sp>
        <p:sp>
          <p:nvSpPr>
            <p:cNvPr id="28683" name="Line 13"/>
            <p:cNvSpPr>
              <a:spLocks noChangeShapeType="1"/>
            </p:cNvSpPr>
            <p:nvPr/>
          </p:nvSpPr>
          <p:spPr bwMode="auto">
            <a:xfrm>
              <a:off x="3226" y="1187"/>
              <a:ext cx="91" cy="87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84" name="Line 14"/>
            <p:cNvSpPr>
              <a:spLocks noChangeShapeType="1"/>
            </p:cNvSpPr>
            <p:nvPr/>
          </p:nvSpPr>
          <p:spPr bwMode="auto">
            <a:xfrm flipV="1">
              <a:off x="3180" y="1274"/>
              <a:ext cx="137" cy="43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85" name="Line 15"/>
            <p:cNvSpPr>
              <a:spLocks noChangeShapeType="1"/>
            </p:cNvSpPr>
            <p:nvPr/>
          </p:nvSpPr>
          <p:spPr bwMode="auto">
            <a:xfrm>
              <a:off x="3590" y="3104"/>
              <a:ext cx="0" cy="87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86" name="Line 16"/>
            <p:cNvSpPr>
              <a:spLocks noChangeShapeType="1"/>
            </p:cNvSpPr>
            <p:nvPr/>
          </p:nvSpPr>
          <p:spPr bwMode="auto">
            <a:xfrm>
              <a:off x="3590" y="3191"/>
              <a:ext cx="90" cy="43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87" name="Line 17"/>
            <p:cNvSpPr>
              <a:spLocks noChangeShapeType="1"/>
            </p:cNvSpPr>
            <p:nvPr/>
          </p:nvSpPr>
          <p:spPr bwMode="auto">
            <a:xfrm flipV="1">
              <a:off x="1771" y="3147"/>
              <a:ext cx="136" cy="4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88" name="Line 18"/>
            <p:cNvSpPr>
              <a:spLocks noChangeShapeType="1"/>
            </p:cNvSpPr>
            <p:nvPr/>
          </p:nvSpPr>
          <p:spPr bwMode="auto">
            <a:xfrm>
              <a:off x="1771" y="3191"/>
              <a:ext cx="45" cy="13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89" name="Line 19"/>
            <p:cNvSpPr>
              <a:spLocks noChangeShapeType="1"/>
            </p:cNvSpPr>
            <p:nvPr/>
          </p:nvSpPr>
          <p:spPr bwMode="auto">
            <a:xfrm flipV="1">
              <a:off x="1043" y="1710"/>
              <a:ext cx="137" cy="43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90" name="Line 20"/>
            <p:cNvSpPr>
              <a:spLocks noChangeShapeType="1"/>
            </p:cNvSpPr>
            <p:nvPr/>
          </p:nvSpPr>
          <p:spPr bwMode="auto">
            <a:xfrm>
              <a:off x="1180" y="1710"/>
              <a:ext cx="45" cy="13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91" name="Text Box 21"/>
            <p:cNvSpPr txBox="1">
              <a:spLocks noChangeArrowheads="1"/>
            </p:cNvSpPr>
            <p:nvPr/>
          </p:nvSpPr>
          <p:spPr bwMode="auto">
            <a:xfrm>
              <a:off x="3317" y="2058"/>
              <a:ext cx="712" cy="60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sz="1400" b="1" i="1">
                  <a:latin typeface="Times New Roman" pitchFamily="18" charset="0"/>
                </a:rPr>
                <a:t>Combustion;</a:t>
              </a:r>
            </a:p>
            <a:p>
              <a:r>
                <a:rPr lang="en-US" sz="1400" b="1" i="1">
                  <a:latin typeface="Times New Roman" pitchFamily="18" charset="0"/>
                </a:rPr>
                <a:t>Metabolism;</a:t>
              </a:r>
            </a:p>
            <a:p>
              <a:r>
                <a:rPr lang="en-US" sz="1400" b="1" i="1">
                  <a:latin typeface="Times New Roman" pitchFamily="18" charset="0"/>
                </a:rPr>
                <a:t>Decomposition by</a:t>
              </a:r>
            </a:p>
            <a:p>
              <a:r>
                <a:rPr lang="en-US" sz="1400" b="1" i="1">
                  <a:latin typeface="Times New Roman" pitchFamily="18" charset="0"/>
                </a:rPr>
                <a:t>Microorganims</a:t>
              </a:r>
            </a:p>
          </p:txBody>
        </p:sp>
        <p:sp>
          <p:nvSpPr>
            <p:cNvPr id="28692" name="Line 22"/>
            <p:cNvSpPr>
              <a:spLocks noChangeShapeType="1"/>
            </p:cNvSpPr>
            <p:nvPr/>
          </p:nvSpPr>
          <p:spPr bwMode="auto">
            <a:xfrm>
              <a:off x="3590" y="3321"/>
              <a:ext cx="363" cy="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prstDash val="dash"/>
              <a:round/>
              <a:headEnd type="none" w="sm" len="sm"/>
              <a:tailEnd type="arrow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93" name="Line 29"/>
            <p:cNvSpPr>
              <a:spLocks noChangeShapeType="1"/>
            </p:cNvSpPr>
            <p:nvPr/>
          </p:nvSpPr>
          <p:spPr bwMode="auto">
            <a:xfrm>
              <a:off x="4226" y="1448"/>
              <a:ext cx="273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94" name="Line 30"/>
            <p:cNvSpPr>
              <a:spLocks noChangeShapeType="1"/>
            </p:cNvSpPr>
            <p:nvPr/>
          </p:nvSpPr>
          <p:spPr bwMode="auto">
            <a:xfrm>
              <a:off x="4499" y="1448"/>
              <a:ext cx="0" cy="1699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prstDash val="dash"/>
              <a:round/>
              <a:headEnd type="none" w="sm" len="sm"/>
              <a:tailEnd type="arrow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95" name="Line 31"/>
            <p:cNvSpPr>
              <a:spLocks noChangeShapeType="1"/>
            </p:cNvSpPr>
            <p:nvPr/>
          </p:nvSpPr>
          <p:spPr bwMode="auto">
            <a:xfrm flipH="1">
              <a:off x="1680" y="1448"/>
              <a:ext cx="1546" cy="1307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96" name="Line 32"/>
            <p:cNvSpPr>
              <a:spLocks noChangeShapeType="1"/>
            </p:cNvSpPr>
            <p:nvPr/>
          </p:nvSpPr>
          <p:spPr bwMode="auto">
            <a:xfrm flipH="1">
              <a:off x="1271" y="3670"/>
              <a:ext cx="2728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97" name="Line 33"/>
            <p:cNvSpPr>
              <a:spLocks noChangeShapeType="1"/>
            </p:cNvSpPr>
            <p:nvPr/>
          </p:nvSpPr>
          <p:spPr bwMode="auto">
            <a:xfrm flipV="1">
              <a:off x="1271" y="3365"/>
              <a:ext cx="0" cy="305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none" w="sm" len="sm"/>
              <a:tailEnd type="arrow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98" name="Text Box 34"/>
            <p:cNvSpPr txBox="1">
              <a:spLocks noChangeArrowheads="1"/>
            </p:cNvSpPr>
            <p:nvPr/>
          </p:nvSpPr>
          <p:spPr bwMode="auto">
            <a:xfrm>
              <a:off x="2411" y="3714"/>
              <a:ext cx="701" cy="19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i="1" dirty="0">
                  <a:solidFill>
                    <a:srgbClr val="002060"/>
                  </a:solidFill>
                  <a:latin typeface="Times New Roman" pitchFamily="18" charset="0"/>
                </a:rPr>
                <a:t>Microbial</a:t>
              </a:r>
              <a:r>
                <a:rPr lang="en-US" sz="1400" b="1" i="1" dirty="0">
                  <a:solidFill>
                    <a:srgbClr val="66FFFF"/>
                  </a:solidFill>
                  <a:latin typeface="Times New Roman" pitchFamily="18" charset="0"/>
                </a:rPr>
                <a:t> </a:t>
              </a:r>
              <a:r>
                <a:rPr lang="en-US" sz="1400" b="1" i="1" dirty="0">
                  <a:solidFill>
                    <a:srgbClr val="002060"/>
                  </a:solidFill>
                  <a:latin typeface="Times New Roman" pitchFamily="18" charset="0"/>
                </a:rPr>
                <a:t>oxidation</a:t>
              </a:r>
            </a:p>
          </p:txBody>
        </p:sp>
        <p:sp>
          <p:nvSpPr>
            <p:cNvPr id="28699" name="Line 36"/>
            <p:cNvSpPr>
              <a:spLocks noChangeShapeType="1"/>
            </p:cNvSpPr>
            <p:nvPr/>
          </p:nvSpPr>
          <p:spPr bwMode="auto">
            <a:xfrm flipH="1">
              <a:off x="2407" y="2363"/>
              <a:ext cx="819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700" name="Line 37"/>
            <p:cNvSpPr>
              <a:spLocks noChangeShapeType="1"/>
            </p:cNvSpPr>
            <p:nvPr/>
          </p:nvSpPr>
          <p:spPr bwMode="auto">
            <a:xfrm>
              <a:off x="2407" y="2363"/>
              <a:ext cx="0" cy="95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none" w="sm" len="sm"/>
              <a:tailEnd type="arrow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701" name="Line 39"/>
            <p:cNvSpPr>
              <a:spLocks noChangeShapeType="1"/>
            </p:cNvSpPr>
            <p:nvPr/>
          </p:nvSpPr>
          <p:spPr bwMode="auto">
            <a:xfrm flipH="1">
              <a:off x="2453" y="2232"/>
              <a:ext cx="773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none" w="sm" len="sm"/>
              <a:tailEnd type="arrow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702" name="Text Box 40"/>
            <p:cNvSpPr txBox="1">
              <a:spLocks noChangeArrowheads="1"/>
            </p:cNvSpPr>
            <p:nvPr/>
          </p:nvSpPr>
          <p:spPr bwMode="auto">
            <a:xfrm>
              <a:off x="4544" y="2581"/>
              <a:ext cx="586" cy="4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r>
                <a:rPr lang="en-US" sz="1400" b="1" i="1" dirty="0">
                  <a:solidFill>
                    <a:srgbClr val="002060"/>
                  </a:solidFill>
                  <a:latin typeface="Times New Roman" pitchFamily="18" charset="0"/>
                </a:rPr>
                <a:t>Microbial </a:t>
              </a:r>
            </a:p>
            <a:p>
              <a:r>
                <a:rPr lang="en-US" sz="1400" b="1" i="1" dirty="0">
                  <a:solidFill>
                    <a:srgbClr val="002060"/>
                  </a:solidFill>
                  <a:latin typeface="Times New Roman" pitchFamily="18" charset="0"/>
                </a:rPr>
                <a:t>reduction</a:t>
              </a:r>
            </a:p>
            <a:p>
              <a:r>
                <a:rPr lang="en-US" sz="1400" b="1" i="1" dirty="0">
                  <a:solidFill>
                    <a:srgbClr val="002060"/>
                  </a:solidFill>
                  <a:latin typeface="Times New Roman" pitchFamily="18" charset="0"/>
                </a:rPr>
                <a:t>to</a:t>
              </a:r>
            </a:p>
          </p:txBody>
        </p:sp>
        <p:sp>
          <p:nvSpPr>
            <p:cNvPr id="28703" name="Text Box 42"/>
            <p:cNvSpPr txBox="1">
              <a:spLocks noChangeArrowheads="1"/>
            </p:cNvSpPr>
            <p:nvPr/>
          </p:nvSpPr>
          <p:spPr bwMode="auto">
            <a:xfrm>
              <a:off x="4307" y="3321"/>
              <a:ext cx="354" cy="29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>
                  <a:latin typeface="Times New Roman" pitchFamily="18" charset="0"/>
                </a:rPr>
                <a:t>CH</a:t>
              </a:r>
              <a:r>
                <a:rPr lang="en-US" sz="2400" b="1" baseline="-25000">
                  <a:latin typeface="Times New Roman" pitchFamily="18" charset="0"/>
                </a:rPr>
                <a:t>4</a:t>
              </a:r>
              <a:endParaRPr lang="en-US" sz="2400" b="1">
                <a:latin typeface="Times New Roman" pitchFamily="18" charset="0"/>
              </a:endParaRPr>
            </a:p>
          </p:txBody>
        </p:sp>
      </p:grpSp>
      <p:sp>
        <p:nvSpPr>
          <p:cNvPr id="28676" name="Text Box 46"/>
          <p:cNvSpPr txBox="1">
            <a:spLocks noChangeArrowheads="1"/>
          </p:cNvSpPr>
          <p:nvPr/>
        </p:nvSpPr>
        <p:spPr bwMode="auto">
          <a:xfrm>
            <a:off x="832082" y="304800"/>
            <a:ext cx="10849573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n-US" sz="3200" b="1" dirty="0" err="1" smtClean="0">
                <a:latin typeface="Times New Roman" pitchFamily="18" charset="0"/>
              </a:rPr>
              <a:t>Uglerodning</a:t>
            </a:r>
            <a:r>
              <a:rPr lang="en-US" sz="3200" b="1" dirty="0" smtClean="0">
                <a:latin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</a:rPr>
              <a:t>tabiatda</a:t>
            </a:r>
            <a:r>
              <a:rPr lang="en-US" sz="3200" b="1" dirty="0" smtClean="0">
                <a:latin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</a:rPr>
              <a:t>aylanishida</a:t>
            </a:r>
            <a:r>
              <a:rPr lang="en-US" sz="3200" b="1" dirty="0" smtClean="0">
                <a:latin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</a:rPr>
              <a:t>mikroorganizmlarning</a:t>
            </a:r>
            <a:r>
              <a:rPr lang="en-US" sz="3200" b="1" dirty="0" smtClean="0">
                <a:latin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</a:rPr>
              <a:t>roli</a:t>
            </a:r>
            <a:endParaRPr lang="en-US" sz="3200" b="1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44699"/>
            <a:ext cx="9144000" cy="759854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Nazorat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savollari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5510" y="1940664"/>
            <a:ext cx="10981386" cy="1655762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Biosfera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ma’lumot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Ekologiya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ma’lumot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Tabiatda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mikroorganizmlar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yashash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muhitlarining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xilma-xilligini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ketma-ketlikda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ko‘rsating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6852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TAVSIYA ETILADIGAN ADABIYOTLAR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399" y="1219200"/>
            <a:ext cx="11386457" cy="49577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z-Cyrl-U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Иноғомова М., Ваҳабов А.Ҳ. Микробиология ва вирусология асослари. Тошкент “Университет” 2010.</a:t>
            </a:r>
          </a:p>
          <a:p>
            <a:r>
              <a:rPr lang="uz-Cyrl-U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Gerard J.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Tortora</a:t>
            </a:r>
            <a:r>
              <a:rPr lang="uz-Cyrl-U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Berdell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R.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Funke</a:t>
            </a:r>
            <a:r>
              <a:rPr lang="uz-Cyrl-U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Christine L.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  <a:r>
              <a:rPr lang="uz-Cyrl-U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Microbiology an introduction</a:t>
            </a:r>
            <a:r>
              <a:rPr lang="uz-Cyrl-U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“Pearson” 2016.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JEFFREY C.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POMMERVILLE.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Fundamentals of microbiology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z-Cyrl-U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Bartlett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2018.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James G.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Cappuccino.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Microbiology </a:t>
            </a:r>
            <a:r>
              <a:rPr lang="pt-B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laboratory Manual</a:t>
            </a:r>
            <a:r>
              <a:rPr lang="pt-B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“Pearson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36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6" name="Picture 10" descr="Descubren cómo evolucionan las comunidades bacterianas tras colonizar un  nuevo ambiente | Ho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508" y="0"/>
            <a:ext cx="12297508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080311" y="2497816"/>
            <a:ext cx="10418237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</a:p>
          <a:p>
            <a:pPr algn="ctr"/>
            <a:r>
              <a:rPr lang="en-US" sz="7200" b="1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RAHMAT!</a:t>
            </a:r>
            <a:endParaRPr lang="ru-RU" sz="7200" b="1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33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6558</TotalTime>
  <Words>1321</Words>
  <Application>Microsoft Office PowerPoint</Application>
  <PresentationFormat>Широкоэкранный</PresentationFormat>
  <Paragraphs>193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4" baseType="lpstr">
      <vt:lpstr>Angsana New</vt:lpstr>
      <vt:lpstr>Arial</vt:lpstr>
      <vt:lpstr>Calibri</vt:lpstr>
      <vt:lpstr>Calibri Light</vt:lpstr>
      <vt:lpstr>Cordia New</vt:lpstr>
      <vt:lpstr>Monotype Sorts</vt:lpstr>
      <vt:lpstr>Tahoma</vt:lpstr>
      <vt:lpstr>Times New Roman</vt:lpstr>
      <vt:lpstr>Wingdings</vt:lpstr>
      <vt:lpstr>Тема Office</vt:lpstr>
      <vt:lpstr>O’ZBEKISTON RESPUBLIKASIN OLIY VA O’RTA MAXSUS TA’LIM VAZIRLIGI  GULISTON DAVLAT UNIVERSITETI BIOLOGIYA KAFEDRASI   MIKROBIOLOGIYA VA VIRUSOLOGIYA FANI     MAVZU: BIOSFERA  VA  MIKROORGANIZMLAR  EKOLOGIYASI </vt:lpstr>
      <vt:lpstr>Reja</vt:lpstr>
      <vt:lpstr>Biosfera</vt:lpstr>
      <vt:lpstr>Презентация PowerPoint</vt:lpstr>
      <vt:lpstr>Ekologiya</vt:lpstr>
      <vt:lpstr>MIKROORGANIZMLAR EKOLOGIYASI</vt:lpstr>
      <vt:lpstr>Mikroorganizmlar ekologiyasining ahamiyati</vt:lpstr>
      <vt:lpstr>Mikrobiologik populyatsiya</vt:lpstr>
      <vt:lpstr>Mikroorganizmlar hamjamiyat</vt:lpstr>
      <vt:lpstr>Organizmlar o’tasidagi energiya zanjiri</vt:lpstr>
      <vt:lpstr>Mikrobiologik ekologiya metodlari</vt:lpstr>
      <vt:lpstr>Tabiatda mikroorganizmlar yashash muhitlarining xilma-xilligi</vt:lpstr>
      <vt:lpstr>Suv va dengiz ekotizimlari</vt:lpstr>
      <vt:lpstr>Suv mikroorganizmlarining ahamiyati</vt:lpstr>
      <vt:lpstr>Algae</vt:lpstr>
      <vt:lpstr>  Algae-Based BioFuel</vt:lpstr>
      <vt:lpstr>Tuproq ekotizimlari</vt:lpstr>
      <vt:lpstr>Tuproq mikroorganizmlarining ahamiyati </vt:lpstr>
      <vt:lpstr>Презентация PowerPoint</vt:lpstr>
      <vt:lpstr>Презентация PowerPoint</vt:lpstr>
      <vt:lpstr>Презентация PowerPoint</vt:lpstr>
      <vt:lpstr>Nazorat savollari</vt:lpstr>
      <vt:lpstr>TAVSIYA ETILADIGAN ADABIYOTLAR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O’ZBEKISTON RESPUBLIKASIN OLIY VA O’RTA MAXSUS TA’LIM VAZIRLIGI  MIRZO ULEG’BEK NOMIDAGI O’ZBEKISTON MILLIY UNIVERSITETI  MIKROBIOLOGIYA VA BIOTEXNOLOGIYA KAFEDRASI   MIKROBIOLOGIYA VA VIRUSOLOGIYA FANI     MAVZU: MIKROORGANIZMLAR METABOLIZMI </dc:title>
  <dc:creator>Пользователь</dc:creator>
  <cp:lastModifiedBy>User</cp:lastModifiedBy>
  <cp:revision>141</cp:revision>
  <dcterms:created xsi:type="dcterms:W3CDTF">2021-03-02T09:36:12Z</dcterms:created>
  <dcterms:modified xsi:type="dcterms:W3CDTF">2025-10-03T06:49:09Z</dcterms:modified>
</cp:coreProperties>
</file>