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emf" ContentType="image/x-emf"/>
  <Default Extension="rels" ContentType="application/vnd.openxmlformats-package.relationships+xml"/>
  <Default Extension="xml" ContentType="application/xml"/>
  <Default Extension="vml" ContentType="application/vnd.openxmlformats-officedocument.vmlDrawi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41"/>
  </p:notesMasterIdLst>
  <p:sldIdLst>
    <p:sldId id="257" r:id="rId2"/>
    <p:sldId id="417" r:id="rId3"/>
    <p:sldId id="395" r:id="rId4"/>
    <p:sldId id="396" r:id="rId5"/>
    <p:sldId id="397" r:id="rId6"/>
    <p:sldId id="398" r:id="rId7"/>
    <p:sldId id="400" r:id="rId8"/>
    <p:sldId id="401" r:id="rId9"/>
    <p:sldId id="402" r:id="rId10"/>
    <p:sldId id="403" r:id="rId11"/>
    <p:sldId id="404" r:id="rId12"/>
    <p:sldId id="346" r:id="rId13"/>
    <p:sldId id="406" r:id="rId14"/>
    <p:sldId id="407" r:id="rId15"/>
    <p:sldId id="408" r:id="rId16"/>
    <p:sldId id="409" r:id="rId17"/>
    <p:sldId id="349" r:id="rId18"/>
    <p:sldId id="351" r:id="rId19"/>
    <p:sldId id="410" r:id="rId20"/>
    <p:sldId id="411" r:id="rId21"/>
    <p:sldId id="412" r:id="rId22"/>
    <p:sldId id="353" r:id="rId23"/>
    <p:sldId id="414" r:id="rId24"/>
    <p:sldId id="415" r:id="rId25"/>
    <p:sldId id="416" r:id="rId26"/>
    <p:sldId id="413" r:id="rId27"/>
    <p:sldId id="355" r:id="rId28"/>
    <p:sldId id="356" r:id="rId29"/>
    <p:sldId id="392" r:id="rId30"/>
    <p:sldId id="322" r:id="rId31"/>
    <p:sldId id="323" r:id="rId32"/>
    <p:sldId id="324" r:id="rId33"/>
    <p:sldId id="325" r:id="rId34"/>
    <p:sldId id="326" r:id="rId35"/>
    <p:sldId id="329" r:id="rId36"/>
    <p:sldId id="331" r:id="rId37"/>
    <p:sldId id="418" r:id="rId38"/>
    <p:sldId id="258" r:id="rId39"/>
    <p:sldId id="259" r:id="rId40"/>
  </p:sldIdLst>
  <p:sldSz cx="12192000" cy="6858000"/>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994" autoAdjust="0"/>
    <p:restoredTop sz="94282" autoAdjust="0"/>
  </p:normalViewPr>
  <p:slideViewPr>
    <p:cSldViewPr snapToGrid="0">
      <p:cViewPr varScale="1">
        <p:scale>
          <a:sx n="70" d="100"/>
          <a:sy n="70" d="100"/>
        </p:scale>
        <p:origin x="738" y="66"/>
      </p:cViewPr>
      <p:guideLst/>
    </p:cSldViewPr>
  </p:slideViewPr>
  <p:notesTextViewPr>
    <p:cViewPr>
      <p:scale>
        <a:sx n="3" d="2"/>
        <a:sy n="3" d="2"/>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viewProps" Target="viewProps.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B68A096B-444A-480D-88EA-08C96272BB86}" type="doc">
      <dgm:prSet loTypeId="urn:microsoft.com/office/officeart/2005/8/layout/hierarchy2" loCatId="hierarchy" qsTypeId="urn:microsoft.com/office/officeart/2005/8/quickstyle/simple1" qsCatId="simple" csTypeId="urn:microsoft.com/office/officeart/2005/8/colors/accent1_2" csCatId="accent1" phldr="1"/>
      <dgm:spPr/>
      <dgm:t>
        <a:bodyPr/>
        <a:lstStyle/>
        <a:p>
          <a:endParaRPr lang="ru-RU"/>
        </a:p>
      </dgm:t>
    </dgm:pt>
    <dgm:pt modelId="{91853405-7596-4D42-933E-50DB0F906623}">
      <dgm:prSet phldrT="[Текст]" custT="1"/>
      <dgm:spPr>
        <a:solidFill>
          <a:srgbClr val="00B0F0"/>
        </a:solidFill>
      </dgm:spPr>
      <dgm:t>
        <a:bodyPr/>
        <a:lstStyle/>
        <a:p>
          <a:r>
            <a:rPr lang="en-US" sz="2000" dirty="0" err="1" smtClean="0"/>
            <a:t>Fermentlar</a:t>
          </a:r>
          <a:endParaRPr lang="ru-RU" sz="2000" dirty="0"/>
        </a:p>
      </dgm:t>
    </dgm:pt>
    <dgm:pt modelId="{504EE51B-FE7B-44E6-8021-1874899C70C1}" type="parTrans" cxnId="{0F717DAF-4B4D-4EAE-9EE3-E8E1F9A8C801}">
      <dgm:prSet/>
      <dgm:spPr/>
      <dgm:t>
        <a:bodyPr/>
        <a:lstStyle/>
        <a:p>
          <a:endParaRPr lang="ru-RU"/>
        </a:p>
      </dgm:t>
    </dgm:pt>
    <dgm:pt modelId="{84D6CAA0-515C-4DF5-BB21-718B71141622}" type="sibTrans" cxnId="{0F717DAF-4B4D-4EAE-9EE3-E8E1F9A8C801}">
      <dgm:prSet/>
      <dgm:spPr/>
      <dgm:t>
        <a:bodyPr/>
        <a:lstStyle/>
        <a:p>
          <a:endParaRPr lang="ru-RU"/>
        </a:p>
      </dgm:t>
    </dgm:pt>
    <dgm:pt modelId="{499CDD51-1CE4-4765-ADF7-409967DABF0D}">
      <dgm:prSet phldrT="[Текст]" custT="1"/>
      <dgm:spPr>
        <a:solidFill>
          <a:srgbClr val="00B0F0"/>
        </a:solidFill>
      </dgm:spPr>
      <dgm:t>
        <a:bodyPr/>
        <a:lstStyle/>
        <a:p>
          <a:r>
            <a:rPr lang="en-US" sz="2000" dirty="0" err="1" smtClean="0"/>
            <a:t>Oddiy</a:t>
          </a:r>
          <a:endParaRPr lang="ru-RU" sz="2000" dirty="0"/>
        </a:p>
      </dgm:t>
    </dgm:pt>
    <dgm:pt modelId="{3D6546B9-6C94-40F6-9D2A-55B5EB47CAEE}" type="parTrans" cxnId="{22C6B7A4-662F-4F9A-B9A0-D214A10E4C04}">
      <dgm:prSet/>
      <dgm:spPr/>
      <dgm:t>
        <a:bodyPr/>
        <a:lstStyle/>
        <a:p>
          <a:endParaRPr lang="ru-RU"/>
        </a:p>
      </dgm:t>
    </dgm:pt>
    <dgm:pt modelId="{F3F33C72-AAB1-4128-B473-4C4FD0681E47}" type="sibTrans" cxnId="{22C6B7A4-662F-4F9A-B9A0-D214A10E4C04}">
      <dgm:prSet/>
      <dgm:spPr/>
      <dgm:t>
        <a:bodyPr/>
        <a:lstStyle/>
        <a:p>
          <a:endParaRPr lang="ru-RU"/>
        </a:p>
      </dgm:t>
    </dgm:pt>
    <dgm:pt modelId="{40B8FCE1-C0ED-4030-8C79-D256CC9E64AF}">
      <dgm:prSet phldrT="[Текст]"/>
      <dgm:spPr>
        <a:solidFill>
          <a:srgbClr val="00B0F0"/>
        </a:solidFill>
      </dgm:spPr>
      <dgm:t>
        <a:bodyPr/>
        <a:lstStyle/>
        <a:p>
          <a:r>
            <a:rPr lang="uz-Cyrl-UZ" dirty="0" smtClean="0"/>
            <a:t>Ular faqat oqsildangina iborat bo‘ladi. Masalan, gidrolazalar.</a:t>
          </a:r>
          <a:endParaRPr lang="ru-RU" dirty="0"/>
        </a:p>
      </dgm:t>
    </dgm:pt>
    <dgm:pt modelId="{DE5256FF-5B46-4388-B1CE-0DD9691F412C}" type="parTrans" cxnId="{CA369D27-4ADB-4B73-8DF0-3B48A42FF543}">
      <dgm:prSet/>
      <dgm:spPr/>
      <dgm:t>
        <a:bodyPr/>
        <a:lstStyle/>
        <a:p>
          <a:endParaRPr lang="ru-RU"/>
        </a:p>
      </dgm:t>
    </dgm:pt>
    <dgm:pt modelId="{DB3F234C-5CFB-477A-8F98-F8E678F41B94}" type="sibTrans" cxnId="{CA369D27-4ADB-4B73-8DF0-3B48A42FF543}">
      <dgm:prSet/>
      <dgm:spPr/>
      <dgm:t>
        <a:bodyPr/>
        <a:lstStyle/>
        <a:p>
          <a:endParaRPr lang="ru-RU"/>
        </a:p>
      </dgm:t>
    </dgm:pt>
    <dgm:pt modelId="{6EE22001-691E-4F3D-BBE7-3674ABF3378B}">
      <dgm:prSet phldrT="[Текст]" custT="1"/>
      <dgm:spPr>
        <a:solidFill>
          <a:srgbClr val="00B0F0"/>
        </a:solidFill>
      </dgm:spPr>
      <dgm:t>
        <a:bodyPr/>
        <a:lstStyle/>
        <a:p>
          <a:r>
            <a:rPr lang="en-US" sz="2000" dirty="0" err="1" smtClean="0"/>
            <a:t>Murakkab</a:t>
          </a:r>
          <a:endParaRPr lang="ru-RU" sz="2000" dirty="0"/>
        </a:p>
      </dgm:t>
    </dgm:pt>
    <dgm:pt modelId="{1E33CEC3-704A-4A31-A265-9E857F52A420}" type="parTrans" cxnId="{613CB871-8F4C-42B9-96EA-DE85737241B4}">
      <dgm:prSet/>
      <dgm:spPr/>
      <dgm:t>
        <a:bodyPr/>
        <a:lstStyle/>
        <a:p>
          <a:endParaRPr lang="ru-RU"/>
        </a:p>
      </dgm:t>
    </dgm:pt>
    <dgm:pt modelId="{530A56C9-F540-4EDA-9233-D4A30F88D6B9}" type="sibTrans" cxnId="{613CB871-8F4C-42B9-96EA-DE85737241B4}">
      <dgm:prSet/>
      <dgm:spPr/>
      <dgm:t>
        <a:bodyPr/>
        <a:lstStyle/>
        <a:p>
          <a:endParaRPr lang="ru-RU"/>
        </a:p>
      </dgm:t>
    </dgm:pt>
    <dgm:pt modelId="{C7398E05-14EE-4597-ABC4-833166C03B51}">
      <dgm:prSet phldrT="[Текст]"/>
      <dgm:spPr>
        <a:solidFill>
          <a:srgbClr val="00B0F0"/>
        </a:solidFill>
      </dgm:spPr>
      <dgm:t>
        <a:bodyPr/>
        <a:lstStyle/>
        <a:p>
          <a:r>
            <a:rPr lang="uz-Cyrl-UZ" dirty="0" smtClean="0"/>
            <a:t>Masalan, oksidlanish-qaytarilish reaksiyalarini olib boruvchi, kimyoviy guruhlarni ko‘chiruvchi fermentlar. </a:t>
          </a:r>
          <a:endParaRPr lang="ru-RU" dirty="0"/>
        </a:p>
      </dgm:t>
    </dgm:pt>
    <dgm:pt modelId="{97B3207C-FF80-43EB-B2F4-CB2ADBB9526A}" type="parTrans" cxnId="{8F48B00E-50F8-41E4-B477-B963E4E3E46F}">
      <dgm:prSet/>
      <dgm:spPr/>
      <dgm:t>
        <a:bodyPr/>
        <a:lstStyle/>
        <a:p>
          <a:endParaRPr lang="ru-RU"/>
        </a:p>
      </dgm:t>
    </dgm:pt>
    <dgm:pt modelId="{301F919C-1A35-4416-84B6-E03712BFF2D4}" type="sibTrans" cxnId="{8F48B00E-50F8-41E4-B477-B963E4E3E46F}">
      <dgm:prSet/>
      <dgm:spPr/>
      <dgm:t>
        <a:bodyPr/>
        <a:lstStyle/>
        <a:p>
          <a:endParaRPr lang="ru-RU"/>
        </a:p>
      </dgm:t>
    </dgm:pt>
    <dgm:pt modelId="{5B64EB8E-1AC2-4297-B976-974ECDC11EAA}" type="pres">
      <dgm:prSet presAssocID="{B68A096B-444A-480D-88EA-08C96272BB86}" presName="diagram" presStyleCnt="0">
        <dgm:presLayoutVars>
          <dgm:chPref val="1"/>
          <dgm:dir/>
          <dgm:animOne val="branch"/>
          <dgm:animLvl val="lvl"/>
          <dgm:resizeHandles val="exact"/>
        </dgm:presLayoutVars>
      </dgm:prSet>
      <dgm:spPr/>
      <dgm:t>
        <a:bodyPr/>
        <a:lstStyle/>
        <a:p>
          <a:endParaRPr lang="ru-RU"/>
        </a:p>
      </dgm:t>
    </dgm:pt>
    <dgm:pt modelId="{9AE84A61-4F39-4FB2-9135-EF373C5FF827}" type="pres">
      <dgm:prSet presAssocID="{91853405-7596-4D42-933E-50DB0F906623}" presName="root1" presStyleCnt="0"/>
      <dgm:spPr/>
    </dgm:pt>
    <dgm:pt modelId="{4CD86542-6933-428B-B5E5-82F11AD89154}" type="pres">
      <dgm:prSet presAssocID="{91853405-7596-4D42-933E-50DB0F906623}" presName="LevelOneTextNode" presStyleLbl="node0" presStyleIdx="0" presStyleCnt="1">
        <dgm:presLayoutVars>
          <dgm:chPref val="3"/>
        </dgm:presLayoutVars>
      </dgm:prSet>
      <dgm:spPr/>
      <dgm:t>
        <a:bodyPr/>
        <a:lstStyle/>
        <a:p>
          <a:endParaRPr lang="ru-RU"/>
        </a:p>
      </dgm:t>
    </dgm:pt>
    <dgm:pt modelId="{040C8653-3706-4EA1-A365-4D3A6A63ACE3}" type="pres">
      <dgm:prSet presAssocID="{91853405-7596-4D42-933E-50DB0F906623}" presName="level2hierChild" presStyleCnt="0"/>
      <dgm:spPr/>
    </dgm:pt>
    <dgm:pt modelId="{56B3EEB3-774E-4B75-9EE6-1A16261A25FA}" type="pres">
      <dgm:prSet presAssocID="{3D6546B9-6C94-40F6-9D2A-55B5EB47CAEE}" presName="conn2-1" presStyleLbl="parChTrans1D2" presStyleIdx="0" presStyleCnt="2"/>
      <dgm:spPr/>
      <dgm:t>
        <a:bodyPr/>
        <a:lstStyle/>
        <a:p>
          <a:endParaRPr lang="ru-RU"/>
        </a:p>
      </dgm:t>
    </dgm:pt>
    <dgm:pt modelId="{FD13A4E5-D3A1-426F-B456-5862C611DBA9}" type="pres">
      <dgm:prSet presAssocID="{3D6546B9-6C94-40F6-9D2A-55B5EB47CAEE}" presName="connTx" presStyleLbl="parChTrans1D2" presStyleIdx="0" presStyleCnt="2"/>
      <dgm:spPr/>
      <dgm:t>
        <a:bodyPr/>
        <a:lstStyle/>
        <a:p>
          <a:endParaRPr lang="ru-RU"/>
        </a:p>
      </dgm:t>
    </dgm:pt>
    <dgm:pt modelId="{34343C47-137B-4495-8165-5D087A29B69E}" type="pres">
      <dgm:prSet presAssocID="{499CDD51-1CE4-4765-ADF7-409967DABF0D}" presName="root2" presStyleCnt="0"/>
      <dgm:spPr/>
    </dgm:pt>
    <dgm:pt modelId="{2759B3F3-9B7C-4C9C-AFC1-1A24C720A083}" type="pres">
      <dgm:prSet presAssocID="{499CDD51-1CE4-4765-ADF7-409967DABF0D}" presName="LevelTwoTextNode" presStyleLbl="node2" presStyleIdx="0" presStyleCnt="2">
        <dgm:presLayoutVars>
          <dgm:chPref val="3"/>
        </dgm:presLayoutVars>
      </dgm:prSet>
      <dgm:spPr/>
      <dgm:t>
        <a:bodyPr/>
        <a:lstStyle/>
        <a:p>
          <a:endParaRPr lang="ru-RU"/>
        </a:p>
      </dgm:t>
    </dgm:pt>
    <dgm:pt modelId="{9197AA10-E69E-4582-85A1-12B5B7D9E7B2}" type="pres">
      <dgm:prSet presAssocID="{499CDD51-1CE4-4765-ADF7-409967DABF0D}" presName="level3hierChild" presStyleCnt="0"/>
      <dgm:spPr/>
    </dgm:pt>
    <dgm:pt modelId="{16F5495C-2280-4E35-A2E5-4D57004696A4}" type="pres">
      <dgm:prSet presAssocID="{DE5256FF-5B46-4388-B1CE-0DD9691F412C}" presName="conn2-1" presStyleLbl="parChTrans1D3" presStyleIdx="0" presStyleCnt="2"/>
      <dgm:spPr/>
      <dgm:t>
        <a:bodyPr/>
        <a:lstStyle/>
        <a:p>
          <a:endParaRPr lang="ru-RU"/>
        </a:p>
      </dgm:t>
    </dgm:pt>
    <dgm:pt modelId="{A831A57D-DEFC-4FC1-BEEF-A0950174E018}" type="pres">
      <dgm:prSet presAssocID="{DE5256FF-5B46-4388-B1CE-0DD9691F412C}" presName="connTx" presStyleLbl="parChTrans1D3" presStyleIdx="0" presStyleCnt="2"/>
      <dgm:spPr/>
      <dgm:t>
        <a:bodyPr/>
        <a:lstStyle/>
        <a:p>
          <a:endParaRPr lang="ru-RU"/>
        </a:p>
      </dgm:t>
    </dgm:pt>
    <dgm:pt modelId="{8192E11D-275D-4CE2-A5F5-10D1EB010911}" type="pres">
      <dgm:prSet presAssocID="{40B8FCE1-C0ED-4030-8C79-D256CC9E64AF}" presName="root2" presStyleCnt="0"/>
      <dgm:spPr/>
    </dgm:pt>
    <dgm:pt modelId="{0A7C8639-AA6F-4560-822B-139AEB35ADAE}" type="pres">
      <dgm:prSet presAssocID="{40B8FCE1-C0ED-4030-8C79-D256CC9E64AF}" presName="LevelTwoTextNode" presStyleLbl="node3" presStyleIdx="0" presStyleCnt="2" custScaleY="171754">
        <dgm:presLayoutVars>
          <dgm:chPref val="3"/>
        </dgm:presLayoutVars>
      </dgm:prSet>
      <dgm:spPr/>
      <dgm:t>
        <a:bodyPr/>
        <a:lstStyle/>
        <a:p>
          <a:endParaRPr lang="ru-RU"/>
        </a:p>
      </dgm:t>
    </dgm:pt>
    <dgm:pt modelId="{3358EA2D-6DAB-4B1B-9AFB-ED5A9BF12CA5}" type="pres">
      <dgm:prSet presAssocID="{40B8FCE1-C0ED-4030-8C79-D256CC9E64AF}" presName="level3hierChild" presStyleCnt="0"/>
      <dgm:spPr/>
    </dgm:pt>
    <dgm:pt modelId="{D046B236-D351-40E5-BEEA-88083EC43C8A}" type="pres">
      <dgm:prSet presAssocID="{1E33CEC3-704A-4A31-A265-9E857F52A420}" presName="conn2-1" presStyleLbl="parChTrans1D2" presStyleIdx="1" presStyleCnt="2"/>
      <dgm:spPr/>
      <dgm:t>
        <a:bodyPr/>
        <a:lstStyle/>
        <a:p>
          <a:endParaRPr lang="ru-RU"/>
        </a:p>
      </dgm:t>
    </dgm:pt>
    <dgm:pt modelId="{AC4B842E-7FED-4B2D-9574-66E929B2D049}" type="pres">
      <dgm:prSet presAssocID="{1E33CEC3-704A-4A31-A265-9E857F52A420}" presName="connTx" presStyleLbl="parChTrans1D2" presStyleIdx="1" presStyleCnt="2"/>
      <dgm:spPr/>
      <dgm:t>
        <a:bodyPr/>
        <a:lstStyle/>
        <a:p>
          <a:endParaRPr lang="ru-RU"/>
        </a:p>
      </dgm:t>
    </dgm:pt>
    <dgm:pt modelId="{AA8CF9BA-3214-4E55-97B0-0FB3202552FC}" type="pres">
      <dgm:prSet presAssocID="{6EE22001-691E-4F3D-BBE7-3674ABF3378B}" presName="root2" presStyleCnt="0"/>
      <dgm:spPr/>
    </dgm:pt>
    <dgm:pt modelId="{3032221C-EC6B-46C9-AB62-07E054A1BECD}" type="pres">
      <dgm:prSet presAssocID="{6EE22001-691E-4F3D-BBE7-3674ABF3378B}" presName="LevelTwoTextNode" presStyleLbl="node2" presStyleIdx="1" presStyleCnt="2">
        <dgm:presLayoutVars>
          <dgm:chPref val="3"/>
        </dgm:presLayoutVars>
      </dgm:prSet>
      <dgm:spPr/>
      <dgm:t>
        <a:bodyPr/>
        <a:lstStyle/>
        <a:p>
          <a:endParaRPr lang="ru-RU"/>
        </a:p>
      </dgm:t>
    </dgm:pt>
    <dgm:pt modelId="{E724FE99-ED39-4B9F-BB94-C16F36A3E44F}" type="pres">
      <dgm:prSet presAssocID="{6EE22001-691E-4F3D-BBE7-3674ABF3378B}" presName="level3hierChild" presStyleCnt="0"/>
      <dgm:spPr/>
    </dgm:pt>
    <dgm:pt modelId="{03545BB5-4ABB-4FC9-A788-934854166097}" type="pres">
      <dgm:prSet presAssocID="{97B3207C-FF80-43EB-B2F4-CB2ADBB9526A}" presName="conn2-1" presStyleLbl="parChTrans1D3" presStyleIdx="1" presStyleCnt="2"/>
      <dgm:spPr/>
      <dgm:t>
        <a:bodyPr/>
        <a:lstStyle/>
        <a:p>
          <a:endParaRPr lang="ru-RU"/>
        </a:p>
      </dgm:t>
    </dgm:pt>
    <dgm:pt modelId="{B1F31570-C8E3-4D90-B5B6-60D9F85BD820}" type="pres">
      <dgm:prSet presAssocID="{97B3207C-FF80-43EB-B2F4-CB2ADBB9526A}" presName="connTx" presStyleLbl="parChTrans1D3" presStyleIdx="1" presStyleCnt="2"/>
      <dgm:spPr/>
      <dgm:t>
        <a:bodyPr/>
        <a:lstStyle/>
        <a:p>
          <a:endParaRPr lang="ru-RU"/>
        </a:p>
      </dgm:t>
    </dgm:pt>
    <dgm:pt modelId="{CBF8D670-0300-438A-A1D0-93EBD0E1A466}" type="pres">
      <dgm:prSet presAssocID="{C7398E05-14EE-4597-ABC4-833166C03B51}" presName="root2" presStyleCnt="0"/>
      <dgm:spPr/>
    </dgm:pt>
    <dgm:pt modelId="{BCE325A7-50E3-4E37-9EBB-C64888C71BE3}" type="pres">
      <dgm:prSet presAssocID="{C7398E05-14EE-4597-ABC4-833166C03B51}" presName="LevelTwoTextNode" presStyleLbl="node3" presStyleIdx="1" presStyleCnt="2" custScaleY="226912">
        <dgm:presLayoutVars>
          <dgm:chPref val="3"/>
        </dgm:presLayoutVars>
      </dgm:prSet>
      <dgm:spPr/>
      <dgm:t>
        <a:bodyPr/>
        <a:lstStyle/>
        <a:p>
          <a:endParaRPr lang="ru-RU"/>
        </a:p>
      </dgm:t>
    </dgm:pt>
    <dgm:pt modelId="{1E7E8DA7-BA85-4F6C-8BCD-3D34B83A805B}" type="pres">
      <dgm:prSet presAssocID="{C7398E05-14EE-4597-ABC4-833166C03B51}" presName="level3hierChild" presStyleCnt="0"/>
      <dgm:spPr/>
    </dgm:pt>
  </dgm:ptLst>
  <dgm:cxnLst>
    <dgm:cxn modelId="{CA369D27-4ADB-4B73-8DF0-3B48A42FF543}" srcId="{499CDD51-1CE4-4765-ADF7-409967DABF0D}" destId="{40B8FCE1-C0ED-4030-8C79-D256CC9E64AF}" srcOrd="0" destOrd="0" parTransId="{DE5256FF-5B46-4388-B1CE-0DD9691F412C}" sibTransId="{DB3F234C-5CFB-477A-8F98-F8E678F41B94}"/>
    <dgm:cxn modelId="{A50C1B52-205B-4C34-8ABF-37560316185A}" type="presOf" srcId="{3D6546B9-6C94-40F6-9D2A-55B5EB47CAEE}" destId="{FD13A4E5-D3A1-426F-B456-5862C611DBA9}" srcOrd="1" destOrd="0" presId="urn:microsoft.com/office/officeart/2005/8/layout/hierarchy2"/>
    <dgm:cxn modelId="{054BC432-D523-4EF8-83CD-3518A8FD9969}" type="presOf" srcId="{1E33CEC3-704A-4A31-A265-9E857F52A420}" destId="{D046B236-D351-40E5-BEEA-88083EC43C8A}" srcOrd="0" destOrd="0" presId="urn:microsoft.com/office/officeart/2005/8/layout/hierarchy2"/>
    <dgm:cxn modelId="{FCD0CBDF-0DF7-4D4F-901A-00F30EC509BF}" type="presOf" srcId="{C7398E05-14EE-4597-ABC4-833166C03B51}" destId="{BCE325A7-50E3-4E37-9EBB-C64888C71BE3}" srcOrd="0" destOrd="0" presId="urn:microsoft.com/office/officeart/2005/8/layout/hierarchy2"/>
    <dgm:cxn modelId="{8F48B00E-50F8-41E4-B477-B963E4E3E46F}" srcId="{6EE22001-691E-4F3D-BBE7-3674ABF3378B}" destId="{C7398E05-14EE-4597-ABC4-833166C03B51}" srcOrd="0" destOrd="0" parTransId="{97B3207C-FF80-43EB-B2F4-CB2ADBB9526A}" sibTransId="{301F919C-1A35-4416-84B6-E03712BFF2D4}"/>
    <dgm:cxn modelId="{9DE63619-94E5-40AA-B0AD-ED89C6AAB529}" type="presOf" srcId="{3D6546B9-6C94-40F6-9D2A-55B5EB47CAEE}" destId="{56B3EEB3-774E-4B75-9EE6-1A16261A25FA}" srcOrd="0" destOrd="0" presId="urn:microsoft.com/office/officeart/2005/8/layout/hierarchy2"/>
    <dgm:cxn modelId="{20E61273-D7D7-47C7-9DD2-DB2571220D61}" type="presOf" srcId="{499CDD51-1CE4-4765-ADF7-409967DABF0D}" destId="{2759B3F3-9B7C-4C9C-AFC1-1A24C720A083}" srcOrd="0" destOrd="0" presId="urn:microsoft.com/office/officeart/2005/8/layout/hierarchy2"/>
    <dgm:cxn modelId="{02A7DB39-0652-48C5-BA39-DEA3E3C226CF}" type="presOf" srcId="{91853405-7596-4D42-933E-50DB0F906623}" destId="{4CD86542-6933-428B-B5E5-82F11AD89154}" srcOrd="0" destOrd="0" presId="urn:microsoft.com/office/officeart/2005/8/layout/hierarchy2"/>
    <dgm:cxn modelId="{F86FB975-4B62-4B3C-AB6F-4B96699D4B84}" type="presOf" srcId="{DE5256FF-5B46-4388-B1CE-0DD9691F412C}" destId="{16F5495C-2280-4E35-A2E5-4D57004696A4}" srcOrd="0" destOrd="0" presId="urn:microsoft.com/office/officeart/2005/8/layout/hierarchy2"/>
    <dgm:cxn modelId="{551C8CAE-099D-461D-B721-B5C40D15EBE1}" type="presOf" srcId="{40B8FCE1-C0ED-4030-8C79-D256CC9E64AF}" destId="{0A7C8639-AA6F-4560-822B-139AEB35ADAE}" srcOrd="0" destOrd="0" presId="urn:microsoft.com/office/officeart/2005/8/layout/hierarchy2"/>
    <dgm:cxn modelId="{22C6B7A4-662F-4F9A-B9A0-D214A10E4C04}" srcId="{91853405-7596-4D42-933E-50DB0F906623}" destId="{499CDD51-1CE4-4765-ADF7-409967DABF0D}" srcOrd="0" destOrd="0" parTransId="{3D6546B9-6C94-40F6-9D2A-55B5EB47CAEE}" sibTransId="{F3F33C72-AAB1-4128-B473-4C4FD0681E47}"/>
    <dgm:cxn modelId="{613CB871-8F4C-42B9-96EA-DE85737241B4}" srcId="{91853405-7596-4D42-933E-50DB0F906623}" destId="{6EE22001-691E-4F3D-BBE7-3674ABF3378B}" srcOrd="1" destOrd="0" parTransId="{1E33CEC3-704A-4A31-A265-9E857F52A420}" sibTransId="{530A56C9-F540-4EDA-9233-D4A30F88D6B9}"/>
    <dgm:cxn modelId="{68C2572E-7D25-49BE-98BD-90E3EF40E446}" type="presOf" srcId="{6EE22001-691E-4F3D-BBE7-3674ABF3378B}" destId="{3032221C-EC6B-46C9-AB62-07E054A1BECD}" srcOrd="0" destOrd="0" presId="urn:microsoft.com/office/officeart/2005/8/layout/hierarchy2"/>
    <dgm:cxn modelId="{0707D3B7-B777-423D-A72F-694F09590437}" type="presOf" srcId="{1E33CEC3-704A-4A31-A265-9E857F52A420}" destId="{AC4B842E-7FED-4B2D-9574-66E929B2D049}" srcOrd="1" destOrd="0" presId="urn:microsoft.com/office/officeart/2005/8/layout/hierarchy2"/>
    <dgm:cxn modelId="{FEC682CA-DC8E-414E-A3BF-A374553F17CA}" type="presOf" srcId="{97B3207C-FF80-43EB-B2F4-CB2ADBB9526A}" destId="{B1F31570-C8E3-4D90-B5B6-60D9F85BD820}" srcOrd="1" destOrd="0" presId="urn:microsoft.com/office/officeart/2005/8/layout/hierarchy2"/>
    <dgm:cxn modelId="{D24A7D50-2FFD-4832-8048-4A858FA3AD95}" type="presOf" srcId="{DE5256FF-5B46-4388-B1CE-0DD9691F412C}" destId="{A831A57D-DEFC-4FC1-BEEF-A0950174E018}" srcOrd="1" destOrd="0" presId="urn:microsoft.com/office/officeart/2005/8/layout/hierarchy2"/>
    <dgm:cxn modelId="{38CEFBFA-A57F-4BF7-A8EB-966C42085797}" type="presOf" srcId="{B68A096B-444A-480D-88EA-08C96272BB86}" destId="{5B64EB8E-1AC2-4297-B976-974ECDC11EAA}" srcOrd="0" destOrd="0" presId="urn:microsoft.com/office/officeart/2005/8/layout/hierarchy2"/>
    <dgm:cxn modelId="{A0BB4E53-06AA-4D49-8E62-61421DBC413E}" type="presOf" srcId="{97B3207C-FF80-43EB-B2F4-CB2ADBB9526A}" destId="{03545BB5-4ABB-4FC9-A788-934854166097}" srcOrd="0" destOrd="0" presId="urn:microsoft.com/office/officeart/2005/8/layout/hierarchy2"/>
    <dgm:cxn modelId="{0F717DAF-4B4D-4EAE-9EE3-E8E1F9A8C801}" srcId="{B68A096B-444A-480D-88EA-08C96272BB86}" destId="{91853405-7596-4D42-933E-50DB0F906623}" srcOrd="0" destOrd="0" parTransId="{504EE51B-FE7B-44E6-8021-1874899C70C1}" sibTransId="{84D6CAA0-515C-4DF5-BB21-718B71141622}"/>
    <dgm:cxn modelId="{EBD7C4AF-DFA8-4578-A75A-8CF67D0848E2}" type="presParOf" srcId="{5B64EB8E-1AC2-4297-B976-974ECDC11EAA}" destId="{9AE84A61-4F39-4FB2-9135-EF373C5FF827}" srcOrd="0" destOrd="0" presId="urn:microsoft.com/office/officeart/2005/8/layout/hierarchy2"/>
    <dgm:cxn modelId="{75585581-78D4-4FF4-B6D0-7CF17571DE53}" type="presParOf" srcId="{9AE84A61-4F39-4FB2-9135-EF373C5FF827}" destId="{4CD86542-6933-428B-B5E5-82F11AD89154}" srcOrd="0" destOrd="0" presId="urn:microsoft.com/office/officeart/2005/8/layout/hierarchy2"/>
    <dgm:cxn modelId="{5F7249D7-0F63-4128-8148-4898A783F7CC}" type="presParOf" srcId="{9AE84A61-4F39-4FB2-9135-EF373C5FF827}" destId="{040C8653-3706-4EA1-A365-4D3A6A63ACE3}" srcOrd="1" destOrd="0" presId="urn:microsoft.com/office/officeart/2005/8/layout/hierarchy2"/>
    <dgm:cxn modelId="{58B269C0-C92C-4E37-8283-DEA576AE9740}" type="presParOf" srcId="{040C8653-3706-4EA1-A365-4D3A6A63ACE3}" destId="{56B3EEB3-774E-4B75-9EE6-1A16261A25FA}" srcOrd="0" destOrd="0" presId="urn:microsoft.com/office/officeart/2005/8/layout/hierarchy2"/>
    <dgm:cxn modelId="{201C0758-CB9B-4955-AE8D-50ECA3684B5E}" type="presParOf" srcId="{56B3EEB3-774E-4B75-9EE6-1A16261A25FA}" destId="{FD13A4E5-D3A1-426F-B456-5862C611DBA9}" srcOrd="0" destOrd="0" presId="urn:microsoft.com/office/officeart/2005/8/layout/hierarchy2"/>
    <dgm:cxn modelId="{A9E45493-0920-4DF5-9D01-6928E29D460F}" type="presParOf" srcId="{040C8653-3706-4EA1-A365-4D3A6A63ACE3}" destId="{34343C47-137B-4495-8165-5D087A29B69E}" srcOrd="1" destOrd="0" presId="urn:microsoft.com/office/officeart/2005/8/layout/hierarchy2"/>
    <dgm:cxn modelId="{2359B323-1FC3-411C-AD3B-8C32CFA163E2}" type="presParOf" srcId="{34343C47-137B-4495-8165-5D087A29B69E}" destId="{2759B3F3-9B7C-4C9C-AFC1-1A24C720A083}" srcOrd="0" destOrd="0" presId="urn:microsoft.com/office/officeart/2005/8/layout/hierarchy2"/>
    <dgm:cxn modelId="{AACEB25B-0F2F-4B23-82B8-6545B7164F34}" type="presParOf" srcId="{34343C47-137B-4495-8165-5D087A29B69E}" destId="{9197AA10-E69E-4582-85A1-12B5B7D9E7B2}" srcOrd="1" destOrd="0" presId="urn:microsoft.com/office/officeart/2005/8/layout/hierarchy2"/>
    <dgm:cxn modelId="{E198A637-F001-4C72-A457-CA1DC7BB832D}" type="presParOf" srcId="{9197AA10-E69E-4582-85A1-12B5B7D9E7B2}" destId="{16F5495C-2280-4E35-A2E5-4D57004696A4}" srcOrd="0" destOrd="0" presId="urn:microsoft.com/office/officeart/2005/8/layout/hierarchy2"/>
    <dgm:cxn modelId="{99AB66BD-2635-4791-9B9B-6F4130D324F7}" type="presParOf" srcId="{16F5495C-2280-4E35-A2E5-4D57004696A4}" destId="{A831A57D-DEFC-4FC1-BEEF-A0950174E018}" srcOrd="0" destOrd="0" presId="urn:microsoft.com/office/officeart/2005/8/layout/hierarchy2"/>
    <dgm:cxn modelId="{BCE4A8A9-AE94-4B88-AD08-177B4530D073}" type="presParOf" srcId="{9197AA10-E69E-4582-85A1-12B5B7D9E7B2}" destId="{8192E11D-275D-4CE2-A5F5-10D1EB010911}" srcOrd="1" destOrd="0" presId="urn:microsoft.com/office/officeart/2005/8/layout/hierarchy2"/>
    <dgm:cxn modelId="{E8C02321-D782-4DED-B3D9-E5CB8265F039}" type="presParOf" srcId="{8192E11D-275D-4CE2-A5F5-10D1EB010911}" destId="{0A7C8639-AA6F-4560-822B-139AEB35ADAE}" srcOrd="0" destOrd="0" presId="urn:microsoft.com/office/officeart/2005/8/layout/hierarchy2"/>
    <dgm:cxn modelId="{038DC57F-17F1-4A4C-B319-62E7CD9EC2B5}" type="presParOf" srcId="{8192E11D-275D-4CE2-A5F5-10D1EB010911}" destId="{3358EA2D-6DAB-4B1B-9AFB-ED5A9BF12CA5}" srcOrd="1" destOrd="0" presId="urn:microsoft.com/office/officeart/2005/8/layout/hierarchy2"/>
    <dgm:cxn modelId="{1A55255E-9F90-48B3-BD9A-DC07D09A0C9B}" type="presParOf" srcId="{040C8653-3706-4EA1-A365-4D3A6A63ACE3}" destId="{D046B236-D351-40E5-BEEA-88083EC43C8A}" srcOrd="2" destOrd="0" presId="urn:microsoft.com/office/officeart/2005/8/layout/hierarchy2"/>
    <dgm:cxn modelId="{AB1E7B74-A477-4FD4-8A23-4E9679EBEC42}" type="presParOf" srcId="{D046B236-D351-40E5-BEEA-88083EC43C8A}" destId="{AC4B842E-7FED-4B2D-9574-66E929B2D049}" srcOrd="0" destOrd="0" presId="urn:microsoft.com/office/officeart/2005/8/layout/hierarchy2"/>
    <dgm:cxn modelId="{B7BA151D-9AEE-454B-BED2-3770D45A66DB}" type="presParOf" srcId="{040C8653-3706-4EA1-A365-4D3A6A63ACE3}" destId="{AA8CF9BA-3214-4E55-97B0-0FB3202552FC}" srcOrd="3" destOrd="0" presId="urn:microsoft.com/office/officeart/2005/8/layout/hierarchy2"/>
    <dgm:cxn modelId="{5028CF67-9729-4170-990C-098EEB0316A1}" type="presParOf" srcId="{AA8CF9BA-3214-4E55-97B0-0FB3202552FC}" destId="{3032221C-EC6B-46C9-AB62-07E054A1BECD}" srcOrd="0" destOrd="0" presId="urn:microsoft.com/office/officeart/2005/8/layout/hierarchy2"/>
    <dgm:cxn modelId="{D0440D63-B8C5-4E26-AA4B-F9602C41EB00}" type="presParOf" srcId="{AA8CF9BA-3214-4E55-97B0-0FB3202552FC}" destId="{E724FE99-ED39-4B9F-BB94-C16F36A3E44F}" srcOrd="1" destOrd="0" presId="urn:microsoft.com/office/officeart/2005/8/layout/hierarchy2"/>
    <dgm:cxn modelId="{EDF2B366-033E-48E2-BC4C-098E15BC81B7}" type="presParOf" srcId="{E724FE99-ED39-4B9F-BB94-C16F36A3E44F}" destId="{03545BB5-4ABB-4FC9-A788-934854166097}" srcOrd="0" destOrd="0" presId="urn:microsoft.com/office/officeart/2005/8/layout/hierarchy2"/>
    <dgm:cxn modelId="{9AF3E53F-9045-4E21-8AD9-789B408EFEE4}" type="presParOf" srcId="{03545BB5-4ABB-4FC9-A788-934854166097}" destId="{B1F31570-C8E3-4D90-B5B6-60D9F85BD820}" srcOrd="0" destOrd="0" presId="urn:microsoft.com/office/officeart/2005/8/layout/hierarchy2"/>
    <dgm:cxn modelId="{06C9A678-7708-4A3B-8767-E114D8D19C02}" type="presParOf" srcId="{E724FE99-ED39-4B9F-BB94-C16F36A3E44F}" destId="{CBF8D670-0300-438A-A1D0-93EBD0E1A466}" srcOrd="1" destOrd="0" presId="urn:microsoft.com/office/officeart/2005/8/layout/hierarchy2"/>
    <dgm:cxn modelId="{E1BCC381-00B2-4160-BE3E-492DD94BF604}" type="presParOf" srcId="{CBF8D670-0300-438A-A1D0-93EBD0E1A466}" destId="{BCE325A7-50E3-4E37-9EBB-C64888C71BE3}" srcOrd="0" destOrd="0" presId="urn:microsoft.com/office/officeart/2005/8/layout/hierarchy2"/>
    <dgm:cxn modelId="{408908C9-80CE-4E4E-86A7-D69C3616D67B}" type="presParOf" srcId="{CBF8D670-0300-438A-A1D0-93EBD0E1A466}" destId="{1E7E8DA7-BA85-4F6C-8BCD-3D34B83A805B}" srcOrd="1" destOrd="0" presId="urn:microsoft.com/office/officeart/2005/8/layout/hierarchy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983AB8DC-316E-4738-9C56-C1D97DAD322F}" type="doc">
      <dgm:prSet loTypeId="urn:microsoft.com/office/officeart/2005/8/layout/orgChart1" loCatId="hierarchy" qsTypeId="urn:microsoft.com/office/officeart/2005/8/quickstyle/simple1" qsCatId="simple" csTypeId="urn:microsoft.com/office/officeart/2005/8/colors/accent1_2" csCatId="accent1" phldr="1"/>
      <dgm:spPr/>
      <dgm:t>
        <a:bodyPr/>
        <a:lstStyle/>
        <a:p>
          <a:endParaRPr lang="ru-RU"/>
        </a:p>
      </dgm:t>
    </dgm:pt>
    <dgm:pt modelId="{FFEAA429-81B4-432F-BE83-C1F099E9D124}">
      <dgm:prSet phldrT="[Текст]"/>
      <dgm:spPr/>
      <dgm:t>
        <a:bodyPr/>
        <a:lstStyle/>
        <a:p>
          <a:r>
            <a:rPr lang="en-US" dirty="0" err="1" smtClean="0"/>
            <a:t>Murakkab</a:t>
          </a:r>
          <a:r>
            <a:rPr lang="en-US" dirty="0" smtClean="0"/>
            <a:t> ferment</a:t>
          </a:r>
          <a:endParaRPr lang="ru-RU" dirty="0"/>
        </a:p>
      </dgm:t>
    </dgm:pt>
    <dgm:pt modelId="{C0FE2C5E-1E51-4AC1-B713-F5799FF57B1E}" type="parTrans" cxnId="{FFDC0399-8067-4C17-9D7B-51F709019621}">
      <dgm:prSet/>
      <dgm:spPr/>
      <dgm:t>
        <a:bodyPr/>
        <a:lstStyle/>
        <a:p>
          <a:endParaRPr lang="ru-RU"/>
        </a:p>
      </dgm:t>
    </dgm:pt>
    <dgm:pt modelId="{3F1443B5-DF3F-46EA-933E-B3B5C515C0AA}" type="sibTrans" cxnId="{FFDC0399-8067-4C17-9D7B-51F709019621}">
      <dgm:prSet/>
      <dgm:spPr/>
      <dgm:t>
        <a:bodyPr/>
        <a:lstStyle/>
        <a:p>
          <a:endParaRPr lang="ru-RU"/>
        </a:p>
      </dgm:t>
    </dgm:pt>
    <dgm:pt modelId="{F73B46CA-B64A-4C37-8FBC-E24E3E8F2629}">
      <dgm:prSet phldrT="[Текст]"/>
      <dgm:spPr/>
      <dgm:t>
        <a:bodyPr/>
        <a:lstStyle/>
        <a:p>
          <a:r>
            <a:rPr lang="en-US" dirty="0" smtClean="0"/>
            <a:t>A</a:t>
          </a:r>
          <a:r>
            <a:rPr lang="uz-Cyrl-UZ" dirty="0" smtClean="0"/>
            <a:t>poferment qismi (oqsil qismi) </a:t>
          </a:r>
          <a:endParaRPr lang="ru-RU" dirty="0"/>
        </a:p>
      </dgm:t>
    </dgm:pt>
    <dgm:pt modelId="{1B582834-07F5-4772-B5E2-FE3DFEF8786A}" type="parTrans" cxnId="{2C67AA72-89B3-4BF9-8C15-8966ECDC10D3}">
      <dgm:prSet/>
      <dgm:spPr/>
      <dgm:t>
        <a:bodyPr/>
        <a:lstStyle/>
        <a:p>
          <a:endParaRPr lang="ru-RU"/>
        </a:p>
      </dgm:t>
    </dgm:pt>
    <dgm:pt modelId="{24764D12-198F-41B5-B433-3D3B22E29313}" type="sibTrans" cxnId="{2C67AA72-89B3-4BF9-8C15-8966ECDC10D3}">
      <dgm:prSet/>
      <dgm:spPr/>
      <dgm:t>
        <a:bodyPr/>
        <a:lstStyle/>
        <a:p>
          <a:endParaRPr lang="ru-RU"/>
        </a:p>
      </dgm:t>
    </dgm:pt>
    <dgm:pt modelId="{1B519AD0-50C3-4155-A932-8C7C2D50B26D}">
      <dgm:prSet phldrT="[Текст]"/>
      <dgm:spPr/>
      <dgm:t>
        <a:bodyPr/>
        <a:lstStyle/>
        <a:p>
          <a:r>
            <a:rPr lang="en-US" dirty="0" smtClean="0"/>
            <a:t>K</a:t>
          </a:r>
          <a:r>
            <a:rPr lang="uz-Cyrl-UZ" dirty="0" smtClean="0"/>
            <a:t>ofaktor qismi</a:t>
          </a:r>
          <a:endParaRPr lang="en-US" dirty="0" smtClean="0"/>
        </a:p>
        <a:p>
          <a:r>
            <a:rPr lang="uz-Cyrl-UZ" dirty="0" smtClean="0"/>
            <a:t>Metall ionlari (Fe, Cu,Co, Zn, Mo va h.) yoki </a:t>
          </a:r>
          <a:r>
            <a:rPr lang="uz-Cyrl-UZ" b="1" i="1" dirty="0" smtClean="0"/>
            <a:t>koferment</a:t>
          </a:r>
          <a:r>
            <a:rPr lang="uz-Cyrl-UZ" dirty="0" smtClean="0"/>
            <a:t>  deb ataladigan murakkab organik  birikmalar yoki ular birgalikda kofaktor bo‘lishi mumkin</a:t>
          </a:r>
          <a:endParaRPr lang="ru-RU" dirty="0"/>
        </a:p>
      </dgm:t>
    </dgm:pt>
    <dgm:pt modelId="{9CA1A266-90C8-4107-93DC-C4CB376D5FF6}" type="parTrans" cxnId="{F6414474-0B0B-420B-A601-8FD411D4F0A4}">
      <dgm:prSet/>
      <dgm:spPr/>
      <dgm:t>
        <a:bodyPr/>
        <a:lstStyle/>
        <a:p>
          <a:endParaRPr lang="ru-RU"/>
        </a:p>
      </dgm:t>
    </dgm:pt>
    <dgm:pt modelId="{8FE533C2-171D-4F86-A646-F5CF2D6F17B4}" type="sibTrans" cxnId="{F6414474-0B0B-420B-A601-8FD411D4F0A4}">
      <dgm:prSet/>
      <dgm:spPr/>
      <dgm:t>
        <a:bodyPr/>
        <a:lstStyle/>
        <a:p>
          <a:endParaRPr lang="ru-RU"/>
        </a:p>
      </dgm:t>
    </dgm:pt>
    <dgm:pt modelId="{265C238F-A536-4432-9636-93947785ED3B}" type="pres">
      <dgm:prSet presAssocID="{983AB8DC-316E-4738-9C56-C1D97DAD322F}" presName="hierChild1" presStyleCnt="0">
        <dgm:presLayoutVars>
          <dgm:orgChart val="1"/>
          <dgm:chPref val="1"/>
          <dgm:dir/>
          <dgm:animOne val="branch"/>
          <dgm:animLvl val="lvl"/>
          <dgm:resizeHandles/>
        </dgm:presLayoutVars>
      </dgm:prSet>
      <dgm:spPr/>
      <dgm:t>
        <a:bodyPr/>
        <a:lstStyle/>
        <a:p>
          <a:endParaRPr lang="ru-RU"/>
        </a:p>
      </dgm:t>
    </dgm:pt>
    <dgm:pt modelId="{529D35B0-6FD9-4E25-B8D8-02506317B38E}" type="pres">
      <dgm:prSet presAssocID="{FFEAA429-81B4-432F-BE83-C1F099E9D124}" presName="hierRoot1" presStyleCnt="0">
        <dgm:presLayoutVars>
          <dgm:hierBranch val="init"/>
        </dgm:presLayoutVars>
      </dgm:prSet>
      <dgm:spPr/>
    </dgm:pt>
    <dgm:pt modelId="{1E5B0D11-3DEA-4E06-BAB5-B6AE4CC99EBA}" type="pres">
      <dgm:prSet presAssocID="{FFEAA429-81B4-432F-BE83-C1F099E9D124}" presName="rootComposite1" presStyleCnt="0"/>
      <dgm:spPr/>
    </dgm:pt>
    <dgm:pt modelId="{E7AABAF1-BE74-45BB-A4ED-EE33C4C5CEFF}" type="pres">
      <dgm:prSet presAssocID="{FFEAA429-81B4-432F-BE83-C1F099E9D124}" presName="rootText1" presStyleLbl="node0" presStyleIdx="0" presStyleCnt="1" custScaleY="62719">
        <dgm:presLayoutVars>
          <dgm:chPref val="3"/>
        </dgm:presLayoutVars>
      </dgm:prSet>
      <dgm:spPr/>
      <dgm:t>
        <a:bodyPr/>
        <a:lstStyle/>
        <a:p>
          <a:endParaRPr lang="ru-RU"/>
        </a:p>
      </dgm:t>
    </dgm:pt>
    <dgm:pt modelId="{9B5951EE-2E14-4AC1-9EFA-70600C3D6FE8}" type="pres">
      <dgm:prSet presAssocID="{FFEAA429-81B4-432F-BE83-C1F099E9D124}" presName="rootConnector1" presStyleLbl="node1" presStyleIdx="0" presStyleCnt="0"/>
      <dgm:spPr/>
      <dgm:t>
        <a:bodyPr/>
        <a:lstStyle/>
        <a:p>
          <a:endParaRPr lang="ru-RU"/>
        </a:p>
      </dgm:t>
    </dgm:pt>
    <dgm:pt modelId="{E47C5CFD-FBD5-4737-B5AC-7B1AC6948636}" type="pres">
      <dgm:prSet presAssocID="{FFEAA429-81B4-432F-BE83-C1F099E9D124}" presName="hierChild2" presStyleCnt="0"/>
      <dgm:spPr/>
    </dgm:pt>
    <dgm:pt modelId="{63AA8A89-091C-492A-89EE-3EC5AA2FD81C}" type="pres">
      <dgm:prSet presAssocID="{1B582834-07F5-4772-B5E2-FE3DFEF8786A}" presName="Name37" presStyleLbl="parChTrans1D2" presStyleIdx="0" presStyleCnt="2"/>
      <dgm:spPr/>
      <dgm:t>
        <a:bodyPr/>
        <a:lstStyle/>
        <a:p>
          <a:endParaRPr lang="ru-RU"/>
        </a:p>
      </dgm:t>
    </dgm:pt>
    <dgm:pt modelId="{D81E59D9-9FDA-4F13-A73A-86C8EA9A030E}" type="pres">
      <dgm:prSet presAssocID="{F73B46CA-B64A-4C37-8FBC-E24E3E8F2629}" presName="hierRoot2" presStyleCnt="0">
        <dgm:presLayoutVars>
          <dgm:hierBranch val="init"/>
        </dgm:presLayoutVars>
      </dgm:prSet>
      <dgm:spPr/>
    </dgm:pt>
    <dgm:pt modelId="{2FC548D2-1518-4533-9347-7C936CACEA53}" type="pres">
      <dgm:prSet presAssocID="{F73B46CA-B64A-4C37-8FBC-E24E3E8F2629}" presName="rootComposite" presStyleCnt="0"/>
      <dgm:spPr/>
    </dgm:pt>
    <dgm:pt modelId="{DD3CB522-8B33-4740-A18A-C2A05B9BF2A1}" type="pres">
      <dgm:prSet presAssocID="{F73B46CA-B64A-4C37-8FBC-E24E3E8F2629}" presName="rootText" presStyleLbl="node2" presStyleIdx="0" presStyleCnt="2">
        <dgm:presLayoutVars>
          <dgm:chPref val="3"/>
        </dgm:presLayoutVars>
      </dgm:prSet>
      <dgm:spPr/>
      <dgm:t>
        <a:bodyPr/>
        <a:lstStyle/>
        <a:p>
          <a:endParaRPr lang="ru-RU"/>
        </a:p>
      </dgm:t>
    </dgm:pt>
    <dgm:pt modelId="{008B07EC-DB7A-4F85-9034-4161786D502F}" type="pres">
      <dgm:prSet presAssocID="{F73B46CA-B64A-4C37-8FBC-E24E3E8F2629}" presName="rootConnector" presStyleLbl="node2" presStyleIdx="0" presStyleCnt="2"/>
      <dgm:spPr/>
      <dgm:t>
        <a:bodyPr/>
        <a:lstStyle/>
        <a:p>
          <a:endParaRPr lang="ru-RU"/>
        </a:p>
      </dgm:t>
    </dgm:pt>
    <dgm:pt modelId="{A1573EDD-C5E7-4858-822B-B5AAE5641AC2}" type="pres">
      <dgm:prSet presAssocID="{F73B46CA-B64A-4C37-8FBC-E24E3E8F2629}" presName="hierChild4" presStyleCnt="0"/>
      <dgm:spPr/>
    </dgm:pt>
    <dgm:pt modelId="{7E596AB4-23D9-4E49-B646-F6F3F447E55B}" type="pres">
      <dgm:prSet presAssocID="{F73B46CA-B64A-4C37-8FBC-E24E3E8F2629}" presName="hierChild5" presStyleCnt="0"/>
      <dgm:spPr/>
    </dgm:pt>
    <dgm:pt modelId="{46528E53-1FDB-4ECB-A64C-B7FAABA3E3BA}" type="pres">
      <dgm:prSet presAssocID="{9CA1A266-90C8-4107-93DC-C4CB376D5FF6}" presName="Name37" presStyleLbl="parChTrans1D2" presStyleIdx="1" presStyleCnt="2"/>
      <dgm:spPr/>
      <dgm:t>
        <a:bodyPr/>
        <a:lstStyle/>
        <a:p>
          <a:endParaRPr lang="ru-RU"/>
        </a:p>
      </dgm:t>
    </dgm:pt>
    <dgm:pt modelId="{CB27BBD7-AE84-4333-A108-29004F909634}" type="pres">
      <dgm:prSet presAssocID="{1B519AD0-50C3-4155-A932-8C7C2D50B26D}" presName="hierRoot2" presStyleCnt="0">
        <dgm:presLayoutVars>
          <dgm:hierBranch val="init"/>
        </dgm:presLayoutVars>
      </dgm:prSet>
      <dgm:spPr/>
    </dgm:pt>
    <dgm:pt modelId="{600E31DB-7693-4A3C-9FB6-C9ACBA735B21}" type="pres">
      <dgm:prSet presAssocID="{1B519AD0-50C3-4155-A932-8C7C2D50B26D}" presName="rootComposite" presStyleCnt="0"/>
      <dgm:spPr/>
    </dgm:pt>
    <dgm:pt modelId="{5ABDA8E6-FB47-4EC3-B019-2FD8486550C9}" type="pres">
      <dgm:prSet presAssocID="{1B519AD0-50C3-4155-A932-8C7C2D50B26D}" presName="rootText" presStyleLbl="node2" presStyleIdx="1" presStyleCnt="2">
        <dgm:presLayoutVars>
          <dgm:chPref val="3"/>
        </dgm:presLayoutVars>
      </dgm:prSet>
      <dgm:spPr/>
      <dgm:t>
        <a:bodyPr/>
        <a:lstStyle/>
        <a:p>
          <a:endParaRPr lang="ru-RU"/>
        </a:p>
      </dgm:t>
    </dgm:pt>
    <dgm:pt modelId="{D5F05A21-757F-4878-9907-29B67103FD25}" type="pres">
      <dgm:prSet presAssocID="{1B519AD0-50C3-4155-A932-8C7C2D50B26D}" presName="rootConnector" presStyleLbl="node2" presStyleIdx="1" presStyleCnt="2"/>
      <dgm:spPr/>
      <dgm:t>
        <a:bodyPr/>
        <a:lstStyle/>
        <a:p>
          <a:endParaRPr lang="ru-RU"/>
        </a:p>
      </dgm:t>
    </dgm:pt>
    <dgm:pt modelId="{301E2B72-973F-4A98-929D-EBE28D776793}" type="pres">
      <dgm:prSet presAssocID="{1B519AD0-50C3-4155-A932-8C7C2D50B26D}" presName="hierChild4" presStyleCnt="0"/>
      <dgm:spPr/>
    </dgm:pt>
    <dgm:pt modelId="{68426227-9717-4593-8725-BAEBD6C81990}" type="pres">
      <dgm:prSet presAssocID="{1B519AD0-50C3-4155-A932-8C7C2D50B26D}" presName="hierChild5" presStyleCnt="0"/>
      <dgm:spPr/>
    </dgm:pt>
    <dgm:pt modelId="{022BC438-7BC6-42E7-9A0F-E0A9EBE4994F}" type="pres">
      <dgm:prSet presAssocID="{FFEAA429-81B4-432F-BE83-C1F099E9D124}" presName="hierChild3" presStyleCnt="0"/>
      <dgm:spPr/>
    </dgm:pt>
  </dgm:ptLst>
  <dgm:cxnLst>
    <dgm:cxn modelId="{DBF8E5BA-C54B-4A2C-890D-026A365369C1}" type="presOf" srcId="{1B519AD0-50C3-4155-A932-8C7C2D50B26D}" destId="{5ABDA8E6-FB47-4EC3-B019-2FD8486550C9}" srcOrd="0" destOrd="0" presId="urn:microsoft.com/office/officeart/2005/8/layout/orgChart1"/>
    <dgm:cxn modelId="{D21848E1-4072-4064-B325-0B952E56E7EC}" type="presOf" srcId="{1B582834-07F5-4772-B5E2-FE3DFEF8786A}" destId="{63AA8A89-091C-492A-89EE-3EC5AA2FD81C}" srcOrd="0" destOrd="0" presId="urn:microsoft.com/office/officeart/2005/8/layout/orgChart1"/>
    <dgm:cxn modelId="{2C67AA72-89B3-4BF9-8C15-8966ECDC10D3}" srcId="{FFEAA429-81B4-432F-BE83-C1F099E9D124}" destId="{F73B46CA-B64A-4C37-8FBC-E24E3E8F2629}" srcOrd="0" destOrd="0" parTransId="{1B582834-07F5-4772-B5E2-FE3DFEF8786A}" sibTransId="{24764D12-198F-41B5-B433-3D3B22E29313}"/>
    <dgm:cxn modelId="{E29F2082-2DDD-41C9-85BF-0DF44383D76B}" type="presOf" srcId="{F73B46CA-B64A-4C37-8FBC-E24E3E8F2629}" destId="{DD3CB522-8B33-4740-A18A-C2A05B9BF2A1}" srcOrd="0" destOrd="0" presId="urn:microsoft.com/office/officeart/2005/8/layout/orgChart1"/>
    <dgm:cxn modelId="{FFDC0399-8067-4C17-9D7B-51F709019621}" srcId="{983AB8DC-316E-4738-9C56-C1D97DAD322F}" destId="{FFEAA429-81B4-432F-BE83-C1F099E9D124}" srcOrd="0" destOrd="0" parTransId="{C0FE2C5E-1E51-4AC1-B713-F5799FF57B1E}" sibTransId="{3F1443B5-DF3F-46EA-933E-B3B5C515C0AA}"/>
    <dgm:cxn modelId="{8431FADC-C59E-400B-AA70-E14E3732B53F}" type="presOf" srcId="{F73B46CA-B64A-4C37-8FBC-E24E3E8F2629}" destId="{008B07EC-DB7A-4F85-9034-4161786D502F}" srcOrd="1" destOrd="0" presId="urn:microsoft.com/office/officeart/2005/8/layout/orgChart1"/>
    <dgm:cxn modelId="{FF5F3ACF-24F8-4B69-906B-A616CE6FA11F}" type="presOf" srcId="{FFEAA429-81B4-432F-BE83-C1F099E9D124}" destId="{E7AABAF1-BE74-45BB-A4ED-EE33C4C5CEFF}" srcOrd="0" destOrd="0" presId="urn:microsoft.com/office/officeart/2005/8/layout/orgChart1"/>
    <dgm:cxn modelId="{DBA5E9A5-45F1-42F3-95C3-29787BFABAC5}" type="presOf" srcId="{1B519AD0-50C3-4155-A932-8C7C2D50B26D}" destId="{D5F05A21-757F-4878-9907-29B67103FD25}" srcOrd="1" destOrd="0" presId="urn:microsoft.com/office/officeart/2005/8/layout/orgChart1"/>
    <dgm:cxn modelId="{C1DCE82A-F47D-4E5D-A93E-DF20106DACC2}" type="presOf" srcId="{983AB8DC-316E-4738-9C56-C1D97DAD322F}" destId="{265C238F-A536-4432-9636-93947785ED3B}" srcOrd="0" destOrd="0" presId="urn:microsoft.com/office/officeart/2005/8/layout/orgChart1"/>
    <dgm:cxn modelId="{34315E63-500C-4221-93C1-3C31C6626FB9}" type="presOf" srcId="{9CA1A266-90C8-4107-93DC-C4CB376D5FF6}" destId="{46528E53-1FDB-4ECB-A64C-B7FAABA3E3BA}" srcOrd="0" destOrd="0" presId="urn:microsoft.com/office/officeart/2005/8/layout/orgChart1"/>
    <dgm:cxn modelId="{F6414474-0B0B-420B-A601-8FD411D4F0A4}" srcId="{FFEAA429-81B4-432F-BE83-C1F099E9D124}" destId="{1B519AD0-50C3-4155-A932-8C7C2D50B26D}" srcOrd="1" destOrd="0" parTransId="{9CA1A266-90C8-4107-93DC-C4CB376D5FF6}" sibTransId="{8FE533C2-171D-4F86-A646-F5CF2D6F17B4}"/>
    <dgm:cxn modelId="{FB475CE1-0282-4EDC-A764-2685313B759F}" type="presOf" srcId="{FFEAA429-81B4-432F-BE83-C1F099E9D124}" destId="{9B5951EE-2E14-4AC1-9EFA-70600C3D6FE8}" srcOrd="1" destOrd="0" presId="urn:microsoft.com/office/officeart/2005/8/layout/orgChart1"/>
    <dgm:cxn modelId="{71F6315E-3ECA-43E0-BE05-12D68818CE73}" type="presParOf" srcId="{265C238F-A536-4432-9636-93947785ED3B}" destId="{529D35B0-6FD9-4E25-B8D8-02506317B38E}" srcOrd="0" destOrd="0" presId="urn:microsoft.com/office/officeart/2005/8/layout/orgChart1"/>
    <dgm:cxn modelId="{5DC172C8-AE29-468C-A98A-35F27F28EEF7}" type="presParOf" srcId="{529D35B0-6FD9-4E25-B8D8-02506317B38E}" destId="{1E5B0D11-3DEA-4E06-BAB5-B6AE4CC99EBA}" srcOrd="0" destOrd="0" presId="urn:microsoft.com/office/officeart/2005/8/layout/orgChart1"/>
    <dgm:cxn modelId="{9EDDEE2B-DCCB-4F18-A211-6C7BD235ACB5}" type="presParOf" srcId="{1E5B0D11-3DEA-4E06-BAB5-B6AE4CC99EBA}" destId="{E7AABAF1-BE74-45BB-A4ED-EE33C4C5CEFF}" srcOrd="0" destOrd="0" presId="urn:microsoft.com/office/officeart/2005/8/layout/orgChart1"/>
    <dgm:cxn modelId="{C63B13B6-5DBD-4514-AA18-24CE2B4C46AA}" type="presParOf" srcId="{1E5B0D11-3DEA-4E06-BAB5-B6AE4CC99EBA}" destId="{9B5951EE-2E14-4AC1-9EFA-70600C3D6FE8}" srcOrd="1" destOrd="0" presId="urn:microsoft.com/office/officeart/2005/8/layout/orgChart1"/>
    <dgm:cxn modelId="{AF4913EA-1685-4705-9EA3-FDF48F6C4FE7}" type="presParOf" srcId="{529D35B0-6FD9-4E25-B8D8-02506317B38E}" destId="{E47C5CFD-FBD5-4737-B5AC-7B1AC6948636}" srcOrd="1" destOrd="0" presId="urn:microsoft.com/office/officeart/2005/8/layout/orgChart1"/>
    <dgm:cxn modelId="{DA841F91-1F5E-47A7-B42D-7691F01661BF}" type="presParOf" srcId="{E47C5CFD-FBD5-4737-B5AC-7B1AC6948636}" destId="{63AA8A89-091C-492A-89EE-3EC5AA2FD81C}" srcOrd="0" destOrd="0" presId="urn:microsoft.com/office/officeart/2005/8/layout/orgChart1"/>
    <dgm:cxn modelId="{61254637-E946-4572-9F42-D72B727E4A0A}" type="presParOf" srcId="{E47C5CFD-FBD5-4737-B5AC-7B1AC6948636}" destId="{D81E59D9-9FDA-4F13-A73A-86C8EA9A030E}" srcOrd="1" destOrd="0" presId="urn:microsoft.com/office/officeart/2005/8/layout/orgChart1"/>
    <dgm:cxn modelId="{2582943C-1A48-4DA1-A7C3-5B097734178A}" type="presParOf" srcId="{D81E59D9-9FDA-4F13-A73A-86C8EA9A030E}" destId="{2FC548D2-1518-4533-9347-7C936CACEA53}" srcOrd="0" destOrd="0" presId="urn:microsoft.com/office/officeart/2005/8/layout/orgChart1"/>
    <dgm:cxn modelId="{D3436106-917F-4ED6-BD09-4629623C63CE}" type="presParOf" srcId="{2FC548D2-1518-4533-9347-7C936CACEA53}" destId="{DD3CB522-8B33-4740-A18A-C2A05B9BF2A1}" srcOrd="0" destOrd="0" presId="urn:microsoft.com/office/officeart/2005/8/layout/orgChart1"/>
    <dgm:cxn modelId="{104F2B81-6007-49E0-A700-82274E6213DB}" type="presParOf" srcId="{2FC548D2-1518-4533-9347-7C936CACEA53}" destId="{008B07EC-DB7A-4F85-9034-4161786D502F}" srcOrd="1" destOrd="0" presId="urn:microsoft.com/office/officeart/2005/8/layout/orgChart1"/>
    <dgm:cxn modelId="{75ED4131-376B-41CE-A1CB-7DCF2DDF4D29}" type="presParOf" srcId="{D81E59D9-9FDA-4F13-A73A-86C8EA9A030E}" destId="{A1573EDD-C5E7-4858-822B-B5AAE5641AC2}" srcOrd="1" destOrd="0" presId="urn:microsoft.com/office/officeart/2005/8/layout/orgChart1"/>
    <dgm:cxn modelId="{677475EF-2B66-4FF3-BB0C-24739982EF2B}" type="presParOf" srcId="{D81E59D9-9FDA-4F13-A73A-86C8EA9A030E}" destId="{7E596AB4-23D9-4E49-B646-F6F3F447E55B}" srcOrd="2" destOrd="0" presId="urn:microsoft.com/office/officeart/2005/8/layout/orgChart1"/>
    <dgm:cxn modelId="{40757554-53B7-466C-B882-F771D1796BF3}" type="presParOf" srcId="{E47C5CFD-FBD5-4737-B5AC-7B1AC6948636}" destId="{46528E53-1FDB-4ECB-A64C-B7FAABA3E3BA}" srcOrd="2" destOrd="0" presId="urn:microsoft.com/office/officeart/2005/8/layout/orgChart1"/>
    <dgm:cxn modelId="{E2EFC6D9-2129-4910-93B8-B13CEDFB4C1F}" type="presParOf" srcId="{E47C5CFD-FBD5-4737-B5AC-7B1AC6948636}" destId="{CB27BBD7-AE84-4333-A108-29004F909634}" srcOrd="3" destOrd="0" presId="urn:microsoft.com/office/officeart/2005/8/layout/orgChart1"/>
    <dgm:cxn modelId="{3F100806-021D-4445-81B1-61FD85B6EB00}" type="presParOf" srcId="{CB27BBD7-AE84-4333-A108-29004F909634}" destId="{600E31DB-7693-4A3C-9FB6-C9ACBA735B21}" srcOrd="0" destOrd="0" presId="urn:microsoft.com/office/officeart/2005/8/layout/orgChart1"/>
    <dgm:cxn modelId="{AA0279F5-6D41-4550-A786-F3D59F3C8E31}" type="presParOf" srcId="{600E31DB-7693-4A3C-9FB6-C9ACBA735B21}" destId="{5ABDA8E6-FB47-4EC3-B019-2FD8486550C9}" srcOrd="0" destOrd="0" presId="urn:microsoft.com/office/officeart/2005/8/layout/orgChart1"/>
    <dgm:cxn modelId="{4743963D-EBDC-47F2-AEB0-72F7B42F4CC7}" type="presParOf" srcId="{600E31DB-7693-4A3C-9FB6-C9ACBA735B21}" destId="{D5F05A21-757F-4878-9907-29B67103FD25}" srcOrd="1" destOrd="0" presId="urn:microsoft.com/office/officeart/2005/8/layout/orgChart1"/>
    <dgm:cxn modelId="{367ED6E2-5A93-4807-871B-CF105E280B47}" type="presParOf" srcId="{CB27BBD7-AE84-4333-A108-29004F909634}" destId="{301E2B72-973F-4A98-929D-EBE28D776793}" srcOrd="1" destOrd="0" presId="urn:microsoft.com/office/officeart/2005/8/layout/orgChart1"/>
    <dgm:cxn modelId="{5459C4E8-F334-4F19-A346-4B6A67622F37}" type="presParOf" srcId="{CB27BBD7-AE84-4333-A108-29004F909634}" destId="{68426227-9717-4593-8725-BAEBD6C81990}" srcOrd="2" destOrd="0" presId="urn:microsoft.com/office/officeart/2005/8/layout/orgChart1"/>
    <dgm:cxn modelId="{41556ABF-AA34-470E-930F-F847D9ADD094}" type="presParOf" srcId="{529D35B0-6FD9-4E25-B8D8-02506317B38E}" destId="{022BC438-7BC6-42E7-9A0F-E0A9EBE4994F}" srcOrd="2" destOrd="0" presId="urn:microsoft.com/office/officeart/2005/8/layout/orgChar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CD86542-6933-428B-B5E5-82F11AD89154}">
      <dsp:nvSpPr>
        <dsp:cNvPr id="0" name=""/>
        <dsp:cNvSpPr/>
      </dsp:nvSpPr>
      <dsp:spPr>
        <a:xfrm>
          <a:off x="867668" y="1474838"/>
          <a:ext cx="2061569" cy="1030784"/>
        </a:xfrm>
        <a:prstGeom prst="roundRect">
          <a:avLst>
            <a:gd name="adj" fmla="val 10000"/>
          </a:avLst>
        </a:prstGeom>
        <a:solidFill>
          <a:srgbClr val="00B0F0"/>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lvl="0" algn="ctr" defTabSz="889000">
            <a:lnSpc>
              <a:spcPct val="90000"/>
            </a:lnSpc>
            <a:spcBef>
              <a:spcPct val="0"/>
            </a:spcBef>
            <a:spcAft>
              <a:spcPct val="35000"/>
            </a:spcAft>
          </a:pPr>
          <a:r>
            <a:rPr lang="en-US" sz="2000" kern="1200" dirty="0" err="1" smtClean="0"/>
            <a:t>Fermentlar</a:t>
          </a:r>
          <a:endParaRPr lang="ru-RU" sz="2000" kern="1200" dirty="0"/>
        </a:p>
      </dsp:txBody>
      <dsp:txXfrm>
        <a:off x="897859" y="1505029"/>
        <a:ext cx="2001187" cy="970402"/>
      </dsp:txXfrm>
    </dsp:sp>
    <dsp:sp modelId="{56B3EEB3-774E-4B75-9EE6-1A16261A25FA}">
      <dsp:nvSpPr>
        <dsp:cNvPr id="0" name=""/>
        <dsp:cNvSpPr/>
      </dsp:nvSpPr>
      <dsp:spPr>
        <a:xfrm rot="18404485">
          <a:off x="2652299" y="1416149"/>
          <a:ext cx="1378504" cy="43505"/>
        </a:xfrm>
        <a:custGeom>
          <a:avLst/>
          <a:gdLst/>
          <a:ahLst/>
          <a:cxnLst/>
          <a:rect l="0" t="0" r="0" b="0"/>
          <a:pathLst>
            <a:path>
              <a:moveTo>
                <a:pt x="0" y="21752"/>
              </a:moveTo>
              <a:lnTo>
                <a:pt x="1378504" y="21752"/>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ru-RU" sz="500" kern="1200"/>
        </a:p>
      </dsp:txBody>
      <dsp:txXfrm>
        <a:off x="3307089" y="1403440"/>
        <a:ext cx="68925" cy="68925"/>
      </dsp:txXfrm>
    </dsp:sp>
    <dsp:sp modelId="{2759B3F3-9B7C-4C9C-AFC1-1A24C720A083}">
      <dsp:nvSpPr>
        <dsp:cNvPr id="0" name=""/>
        <dsp:cNvSpPr/>
      </dsp:nvSpPr>
      <dsp:spPr>
        <a:xfrm>
          <a:off x="3753866" y="370182"/>
          <a:ext cx="2061569" cy="1030784"/>
        </a:xfrm>
        <a:prstGeom prst="roundRect">
          <a:avLst>
            <a:gd name="adj" fmla="val 10000"/>
          </a:avLst>
        </a:prstGeom>
        <a:solidFill>
          <a:srgbClr val="00B0F0"/>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lvl="0" algn="ctr" defTabSz="889000">
            <a:lnSpc>
              <a:spcPct val="90000"/>
            </a:lnSpc>
            <a:spcBef>
              <a:spcPct val="0"/>
            </a:spcBef>
            <a:spcAft>
              <a:spcPct val="35000"/>
            </a:spcAft>
          </a:pPr>
          <a:r>
            <a:rPr lang="en-US" sz="2000" kern="1200" dirty="0" err="1" smtClean="0"/>
            <a:t>Oddiy</a:t>
          </a:r>
          <a:endParaRPr lang="ru-RU" sz="2000" kern="1200" dirty="0"/>
        </a:p>
      </dsp:txBody>
      <dsp:txXfrm>
        <a:off x="3784057" y="400373"/>
        <a:ext cx="2001187" cy="970402"/>
      </dsp:txXfrm>
    </dsp:sp>
    <dsp:sp modelId="{16F5495C-2280-4E35-A2E5-4D57004696A4}">
      <dsp:nvSpPr>
        <dsp:cNvPr id="0" name=""/>
        <dsp:cNvSpPr/>
      </dsp:nvSpPr>
      <dsp:spPr>
        <a:xfrm>
          <a:off x="5815435" y="863821"/>
          <a:ext cx="824627" cy="43505"/>
        </a:xfrm>
        <a:custGeom>
          <a:avLst/>
          <a:gdLst/>
          <a:ahLst/>
          <a:cxnLst/>
          <a:rect l="0" t="0" r="0" b="0"/>
          <a:pathLst>
            <a:path>
              <a:moveTo>
                <a:pt x="0" y="21752"/>
              </a:moveTo>
              <a:lnTo>
                <a:pt x="824627" y="21752"/>
              </a:lnTo>
            </a:path>
          </a:pathLst>
        </a:custGeom>
        <a:no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ru-RU" sz="500" kern="1200"/>
        </a:p>
      </dsp:txBody>
      <dsp:txXfrm>
        <a:off x="6207134" y="864959"/>
        <a:ext cx="41231" cy="41231"/>
      </dsp:txXfrm>
    </dsp:sp>
    <dsp:sp modelId="{0A7C8639-AA6F-4560-822B-139AEB35ADAE}">
      <dsp:nvSpPr>
        <dsp:cNvPr id="0" name=""/>
        <dsp:cNvSpPr/>
      </dsp:nvSpPr>
      <dsp:spPr>
        <a:xfrm>
          <a:off x="6640063" y="367"/>
          <a:ext cx="2061569" cy="1770414"/>
        </a:xfrm>
        <a:prstGeom prst="roundRect">
          <a:avLst>
            <a:gd name="adj" fmla="val 10000"/>
          </a:avLst>
        </a:prstGeom>
        <a:solidFill>
          <a:srgbClr val="00B0F0"/>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795" tIns="10795" rIns="10795" bIns="10795" numCol="1" spcCol="1270" anchor="ctr" anchorCtr="0">
          <a:noAutofit/>
        </a:bodyPr>
        <a:lstStyle/>
        <a:p>
          <a:pPr lvl="0" algn="ctr" defTabSz="755650">
            <a:lnSpc>
              <a:spcPct val="90000"/>
            </a:lnSpc>
            <a:spcBef>
              <a:spcPct val="0"/>
            </a:spcBef>
            <a:spcAft>
              <a:spcPct val="35000"/>
            </a:spcAft>
          </a:pPr>
          <a:r>
            <a:rPr lang="uz-Cyrl-UZ" sz="1700" kern="1200" dirty="0" smtClean="0"/>
            <a:t>Ular faqat oqsildangina iborat bo‘ladi. Masalan, gidrolazalar.</a:t>
          </a:r>
          <a:endParaRPr lang="ru-RU" sz="1700" kern="1200" dirty="0"/>
        </a:p>
      </dsp:txBody>
      <dsp:txXfrm>
        <a:off x="6691917" y="52221"/>
        <a:ext cx="1957861" cy="1666706"/>
      </dsp:txXfrm>
    </dsp:sp>
    <dsp:sp modelId="{D046B236-D351-40E5-BEEA-88083EC43C8A}">
      <dsp:nvSpPr>
        <dsp:cNvPr id="0" name=""/>
        <dsp:cNvSpPr/>
      </dsp:nvSpPr>
      <dsp:spPr>
        <a:xfrm rot="3195515">
          <a:off x="2652299" y="2520806"/>
          <a:ext cx="1378504" cy="43505"/>
        </a:xfrm>
        <a:custGeom>
          <a:avLst/>
          <a:gdLst/>
          <a:ahLst/>
          <a:cxnLst/>
          <a:rect l="0" t="0" r="0" b="0"/>
          <a:pathLst>
            <a:path>
              <a:moveTo>
                <a:pt x="0" y="21752"/>
              </a:moveTo>
              <a:lnTo>
                <a:pt x="1378504" y="21752"/>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ru-RU" sz="500" kern="1200"/>
        </a:p>
      </dsp:txBody>
      <dsp:txXfrm>
        <a:off x="3307089" y="2508096"/>
        <a:ext cx="68925" cy="68925"/>
      </dsp:txXfrm>
    </dsp:sp>
    <dsp:sp modelId="{3032221C-EC6B-46C9-AB62-07E054A1BECD}">
      <dsp:nvSpPr>
        <dsp:cNvPr id="0" name=""/>
        <dsp:cNvSpPr/>
      </dsp:nvSpPr>
      <dsp:spPr>
        <a:xfrm>
          <a:off x="3753866" y="2579494"/>
          <a:ext cx="2061569" cy="1030784"/>
        </a:xfrm>
        <a:prstGeom prst="roundRect">
          <a:avLst>
            <a:gd name="adj" fmla="val 10000"/>
          </a:avLst>
        </a:prstGeom>
        <a:solidFill>
          <a:srgbClr val="00B0F0"/>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lvl="0" algn="ctr" defTabSz="889000">
            <a:lnSpc>
              <a:spcPct val="90000"/>
            </a:lnSpc>
            <a:spcBef>
              <a:spcPct val="0"/>
            </a:spcBef>
            <a:spcAft>
              <a:spcPct val="35000"/>
            </a:spcAft>
          </a:pPr>
          <a:r>
            <a:rPr lang="en-US" sz="2000" kern="1200" dirty="0" err="1" smtClean="0"/>
            <a:t>Murakkab</a:t>
          </a:r>
          <a:endParaRPr lang="ru-RU" sz="2000" kern="1200" dirty="0"/>
        </a:p>
      </dsp:txBody>
      <dsp:txXfrm>
        <a:off x="3784057" y="2609685"/>
        <a:ext cx="2001187" cy="970402"/>
      </dsp:txXfrm>
    </dsp:sp>
    <dsp:sp modelId="{03545BB5-4ABB-4FC9-A788-934854166097}">
      <dsp:nvSpPr>
        <dsp:cNvPr id="0" name=""/>
        <dsp:cNvSpPr/>
      </dsp:nvSpPr>
      <dsp:spPr>
        <a:xfrm>
          <a:off x="5815435" y="3073134"/>
          <a:ext cx="824627" cy="43505"/>
        </a:xfrm>
        <a:custGeom>
          <a:avLst/>
          <a:gdLst/>
          <a:ahLst/>
          <a:cxnLst/>
          <a:rect l="0" t="0" r="0" b="0"/>
          <a:pathLst>
            <a:path>
              <a:moveTo>
                <a:pt x="0" y="21752"/>
              </a:moveTo>
              <a:lnTo>
                <a:pt x="824627" y="21752"/>
              </a:lnTo>
            </a:path>
          </a:pathLst>
        </a:custGeom>
        <a:no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ru-RU" sz="500" kern="1200"/>
        </a:p>
      </dsp:txBody>
      <dsp:txXfrm>
        <a:off x="6207134" y="3074271"/>
        <a:ext cx="41231" cy="41231"/>
      </dsp:txXfrm>
    </dsp:sp>
    <dsp:sp modelId="{BCE325A7-50E3-4E37-9EBB-C64888C71BE3}">
      <dsp:nvSpPr>
        <dsp:cNvPr id="0" name=""/>
        <dsp:cNvSpPr/>
      </dsp:nvSpPr>
      <dsp:spPr>
        <a:xfrm>
          <a:off x="6640063" y="1925399"/>
          <a:ext cx="2061569" cy="2338974"/>
        </a:xfrm>
        <a:prstGeom prst="roundRect">
          <a:avLst>
            <a:gd name="adj" fmla="val 10000"/>
          </a:avLst>
        </a:prstGeom>
        <a:solidFill>
          <a:srgbClr val="00B0F0"/>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795" tIns="10795" rIns="10795" bIns="10795" numCol="1" spcCol="1270" anchor="ctr" anchorCtr="0">
          <a:noAutofit/>
        </a:bodyPr>
        <a:lstStyle/>
        <a:p>
          <a:pPr lvl="0" algn="ctr" defTabSz="755650">
            <a:lnSpc>
              <a:spcPct val="90000"/>
            </a:lnSpc>
            <a:spcBef>
              <a:spcPct val="0"/>
            </a:spcBef>
            <a:spcAft>
              <a:spcPct val="35000"/>
            </a:spcAft>
          </a:pPr>
          <a:r>
            <a:rPr lang="uz-Cyrl-UZ" sz="1700" kern="1200" dirty="0" smtClean="0"/>
            <a:t>Masalan, oksidlanish-qaytarilish reaksiyalarini olib boruvchi, kimyoviy guruhlarni ko‘chiruvchi fermentlar. </a:t>
          </a:r>
          <a:endParaRPr lang="ru-RU" sz="1700" kern="1200" dirty="0"/>
        </a:p>
      </dsp:txBody>
      <dsp:txXfrm>
        <a:off x="6700444" y="1985780"/>
        <a:ext cx="1940807" cy="2218212"/>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layout1.xml><?xml version="1.0" encoding="utf-8"?>
<dgm:layoutDef xmlns:dgm="http://schemas.openxmlformats.org/drawingml/2006/diagram" xmlns:a="http://schemas.openxmlformats.org/drawingml/2006/main" uniqueId="urn:microsoft.com/office/officeart/2005/8/layout/hierarchy2">
  <dgm:title val=""/>
  <dgm:desc val=""/>
  <dgm:catLst>
    <dgm:cat type="hierarchy" pri="5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diagram">
    <dgm:varLst>
      <dgm:chPref val="1"/>
      <dgm:dir/>
      <dgm:animOne val="branch"/>
      <dgm:animLvl val="lvl"/>
      <dgm:resizeHandles val="exact"/>
    </dgm:varLst>
    <dgm:choose name="Name0">
      <dgm:if name="Name1" func="var" arg="dir" op="equ" val="norm">
        <dgm:alg type="hierChild">
          <dgm:param type="linDir" val="fromT"/>
          <dgm:param type="chAlign" val="l"/>
        </dgm:alg>
      </dgm:if>
      <dgm:else name="Name2">
        <dgm:alg type="hierChild">
          <dgm:param type="linDir" val="fromT"/>
          <dgm:param type="chAlign" val="r"/>
        </dgm:alg>
      </dgm:else>
    </dgm:choose>
    <dgm:shape xmlns:r="http://schemas.openxmlformats.org/officeDocument/2006/relationships" r:blip="">
      <dgm:adjLst/>
    </dgm:shape>
    <dgm:presOf/>
    <dgm:constrLst>
      <dgm:constr type="h" for="des" ptType="node" refType="h"/>
      <dgm:constr type="w" for="des" ptType="node" refType="h" refFor="des" refPtType="node" fact="2"/>
      <dgm:constr type="sibSp" refType="h" refFor="des" refPtType="node" op="equ" fact="0.15"/>
      <dgm:constr type="sibSp" for="des" forName="level2hierChild" refType="h" refFor="des" refPtType="node" op="equ" fact="0.15"/>
      <dgm:constr type="sibSp" for="des" forName="level3hierChild" refType="h" refFor="des" refPtType="node" op="equ" fact="0.15"/>
      <dgm:constr type="sp" for="des" forName="root1" refType="w" refFor="des" refPtType="node" fact="0.4"/>
      <dgm:constr type="sp" for="des" forName="root2" refType="sp" refFor="des" refForName="root1" op="equ"/>
      <dgm:constr type="primFontSz" for="des" ptType="node" op="equ" val="65"/>
      <dgm:constr type="primFontSz" for="des" forName="connTx" op="equ" val="55"/>
      <dgm:constr type="primFontSz" for="des" forName="connTx" refType="primFontSz" refFor="des" refPtType="node" op="lte" fact="0.8"/>
    </dgm:constrLst>
    <dgm:ruleLst/>
    <dgm:forEach name="Name3" axis="ch">
      <dgm:forEach name="Name4" axis="self" ptType="node">
        <dgm:layoutNode name="root1">
          <dgm:choose name="Name5">
            <dgm:if name="Name6" func="var" arg="dir" op="equ" val="norm">
              <dgm:alg type="hierRoot">
                <dgm:param type="hierAlign" val="lCtrCh"/>
              </dgm:alg>
            </dgm:if>
            <dgm:else name="Name7">
              <dgm:alg type="hierRoot">
                <dgm:param type="hierAlign" val="rCtrCh"/>
              </dgm:alg>
            </dgm:else>
          </dgm:choose>
          <dgm:shape xmlns:r="http://schemas.openxmlformats.org/officeDocument/2006/relationships" r:blip="">
            <dgm:adjLst/>
          </dgm:shape>
          <dgm:presOf/>
          <dgm:constrLst/>
          <dgm:ruleLst/>
          <dgm:layoutNode name="LevelOneTextNode" styleLbl="node0">
            <dgm:varLst>
              <dgm:chPref val="3"/>
            </dgm:varLst>
            <dgm:alg type="tx"/>
            <dgm:shape xmlns:r="http://schemas.openxmlformats.org/officeDocument/2006/relationships" type="roundRect" r:blip="">
              <dgm:adjLst>
                <dgm:adj idx="1" val="0.1"/>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name="level2hierChild">
            <dgm:choose name="Name8">
              <dgm:if name="Name9" func="var" arg="dir" op="equ" val="norm">
                <dgm:alg type="hierChild">
                  <dgm:param type="linDir" val="fromT"/>
                  <dgm:param type="chAlign" val="l"/>
                </dgm:alg>
              </dgm:if>
              <dgm:else name="Name10">
                <dgm:alg type="hierChild">
                  <dgm:param type="linDir" val="fromT"/>
                  <dgm:param type="chAlign" val="r"/>
                </dgm:alg>
              </dgm:else>
            </dgm:choose>
            <dgm:shape xmlns:r="http://schemas.openxmlformats.org/officeDocument/2006/relationships" r:blip="">
              <dgm:adjLst/>
            </dgm:shape>
            <dgm:presOf/>
            <dgm:constrLst/>
            <dgm:ruleLst/>
            <dgm:forEach name="repeat" axis="ch">
              <dgm:forEach name="Name11" axis="self" ptType="parTrans" cnt="1">
                <dgm:layoutNode name="conn2-1">
                  <dgm:choose name="Name12">
                    <dgm:if name="Name13" func="var" arg="dir" op="equ" val="norm">
                      <dgm:alg type="conn">
                        <dgm:param type="dim" val="1D"/>
                        <dgm:param type="begPts" val="midR"/>
                        <dgm:param type="endPts" val="midL"/>
                        <dgm:param type="endSty" val="noArr"/>
                      </dgm:alg>
                    </dgm:if>
                    <dgm:else name="Name14">
                      <dgm:alg type="conn">
                        <dgm:param type="dim" val="1D"/>
                        <dgm:param type="begPts" val="midL"/>
                        <dgm:param type="endPts" val="midR"/>
                        <dgm:param type="endSty" val="noArr"/>
                      </dgm:alg>
                    </dgm:else>
                  </dgm:choose>
                  <dgm:shape xmlns:r="http://schemas.openxmlformats.org/officeDocument/2006/relationships" type="conn" r:blip="">
                    <dgm:adjLst/>
                  </dgm:shape>
                  <dgm:presOf axis="self"/>
                  <dgm:constrLst>
                    <dgm:constr type="w" val="1"/>
                    <dgm:constr type="h" val="5"/>
                    <dgm:constr type="connDist"/>
                    <dgm:constr type="begPad"/>
                    <dgm:constr type="endPad"/>
                    <dgm:constr type="userA" for="ch" refType="connDist"/>
                  </dgm:constrLst>
                  <dgm:ruleLst/>
                  <dgm:layoutNode name="connTx">
                    <dgm:alg type="tx">
                      <dgm:param type="autoTxRot" val="grav"/>
                    </dgm:alg>
                    <dgm:shape xmlns:r="http://schemas.openxmlformats.org/officeDocument/2006/relationships" type="rect" r:blip="" hideGeom="1">
                      <dgm:adjLst/>
                    </dgm:shape>
                    <dgm:presOf axis="self"/>
                    <dgm:constrLst>
                      <dgm:constr type="userA"/>
                      <dgm:constr type="w" refType="userA" fact="0.05"/>
                      <dgm:constr type="h" refType="userA" fact="0.05"/>
                      <dgm:constr type="lMarg" val="1"/>
                      <dgm:constr type="rMarg" val="1"/>
                      <dgm:constr type="tMarg"/>
                      <dgm:constr type="bMarg"/>
                    </dgm:constrLst>
                    <dgm:ruleLst>
                      <dgm:rule type="h" val="NaN" fact="0.25" max="NaN"/>
                      <dgm:rule type="w" val="NaN" fact="0.8" max="NaN"/>
                      <dgm:rule type="primFontSz" val="5" fact="NaN" max="NaN"/>
                    </dgm:ruleLst>
                  </dgm:layoutNode>
                </dgm:layoutNode>
              </dgm:forEach>
              <dgm:forEach name="Name15" axis="self" ptType="node">
                <dgm:layoutNode name="root2">
                  <dgm:choose name="Name16">
                    <dgm:if name="Name17" func="var" arg="dir" op="equ" val="norm">
                      <dgm:alg type="hierRoot">
                        <dgm:param type="hierAlign" val="lCtrCh"/>
                      </dgm:alg>
                    </dgm:if>
                    <dgm:else name="Name18">
                      <dgm:alg type="hierRoot">
                        <dgm:param type="hierAlign" val="rCtrCh"/>
                      </dgm:alg>
                    </dgm:else>
                  </dgm:choose>
                  <dgm:shape xmlns:r="http://schemas.openxmlformats.org/officeDocument/2006/relationships" r:blip="">
                    <dgm:adjLst/>
                  </dgm:shape>
                  <dgm:presOf/>
                  <dgm:constrLst/>
                  <dgm:ruleLst/>
                  <dgm:layoutNode name="LevelTwoTextNode">
                    <dgm:varLst>
                      <dgm:chPref val="3"/>
                    </dgm:varLst>
                    <dgm:alg type="tx"/>
                    <dgm:shape xmlns:r="http://schemas.openxmlformats.org/officeDocument/2006/relationships" type="roundRect" r:blip="">
                      <dgm:adjLst>
                        <dgm:adj idx="1" val="0.1"/>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name="level3hierChild">
                    <dgm:choose name="Name19">
                      <dgm:if name="Name20" func="var" arg="dir" op="equ" val="norm">
                        <dgm:alg type="hierChild">
                          <dgm:param type="linDir" val="fromT"/>
                          <dgm:param type="chAlign" val="l"/>
                        </dgm:alg>
                      </dgm:if>
                      <dgm:else name="Name21">
                        <dgm:alg type="hierChild">
                          <dgm:param type="linDir" val="fromT"/>
                          <dgm:param type="chAlign" val="r"/>
                        </dgm:alg>
                      </dgm:else>
                    </dgm:choose>
                    <dgm:shape xmlns:r="http://schemas.openxmlformats.org/officeDocument/2006/relationships" r:blip="">
                      <dgm:adjLst/>
                    </dgm:shape>
                    <dgm:presOf/>
                    <dgm:constrLst/>
                    <dgm:ruleLst/>
                    <dgm:forEach name="Name22" ref="repeat"/>
                  </dgm:layoutNode>
                </dgm:layoutNode>
              </dgm:forEach>
            </dgm:forEach>
          </dgm:layoutNode>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orgChart1">
  <dgm:title val=""/>
  <dgm:desc val=""/>
  <dgm:catLst>
    <dgm:cat type="hierarchy" pri="1000"/>
    <dgm:cat type="convert" pri="6000"/>
  </dgm:catLst>
  <dgm:sampData>
    <dgm:dataModel>
      <dgm:ptLst>
        <dgm:pt modelId="0" type="doc"/>
        <dgm:pt modelId="1">
          <dgm:prSet phldr="1"/>
        </dgm:pt>
        <dgm:pt modelId="2" type="asst">
          <dgm:prSet phldr="1"/>
        </dgm:pt>
        <dgm:pt modelId="3">
          <dgm:prSet phldr="1"/>
        </dgm:pt>
        <dgm:pt modelId="4">
          <dgm:prSet phldr="1"/>
        </dgm:pt>
        <dgm:pt modelId="5">
          <dgm:prSet phldr="1"/>
        </dgm:pt>
      </dgm:ptLst>
      <dgm:cxnLst>
        <dgm:cxn modelId="5" srcId="0" destId="1" srcOrd="0" destOrd="0"/>
        <dgm:cxn modelId="6" srcId="1" destId="2" srcOrd="0" destOrd="0"/>
        <dgm:cxn modelId="7" srcId="1" destId="3" srcOrd="1" destOrd="0"/>
        <dgm:cxn modelId="8" srcId="1" destId="4" srcOrd="2" destOrd="0"/>
        <dgm:cxn modelId="9" srcId="1" destId="5" srcOrd="3" destOrd="0"/>
      </dgm:cxnLst>
      <dgm:bg/>
      <dgm:whole/>
    </dgm:dataModel>
  </dgm:sampData>
  <dgm:styleData>
    <dgm:dataModel>
      <dgm:ptLst>
        <dgm:pt modelId="0" type="doc"/>
        <dgm:pt modelId="1"/>
        <dgm:pt modelId="12"/>
        <dgm:pt modelId="13"/>
      </dgm:ptLst>
      <dgm:cxnLst>
        <dgm:cxn modelId="2" srcId="0" destId="1" srcOrd="0" destOrd="0"/>
        <dgm:cxn modelId="16" srcId="1" destId="12" srcOrd="1" destOrd="0"/>
        <dgm:cxn modelId="17" srcId="1" destId="13" srcOrd="2" destOrd="0"/>
      </dgm:cxnLst>
      <dgm:bg/>
      <dgm:whole/>
    </dgm:dataModel>
  </dgm:styleData>
  <dgm:clrData>
    <dgm:dataModel>
      <dgm:ptLst>
        <dgm:pt modelId="0" type="doc"/>
        <dgm:pt modelId="1"/>
        <dgm:pt modelId="11" type="asst"/>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2" destOrd="0"/>
      </dgm:cxnLst>
      <dgm:bg/>
      <dgm:whole/>
    </dgm:dataModel>
  </dgm:clrData>
  <dgm:layoutNode name="hierChild1">
    <dgm:varLst>
      <dgm:orgChart val="1"/>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w" for="des" forName="rootComposite1" refType="w" fact="10"/>
      <dgm:constr type="h" for="des" forName="rootComposite1" refType="w" refFor="des" refForName="rootComposite1" fact="0.5"/>
      <dgm:constr type="w" for="des" forName="rootComposite" refType="w" fact="10"/>
      <dgm:constr type="h" for="des" forName="rootComposite" refType="w" refFor="des" refForName="rootComposite1" fact="0.5"/>
      <dgm:constr type="w" for="des" forName="rootComposite3" refType="w" fact="10"/>
      <dgm:constr type="h" for="des" forName="rootComposite3" refType="w" refFor="des" refForName="rootComposite1" fact="0.5"/>
      <dgm:constr type="primFontSz" for="des" ptType="node" op="equ"/>
      <dgm:constr type="sp" for="des" op="equ"/>
      <dgm:constr type="sp" for="des" forName="hierRoot1" refType="w" refFor="des" refForName="rootComposite1" fact="0.21"/>
      <dgm:constr type="sp" for="des" forName="hierRoot2" refType="sp" refFor="des" refForName="hierRoot1"/>
      <dgm:constr type="sp" for="des" forName="hierRoot3" refType="sp" refFor="des" refForName="hierRoot1"/>
      <dgm:constr type="sibSp" refType="w" refFor="des" refForName="rootComposite1" fact="0.2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ibSp" for="des" forName="hierChild7" refType="sibSp"/>
      <dgm:constr type="secSibSp" refType="w" refFor="des" refForName="rootComposite1" fact="0.21"/>
      <dgm:constr type="secSibSp" for="des" forName="hierChild2" refType="secSibSp"/>
      <dgm:constr type="secSibSp" for="des" forName="hierChild3" refType="secSibSp"/>
      <dgm:constr type="secSibSp" for="des" forName="hierChild4" refType="secSibSp"/>
      <dgm:constr type="secSibSp" for="des" forName="hierChild5" refType="secSibSp"/>
      <dgm:constr type="secSibSp" for="des" forName="hierChild6" refType="secSibSp"/>
      <dgm:constr type="secSibSp" for="des" forName="hierChild7" refType="secSibSp"/>
    </dgm:constrLst>
    <dgm:ruleLst/>
    <dgm:forEach name="Name3" axis="ch">
      <dgm:forEach name="Name4" axis="self" ptType="node">
        <dgm:layoutNode name="hierRoot1">
          <dgm:varLst>
            <dgm:hierBranch val="init"/>
          </dgm:varLst>
          <dgm:choose name="Name5">
            <dgm:if name="Name6" func="var" arg="hierBranch" op="equ" val="l">
              <dgm:choose name="Name7">
                <dgm:if name="Name8" axis="ch" ptType="asst" func="cnt" op="gte" val="1">
                  <dgm:alg type="hierRoot">
                    <dgm:param type="hierAlign" val="tR"/>
                  </dgm:alg>
                  <dgm:constrLst>
                    <dgm:constr type="alignOff" val="0.65"/>
                  </dgm:constrLst>
                </dgm:if>
                <dgm:else name="Name9">
                  <dgm:alg type="hierRoot">
                    <dgm:param type="hierAlign" val="tR"/>
                  </dgm:alg>
                  <dgm:constrLst>
                    <dgm:constr type="alignOff" val="0.25"/>
                  </dgm:constrLst>
                </dgm:else>
              </dgm:choose>
            </dgm:if>
            <dgm:if name="Name10" func="var" arg="hierBranch" op="equ" val="r">
              <dgm:choose name="Name11">
                <dgm:if name="Name12" axis="ch" ptType="asst" func="cnt" op="gte" val="1">
                  <dgm:alg type="hierRoot">
                    <dgm:param type="hierAlign" val="tL"/>
                  </dgm:alg>
                  <dgm:constrLst>
                    <dgm:constr type="alignOff" val="0.65"/>
                  </dgm:constrLst>
                </dgm:if>
                <dgm:else name="Name13">
                  <dgm:alg type="hierRoot">
                    <dgm:param type="hierAlign" val="tL"/>
                  </dgm:alg>
                  <dgm:constrLst>
                    <dgm:constr type="alignOff" val="0.25"/>
                  </dgm:constrLst>
                </dgm:else>
              </dgm:choose>
            </dgm:if>
            <dgm:if name="Name14" func="var" arg="hierBranch" op="equ" val="hang">
              <dgm:alg type="hierRoot"/>
              <dgm:constrLst>
                <dgm:constr type="alignOff" val="0.65"/>
              </dgm:constrLst>
            </dgm:if>
            <dgm:else name="Name15">
              <dgm:alg type="hierRoot"/>
              <dgm:constrLst>
                <dgm:constr type="alignOff"/>
                <dgm:constr type="bendDist" for="des" ptType="parTrans" refType="sp" fact="0.5"/>
              </dgm:constrLst>
            </dgm:else>
          </dgm:choose>
          <dgm:shape xmlns:r="http://schemas.openxmlformats.org/officeDocument/2006/relationships" r:blip="">
            <dgm:adjLst/>
          </dgm:shape>
          <dgm:presOf/>
          <dgm:ruleLst/>
          <dgm:layoutNode name="rootComposite1">
            <dgm:alg type="composite"/>
            <dgm:shape xmlns:r="http://schemas.openxmlformats.org/officeDocument/2006/relationships" r:blip="">
              <dgm:adjLst/>
            </dgm:shape>
            <dgm:presOf axis="self" ptType="node" cnt="1"/>
            <dgm:choose name="Name16">
              <dgm:if name="Name17" func="var" arg="hierBranch" op="equ" val="init">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if name="Name18" func="var" arg="hierBranch" op="equ" val="l">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if>
              <dgm:if name="Name19" func="var" arg="hierBranch" op="equ" val="r">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else name="Name20">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else>
            </dgm:choose>
            <dgm:ruleLst/>
            <dgm:layoutNode name="rootText1" styleLbl="node0">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1" moveWith="rootText1">
              <dgm:alg type="sp"/>
              <dgm:shape xmlns:r="http://schemas.openxmlformats.org/officeDocument/2006/relationships" type="rect" r:blip="" hideGeom="1">
                <dgm:adjLst/>
              </dgm:shape>
              <dgm:presOf axis="self" ptType="node" cnt="1"/>
              <dgm:constrLst/>
              <dgm:ruleLst/>
            </dgm:layoutNode>
          </dgm:layoutNode>
          <dgm:layoutNode name="hierChild2">
            <dgm:choose name="Name21">
              <dgm:if name="Name22" func="var" arg="hierBranch" op="equ" val="l">
                <dgm:alg type="hierChild">
                  <dgm:param type="chAlign" val="r"/>
                  <dgm:param type="linDir" val="fromT"/>
                </dgm:alg>
              </dgm:if>
              <dgm:if name="Name23" func="var" arg="hierBranch" op="equ" val="r">
                <dgm:alg type="hierChild">
                  <dgm:param type="chAlign" val="l"/>
                  <dgm:param type="linDir" val="fromT"/>
                </dgm:alg>
              </dgm:if>
              <dgm:if name="Name24" func="var" arg="hierBranch" op="equ" val="hang">
                <dgm:choose name="Name25">
                  <dgm:if name="Name26" func="var" arg="dir" op="equ" val="norm">
                    <dgm:alg type="hierChild">
                      <dgm:param type="chAlign" val="l"/>
                      <dgm:param type="linDir" val="fromL"/>
                      <dgm:param type="secChAlign" val="t"/>
                      <dgm:param type="secLinDir" val="fromT"/>
                    </dgm:alg>
                  </dgm:if>
                  <dgm:else name="Name27">
                    <dgm:alg type="hierChild">
                      <dgm:param type="chAlign" val="l"/>
                      <dgm:param type="linDir" val="fromR"/>
                      <dgm:param type="secChAlign" val="t"/>
                      <dgm:param type="secLinDir" val="fromT"/>
                    </dgm:alg>
                  </dgm:else>
                </dgm:choose>
              </dgm:if>
              <dgm:else name="Name28">
                <dgm:choose name="Name29">
                  <dgm:if name="Name30" func="var" arg="dir" op="equ" val="norm">
                    <dgm:alg type="hierChild"/>
                  </dgm:if>
                  <dgm:else name="Name31">
                    <dgm:alg type="hierChild">
                      <dgm:param type="linDir" val="fromR"/>
                    </dgm:alg>
                  </dgm:else>
                </dgm:choose>
              </dgm:else>
            </dgm:choose>
            <dgm:shape xmlns:r="http://schemas.openxmlformats.org/officeDocument/2006/relationships" r:blip="">
              <dgm:adjLst/>
            </dgm:shape>
            <dgm:presOf/>
            <dgm:constrLst/>
            <dgm:ruleLst/>
            <dgm:forEach name="rep2a" axis="ch" ptType="nonAsst">
              <dgm:forEach name="Name32" axis="precedSib" ptType="parTrans" st="-1" cnt="1">
                <dgm:choose name="Name33">
                  <dgm:if name="Name34" func="var" arg="hierBranch" op="equ" val="std">
                    <dgm:layoutNode name="Name35">
                      <dgm:alg type="conn">
                        <dgm:param type="connRout" val="bend"/>
                        <dgm:param type="dim" val="1D"/>
                        <dgm:param type="endSty" val="noArr"/>
                        <dgm:param type="begPts" val="bCtr"/>
                        <dgm:param type="endPts" val="tCtr"/>
                        <dgm:param type="bendPt" val="end"/>
                      </dgm:alg>
                      <dgm:shape xmlns:r="http://schemas.openxmlformats.org/officeDocument/2006/relationships" type="conn" r:blip="" zOrderOff="-99999">
                        <dgm:adjLst/>
                      </dgm:shape>
                      <dgm:presOf axis="self"/>
                      <dgm:constrLst>
                        <dgm:constr type="begPad"/>
                        <dgm:constr type="endPad"/>
                      </dgm:constrLst>
                      <dgm:ruleLst/>
                    </dgm:layoutNode>
                  </dgm:if>
                  <dgm:if name="Name36" func="var" arg="hierBranch" op="equ" val="init">
                    <dgm:layoutNode name="Name37">
                      <dgm:choose name="Name38">
                        <dgm:if name="Name39" axis="self" func="depth" op="lte" val="2">
                          <dgm:alg type="conn">
                            <dgm:param type="connRout" val="bend"/>
                            <dgm:param type="dim" val="1D"/>
                            <dgm:param type="endSty" val="noArr"/>
                            <dgm:param type="begPts" val="bCtr"/>
                            <dgm:param type="endPts" val="tCtr"/>
                            <dgm:param type="bendPt" val="end"/>
                          </dgm:alg>
                        </dgm:if>
                        <dgm:else name="Name40">
                          <dgm:choose name="Name41">
                            <dgm:if name="Name42" axis="par des" func="maxDepth" op="lte" val="1">
                              <dgm:choose name="Name43">
                                <dgm:if name="Name44" axis="par ch" ptType="node asst" func="cnt" op="gte" val="1">
                                  <dgm:alg type="conn">
                                    <dgm:param type="connRout" val="bend"/>
                                    <dgm:param type="dim" val="1D"/>
                                    <dgm:param type="endSty" val="noArr"/>
                                    <dgm:param type="begPts" val="bCtr"/>
                                    <dgm:param type="endPts" val="midL midR"/>
                                  </dgm:alg>
                                </dgm:if>
                                <dgm:else name="Name45">
                                  <dgm:alg type="conn">
                                    <dgm:param type="connRout" val="bend"/>
                                    <dgm:param type="dim" val="1D"/>
                                    <dgm:param type="endSty" val="noArr"/>
                                    <dgm:param type="begPts" val="bCtr"/>
                                    <dgm:param type="endPts" val="midL midR"/>
                                    <dgm:param type="srcNode" val="rootConnector"/>
                                  </dgm:alg>
                                </dgm:else>
                              </dgm:choose>
                            </dgm:if>
                            <dgm:else name="Name46">
                              <dgm:alg type="conn">
                                <dgm:param type="connRout" val="bend"/>
                                <dgm:param type="dim" val="1D"/>
                                <dgm:param type="endSty" val="noArr"/>
                                <dgm:param type="begPts" val="bCtr"/>
                                <dgm:param type="endPts" val="tCtr"/>
                                <dgm:param type="bendPt" val="end"/>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if>
                  <dgm:if name="Name47" func="var" arg="hierBranch" op="equ" val="hang">
                    <dgm:layoutNode name="Name48">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if>
                  <dgm:else name="Name49">
                    <dgm:layoutNode name="Name50">
                      <dgm:choose name="Name51">
                        <dgm:if name="Name52" axis="self" func="depth" op="lte" val="2">
                          <dgm:choose name="Name53">
                            <dgm:if name="Name54" axis="par ch" ptType="node asst" func="cnt" op="gte" val="1">
                              <dgm:alg type="conn">
                                <dgm:param type="connRout" val="bend"/>
                                <dgm:param type="dim" val="1D"/>
                                <dgm:param type="endSty" val="noArr"/>
                                <dgm:param type="begPts" val="bCtr"/>
                                <dgm:param type="endPts" val="midL midR"/>
                              </dgm:alg>
                            </dgm:if>
                            <dgm:else name="Name55">
                              <dgm:alg type="conn">
                                <dgm:param type="connRout" val="bend"/>
                                <dgm:param type="dim" val="1D"/>
                                <dgm:param type="endSty" val="noArr"/>
                                <dgm:param type="begPts" val="bCtr"/>
                                <dgm:param type="endPts" val="midL midR"/>
                                <dgm:param type="srcNode" val="rootConnector1"/>
                              </dgm:alg>
                            </dgm:else>
                          </dgm:choose>
                        </dgm:if>
                        <dgm:else name="Name56">
                          <dgm:choose name="Name57">
                            <dgm:if name="Name58" axis="par ch" ptType="node asst" func="cnt" op="gte" val="1">
                              <dgm:alg type="conn">
                                <dgm:param type="connRout" val="bend"/>
                                <dgm:param type="dim" val="1D"/>
                                <dgm:param type="endSty" val="noArr"/>
                                <dgm:param type="begPts" val="bCtr"/>
                                <dgm:param type="endPts" val="midL midR"/>
                              </dgm:alg>
                            </dgm:if>
                            <dgm:else name="Name59">
                              <dgm:alg type="conn">
                                <dgm:param type="connRout" val="bend"/>
                                <dgm:param type="dim" val="1D"/>
                                <dgm:param type="endSty" val="noArr"/>
                                <dgm:param type="begPts" val="bCtr"/>
                                <dgm:param type="endPts" val="midL midR"/>
                                <dgm:param type="srcNode" val="rootConnector"/>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else>
                </dgm:choose>
              </dgm:forEach>
              <dgm:layoutNode name="hierRoot2">
                <dgm:varLst>
                  <dgm:hierBranch val="init"/>
                </dgm:varLst>
                <dgm:choose name="Name60">
                  <dgm:if name="Name61" func="var" arg="hierBranch" op="equ" val="l">
                    <dgm:choose name="Name62">
                      <dgm:if name="Name63" axis="ch" ptType="asst" func="cnt" op="gte" val="1">
                        <dgm:alg type="hierRoot">
                          <dgm:param type="hierAlign" val="tR"/>
                        </dgm:alg>
                        <dgm:shape xmlns:r="http://schemas.openxmlformats.org/officeDocument/2006/relationships" r:blip="">
                          <dgm:adjLst/>
                        </dgm:shape>
                        <dgm:presOf/>
                        <dgm:constrLst>
                          <dgm:constr type="alignOff" val="0.65"/>
                        </dgm:constrLst>
                      </dgm:if>
                      <dgm:else name="Name64">
                        <dgm:alg type="hierRoot">
                          <dgm:param type="hierAlign" val="tR"/>
                        </dgm:alg>
                        <dgm:shape xmlns:r="http://schemas.openxmlformats.org/officeDocument/2006/relationships" r:blip="">
                          <dgm:adjLst/>
                        </dgm:shape>
                        <dgm:presOf/>
                        <dgm:constrLst>
                          <dgm:constr type="alignOff" val="0.25"/>
                        </dgm:constrLst>
                      </dgm:else>
                    </dgm:choose>
                  </dgm:if>
                  <dgm:if name="Name65" func="var" arg="hierBranch" op="equ" val="r">
                    <dgm:choose name="Name66">
                      <dgm:if name="Name67"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68">
                        <dgm:alg type="hierRoot">
                          <dgm:param type="hierAlign" val="tL"/>
                        </dgm:alg>
                        <dgm:shape xmlns:r="http://schemas.openxmlformats.org/officeDocument/2006/relationships" r:blip="">
                          <dgm:adjLst/>
                        </dgm:shape>
                        <dgm:presOf/>
                        <dgm:constrLst>
                          <dgm:constr type="alignOff" val="0.25"/>
                        </dgm:constrLst>
                      </dgm:else>
                    </dgm:choose>
                  </dgm:if>
                  <dgm:if name="Name69"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70" func="var" arg="hierBranch" op="equ" val="init">
                    <dgm:choose name="Name71">
                      <dgm:if name="Name72" axis="des" func="maxDepth" op="lte" val="1">
                        <dgm:choose name="Name73">
                          <dgm:if name="Name74"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75">
                            <dgm:alg type="hierRoot">
                              <dgm:param type="hierAlign" val="tL"/>
                            </dgm:alg>
                            <dgm:shape xmlns:r="http://schemas.openxmlformats.org/officeDocument/2006/relationships" r:blip="">
                              <dgm:adjLst/>
                            </dgm:shape>
                            <dgm:presOf/>
                            <dgm:constrLst>
                              <dgm:constr type="alignOff" val="0.25"/>
                            </dgm:constrLst>
                          </dgm:else>
                        </dgm:choose>
                      </dgm:if>
                      <dgm:else name="Name76">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77">
                    <dgm:alg type="hierRoot"/>
                    <dgm:shape xmlns:r="http://schemas.openxmlformats.org/officeDocument/2006/relationships" r:blip="">
                      <dgm:adjLst/>
                    </dgm:shape>
                    <dgm:presOf/>
                    <dgm:constrLst>
                      <dgm:constr type="alignOff" val="0.65"/>
                    </dgm:constrLst>
                  </dgm:else>
                </dgm:choose>
                <dgm:ruleLst/>
                <dgm:layoutNode name="rootComposite">
                  <dgm:alg type="composite"/>
                  <dgm:shape xmlns:r="http://schemas.openxmlformats.org/officeDocument/2006/relationships" r:blip="">
                    <dgm:adjLst/>
                  </dgm:shape>
                  <dgm:presOf axis="self" ptType="node" cnt="1"/>
                  <dgm:choose name="Name78">
                    <dgm:if name="Name79" func="var" arg="hierBranch" op="equ" val="init">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if name="Name80" func="var" arg="hierBranch" op="equ" val="l">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if>
                    <dgm:if name="Name81" func="var" arg="hierBranch" op="equ" val="r">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82">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 moveWith="rootText">
                    <dgm:alg type="sp"/>
                    <dgm:shape xmlns:r="http://schemas.openxmlformats.org/officeDocument/2006/relationships" type="rect" r:blip="" hideGeom="1">
                      <dgm:adjLst/>
                    </dgm:shape>
                    <dgm:presOf axis="self" ptType="node" cnt="1"/>
                    <dgm:constrLst/>
                    <dgm:ruleLst/>
                  </dgm:layoutNode>
                </dgm:layoutNode>
                <dgm:layoutNode name="hierChild4">
                  <dgm:choose name="Name83">
                    <dgm:if name="Name84" func="var" arg="hierBranch" op="equ" val="l">
                      <dgm:alg type="hierChild">
                        <dgm:param type="chAlign" val="r"/>
                        <dgm:param type="linDir" val="fromT"/>
                      </dgm:alg>
                    </dgm:if>
                    <dgm:if name="Name85" func="var" arg="hierBranch" op="equ" val="r">
                      <dgm:alg type="hierChild">
                        <dgm:param type="chAlign" val="l"/>
                        <dgm:param type="linDir" val="fromT"/>
                      </dgm:alg>
                    </dgm:if>
                    <dgm:if name="Name86" func="var" arg="hierBranch" op="equ" val="hang">
                      <dgm:choose name="Name87">
                        <dgm:if name="Name88" func="var" arg="dir" op="equ" val="norm">
                          <dgm:alg type="hierChild">
                            <dgm:param type="chAlign" val="l"/>
                            <dgm:param type="linDir" val="fromL"/>
                            <dgm:param type="secChAlign" val="t"/>
                            <dgm:param type="secLinDir" val="fromT"/>
                          </dgm:alg>
                        </dgm:if>
                        <dgm:else name="Name89">
                          <dgm:alg type="hierChild">
                            <dgm:param type="chAlign" val="l"/>
                            <dgm:param type="linDir" val="fromR"/>
                            <dgm:param type="secChAlign" val="t"/>
                            <dgm:param type="secLinDir" val="fromT"/>
                          </dgm:alg>
                        </dgm:else>
                      </dgm:choose>
                    </dgm:if>
                    <dgm:if name="Name90" func="var" arg="hierBranch" op="equ" val="std">
                      <dgm:choose name="Name91">
                        <dgm:if name="Name92" func="var" arg="dir" op="equ" val="norm">
                          <dgm:alg type="hierChild"/>
                        </dgm:if>
                        <dgm:else name="Name93">
                          <dgm:alg type="hierChild">
                            <dgm:param type="linDir" val="fromR"/>
                          </dgm:alg>
                        </dgm:else>
                      </dgm:choose>
                    </dgm:if>
                    <dgm:if name="Name94" func="var" arg="hierBranch" op="equ" val="init">
                      <dgm:choose name="Name95">
                        <dgm:if name="Name96" axis="des" func="maxDepth" op="lte" val="1">
                          <dgm:alg type="hierChild">
                            <dgm:param type="chAlign" val="l"/>
                            <dgm:param type="linDir" val="fromT"/>
                          </dgm:alg>
                        </dgm:if>
                        <dgm:else name="Name97">
                          <dgm:choose name="Name98">
                            <dgm:if name="Name99" func="var" arg="dir" op="equ" val="norm">
                              <dgm:alg type="hierChild"/>
                            </dgm:if>
                            <dgm:else name="Name100">
                              <dgm:alg type="hierChild">
                                <dgm:param type="linDir" val="fromR"/>
                              </dgm:alg>
                            </dgm:else>
                          </dgm:choose>
                        </dgm:else>
                      </dgm:choose>
                    </dgm:if>
                    <dgm:else name="Name101"/>
                  </dgm:choose>
                  <dgm:shape xmlns:r="http://schemas.openxmlformats.org/officeDocument/2006/relationships" r:blip="">
                    <dgm:adjLst/>
                  </dgm:shape>
                  <dgm:presOf/>
                  <dgm:constrLst/>
                  <dgm:ruleLst/>
                  <dgm:forEach name="Name102" ref="rep2a"/>
                </dgm:layoutNode>
                <dgm:layoutNode name="hierChild5">
                  <dgm:choose name="Name103">
                    <dgm:if name="Name104" func="var" arg="dir" op="equ" val="norm">
                      <dgm:alg type="hierChild">
                        <dgm:param type="chAlign" val="l"/>
                        <dgm:param type="linDir" val="fromL"/>
                        <dgm:param type="secChAlign" val="t"/>
                        <dgm:param type="secLinDir" val="fromT"/>
                      </dgm:alg>
                    </dgm:if>
                    <dgm:else name="Name105">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06" ref="rep2b"/>
                </dgm:layoutNode>
              </dgm:layoutNode>
            </dgm:forEach>
          </dgm:layoutNode>
          <dgm:layoutNode name="hierChild3">
            <dgm:choose name="Name107">
              <dgm:if name="Name108" func="var" arg="dir" op="equ" val="norm">
                <dgm:alg type="hierChild">
                  <dgm:param type="chAlign" val="l"/>
                  <dgm:param type="linDir" val="fromL"/>
                  <dgm:param type="secChAlign" val="t"/>
                  <dgm:param type="secLinDir" val="fromT"/>
                </dgm:alg>
              </dgm:if>
              <dgm:else name="Name109">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rep2b" axis="ch" ptType="asst">
              <dgm:forEach name="Name110" axis="precedSib" ptType="parTrans" st="-1" cnt="1">
                <dgm:layoutNode name="Name111">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forEach>
              <dgm:layoutNode name="hierRoot3">
                <dgm:varLst>
                  <dgm:hierBranch val="init"/>
                </dgm:varLst>
                <dgm:choose name="Name112">
                  <dgm:if name="Name113" func="var" arg="hierBranch" op="equ" val="l">
                    <dgm:alg type="hierRoot">
                      <dgm:param type="hierAlign" val="tR"/>
                    </dgm:alg>
                    <dgm:shape xmlns:r="http://schemas.openxmlformats.org/officeDocument/2006/relationships" r:blip="">
                      <dgm:adjLst/>
                    </dgm:shape>
                    <dgm:presOf/>
                    <dgm:constrLst>
                      <dgm:constr type="alignOff" val="0.65"/>
                    </dgm:constrLst>
                  </dgm:if>
                  <dgm:if name="Name114" func="var" arg="hierBranch" op="equ" val="r">
                    <dgm:alg type="hierRoot">
                      <dgm:param type="hierAlign" val="tL"/>
                    </dgm:alg>
                    <dgm:shape xmlns:r="http://schemas.openxmlformats.org/officeDocument/2006/relationships" r:blip="">
                      <dgm:adjLst/>
                    </dgm:shape>
                    <dgm:presOf/>
                    <dgm:constrLst>
                      <dgm:constr type="alignOff" val="0.65"/>
                    </dgm:constrLst>
                  </dgm:if>
                  <dgm:if name="Name115" func="var" arg="hierBranch" op="equ" val="hang">
                    <dgm:alg type="hierRoot"/>
                    <dgm:shape xmlns:r="http://schemas.openxmlformats.org/officeDocument/2006/relationships" r:blip="">
                      <dgm:adjLst/>
                    </dgm:shape>
                    <dgm:presOf/>
                    <dgm:constrLst>
                      <dgm:constr type="alignOff" val="0.65"/>
                    </dgm:constrLst>
                  </dgm:if>
                  <dgm:if name="Name116"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117" func="var" arg="hierBranch" op="equ" val="init">
                    <dgm:choose name="Name118">
                      <dgm:if name="Name119" axis="des" func="maxDepth" op="lte" val="1">
                        <dgm:alg type="hierRoot">
                          <dgm:param type="hierAlign" val="tL"/>
                        </dgm:alg>
                        <dgm:shape xmlns:r="http://schemas.openxmlformats.org/officeDocument/2006/relationships" r:blip="">
                          <dgm:adjLst/>
                        </dgm:shape>
                        <dgm:presOf/>
                        <dgm:constrLst>
                          <dgm:constr type="alignOff" val="0.65"/>
                        </dgm:constrLst>
                      </dgm:if>
                      <dgm:else name="Name120">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121"/>
                </dgm:choose>
                <dgm:ruleLst/>
                <dgm:layoutNode name="rootComposite3">
                  <dgm:alg type="composite"/>
                  <dgm:shape xmlns:r="http://schemas.openxmlformats.org/officeDocument/2006/relationships" r:blip="">
                    <dgm:adjLst/>
                  </dgm:shape>
                  <dgm:presOf axis="self" ptType="node" cnt="1"/>
                  <dgm:choose name="Name122">
                    <dgm:if name="Name123" func="var" arg="hierBranch" op="equ" val="init">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if name="Name124" func="var" arg="hierBranch" op="equ" val="l">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if>
                    <dgm:if name="Name125" func="var" arg="hierBranch" op="equ" val="r">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else name="Name126">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else>
                  </dgm:choose>
                  <dgm:ruleLst/>
                  <dgm:layoutNode name="rootText3">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3" moveWith="rootText1">
                    <dgm:alg type="sp"/>
                    <dgm:shape xmlns:r="http://schemas.openxmlformats.org/officeDocument/2006/relationships" type="rect" r:blip="" hideGeom="1">
                      <dgm:adjLst/>
                    </dgm:shape>
                    <dgm:presOf axis="self" ptType="node" cnt="1"/>
                    <dgm:constrLst/>
                    <dgm:ruleLst/>
                  </dgm:layoutNode>
                </dgm:layoutNode>
                <dgm:layoutNode name="hierChild6">
                  <dgm:choose name="Name127">
                    <dgm:if name="Name128" func="var" arg="hierBranch" op="equ" val="l">
                      <dgm:alg type="hierChild">
                        <dgm:param type="chAlign" val="r"/>
                        <dgm:param type="linDir" val="fromT"/>
                      </dgm:alg>
                    </dgm:if>
                    <dgm:if name="Name129" func="var" arg="hierBranch" op="equ" val="r">
                      <dgm:alg type="hierChild">
                        <dgm:param type="chAlign" val="l"/>
                        <dgm:param type="linDir" val="fromT"/>
                      </dgm:alg>
                    </dgm:if>
                    <dgm:if name="Name130" func="var" arg="hierBranch" op="equ" val="hang">
                      <dgm:choose name="Name131">
                        <dgm:if name="Name132" func="var" arg="dir" op="equ" val="norm">
                          <dgm:alg type="hierChild">
                            <dgm:param type="chAlign" val="l"/>
                            <dgm:param type="linDir" val="fromL"/>
                            <dgm:param type="secChAlign" val="t"/>
                            <dgm:param type="secLinDir" val="fromT"/>
                          </dgm:alg>
                        </dgm:if>
                        <dgm:else name="Name133">
                          <dgm:alg type="hierChild">
                            <dgm:param type="chAlign" val="l"/>
                            <dgm:param type="linDir" val="fromR"/>
                            <dgm:param type="secChAlign" val="t"/>
                            <dgm:param type="secLinDir" val="fromT"/>
                          </dgm:alg>
                        </dgm:else>
                      </dgm:choose>
                    </dgm:if>
                    <dgm:if name="Name134" func="var" arg="hierBranch" op="equ" val="std">
                      <dgm:choose name="Name135">
                        <dgm:if name="Name136" func="var" arg="dir" op="equ" val="norm">
                          <dgm:alg type="hierChild"/>
                        </dgm:if>
                        <dgm:else name="Name137">
                          <dgm:alg type="hierChild">
                            <dgm:param type="linDir" val="fromR"/>
                          </dgm:alg>
                        </dgm:else>
                      </dgm:choose>
                    </dgm:if>
                    <dgm:if name="Name138" func="var" arg="hierBranch" op="equ" val="init">
                      <dgm:choose name="Name139">
                        <dgm:if name="Name140" axis="des" func="maxDepth" op="lte" val="1">
                          <dgm:alg type="hierChild">
                            <dgm:param type="chAlign" val="l"/>
                            <dgm:param type="linDir" val="fromT"/>
                          </dgm:alg>
                        </dgm:if>
                        <dgm:else name="Name141">
                          <dgm:alg type="hierChild"/>
                        </dgm:else>
                      </dgm:choose>
                    </dgm:if>
                    <dgm:else name="Name142"/>
                  </dgm:choose>
                  <dgm:shape xmlns:r="http://schemas.openxmlformats.org/officeDocument/2006/relationships" r:blip="">
                    <dgm:adjLst/>
                  </dgm:shape>
                  <dgm:presOf/>
                  <dgm:constrLst/>
                  <dgm:ruleLst/>
                  <dgm:forEach name="Name143" ref="rep2a"/>
                </dgm:layoutNode>
                <dgm:layoutNode name="hierChild7">
                  <dgm:choose name="Name144">
                    <dgm:if name="Name145" func="var" arg="dir" op="equ" val="norm">
                      <dgm:alg type="hierChild">
                        <dgm:param type="chAlign" val="l"/>
                        <dgm:param type="linDir" val="fromL"/>
                        <dgm:param type="secChAlign" val="t"/>
                        <dgm:param type="secLinDir" val="fromT"/>
                      </dgm:alg>
                    </dgm:if>
                    <dgm:else name="Name146">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47" ref="rep2b"/>
                </dgm:layoutNode>
              </dgm:layoutNode>
            </dgm:forEach>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rawings/_rels/vmlDrawing1.v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image" Target="../media/image1.png"/></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ru-RU"/>
          </a:p>
        </p:txBody>
      </p:sp>
      <p:sp>
        <p:nvSpPr>
          <p:cNvPr id="3" name="Дата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99C7C78-B9EE-475E-85C7-0009DBD06B16}" type="datetimeFigureOut">
              <a:rPr lang="ru-RU" smtClean="0"/>
              <a:t>03.10.2025</a:t>
            </a:fld>
            <a:endParaRPr lang="ru-RU"/>
          </a:p>
        </p:txBody>
      </p:sp>
      <p:sp>
        <p:nvSpPr>
          <p:cNvPr id="4" name="Образ слайда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ru-RU"/>
          </a:p>
        </p:txBody>
      </p:sp>
      <p:sp>
        <p:nvSpPr>
          <p:cNvPr id="5" name="Заметки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6" name="Нижний колонтитул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ru-RU"/>
          </a:p>
        </p:txBody>
      </p:sp>
      <p:sp>
        <p:nvSpPr>
          <p:cNvPr id="7" name="Номер слайда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5B9D64C-9177-4D28-93D0-062E6E482465}" type="slidenum">
              <a:rPr lang="ru-RU" smtClean="0"/>
              <a:t>‹#›</a:t>
            </a:fld>
            <a:endParaRPr lang="ru-RU"/>
          </a:p>
        </p:txBody>
      </p:sp>
    </p:spTree>
    <p:extLst>
      <p:ext uri="{BB962C8B-B14F-4D97-AF65-F5344CB8AC3E}">
        <p14:creationId xmlns:p14="http://schemas.microsoft.com/office/powerpoint/2010/main" val="224305667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Rectangle 2"/>
          <p:cNvSpPr>
            <a:spLocks noGrp="1" noRot="1" noChangeAspect="1" noChangeArrowheads="1" noTextEdit="1"/>
          </p:cNvSpPr>
          <p:nvPr>
            <p:ph type="sldImg"/>
          </p:nvPr>
        </p:nvSpPr>
        <p:spPr>
          <a:ln/>
        </p:spPr>
      </p:sp>
      <p:sp>
        <p:nvSpPr>
          <p:cNvPr id="66563"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pPr eaLnBrk="1" hangingPunct="1"/>
            <a:endParaRPr lang="ru-RU" altLang="ru-RU" smtClean="0"/>
          </a:p>
        </p:txBody>
      </p:sp>
    </p:spTree>
    <p:extLst>
      <p:ext uri="{BB962C8B-B14F-4D97-AF65-F5344CB8AC3E}">
        <p14:creationId xmlns:p14="http://schemas.microsoft.com/office/powerpoint/2010/main" val="34348348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Rectangle 2"/>
          <p:cNvSpPr>
            <a:spLocks noGrp="1" noRot="1" noChangeAspect="1" noChangeArrowheads="1" noTextEdit="1"/>
          </p:cNvSpPr>
          <p:nvPr>
            <p:ph type="sldImg"/>
          </p:nvPr>
        </p:nvSpPr>
        <p:spPr>
          <a:ln/>
        </p:spPr>
      </p:sp>
      <p:sp>
        <p:nvSpPr>
          <p:cNvPr id="68611"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pPr eaLnBrk="1" hangingPunct="1"/>
            <a:endParaRPr lang="ru-RU" altLang="ru-RU" smtClean="0"/>
          </a:p>
        </p:txBody>
      </p:sp>
    </p:spTree>
    <p:extLst>
      <p:ext uri="{BB962C8B-B14F-4D97-AF65-F5344CB8AC3E}">
        <p14:creationId xmlns:p14="http://schemas.microsoft.com/office/powerpoint/2010/main" val="19392771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Rectangle 2"/>
          <p:cNvSpPr>
            <a:spLocks noGrp="1" noRot="1" noChangeAspect="1" noChangeArrowheads="1" noTextEdit="1"/>
          </p:cNvSpPr>
          <p:nvPr>
            <p:ph type="sldImg"/>
          </p:nvPr>
        </p:nvSpPr>
        <p:spPr>
          <a:ln/>
        </p:spPr>
      </p:sp>
      <p:sp>
        <p:nvSpPr>
          <p:cNvPr id="73731"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ru-RU" altLang="ru-RU" smtClean="0"/>
          </a:p>
        </p:txBody>
      </p:sp>
    </p:spTree>
    <p:extLst>
      <p:ext uri="{BB962C8B-B14F-4D97-AF65-F5344CB8AC3E}">
        <p14:creationId xmlns:p14="http://schemas.microsoft.com/office/powerpoint/2010/main" val="292065647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Rectangle 2"/>
          <p:cNvSpPr>
            <a:spLocks noGrp="1" noRot="1" noChangeAspect="1" noChangeArrowheads="1" noTextEdit="1"/>
          </p:cNvSpPr>
          <p:nvPr>
            <p:ph type="sldImg"/>
          </p:nvPr>
        </p:nvSpPr>
        <p:spPr>
          <a:xfrm>
            <a:off x="381000" y="685800"/>
            <a:ext cx="6096000" cy="3429000"/>
          </a:xfrm>
          <a:ln/>
        </p:spPr>
      </p:sp>
      <p:sp>
        <p:nvSpPr>
          <p:cNvPr id="81923"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ru-RU" altLang="ru-RU" smtClean="0"/>
          </a:p>
        </p:txBody>
      </p:sp>
    </p:spTree>
    <p:extLst>
      <p:ext uri="{BB962C8B-B14F-4D97-AF65-F5344CB8AC3E}">
        <p14:creationId xmlns:p14="http://schemas.microsoft.com/office/powerpoint/2010/main" val="76090593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Rectangle 2"/>
          <p:cNvSpPr>
            <a:spLocks noGrp="1" noRot="1" noChangeAspect="1" noChangeArrowheads="1" noTextEdit="1"/>
          </p:cNvSpPr>
          <p:nvPr>
            <p:ph type="sldImg"/>
          </p:nvPr>
        </p:nvSpPr>
        <p:spPr>
          <a:xfrm>
            <a:off x="381000" y="685800"/>
            <a:ext cx="6096000" cy="3429000"/>
          </a:xfrm>
          <a:ln/>
        </p:spPr>
      </p:sp>
      <p:sp>
        <p:nvSpPr>
          <p:cNvPr id="82947"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ru-RU" altLang="ru-RU" smtClean="0"/>
          </a:p>
        </p:txBody>
      </p:sp>
    </p:spTree>
    <p:extLst>
      <p:ext uri="{BB962C8B-B14F-4D97-AF65-F5344CB8AC3E}">
        <p14:creationId xmlns:p14="http://schemas.microsoft.com/office/powerpoint/2010/main" val="108245607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Rectangle 2"/>
          <p:cNvSpPr>
            <a:spLocks noGrp="1" noRot="1" noChangeAspect="1" noChangeArrowheads="1" noTextEdit="1"/>
          </p:cNvSpPr>
          <p:nvPr>
            <p:ph type="sldImg"/>
          </p:nvPr>
        </p:nvSpPr>
        <p:spPr>
          <a:xfrm>
            <a:off x="381000" y="685800"/>
            <a:ext cx="6096000" cy="3429000"/>
          </a:xfrm>
          <a:ln/>
        </p:spPr>
      </p:sp>
      <p:sp>
        <p:nvSpPr>
          <p:cNvPr id="83971"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ru-RU" altLang="ru-RU" smtClean="0"/>
          </a:p>
        </p:txBody>
      </p:sp>
    </p:spTree>
    <p:extLst>
      <p:ext uri="{BB962C8B-B14F-4D97-AF65-F5344CB8AC3E}">
        <p14:creationId xmlns:p14="http://schemas.microsoft.com/office/powerpoint/2010/main" val="391890099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8" name="Slide Image Placeholder 1"/>
          <p:cNvSpPr>
            <a:spLocks noGrp="1" noRot="1" noChangeAspect="1" noTextEdit="1"/>
          </p:cNvSpPr>
          <p:nvPr>
            <p:ph type="sldImg"/>
          </p:nvPr>
        </p:nvSpPr>
        <p:spPr>
          <a:ln/>
        </p:spPr>
      </p:sp>
      <p:sp>
        <p:nvSpPr>
          <p:cNvPr id="91139"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ru-RU" altLang="ru-RU" smtClean="0"/>
          </a:p>
        </p:txBody>
      </p:sp>
    </p:spTree>
    <p:extLst>
      <p:ext uri="{BB962C8B-B14F-4D97-AF65-F5344CB8AC3E}">
        <p14:creationId xmlns:p14="http://schemas.microsoft.com/office/powerpoint/2010/main" val="290213377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1524000" y="1122363"/>
            <a:ext cx="9144000" cy="2387600"/>
          </a:xfrm>
        </p:spPr>
        <p:txBody>
          <a:bodyPr anchor="b"/>
          <a:lstStyle>
            <a:lvl1pPr algn="ctr">
              <a:defRPr sz="6000"/>
            </a:lvl1pPr>
          </a:lstStyle>
          <a:p>
            <a:r>
              <a:rPr lang="ru-RU" smtClean="0"/>
              <a:t>Образец заголовка</a:t>
            </a:r>
            <a:endParaRPr lang="ru-RU"/>
          </a:p>
        </p:txBody>
      </p:sp>
      <p:sp>
        <p:nvSpPr>
          <p:cNvPr id="3" name="Подзаголовок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ru-RU" smtClean="0"/>
              <a:t>Образец подзаголовка</a:t>
            </a:r>
            <a:endParaRPr lang="ru-RU"/>
          </a:p>
        </p:txBody>
      </p:sp>
      <p:sp>
        <p:nvSpPr>
          <p:cNvPr id="4" name="Дата 3"/>
          <p:cNvSpPr>
            <a:spLocks noGrp="1"/>
          </p:cNvSpPr>
          <p:nvPr>
            <p:ph type="dt" sz="half" idx="10"/>
          </p:nvPr>
        </p:nvSpPr>
        <p:spPr/>
        <p:txBody>
          <a:bodyPr/>
          <a:lstStyle/>
          <a:p>
            <a:fld id="{A03D952D-8DCE-4B95-84C4-8AA1120A53DC}" type="datetimeFigureOut">
              <a:rPr lang="ru-RU" smtClean="0"/>
              <a:t>03.10.2025</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9EAEF6D5-9D1D-42E3-93CC-492CC80A43A6}" type="slidenum">
              <a:rPr lang="ru-RU" smtClean="0"/>
              <a:t>‹#›</a:t>
            </a:fld>
            <a:endParaRPr lang="ru-RU"/>
          </a:p>
        </p:txBody>
      </p:sp>
    </p:spTree>
    <p:extLst>
      <p:ext uri="{BB962C8B-B14F-4D97-AF65-F5344CB8AC3E}">
        <p14:creationId xmlns:p14="http://schemas.microsoft.com/office/powerpoint/2010/main" val="227942879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Объект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A03D952D-8DCE-4B95-84C4-8AA1120A53DC}" type="datetimeFigureOut">
              <a:rPr lang="ru-RU" smtClean="0"/>
              <a:t>03.10.2025</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9EAEF6D5-9D1D-42E3-93CC-492CC80A43A6}" type="slidenum">
              <a:rPr lang="ru-RU" smtClean="0"/>
              <a:t>‹#›</a:t>
            </a:fld>
            <a:endParaRPr lang="ru-RU"/>
          </a:p>
        </p:txBody>
      </p:sp>
    </p:spTree>
    <p:extLst>
      <p:ext uri="{BB962C8B-B14F-4D97-AF65-F5344CB8AC3E}">
        <p14:creationId xmlns:p14="http://schemas.microsoft.com/office/powerpoint/2010/main" val="18175911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1850" y="1709738"/>
            <a:ext cx="10515600" cy="2852737"/>
          </a:xfrm>
        </p:spPr>
        <p:txBody>
          <a:bodyPr anchor="b"/>
          <a:lstStyle>
            <a:lvl1pPr>
              <a:defRPr sz="6000"/>
            </a:lvl1pPr>
          </a:lstStyle>
          <a:p>
            <a:r>
              <a:rPr lang="ru-RU" smtClean="0"/>
              <a:t>Образец заголовка</a:t>
            </a:r>
            <a:endParaRPr lang="ru-RU"/>
          </a:p>
        </p:txBody>
      </p:sp>
      <p:sp>
        <p:nvSpPr>
          <p:cNvPr id="3" name="Текст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ru-RU" smtClean="0"/>
              <a:t>Образец текста</a:t>
            </a:r>
          </a:p>
        </p:txBody>
      </p:sp>
      <p:sp>
        <p:nvSpPr>
          <p:cNvPr id="4" name="Дата 3"/>
          <p:cNvSpPr>
            <a:spLocks noGrp="1"/>
          </p:cNvSpPr>
          <p:nvPr>
            <p:ph type="dt" sz="half" idx="10"/>
          </p:nvPr>
        </p:nvSpPr>
        <p:spPr/>
        <p:txBody>
          <a:bodyPr/>
          <a:lstStyle/>
          <a:p>
            <a:fld id="{A03D952D-8DCE-4B95-84C4-8AA1120A53DC}" type="datetimeFigureOut">
              <a:rPr lang="ru-RU" smtClean="0"/>
              <a:t>03.10.2025</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9EAEF6D5-9D1D-42E3-93CC-492CC80A43A6}" type="slidenum">
              <a:rPr lang="ru-RU" smtClean="0"/>
              <a:t>‹#›</a:t>
            </a:fld>
            <a:endParaRPr lang="ru-RU"/>
          </a:p>
        </p:txBody>
      </p:sp>
    </p:spTree>
    <p:extLst>
      <p:ext uri="{BB962C8B-B14F-4D97-AF65-F5344CB8AC3E}">
        <p14:creationId xmlns:p14="http://schemas.microsoft.com/office/powerpoint/2010/main" val="101941093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Объект 2"/>
          <p:cNvSpPr>
            <a:spLocks noGrp="1"/>
          </p:cNvSpPr>
          <p:nvPr>
            <p:ph sz="half" idx="1"/>
          </p:nvPr>
        </p:nvSpPr>
        <p:spPr>
          <a:xfrm>
            <a:off x="838200" y="1825625"/>
            <a:ext cx="5181600" cy="435133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Объект 3"/>
          <p:cNvSpPr>
            <a:spLocks noGrp="1"/>
          </p:cNvSpPr>
          <p:nvPr>
            <p:ph sz="half" idx="2"/>
          </p:nvPr>
        </p:nvSpPr>
        <p:spPr>
          <a:xfrm>
            <a:off x="6172200" y="1825625"/>
            <a:ext cx="5181600" cy="435133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Дата 4"/>
          <p:cNvSpPr>
            <a:spLocks noGrp="1"/>
          </p:cNvSpPr>
          <p:nvPr>
            <p:ph type="dt" sz="half" idx="10"/>
          </p:nvPr>
        </p:nvSpPr>
        <p:spPr/>
        <p:txBody>
          <a:bodyPr/>
          <a:lstStyle/>
          <a:p>
            <a:fld id="{A03D952D-8DCE-4B95-84C4-8AA1120A53DC}" type="datetimeFigureOut">
              <a:rPr lang="ru-RU" smtClean="0"/>
              <a:t>03.10.2025</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9EAEF6D5-9D1D-42E3-93CC-492CC80A43A6}" type="slidenum">
              <a:rPr lang="ru-RU" smtClean="0"/>
              <a:t>‹#›</a:t>
            </a:fld>
            <a:endParaRPr lang="ru-RU"/>
          </a:p>
        </p:txBody>
      </p:sp>
    </p:spTree>
    <p:extLst>
      <p:ext uri="{BB962C8B-B14F-4D97-AF65-F5344CB8AC3E}">
        <p14:creationId xmlns:p14="http://schemas.microsoft.com/office/powerpoint/2010/main" val="27270480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9788" y="365125"/>
            <a:ext cx="10515600" cy="1325563"/>
          </a:xfrm>
        </p:spPr>
        <p:txBody>
          <a:bodyPr/>
          <a:lstStyle/>
          <a:p>
            <a:r>
              <a:rPr lang="ru-RU" smtClean="0"/>
              <a:t>Образец заголовка</a:t>
            </a:r>
            <a:endParaRPr lang="ru-RU"/>
          </a:p>
        </p:txBody>
      </p:sp>
      <p:sp>
        <p:nvSpPr>
          <p:cNvPr id="3" name="Текст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Объект 3"/>
          <p:cNvSpPr>
            <a:spLocks noGrp="1"/>
          </p:cNvSpPr>
          <p:nvPr>
            <p:ph sz="half" idx="2"/>
          </p:nvPr>
        </p:nvSpPr>
        <p:spPr>
          <a:xfrm>
            <a:off x="839788" y="2505075"/>
            <a:ext cx="5157787" cy="368458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Текст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Объект 5"/>
          <p:cNvSpPr>
            <a:spLocks noGrp="1"/>
          </p:cNvSpPr>
          <p:nvPr>
            <p:ph sz="quarter" idx="4"/>
          </p:nvPr>
        </p:nvSpPr>
        <p:spPr>
          <a:xfrm>
            <a:off x="6172200" y="2505075"/>
            <a:ext cx="5183188" cy="368458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7" name="Дата 6"/>
          <p:cNvSpPr>
            <a:spLocks noGrp="1"/>
          </p:cNvSpPr>
          <p:nvPr>
            <p:ph type="dt" sz="half" idx="10"/>
          </p:nvPr>
        </p:nvSpPr>
        <p:spPr/>
        <p:txBody>
          <a:bodyPr/>
          <a:lstStyle/>
          <a:p>
            <a:fld id="{A03D952D-8DCE-4B95-84C4-8AA1120A53DC}" type="datetimeFigureOut">
              <a:rPr lang="ru-RU" smtClean="0"/>
              <a:t>03.10.2025</a:t>
            </a:fld>
            <a:endParaRPr lang="ru-RU"/>
          </a:p>
        </p:txBody>
      </p:sp>
      <p:sp>
        <p:nvSpPr>
          <p:cNvPr id="8" name="Нижний колонтитул 7"/>
          <p:cNvSpPr>
            <a:spLocks noGrp="1"/>
          </p:cNvSpPr>
          <p:nvPr>
            <p:ph type="ftr" sz="quarter" idx="11"/>
          </p:nvPr>
        </p:nvSpPr>
        <p:spPr/>
        <p:txBody>
          <a:bodyPr/>
          <a:lstStyle/>
          <a:p>
            <a:endParaRPr lang="ru-RU"/>
          </a:p>
        </p:txBody>
      </p:sp>
      <p:sp>
        <p:nvSpPr>
          <p:cNvPr id="9" name="Номер слайда 8"/>
          <p:cNvSpPr>
            <a:spLocks noGrp="1"/>
          </p:cNvSpPr>
          <p:nvPr>
            <p:ph type="sldNum" sz="quarter" idx="12"/>
          </p:nvPr>
        </p:nvSpPr>
        <p:spPr/>
        <p:txBody>
          <a:bodyPr/>
          <a:lstStyle/>
          <a:p>
            <a:fld id="{9EAEF6D5-9D1D-42E3-93CC-492CC80A43A6}" type="slidenum">
              <a:rPr lang="ru-RU" smtClean="0"/>
              <a:t>‹#›</a:t>
            </a:fld>
            <a:endParaRPr lang="ru-RU"/>
          </a:p>
        </p:txBody>
      </p:sp>
    </p:spTree>
    <p:extLst>
      <p:ext uri="{BB962C8B-B14F-4D97-AF65-F5344CB8AC3E}">
        <p14:creationId xmlns:p14="http://schemas.microsoft.com/office/powerpoint/2010/main" val="52252574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Дата 2"/>
          <p:cNvSpPr>
            <a:spLocks noGrp="1"/>
          </p:cNvSpPr>
          <p:nvPr>
            <p:ph type="dt" sz="half" idx="10"/>
          </p:nvPr>
        </p:nvSpPr>
        <p:spPr/>
        <p:txBody>
          <a:bodyPr/>
          <a:lstStyle/>
          <a:p>
            <a:fld id="{A03D952D-8DCE-4B95-84C4-8AA1120A53DC}" type="datetimeFigureOut">
              <a:rPr lang="ru-RU" smtClean="0"/>
              <a:t>03.10.2025</a:t>
            </a:fld>
            <a:endParaRPr lang="ru-RU"/>
          </a:p>
        </p:txBody>
      </p:sp>
      <p:sp>
        <p:nvSpPr>
          <p:cNvPr id="4" name="Нижний колонтитул 3"/>
          <p:cNvSpPr>
            <a:spLocks noGrp="1"/>
          </p:cNvSpPr>
          <p:nvPr>
            <p:ph type="ftr" sz="quarter" idx="11"/>
          </p:nvPr>
        </p:nvSpPr>
        <p:spPr/>
        <p:txBody>
          <a:bodyPr/>
          <a:lstStyle/>
          <a:p>
            <a:endParaRPr lang="ru-RU"/>
          </a:p>
        </p:txBody>
      </p:sp>
      <p:sp>
        <p:nvSpPr>
          <p:cNvPr id="5" name="Номер слайда 4"/>
          <p:cNvSpPr>
            <a:spLocks noGrp="1"/>
          </p:cNvSpPr>
          <p:nvPr>
            <p:ph type="sldNum" sz="quarter" idx="12"/>
          </p:nvPr>
        </p:nvSpPr>
        <p:spPr/>
        <p:txBody>
          <a:bodyPr/>
          <a:lstStyle/>
          <a:p>
            <a:fld id="{9EAEF6D5-9D1D-42E3-93CC-492CC80A43A6}" type="slidenum">
              <a:rPr lang="ru-RU" smtClean="0"/>
              <a:t>‹#›</a:t>
            </a:fld>
            <a:endParaRPr lang="ru-RU"/>
          </a:p>
        </p:txBody>
      </p:sp>
    </p:spTree>
    <p:extLst>
      <p:ext uri="{BB962C8B-B14F-4D97-AF65-F5344CB8AC3E}">
        <p14:creationId xmlns:p14="http://schemas.microsoft.com/office/powerpoint/2010/main" val="412048589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A03D952D-8DCE-4B95-84C4-8AA1120A53DC}" type="datetimeFigureOut">
              <a:rPr lang="ru-RU" smtClean="0"/>
              <a:t>03.10.2025</a:t>
            </a:fld>
            <a:endParaRPr lang="ru-RU"/>
          </a:p>
        </p:txBody>
      </p:sp>
      <p:sp>
        <p:nvSpPr>
          <p:cNvPr id="3" name="Нижний колонтитул 2"/>
          <p:cNvSpPr>
            <a:spLocks noGrp="1"/>
          </p:cNvSpPr>
          <p:nvPr>
            <p:ph type="ftr" sz="quarter" idx="11"/>
          </p:nvPr>
        </p:nvSpPr>
        <p:spPr/>
        <p:txBody>
          <a:bodyPr/>
          <a:lstStyle/>
          <a:p>
            <a:endParaRPr lang="ru-RU"/>
          </a:p>
        </p:txBody>
      </p:sp>
      <p:sp>
        <p:nvSpPr>
          <p:cNvPr id="4" name="Номер слайда 3"/>
          <p:cNvSpPr>
            <a:spLocks noGrp="1"/>
          </p:cNvSpPr>
          <p:nvPr>
            <p:ph type="sldNum" sz="quarter" idx="12"/>
          </p:nvPr>
        </p:nvSpPr>
        <p:spPr/>
        <p:txBody>
          <a:bodyPr/>
          <a:lstStyle/>
          <a:p>
            <a:fld id="{9EAEF6D5-9D1D-42E3-93CC-492CC80A43A6}" type="slidenum">
              <a:rPr lang="ru-RU" smtClean="0"/>
              <a:t>‹#›</a:t>
            </a:fld>
            <a:endParaRPr lang="ru-RU"/>
          </a:p>
        </p:txBody>
      </p:sp>
    </p:spTree>
    <p:extLst>
      <p:ext uri="{BB962C8B-B14F-4D97-AF65-F5344CB8AC3E}">
        <p14:creationId xmlns:p14="http://schemas.microsoft.com/office/powerpoint/2010/main" val="4983867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9788" y="457200"/>
            <a:ext cx="3932237" cy="1600200"/>
          </a:xfrm>
        </p:spPr>
        <p:txBody>
          <a:bodyPr anchor="b"/>
          <a:lstStyle>
            <a:lvl1pPr>
              <a:defRPr sz="3200"/>
            </a:lvl1pPr>
          </a:lstStyle>
          <a:p>
            <a:r>
              <a:rPr lang="ru-RU" smtClean="0"/>
              <a:t>Образец заголовка</a:t>
            </a:r>
            <a:endParaRPr lang="ru-RU"/>
          </a:p>
        </p:txBody>
      </p:sp>
      <p:sp>
        <p:nvSpPr>
          <p:cNvPr id="3" name="Объект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Текст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smtClean="0"/>
              <a:t>Образец текста</a:t>
            </a:r>
          </a:p>
        </p:txBody>
      </p:sp>
      <p:sp>
        <p:nvSpPr>
          <p:cNvPr id="5" name="Дата 4"/>
          <p:cNvSpPr>
            <a:spLocks noGrp="1"/>
          </p:cNvSpPr>
          <p:nvPr>
            <p:ph type="dt" sz="half" idx="10"/>
          </p:nvPr>
        </p:nvSpPr>
        <p:spPr/>
        <p:txBody>
          <a:bodyPr/>
          <a:lstStyle/>
          <a:p>
            <a:fld id="{A03D952D-8DCE-4B95-84C4-8AA1120A53DC}" type="datetimeFigureOut">
              <a:rPr lang="ru-RU" smtClean="0"/>
              <a:t>03.10.2025</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9EAEF6D5-9D1D-42E3-93CC-492CC80A43A6}" type="slidenum">
              <a:rPr lang="ru-RU" smtClean="0"/>
              <a:t>‹#›</a:t>
            </a:fld>
            <a:endParaRPr lang="ru-RU"/>
          </a:p>
        </p:txBody>
      </p:sp>
    </p:spTree>
    <p:extLst>
      <p:ext uri="{BB962C8B-B14F-4D97-AF65-F5344CB8AC3E}">
        <p14:creationId xmlns:p14="http://schemas.microsoft.com/office/powerpoint/2010/main" val="102385711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9788" y="457200"/>
            <a:ext cx="3932237" cy="1600200"/>
          </a:xfrm>
        </p:spPr>
        <p:txBody>
          <a:bodyPr anchor="b"/>
          <a:lstStyle>
            <a:lvl1pPr>
              <a:defRPr sz="3200"/>
            </a:lvl1pPr>
          </a:lstStyle>
          <a:p>
            <a:r>
              <a:rPr lang="ru-RU" smtClean="0"/>
              <a:t>Образец заголовка</a:t>
            </a:r>
            <a:endParaRPr lang="ru-RU"/>
          </a:p>
        </p:txBody>
      </p:sp>
      <p:sp>
        <p:nvSpPr>
          <p:cNvPr id="3" name="Рисунок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RU"/>
          </a:p>
        </p:txBody>
      </p:sp>
      <p:sp>
        <p:nvSpPr>
          <p:cNvPr id="4" name="Текст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smtClean="0"/>
              <a:t>Образец текста</a:t>
            </a:r>
          </a:p>
        </p:txBody>
      </p:sp>
      <p:sp>
        <p:nvSpPr>
          <p:cNvPr id="5" name="Дата 4"/>
          <p:cNvSpPr>
            <a:spLocks noGrp="1"/>
          </p:cNvSpPr>
          <p:nvPr>
            <p:ph type="dt" sz="half" idx="10"/>
          </p:nvPr>
        </p:nvSpPr>
        <p:spPr/>
        <p:txBody>
          <a:bodyPr/>
          <a:lstStyle/>
          <a:p>
            <a:fld id="{A03D952D-8DCE-4B95-84C4-8AA1120A53DC}" type="datetimeFigureOut">
              <a:rPr lang="ru-RU" smtClean="0"/>
              <a:t>03.10.2025</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9EAEF6D5-9D1D-42E3-93CC-492CC80A43A6}" type="slidenum">
              <a:rPr lang="ru-RU" smtClean="0"/>
              <a:t>‹#›</a:t>
            </a:fld>
            <a:endParaRPr lang="ru-RU"/>
          </a:p>
        </p:txBody>
      </p:sp>
    </p:spTree>
    <p:extLst>
      <p:ext uri="{BB962C8B-B14F-4D97-AF65-F5344CB8AC3E}">
        <p14:creationId xmlns:p14="http://schemas.microsoft.com/office/powerpoint/2010/main" val="81901549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A03D952D-8DCE-4B95-84C4-8AA1120A53DC}" type="datetimeFigureOut">
              <a:rPr lang="ru-RU" smtClean="0"/>
              <a:t>03.10.2025</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9EAEF6D5-9D1D-42E3-93CC-492CC80A43A6}" type="slidenum">
              <a:rPr lang="ru-RU" smtClean="0"/>
              <a:t>‹#›</a:t>
            </a:fld>
            <a:endParaRPr lang="ru-RU"/>
          </a:p>
        </p:txBody>
      </p:sp>
    </p:spTree>
    <p:extLst>
      <p:ext uri="{BB962C8B-B14F-4D97-AF65-F5344CB8AC3E}">
        <p14:creationId xmlns:p14="http://schemas.microsoft.com/office/powerpoint/2010/main" val="327190197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8724900" y="365125"/>
            <a:ext cx="2628900" cy="5811838"/>
          </a:xfrm>
        </p:spPr>
        <p:txBody>
          <a:bodyPr vert="eaVert"/>
          <a:lstStyle/>
          <a:p>
            <a:r>
              <a:rPr lang="ru-RU" smtClean="0"/>
              <a:t>Образец заголовка</a:t>
            </a:r>
            <a:endParaRPr lang="ru-RU"/>
          </a:p>
        </p:txBody>
      </p:sp>
      <p:sp>
        <p:nvSpPr>
          <p:cNvPr id="3" name="Вертикальный текст 2"/>
          <p:cNvSpPr>
            <a:spLocks noGrp="1"/>
          </p:cNvSpPr>
          <p:nvPr>
            <p:ph type="body" orient="vert" idx="1"/>
          </p:nvPr>
        </p:nvSpPr>
        <p:spPr>
          <a:xfrm>
            <a:off x="838200" y="365125"/>
            <a:ext cx="7734300" cy="5811838"/>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A03D952D-8DCE-4B95-84C4-8AA1120A53DC}" type="datetimeFigureOut">
              <a:rPr lang="ru-RU" smtClean="0"/>
              <a:t>03.10.2025</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9EAEF6D5-9D1D-42E3-93CC-492CC80A43A6}" type="slidenum">
              <a:rPr lang="ru-RU" smtClean="0"/>
              <a:t>‹#›</a:t>
            </a:fld>
            <a:endParaRPr lang="ru-RU"/>
          </a:p>
        </p:txBody>
      </p:sp>
    </p:spTree>
    <p:extLst>
      <p:ext uri="{BB962C8B-B14F-4D97-AF65-F5344CB8AC3E}">
        <p14:creationId xmlns:p14="http://schemas.microsoft.com/office/powerpoint/2010/main" val="365209002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ru-RU" smtClean="0"/>
              <a:t>Образец заголовка</a:t>
            </a:r>
            <a:endParaRPr lang="ru-RU"/>
          </a:p>
        </p:txBody>
      </p:sp>
      <p:sp>
        <p:nvSpPr>
          <p:cNvPr id="3" name="Текст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03D952D-8DCE-4B95-84C4-8AA1120A53DC}" type="datetimeFigureOut">
              <a:rPr lang="ru-RU" smtClean="0"/>
              <a:t>03.10.2025</a:t>
            </a:fld>
            <a:endParaRPr lang="ru-RU"/>
          </a:p>
        </p:txBody>
      </p:sp>
      <p:sp>
        <p:nvSpPr>
          <p:cNvPr id="5" name="Нижний колонтитул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ru-RU"/>
          </a:p>
        </p:txBody>
      </p:sp>
      <p:sp>
        <p:nvSpPr>
          <p:cNvPr id="6" name="Номер слайда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EAEF6D5-9D1D-42E3-93CC-492CC80A43A6}" type="slidenum">
              <a:rPr lang="ru-RU" smtClean="0"/>
              <a:t>‹#›</a:t>
            </a:fld>
            <a:endParaRPr lang="ru-RU"/>
          </a:p>
        </p:txBody>
      </p:sp>
    </p:spTree>
    <p:extLst>
      <p:ext uri="{BB962C8B-B14F-4D97-AF65-F5344CB8AC3E}">
        <p14:creationId xmlns:p14="http://schemas.microsoft.com/office/powerpoint/2010/main" val="345909564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7" Type="http://schemas.openxmlformats.org/officeDocument/2006/relationships/image" Target="../media/image2.png"/><Relationship Id="rId2" Type="http://schemas.openxmlformats.org/officeDocument/2006/relationships/slideLayout" Target="../slideLayouts/slideLayout2.xml"/><Relationship Id="rId1" Type="http://schemas.openxmlformats.org/officeDocument/2006/relationships/vmlDrawing" Target="../drawings/vmlDrawing1.vml"/><Relationship Id="rId6" Type="http://schemas.openxmlformats.org/officeDocument/2006/relationships/oleObject" Target="../embeddings/oleObject2.bin"/><Relationship Id="rId5" Type="http://schemas.openxmlformats.org/officeDocument/2006/relationships/image" Target="../media/image1.png"/><Relationship Id="rId4" Type="http://schemas.openxmlformats.org/officeDocument/2006/relationships/oleObject" Target="../embeddings/oleObject1.bin"/></Relationships>
</file>

<file path=ppt/slides/_rels/slide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9.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10.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3.emf"/><Relationship Id="rId2" Type="http://schemas.openxmlformats.org/officeDocument/2006/relationships/image" Target="../media/image12.pn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image" Target="../media/image17.jpeg"/><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4.xml"/></Relationships>
</file>

<file path=ppt/slides/_rels/slide21.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4.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29.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1567542" y="370113"/>
            <a:ext cx="9144000" cy="4270125"/>
          </a:xfrm>
        </p:spPr>
        <p:txBody>
          <a:bodyPr>
            <a:normAutofit/>
          </a:bodyPr>
          <a:lstStyle/>
          <a:p>
            <a:r>
              <a:rPr lang="sv-SE" sz="1800" b="1" dirty="0">
                <a:latin typeface="Times New Roman" panose="02020603050405020304" pitchFamily="18" charset="0"/>
                <a:cs typeface="Times New Roman" panose="02020603050405020304" pitchFamily="18" charset="0"/>
              </a:rPr>
              <a:t>O‘ZBEKISTON RESPUBLIKASI </a:t>
            </a:r>
            <a:br>
              <a:rPr lang="sv-SE" sz="1800" b="1" dirty="0">
                <a:latin typeface="Times New Roman" panose="02020603050405020304" pitchFamily="18" charset="0"/>
                <a:cs typeface="Times New Roman" panose="02020603050405020304" pitchFamily="18" charset="0"/>
              </a:rPr>
            </a:br>
            <a:r>
              <a:rPr lang="sv-SE" sz="1800" b="1" dirty="0">
                <a:latin typeface="Times New Roman" panose="02020603050405020304" pitchFamily="18" charset="0"/>
                <a:cs typeface="Times New Roman" panose="02020603050405020304" pitchFamily="18" charset="0"/>
              </a:rPr>
              <a:t>OLIY TA’LIM, FAN VA INNOVATSIYALAR VAZIRLIGI</a:t>
            </a:r>
            <a:br>
              <a:rPr lang="sv-SE" sz="1800" b="1" dirty="0">
                <a:latin typeface="Times New Roman" panose="02020603050405020304" pitchFamily="18" charset="0"/>
                <a:cs typeface="Times New Roman" panose="02020603050405020304" pitchFamily="18" charset="0"/>
              </a:rPr>
            </a:br>
            <a:r>
              <a:rPr lang="en-US" sz="1800" b="1" dirty="0">
                <a:latin typeface="Times New Roman" panose="02020603050405020304" pitchFamily="18" charset="0"/>
                <a:cs typeface="Times New Roman" panose="02020603050405020304" pitchFamily="18" charset="0"/>
              </a:rPr>
              <a:t/>
            </a:r>
            <a:br>
              <a:rPr lang="en-US" sz="1800" b="1" dirty="0">
                <a:latin typeface="Times New Roman" panose="02020603050405020304" pitchFamily="18" charset="0"/>
                <a:cs typeface="Times New Roman" panose="02020603050405020304" pitchFamily="18" charset="0"/>
              </a:rPr>
            </a:br>
            <a:r>
              <a:rPr lang="en-US" sz="1800" b="1" dirty="0">
                <a:latin typeface="Times New Roman" panose="02020603050405020304" pitchFamily="18" charset="0"/>
                <a:cs typeface="Times New Roman" panose="02020603050405020304" pitchFamily="18" charset="0"/>
              </a:rPr>
              <a:t/>
            </a:r>
            <a:br>
              <a:rPr lang="en-US" sz="1800" b="1" dirty="0">
                <a:latin typeface="Times New Roman" panose="02020603050405020304" pitchFamily="18" charset="0"/>
                <a:cs typeface="Times New Roman" panose="02020603050405020304" pitchFamily="18" charset="0"/>
              </a:rPr>
            </a:br>
            <a:r>
              <a:rPr lang="en-US" sz="1800" b="1" dirty="0">
                <a:latin typeface="Times New Roman" panose="02020603050405020304" pitchFamily="18" charset="0"/>
                <a:cs typeface="Times New Roman" panose="02020603050405020304" pitchFamily="18" charset="0"/>
              </a:rPr>
              <a:t>GULISTON DAVLAT  UNIVERSITETI</a:t>
            </a:r>
            <a:br>
              <a:rPr lang="en-US" sz="1800" b="1" dirty="0">
                <a:latin typeface="Times New Roman" panose="02020603050405020304" pitchFamily="18" charset="0"/>
                <a:cs typeface="Times New Roman" panose="02020603050405020304" pitchFamily="18" charset="0"/>
              </a:rPr>
            </a:br>
            <a:r>
              <a:rPr lang="en-US" sz="1800" b="1" dirty="0">
                <a:latin typeface="Times New Roman" panose="02020603050405020304" pitchFamily="18" charset="0"/>
                <a:cs typeface="Times New Roman" panose="02020603050405020304" pitchFamily="18" charset="0"/>
              </a:rPr>
              <a:t> BIOLOGIYA KAFEDRASI</a:t>
            </a:r>
            <a:br>
              <a:rPr lang="en-US" sz="1800" b="1" dirty="0">
                <a:latin typeface="Times New Roman" panose="02020603050405020304" pitchFamily="18" charset="0"/>
                <a:cs typeface="Times New Roman" panose="02020603050405020304" pitchFamily="18" charset="0"/>
              </a:rPr>
            </a:br>
            <a:r>
              <a:rPr lang="en-US" sz="1800" b="1" dirty="0">
                <a:latin typeface="Times New Roman" panose="02020603050405020304" pitchFamily="18" charset="0"/>
                <a:cs typeface="Times New Roman" panose="02020603050405020304" pitchFamily="18" charset="0"/>
              </a:rPr>
              <a:t/>
            </a:r>
            <a:br>
              <a:rPr lang="en-US" sz="1800" b="1" dirty="0">
                <a:latin typeface="Times New Roman" panose="02020603050405020304" pitchFamily="18" charset="0"/>
                <a:cs typeface="Times New Roman" panose="02020603050405020304" pitchFamily="18" charset="0"/>
              </a:rPr>
            </a:br>
            <a:r>
              <a:rPr lang="uz-Cyrl-UZ" sz="1800" b="1" dirty="0">
                <a:latin typeface="Times New Roman" panose="02020603050405020304" pitchFamily="18" charset="0"/>
                <a:cs typeface="Times New Roman" panose="02020603050405020304" pitchFamily="18" charset="0"/>
              </a:rPr>
              <a:t/>
            </a:r>
            <a:br>
              <a:rPr lang="uz-Cyrl-UZ" sz="1800" b="1" dirty="0">
                <a:latin typeface="Times New Roman" panose="02020603050405020304" pitchFamily="18" charset="0"/>
                <a:cs typeface="Times New Roman" panose="02020603050405020304" pitchFamily="18" charset="0"/>
              </a:rPr>
            </a:br>
            <a:r>
              <a:rPr lang="en-US" sz="1800" b="1" dirty="0">
                <a:latin typeface="Times New Roman" panose="02020603050405020304" pitchFamily="18" charset="0"/>
                <a:cs typeface="Times New Roman" panose="02020603050405020304" pitchFamily="18" charset="0"/>
              </a:rPr>
              <a:t>MIKROBIOLOGIYA FANI</a:t>
            </a:r>
            <a:br>
              <a:rPr lang="en-US" sz="1800" b="1" dirty="0">
                <a:latin typeface="Times New Roman" panose="02020603050405020304" pitchFamily="18" charset="0"/>
                <a:cs typeface="Times New Roman" panose="02020603050405020304" pitchFamily="18" charset="0"/>
              </a:rPr>
            </a:br>
            <a:r>
              <a:rPr lang="uz-Cyrl-UZ" sz="1800" b="1" dirty="0">
                <a:latin typeface="Times New Roman" panose="02020603050405020304" pitchFamily="18" charset="0"/>
                <a:cs typeface="Times New Roman" panose="02020603050405020304" pitchFamily="18" charset="0"/>
              </a:rPr>
              <a:t/>
            </a:r>
            <a:br>
              <a:rPr lang="uz-Cyrl-UZ" sz="1800" b="1" dirty="0">
                <a:latin typeface="Times New Roman" panose="02020603050405020304" pitchFamily="18" charset="0"/>
                <a:cs typeface="Times New Roman" panose="02020603050405020304" pitchFamily="18" charset="0"/>
              </a:rPr>
            </a:br>
            <a:r>
              <a:rPr lang="en-US" sz="1800" b="1" dirty="0" smtClean="0">
                <a:latin typeface="Times New Roman" panose="02020603050405020304" pitchFamily="18" charset="0"/>
                <a:cs typeface="Times New Roman" panose="02020603050405020304" pitchFamily="18" charset="0"/>
              </a:rPr>
              <a:t/>
            </a:r>
            <a:br>
              <a:rPr lang="en-US" sz="1800" b="1" dirty="0" smtClean="0">
                <a:latin typeface="Times New Roman" panose="02020603050405020304" pitchFamily="18" charset="0"/>
                <a:cs typeface="Times New Roman" panose="02020603050405020304" pitchFamily="18" charset="0"/>
              </a:rPr>
            </a:br>
            <a:r>
              <a:rPr lang="uz-Cyrl-UZ" sz="1800" b="1" dirty="0" smtClean="0">
                <a:latin typeface="Times New Roman" panose="02020603050405020304" pitchFamily="18" charset="0"/>
                <a:cs typeface="Times New Roman" panose="02020603050405020304" pitchFamily="18" charset="0"/>
              </a:rPr>
              <a:t/>
            </a:r>
            <a:br>
              <a:rPr lang="uz-Cyrl-UZ" sz="1800" b="1" dirty="0" smtClean="0">
                <a:latin typeface="Times New Roman" panose="02020603050405020304" pitchFamily="18" charset="0"/>
                <a:cs typeface="Times New Roman" panose="02020603050405020304" pitchFamily="18" charset="0"/>
              </a:rPr>
            </a:br>
            <a:r>
              <a:rPr lang="en-US" sz="2000" b="1" dirty="0" smtClean="0">
                <a:latin typeface="Times New Roman" panose="02020603050405020304" pitchFamily="18" charset="0"/>
                <a:cs typeface="Times New Roman" panose="02020603050405020304" pitchFamily="18" charset="0"/>
              </a:rPr>
              <a:t>MAVZU: MIKROORGANIZMLAR METABOLIZMI</a:t>
            </a:r>
            <a:r>
              <a:rPr lang="ru-RU" sz="2000" dirty="0" smtClean="0">
                <a:latin typeface="Times New Roman" panose="02020603050405020304" pitchFamily="18" charset="0"/>
                <a:cs typeface="Times New Roman" panose="02020603050405020304" pitchFamily="18" charset="0"/>
              </a:rPr>
              <a:t/>
            </a:r>
            <a:br>
              <a:rPr lang="ru-RU" sz="2000" dirty="0" smtClean="0">
                <a:latin typeface="Times New Roman" panose="02020603050405020304" pitchFamily="18" charset="0"/>
                <a:cs typeface="Times New Roman" panose="02020603050405020304" pitchFamily="18" charset="0"/>
              </a:rPr>
            </a:br>
            <a:endParaRPr lang="ru-RU" sz="2000" dirty="0">
              <a:latin typeface="Times New Roman" panose="02020603050405020304" pitchFamily="18" charset="0"/>
              <a:cs typeface="Times New Roman" panose="02020603050405020304" pitchFamily="18" charset="0"/>
            </a:endParaRPr>
          </a:p>
        </p:txBody>
      </p:sp>
      <p:sp>
        <p:nvSpPr>
          <p:cNvPr id="4" name="Прямоугольник 3"/>
          <p:cNvSpPr/>
          <p:nvPr/>
        </p:nvSpPr>
        <p:spPr>
          <a:xfrm>
            <a:off x="8119704" y="5270280"/>
            <a:ext cx="3965829" cy="388696"/>
          </a:xfrm>
          <a:prstGeom prst="rect">
            <a:avLst/>
          </a:prstGeom>
        </p:spPr>
        <p:txBody>
          <a:bodyPr wrap="none">
            <a:spAutoFit/>
          </a:bodyPr>
          <a:lstStyle/>
          <a:p>
            <a:pPr>
              <a:lnSpc>
                <a:spcPct val="107000"/>
              </a:lnSpc>
              <a:spcAft>
                <a:spcPts val="800"/>
              </a:spcAft>
            </a:pPr>
            <a:r>
              <a:rPr lang="en-US" b="1" dirty="0">
                <a:latin typeface="Times New Roman" panose="02020603050405020304" pitchFamily="18" charset="0"/>
                <a:ea typeface="Calibri" panose="020F0502020204030204" pitchFamily="34" charset="0"/>
                <a:cs typeface="Times New Roman" panose="02020603050405020304" pitchFamily="18" charset="0"/>
              </a:rPr>
              <a:t>Fan </a:t>
            </a:r>
            <a:r>
              <a:rPr lang="en-US" b="1" dirty="0" err="1">
                <a:latin typeface="Times New Roman" panose="02020603050405020304" pitchFamily="18" charset="0"/>
                <a:ea typeface="Calibri" panose="020F0502020204030204" pitchFamily="34" charset="0"/>
                <a:cs typeface="Times New Roman" panose="02020603050405020304" pitchFamily="18" charset="0"/>
              </a:rPr>
              <a:t>o’qituvchisi</a:t>
            </a:r>
            <a:r>
              <a:rPr lang="en-US" b="1" dirty="0">
                <a:latin typeface="Times New Roman" panose="02020603050405020304" pitchFamily="18" charset="0"/>
                <a:ea typeface="Calibri" panose="020F0502020204030204" pitchFamily="34" charset="0"/>
                <a:cs typeface="Times New Roman" panose="02020603050405020304" pitchFamily="18" charset="0"/>
              </a:rPr>
              <a:t>: </a:t>
            </a:r>
            <a:r>
              <a:rPr lang="en-US" b="1" dirty="0" smtClean="0">
                <a:latin typeface="Times New Roman" panose="02020603050405020304" pitchFamily="18" charset="0"/>
                <a:ea typeface="Calibri" panose="020F0502020204030204" pitchFamily="34" charset="0"/>
                <a:cs typeface="Times New Roman" panose="02020603050405020304" pitchFamily="18" charset="0"/>
              </a:rPr>
              <a:t>PhD. </a:t>
            </a:r>
            <a:r>
              <a:rPr lang="en-US" b="1" dirty="0" err="1" smtClean="0">
                <a:latin typeface="Times New Roman" panose="02020603050405020304" pitchFamily="18" charset="0"/>
                <a:ea typeface="Calibri" panose="020F0502020204030204" pitchFamily="34" charset="0"/>
                <a:cs typeface="Times New Roman" panose="02020603050405020304" pitchFamily="18" charset="0"/>
              </a:rPr>
              <a:t>Rahmatov</a:t>
            </a:r>
            <a:r>
              <a:rPr lang="en-US" b="1" dirty="0" smtClean="0">
                <a:latin typeface="Times New Roman" panose="02020603050405020304" pitchFamily="18" charset="0"/>
                <a:ea typeface="Calibri" panose="020F0502020204030204" pitchFamily="34" charset="0"/>
                <a:cs typeface="Times New Roman" panose="02020603050405020304" pitchFamily="18" charset="0"/>
              </a:rPr>
              <a:t> F.O.</a:t>
            </a:r>
            <a:endParaRPr lang="ru-RU" b="1" dirty="0">
              <a:latin typeface="Times New Roman" panose="02020603050405020304" pitchFamily="18" charset="0"/>
              <a:ea typeface="Calibri" panose="020F0502020204030204" pitchFamily="34" charset="0"/>
              <a:cs typeface="Times New Roman" panose="02020603050405020304" pitchFamily="18" charset="0"/>
            </a:endParaRPr>
          </a:p>
        </p:txBody>
      </p:sp>
      <p:sp>
        <p:nvSpPr>
          <p:cNvPr id="5" name="Прямоугольник 4"/>
          <p:cNvSpPr/>
          <p:nvPr/>
        </p:nvSpPr>
        <p:spPr>
          <a:xfrm>
            <a:off x="5283277" y="6205248"/>
            <a:ext cx="1569660" cy="369332"/>
          </a:xfrm>
          <a:prstGeom prst="rect">
            <a:avLst/>
          </a:prstGeom>
        </p:spPr>
        <p:txBody>
          <a:bodyPr wrap="none">
            <a:spAutoFit/>
          </a:bodyPr>
          <a:lstStyle/>
          <a:p>
            <a:r>
              <a:rPr lang="en-US" b="1" dirty="0" smtClean="0">
                <a:latin typeface="Times New Roman" panose="02020603050405020304" pitchFamily="18" charset="0"/>
                <a:cs typeface="Times New Roman" panose="02020603050405020304" pitchFamily="18" charset="0"/>
              </a:rPr>
              <a:t>Guliston-2025</a:t>
            </a:r>
            <a:endParaRPr lang="ru-RU" dirty="0"/>
          </a:p>
        </p:txBody>
      </p:sp>
    </p:spTree>
    <p:extLst>
      <p:ext uri="{BB962C8B-B14F-4D97-AF65-F5344CB8AC3E}">
        <p14:creationId xmlns:p14="http://schemas.microsoft.com/office/powerpoint/2010/main" val="1854276004"/>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pPr algn="ctr"/>
            <a:r>
              <a:rPr lang="en-US" b="1" dirty="0" err="1" smtClean="0">
                <a:latin typeface="Times New Roman" panose="02020603050405020304" pitchFamily="18" charset="0"/>
                <a:cs typeface="Times New Roman" panose="02020603050405020304" pitchFamily="18" charset="0"/>
              </a:rPr>
              <a:t>Reja</a:t>
            </a:r>
            <a:endParaRPr lang="ru-RU" b="1" dirty="0">
              <a:latin typeface="Times New Roman" panose="02020603050405020304" pitchFamily="18" charset="0"/>
              <a:cs typeface="Times New Roman" panose="02020603050405020304" pitchFamily="18" charset="0"/>
            </a:endParaRPr>
          </a:p>
        </p:txBody>
      </p:sp>
      <p:sp>
        <p:nvSpPr>
          <p:cNvPr id="3" name="Объект 2"/>
          <p:cNvSpPr>
            <a:spLocks noGrp="1"/>
          </p:cNvSpPr>
          <p:nvPr>
            <p:ph idx="1"/>
          </p:nvPr>
        </p:nvSpPr>
        <p:spPr/>
        <p:txBody>
          <a:bodyPr/>
          <a:lstStyle/>
          <a:p>
            <a:r>
              <a:rPr lang="en-US" b="1" dirty="0" smtClean="0">
                <a:latin typeface="Times New Roman" panose="02020603050405020304" pitchFamily="18" charset="0"/>
                <a:cs typeface="Times New Roman" panose="02020603050405020304" pitchFamily="18" charset="0"/>
              </a:rPr>
              <a:t>1. </a:t>
            </a:r>
            <a:r>
              <a:rPr lang="en-US" b="1" dirty="0" err="1" smtClean="0">
                <a:latin typeface="Times New Roman" panose="02020603050405020304" pitchFamily="18" charset="0"/>
                <a:cs typeface="Times New Roman" panose="02020603050405020304" pitchFamily="18" charset="0"/>
              </a:rPr>
              <a:t>Metabolizm</a:t>
            </a:r>
            <a:endParaRPr lang="en-US" b="1" dirty="0" smtClean="0">
              <a:latin typeface="Times New Roman" panose="02020603050405020304" pitchFamily="18" charset="0"/>
              <a:cs typeface="Times New Roman" panose="02020603050405020304" pitchFamily="18" charset="0"/>
            </a:endParaRPr>
          </a:p>
          <a:p>
            <a:r>
              <a:rPr lang="en-US" b="1" dirty="0" smtClean="0">
                <a:latin typeface="Times New Roman" panose="02020603050405020304" pitchFamily="18" charset="0"/>
                <a:cs typeface="Times New Roman" panose="02020603050405020304" pitchFamily="18" charset="0"/>
              </a:rPr>
              <a:t>2. </a:t>
            </a:r>
            <a:r>
              <a:rPr lang="uz-Cyrl-UZ" b="1" dirty="0" smtClean="0">
                <a:latin typeface="Times New Roman" panose="02020603050405020304" pitchFamily="18" charset="0"/>
                <a:cs typeface="Times New Roman" panose="02020603050405020304" pitchFamily="18" charset="0"/>
              </a:rPr>
              <a:t>M</a:t>
            </a:r>
            <a:r>
              <a:rPr lang="en-US" b="1" dirty="0" err="1" smtClean="0">
                <a:latin typeface="Times New Roman" panose="02020603050405020304" pitchFamily="18" charset="0"/>
                <a:cs typeface="Times New Roman" panose="02020603050405020304" pitchFamily="18" charset="0"/>
              </a:rPr>
              <a:t>ikroorganizm</a:t>
            </a:r>
            <a:r>
              <a:rPr lang="en-US" b="1" dirty="0" smtClean="0">
                <a:latin typeface="Times New Roman" panose="02020603050405020304" pitchFamily="18" charset="0"/>
                <a:cs typeface="Times New Roman" panose="02020603050405020304" pitchFamily="18" charset="0"/>
              </a:rPr>
              <a:t> </a:t>
            </a:r>
            <a:r>
              <a:rPr lang="en-US" b="1" dirty="0" err="1" smtClean="0">
                <a:latin typeface="Times New Roman" panose="02020603050405020304" pitchFamily="18" charset="0"/>
                <a:cs typeface="Times New Roman" panose="02020603050405020304" pitchFamily="18" charset="0"/>
              </a:rPr>
              <a:t>fermentlari</a:t>
            </a:r>
            <a:endParaRPr lang="en-US" b="1" dirty="0" smtClean="0">
              <a:latin typeface="Times New Roman" panose="02020603050405020304" pitchFamily="18" charset="0"/>
              <a:cs typeface="Times New Roman" panose="02020603050405020304" pitchFamily="18" charset="0"/>
            </a:endParaRPr>
          </a:p>
          <a:p>
            <a:r>
              <a:rPr lang="en-US" b="1" dirty="0" smtClean="0">
                <a:latin typeface="Times New Roman" panose="02020603050405020304" pitchFamily="18" charset="0"/>
                <a:cs typeface="Times New Roman" panose="02020603050405020304" pitchFamily="18" charset="0"/>
              </a:rPr>
              <a:t>3. </a:t>
            </a:r>
            <a:r>
              <a:rPr lang="en-US" b="1" dirty="0" err="1" smtClean="0">
                <a:latin typeface="Times New Roman" panose="02020603050405020304" pitchFamily="18" charset="0"/>
                <a:cs typeface="Times New Roman" panose="02020603050405020304" pitchFamily="18" charset="0"/>
              </a:rPr>
              <a:t>Katabolizm</a:t>
            </a:r>
            <a:endParaRPr lang="en-US" b="1" dirty="0" smtClean="0">
              <a:latin typeface="Times New Roman" panose="02020603050405020304" pitchFamily="18" charset="0"/>
              <a:cs typeface="Times New Roman" panose="02020603050405020304" pitchFamily="18" charset="0"/>
            </a:endParaRPr>
          </a:p>
          <a:p>
            <a:r>
              <a:rPr lang="en-US" b="1" dirty="0" smtClean="0">
                <a:latin typeface="Times New Roman" panose="02020603050405020304" pitchFamily="18" charset="0"/>
                <a:cs typeface="Times New Roman" panose="02020603050405020304" pitchFamily="18" charset="0"/>
              </a:rPr>
              <a:t>4. </a:t>
            </a:r>
            <a:r>
              <a:rPr lang="en-US" b="1" dirty="0" err="1" smtClean="0">
                <a:latin typeface="Times New Roman" panose="02020603050405020304" pitchFamily="18" charset="0"/>
                <a:cs typeface="Times New Roman" panose="02020603050405020304" pitchFamily="18" charset="0"/>
              </a:rPr>
              <a:t>Spirtli</a:t>
            </a:r>
            <a:r>
              <a:rPr lang="en-US" b="1" dirty="0" smtClean="0">
                <a:latin typeface="Times New Roman" panose="02020603050405020304" pitchFamily="18" charset="0"/>
                <a:cs typeface="Times New Roman" panose="02020603050405020304" pitchFamily="18" charset="0"/>
              </a:rPr>
              <a:t>, </a:t>
            </a:r>
            <a:r>
              <a:rPr lang="en-US" b="1" dirty="0" err="1" smtClean="0">
                <a:latin typeface="Times New Roman" panose="02020603050405020304" pitchFamily="18" charset="0"/>
                <a:cs typeface="Times New Roman" panose="02020603050405020304" pitchFamily="18" charset="0"/>
              </a:rPr>
              <a:t>sut</a:t>
            </a:r>
            <a:r>
              <a:rPr lang="en-US" b="1" dirty="0" smtClean="0">
                <a:latin typeface="Times New Roman" panose="02020603050405020304" pitchFamily="18" charset="0"/>
                <a:cs typeface="Times New Roman" panose="02020603050405020304" pitchFamily="18" charset="0"/>
              </a:rPr>
              <a:t> </a:t>
            </a:r>
            <a:r>
              <a:rPr lang="en-US" b="1" dirty="0" err="1" smtClean="0">
                <a:latin typeface="Times New Roman" panose="02020603050405020304" pitchFamily="18" charset="0"/>
                <a:cs typeface="Times New Roman" panose="02020603050405020304" pitchFamily="18" charset="0"/>
              </a:rPr>
              <a:t>kislotali</a:t>
            </a:r>
            <a:r>
              <a:rPr lang="en-US" b="1" dirty="0" smtClean="0">
                <a:latin typeface="Times New Roman" panose="02020603050405020304" pitchFamily="18" charset="0"/>
                <a:cs typeface="Times New Roman" panose="02020603050405020304" pitchFamily="18" charset="0"/>
              </a:rPr>
              <a:t> </a:t>
            </a:r>
            <a:r>
              <a:rPr lang="en-US" b="1" dirty="0" err="1" smtClean="0">
                <a:latin typeface="Times New Roman" panose="02020603050405020304" pitchFamily="18" charset="0"/>
                <a:cs typeface="Times New Roman" panose="02020603050405020304" pitchFamily="18" charset="0"/>
              </a:rPr>
              <a:t>bijg‘ish</a:t>
            </a:r>
            <a:endParaRPr lang="ru-RU" b="1"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03293932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6"/>
          <p:cNvSpPr>
            <a:spLocks noGrp="1" noChangeArrowheads="1"/>
          </p:cNvSpPr>
          <p:nvPr>
            <p:ph type="title"/>
          </p:nvPr>
        </p:nvSpPr>
        <p:spPr>
          <a:xfrm>
            <a:off x="2755060" y="209516"/>
            <a:ext cx="5714999" cy="534763"/>
          </a:xfrm>
        </p:spPr>
        <p:txBody>
          <a:bodyPr>
            <a:normAutofit/>
          </a:bodyPr>
          <a:lstStyle/>
          <a:p>
            <a:pPr algn="ctr"/>
            <a:r>
              <a:rPr lang="en-US" altLang="ru-RU" sz="2800" b="1" dirty="0" smtClean="0">
                <a:solidFill>
                  <a:srgbClr val="009900"/>
                </a:solidFill>
                <a:latin typeface="Times New Roman" panose="02020603050405020304" pitchFamily="18" charset="0"/>
                <a:cs typeface="Times New Roman" panose="02020603050405020304" pitchFamily="18" charset="0"/>
              </a:rPr>
              <a:t>METABOLIZM </a:t>
            </a:r>
            <a:r>
              <a:rPr lang="en-US" altLang="ru-RU" sz="2800" b="1" dirty="0" err="1" smtClean="0">
                <a:solidFill>
                  <a:srgbClr val="009900"/>
                </a:solidFill>
                <a:latin typeface="Times New Roman" panose="02020603050405020304" pitchFamily="18" charset="0"/>
                <a:cs typeface="Times New Roman" panose="02020603050405020304" pitchFamily="18" charset="0"/>
              </a:rPr>
              <a:t>nima</a:t>
            </a:r>
            <a:r>
              <a:rPr lang="en-US" altLang="ru-RU" sz="2800" b="1" dirty="0" smtClean="0">
                <a:solidFill>
                  <a:srgbClr val="009900"/>
                </a:solidFill>
                <a:latin typeface="Times New Roman" panose="02020603050405020304" pitchFamily="18" charset="0"/>
                <a:cs typeface="Times New Roman" panose="02020603050405020304" pitchFamily="18" charset="0"/>
              </a:rPr>
              <a:t>?</a:t>
            </a:r>
          </a:p>
        </p:txBody>
      </p:sp>
      <p:sp>
        <p:nvSpPr>
          <p:cNvPr id="30723" name="Rectangle 7"/>
          <p:cNvSpPr>
            <a:spLocks noGrp="1" noChangeArrowheads="1"/>
          </p:cNvSpPr>
          <p:nvPr>
            <p:ph idx="1"/>
          </p:nvPr>
        </p:nvSpPr>
        <p:spPr>
          <a:xfrm>
            <a:off x="457199" y="744279"/>
            <a:ext cx="9949543" cy="5401340"/>
          </a:xfrm>
        </p:spPr>
        <p:txBody>
          <a:bodyPr>
            <a:normAutofit/>
          </a:bodyPr>
          <a:lstStyle/>
          <a:p>
            <a:pPr algn="just">
              <a:spcBef>
                <a:spcPts val="2400"/>
              </a:spcBef>
            </a:pPr>
            <a:r>
              <a:rPr lang="en-US" altLang="ru-RU" sz="2000" b="1" dirty="0" err="1" smtClean="0">
                <a:solidFill>
                  <a:srgbClr val="009900"/>
                </a:solidFill>
                <a:latin typeface="Times New Roman" panose="02020603050405020304" pitchFamily="18" charset="0"/>
                <a:cs typeface="Times New Roman" panose="02020603050405020304" pitchFamily="18" charset="0"/>
              </a:rPr>
              <a:t>Metabolizm</a:t>
            </a:r>
            <a:r>
              <a:rPr lang="en-US" altLang="ru-RU" sz="2000" b="1" dirty="0" smtClean="0">
                <a:solidFill>
                  <a:srgbClr val="009900"/>
                </a:solidFill>
                <a:latin typeface="Times New Roman" panose="02020603050405020304" pitchFamily="18" charset="0"/>
                <a:cs typeface="Times New Roman" panose="02020603050405020304" pitchFamily="18" charset="0"/>
              </a:rPr>
              <a:t> </a:t>
            </a:r>
            <a:r>
              <a:rPr lang="uz-Cyrl-UZ" sz="2000" dirty="0"/>
              <a:t>(modda </a:t>
            </a:r>
            <a:r>
              <a:rPr lang="uz-Cyrl-UZ" sz="2000" dirty="0" smtClean="0"/>
              <a:t>almashish</a:t>
            </a:r>
            <a:r>
              <a:rPr lang="uz-Cyrl-UZ" sz="2000" b="1" dirty="0" smtClean="0"/>
              <a:t>)</a:t>
            </a:r>
            <a:r>
              <a:rPr lang="en-US" altLang="ru-RU" sz="2000" b="1" dirty="0" smtClean="0">
                <a:solidFill>
                  <a:srgbClr val="009900"/>
                </a:solidFill>
                <a:latin typeface="Times New Roman" panose="02020603050405020304" pitchFamily="18" charset="0"/>
                <a:cs typeface="Times New Roman" panose="02020603050405020304" pitchFamily="18" charset="0"/>
              </a:rPr>
              <a:t> –</a:t>
            </a:r>
            <a:r>
              <a:rPr lang="en-US" altLang="ru-RU" sz="2000" dirty="0" smtClean="0">
                <a:latin typeface="Times New Roman" panose="02020603050405020304" pitchFamily="18" charset="0"/>
                <a:cs typeface="Times New Roman" panose="02020603050405020304" pitchFamily="18" charset="0"/>
              </a:rPr>
              <a:t> </a:t>
            </a:r>
            <a:r>
              <a:rPr lang="en-US" altLang="ru-RU" sz="2000" dirty="0" err="1" smtClean="0">
                <a:latin typeface="Times New Roman" panose="02020603050405020304" pitchFamily="18" charset="0"/>
                <a:cs typeface="Times New Roman" panose="02020603050405020304" pitchFamily="18" charset="0"/>
              </a:rPr>
              <a:t>Organizmda</a:t>
            </a:r>
            <a:r>
              <a:rPr lang="en-US" altLang="ru-RU" sz="2000" dirty="0" smtClean="0">
                <a:latin typeface="Times New Roman" panose="02020603050405020304" pitchFamily="18" charset="0"/>
                <a:cs typeface="Times New Roman" panose="02020603050405020304" pitchFamily="18" charset="0"/>
              </a:rPr>
              <a:t> </a:t>
            </a:r>
            <a:r>
              <a:rPr lang="en-US" altLang="ru-RU" sz="2000" dirty="0" err="1" smtClean="0">
                <a:latin typeface="Times New Roman" panose="02020603050405020304" pitchFamily="18" charset="0"/>
                <a:cs typeface="Times New Roman" panose="02020603050405020304" pitchFamily="18" charset="0"/>
              </a:rPr>
              <a:t>kechadigan</a:t>
            </a:r>
            <a:r>
              <a:rPr lang="en-US" altLang="ru-RU" sz="2000" dirty="0" smtClean="0">
                <a:latin typeface="Times New Roman" panose="02020603050405020304" pitchFamily="18" charset="0"/>
                <a:cs typeface="Times New Roman" panose="02020603050405020304" pitchFamily="18" charset="0"/>
              </a:rPr>
              <a:t> </a:t>
            </a:r>
            <a:r>
              <a:rPr lang="en-US" altLang="ru-RU" sz="2000" dirty="0" err="1" smtClean="0">
                <a:latin typeface="Times New Roman" panose="02020603050405020304" pitchFamily="18" charset="0"/>
                <a:cs typeface="Times New Roman" panose="02020603050405020304" pitchFamily="18" charset="0"/>
              </a:rPr>
              <a:t>barcha</a:t>
            </a:r>
            <a:r>
              <a:rPr lang="en-US" altLang="ru-RU" sz="2000" dirty="0" smtClean="0">
                <a:latin typeface="Times New Roman" panose="02020603050405020304" pitchFamily="18" charset="0"/>
                <a:cs typeface="Times New Roman" panose="02020603050405020304" pitchFamily="18" charset="0"/>
              </a:rPr>
              <a:t> </a:t>
            </a:r>
            <a:r>
              <a:rPr lang="en-US" altLang="ru-RU" sz="2000" dirty="0" err="1" smtClean="0">
                <a:latin typeface="Times New Roman" panose="02020603050405020304" pitchFamily="18" charset="0"/>
                <a:cs typeface="Times New Roman" panose="02020603050405020304" pitchFamily="18" charset="0"/>
              </a:rPr>
              <a:t>kimyoviy</a:t>
            </a:r>
            <a:r>
              <a:rPr lang="en-US" altLang="ru-RU" sz="2000" dirty="0" smtClean="0">
                <a:latin typeface="Times New Roman" panose="02020603050405020304" pitchFamily="18" charset="0"/>
                <a:cs typeface="Times New Roman" panose="02020603050405020304" pitchFamily="18" charset="0"/>
              </a:rPr>
              <a:t> </a:t>
            </a:r>
            <a:r>
              <a:rPr lang="en-US" altLang="ru-RU" sz="2000" dirty="0" err="1" smtClean="0">
                <a:latin typeface="Times New Roman" panose="02020603050405020304" pitchFamily="18" charset="0"/>
                <a:cs typeface="Times New Roman" panose="02020603050405020304" pitchFamily="18" charset="0"/>
              </a:rPr>
              <a:t>reaksiyalar</a:t>
            </a:r>
            <a:r>
              <a:rPr lang="en-US" altLang="ru-RU" sz="2000" dirty="0" smtClean="0">
                <a:latin typeface="Times New Roman" panose="02020603050405020304" pitchFamily="18" charset="0"/>
                <a:cs typeface="Times New Roman" panose="02020603050405020304" pitchFamily="18" charset="0"/>
              </a:rPr>
              <a:t> </a:t>
            </a:r>
            <a:r>
              <a:rPr lang="en-US" altLang="ru-RU" sz="2000" dirty="0" err="1" smtClean="0">
                <a:latin typeface="Times New Roman" panose="02020603050405020304" pitchFamily="18" charset="0"/>
                <a:cs typeface="Times New Roman" panose="02020603050405020304" pitchFamily="18" charset="0"/>
              </a:rPr>
              <a:t>yig’indisi</a:t>
            </a:r>
            <a:r>
              <a:rPr lang="en-US" altLang="ru-RU" sz="2000" dirty="0" smtClean="0">
                <a:latin typeface="Times New Roman" panose="02020603050405020304" pitchFamily="18" charset="0"/>
                <a:cs typeface="Times New Roman" panose="02020603050405020304" pitchFamily="18" charset="0"/>
              </a:rPr>
              <a:t> </a:t>
            </a:r>
            <a:r>
              <a:rPr lang="en-US" altLang="ru-RU" sz="2000" dirty="0" err="1" smtClean="0">
                <a:latin typeface="Times New Roman" panose="02020603050405020304" pitchFamily="18" charset="0"/>
                <a:cs typeface="Times New Roman" panose="02020603050405020304" pitchFamily="18" charset="0"/>
              </a:rPr>
              <a:t>hisoblanadi</a:t>
            </a:r>
            <a:r>
              <a:rPr lang="en-US" sz="2000" dirty="0" smtClean="0"/>
              <a:t>. </a:t>
            </a:r>
            <a:r>
              <a:rPr lang="uz-Cyrl-UZ" sz="2000" dirty="0"/>
              <a:t>Metabolizm o‘zida mikroorganizm hayot faoliyati uchun muhim bo‘lgan ikki  asosiy guruh jarayonlarini birlashtiradi</a:t>
            </a:r>
            <a:r>
              <a:rPr lang="en-US" sz="2000" dirty="0" smtClean="0"/>
              <a:t>:</a:t>
            </a:r>
            <a:endParaRPr lang="en-US" altLang="ru-RU" sz="2000" dirty="0" smtClean="0">
              <a:latin typeface="Times New Roman" panose="02020603050405020304" pitchFamily="18" charset="0"/>
              <a:cs typeface="Times New Roman" panose="02020603050405020304" pitchFamily="18" charset="0"/>
            </a:endParaRPr>
          </a:p>
          <a:p>
            <a:pPr algn="just">
              <a:spcBef>
                <a:spcPts val="2400"/>
              </a:spcBef>
            </a:pPr>
            <a:r>
              <a:rPr lang="en-US" altLang="ru-RU" sz="2000" b="1" dirty="0" err="1" smtClean="0">
                <a:solidFill>
                  <a:srgbClr val="C00000"/>
                </a:solidFill>
                <a:latin typeface="Times New Roman" panose="02020603050405020304" pitchFamily="18" charset="0"/>
                <a:cs typeface="Times New Roman" panose="02020603050405020304" pitchFamily="18" charset="0"/>
              </a:rPr>
              <a:t>Katabolizm</a:t>
            </a:r>
            <a:r>
              <a:rPr lang="en-US" altLang="ru-RU" sz="2000" b="1" dirty="0" smtClean="0">
                <a:solidFill>
                  <a:srgbClr val="C00000"/>
                </a:solidFill>
                <a:latin typeface="Times New Roman" panose="02020603050405020304" pitchFamily="18" charset="0"/>
                <a:cs typeface="Times New Roman" panose="02020603050405020304" pitchFamily="18" charset="0"/>
              </a:rPr>
              <a:t> –</a:t>
            </a:r>
            <a:r>
              <a:rPr lang="en-US" altLang="ru-RU" sz="2000" dirty="0" smtClean="0">
                <a:latin typeface="Times New Roman" panose="02020603050405020304" pitchFamily="18" charset="0"/>
                <a:cs typeface="Times New Roman" panose="02020603050405020304" pitchFamily="18" charset="0"/>
              </a:rPr>
              <a:t> </a:t>
            </a:r>
            <a:r>
              <a:rPr lang="en-US" altLang="ru-RU" sz="2000" dirty="0" err="1" smtClean="0">
                <a:latin typeface="Times New Roman" panose="02020603050405020304" pitchFamily="18" charset="0"/>
                <a:cs typeface="Times New Roman" panose="02020603050405020304" pitchFamily="18" charset="0"/>
              </a:rPr>
              <a:t>bu</a:t>
            </a:r>
            <a:r>
              <a:rPr lang="en-US" altLang="ru-RU" sz="2000" dirty="0" smtClean="0">
                <a:latin typeface="Times New Roman" panose="02020603050405020304" pitchFamily="18" charset="0"/>
                <a:cs typeface="Times New Roman" panose="02020603050405020304" pitchFamily="18" charset="0"/>
              </a:rPr>
              <a:t> </a:t>
            </a:r>
            <a:r>
              <a:rPr lang="en-US" altLang="ru-RU" sz="2000" dirty="0" err="1" smtClean="0">
                <a:latin typeface="Times New Roman" panose="02020603050405020304" pitchFamily="18" charset="0"/>
                <a:cs typeface="Times New Roman" panose="02020603050405020304" pitchFamily="18" charset="0"/>
              </a:rPr>
              <a:t>substratlarni</a:t>
            </a:r>
            <a:r>
              <a:rPr lang="en-US" altLang="ru-RU" sz="2000" dirty="0" smtClean="0">
                <a:latin typeface="Times New Roman" panose="02020603050405020304" pitchFamily="18" charset="0"/>
                <a:cs typeface="Times New Roman" panose="02020603050405020304" pitchFamily="18" charset="0"/>
              </a:rPr>
              <a:t> </a:t>
            </a:r>
            <a:r>
              <a:rPr lang="en-US" altLang="ru-RU" sz="2000" dirty="0" err="1" smtClean="0">
                <a:latin typeface="Times New Roman" panose="02020603050405020304" pitchFamily="18" charset="0"/>
                <a:cs typeface="Times New Roman" panose="02020603050405020304" pitchFamily="18" charset="0"/>
              </a:rPr>
              <a:t>parchalab</a:t>
            </a:r>
            <a:r>
              <a:rPr lang="en-US" altLang="ru-RU" sz="2000" dirty="0" smtClean="0">
                <a:latin typeface="Times New Roman" panose="02020603050405020304" pitchFamily="18" charset="0"/>
                <a:cs typeface="Times New Roman" panose="02020603050405020304" pitchFamily="18" charset="0"/>
              </a:rPr>
              <a:t> </a:t>
            </a:r>
            <a:r>
              <a:rPr lang="en-US" altLang="ru-RU" sz="2000" dirty="0" err="1" smtClean="0">
                <a:latin typeface="Times New Roman" panose="02020603050405020304" pitchFamily="18" charset="0"/>
                <a:cs typeface="Times New Roman" panose="02020603050405020304" pitchFamily="18" charset="0"/>
              </a:rPr>
              <a:t>anabolizm</a:t>
            </a:r>
            <a:r>
              <a:rPr lang="en-US" altLang="ru-RU" sz="2000" dirty="0" smtClean="0">
                <a:latin typeface="Times New Roman" panose="02020603050405020304" pitchFamily="18" charset="0"/>
                <a:cs typeface="Times New Roman" panose="02020603050405020304" pitchFamily="18" charset="0"/>
              </a:rPr>
              <a:t> </a:t>
            </a:r>
            <a:r>
              <a:rPr lang="en-US" altLang="ru-RU" sz="2000" dirty="0" err="1" smtClean="0">
                <a:latin typeface="Times New Roman" panose="02020603050405020304" pitchFamily="18" charset="0"/>
                <a:cs typeface="Times New Roman" panose="02020603050405020304" pitchFamily="18" charset="0"/>
              </a:rPr>
              <a:t>reaksiyalarini</a:t>
            </a:r>
            <a:r>
              <a:rPr lang="en-US" altLang="ru-RU" sz="2000" dirty="0" smtClean="0">
                <a:latin typeface="Times New Roman" panose="02020603050405020304" pitchFamily="18" charset="0"/>
                <a:cs typeface="Times New Roman" panose="02020603050405020304" pitchFamily="18" charset="0"/>
              </a:rPr>
              <a:t> </a:t>
            </a:r>
            <a:r>
              <a:rPr lang="en-US" altLang="ru-RU" sz="2000" dirty="0" err="1" smtClean="0">
                <a:latin typeface="Times New Roman" panose="02020603050405020304" pitchFamily="18" charset="0"/>
                <a:cs typeface="Times New Roman" panose="02020603050405020304" pitchFamily="18" charset="0"/>
              </a:rPr>
              <a:t>energiya</a:t>
            </a:r>
            <a:r>
              <a:rPr lang="en-US" altLang="ru-RU" sz="2000" dirty="0" smtClean="0">
                <a:latin typeface="Times New Roman" panose="02020603050405020304" pitchFamily="18" charset="0"/>
                <a:cs typeface="Times New Roman" panose="02020603050405020304" pitchFamily="18" charset="0"/>
              </a:rPr>
              <a:t> </a:t>
            </a:r>
            <a:r>
              <a:rPr lang="en-US" altLang="ru-RU" sz="2000" dirty="0" err="1" smtClean="0">
                <a:latin typeface="Times New Roman" panose="02020603050405020304" pitchFamily="18" charset="0"/>
                <a:cs typeface="Times New Roman" panose="02020603050405020304" pitchFamily="18" charset="0"/>
              </a:rPr>
              <a:t>manbai</a:t>
            </a:r>
            <a:r>
              <a:rPr lang="en-US" altLang="ru-RU" sz="2000" dirty="0" smtClean="0">
                <a:latin typeface="Times New Roman" panose="02020603050405020304" pitchFamily="18" charset="0"/>
                <a:cs typeface="Times New Roman" panose="02020603050405020304" pitchFamily="18" charset="0"/>
              </a:rPr>
              <a:t> </a:t>
            </a:r>
            <a:r>
              <a:rPr lang="en-US" altLang="ru-RU" sz="2000" dirty="0" err="1">
                <a:latin typeface="Times New Roman" panose="02020603050405020304" pitchFamily="18" charset="0"/>
                <a:cs typeface="Times New Roman" panose="02020603050405020304" pitchFamily="18" charset="0"/>
              </a:rPr>
              <a:t>va</a:t>
            </a:r>
            <a:r>
              <a:rPr lang="en-US" altLang="ru-RU" sz="2000" dirty="0">
                <a:latin typeface="Times New Roman" panose="02020603050405020304" pitchFamily="18" charset="0"/>
                <a:cs typeface="Times New Roman" panose="02020603050405020304" pitchFamily="18" charset="0"/>
              </a:rPr>
              <a:t> </a:t>
            </a:r>
            <a:r>
              <a:rPr lang="en-US" altLang="ru-RU" sz="2000" dirty="0" err="1">
                <a:latin typeface="Times New Roman" panose="02020603050405020304" pitchFamily="18" charset="0"/>
                <a:cs typeface="Times New Roman" panose="02020603050405020304" pitchFamily="18" charset="0"/>
              </a:rPr>
              <a:t>qurilish</a:t>
            </a:r>
            <a:r>
              <a:rPr lang="en-US" altLang="ru-RU" sz="2000" dirty="0">
                <a:latin typeface="Times New Roman" panose="02020603050405020304" pitchFamily="18" charset="0"/>
                <a:cs typeface="Times New Roman" panose="02020603050405020304" pitchFamily="18" charset="0"/>
              </a:rPr>
              <a:t> </a:t>
            </a:r>
            <a:r>
              <a:rPr lang="en-US" altLang="ru-RU" sz="2000" dirty="0" err="1">
                <a:latin typeface="Times New Roman" panose="02020603050405020304" pitchFamily="18" charset="0"/>
                <a:cs typeface="Times New Roman" panose="02020603050405020304" pitchFamily="18" charset="0"/>
              </a:rPr>
              <a:t>bloklari</a:t>
            </a:r>
            <a:r>
              <a:rPr lang="en-US" altLang="ru-RU" sz="2000" dirty="0">
                <a:latin typeface="Times New Roman" panose="02020603050405020304" pitchFamily="18" charset="0"/>
                <a:cs typeface="Times New Roman" panose="02020603050405020304" pitchFamily="18" charset="0"/>
              </a:rPr>
              <a:t> </a:t>
            </a:r>
            <a:r>
              <a:rPr lang="en-US" altLang="ru-RU" sz="2000" dirty="0" err="1">
                <a:latin typeface="Times New Roman" panose="02020603050405020304" pitchFamily="18" charset="0"/>
                <a:cs typeface="Times New Roman" panose="02020603050405020304" pitchFamily="18" charset="0"/>
              </a:rPr>
              <a:t>bilan</a:t>
            </a:r>
            <a:r>
              <a:rPr lang="en-US" altLang="ru-RU" sz="2000" dirty="0">
                <a:latin typeface="Times New Roman" panose="02020603050405020304" pitchFamily="18" charset="0"/>
                <a:cs typeface="Times New Roman" panose="02020603050405020304" pitchFamily="18" charset="0"/>
              </a:rPr>
              <a:t> </a:t>
            </a:r>
            <a:r>
              <a:rPr lang="en-US" altLang="ru-RU" sz="2000" dirty="0" err="1" smtClean="0">
                <a:latin typeface="Times New Roman" panose="02020603050405020304" pitchFamily="18" charset="0"/>
                <a:cs typeface="Times New Roman" panose="02020603050405020304" pitchFamily="18" charset="0"/>
              </a:rPr>
              <a:t>ta'minlaydigan</a:t>
            </a:r>
            <a:r>
              <a:rPr lang="en-US" altLang="ru-RU" sz="2000" dirty="0" smtClean="0">
                <a:latin typeface="Times New Roman" panose="02020603050405020304" pitchFamily="18" charset="0"/>
                <a:cs typeface="Times New Roman" panose="02020603050405020304" pitchFamily="18" charset="0"/>
              </a:rPr>
              <a:t> </a:t>
            </a:r>
            <a:r>
              <a:rPr lang="en-US" altLang="ru-RU" sz="2000" dirty="0" err="1" smtClean="0">
                <a:latin typeface="Times New Roman" panose="02020603050405020304" pitchFamily="18" charset="0"/>
                <a:cs typeface="Times New Roman" panose="02020603050405020304" pitchFamily="18" charset="0"/>
              </a:rPr>
              <a:t>reaksiyalar</a:t>
            </a:r>
            <a:r>
              <a:rPr lang="en-US" altLang="ru-RU" sz="2000" dirty="0" smtClean="0">
                <a:latin typeface="Times New Roman" panose="02020603050405020304" pitchFamily="18" charset="0"/>
                <a:cs typeface="Times New Roman" panose="02020603050405020304" pitchFamily="18" charset="0"/>
              </a:rPr>
              <a:t> </a:t>
            </a:r>
            <a:r>
              <a:rPr lang="en-US" altLang="ru-RU" sz="2000" dirty="0" err="1" smtClean="0">
                <a:latin typeface="Times New Roman" panose="02020603050405020304" pitchFamily="18" charset="0"/>
                <a:cs typeface="Times New Roman" panose="02020603050405020304" pitchFamily="18" charset="0"/>
              </a:rPr>
              <a:t>yig’indisi</a:t>
            </a:r>
            <a:r>
              <a:rPr lang="en-US" altLang="ru-RU" sz="2000" dirty="0" smtClean="0">
                <a:latin typeface="Times New Roman" panose="02020603050405020304" pitchFamily="18" charset="0"/>
                <a:cs typeface="Times New Roman" panose="02020603050405020304" pitchFamily="18" charset="0"/>
              </a:rPr>
              <a:t> </a:t>
            </a:r>
            <a:r>
              <a:rPr lang="en-US" altLang="ru-RU" sz="2000" dirty="0" err="1" smtClean="0">
                <a:latin typeface="Times New Roman" panose="02020603050405020304" pitchFamily="18" charset="0"/>
                <a:cs typeface="Times New Roman" panose="02020603050405020304" pitchFamily="18" charset="0"/>
              </a:rPr>
              <a:t>hisoblanadi</a:t>
            </a:r>
            <a:r>
              <a:rPr lang="en-US" altLang="ru-RU" sz="2000" dirty="0" smtClean="0">
                <a:latin typeface="Times New Roman" panose="02020603050405020304" pitchFamily="18" charset="0"/>
                <a:cs typeface="Times New Roman" panose="02020603050405020304" pitchFamily="18" charset="0"/>
              </a:rPr>
              <a:t>. </a:t>
            </a:r>
            <a:r>
              <a:rPr lang="en-US" altLang="ru-RU" sz="2000" dirty="0" err="1" smtClean="0">
                <a:latin typeface="Times New Roman" panose="02020603050405020304" pitchFamily="18" charset="0"/>
                <a:cs typeface="Times New Roman" panose="02020603050405020304" pitchFamily="18" charset="0"/>
              </a:rPr>
              <a:t>Bunda</a:t>
            </a:r>
            <a:r>
              <a:rPr lang="en-US" altLang="ru-RU" sz="2000" dirty="0" smtClean="0">
                <a:latin typeface="Times New Roman" panose="02020603050405020304" pitchFamily="18" charset="0"/>
                <a:cs typeface="Times New Roman" panose="02020603050405020304" pitchFamily="18" charset="0"/>
              </a:rPr>
              <a:t> </a:t>
            </a:r>
            <a:r>
              <a:rPr lang="en-US" altLang="ru-RU" sz="2000" dirty="0" err="1" smtClean="0">
                <a:latin typeface="Times New Roman" panose="02020603050405020304" pitchFamily="18" charset="0"/>
                <a:cs typeface="Times New Roman" panose="02020603050405020304" pitchFamily="18" charset="0"/>
              </a:rPr>
              <a:t>murakkab</a:t>
            </a:r>
            <a:r>
              <a:rPr lang="en-US" altLang="ru-RU" sz="2000" dirty="0" smtClean="0">
                <a:latin typeface="Times New Roman" panose="02020603050405020304" pitchFamily="18" charset="0"/>
                <a:cs typeface="Times New Roman" panose="02020603050405020304" pitchFamily="18" charset="0"/>
              </a:rPr>
              <a:t> organic </a:t>
            </a:r>
            <a:r>
              <a:rPr lang="en-US" altLang="ru-RU" sz="2000" dirty="0" err="1" smtClean="0">
                <a:latin typeface="Times New Roman" panose="02020603050405020304" pitchFamily="18" charset="0"/>
                <a:cs typeface="Times New Roman" panose="02020603050405020304" pitchFamily="18" charset="0"/>
              </a:rPr>
              <a:t>moddalar</a:t>
            </a:r>
            <a:r>
              <a:rPr lang="en-US" altLang="ru-RU" sz="2000" dirty="0" smtClean="0">
                <a:latin typeface="Times New Roman" panose="02020603050405020304" pitchFamily="18" charset="0"/>
                <a:cs typeface="Times New Roman" panose="02020603050405020304" pitchFamily="18" charset="0"/>
              </a:rPr>
              <a:t> soda </a:t>
            </a:r>
            <a:r>
              <a:rPr lang="en-US" altLang="ru-RU" sz="2000" dirty="0" err="1" smtClean="0">
                <a:latin typeface="Times New Roman" panose="02020603050405020304" pitchFamily="18" charset="0"/>
                <a:cs typeface="Times New Roman" panose="02020603050405020304" pitchFamily="18" charset="0"/>
              </a:rPr>
              <a:t>moddalarga</a:t>
            </a:r>
            <a:r>
              <a:rPr lang="en-US" altLang="ru-RU" sz="2000" dirty="0" smtClean="0">
                <a:latin typeface="Times New Roman" panose="02020603050405020304" pitchFamily="18" charset="0"/>
                <a:cs typeface="Times New Roman" panose="02020603050405020304" pitchFamily="18" charset="0"/>
              </a:rPr>
              <a:t> </a:t>
            </a:r>
            <a:r>
              <a:rPr lang="en-US" altLang="ru-RU" sz="2000" dirty="0" err="1" smtClean="0">
                <a:latin typeface="Times New Roman" panose="02020603050405020304" pitchFamily="18" charset="0"/>
                <a:cs typeface="Times New Roman" panose="02020603050405020304" pitchFamily="18" charset="0"/>
              </a:rPr>
              <a:t>parchalanadi</a:t>
            </a:r>
            <a:r>
              <a:rPr lang="en-US" altLang="ru-RU" sz="2000" dirty="0" smtClean="0">
                <a:latin typeface="Times New Roman" panose="02020603050405020304" pitchFamily="18" charset="0"/>
                <a:cs typeface="Times New Roman" panose="02020603050405020304" pitchFamily="18" charset="0"/>
              </a:rPr>
              <a:t>. Bu </a:t>
            </a:r>
            <a:r>
              <a:rPr lang="en-US" altLang="ru-RU" sz="2000" dirty="0" err="1" smtClean="0">
                <a:latin typeface="Times New Roman" panose="02020603050405020304" pitchFamily="18" charset="0"/>
                <a:cs typeface="Times New Roman" panose="02020603050405020304" pitchFamily="18" charset="0"/>
              </a:rPr>
              <a:t>reaksiyalar</a:t>
            </a:r>
            <a:r>
              <a:rPr lang="en-US" altLang="ru-RU" sz="2000" dirty="0" smtClean="0">
                <a:latin typeface="Times New Roman" panose="02020603050405020304" pitchFamily="18" charset="0"/>
                <a:cs typeface="Times New Roman" panose="02020603050405020304" pitchFamily="18" charset="0"/>
              </a:rPr>
              <a:t> </a:t>
            </a:r>
            <a:r>
              <a:rPr lang="en-US" altLang="ru-RU" sz="2000" b="1" dirty="0" err="1" smtClean="0">
                <a:latin typeface="Times New Roman" panose="02020603050405020304" pitchFamily="18" charset="0"/>
                <a:cs typeface="Times New Roman" panose="02020603050405020304" pitchFamily="18" charset="0"/>
              </a:rPr>
              <a:t>katabolik</a:t>
            </a:r>
            <a:r>
              <a:rPr lang="en-US" altLang="ru-RU" sz="2000" dirty="0" smtClean="0">
                <a:latin typeface="Times New Roman" panose="02020603050405020304" pitchFamily="18" charset="0"/>
                <a:cs typeface="Times New Roman" panose="02020603050405020304" pitchFamily="18" charset="0"/>
              </a:rPr>
              <a:t> </a:t>
            </a:r>
            <a:r>
              <a:rPr lang="en-US" altLang="ru-RU" sz="2000" dirty="0" err="1" smtClean="0">
                <a:latin typeface="Times New Roman" panose="02020603050405020304" pitchFamily="18" charset="0"/>
                <a:cs typeface="Times New Roman" panose="02020603050405020304" pitchFamily="18" charset="0"/>
              </a:rPr>
              <a:t>yoki</a:t>
            </a:r>
            <a:r>
              <a:rPr lang="en-US" altLang="ru-RU" sz="2000" dirty="0" smtClean="0">
                <a:latin typeface="Times New Roman" panose="02020603050405020304" pitchFamily="18" charset="0"/>
                <a:cs typeface="Times New Roman" panose="02020603050405020304" pitchFamily="18" charset="0"/>
              </a:rPr>
              <a:t> </a:t>
            </a:r>
            <a:r>
              <a:rPr lang="en-US" altLang="ru-RU" sz="2000" dirty="0" err="1" smtClean="0">
                <a:latin typeface="Times New Roman" panose="02020603050405020304" pitchFamily="18" charset="0"/>
                <a:cs typeface="Times New Roman" panose="02020603050405020304" pitchFamily="18" charset="0"/>
              </a:rPr>
              <a:t>degradativ</a:t>
            </a:r>
            <a:r>
              <a:rPr lang="en-US" altLang="ru-RU" sz="2000" dirty="0" smtClean="0">
                <a:latin typeface="Times New Roman" panose="02020603050405020304" pitchFamily="18" charset="0"/>
                <a:cs typeface="Times New Roman" panose="02020603050405020304" pitchFamily="18" charset="0"/>
              </a:rPr>
              <a:t> </a:t>
            </a:r>
            <a:r>
              <a:rPr lang="en-US" altLang="ru-RU" sz="2000" dirty="0" err="1" smtClean="0">
                <a:latin typeface="Times New Roman" panose="02020603050405020304" pitchFamily="18" charset="0"/>
                <a:cs typeface="Times New Roman" panose="02020603050405020304" pitchFamily="18" charset="0"/>
              </a:rPr>
              <a:t>reaksiyalar</a:t>
            </a:r>
            <a:r>
              <a:rPr lang="en-US" altLang="ru-RU" sz="2000" dirty="0" smtClean="0">
                <a:latin typeface="Times New Roman" panose="02020603050405020304" pitchFamily="18" charset="0"/>
                <a:cs typeface="Times New Roman" panose="02020603050405020304" pitchFamily="18" charset="0"/>
              </a:rPr>
              <a:t> deb </a:t>
            </a:r>
            <a:r>
              <a:rPr lang="en-US" altLang="ru-RU" sz="2000" dirty="0" err="1" smtClean="0">
                <a:latin typeface="Times New Roman" panose="02020603050405020304" pitchFamily="18" charset="0"/>
                <a:cs typeface="Times New Roman" panose="02020603050405020304" pitchFamily="18" charset="0"/>
              </a:rPr>
              <a:t>ataladi</a:t>
            </a:r>
            <a:r>
              <a:rPr lang="en-US" altLang="ru-RU" sz="2000" dirty="0" smtClean="0">
                <a:latin typeface="Times New Roman" panose="02020603050405020304" pitchFamily="18" charset="0"/>
                <a:cs typeface="Times New Roman" panose="02020603050405020304" pitchFamily="18" charset="0"/>
              </a:rPr>
              <a:t>. </a:t>
            </a:r>
            <a:r>
              <a:rPr lang="en-US" altLang="ru-RU" sz="2000" dirty="0" err="1" smtClean="0">
                <a:latin typeface="Times New Roman" panose="02020603050405020304" pitchFamily="18" charset="0"/>
                <a:cs typeface="Times New Roman" panose="02020603050405020304" pitchFamily="18" charset="0"/>
              </a:rPr>
              <a:t>Katabolik</a:t>
            </a:r>
            <a:r>
              <a:rPr lang="en-US" altLang="ru-RU" sz="2000" dirty="0" smtClean="0">
                <a:latin typeface="Times New Roman" panose="02020603050405020304" pitchFamily="18" charset="0"/>
                <a:cs typeface="Times New Roman" panose="02020603050405020304" pitchFamily="18" charset="0"/>
              </a:rPr>
              <a:t> </a:t>
            </a:r>
            <a:r>
              <a:rPr lang="en-US" altLang="ru-RU" sz="2000" dirty="0" err="1" smtClean="0">
                <a:latin typeface="Times New Roman" panose="02020603050405020304" pitchFamily="18" charset="0"/>
                <a:cs typeface="Times New Roman" panose="02020603050405020304" pitchFamily="18" charset="0"/>
              </a:rPr>
              <a:t>reaksiyalar</a:t>
            </a:r>
            <a:r>
              <a:rPr lang="en-US" altLang="ru-RU" sz="2000" dirty="0">
                <a:latin typeface="Times New Roman" panose="02020603050405020304" pitchFamily="18" charset="0"/>
                <a:cs typeface="Times New Roman" panose="02020603050405020304" pitchFamily="18" charset="0"/>
              </a:rPr>
              <a:t> </a:t>
            </a:r>
            <a:r>
              <a:rPr lang="en-US" altLang="ru-RU" sz="2000" dirty="0" err="1">
                <a:latin typeface="Times New Roman" panose="02020603050405020304" pitchFamily="18" charset="0"/>
                <a:cs typeface="Times New Roman" panose="02020603050405020304" pitchFamily="18" charset="0"/>
              </a:rPr>
              <a:t>odatda</a:t>
            </a:r>
            <a:r>
              <a:rPr lang="en-US" altLang="ru-RU" sz="2000" dirty="0">
                <a:latin typeface="Times New Roman" panose="02020603050405020304" pitchFamily="18" charset="0"/>
                <a:cs typeface="Times New Roman" panose="02020603050405020304" pitchFamily="18" charset="0"/>
              </a:rPr>
              <a:t> </a:t>
            </a:r>
            <a:r>
              <a:rPr lang="en-US" altLang="ru-RU" sz="2000" b="1" dirty="0" err="1">
                <a:latin typeface="Times New Roman" panose="02020603050405020304" pitchFamily="18" charset="0"/>
                <a:cs typeface="Times New Roman" panose="02020603050405020304" pitchFamily="18" charset="0"/>
              </a:rPr>
              <a:t>gidrolitik</a:t>
            </a:r>
            <a:r>
              <a:rPr lang="en-US" altLang="ru-RU" sz="2000" b="1" dirty="0">
                <a:latin typeface="Times New Roman" panose="02020603050405020304" pitchFamily="18" charset="0"/>
                <a:cs typeface="Times New Roman" panose="02020603050405020304" pitchFamily="18" charset="0"/>
              </a:rPr>
              <a:t> </a:t>
            </a:r>
            <a:r>
              <a:rPr lang="en-US" altLang="ru-RU" sz="2000" dirty="0" smtClean="0">
                <a:latin typeface="Times New Roman" panose="02020603050405020304" pitchFamily="18" charset="0"/>
                <a:cs typeface="Times New Roman" panose="02020603050405020304" pitchFamily="18" charset="0"/>
              </a:rPr>
              <a:t>(</a:t>
            </a:r>
            <a:r>
              <a:rPr lang="en-US" altLang="ru-RU" sz="2000" dirty="0" err="1" smtClean="0">
                <a:latin typeface="Times New Roman" panose="02020603050405020304" pitchFamily="18" charset="0"/>
                <a:cs typeface="Times New Roman" panose="02020603050405020304" pitchFamily="18" charset="0"/>
              </a:rPr>
              <a:t>suv</a:t>
            </a:r>
            <a:r>
              <a:rPr lang="en-US" altLang="ru-RU" sz="2000" dirty="0" smtClean="0">
                <a:latin typeface="Times New Roman" panose="02020603050405020304" pitchFamily="18" charset="0"/>
                <a:cs typeface="Times New Roman" panose="02020603050405020304" pitchFamily="18" charset="0"/>
              </a:rPr>
              <a:t> </a:t>
            </a:r>
            <a:r>
              <a:rPr lang="en-US" altLang="ru-RU" sz="2000" dirty="0" err="1" smtClean="0">
                <a:latin typeface="Times New Roman" panose="02020603050405020304" pitchFamily="18" charset="0"/>
                <a:cs typeface="Times New Roman" panose="02020603050405020304" pitchFamily="18" charset="0"/>
              </a:rPr>
              <a:t>yordamida</a:t>
            </a:r>
            <a:r>
              <a:rPr lang="en-US" altLang="ru-RU" sz="2000" dirty="0" smtClean="0">
                <a:latin typeface="Times New Roman" panose="02020603050405020304" pitchFamily="18" charset="0"/>
                <a:cs typeface="Times New Roman" panose="02020603050405020304" pitchFamily="18" charset="0"/>
              </a:rPr>
              <a:t> </a:t>
            </a:r>
            <a:r>
              <a:rPr lang="en-US" altLang="ru-RU" sz="2000" dirty="0" err="1" smtClean="0">
                <a:latin typeface="Times New Roman" panose="02020603050405020304" pitchFamily="18" charset="0"/>
                <a:cs typeface="Times New Roman" panose="02020603050405020304" pitchFamily="18" charset="0"/>
              </a:rPr>
              <a:t>boradigan</a:t>
            </a:r>
            <a:r>
              <a:rPr lang="en-US" altLang="ru-RU" sz="2000" dirty="0" smtClean="0">
                <a:latin typeface="Times New Roman" panose="02020603050405020304" pitchFamily="18" charset="0"/>
                <a:cs typeface="Times New Roman" panose="02020603050405020304" pitchFamily="18" charset="0"/>
              </a:rPr>
              <a:t> </a:t>
            </a:r>
            <a:r>
              <a:rPr lang="en-US" altLang="ru-RU" sz="2000" dirty="0" err="1" smtClean="0">
                <a:latin typeface="Times New Roman" panose="02020603050405020304" pitchFamily="18" charset="0"/>
                <a:cs typeface="Times New Roman" panose="02020603050405020304" pitchFamily="18" charset="0"/>
              </a:rPr>
              <a:t>reaksiyalar</a:t>
            </a:r>
            <a:r>
              <a:rPr lang="en-US" altLang="ru-RU" sz="2000" dirty="0" smtClean="0">
                <a:latin typeface="Times New Roman" panose="02020603050405020304" pitchFamily="18" charset="0"/>
                <a:cs typeface="Times New Roman" panose="02020603050405020304" pitchFamily="18" charset="0"/>
              </a:rPr>
              <a:t>) </a:t>
            </a:r>
            <a:r>
              <a:rPr lang="en-US" altLang="ru-RU" sz="2000" dirty="0" err="1" smtClean="0">
                <a:latin typeface="Times New Roman" panose="02020603050405020304" pitchFamily="18" charset="0"/>
                <a:cs typeface="Times New Roman" panose="02020603050405020304" pitchFamily="18" charset="0"/>
              </a:rPr>
              <a:t>va</a:t>
            </a:r>
            <a:r>
              <a:rPr lang="en-US" altLang="ru-RU" sz="2000" dirty="0" smtClean="0">
                <a:latin typeface="Times New Roman" panose="02020603050405020304" pitchFamily="18" charset="0"/>
                <a:cs typeface="Times New Roman" panose="02020603050405020304" pitchFamily="18" charset="0"/>
              </a:rPr>
              <a:t> </a:t>
            </a:r>
            <a:r>
              <a:rPr lang="en-US" altLang="ru-RU" sz="2000" b="1" dirty="0" err="1" smtClean="0">
                <a:latin typeface="Times New Roman" panose="02020603050405020304" pitchFamily="18" charset="0"/>
                <a:cs typeface="Times New Roman" panose="02020603050405020304" pitchFamily="18" charset="0"/>
              </a:rPr>
              <a:t>eksergonik</a:t>
            </a:r>
            <a:r>
              <a:rPr lang="en-US" altLang="ru-RU" sz="2000" dirty="0" smtClean="0">
                <a:latin typeface="Times New Roman" panose="02020603050405020304" pitchFamily="18" charset="0"/>
                <a:cs typeface="Times New Roman" panose="02020603050405020304" pitchFamily="18" charset="0"/>
              </a:rPr>
              <a:t> (</a:t>
            </a:r>
            <a:r>
              <a:rPr lang="en-US" altLang="ru-RU" sz="2000" dirty="0" err="1" smtClean="0">
                <a:latin typeface="Times New Roman" panose="02020603050405020304" pitchFamily="18" charset="0"/>
                <a:cs typeface="Times New Roman" panose="02020603050405020304" pitchFamily="18" charset="0"/>
              </a:rPr>
              <a:t>iste'mol</a:t>
            </a:r>
            <a:r>
              <a:rPr lang="en-US" altLang="ru-RU" sz="2000" dirty="0" smtClean="0">
                <a:latin typeface="Times New Roman" panose="02020603050405020304" pitchFamily="18" charset="0"/>
                <a:cs typeface="Times New Roman" panose="02020603050405020304" pitchFamily="18" charset="0"/>
              </a:rPr>
              <a:t> </a:t>
            </a:r>
            <a:r>
              <a:rPr lang="en-US" altLang="ru-RU" sz="2000" dirty="0" err="1">
                <a:latin typeface="Times New Roman" panose="02020603050405020304" pitchFamily="18" charset="0"/>
                <a:cs typeface="Times New Roman" panose="02020603050405020304" pitchFamily="18" charset="0"/>
              </a:rPr>
              <a:t>qilgandan</a:t>
            </a:r>
            <a:r>
              <a:rPr lang="en-US" altLang="ru-RU" sz="2000" dirty="0">
                <a:latin typeface="Times New Roman" panose="02020603050405020304" pitchFamily="18" charset="0"/>
                <a:cs typeface="Times New Roman" panose="02020603050405020304" pitchFamily="18" charset="0"/>
              </a:rPr>
              <a:t> </a:t>
            </a:r>
            <a:r>
              <a:rPr lang="en-US" altLang="ru-RU" sz="2000" dirty="0" err="1">
                <a:latin typeface="Times New Roman" panose="02020603050405020304" pitchFamily="18" charset="0"/>
                <a:cs typeface="Times New Roman" panose="02020603050405020304" pitchFamily="18" charset="0"/>
              </a:rPr>
              <a:t>ko'ra</a:t>
            </a:r>
            <a:r>
              <a:rPr lang="en-US" altLang="ru-RU" sz="2000" dirty="0">
                <a:latin typeface="Times New Roman" panose="02020603050405020304" pitchFamily="18" charset="0"/>
                <a:cs typeface="Times New Roman" panose="02020603050405020304" pitchFamily="18" charset="0"/>
              </a:rPr>
              <a:t> </a:t>
            </a:r>
            <a:r>
              <a:rPr lang="en-US" altLang="ru-RU" sz="2000" dirty="0" err="1">
                <a:latin typeface="Times New Roman" panose="02020603050405020304" pitchFamily="18" charset="0"/>
                <a:cs typeface="Times New Roman" panose="02020603050405020304" pitchFamily="18" charset="0"/>
              </a:rPr>
              <a:t>ko'proq</a:t>
            </a:r>
            <a:r>
              <a:rPr lang="en-US" altLang="ru-RU" sz="2000" dirty="0">
                <a:latin typeface="Times New Roman" panose="02020603050405020304" pitchFamily="18" charset="0"/>
                <a:cs typeface="Times New Roman" panose="02020603050405020304" pitchFamily="18" charset="0"/>
              </a:rPr>
              <a:t> </a:t>
            </a:r>
            <a:r>
              <a:rPr lang="en-US" altLang="ru-RU" sz="2000" dirty="0" err="1">
                <a:latin typeface="Times New Roman" panose="02020603050405020304" pitchFamily="18" charset="0"/>
                <a:cs typeface="Times New Roman" panose="02020603050405020304" pitchFamily="18" charset="0"/>
              </a:rPr>
              <a:t>energiya</a:t>
            </a:r>
            <a:r>
              <a:rPr lang="en-US" altLang="ru-RU" sz="2000" dirty="0">
                <a:latin typeface="Times New Roman" panose="02020603050405020304" pitchFamily="18" charset="0"/>
                <a:cs typeface="Times New Roman" panose="02020603050405020304" pitchFamily="18" charset="0"/>
              </a:rPr>
              <a:t> </a:t>
            </a:r>
            <a:r>
              <a:rPr lang="en-US" altLang="ru-RU" sz="2000" dirty="0" err="1">
                <a:latin typeface="Times New Roman" panose="02020603050405020304" pitchFamily="18" charset="0"/>
                <a:cs typeface="Times New Roman" panose="02020603050405020304" pitchFamily="18" charset="0"/>
              </a:rPr>
              <a:t>ishlab</a:t>
            </a:r>
            <a:r>
              <a:rPr lang="en-US" altLang="ru-RU" sz="2000" dirty="0">
                <a:latin typeface="Times New Roman" panose="02020603050405020304" pitchFamily="18" charset="0"/>
                <a:cs typeface="Times New Roman" panose="02020603050405020304" pitchFamily="18" charset="0"/>
              </a:rPr>
              <a:t> </a:t>
            </a:r>
            <a:r>
              <a:rPr lang="en-US" altLang="ru-RU" sz="2000" dirty="0" err="1">
                <a:latin typeface="Times New Roman" panose="02020603050405020304" pitchFamily="18" charset="0"/>
                <a:cs typeface="Times New Roman" panose="02020603050405020304" pitchFamily="18" charset="0"/>
              </a:rPr>
              <a:t>chiqaradi</a:t>
            </a:r>
            <a:r>
              <a:rPr lang="en-US" altLang="ru-RU" sz="2000" dirty="0" smtClean="0">
                <a:latin typeface="Times New Roman" panose="02020603050405020304" pitchFamily="18" charset="0"/>
                <a:cs typeface="Times New Roman" panose="02020603050405020304" pitchFamily="18" charset="0"/>
              </a:rPr>
              <a:t>)</a:t>
            </a:r>
            <a:r>
              <a:rPr lang="uz-Cyrl-UZ" altLang="ru-RU" sz="2000" dirty="0" smtClean="0">
                <a:latin typeface="Times New Roman" panose="02020603050405020304" pitchFamily="18" charset="0"/>
                <a:cs typeface="Times New Roman" panose="02020603050405020304" pitchFamily="18" charset="0"/>
              </a:rPr>
              <a:t> </a:t>
            </a:r>
            <a:r>
              <a:rPr lang="en-US" altLang="ru-RU" sz="2000" dirty="0" err="1">
                <a:latin typeface="Times New Roman" panose="02020603050405020304" pitchFamily="18" charset="0"/>
                <a:cs typeface="Times New Roman" panose="02020603050405020304" pitchFamily="18" charset="0"/>
              </a:rPr>
              <a:t>reaksiyalarini</a:t>
            </a:r>
            <a:r>
              <a:rPr lang="en-US" altLang="ru-RU" sz="2000" dirty="0">
                <a:latin typeface="Times New Roman" panose="02020603050405020304" pitchFamily="18" charset="0"/>
                <a:cs typeface="Times New Roman" panose="02020603050405020304" pitchFamily="18" charset="0"/>
              </a:rPr>
              <a:t> </a:t>
            </a:r>
            <a:r>
              <a:rPr lang="en-US" altLang="ru-RU" sz="2000" dirty="0" err="1">
                <a:latin typeface="Times New Roman" panose="02020603050405020304" pitchFamily="18" charset="0"/>
                <a:cs typeface="Times New Roman" panose="02020603050405020304" pitchFamily="18" charset="0"/>
              </a:rPr>
              <a:t>o’z</a:t>
            </a:r>
            <a:r>
              <a:rPr lang="en-US" altLang="ru-RU" sz="2000" dirty="0">
                <a:latin typeface="Times New Roman" panose="02020603050405020304" pitchFamily="18" charset="0"/>
                <a:cs typeface="Times New Roman" panose="02020603050405020304" pitchFamily="18" charset="0"/>
              </a:rPr>
              <a:t> </a:t>
            </a:r>
            <a:r>
              <a:rPr lang="en-US" altLang="ru-RU" sz="2000" dirty="0" err="1">
                <a:latin typeface="Times New Roman" panose="02020603050405020304" pitchFamily="18" charset="0"/>
                <a:cs typeface="Times New Roman" panose="02020603050405020304" pitchFamily="18" charset="0"/>
              </a:rPr>
              <a:t>ichiga</a:t>
            </a:r>
            <a:r>
              <a:rPr lang="en-US" altLang="ru-RU" sz="2000" dirty="0">
                <a:latin typeface="Times New Roman" panose="02020603050405020304" pitchFamily="18" charset="0"/>
                <a:cs typeface="Times New Roman" panose="02020603050405020304" pitchFamily="18" charset="0"/>
              </a:rPr>
              <a:t> </a:t>
            </a:r>
            <a:r>
              <a:rPr lang="en-US" altLang="ru-RU" sz="2000" dirty="0" err="1">
                <a:latin typeface="Times New Roman" panose="02020603050405020304" pitchFamily="18" charset="0"/>
                <a:cs typeface="Times New Roman" panose="02020603050405020304" pitchFamily="18" charset="0"/>
              </a:rPr>
              <a:t>oladi</a:t>
            </a:r>
            <a:r>
              <a:rPr lang="en-US" altLang="ru-RU" sz="2000" dirty="0" smtClean="0">
                <a:latin typeface="Times New Roman" panose="02020603050405020304" pitchFamily="18" charset="0"/>
                <a:cs typeface="Times New Roman" panose="02020603050405020304" pitchFamily="18" charset="0"/>
              </a:rPr>
              <a:t>. </a:t>
            </a:r>
            <a:r>
              <a:rPr lang="en-US" altLang="ru-RU" sz="2000" dirty="0" err="1" smtClean="0">
                <a:latin typeface="Times New Roman" panose="02020603050405020304" pitchFamily="18" charset="0"/>
                <a:cs typeface="Times New Roman" panose="02020603050405020304" pitchFamily="18" charset="0"/>
              </a:rPr>
              <a:t>Glyukozaning</a:t>
            </a:r>
            <a:r>
              <a:rPr lang="en-US" altLang="ru-RU" sz="2000" dirty="0" smtClean="0">
                <a:latin typeface="Times New Roman" panose="02020603050405020304" pitchFamily="18" charset="0"/>
                <a:cs typeface="Times New Roman" panose="02020603050405020304" pitchFamily="18" charset="0"/>
              </a:rPr>
              <a:t> </a:t>
            </a:r>
            <a:r>
              <a:rPr lang="en-US" altLang="ru-RU" sz="2000" dirty="0" err="1" smtClean="0">
                <a:latin typeface="Times New Roman" panose="02020603050405020304" pitchFamily="18" charset="0"/>
                <a:cs typeface="Times New Roman" panose="02020603050405020304" pitchFamily="18" charset="0"/>
              </a:rPr>
              <a:t>hujayralar</a:t>
            </a:r>
            <a:r>
              <a:rPr lang="en-US" altLang="ru-RU" sz="2000" dirty="0" smtClean="0">
                <a:latin typeface="Times New Roman" panose="02020603050405020304" pitchFamily="18" charset="0"/>
                <a:cs typeface="Times New Roman" panose="02020603050405020304" pitchFamily="18" charset="0"/>
              </a:rPr>
              <a:t> </a:t>
            </a:r>
            <a:r>
              <a:rPr lang="en-US" altLang="ru-RU" sz="2000" dirty="0" err="1" smtClean="0">
                <a:latin typeface="Times New Roman" panose="02020603050405020304" pitchFamily="18" charset="0"/>
                <a:cs typeface="Times New Roman" panose="02020603050405020304" pitchFamily="18" charset="0"/>
              </a:rPr>
              <a:t>tomonidan</a:t>
            </a:r>
            <a:r>
              <a:rPr lang="en-US" altLang="ru-RU" sz="2000" dirty="0" smtClean="0">
                <a:latin typeface="Times New Roman" panose="02020603050405020304" pitchFamily="18" charset="0"/>
                <a:cs typeface="Times New Roman" panose="02020603050405020304" pitchFamily="18" charset="0"/>
              </a:rPr>
              <a:t> </a:t>
            </a:r>
            <a:r>
              <a:rPr lang="en-US" altLang="ru-RU" sz="2000" dirty="0" err="1" smtClean="0">
                <a:latin typeface="Times New Roman" panose="02020603050405020304" pitchFamily="18" charset="0"/>
                <a:cs typeface="Times New Roman" panose="02020603050405020304" pitchFamily="18" charset="0"/>
              </a:rPr>
              <a:t>karbonat</a:t>
            </a:r>
            <a:r>
              <a:rPr lang="en-US" altLang="ru-RU" sz="2000" dirty="0" smtClean="0">
                <a:latin typeface="Times New Roman" panose="02020603050405020304" pitchFamily="18" charset="0"/>
                <a:cs typeface="Times New Roman" panose="02020603050405020304" pitchFamily="18" charset="0"/>
              </a:rPr>
              <a:t> </a:t>
            </a:r>
            <a:r>
              <a:rPr lang="en-US" altLang="ru-RU" sz="2000" dirty="0" err="1" smtClean="0">
                <a:latin typeface="Times New Roman" panose="02020603050405020304" pitchFamily="18" charset="0"/>
                <a:cs typeface="Times New Roman" panose="02020603050405020304" pitchFamily="18" charset="0"/>
              </a:rPr>
              <a:t>angidrid</a:t>
            </a:r>
            <a:r>
              <a:rPr lang="en-US" altLang="ru-RU" sz="2000" dirty="0" smtClean="0">
                <a:latin typeface="Times New Roman" panose="02020603050405020304" pitchFamily="18" charset="0"/>
                <a:cs typeface="Times New Roman" panose="02020603050405020304" pitchFamily="18" charset="0"/>
              </a:rPr>
              <a:t> </a:t>
            </a:r>
            <a:r>
              <a:rPr lang="en-US" altLang="ru-RU" sz="2000" dirty="0" err="1">
                <a:latin typeface="Times New Roman" panose="02020603050405020304" pitchFamily="18" charset="0"/>
                <a:cs typeface="Times New Roman" panose="02020603050405020304" pitchFamily="18" charset="0"/>
              </a:rPr>
              <a:t>va</a:t>
            </a:r>
            <a:r>
              <a:rPr lang="en-US" altLang="ru-RU" sz="2000" dirty="0">
                <a:latin typeface="Times New Roman" panose="02020603050405020304" pitchFamily="18" charset="0"/>
                <a:cs typeface="Times New Roman" panose="02020603050405020304" pitchFamily="18" charset="0"/>
              </a:rPr>
              <a:t> </a:t>
            </a:r>
            <a:r>
              <a:rPr lang="en-US" altLang="ru-RU" sz="2000" dirty="0" err="1">
                <a:latin typeface="Times New Roman" panose="02020603050405020304" pitchFamily="18" charset="0"/>
                <a:cs typeface="Times New Roman" panose="02020603050405020304" pitchFamily="18" charset="0"/>
              </a:rPr>
              <a:t>suvga</a:t>
            </a:r>
            <a:r>
              <a:rPr lang="en-US" altLang="ru-RU" sz="2000" dirty="0">
                <a:latin typeface="Times New Roman" panose="02020603050405020304" pitchFamily="18" charset="0"/>
                <a:cs typeface="Times New Roman" panose="02020603050405020304" pitchFamily="18" charset="0"/>
              </a:rPr>
              <a:t> </a:t>
            </a:r>
            <a:r>
              <a:rPr lang="en-US" altLang="ru-RU" sz="2000" dirty="0" err="1" smtClean="0">
                <a:latin typeface="Times New Roman" panose="02020603050405020304" pitchFamily="18" charset="0"/>
                <a:cs typeface="Times New Roman" panose="02020603050405020304" pitchFamily="18" charset="0"/>
              </a:rPr>
              <a:t>ajratilishi</a:t>
            </a:r>
            <a:r>
              <a:rPr lang="en-US" altLang="ru-RU" sz="2000" dirty="0" smtClean="0">
                <a:latin typeface="Times New Roman" panose="02020603050405020304" pitchFamily="18" charset="0"/>
                <a:cs typeface="Times New Roman" panose="02020603050405020304" pitchFamily="18" charset="0"/>
              </a:rPr>
              <a:t> </a:t>
            </a:r>
            <a:r>
              <a:rPr lang="en-US" altLang="ru-RU" sz="2000" dirty="0" err="1" smtClean="0">
                <a:latin typeface="Times New Roman" panose="02020603050405020304" pitchFamily="18" charset="0"/>
                <a:cs typeface="Times New Roman" panose="02020603050405020304" pitchFamily="18" charset="0"/>
              </a:rPr>
              <a:t>katabolizmga</a:t>
            </a:r>
            <a:r>
              <a:rPr lang="en-US" altLang="ru-RU" sz="2000" dirty="0" smtClean="0">
                <a:latin typeface="Times New Roman" panose="02020603050405020304" pitchFamily="18" charset="0"/>
                <a:cs typeface="Times New Roman" panose="02020603050405020304" pitchFamily="18" charset="0"/>
              </a:rPr>
              <a:t> </a:t>
            </a:r>
            <a:r>
              <a:rPr lang="en-US" altLang="ru-RU" sz="2000" dirty="0" err="1" smtClean="0">
                <a:latin typeface="Times New Roman" panose="02020603050405020304" pitchFamily="18" charset="0"/>
                <a:cs typeface="Times New Roman" panose="02020603050405020304" pitchFamily="18" charset="0"/>
              </a:rPr>
              <a:t>misol</a:t>
            </a:r>
            <a:r>
              <a:rPr lang="en-US" altLang="ru-RU" sz="2000" dirty="0" smtClean="0">
                <a:latin typeface="Times New Roman" panose="02020603050405020304" pitchFamily="18" charset="0"/>
                <a:cs typeface="Times New Roman" panose="02020603050405020304" pitchFamily="18" charset="0"/>
              </a:rPr>
              <a:t> </a:t>
            </a:r>
            <a:r>
              <a:rPr lang="en-US" altLang="ru-RU" sz="2000" dirty="0" err="1" smtClean="0">
                <a:latin typeface="Times New Roman" panose="02020603050405020304" pitchFamily="18" charset="0"/>
                <a:cs typeface="Times New Roman" panose="02020603050405020304" pitchFamily="18" charset="0"/>
              </a:rPr>
              <a:t>bo’ladi</a:t>
            </a:r>
            <a:r>
              <a:rPr lang="en-US" altLang="ru-RU" sz="2000" dirty="0" smtClean="0">
                <a:latin typeface="Times New Roman" panose="02020603050405020304" pitchFamily="18" charset="0"/>
                <a:cs typeface="Times New Roman" panose="02020603050405020304" pitchFamily="18" charset="0"/>
              </a:rPr>
              <a:t>.</a:t>
            </a:r>
          </a:p>
          <a:p>
            <a:pPr algn="just">
              <a:spcBef>
                <a:spcPts val="2400"/>
              </a:spcBef>
            </a:pPr>
            <a:r>
              <a:rPr lang="en-US" altLang="ru-RU" sz="2000" dirty="0" smtClean="0">
                <a:latin typeface="Times New Roman" panose="02020603050405020304" pitchFamily="18" charset="0"/>
                <a:cs typeface="Times New Roman" panose="02020603050405020304" pitchFamily="18" charset="0"/>
              </a:rPr>
              <a:t> </a:t>
            </a:r>
            <a:r>
              <a:rPr lang="en-US" altLang="ru-RU" sz="2000" b="1" dirty="0" err="1" smtClean="0">
                <a:solidFill>
                  <a:srgbClr val="C00000"/>
                </a:solidFill>
                <a:latin typeface="Times New Roman" panose="02020603050405020304" pitchFamily="18" charset="0"/>
                <a:cs typeface="Times New Roman" panose="02020603050405020304" pitchFamily="18" charset="0"/>
              </a:rPr>
              <a:t>Anabolizm</a:t>
            </a:r>
            <a:r>
              <a:rPr lang="en-US" altLang="ru-RU" sz="2000" b="1" dirty="0" smtClean="0">
                <a:solidFill>
                  <a:srgbClr val="C00000"/>
                </a:solidFill>
                <a:latin typeface="Times New Roman" panose="02020603050405020304" pitchFamily="18" charset="0"/>
                <a:cs typeface="Times New Roman" panose="02020603050405020304" pitchFamily="18" charset="0"/>
              </a:rPr>
              <a:t> –</a:t>
            </a:r>
            <a:r>
              <a:rPr lang="en-US" altLang="ru-RU" sz="2000" dirty="0" smtClean="0">
                <a:latin typeface="Times New Roman" panose="02020603050405020304" pitchFamily="18" charset="0"/>
                <a:cs typeface="Times New Roman" panose="02020603050405020304" pitchFamily="18" charset="0"/>
              </a:rPr>
              <a:t> </a:t>
            </a:r>
            <a:r>
              <a:rPr lang="en-US" altLang="ru-RU" sz="2000" dirty="0" err="1" smtClean="0">
                <a:latin typeface="Times New Roman" panose="02020603050405020304" pitchFamily="18" charset="0"/>
                <a:cs typeface="Times New Roman" panose="02020603050405020304" pitchFamily="18" charset="0"/>
              </a:rPr>
              <a:t>bu</a:t>
            </a:r>
            <a:r>
              <a:rPr lang="en-US" altLang="ru-RU" sz="2000" dirty="0" smtClean="0">
                <a:latin typeface="Times New Roman" panose="02020603050405020304" pitchFamily="18" charset="0"/>
                <a:cs typeface="Times New Roman" panose="02020603050405020304" pitchFamily="18" charset="0"/>
              </a:rPr>
              <a:t> </a:t>
            </a:r>
            <a:r>
              <a:rPr lang="en-US" altLang="ru-RU" sz="2000" dirty="0" err="1" smtClean="0">
                <a:latin typeface="Times New Roman" panose="02020603050405020304" pitchFamily="18" charset="0"/>
                <a:cs typeface="Times New Roman" panose="02020603050405020304" pitchFamily="18" charset="0"/>
              </a:rPr>
              <a:t>yuqori</a:t>
            </a:r>
            <a:r>
              <a:rPr lang="en-US" altLang="ru-RU" sz="2000" dirty="0" smtClean="0">
                <a:latin typeface="Times New Roman" panose="02020603050405020304" pitchFamily="18" charset="0"/>
                <a:cs typeface="Times New Roman" panose="02020603050405020304" pitchFamily="18" charset="0"/>
              </a:rPr>
              <a:t> </a:t>
            </a:r>
            <a:r>
              <a:rPr lang="en-US" altLang="ru-RU" sz="2000" dirty="0" err="1" smtClean="0">
                <a:latin typeface="Times New Roman" panose="02020603050405020304" pitchFamily="18" charset="0"/>
                <a:cs typeface="Times New Roman" panose="02020603050405020304" pitchFamily="18" charset="0"/>
              </a:rPr>
              <a:t>molekulyar</a:t>
            </a:r>
            <a:r>
              <a:rPr lang="en-US" altLang="ru-RU" sz="2000" dirty="0" smtClean="0">
                <a:latin typeface="Times New Roman" panose="02020603050405020304" pitchFamily="18" charset="0"/>
                <a:cs typeface="Times New Roman" panose="02020603050405020304" pitchFamily="18" charset="0"/>
              </a:rPr>
              <a:t> </a:t>
            </a:r>
            <a:r>
              <a:rPr lang="en-US" altLang="ru-RU" sz="2000" dirty="0" err="1" smtClean="0">
                <a:latin typeface="Times New Roman" panose="02020603050405020304" pitchFamily="18" charset="0"/>
                <a:cs typeface="Times New Roman" panose="02020603050405020304" pitchFamily="18" charset="0"/>
              </a:rPr>
              <a:t>og’irlikka</a:t>
            </a:r>
            <a:r>
              <a:rPr lang="en-US" altLang="ru-RU" sz="2000" dirty="0" smtClean="0">
                <a:latin typeface="Times New Roman" panose="02020603050405020304" pitchFamily="18" charset="0"/>
                <a:cs typeface="Times New Roman" panose="02020603050405020304" pitchFamily="18" charset="0"/>
              </a:rPr>
              <a:t> </a:t>
            </a:r>
            <a:r>
              <a:rPr lang="en-US" altLang="ru-RU" sz="2000" dirty="0" err="1" smtClean="0">
                <a:latin typeface="Times New Roman" panose="02020603050405020304" pitchFamily="18" charset="0"/>
                <a:cs typeface="Times New Roman" panose="02020603050405020304" pitchFamily="18" charset="0"/>
              </a:rPr>
              <a:t>ega</a:t>
            </a:r>
            <a:r>
              <a:rPr lang="en-US" altLang="ru-RU" sz="2000" dirty="0" smtClean="0">
                <a:latin typeface="Times New Roman" panose="02020603050405020304" pitchFamily="18" charset="0"/>
                <a:cs typeface="Times New Roman" panose="02020603050405020304" pitchFamily="18" charset="0"/>
              </a:rPr>
              <a:t> </a:t>
            </a:r>
            <a:r>
              <a:rPr lang="en-US" altLang="ru-RU" sz="2000" dirty="0" err="1" smtClean="0">
                <a:latin typeface="Times New Roman" panose="02020603050405020304" pitchFamily="18" charset="0"/>
                <a:cs typeface="Times New Roman" panose="02020603050405020304" pitchFamily="18" charset="0"/>
              </a:rPr>
              <a:t>bo’lgan</a:t>
            </a:r>
            <a:r>
              <a:rPr lang="en-US" altLang="ru-RU" sz="2000" dirty="0" smtClean="0">
                <a:latin typeface="Times New Roman" panose="02020603050405020304" pitchFamily="18" charset="0"/>
                <a:cs typeface="Times New Roman" panose="02020603050405020304" pitchFamily="18" charset="0"/>
              </a:rPr>
              <a:t> </a:t>
            </a:r>
            <a:r>
              <a:rPr lang="en-US" altLang="ru-RU" sz="2000" dirty="0" err="1" smtClean="0">
                <a:latin typeface="Times New Roman" panose="02020603050405020304" pitchFamily="18" charset="0"/>
                <a:cs typeface="Times New Roman" panose="02020603050405020304" pitchFamily="18" charset="0"/>
              </a:rPr>
              <a:t>molekulalarni</a:t>
            </a:r>
            <a:r>
              <a:rPr lang="en-US" altLang="ru-RU" sz="2000" dirty="0" smtClean="0">
                <a:latin typeface="Times New Roman" panose="02020603050405020304" pitchFamily="18" charset="0"/>
                <a:cs typeface="Times New Roman" panose="02020603050405020304" pitchFamily="18" charset="0"/>
              </a:rPr>
              <a:t> </a:t>
            </a:r>
            <a:r>
              <a:rPr lang="en-US" altLang="ru-RU" sz="2000" dirty="0" err="1" smtClean="0">
                <a:latin typeface="Times New Roman" panose="02020603050405020304" pitchFamily="18" charset="0"/>
                <a:cs typeface="Times New Roman" panose="02020603050405020304" pitchFamily="18" charset="0"/>
              </a:rPr>
              <a:t>hosil</a:t>
            </a:r>
            <a:r>
              <a:rPr lang="en-US" altLang="ru-RU" sz="2000" dirty="0" smtClean="0">
                <a:latin typeface="Times New Roman" panose="02020603050405020304" pitchFamily="18" charset="0"/>
                <a:cs typeface="Times New Roman" panose="02020603050405020304" pitchFamily="18" charset="0"/>
              </a:rPr>
              <a:t> </a:t>
            </a:r>
            <a:r>
              <a:rPr lang="en-US" altLang="ru-RU" sz="2000" dirty="0" err="1" smtClean="0">
                <a:latin typeface="Times New Roman" panose="02020603050405020304" pitchFamily="18" charset="0"/>
                <a:cs typeface="Times New Roman" panose="02020603050405020304" pitchFamily="18" charset="0"/>
              </a:rPr>
              <a:t>qilish</a:t>
            </a:r>
            <a:r>
              <a:rPr lang="en-US" altLang="ru-RU" sz="2000" dirty="0" smtClean="0">
                <a:latin typeface="Times New Roman" panose="02020603050405020304" pitchFamily="18" charset="0"/>
                <a:cs typeface="Times New Roman" panose="02020603050405020304" pitchFamily="18" charset="0"/>
              </a:rPr>
              <a:t> </a:t>
            </a:r>
            <a:r>
              <a:rPr lang="en-US" altLang="ru-RU" sz="2000" dirty="0" err="1" smtClean="0">
                <a:latin typeface="Times New Roman" panose="02020603050405020304" pitchFamily="18" charset="0"/>
                <a:cs typeface="Times New Roman" panose="02020603050405020304" pitchFamily="18" charset="0"/>
              </a:rPr>
              <a:t>uchun</a:t>
            </a:r>
            <a:r>
              <a:rPr lang="en-US" altLang="ru-RU" sz="2000" dirty="0" smtClean="0">
                <a:latin typeface="Times New Roman" panose="02020603050405020304" pitchFamily="18" charset="0"/>
                <a:cs typeface="Times New Roman" panose="02020603050405020304" pitchFamily="18" charset="0"/>
              </a:rPr>
              <a:t> </a:t>
            </a:r>
            <a:r>
              <a:rPr lang="en-US" altLang="ru-RU" sz="2000" dirty="0" err="1" smtClean="0">
                <a:latin typeface="Times New Roman" panose="02020603050405020304" pitchFamily="18" charset="0"/>
                <a:cs typeface="Times New Roman" panose="02020603050405020304" pitchFamily="18" charset="0"/>
              </a:rPr>
              <a:t>energiya</a:t>
            </a:r>
            <a:r>
              <a:rPr lang="en-US" altLang="ru-RU" sz="2000" dirty="0" smtClean="0">
                <a:latin typeface="Times New Roman" panose="02020603050405020304" pitchFamily="18" charset="0"/>
                <a:cs typeface="Times New Roman" panose="02020603050405020304" pitchFamily="18" charset="0"/>
              </a:rPr>
              <a:t> </a:t>
            </a:r>
            <a:r>
              <a:rPr lang="en-US" altLang="ru-RU" sz="2000" dirty="0" err="1" smtClean="0">
                <a:latin typeface="Times New Roman" panose="02020603050405020304" pitchFamily="18" charset="0"/>
                <a:cs typeface="Times New Roman" panose="02020603050405020304" pitchFamily="18" charset="0"/>
              </a:rPr>
              <a:t>manbai</a:t>
            </a:r>
            <a:r>
              <a:rPr lang="en-US" altLang="ru-RU" sz="2000" dirty="0" smtClean="0">
                <a:latin typeface="Times New Roman" panose="02020603050405020304" pitchFamily="18" charset="0"/>
                <a:cs typeface="Times New Roman" panose="02020603050405020304" pitchFamily="18" charset="0"/>
              </a:rPr>
              <a:t> </a:t>
            </a:r>
            <a:r>
              <a:rPr lang="en-US" altLang="ru-RU" sz="2000" dirty="0" err="1" smtClean="0">
                <a:latin typeface="Times New Roman" panose="02020603050405020304" pitchFamily="18" charset="0"/>
                <a:cs typeface="Times New Roman" panose="02020603050405020304" pitchFamily="18" charset="0"/>
              </a:rPr>
              <a:t>va</a:t>
            </a:r>
            <a:r>
              <a:rPr lang="en-US" altLang="ru-RU" sz="2000" dirty="0" smtClean="0">
                <a:latin typeface="Times New Roman" panose="02020603050405020304" pitchFamily="18" charset="0"/>
                <a:cs typeface="Times New Roman" panose="02020603050405020304" pitchFamily="18" charset="0"/>
              </a:rPr>
              <a:t> </a:t>
            </a:r>
            <a:r>
              <a:rPr lang="en-US" altLang="ru-RU" sz="2000" dirty="0" err="1" smtClean="0">
                <a:latin typeface="Times New Roman" panose="02020603050405020304" pitchFamily="18" charset="0"/>
                <a:cs typeface="Times New Roman" panose="02020603050405020304" pitchFamily="18" charset="0"/>
              </a:rPr>
              <a:t>quyi</a:t>
            </a:r>
            <a:r>
              <a:rPr lang="en-US" altLang="ru-RU" sz="2000" dirty="0" smtClean="0">
                <a:latin typeface="Times New Roman" panose="02020603050405020304" pitchFamily="18" charset="0"/>
                <a:cs typeface="Times New Roman" panose="02020603050405020304" pitchFamily="18" charset="0"/>
              </a:rPr>
              <a:t> </a:t>
            </a:r>
            <a:r>
              <a:rPr lang="en-US" altLang="ru-RU" sz="2000" dirty="0" err="1" smtClean="0">
                <a:latin typeface="Times New Roman" panose="02020603050405020304" pitchFamily="18" charset="0"/>
                <a:cs typeface="Times New Roman" panose="02020603050405020304" pitchFamily="18" charset="0"/>
              </a:rPr>
              <a:t>molekulyar</a:t>
            </a:r>
            <a:r>
              <a:rPr lang="en-US" altLang="ru-RU" sz="2000" dirty="0" smtClean="0">
                <a:latin typeface="Times New Roman" panose="02020603050405020304" pitchFamily="18" charset="0"/>
                <a:cs typeface="Times New Roman" panose="02020603050405020304" pitchFamily="18" charset="0"/>
              </a:rPr>
              <a:t> </a:t>
            </a:r>
            <a:r>
              <a:rPr lang="en-US" altLang="ru-RU" sz="2000" dirty="0" err="1" smtClean="0">
                <a:latin typeface="Times New Roman" panose="02020603050405020304" pitchFamily="18" charset="0"/>
                <a:cs typeface="Times New Roman" panose="02020603050405020304" pitchFamily="18" charset="0"/>
              </a:rPr>
              <a:t>og’irlikka</a:t>
            </a:r>
            <a:r>
              <a:rPr lang="en-US" altLang="ru-RU" sz="2000" dirty="0" smtClean="0">
                <a:latin typeface="Times New Roman" panose="02020603050405020304" pitchFamily="18" charset="0"/>
                <a:cs typeface="Times New Roman" panose="02020603050405020304" pitchFamily="18" charset="0"/>
              </a:rPr>
              <a:t> </a:t>
            </a:r>
            <a:r>
              <a:rPr lang="en-US" altLang="ru-RU" sz="2000" dirty="0" err="1" smtClean="0">
                <a:latin typeface="Times New Roman" panose="02020603050405020304" pitchFamily="18" charset="0"/>
                <a:cs typeface="Times New Roman" panose="02020603050405020304" pitchFamily="18" charset="0"/>
              </a:rPr>
              <a:t>ega</a:t>
            </a:r>
            <a:r>
              <a:rPr lang="en-US" altLang="ru-RU" sz="2000" dirty="0" smtClean="0">
                <a:latin typeface="Times New Roman" panose="02020603050405020304" pitchFamily="18" charset="0"/>
                <a:cs typeface="Times New Roman" panose="02020603050405020304" pitchFamily="18" charset="0"/>
              </a:rPr>
              <a:t> </a:t>
            </a:r>
            <a:r>
              <a:rPr lang="en-US" altLang="ru-RU" sz="2000" dirty="0" err="1" smtClean="0">
                <a:latin typeface="Times New Roman" panose="02020603050405020304" pitchFamily="18" charset="0"/>
                <a:cs typeface="Times New Roman" panose="02020603050405020304" pitchFamily="18" charset="0"/>
              </a:rPr>
              <a:t>bo’lgan</a:t>
            </a:r>
            <a:r>
              <a:rPr lang="en-US" altLang="ru-RU" sz="2000" dirty="0" smtClean="0">
                <a:latin typeface="Times New Roman" panose="02020603050405020304" pitchFamily="18" charset="0"/>
                <a:cs typeface="Times New Roman" panose="02020603050405020304" pitchFamily="18" charset="0"/>
              </a:rPr>
              <a:t> </a:t>
            </a:r>
            <a:r>
              <a:rPr lang="en-US" altLang="ru-RU" sz="2000" dirty="0" err="1" smtClean="0">
                <a:latin typeface="Times New Roman" panose="02020603050405020304" pitchFamily="18" charset="0"/>
                <a:cs typeface="Times New Roman" panose="02020603050405020304" pitchFamily="18" charset="0"/>
              </a:rPr>
              <a:t>molekulalardan</a:t>
            </a:r>
            <a:r>
              <a:rPr lang="en-US" altLang="ru-RU" sz="2000" dirty="0" smtClean="0">
                <a:latin typeface="Times New Roman" panose="02020603050405020304" pitchFamily="18" charset="0"/>
                <a:cs typeface="Times New Roman" panose="02020603050405020304" pitchFamily="18" charset="0"/>
              </a:rPr>
              <a:t> </a:t>
            </a:r>
            <a:r>
              <a:rPr lang="en-US" altLang="ru-RU" sz="2000" dirty="0" err="1" smtClean="0">
                <a:latin typeface="Times New Roman" panose="02020603050405020304" pitchFamily="18" charset="0"/>
                <a:cs typeface="Times New Roman" panose="02020603050405020304" pitchFamily="18" charset="0"/>
              </a:rPr>
              <a:t>foydalanadigan</a:t>
            </a:r>
            <a:r>
              <a:rPr lang="en-US" altLang="ru-RU" sz="2000" dirty="0" smtClean="0">
                <a:latin typeface="Times New Roman" panose="02020603050405020304" pitchFamily="18" charset="0"/>
                <a:cs typeface="Times New Roman" panose="02020603050405020304" pitchFamily="18" charset="0"/>
              </a:rPr>
              <a:t> </a:t>
            </a:r>
            <a:r>
              <a:rPr lang="en-US" altLang="ru-RU" sz="2000" dirty="0" err="1" smtClean="0">
                <a:latin typeface="Times New Roman" panose="02020603050405020304" pitchFamily="18" charset="0"/>
                <a:cs typeface="Times New Roman" panose="02020603050405020304" pitchFamily="18" charset="0"/>
              </a:rPr>
              <a:t>reaksiyalar</a:t>
            </a:r>
            <a:r>
              <a:rPr lang="en-US" altLang="ru-RU" sz="2000" dirty="0" smtClean="0">
                <a:latin typeface="Times New Roman" panose="02020603050405020304" pitchFamily="18" charset="0"/>
                <a:cs typeface="Times New Roman" panose="02020603050405020304" pitchFamily="18" charset="0"/>
              </a:rPr>
              <a:t> </a:t>
            </a:r>
            <a:r>
              <a:rPr lang="en-US" altLang="ru-RU" sz="2000" dirty="0" err="1" smtClean="0">
                <a:latin typeface="Times New Roman" panose="02020603050405020304" pitchFamily="18" charset="0"/>
                <a:cs typeface="Times New Roman" panose="02020603050405020304" pitchFamily="18" charset="0"/>
              </a:rPr>
              <a:t>yig’indisidir</a:t>
            </a:r>
            <a:r>
              <a:rPr lang="en-US" altLang="ru-RU" sz="2000" dirty="0" smtClean="0">
                <a:latin typeface="Times New Roman" panose="02020603050405020304" pitchFamily="18" charset="0"/>
                <a:cs typeface="Times New Roman" panose="02020603050405020304" pitchFamily="18" charset="0"/>
              </a:rPr>
              <a:t>. </a:t>
            </a:r>
            <a:r>
              <a:rPr lang="en-US" altLang="ru-RU" sz="2000" dirty="0" err="1">
                <a:latin typeface="Times New Roman" panose="02020603050405020304" pitchFamily="18" charset="0"/>
                <a:cs typeface="Times New Roman" panose="02020603050405020304" pitchFamily="18" charset="0"/>
              </a:rPr>
              <a:t>Ushbu</a:t>
            </a:r>
            <a:r>
              <a:rPr lang="en-US" altLang="ru-RU" sz="2000" dirty="0">
                <a:latin typeface="Times New Roman" panose="02020603050405020304" pitchFamily="18" charset="0"/>
                <a:cs typeface="Times New Roman" panose="02020603050405020304" pitchFamily="18" charset="0"/>
              </a:rPr>
              <a:t> </a:t>
            </a:r>
            <a:r>
              <a:rPr lang="en-US" altLang="ru-RU" sz="2000" dirty="0" err="1">
                <a:latin typeface="Times New Roman" panose="02020603050405020304" pitchFamily="18" charset="0"/>
                <a:cs typeface="Times New Roman" panose="02020603050405020304" pitchFamily="18" charset="0"/>
              </a:rPr>
              <a:t>reaktsiyalar</a:t>
            </a:r>
            <a:r>
              <a:rPr lang="en-US" altLang="ru-RU" sz="2000" dirty="0">
                <a:latin typeface="Times New Roman" panose="02020603050405020304" pitchFamily="18" charset="0"/>
                <a:cs typeface="Times New Roman" panose="02020603050405020304" pitchFamily="18" charset="0"/>
              </a:rPr>
              <a:t> </a:t>
            </a:r>
            <a:r>
              <a:rPr lang="en-US" altLang="ru-RU" sz="2000" b="1" dirty="0" err="1">
                <a:latin typeface="Times New Roman" panose="02020603050405020304" pitchFamily="18" charset="0"/>
                <a:cs typeface="Times New Roman" panose="02020603050405020304" pitchFamily="18" charset="0"/>
              </a:rPr>
              <a:t>anabolik</a:t>
            </a:r>
            <a:r>
              <a:rPr lang="en-US" altLang="ru-RU" sz="2000" dirty="0">
                <a:latin typeface="Times New Roman" panose="02020603050405020304" pitchFamily="18" charset="0"/>
                <a:cs typeface="Times New Roman" panose="02020603050405020304" pitchFamily="18" charset="0"/>
              </a:rPr>
              <a:t> </a:t>
            </a:r>
            <a:r>
              <a:rPr lang="en-US" altLang="ru-RU" sz="2000" dirty="0" err="1">
                <a:latin typeface="Times New Roman" panose="02020603050405020304" pitchFamily="18" charset="0"/>
                <a:cs typeface="Times New Roman" panose="02020603050405020304" pitchFamily="18" charset="0"/>
              </a:rPr>
              <a:t>yoki</a:t>
            </a:r>
            <a:r>
              <a:rPr lang="en-US" altLang="ru-RU" sz="2000" dirty="0">
                <a:latin typeface="Times New Roman" panose="02020603050405020304" pitchFamily="18" charset="0"/>
                <a:cs typeface="Times New Roman" panose="02020603050405020304" pitchFamily="18" charset="0"/>
              </a:rPr>
              <a:t> </a:t>
            </a:r>
            <a:r>
              <a:rPr lang="en-US" altLang="ru-RU" sz="2000" b="1" dirty="0" err="1" smtClean="0">
                <a:latin typeface="Times New Roman" panose="02020603050405020304" pitchFamily="18" charset="0"/>
                <a:cs typeface="Times New Roman" panose="02020603050405020304" pitchFamily="18" charset="0"/>
              </a:rPr>
              <a:t>biosintez</a:t>
            </a:r>
            <a:r>
              <a:rPr lang="en-US" altLang="ru-RU" sz="2000" dirty="0" smtClean="0">
                <a:latin typeface="Times New Roman" panose="02020603050405020304" pitchFamily="18" charset="0"/>
                <a:cs typeface="Times New Roman" panose="02020603050405020304" pitchFamily="18" charset="0"/>
              </a:rPr>
              <a:t> </a:t>
            </a:r>
            <a:r>
              <a:rPr lang="en-US" altLang="ru-RU" sz="2000" dirty="0" err="1" smtClean="0">
                <a:latin typeface="Times New Roman" panose="02020603050405020304" pitchFamily="18" charset="0"/>
                <a:cs typeface="Times New Roman" panose="02020603050405020304" pitchFamily="18" charset="0"/>
              </a:rPr>
              <a:t>reaktsiyalari</a:t>
            </a:r>
            <a:r>
              <a:rPr lang="en-US" altLang="ru-RU" sz="2000" dirty="0" smtClean="0">
                <a:latin typeface="Times New Roman" panose="02020603050405020304" pitchFamily="18" charset="0"/>
                <a:cs typeface="Times New Roman" panose="02020603050405020304" pitchFamily="18" charset="0"/>
              </a:rPr>
              <a:t> ham </a:t>
            </a:r>
            <a:r>
              <a:rPr lang="en-US" altLang="ru-RU" sz="2000" dirty="0">
                <a:latin typeface="Times New Roman" panose="02020603050405020304" pitchFamily="18" charset="0"/>
                <a:cs typeface="Times New Roman" panose="02020603050405020304" pitchFamily="18" charset="0"/>
              </a:rPr>
              <a:t>deb </a:t>
            </a:r>
            <a:r>
              <a:rPr lang="en-US" altLang="ru-RU" sz="2000" dirty="0" err="1">
                <a:latin typeface="Times New Roman" panose="02020603050405020304" pitchFamily="18" charset="0"/>
                <a:cs typeface="Times New Roman" panose="02020603050405020304" pitchFamily="18" charset="0"/>
              </a:rPr>
              <a:t>ataladi</a:t>
            </a:r>
            <a:r>
              <a:rPr lang="en-US" altLang="ru-RU" sz="2000" dirty="0">
                <a:latin typeface="Times New Roman" panose="02020603050405020304" pitchFamily="18" charset="0"/>
                <a:cs typeface="Times New Roman" panose="02020603050405020304" pitchFamily="18" charset="0"/>
              </a:rPr>
              <a:t>. </a:t>
            </a:r>
            <a:r>
              <a:rPr lang="en-US" altLang="ru-RU" sz="2000" dirty="0" err="1">
                <a:latin typeface="Times New Roman" panose="02020603050405020304" pitchFamily="18" charset="0"/>
                <a:cs typeface="Times New Roman" panose="02020603050405020304" pitchFamily="18" charset="0"/>
              </a:rPr>
              <a:t>Anabolik</a:t>
            </a:r>
            <a:r>
              <a:rPr lang="en-US" altLang="ru-RU" sz="2000" dirty="0">
                <a:latin typeface="Times New Roman" panose="02020603050405020304" pitchFamily="18" charset="0"/>
                <a:cs typeface="Times New Roman" panose="02020603050405020304" pitchFamily="18" charset="0"/>
              </a:rPr>
              <a:t> </a:t>
            </a:r>
            <a:r>
              <a:rPr lang="en-US" altLang="ru-RU" sz="2000" dirty="0" err="1">
                <a:latin typeface="Times New Roman" panose="02020603050405020304" pitchFamily="18" charset="0"/>
                <a:cs typeface="Times New Roman" panose="02020603050405020304" pitchFamily="18" charset="0"/>
              </a:rPr>
              <a:t>jarayonlar</a:t>
            </a:r>
            <a:r>
              <a:rPr lang="en-US" altLang="ru-RU" sz="2000" dirty="0">
                <a:latin typeface="Times New Roman" panose="02020603050405020304" pitchFamily="18" charset="0"/>
                <a:cs typeface="Times New Roman" panose="02020603050405020304" pitchFamily="18" charset="0"/>
              </a:rPr>
              <a:t> </a:t>
            </a:r>
            <a:r>
              <a:rPr lang="en-US" altLang="ru-RU" sz="2000" dirty="0" err="1">
                <a:latin typeface="Times New Roman" panose="02020603050405020304" pitchFamily="18" charset="0"/>
                <a:cs typeface="Times New Roman" panose="02020603050405020304" pitchFamily="18" charset="0"/>
              </a:rPr>
              <a:t>ko'pincha</a:t>
            </a:r>
            <a:r>
              <a:rPr lang="en-US" altLang="ru-RU" sz="2000" dirty="0">
                <a:latin typeface="Times New Roman" panose="02020603050405020304" pitchFamily="18" charset="0"/>
                <a:cs typeface="Times New Roman" panose="02020603050405020304" pitchFamily="18" charset="0"/>
              </a:rPr>
              <a:t> </a:t>
            </a:r>
            <a:r>
              <a:rPr lang="en-US" altLang="ru-RU" sz="2000" b="1" dirty="0" err="1" smtClean="0">
                <a:latin typeface="Times New Roman" panose="02020603050405020304" pitchFamily="18" charset="0"/>
                <a:cs typeface="Times New Roman" panose="02020603050405020304" pitchFamily="18" charset="0"/>
              </a:rPr>
              <a:t>degradatsiya</a:t>
            </a:r>
            <a:r>
              <a:rPr lang="en-US" altLang="ru-RU" sz="2000" dirty="0" smtClean="0">
                <a:latin typeface="Times New Roman" panose="02020603050405020304" pitchFamily="18" charset="0"/>
                <a:cs typeface="Times New Roman" panose="02020603050405020304" pitchFamily="18" charset="0"/>
              </a:rPr>
              <a:t> (</a:t>
            </a:r>
            <a:r>
              <a:rPr lang="en-US" altLang="ru-RU" sz="2000" dirty="0" err="1">
                <a:latin typeface="Times New Roman" panose="02020603050405020304" pitchFamily="18" charset="0"/>
                <a:cs typeface="Times New Roman" panose="02020603050405020304" pitchFamily="18" charset="0"/>
              </a:rPr>
              <a:t>suv</a:t>
            </a:r>
            <a:r>
              <a:rPr lang="en-US" altLang="ru-RU" sz="2000" dirty="0">
                <a:latin typeface="Times New Roman" panose="02020603050405020304" pitchFamily="18" charset="0"/>
                <a:cs typeface="Times New Roman" panose="02020603050405020304" pitchFamily="18" charset="0"/>
              </a:rPr>
              <a:t> </a:t>
            </a:r>
            <a:r>
              <a:rPr lang="en-US" altLang="ru-RU" sz="2000" dirty="0" err="1">
                <a:latin typeface="Times New Roman" panose="02020603050405020304" pitchFamily="18" charset="0"/>
                <a:cs typeface="Times New Roman" panose="02020603050405020304" pitchFamily="18" charset="0"/>
              </a:rPr>
              <a:t>chiqaradigan</a:t>
            </a:r>
            <a:r>
              <a:rPr lang="en-US" altLang="ru-RU" sz="2000" dirty="0">
                <a:latin typeface="Times New Roman" panose="02020603050405020304" pitchFamily="18" charset="0"/>
                <a:cs typeface="Times New Roman" panose="02020603050405020304" pitchFamily="18" charset="0"/>
              </a:rPr>
              <a:t> </a:t>
            </a:r>
            <a:r>
              <a:rPr lang="en-US" altLang="ru-RU" sz="2000" dirty="0" err="1">
                <a:latin typeface="Times New Roman" panose="02020603050405020304" pitchFamily="18" charset="0"/>
                <a:cs typeface="Times New Roman" panose="02020603050405020304" pitchFamily="18" charset="0"/>
              </a:rPr>
              <a:t>reaktsiyalar</a:t>
            </a:r>
            <a:r>
              <a:rPr lang="en-US" altLang="ru-RU" sz="2000" dirty="0">
                <a:latin typeface="Times New Roman" panose="02020603050405020304" pitchFamily="18" charset="0"/>
                <a:cs typeface="Times New Roman" panose="02020603050405020304" pitchFamily="18" charset="0"/>
              </a:rPr>
              <a:t>) </a:t>
            </a:r>
            <a:r>
              <a:rPr lang="en-US" altLang="ru-RU" sz="2000" dirty="0" err="1" smtClean="0">
                <a:latin typeface="Times New Roman" panose="02020603050405020304" pitchFamily="18" charset="0"/>
                <a:cs typeface="Times New Roman" panose="02020603050405020304" pitchFamily="18" charset="0"/>
              </a:rPr>
              <a:t>va</a:t>
            </a:r>
            <a:r>
              <a:rPr lang="en-US" altLang="ru-RU" sz="2000" dirty="0" smtClean="0">
                <a:latin typeface="Times New Roman" panose="02020603050405020304" pitchFamily="18" charset="0"/>
                <a:cs typeface="Times New Roman" panose="02020603050405020304" pitchFamily="18" charset="0"/>
              </a:rPr>
              <a:t> </a:t>
            </a:r>
            <a:r>
              <a:rPr lang="en-US" altLang="ru-RU" sz="2000" b="1" dirty="0" err="1" smtClean="0">
                <a:latin typeface="Times New Roman" panose="02020603050405020304" pitchFamily="18" charset="0"/>
                <a:cs typeface="Times New Roman" panose="02020603050405020304" pitchFamily="18" charset="0"/>
              </a:rPr>
              <a:t>endergonik</a:t>
            </a:r>
            <a:r>
              <a:rPr lang="en-US" altLang="ru-RU" sz="2000" dirty="0" smtClean="0">
                <a:latin typeface="Times New Roman" panose="02020603050405020304" pitchFamily="18" charset="0"/>
                <a:cs typeface="Times New Roman" panose="02020603050405020304" pitchFamily="18" charset="0"/>
              </a:rPr>
              <a:t> (</a:t>
            </a:r>
            <a:r>
              <a:rPr lang="en-US" altLang="ru-RU" sz="2000" dirty="0" err="1" smtClean="0">
                <a:latin typeface="Times New Roman" panose="02020603050405020304" pitchFamily="18" charset="0"/>
                <a:cs typeface="Times New Roman" panose="02020603050405020304" pitchFamily="18" charset="0"/>
              </a:rPr>
              <a:t>ishlab</a:t>
            </a:r>
            <a:r>
              <a:rPr lang="en-US" altLang="ru-RU" sz="2000" dirty="0" smtClean="0">
                <a:latin typeface="Times New Roman" panose="02020603050405020304" pitchFamily="18" charset="0"/>
                <a:cs typeface="Times New Roman" panose="02020603050405020304" pitchFamily="18" charset="0"/>
              </a:rPr>
              <a:t> </a:t>
            </a:r>
            <a:r>
              <a:rPr lang="en-US" altLang="ru-RU" sz="2000" dirty="0" err="1">
                <a:latin typeface="Times New Roman" panose="02020603050405020304" pitchFamily="18" charset="0"/>
                <a:cs typeface="Times New Roman" panose="02020603050405020304" pitchFamily="18" charset="0"/>
              </a:rPr>
              <a:t>chiqargandan</a:t>
            </a:r>
            <a:r>
              <a:rPr lang="en-US" altLang="ru-RU" sz="2000" dirty="0">
                <a:latin typeface="Times New Roman" panose="02020603050405020304" pitchFamily="18" charset="0"/>
                <a:cs typeface="Times New Roman" panose="02020603050405020304" pitchFamily="18" charset="0"/>
              </a:rPr>
              <a:t> </a:t>
            </a:r>
            <a:r>
              <a:rPr lang="en-US" altLang="ru-RU" sz="2000" dirty="0" err="1">
                <a:latin typeface="Times New Roman" panose="02020603050405020304" pitchFamily="18" charset="0"/>
                <a:cs typeface="Times New Roman" panose="02020603050405020304" pitchFamily="18" charset="0"/>
              </a:rPr>
              <a:t>ko'ra</a:t>
            </a:r>
            <a:r>
              <a:rPr lang="en-US" altLang="ru-RU" sz="2000" dirty="0">
                <a:latin typeface="Times New Roman" panose="02020603050405020304" pitchFamily="18" charset="0"/>
                <a:cs typeface="Times New Roman" panose="02020603050405020304" pitchFamily="18" charset="0"/>
              </a:rPr>
              <a:t> </a:t>
            </a:r>
            <a:r>
              <a:rPr lang="en-US" altLang="ru-RU" sz="2000" dirty="0" err="1">
                <a:latin typeface="Times New Roman" panose="02020603050405020304" pitchFamily="18" charset="0"/>
                <a:cs typeface="Times New Roman" panose="02020603050405020304" pitchFamily="18" charset="0"/>
              </a:rPr>
              <a:t>ko'proq</a:t>
            </a:r>
            <a:r>
              <a:rPr lang="en-US" altLang="ru-RU" sz="2000" dirty="0">
                <a:latin typeface="Times New Roman" panose="02020603050405020304" pitchFamily="18" charset="0"/>
                <a:cs typeface="Times New Roman" panose="02020603050405020304" pitchFamily="18" charset="0"/>
              </a:rPr>
              <a:t> </a:t>
            </a:r>
            <a:r>
              <a:rPr lang="en-US" altLang="ru-RU" sz="2000" dirty="0" err="1">
                <a:latin typeface="Times New Roman" panose="02020603050405020304" pitchFamily="18" charset="0"/>
                <a:cs typeface="Times New Roman" panose="02020603050405020304" pitchFamily="18" charset="0"/>
              </a:rPr>
              <a:t>energiya</a:t>
            </a:r>
            <a:r>
              <a:rPr lang="en-US" altLang="ru-RU" sz="2000" dirty="0">
                <a:latin typeface="Times New Roman" panose="02020603050405020304" pitchFamily="18" charset="0"/>
                <a:cs typeface="Times New Roman" panose="02020603050405020304" pitchFamily="18" charset="0"/>
              </a:rPr>
              <a:t> </a:t>
            </a:r>
            <a:r>
              <a:rPr lang="en-US" altLang="ru-RU" sz="2000" dirty="0" err="1">
                <a:latin typeface="Times New Roman" panose="02020603050405020304" pitchFamily="18" charset="0"/>
                <a:cs typeface="Times New Roman" panose="02020603050405020304" pitchFamily="18" charset="0"/>
              </a:rPr>
              <a:t>iste'mol</a:t>
            </a:r>
            <a:r>
              <a:rPr lang="en-US" altLang="ru-RU" sz="2000" dirty="0">
                <a:latin typeface="Times New Roman" panose="02020603050405020304" pitchFamily="18" charset="0"/>
                <a:cs typeface="Times New Roman" panose="02020603050405020304" pitchFamily="18" charset="0"/>
              </a:rPr>
              <a:t> </a:t>
            </a:r>
            <a:r>
              <a:rPr lang="en-US" altLang="ru-RU" sz="2000" dirty="0" err="1">
                <a:latin typeface="Times New Roman" panose="02020603050405020304" pitchFamily="18" charset="0"/>
                <a:cs typeface="Times New Roman" panose="02020603050405020304" pitchFamily="18" charset="0"/>
              </a:rPr>
              <a:t>qiladi</a:t>
            </a:r>
            <a:r>
              <a:rPr lang="en-US" altLang="ru-RU" sz="2000" dirty="0" smtClean="0">
                <a:latin typeface="Times New Roman" panose="02020603050405020304" pitchFamily="18" charset="0"/>
                <a:cs typeface="Times New Roman" panose="02020603050405020304" pitchFamily="18" charset="0"/>
              </a:rPr>
              <a:t>) </a:t>
            </a:r>
            <a:r>
              <a:rPr lang="en-US" altLang="ru-RU" sz="2000" dirty="0" err="1" smtClean="0">
                <a:latin typeface="Times New Roman" panose="02020603050405020304" pitchFamily="18" charset="0"/>
                <a:cs typeface="Times New Roman" panose="02020603050405020304" pitchFamily="18" charset="0"/>
              </a:rPr>
              <a:t>reaksiyalarini</a:t>
            </a:r>
            <a:r>
              <a:rPr lang="en-US" altLang="ru-RU" sz="2000" dirty="0" smtClean="0">
                <a:latin typeface="Times New Roman" panose="02020603050405020304" pitchFamily="18" charset="0"/>
                <a:cs typeface="Times New Roman" panose="02020603050405020304" pitchFamily="18" charset="0"/>
              </a:rPr>
              <a:t> </a:t>
            </a:r>
            <a:r>
              <a:rPr lang="en-US" altLang="ru-RU" sz="2000" dirty="0" err="1" smtClean="0">
                <a:latin typeface="Times New Roman" panose="02020603050405020304" pitchFamily="18" charset="0"/>
                <a:cs typeface="Times New Roman" panose="02020603050405020304" pitchFamily="18" charset="0"/>
              </a:rPr>
              <a:t>o’z</a:t>
            </a:r>
            <a:r>
              <a:rPr lang="en-US" altLang="ru-RU" sz="2000" dirty="0" smtClean="0">
                <a:latin typeface="Times New Roman" panose="02020603050405020304" pitchFamily="18" charset="0"/>
                <a:cs typeface="Times New Roman" panose="02020603050405020304" pitchFamily="18" charset="0"/>
              </a:rPr>
              <a:t> </a:t>
            </a:r>
            <a:r>
              <a:rPr lang="en-US" altLang="ru-RU" sz="2000" dirty="0" err="1" smtClean="0">
                <a:latin typeface="Times New Roman" panose="02020603050405020304" pitchFamily="18" charset="0"/>
                <a:cs typeface="Times New Roman" panose="02020603050405020304" pitchFamily="18" charset="0"/>
              </a:rPr>
              <a:t>ichiga</a:t>
            </a:r>
            <a:r>
              <a:rPr lang="en-US" altLang="ru-RU" sz="2000" dirty="0" smtClean="0">
                <a:latin typeface="Times New Roman" panose="02020603050405020304" pitchFamily="18" charset="0"/>
                <a:cs typeface="Times New Roman" panose="02020603050405020304" pitchFamily="18" charset="0"/>
              </a:rPr>
              <a:t> </a:t>
            </a:r>
            <a:r>
              <a:rPr lang="en-US" altLang="ru-RU" sz="2000" dirty="0" err="1" smtClean="0">
                <a:latin typeface="Times New Roman" panose="02020603050405020304" pitchFamily="18" charset="0"/>
                <a:cs typeface="Times New Roman" panose="02020603050405020304" pitchFamily="18" charset="0"/>
              </a:rPr>
              <a:t>oladi</a:t>
            </a:r>
            <a:r>
              <a:rPr lang="en-US" altLang="ru-RU" sz="2000" dirty="0">
                <a:latin typeface="Times New Roman" panose="02020603050405020304" pitchFamily="18" charset="0"/>
                <a:cs typeface="Times New Roman" panose="02020603050405020304" pitchFamily="18" charset="0"/>
              </a:rPr>
              <a:t>. </a:t>
            </a:r>
            <a:r>
              <a:rPr lang="en-US" altLang="ru-RU" sz="2000" dirty="0" err="1">
                <a:latin typeface="Times New Roman" panose="02020603050405020304" pitchFamily="18" charset="0"/>
                <a:cs typeface="Times New Roman" panose="02020603050405020304" pitchFamily="18" charset="0"/>
              </a:rPr>
              <a:t>Anabolik</a:t>
            </a:r>
            <a:r>
              <a:rPr lang="en-US" altLang="ru-RU" sz="2000" dirty="0">
                <a:latin typeface="Times New Roman" panose="02020603050405020304" pitchFamily="18" charset="0"/>
                <a:cs typeface="Times New Roman" panose="02020603050405020304" pitchFamily="18" charset="0"/>
              </a:rPr>
              <a:t> </a:t>
            </a:r>
            <a:r>
              <a:rPr lang="en-US" altLang="ru-RU" sz="2000" dirty="0" err="1" smtClean="0">
                <a:latin typeface="Times New Roman" panose="02020603050405020304" pitchFamily="18" charset="0"/>
                <a:cs typeface="Times New Roman" panose="02020603050405020304" pitchFamily="18" charset="0"/>
              </a:rPr>
              <a:t>jarayonlarga</a:t>
            </a:r>
            <a:r>
              <a:rPr lang="en-US" altLang="ru-RU" sz="2000" dirty="0" smtClean="0">
                <a:latin typeface="Times New Roman" panose="02020603050405020304" pitchFamily="18" charset="0"/>
                <a:cs typeface="Times New Roman" panose="02020603050405020304" pitchFamily="18" charset="0"/>
              </a:rPr>
              <a:t> </a:t>
            </a:r>
            <a:r>
              <a:rPr lang="en-US" altLang="ru-RU" sz="2000" dirty="0" err="1" smtClean="0">
                <a:latin typeface="Times New Roman" panose="02020603050405020304" pitchFamily="18" charset="0"/>
                <a:cs typeface="Times New Roman" panose="02020603050405020304" pitchFamily="18" charset="0"/>
              </a:rPr>
              <a:t>aminokislotalardan</a:t>
            </a:r>
            <a:r>
              <a:rPr lang="en-US" altLang="ru-RU" sz="2000" dirty="0" smtClean="0">
                <a:latin typeface="Times New Roman" panose="02020603050405020304" pitchFamily="18" charset="0"/>
                <a:cs typeface="Times New Roman" panose="02020603050405020304" pitchFamily="18" charset="0"/>
              </a:rPr>
              <a:t> </a:t>
            </a:r>
            <a:r>
              <a:rPr lang="en-US" altLang="ru-RU" sz="2000" dirty="0" err="1" smtClean="0">
                <a:latin typeface="Times New Roman" panose="02020603050405020304" pitchFamily="18" charset="0"/>
                <a:cs typeface="Times New Roman" panose="02020603050405020304" pitchFamily="18" charset="0"/>
              </a:rPr>
              <a:t>oqsillar</a:t>
            </a:r>
            <a:r>
              <a:rPr lang="en-US" altLang="ru-RU" sz="2000" dirty="0" smtClean="0">
                <a:latin typeface="Times New Roman" panose="02020603050405020304" pitchFamily="18" charset="0"/>
                <a:cs typeface="Times New Roman" panose="02020603050405020304" pitchFamily="18" charset="0"/>
              </a:rPr>
              <a:t>, </a:t>
            </a:r>
            <a:r>
              <a:rPr lang="en-US" altLang="ru-RU" sz="2000" dirty="0" err="1" smtClean="0">
                <a:latin typeface="Times New Roman" panose="02020603050405020304" pitchFamily="18" charset="0"/>
                <a:cs typeface="Times New Roman" panose="02020603050405020304" pitchFamily="18" charset="0"/>
              </a:rPr>
              <a:t>nukleotidlardan</a:t>
            </a:r>
            <a:r>
              <a:rPr lang="en-US" altLang="ru-RU" sz="2000" dirty="0">
                <a:latin typeface="Times New Roman" panose="02020603050405020304" pitchFamily="18" charset="0"/>
                <a:cs typeface="Times New Roman" panose="02020603050405020304" pitchFamily="18" charset="0"/>
              </a:rPr>
              <a:t> </a:t>
            </a:r>
            <a:r>
              <a:rPr lang="en-US" altLang="ru-RU" sz="2000" dirty="0" err="1" smtClean="0">
                <a:latin typeface="Times New Roman" panose="02020603050405020304" pitchFamily="18" charset="0"/>
                <a:cs typeface="Times New Roman" panose="02020603050405020304" pitchFamily="18" charset="0"/>
              </a:rPr>
              <a:t>nuleinkislotalarning</a:t>
            </a:r>
            <a:r>
              <a:rPr lang="en-US" altLang="ru-RU" sz="2000" dirty="0" smtClean="0">
                <a:latin typeface="Times New Roman" panose="02020603050405020304" pitchFamily="18" charset="0"/>
                <a:cs typeface="Times New Roman" panose="02020603050405020304" pitchFamily="18" charset="0"/>
              </a:rPr>
              <a:t> </a:t>
            </a:r>
            <a:r>
              <a:rPr lang="en-US" altLang="ru-RU" sz="2000" dirty="0" err="1" smtClean="0">
                <a:latin typeface="Times New Roman" panose="02020603050405020304" pitchFamily="18" charset="0"/>
                <a:cs typeface="Times New Roman" panose="02020603050405020304" pitchFamily="18" charset="0"/>
              </a:rPr>
              <a:t>hosil</a:t>
            </a:r>
            <a:r>
              <a:rPr lang="en-US" altLang="ru-RU" sz="2000" dirty="0" smtClean="0">
                <a:latin typeface="Times New Roman" panose="02020603050405020304" pitchFamily="18" charset="0"/>
                <a:cs typeface="Times New Roman" panose="02020603050405020304" pitchFamily="18" charset="0"/>
              </a:rPr>
              <a:t> </a:t>
            </a:r>
            <a:r>
              <a:rPr lang="en-US" altLang="ru-RU" sz="2000" dirty="0" err="1" smtClean="0">
                <a:latin typeface="Times New Roman" panose="02020603050405020304" pitchFamily="18" charset="0"/>
                <a:cs typeface="Times New Roman" panose="02020603050405020304" pitchFamily="18" charset="0"/>
              </a:rPr>
              <a:t>bo’lishini</a:t>
            </a:r>
            <a:r>
              <a:rPr lang="en-US" altLang="ru-RU" sz="2000" dirty="0" smtClean="0">
                <a:latin typeface="Times New Roman" panose="02020603050405020304" pitchFamily="18" charset="0"/>
                <a:cs typeface="Times New Roman" panose="02020603050405020304" pitchFamily="18" charset="0"/>
              </a:rPr>
              <a:t> </a:t>
            </a:r>
            <a:r>
              <a:rPr lang="en-US" altLang="ru-RU" sz="2000" dirty="0" err="1" smtClean="0">
                <a:latin typeface="Times New Roman" panose="02020603050405020304" pitchFamily="18" charset="0"/>
                <a:cs typeface="Times New Roman" panose="02020603050405020304" pitchFamily="18" charset="0"/>
              </a:rPr>
              <a:t>misol</a:t>
            </a:r>
            <a:r>
              <a:rPr lang="en-US" altLang="ru-RU" sz="2000" dirty="0" smtClean="0">
                <a:latin typeface="Times New Roman" panose="02020603050405020304" pitchFamily="18" charset="0"/>
                <a:cs typeface="Times New Roman" panose="02020603050405020304" pitchFamily="18" charset="0"/>
              </a:rPr>
              <a:t> </a:t>
            </a:r>
            <a:r>
              <a:rPr lang="en-US" altLang="ru-RU" sz="2000" dirty="0" err="1" smtClean="0">
                <a:latin typeface="Times New Roman" panose="02020603050405020304" pitchFamily="18" charset="0"/>
                <a:cs typeface="Times New Roman" panose="02020603050405020304" pitchFamily="18" charset="0"/>
              </a:rPr>
              <a:t>qilib</a:t>
            </a:r>
            <a:r>
              <a:rPr lang="en-US" altLang="ru-RU" sz="2000" dirty="0" smtClean="0">
                <a:latin typeface="Times New Roman" panose="02020603050405020304" pitchFamily="18" charset="0"/>
                <a:cs typeface="Times New Roman" panose="02020603050405020304" pitchFamily="18" charset="0"/>
              </a:rPr>
              <a:t> </a:t>
            </a:r>
            <a:r>
              <a:rPr lang="en-US" altLang="ru-RU" sz="2000" dirty="0" err="1" smtClean="0">
                <a:latin typeface="Times New Roman" panose="02020603050405020304" pitchFamily="18" charset="0"/>
                <a:cs typeface="Times New Roman" panose="02020603050405020304" pitchFamily="18" charset="0"/>
              </a:rPr>
              <a:t>keltirish</a:t>
            </a:r>
            <a:r>
              <a:rPr lang="en-US" altLang="ru-RU" sz="2000" dirty="0" smtClean="0">
                <a:latin typeface="Times New Roman" panose="02020603050405020304" pitchFamily="18" charset="0"/>
                <a:cs typeface="Times New Roman" panose="02020603050405020304" pitchFamily="18" charset="0"/>
              </a:rPr>
              <a:t> </a:t>
            </a:r>
            <a:r>
              <a:rPr lang="en-US" altLang="ru-RU" sz="2000" dirty="0" err="1" smtClean="0">
                <a:latin typeface="Times New Roman" panose="02020603050405020304" pitchFamily="18" charset="0"/>
                <a:cs typeface="Times New Roman" panose="02020603050405020304" pitchFamily="18" charset="0"/>
              </a:rPr>
              <a:t>mumkin</a:t>
            </a:r>
            <a:r>
              <a:rPr lang="en-US" altLang="ru-RU" sz="2000" dirty="0" smtClean="0">
                <a:latin typeface="Times New Roman" panose="02020603050405020304" pitchFamily="18" charset="0"/>
                <a:cs typeface="Times New Roman" panose="02020603050405020304" pitchFamily="18" charset="0"/>
              </a:rPr>
              <a:t>. </a:t>
            </a:r>
            <a:endParaRPr lang="en-US" altLang="ru-RU" sz="20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332517372"/>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92983" y="1051613"/>
            <a:ext cx="2406500" cy="2414602"/>
          </a:xfrm>
          <a:solidFill>
            <a:schemeClr val="accent6">
              <a:lumMod val="20000"/>
              <a:lumOff val="80000"/>
            </a:schemeClr>
          </a:solidFill>
        </p:spPr>
        <p:txBody>
          <a:bodyPr>
            <a:normAutofit/>
          </a:bodyPr>
          <a:lstStyle/>
          <a:p>
            <a:pPr marL="0" indent="0" algn="just">
              <a:buNone/>
            </a:pPr>
            <a:r>
              <a:rPr lang="en-US" sz="2000" dirty="0" err="1" smtClean="0">
                <a:latin typeface="Times New Roman" panose="02020603050405020304" pitchFamily="18" charset="0"/>
                <a:cs typeface="Times New Roman" panose="02020603050405020304" pitchFamily="18" charset="0"/>
              </a:rPr>
              <a:t>Metabolizmda</a:t>
            </a:r>
            <a:r>
              <a:rPr lang="en-US" sz="2000" dirty="0" smtClean="0">
                <a:latin typeface="Times New Roman" panose="02020603050405020304" pitchFamily="18" charset="0"/>
                <a:cs typeface="Times New Roman" panose="02020603050405020304" pitchFamily="18" charset="0"/>
              </a:rPr>
              <a:t> </a:t>
            </a:r>
            <a:r>
              <a:rPr lang="en-US" sz="2000" dirty="0" err="1" smtClean="0">
                <a:latin typeface="Times New Roman" panose="02020603050405020304" pitchFamily="18" charset="0"/>
                <a:cs typeface="Times New Roman" panose="02020603050405020304" pitchFamily="18" charset="0"/>
              </a:rPr>
              <a:t>energiya</a:t>
            </a:r>
            <a:r>
              <a:rPr lang="en-US" sz="2000" dirty="0" smtClean="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talab</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qiladigan</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va</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energiya</a:t>
            </a:r>
            <a:r>
              <a:rPr lang="en-US" sz="2000" dirty="0">
                <a:latin typeface="Times New Roman" panose="02020603050405020304" pitchFamily="18" charset="0"/>
                <a:cs typeface="Times New Roman" panose="02020603050405020304" pitchFamily="18" charset="0"/>
              </a:rPr>
              <a:t> </a:t>
            </a:r>
            <a:r>
              <a:rPr lang="en-US" sz="2000" dirty="0" err="1" smtClean="0">
                <a:latin typeface="Times New Roman" panose="02020603050405020304" pitchFamily="18" charset="0"/>
                <a:cs typeface="Times New Roman" panose="02020603050405020304" pitchFamily="18" charset="0"/>
              </a:rPr>
              <a:t>chiqaradigan</a:t>
            </a:r>
            <a:r>
              <a:rPr lang="en-US" sz="2000" dirty="0" smtClean="0">
                <a:latin typeface="Times New Roman" panose="02020603050405020304" pitchFamily="18" charset="0"/>
                <a:cs typeface="Times New Roman" panose="02020603050405020304" pitchFamily="18" charset="0"/>
              </a:rPr>
              <a:t> </a:t>
            </a:r>
            <a:r>
              <a:rPr lang="en-US" sz="2000" dirty="0" err="1" smtClean="0">
                <a:latin typeface="Times New Roman" panose="02020603050405020304" pitchFamily="18" charset="0"/>
                <a:cs typeface="Times New Roman" panose="02020603050405020304" pitchFamily="18" charset="0"/>
              </a:rPr>
              <a:t>reaktsiyalar</a:t>
            </a:r>
            <a:r>
              <a:rPr lang="en-US" sz="2000" dirty="0" smtClean="0">
                <a:latin typeface="Times New Roman" panose="02020603050405020304" pitchFamily="18" charset="0"/>
                <a:cs typeface="Times New Roman" panose="02020603050405020304" pitchFamily="18" charset="0"/>
              </a:rPr>
              <a:t> </a:t>
            </a:r>
            <a:r>
              <a:rPr lang="en-US" sz="2000" dirty="0" err="1" smtClean="0">
                <a:latin typeface="Times New Roman" panose="02020603050405020304" pitchFamily="18" charset="0"/>
                <a:cs typeface="Times New Roman" panose="02020603050405020304" pitchFamily="18" charset="0"/>
              </a:rPr>
              <a:t>adenozintrifosfat</a:t>
            </a:r>
            <a:r>
              <a:rPr lang="en-US" sz="2000" dirty="0" smtClean="0">
                <a:latin typeface="Times New Roman" panose="02020603050405020304" pitchFamily="18" charset="0"/>
                <a:cs typeface="Times New Roman" panose="02020603050405020304" pitchFamily="18" charset="0"/>
              </a:rPr>
              <a:t> (ATF) </a:t>
            </a:r>
            <a:r>
              <a:rPr lang="en-US" sz="2000" dirty="0" err="1" smtClean="0">
                <a:latin typeface="Times New Roman" panose="02020603050405020304" pitchFamily="18" charset="0"/>
                <a:cs typeface="Times New Roman" panose="02020603050405020304" pitchFamily="18" charset="0"/>
              </a:rPr>
              <a:t>molekulasi</a:t>
            </a:r>
            <a:r>
              <a:rPr lang="en-US" sz="2000" dirty="0" smtClean="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orqali</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amalga</a:t>
            </a:r>
            <a:r>
              <a:rPr lang="en-US" sz="2000" dirty="0">
                <a:latin typeface="Times New Roman" panose="02020603050405020304" pitchFamily="18" charset="0"/>
                <a:cs typeface="Times New Roman" panose="02020603050405020304" pitchFamily="18" charset="0"/>
              </a:rPr>
              <a:t> </a:t>
            </a:r>
            <a:r>
              <a:rPr lang="en-US" sz="2000" dirty="0" err="1" smtClean="0">
                <a:latin typeface="Times New Roman" panose="02020603050405020304" pitchFamily="18" charset="0"/>
                <a:cs typeface="Times New Roman" panose="02020603050405020304" pitchFamily="18" charset="0"/>
              </a:rPr>
              <a:t>oshadi</a:t>
            </a:r>
            <a:r>
              <a:rPr lang="en-US" sz="2000" dirty="0" smtClean="0">
                <a:latin typeface="Times New Roman" panose="02020603050405020304" pitchFamily="18" charset="0"/>
                <a:cs typeface="Times New Roman" panose="02020603050405020304" pitchFamily="18" charset="0"/>
              </a:rPr>
              <a:t>.</a:t>
            </a:r>
            <a:endParaRPr lang="en-US" sz="2000" dirty="0">
              <a:latin typeface="Times New Roman" panose="02020603050405020304" pitchFamily="18" charset="0"/>
              <a:cs typeface="Times New Roman" panose="02020603050405020304" pitchFamily="18" charset="0"/>
            </a:endParaRPr>
          </a:p>
        </p:txBody>
      </p:sp>
      <p:sp>
        <p:nvSpPr>
          <p:cNvPr id="6" name="Заголовок 5"/>
          <p:cNvSpPr>
            <a:spLocks noGrp="1"/>
          </p:cNvSpPr>
          <p:nvPr>
            <p:ph type="title"/>
          </p:nvPr>
        </p:nvSpPr>
        <p:spPr>
          <a:xfrm>
            <a:off x="178876" y="138223"/>
            <a:ext cx="2234715" cy="732635"/>
          </a:xfrm>
          <a:ln>
            <a:solidFill>
              <a:srgbClr val="FF0000"/>
            </a:solidFill>
          </a:ln>
        </p:spPr>
        <p:txBody>
          <a:bodyPr>
            <a:normAutofit fontScale="90000"/>
          </a:bodyPr>
          <a:lstStyle/>
          <a:p>
            <a:r>
              <a:rPr lang="en-US" altLang="ru-RU" sz="2400" b="1" dirty="0" err="1" smtClean="0">
                <a:solidFill>
                  <a:srgbClr val="009900"/>
                </a:solidFill>
                <a:latin typeface="Times New Roman" panose="02020603050405020304" pitchFamily="18" charset="0"/>
                <a:cs typeface="Times New Roman" panose="02020603050405020304" pitchFamily="18" charset="0"/>
              </a:rPr>
              <a:t>Metabolizmda</a:t>
            </a:r>
            <a:r>
              <a:rPr lang="en-US" altLang="ru-RU" sz="2400" b="1" dirty="0" smtClean="0">
                <a:solidFill>
                  <a:srgbClr val="009900"/>
                </a:solidFill>
                <a:latin typeface="Times New Roman" panose="02020603050405020304" pitchFamily="18" charset="0"/>
                <a:cs typeface="Times New Roman" panose="02020603050405020304" pitchFamily="18" charset="0"/>
              </a:rPr>
              <a:t> ATF </a:t>
            </a:r>
            <a:r>
              <a:rPr lang="en-US" altLang="ru-RU" sz="2400" b="1" dirty="0" err="1" smtClean="0">
                <a:solidFill>
                  <a:srgbClr val="009900"/>
                </a:solidFill>
                <a:latin typeface="Times New Roman" panose="02020603050405020304" pitchFamily="18" charset="0"/>
                <a:cs typeface="Times New Roman" panose="02020603050405020304" pitchFamily="18" charset="0"/>
              </a:rPr>
              <a:t>ning</a:t>
            </a:r>
            <a:r>
              <a:rPr lang="en-US" altLang="ru-RU" sz="2400" b="1" dirty="0" smtClean="0">
                <a:solidFill>
                  <a:srgbClr val="009900"/>
                </a:solidFill>
                <a:latin typeface="Times New Roman" panose="02020603050405020304" pitchFamily="18" charset="0"/>
                <a:cs typeface="Times New Roman" panose="02020603050405020304" pitchFamily="18" charset="0"/>
              </a:rPr>
              <a:t> </a:t>
            </a:r>
            <a:r>
              <a:rPr lang="en-US" altLang="ru-RU" sz="2400" b="1" dirty="0" err="1" smtClean="0">
                <a:solidFill>
                  <a:srgbClr val="009900"/>
                </a:solidFill>
                <a:latin typeface="Times New Roman" panose="02020603050405020304" pitchFamily="18" charset="0"/>
                <a:cs typeface="Times New Roman" panose="02020603050405020304" pitchFamily="18" charset="0"/>
              </a:rPr>
              <a:t>roli</a:t>
            </a:r>
            <a:endParaRPr lang="ru-RU" sz="2400" dirty="0"/>
          </a:p>
        </p:txBody>
      </p:sp>
      <p:pic>
        <p:nvPicPr>
          <p:cNvPr id="7" name="Рисунок 6"/>
          <p:cNvPicPr>
            <a:picLocks noChangeAspect="1"/>
          </p:cNvPicPr>
          <p:nvPr/>
        </p:nvPicPr>
        <p:blipFill rotWithShape="1">
          <a:blip r:embed="rId3"/>
          <a:srcRect l="26631" t="22725" r="8737" b="10280"/>
          <a:stretch/>
        </p:blipFill>
        <p:spPr>
          <a:xfrm>
            <a:off x="2966485" y="552893"/>
            <a:ext cx="8825465" cy="6156251"/>
          </a:xfrm>
          <a:prstGeom prst="rect">
            <a:avLst/>
          </a:prstGeom>
        </p:spPr>
      </p:pic>
      <p:graphicFrame>
        <p:nvGraphicFramePr>
          <p:cNvPr id="8" name="Object 8"/>
          <p:cNvGraphicFramePr>
            <a:graphicFrameLocks noChangeAspect="1"/>
          </p:cNvGraphicFramePr>
          <p:nvPr>
            <p:extLst>
              <p:ext uri="{D42A27DB-BD31-4B8C-83A1-F6EECF244321}">
                <p14:modId xmlns:p14="http://schemas.microsoft.com/office/powerpoint/2010/main" val="3282151053"/>
              </p:ext>
            </p:extLst>
          </p:nvPr>
        </p:nvGraphicFramePr>
        <p:xfrm>
          <a:off x="92984" y="3466216"/>
          <a:ext cx="2671482" cy="1552352"/>
        </p:xfrm>
        <a:graphic>
          <a:graphicData uri="http://schemas.openxmlformats.org/presentationml/2006/ole">
            <mc:AlternateContent xmlns:mc="http://schemas.openxmlformats.org/markup-compatibility/2006">
              <mc:Choice xmlns:v="urn:schemas-microsoft-com:vml" Requires="v">
                <p:oleObj spid="_x0000_s4144" name="Photo Editor Photo" r:id="rId4" imgW="8183117" imgH="5533333" progId="MSPhotoEd.3">
                  <p:embed/>
                </p:oleObj>
              </mc:Choice>
              <mc:Fallback>
                <p:oleObj name="Photo Editor Photo" r:id="rId4" imgW="8183117" imgH="5533333" progId="MSPhotoEd.3">
                  <p:embed/>
                  <p:pic>
                    <p:nvPicPr>
                      <p:cNvPr id="2056" name="Object 8"/>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92984" y="3466216"/>
                        <a:ext cx="2671482" cy="1552352"/>
                      </a:xfrm>
                      <a:prstGeom prst="rect">
                        <a:avLst/>
                      </a:prstGeom>
                      <a:noFill/>
                      <a:ln>
                        <a:noFill/>
                      </a:ln>
                      <a:effectLst/>
                      <a:extLst/>
                    </p:spPr>
                  </p:pic>
                </p:oleObj>
              </mc:Fallback>
            </mc:AlternateContent>
          </a:graphicData>
        </a:graphic>
      </p:graphicFrame>
      <p:graphicFrame>
        <p:nvGraphicFramePr>
          <p:cNvPr id="9" name="Object 9"/>
          <p:cNvGraphicFramePr>
            <a:graphicFrameLocks noChangeAspect="1"/>
          </p:cNvGraphicFramePr>
          <p:nvPr>
            <p:extLst>
              <p:ext uri="{D42A27DB-BD31-4B8C-83A1-F6EECF244321}">
                <p14:modId xmlns:p14="http://schemas.microsoft.com/office/powerpoint/2010/main" val="202878168"/>
              </p:ext>
            </p:extLst>
          </p:nvPr>
        </p:nvGraphicFramePr>
        <p:xfrm>
          <a:off x="178876" y="5326432"/>
          <a:ext cx="2320607" cy="1382712"/>
        </p:xfrm>
        <a:graphic>
          <a:graphicData uri="http://schemas.openxmlformats.org/presentationml/2006/ole">
            <mc:AlternateContent xmlns:mc="http://schemas.openxmlformats.org/markup-compatibility/2006">
              <mc:Choice xmlns:v="urn:schemas-microsoft-com:vml" Requires="v">
                <p:oleObj spid="_x0000_s4145" name="Photo Editor Photo" r:id="rId6" imgW="8221223" imgH="3761905" progId="MSPhotoEd.3">
                  <p:embed/>
                </p:oleObj>
              </mc:Choice>
              <mc:Fallback>
                <p:oleObj name="Photo Editor Photo" r:id="rId6" imgW="8221223" imgH="3761905" progId="MSPhotoEd.3">
                  <p:embed/>
                  <p:pic>
                    <p:nvPicPr>
                      <p:cNvPr id="2057" name="Object 9"/>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78876" y="5326432"/>
                        <a:ext cx="2320607" cy="1382712"/>
                      </a:xfrm>
                      <a:prstGeom prst="rect">
                        <a:avLst/>
                      </a:prstGeom>
                      <a:noFill/>
                      <a:ln>
                        <a:noFill/>
                      </a:ln>
                      <a:effectLst/>
                      <a:extLst/>
                    </p:spPr>
                  </p:pic>
                </p:oleObj>
              </mc:Fallback>
            </mc:AlternateContent>
          </a:graphicData>
        </a:graphic>
      </p:graphicFrame>
    </p:spTree>
    <p:extLst>
      <p:ext uri="{BB962C8B-B14F-4D97-AF65-F5344CB8AC3E}">
        <p14:creationId xmlns:p14="http://schemas.microsoft.com/office/powerpoint/2010/main" val="2364680959"/>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6"/>
            <a:ext cx="10515600" cy="559907"/>
          </a:xfrm>
        </p:spPr>
        <p:txBody>
          <a:bodyPr>
            <a:normAutofit fontScale="90000"/>
          </a:bodyPr>
          <a:lstStyle/>
          <a:p>
            <a:r>
              <a:rPr lang="en-US" b="1" dirty="0" err="1" smtClean="0">
                <a:latin typeface="Times New Roman" panose="02020603050405020304" pitchFamily="18" charset="0"/>
                <a:cs typeface="Times New Roman" panose="02020603050405020304" pitchFamily="18" charset="0"/>
              </a:rPr>
              <a:t>Metaboli</a:t>
            </a:r>
            <a:r>
              <a:rPr lang="en-US" b="1" dirty="0" err="1">
                <a:latin typeface="Times New Roman" panose="02020603050405020304" pitchFamily="18" charset="0"/>
                <a:cs typeface="Times New Roman" panose="02020603050405020304" pitchFamily="18" charset="0"/>
              </a:rPr>
              <a:t>k</a:t>
            </a:r>
            <a:r>
              <a:rPr lang="en-US" b="1" dirty="0" smtClean="0">
                <a:latin typeface="Times New Roman" panose="02020603050405020304" pitchFamily="18" charset="0"/>
                <a:cs typeface="Times New Roman" panose="02020603050405020304" pitchFamily="18" charset="0"/>
              </a:rPr>
              <a:t> </a:t>
            </a:r>
            <a:r>
              <a:rPr lang="en-US" b="1" dirty="0" err="1" smtClean="0">
                <a:latin typeface="Times New Roman" panose="02020603050405020304" pitchFamily="18" charset="0"/>
                <a:cs typeface="Times New Roman" panose="02020603050405020304" pitchFamily="18" charset="0"/>
              </a:rPr>
              <a:t>yo'llar</a:t>
            </a:r>
            <a:r>
              <a:rPr lang="en-US" b="1" dirty="0" smtClean="0">
                <a:latin typeface="Times New Roman" panose="02020603050405020304" pitchFamily="18" charset="0"/>
                <a:cs typeface="Times New Roman" panose="02020603050405020304" pitchFamily="18" charset="0"/>
              </a:rPr>
              <a:t> </a:t>
            </a:r>
            <a:r>
              <a:rPr lang="en-US" b="1" dirty="0">
                <a:solidFill>
                  <a:srgbClr val="FF0000"/>
                </a:solidFill>
                <a:latin typeface="Times New Roman" panose="02020603050405020304" pitchFamily="18" charset="0"/>
                <a:cs typeface="Times New Roman" panose="02020603050405020304" pitchFamily="18" charset="0"/>
              </a:rPr>
              <a:t>(metabolic pathways)</a:t>
            </a:r>
            <a:endParaRPr lang="ru-RU" dirty="0"/>
          </a:p>
        </p:txBody>
      </p:sp>
      <p:sp>
        <p:nvSpPr>
          <p:cNvPr id="3" name="Объект 2"/>
          <p:cNvSpPr>
            <a:spLocks noGrp="1"/>
          </p:cNvSpPr>
          <p:nvPr>
            <p:ph idx="1"/>
          </p:nvPr>
        </p:nvSpPr>
        <p:spPr>
          <a:xfrm>
            <a:off x="340242" y="1063256"/>
            <a:ext cx="5337544" cy="5603357"/>
          </a:xfrm>
        </p:spPr>
        <p:txBody>
          <a:bodyPr>
            <a:normAutofit/>
          </a:bodyPr>
          <a:lstStyle/>
          <a:p>
            <a:pPr algn="just"/>
            <a:r>
              <a:rPr lang="en-US" sz="2000" dirty="0" err="1">
                <a:latin typeface="Times New Roman" panose="02020603050405020304" pitchFamily="18" charset="0"/>
                <a:cs typeface="Times New Roman" panose="02020603050405020304" pitchFamily="18" charset="0"/>
              </a:rPr>
              <a:t>Hujayraning</a:t>
            </a:r>
            <a:r>
              <a:rPr lang="en-US" sz="2000" dirty="0">
                <a:latin typeface="Times New Roman" panose="02020603050405020304" pitchFamily="18" charset="0"/>
                <a:cs typeface="Times New Roman" panose="02020603050405020304" pitchFamily="18" charset="0"/>
              </a:rPr>
              <a:t> </a:t>
            </a:r>
            <a:r>
              <a:rPr lang="en-US" sz="2000" b="1" dirty="0" err="1" smtClean="0">
                <a:latin typeface="Times New Roman" panose="02020603050405020304" pitchFamily="18" charset="0"/>
                <a:cs typeface="Times New Roman" panose="02020603050405020304" pitchFamily="18" charset="0"/>
              </a:rPr>
              <a:t>metabolik</a:t>
            </a:r>
            <a:r>
              <a:rPr lang="en-US" sz="2000" b="1" dirty="0" smtClean="0">
                <a:latin typeface="Times New Roman" panose="02020603050405020304" pitchFamily="18" charset="0"/>
                <a:cs typeface="Times New Roman" panose="02020603050405020304" pitchFamily="18" charset="0"/>
              </a:rPr>
              <a:t> </a:t>
            </a:r>
            <a:r>
              <a:rPr lang="en-US" sz="2000" b="1" dirty="0" err="1" smtClean="0">
                <a:latin typeface="Times New Roman" panose="02020603050405020304" pitchFamily="18" charset="0"/>
                <a:cs typeface="Times New Roman" panose="02020603050405020304" pitchFamily="18" charset="0"/>
              </a:rPr>
              <a:t>yo'llar</a:t>
            </a:r>
            <a:r>
              <a:rPr lang="en-US" sz="2000" b="1" dirty="0" smtClean="0">
                <a:latin typeface="Times New Roman" panose="02020603050405020304" pitchFamily="18" charset="0"/>
                <a:cs typeface="Times New Roman" panose="02020603050405020304" pitchFamily="18" charset="0"/>
              </a:rPr>
              <a:t> </a:t>
            </a:r>
            <a:r>
              <a:rPr lang="en-US" sz="2000" b="1" dirty="0" smtClean="0">
                <a:solidFill>
                  <a:srgbClr val="FF0000"/>
                </a:solidFill>
                <a:latin typeface="Times New Roman" panose="02020603050405020304" pitchFamily="18" charset="0"/>
                <a:cs typeface="Times New Roman" panose="02020603050405020304" pitchFamily="18" charset="0"/>
              </a:rPr>
              <a:t>(</a:t>
            </a:r>
            <a:r>
              <a:rPr lang="en-US" sz="2000" b="1" dirty="0">
                <a:solidFill>
                  <a:srgbClr val="FF0000"/>
                </a:solidFill>
                <a:latin typeface="Times New Roman" panose="02020603050405020304" pitchFamily="18" charset="0"/>
                <a:cs typeface="Times New Roman" panose="02020603050405020304" pitchFamily="18" charset="0"/>
              </a:rPr>
              <a:t>metabolic pathways</a:t>
            </a:r>
            <a:r>
              <a:rPr lang="en-US" sz="2000" b="1" dirty="0" smtClean="0">
                <a:solidFill>
                  <a:srgbClr val="FF0000"/>
                </a:solidFill>
                <a:latin typeface="Times New Roman" panose="02020603050405020304" pitchFamily="18" charset="0"/>
                <a:cs typeface="Times New Roman" panose="02020603050405020304" pitchFamily="18" charset="0"/>
              </a:rPr>
              <a:t>) </a:t>
            </a:r>
            <a:r>
              <a:rPr lang="en-US" sz="2000" dirty="0">
                <a:latin typeface="Times New Roman" panose="02020603050405020304" pitchFamily="18" charset="0"/>
                <a:cs typeface="Times New Roman" panose="02020603050405020304" pitchFamily="18" charset="0"/>
              </a:rPr>
              <a:t>(</a:t>
            </a:r>
            <a:r>
              <a:rPr lang="en-US" sz="2000" dirty="0" err="1">
                <a:latin typeface="Times New Roman" panose="02020603050405020304" pitchFamily="18" charset="0"/>
                <a:cs typeface="Times New Roman" panose="02020603050405020304" pitchFamily="18" charset="0"/>
              </a:rPr>
              <a:t>kimyoviy</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reaktsiyalar</a:t>
            </a:r>
            <a:r>
              <a:rPr lang="en-US" sz="2000" dirty="0">
                <a:latin typeface="Times New Roman" panose="02020603050405020304" pitchFamily="18" charset="0"/>
                <a:cs typeface="Times New Roman" panose="02020603050405020304" pitchFamily="18" charset="0"/>
              </a:rPr>
              <a:t> </a:t>
            </a:r>
            <a:r>
              <a:rPr lang="en-US" sz="2000" dirty="0" err="1" smtClean="0">
                <a:latin typeface="Times New Roman" panose="02020603050405020304" pitchFamily="18" charset="0"/>
                <a:cs typeface="Times New Roman" panose="02020603050405020304" pitchFamily="18" charset="0"/>
              </a:rPr>
              <a:t>ketma-ketligi</a:t>
            </a:r>
            <a:r>
              <a:rPr lang="en-US" sz="2000" dirty="0" smtClean="0">
                <a:latin typeface="Times New Roman" panose="02020603050405020304" pitchFamily="18" charset="0"/>
                <a:cs typeface="Times New Roman" panose="02020603050405020304" pitchFamily="18" charset="0"/>
              </a:rPr>
              <a:t>) </a:t>
            </a:r>
            <a:r>
              <a:rPr lang="en-US" sz="2000" dirty="0" err="1" smtClean="0">
                <a:latin typeface="Times New Roman" panose="02020603050405020304" pitchFamily="18" charset="0"/>
                <a:cs typeface="Times New Roman" panose="02020603050405020304" pitchFamily="18" charset="0"/>
              </a:rPr>
              <a:t>hujayra</a:t>
            </a:r>
            <a:r>
              <a:rPr lang="en-US" sz="2000" dirty="0" smtClean="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tarkibidagi</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fermentlari</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bilan</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belgilanadi</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va</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ular</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o'z</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navbatida</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hujayraning</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genetik</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aparati</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tomonidan</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belgilanadi</a:t>
            </a:r>
            <a:r>
              <a:rPr lang="en-US" sz="2000" dirty="0" smtClean="0">
                <a:latin typeface="Times New Roman" panose="02020603050405020304" pitchFamily="18" charset="0"/>
                <a:cs typeface="Times New Roman" panose="02020603050405020304" pitchFamily="18" charset="0"/>
              </a:rPr>
              <a:t>. </a:t>
            </a:r>
          </a:p>
          <a:p>
            <a:pPr algn="just"/>
            <a:r>
              <a:rPr lang="en-US" sz="2000" b="1" dirty="0" err="1" smtClean="0">
                <a:latin typeface="Times New Roman" panose="02020603050405020304" pitchFamily="18" charset="0"/>
                <a:cs typeface="Times New Roman" panose="02020603050405020304" pitchFamily="18" charset="0"/>
              </a:rPr>
              <a:t>Metabolik</a:t>
            </a:r>
            <a:r>
              <a:rPr lang="en-US" sz="2000" b="1" dirty="0" smtClean="0">
                <a:latin typeface="Times New Roman" panose="02020603050405020304" pitchFamily="18" charset="0"/>
                <a:cs typeface="Times New Roman" panose="02020603050405020304" pitchFamily="18" charset="0"/>
              </a:rPr>
              <a:t> </a:t>
            </a:r>
            <a:r>
              <a:rPr lang="en-US" sz="2000" b="1" dirty="0" err="1" smtClean="0">
                <a:latin typeface="Times New Roman" panose="02020603050405020304" pitchFamily="18" charset="0"/>
                <a:cs typeface="Times New Roman" panose="02020603050405020304" pitchFamily="18" charset="0"/>
              </a:rPr>
              <a:t>yo'llar</a:t>
            </a:r>
            <a:r>
              <a:rPr lang="en-US" sz="2000" b="1" dirty="0" smtClean="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chiziqli</a:t>
            </a:r>
            <a:r>
              <a:rPr lang="en-US" sz="2000" dirty="0">
                <a:latin typeface="Times New Roman" panose="02020603050405020304" pitchFamily="18" charset="0"/>
                <a:cs typeface="Times New Roman" panose="02020603050405020304" pitchFamily="18" charset="0"/>
              </a:rPr>
              <a:t>, </a:t>
            </a:r>
            <a:r>
              <a:rPr lang="en-US" sz="2000" dirty="0" err="1" smtClean="0">
                <a:latin typeface="Times New Roman" panose="02020603050405020304" pitchFamily="18" charset="0"/>
                <a:cs typeface="Times New Roman" panose="02020603050405020304" pitchFamily="18" charset="0"/>
              </a:rPr>
              <a:t>shoxlangan</a:t>
            </a:r>
            <a:r>
              <a:rPr lang="en-US" sz="2000" dirty="0" smtClean="0">
                <a:latin typeface="Times New Roman" panose="02020603050405020304" pitchFamily="18" charset="0"/>
                <a:cs typeface="Times New Roman" panose="02020603050405020304" pitchFamily="18" charset="0"/>
              </a:rPr>
              <a:t>, </a:t>
            </a:r>
            <a:r>
              <a:rPr lang="en-US" sz="2000" dirty="0" err="1" smtClean="0">
                <a:latin typeface="Times New Roman" panose="02020603050405020304" pitchFamily="18" charset="0"/>
                <a:cs typeface="Times New Roman" panose="02020603050405020304" pitchFamily="18" charset="0"/>
              </a:rPr>
              <a:t>halqa</a:t>
            </a:r>
            <a:r>
              <a:rPr lang="en-US" sz="2000" dirty="0" smtClean="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yoki</a:t>
            </a:r>
            <a:r>
              <a:rPr lang="en-US" sz="2000" dirty="0">
                <a:latin typeface="Times New Roman" panose="02020603050405020304" pitchFamily="18" charset="0"/>
                <a:cs typeface="Times New Roman" panose="02020603050405020304" pitchFamily="18" charset="0"/>
              </a:rPr>
              <a:t> </a:t>
            </a:r>
            <a:r>
              <a:rPr lang="en-US" sz="2000" dirty="0" smtClean="0">
                <a:latin typeface="Times New Roman" panose="02020603050405020304" pitchFamily="18" charset="0"/>
                <a:cs typeface="Times New Roman" panose="02020603050405020304" pitchFamily="18" charset="0"/>
              </a:rPr>
              <a:t>spiral </a:t>
            </a:r>
            <a:r>
              <a:rPr lang="en-US" sz="2000" dirty="0" err="1" smtClean="0">
                <a:latin typeface="Times New Roman" panose="02020603050405020304" pitchFamily="18" charset="0"/>
                <a:cs typeface="Times New Roman" panose="02020603050405020304" pitchFamily="18" charset="0"/>
              </a:rPr>
              <a:t>shakilda</a:t>
            </a:r>
            <a:r>
              <a:rPr lang="en-US" sz="2000" dirty="0" smtClean="0">
                <a:latin typeface="Times New Roman" panose="02020603050405020304" pitchFamily="18" charset="0"/>
                <a:cs typeface="Times New Roman" panose="02020603050405020304" pitchFamily="18" charset="0"/>
              </a:rPr>
              <a:t> </a:t>
            </a:r>
            <a:r>
              <a:rPr lang="en-US" sz="2000" dirty="0" err="1" smtClean="0">
                <a:latin typeface="Times New Roman" panose="02020603050405020304" pitchFamily="18" charset="0"/>
                <a:cs typeface="Times New Roman" panose="02020603050405020304" pitchFamily="18" charset="0"/>
              </a:rPr>
              <a:t>bo'lishi</a:t>
            </a:r>
            <a:r>
              <a:rPr lang="en-US" sz="2000" dirty="0" smtClean="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mumkin</a:t>
            </a:r>
            <a:r>
              <a:rPr lang="en-US" sz="2000" dirty="0" smtClean="0">
                <a:latin typeface="Times New Roman" panose="02020603050405020304" pitchFamily="18" charset="0"/>
                <a:cs typeface="Times New Roman" panose="02020603050405020304" pitchFamily="18" charset="0"/>
              </a:rPr>
              <a:t>.</a:t>
            </a:r>
          </a:p>
          <a:p>
            <a:pPr algn="just"/>
            <a:r>
              <a:rPr lang="en-US" sz="2000" b="1" dirty="0" err="1" smtClean="0">
                <a:latin typeface="Times New Roman" panose="02020603050405020304" pitchFamily="18" charset="0"/>
                <a:cs typeface="Times New Roman" panose="02020603050405020304" pitchFamily="18" charset="0"/>
              </a:rPr>
              <a:t>Metabolik</a:t>
            </a:r>
            <a:r>
              <a:rPr lang="en-US" sz="2000" b="1" dirty="0" smtClean="0">
                <a:latin typeface="Times New Roman" panose="02020603050405020304" pitchFamily="18" charset="0"/>
                <a:cs typeface="Times New Roman" panose="02020603050405020304" pitchFamily="18" charset="0"/>
              </a:rPr>
              <a:t> </a:t>
            </a:r>
            <a:r>
              <a:rPr lang="en-US" sz="2000" b="1" dirty="0" err="1" smtClean="0">
                <a:latin typeface="Times New Roman" panose="02020603050405020304" pitchFamily="18" charset="0"/>
                <a:cs typeface="Times New Roman" panose="02020603050405020304" pitchFamily="18" charset="0"/>
              </a:rPr>
              <a:t>yo'ldagi</a:t>
            </a:r>
            <a:r>
              <a:rPr lang="en-US" sz="2000" b="1" dirty="0" smtClean="0">
                <a:latin typeface="Times New Roman" panose="02020603050405020304" pitchFamily="18" charset="0"/>
                <a:cs typeface="Times New Roman" panose="02020603050405020304" pitchFamily="18" charset="0"/>
              </a:rPr>
              <a:t> </a:t>
            </a:r>
            <a:r>
              <a:rPr lang="en-US" sz="2000" b="1" dirty="0" err="1" smtClean="0">
                <a:latin typeface="Times New Roman" panose="02020603050405020304" pitchFamily="18" charset="0"/>
                <a:cs typeface="Times New Roman" panose="02020603050405020304" pitchFamily="18" charset="0"/>
              </a:rPr>
              <a:t>fermentativ</a:t>
            </a:r>
            <a:r>
              <a:rPr lang="en-US" sz="2000" b="1" dirty="0" smtClean="0">
                <a:latin typeface="Times New Roman" panose="02020603050405020304" pitchFamily="18" charset="0"/>
                <a:cs typeface="Times New Roman" panose="02020603050405020304" pitchFamily="18" charset="0"/>
              </a:rPr>
              <a:t> </a:t>
            </a:r>
            <a:r>
              <a:rPr lang="en-US" sz="2000" b="1" dirty="0" err="1" smtClean="0">
                <a:latin typeface="Times New Roman" panose="02020603050405020304" pitchFamily="18" charset="0"/>
                <a:cs typeface="Times New Roman" panose="02020603050405020304" pitchFamily="18" charset="0"/>
              </a:rPr>
              <a:t>reaksiyalar</a:t>
            </a:r>
            <a:r>
              <a:rPr lang="en-US" sz="2000" b="1" dirty="0" smtClean="0">
                <a:latin typeface="Times New Roman" panose="02020603050405020304" pitchFamily="18" charset="0"/>
                <a:cs typeface="Times New Roman" panose="02020603050405020304" pitchFamily="18" charset="0"/>
              </a:rPr>
              <a:t> </a:t>
            </a:r>
            <a:r>
              <a:rPr lang="en-US" sz="2000" b="1" dirty="0" err="1" smtClean="0">
                <a:latin typeface="Times New Roman" panose="02020603050405020304" pitchFamily="18" charset="0"/>
                <a:cs typeface="Times New Roman" panose="02020603050405020304" pitchFamily="18" charset="0"/>
              </a:rPr>
              <a:t>asosan</a:t>
            </a:r>
            <a:r>
              <a:rPr lang="en-US" sz="2000" b="1" dirty="0" smtClean="0">
                <a:latin typeface="Times New Roman" panose="02020603050405020304" pitchFamily="18" charset="0"/>
                <a:cs typeface="Times New Roman" panose="02020603050405020304" pitchFamily="18" charset="0"/>
              </a:rPr>
              <a:t> </a:t>
            </a:r>
            <a:r>
              <a:rPr lang="en-US" sz="2000" b="1" dirty="0" err="1" smtClean="0">
                <a:latin typeface="Times New Roman" panose="02020603050405020304" pitchFamily="18" charset="0"/>
                <a:cs typeface="Times New Roman" panose="02020603050405020304" pitchFamily="18" charset="0"/>
              </a:rPr>
              <a:t>quyidagi</a:t>
            </a:r>
            <a:r>
              <a:rPr lang="en-US" sz="2000" b="1" dirty="0" smtClean="0">
                <a:latin typeface="Times New Roman" panose="02020603050405020304" pitchFamily="18" charset="0"/>
                <a:cs typeface="Times New Roman" panose="02020603050405020304" pitchFamily="18" charset="0"/>
              </a:rPr>
              <a:t> 3 </a:t>
            </a:r>
            <a:r>
              <a:rPr lang="en-US" sz="2000" b="1" dirty="0" err="1">
                <a:latin typeface="Times New Roman" panose="02020603050405020304" pitchFamily="18" charset="0"/>
                <a:cs typeface="Times New Roman" panose="02020603050405020304" pitchFamily="18" charset="0"/>
              </a:rPr>
              <a:t>xil</a:t>
            </a:r>
            <a:r>
              <a:rPr lang="en-US" sz="2000" b="1" dirty="0">
                <a:latin typeface="Times New Roman" panose="02020603050405020304" pitchFamily="18" charset="0"/>
                <a:cs typeface="Times New Roman" panose="02020603050405020304" pitchFamily="18" charset="0"/>
              </a:rPr>
              <a:t> </a:t>
            </a:r>
            <a:r>
              <a:rPr lang="en-US" sz="2000" b="1" dirty="0" err="1" smtClean="0">
                <a:latin typeface="Times New Roman" panose="02020603050405020304" pitchFamily="18" charset="0"/>
                <a:cs typeface="Times New Roman" panose="02020603050405020304" pitchFamily="18" charset="0"/>
              </a:rPr>
              <a:t>omillarga</a:t>
            </a:r>
            <a:r>
              <a:rPr lang="en-US" sz="2000" b="1" dirty="0" smtClean="0">
                <a:latin typeface="Times New Roman" panose="02020603050405020304" pitchFamily="18" charset="0"/>
                <a:cs typeface="Times New Roman" panose="02020603050405020304" pitchFamily="18" charset="0"/>
              </a:rPr>
              <a:t> </a:t>
            </a:r>
            <a:r>
              <a:rPr lang="en-US" sz="2000" b="1" dirty="0" err="1" smtClean="0">
                <a:latin typeface="Times New Roman" panose="02020603050405020304" pitchFamily="18" charset="0"/>
                <a:cs typeface="Times New Roman" panose="02020603050405020304" pitchFamily="18" charset="0"/>
              </a:rPr>
              <a:t>bog’liq</a:t>
            </a:r>
            <a:r>
              <a:rPr lang="en-US" sz="2000" b="1" dirty="0" smtClean="0">
                <a:latin typeface="Times New Roman" panose="02020603050405020304" pitchFamily="18" charset="0"/>
                <a:cs typeface="Times New Roman" panose="02020603050405020304" pitchFamily="18" charset="0"/>
              </a:rPr>
              <a:t>:</a:t>
            </a:r>
            <a:endParaRPr lang="en-US" sz="2000" b="1" dirty="0">
              <a:latin typeface="Times New Roman" panose="02020603050405020304" pitchFamily="18" charset="0"/>
              <a:cs typeface="Times New Roman" panose="02020603050405020304" pitchFamily="18" charset="0"/>
            </a:endParaRPr>
          </a:p>
          <a:p>
            <a:pPr algn="just"/>
            <a:r>
              <a:rPr lang="en-US" sz="2000" dirty="0" err="1">
                <a:latin typeface="Times New Roman" panose="02020603050405020304" pitchFamily="18" charset="0"/>
                <a:cs typeface="Times New Roman" panose="02020603050405020304" pitchFamily="18" charset="0"/>
              </a:rPr>
              <a:t>Metabolitlar</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va</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fermentlar</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hujayraning</a:t>
            </a:r>
            <a:r>
              <a:rPr lang="en-US" sz="2000" dirty="0">
                <a:latin typeface="Times New Roman" panose="02020603050405020304" pitchFamily="18" charset="0"/>
                <a:cs typeface="Times New Roman" panose="02020603050405020304" pitchFamily="18" charset="0"/>
              </a:rPr>
              <a:t> </a:t>
            </a:r>
            <a:r>
              <a:rPr lang="en-US" sz="2000" dirty="0" err="1" smtClean="0">
                <a:latin typeface="Times New Roman" panose="02020603050405020304" pitchFamily="18" charset="0"/>
                <a:cs typeface="Times New Roman" panose="02020603050405020304" pitchFamily="18" charset="0"/>
              </a:rPr>
              <a:t>qaysi</a:t>
            </a:r>
            <a:r>
              <a:rPr lang="en-US" sz="2000" dirty="0" smtClean="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qismlarida</a:t>
            </a:r>
            <a:r>
              <a:rPr lang="en-US" sz="2000" dirty="0">
                <a:latin typeface="Times New Roman" panose="02020603050405020304" pitchFamily="18" charset="0"/>
                <a:cs typeface="Times New Roman" panose="02020603050405020304" pitchFamily="18" charset="0"/>
              </a:rPr>
              <a:t> </a:t>
            </a:r>
            <a:r>
              <a:rPr lang="en-US" sz="2000" dirty="0" err="1" smtClean="0">
                <a:latin typeface="Times New Roman" panose="02020603050405020304" pitchFamily="18" charset="0"/>
                <a:cs typeface="Times New Roman" panose="02020603050405020304" pitchFamily="18" charset="0"/>
              </a:rPr>
              <a:t>joylashishiga</a:t>
            </a:r>
            <a:r>
              <a:rPr lang="en-US" sz="2000" dirty="0" smtClean="0">
                <a:latin typeface="Times New Roman" panose="02020603050405020304" pitchFamily="18" charset="0"/>
                <a:cs typeface="Times New Roman" panose="02020603050405020304" pitchFamily="18" charset="0"/>
              </a:rPr>
              <a:t> (</a:t>
            </a:r>
            <a:r>
              <a:rPr lang="en-US" sz="2000" dirty="0" err="1" smtClean="0">
                <a:latin typeface="Times New Roman" panose="02020603050405020304" pitchFamily="18" charset="0"/>
                <a:cs typeface="Times New Roman" panose="02020603050405020304" pitchFamily="18" charset="0"/>
              </a:rPr>
              <a:t>eukaryotlarda</a:t>
            </a:r>
            <a:r>
              <a:rPr lang="en-US" sz="2000" dirty="0" smtClean="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muhim</a:t>
            </a:r>
            <a:r>
              <a:rPr lang="en-US" sz="2000" dirty="0" smtClean="0">
                <a:latin typeface="Times New Roman" panose="02020603050405020304" pitchFamily="18" charset="0"/>
                <a:cs typeface="Times New Roman" panose="02020603050405020304" pitchFamily="18" charset="0"/>
              </a:rPr>
              <a:t>);</a:t>
            </a:r>
          </a:p>
          <a:p>
            <a:pPr algn="just"/>
            <a:r>
              <a:rPr lang="en-US" sz="2000" dirty="0" err="1" smtClean="0">
                <a:latin typeface="Times New Roman" panose="02020603050405020304" pitchFamily="18" charset="0"/>
                <a:cs typeface="Times New Roman" panose="02020603050405020304" pitchFamily="18" charset="0"/>
              </a:rPr>
              <a:t>Metabolizmda</a:t>
            </a:r>
            <a:r>
              <a:rPr lang="en-US" sz="2000" dirty="0" smtClean="0">
                <a:latin typeface="Times New Roman" panose="02020603050405020304" pitchFamily="18" charset="0"/>
                <a:cs typeface="Times New Roman" panose="02020603050405020304" pitchFamily="18" charset="0"/>
              </a:rPr>
              <a:t> </a:t>
            </a:r>
            <a:r>
              <a:rPr lang="en-US" sz="2000" dirty="0" err="1" smtClean="0">
                <a:latin typeface="Times New Roman" panose="02020603050405020304" pitchFamily="18" charset="0"/>
                <a:cs typeface="Times New Roman" panose="02020603050405020304" pitchFamily="18" charset="0"/>
              </a:rPr>
              <a:t>ishtirok</a:t>
            </a:r>
            <a:r>
              <a:rPr lang="en-US" sz="2000" dirty="0" smtClean="0">
                <a:latin typeface="Times New Roman" panose="02020603050405020304" pitchFamily="18" charset="0"/>
                <a:cs typeface="Times New Roman" panose="02020603050405020304" pitchFamily="18" charset="0"/>
              </a:rPr>
              <a:t> </a:t>
            </a:r>
            <a:r>
              <a:rPr lang="en-US" sz="2000" dirty="0" err="1" smtClean="0">
                <a:latin typeface="Times New Roman" panose="02020603050405020304" pitchFamily="18" charset="0"/>
                <a:cs typeface="Times New Roman" panose="02020603050405020304" pitchFamily="18" charset="0"/>
              </a:rPr>
              <a:t>etadigan</a:t>
            </a:r>
            <a:r>
              <a:rPr lang="en-US" sz="2000" dirty="0" smtClean="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fermentlarning</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umumiy</a:t>
            </a:r>
            <a:r>
              <a:rPr lang="en-US" sz="2000" dirty="0">
                <a:latin typeface="Times New Roman" panose="02020603050405020304" pitchFamily="18" charset="0"/>
                <a:cs typeface="Times New Roman" panose="02020603050405020304" pitchFamily="18" charset="0"/>
              </a:rPr>
              <a:t> </a:t>
            </a:r>
            <a:r>
              <a:rPr lang="en-US" sz="2000" dirty="0" err="1" smtClean="0">
                <a:latin typeface="Times New Roman" panose="02020603050405020304" pitchFamily="18" charset="0"/>
                <a:cs typeface="Times New Roman" panose="02020603050405020304" pitchFamily="18" charset="0"/>
              </a:rPr>
              <a:t>miqdoriga</a:t>
            </a:r>
            <a:r>
              <a:rPr lang="en-US" sz="2000" dirty="0" smtClean="0">
                <a:latin typeface="Times New Roman" panose="02020603050405020304" pitchFamily="18" charset="0"/>
                <a:cs typeface="Times New Roman" panose="02020603050405020304" pitchFamily="18" charset="0"/>
              </a:rPr>
              <a:t> </a:t>
            </a:r>
            <a:r>
              <a:rPr lang="en-US" sz="2000" dirty="0">
                <a:latin typeface="Times New Roman" panose="02020603050405020304" pitchFamily="18" charset="0"/>
                <a:cs typeface="Times New Roman" panose="02020603050405020304" pitchFamily="18" charset="0"/>
              </a:rPr>
              <a:t>(gen </a:t>
            </a:r>
            <a:r>
              <a:rPr lang="en-US" sz="2000" dirty="0" err="1" smtClean="0">
                <a:latin typeface="Times New Roman" panose="02020603050405020304" pitchFamily="18" charset="0"/>
                <a:cs typeface="Times New Roman" panose="02020603050405020304" pitchFamily="18" charset="0"/>
              </a:rPr>
              <a:t>ekspressiyasi</a:t>
            </a:r>
            <a:r>
              <a:rPr lang="en-US" sz="2000" dirty="0" smtClean="0">
                <a:latin typeface="Times New Roman" panose="02020603050405020304" pitchFamily="18" charset="0"/>
                <a:cs typeface="Times New Roman" panose="02020603050405020304" pitchFamily="18" charset="0"/>
              </a:rPr>
              <a:t>);</a:t>
            </a:r>
          </a:p>
          <a:p>
            <a:pPr algn="just"/>
            <a:r>
              <a:rPr lang="en-US" sz="2000" dirty="0" err="1" smtClean="0">
                <a:latin typeface="Times New Roman" panose="02020603050405020304" pitchFamily="18" charset="0"/>
                <a:cs typeface="Times New Roman" panose="02020603050405020304" pitchFamily="18" charset="0"/>
              </a:rPr>
              <a:t>Metabolik</a:t>
            </a:r>
            <a:r>
              <a:rPr lang="en-US" sz="2000" dirty="0" smtClean="0">
                <a:latin typeface="Times New Roman" panose="02020603050405020304" pitchFamily="18" charset="0"/>
                <a:cs typeface="Times New Roman" panose="02020603050405020304" pitchFamily="18" charset="0"/>
              </a:rPr>
              <a:t> </a:t>
            </a:r>
            <a:r>
              <a:rPr lang="en-US" sz="2000" dirty="0" err="1" smtClean="0">
                <a:latin typeface="Times New Roman" panose="02020603050405020304" pitchFamily="18" charset="0"/>
                <a:cs typeface="Times New Roman" panose="02020603050405020304" pitchFamily="18" charset="0"/>
              </a:rPr>
              <a:t>yo'l</a:t>
            </a:r>
            <a:r>
              <a:rPr lang="en-US" sz="2000" dirty="0" smtClean="0">
                <a:latin typeface="Times New Roman" panose="02020603050405020304" pitchFamily="18" charset="0"/>
                <a:cs typeface="Times New Roman" panose="02020603050405020304" pitchFamily="18" charset="0"/>
              </a:rPr>
              <a:t> </a:t>
            </a:r>
            <a:r>
              <a:rPr lang="en-US" sz="2000" dirty="0" err="1" smtClean="0">
                <a:latin typeface="Times New Roman" panose="02020603050405020304" pitchFamily="18" charset="0"/>
                <a:cs typeface="Times New Roman" panose="02020603050405020304" pitchFamily="18" charset="0"/>
              </a:rPr>
              <a:t>harakatiga</a:t>
            </a:r>
            <a:r>
              <a:rPr lang="en-US" sz="2000" dirty="0" smtClean="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faol</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cheklovchi</a:t>
            </a:r>
            <a:r>
              <a:rPr lang="en-US" sz="2000" dirty="0">
                <a:latin typeface="Times New Roman" panose="02020603050405020304" pitchFamily="18" charset="0"/>
                <a:cs typeface="Times New Roman" panose="02020603050405020304" pitchFamily="18" charset="0"/>
              </a:rPr>
              <a:t> </a:t>
            </a:r>
            <a:r>
              <a:rPr lang="en-US" sz="2000" dirty="0" err="1" smtClean="0">
                <a:latin typeface="Times New Roman" panose="02020603050405020304" pitchFamily="18" charset="0"/>
                <a:cs typeface="Times New Roman" panose="02020603050405020304" pitchFamily="18" charset="0"/>
              </a:rPr>
              <a:t>fermentlarning</a:t>
            </a:r>
            <a:r>
              <a:rPr lang="en-US" sz="2000" dirty="0" smtClean="0">
                <a:latin typeface="Times New Roman" panose="02020603050405020304" pitchFamily="18" charset="0"/>
                <a:cs typeface="Times New Roman" panose="02020603050405020304" pitchFamily="18" charset="0"/>
              </a:rPr>
              <a:t> </a:t>
            </a:r>
            <a:r>
              <a:rPr lang="en-US" sz="2000" dirty="0" err="1" smtClean="0">
                <a:latin typeface="Times New Roman" panose="02020603050405020304" pitchFamily="18" charset="0"/>
                <a:cs typeface="Times New Roman" panose="02020603050405020304" pitchFamily="18" charset="0"/>
              </a:rPr>
              <a:t>ta’siri</a:t>
            </a:r>
            <a:r>
              <a:rPr lang="en-US" sz="2000" dirty="0" smtClean="0">
                <a:latin typeface="Times New Roman" panose="02020603050405020304" pitchFamily="18" charset="0"/>
                <a:cs typeface="Times New Roman" panose="02020603050405020304" pitchFamily="18" charset="0"/>
              </a:rPr>
              <a:t>;</a:t>
            </a:r>
          </a:p>
          <a:p>
            <a:pPr algn="just"/>
            <a:endParaRPr lang="ru-RU" sz="2000" dirty="0">
              <a:latin typeface="Times New Roman" panose="02020603050405020304" pitchFamily="18" charset="0"/>
              <a:cs typeface="Times New Roman" panose="02020603050405020304" pitchFamily="18" charset="0"/>
            </a:endParaRPr>
          </a:p>
        </p:txBody>
      </p:sp>
      <p:pic>
        <p:nvPicPr>
          <p:cNvPr id="5122" name="Picture 2" descr="https://xpic.x-mol.com/20190118%2F10.1038_s41598-018-36774-6.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879804" y="1063256"/>
            <a:ext cx="6188149" cy="550581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20497839"/>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4"/>
          <p:cNvSpPr>
            <a:spLocks noGrp="1" noChangeArrowheads="1"/>
          </p:cNvSpPr>
          <p:nvPr>
            <p:ph type="title"/>
          </p:nvPr>
        </p:nvSpPr>
        <p:spPr>
          <a:xfrm>
            <a:off x="606056" y="228600"/>
            <a:ext cx="9661894" cy="1143000"/>
          </a:xfrm>
        </p:spPr>
        <p:txBody>
          <a:bodyPr>
            <a:normAutofit/>
          </a:bodyPr>
          <a:lstStyle/>
          <a:p>
            <a:r>
              <a:rPr lang="en-US" altLang="ru-RU" b="1" dirty="0" err="1">
                <a:solidFill>
                  <a:srgbClr val="C00000"/>
                </a:solidFill>
              </a:rPr>
              <a:t>To'qnashuv</a:t>
            </a:r>
            <a:r>
              <a:rPr lang="en-US" altLang="ru-RU" b="1" dirty="0">
                <a:solidFill>
                  <a:srgbClr val="C00000"/>
                </a:solidFill>
              </a:rPr>
              <a:t> </a:t>
            </a:r>
            <a:r>
              <a:rPr lang="en-US" altLang="ru-RU" b="1" dirty="0" err="1" smtClean="0">
                <a:solidFill>
                  <a:srgbClr val="C00000"/>
                </a:solidFill>
              </a:rPr>
              <a:t>nazariyasi</a:t>
            </a:r>
            <a:r>
              <a:rPr lang="en-US" altLang="ru-RU" b="1" dirty="0" smtClean="0">
                <a:solidFill>
                  <a:srgbClr val="C00000"/>
                </a:solidFill>
              </a:rPr>
              <a:t> (Collision Theory)</a:t>
            </a:r>
          </a:p>
        </p:txBody>
      </p:sp>
      <p:sp>
        <p:nvSpPr>
          <p:cNvPr id="32771" name="Rectangle 5"/>
          <p:cNvSpPr>
            <a:spLocks noGrp="1" noChangeArrowheads="1"/>
          </p:cNvSpPr>
          <p:nvPr>
            <p:ph idx="1"/>
          </p:nvPr>
        </p:nvSpPr>
        <p:spPr>
          <a:xfrm>
            <a:off x="350876" y="1127051"/>
            <a:ext cx="4359348" cy="5326912"/>
          </a:xfrm>
        </p:spPr>
        <p:txBody>
          <a:bodyPr>
            <a:normAutofit/>
          </a:bodyPr>
          <a:lstStyle/>
          <a:p>
            <a:pPr algn="just">
              <a:lnSpc>
                <a:spcPct val="100000"/>
              </a:lnSpc>
              <a:spcBef>
                <a:spcPts val="1800"/>
              </a:spcBef>
            </a:pPr>
            <a:r>
              <a:rPr lang="en-US" altLang="ru-RU" sz="2000" dirty="0" err="1" smtClean="0"/>
              <a:t>To'qnashuv</a:t>
            </a:r>
            <a:r>
              <a:rPr lang="en-US" altLang="ru-RU" sz="2000" dirty="0" smtClean="0"/>
              <a:t> </a:t>
            </a:r>
            <a:r>
              <a:rPr lang="en-US" altLang="ru-RU" sz="2000" dirty="0" err="1"/>
              <a:t>nazariyasining</a:t>
            </a:r>
            <a:r>
              <a:rPr lang="en-US" altLang="ru-RU" sz="2000" dirty="0"/>
              <a:t> </a:t>
            </a:r>
            <a:r>
              <a:rPr lang="en-US" altLang="ru-RU" sz="2000" dirty="0" err="1"/>
              <a:t>asosi</a:t>
            </a:r>
            <a:r>
              <a:rPr lang="en-US" altLang="ru-RU" sz="2000" dirty="0"/>
              <a:t> </a:t>
            </a:r>
            <a:r>
              <a:rPr lang="en-US" altLang="ru-RU" sz="2000" dirty="0" err="1"/>
              <a:t>shundan</a:t>
            </a:r>
            <a:r>
              <a:rPr lang="en-US" altLang="ru-RU" sz="2000" dirty="0"/>
              <a:t> </a:t>
            </a:r>
            <a:r>
              <a:rPr lang="en-US" altLang="ru-RU" sz="2000" dirty="0" err="1"/>
              <a:t>iboratbarcha</a:t>
            </a:r>
            <a:r>
              <a:rPr lang="en-US" altLang="ru-RU" sz="2000" dirty="0"/>
              <a:t> </a:t>
            </a:r>
            <a:r>
              <a:rPr lang="en-US" altLang="ru-RU" sz="2000" dirty="0" err="1"/>
              <a:t>atomlar</a:t>
            </a:r>
            <a:r>
              <a:rPr lang="en-US" altLang="ru-RU" sz="2000" dirty="0"/>
              <a:t>, </a:t>
            </a:r>
            <a:r>
              <a:rPr lang="en-US" altLang="ru-RU" sz="2000" dirty="0" err="1"/>
              <a:t>ionlar</a:t>
            </a:r>
            <a:r>
              <a:rPr lang="en-US" altLang="ru-RU" sz="2000" dirty="0"/>
              <a:t> </a:t>
            </a:r>
            <a:r>
              <a:rPr lang="en-US" altLang="ru-RU" sz="2000" dirty="0" err="1"/>
              <a:t>va</a:t>
            </a:r>
            <a:r>
              <a:rPr lang="en-US" altLang="ru-RU" sz="2000" dirty="0"/>
              <a:t> </a:t>
            </a:r>
            <a:r>
              <a:rPr lang="en-US" altLang="ru-RU" sz="2000" dirty="0" err="1"/>
              <a:t>molekulalar</a:t>
            </a:r>
            <a:r>
              <a:rPr lang="en-US" altLang="ru-RU" sz="2000" dirty="0"/>
              <a:t> </a:t>
            </a:r>
            <a:r>
              <a:rPr lang="en-US" altLang="ru-RU" sz="2000" dirty="0" err="1"/>
              <a:t>doimiy</a:t>
            </a:r>
            <a:r>
              <a:rPr lang="en-US" altLang="ru-RU" sz="2000" dirty="0"/>
              <a:t> </a:t>
            </a:r>
            <a:r>
              <a:rPr lang="en-US" altLang="ru-RU" sz="2000" dirty="0" err="1"/>
              <a:t>ravishda</a:t>
            </a:r>
            <a:r>
              <a:rPr lang="en-US" altLang="ru-RU" sz="2000" dirty="0"/>
              <a:t> </a:t>
            </a:r>
            <a:r>
              <a:rPr lang="en-US" altLang="ru-RU" sz="2000" dirty="0" err="1" smtClean="0"/>
              <a:t>harakatda</a:t>
            </a:r>
            <a:r>
              <a:rPr lang="en-US" altLang="ru-RU" sz="2000" dirty="0" smtClean="0"/>
              <a:t> </a:t>
            </a:r>
            <a:r>
              <a:rPr lang="en-US" altLang="ru-RU" sz="2000" dirty="0" err="1" smtClean="0"/>
              <a:t>bo’ladi</a:t>
            </a:r>
            <a:r>
              <a:rPr lang="en-US" altLang="ru-RU" sz="2000" dirty="0" smtClean="0"/>
              <a:t> </a:t>
            </a:r>
            <a:r>
              <a:rPr lang="en-US" altLang="ru-RU" sz="2000" dirty="0" err="1" smtClean="0"/>
              <a:t>va</a:t>
            </a:r>
            <a:r>
              <a:rPr lang="en-US" altLang="ru-RU" sz="2000" dirty="0" smtClean="0"/>
              <a:t> </a:t>
            </a:r>
            <a:r>
              <a:rPr lang="en-US" altLang="ru-RU" sz="2000" dirty="0" err="1" smtClean="0"/>
              <a:t>doimiy</a:t>
            </a:r>
            <a:r>
              <a:rPr lang="en-US" altLang="ru-RU" sz="2000" dirty="0" smtClean="0"/>
              <a:t> </a:t>
            </a:r>
            <a:r>
              <a:rPr lang="en-US" altLang="ru-RU" sz="2000" dirty="0" err="1"/>
              <a:t>ravishda</a:t>
            </a:r>
            <a:r>
              <a:rPr lang="en-US" altLang="ru-RU" sz="2000" dirty="0"/>
              <a:t> </a:t>
            </a:r>
            <a:r>
              <a:rPr lang="en-US" altLang="ru-RU" sz="2000" dirty="0" err="1"/>
              <a:t>bir-biri</a:t>
            </a:r>
            <a:r>
              <a:rPr lang="en-US" altLang="ru-RU" sz="2000" dirty="0"/>
              <a:t> </a:t>
            </a:r>
            <a:r>
              <a:rPr lang="en-US" altLang="ru-RU" sz="2000" dirty="0" err="1"/>
              <a:t>bilan</a:t>
            </a:r>
            <a:r>
              <a:rPr lang="en-US" altLang="ru-RU" sz="2000" dirty="0"/>
              <a:t> </a:t>
            </a:r>
            <a:r>
              <a:rPr lang="en-US" altLang="ru-RU" sz="2000" dirty="0" err="1"/>
              <a:t>to'qnashib</a:t>
            </a:r>
            <a:r>
              <a:rPr lang="en-US" altLang="ru-RU" sz="2000" dirty="0"/>
              <a:t> </a:t>
            </a:r>
            <a:r>
              <a:rPr lang="en-US" altLang="ru-RU" sz="2000" dirty="0" err="1"/>
              <a:t>turadi</a:t>
            </a:r>
            <a:r>
              <a:rPr lang="en-US" altLang="ru-RU" sz="2000" dirty="0" smtClean="0"/>
              <a:t>.</a:t>
            </a:r>
          </a:p>
          <a:p>
            <a:pPr algn="just">
              <a:lnSpc>
                <a:spcPct val="100000"/>
              </a:lnSpc>
              <a:spcBef>
                <a:spcPts val="1800"/>
              </a:spcBef>
            </a:pPr>
            <a:r>
              <a:rPr lang="en-US" altLang="ru-RU" sz="2000" b="1" dirty="0" err="1" smtClean="0"/>
              <a:t>Aktivlanish</a:t>
            </a:r>
            <a:r>
              <a:rPr lang="en-US" altLang="ru-RU" sz="2000" b="1" dirty="0" smtClean="0"/>
              <a:t> </a:t>
            </a:r>
            <a:r>
              <a:rPr lang="en-US" altLang="ru-RU" sz="2000" b="1" dirty="0" err="1" smtClean="0"/>
              <a:t>energiyasi</a:t>
            </a:r>
            <a:r>
              <a:rPr lang="en-US" altLang="ru-RU" sz="2000" b="1" dirty="0" smtClean="0"/>
              <a:t> - </a:t>
            </a:r>
            <a:r>
              <a:rPr lang="en-US" altLang="ru-RU" sz="2000" dirty="0" err="1" smtClean="0"/>
              <a:t>elektron</a:t>
            </a:r>
            <a:r>
              <a:rPr lang="en-US" altLang="ru-RU" sz="2000" dirty="0" smtClean="0"/>
              <a:t> </a:t>
            </a:r>
            <a:r>
              <a:rPr lang="en-US" altLang="ru-RU" sz="2000" dirty="0" err="1"/>
              <a:t>konfiguratsiyani</a:t>
            </a:r>
            <a:r>
              <a:rPr lang="en-US" altLang="ru-RU" sz="2000" dirty="0"/>
              <a:t> </a:t>
            </a:r>
            <a:r>
              <a:rPr lang="en-US" altLang="ru-RU" sz="2000" dirty="0" err="1"/>
              <a:t>buzish</a:t>
            </a:r>
            <a:r>
              <a:rPr lang="en-US" altLang="ru-RU" sz="2000" dirty="0"/>
              <a:t> </a:t>
            </a:r>
            <a:r>
              <a:rPr lang="en-US" altLang="ru-RU" sz="2000" dirty="0" err="1"/>
              <a:t>uchun</a:t>
            </a:r>
            <a:r>
              <a:rPr lang="en-US" altLang="ru-RU" sz="2000" dirty="0"/>
              <a:t> </a:t>
            </a:r>
            <a:r>
              <a:rPr lang="en-US" altLang="ru-RU" sz="2000" dirty="0" err="1" smtClean="0"/>
              <a:t>kerak</a:t>
            </a:r>
            <a:endParaRPr lang="en-US" altLang="ru-RU" sz="2000" dirty="0"/>
          </a:p>
          <a:p>
            <a:pPr algn="just">
              <a:lnSpc>
                <a:spcPct val="100000"/>
              </a:lnSpc>
              <a:spcBef>
                <a:spcPts val="1800"/>
              </a:spcBef>
            </a:pPr>
            <a:r>
              <a:rPr lang="en-US" altLang="ru-RU" sz="2000" b="1" dirty="0" err="1"/>
              <a:t>Reaksiya</a:t>
            </a:r>
            <a:r>
              <a:rPr lang="en-US" altLang="ru-RU" sz="2000" b="1" dirty="0"/>
              <a:t> </a:t>
            </a:r>
            <a:r>
              <a:rPr lang="en-US" altLang="ru-RU" sz="2000" b="1" dirty="0" err="1" smtClean="0"/>
              <a:t>tezligi</a:t>
            </a:r>
            <a:r>
              <a:rPr lang="en-US" altLang="ru-RU" sz="2000" b="1" dirty="0" smtClean="0"/>
              <a:t> – </a:t>
            </a:r>
            <a:r>
              <a:rPr lang="en-US" altLang="ru-RU" sz="2000" dirty="0" err="1" smtClean="0"/>
              <a:t>bu</a:t>
            </a:r>
            <a:r>
              <a:rPr lang="en-US" altLang="ru-RU" sz="2000" dirty="0" smtClean="0"/>
              <a:t> </a:t>
            </a:r>
            <a:r>
              <a:rPr lang="en-US" altLang="ru-RU" sz="2000" b="1" dirty="0" err="1"/>
              <a:t>to'qnashuvlarning</a:t>
            </a:r>
            <a:r>
              <a:rPr lang="en-US" altLang="ru-RU" sz="2000" b="1" dirty="0"/>
              <a:t> </a:t>
            </a:r>
            <a:r>
              <a:rPr lang="en-US" altLang="ru-RU" sz="2000" b="1" dirty="0" err="1"/>
              <a:t>chastotasi</a:t>
            </a:r>
            <a:r>
              <a:rPr lang="en-US" altLang="ru-RU" sz="2000" dirty="0" smtClean="0"/>
              <a:t> </a:t>
            </a:r>
            <a:r>
              <a:rPr lang="en-US" altLang="ru-RU" sz="2000" dirty="0" err="1" smtClean="0"/>
              <a:t>reaksiyaga</a:t>
            </a:r>
            <a:r>
              <a:rPr lang="en-US" altLang="ru-RU" sz="2000" dirty="0" smtClean="0"/>
              <a:t> </a:t>
            </a:r>
            <a:r>
              <a:rPr lang="en-US" altLang="ru-RU" sz="2000" dirty="0" err="1"/>
              <a:t>kirishish</a:t>
            </a:r>
            <a:r>
              <a:rPr lang="en-US" altLang="ru-RU" sz="2000" dirty="0"/>
              <a:t> </a:t>
            </a:r>
            <a:r>
              <a:rPr lang="en-US" altLang="ru-RU" sz="2000" dirty="0" err="1"/>
              <a:t>uchun</a:t>
            </a:r>
            <a:r>
              <a:rPr lang="en-US" altLang="ru-RU" sz="2000" dirty="0"/>
              <a:t> </a:t>
            </a:r>
            <a:r>
              <a:rPr lang="en-US" altLang="ru-RU" sz="2000" dirty="0" err="1"/>
              <a:t>etarli</a:t>
            </a:r>
            <a:r>
              <a:rPr lang="en-US" altLang="ru-RU" sz="2000" dirty="0"/>
              <a:t> </a:t>
            </a:r>
            <a:r>
              <a:rPr lang="en-US" altLang="ru-RU" sz="2000" dirty="0" err="1"/>
              <a:t>energiya</a:t>
            </a:r>
            <a:r>
              <a:rPr lang="en-US" altLang="ru-RU" sz="2000" dirty="0"/>
              <a:t> </a:t>
            </a:r>
            <a:r>
              <a:rPr lang="en-US" altLang="ru-RU" sz="2000" dirty="0" err="1" smtClean="0"/>
              <a:t>bo’lgan</a:t>
            </a:r>
            <a:r>
              <a:rPr lang="en-US" altLang="ru-RU" sz="2000" dirty="0" smtClean="0"/>
              <a:t> </a:t>
            </a:r>
            <a:r>
              <a:rPr lang="en-US" altLang="ru-RU" sz="2000" dirty="0" err="1" smtClean="0"/>
              <a:t>hollarda</a:t>
            </a:r>
            <a:r>
              <a:rPr lang="en-US" altLang="ru-RU" sz="2000" b="1" dirty="0" smtClean="0"/>
              <a:t>. </a:t>
            </a:r>
            <a:r>
              <a:rPr lang="en-US" altLang="ru-RU" sz="2000" dirty="0" err="1"/>
              <a:t>Reaktsiya</a:t>
            </a:r>
            <a:r>
              <a:rPr lang="en-US" altLang="ru-RU" sz="2000" dirty="0"/>
              <a:t> </a:t>
            </a:r>
            <a:r>
              <a:rPr lang="en-US" altLang="ru-RU" sz="2000" dirty="0" err="1"/>
              <a:t>tezligini</a:t>
            </a:r>
            <a:r>
              <a:rPr lang="en-US" altLang="ru-RU" sz="2000" dirty="0"/>
              <a:t> </a:t>
            </a:r>
            <a:r>
              <a:rPr lang="en-US" altLang="ru-RU" sz="2000" dirty="0" err="1"/>
              <a:t>fermentlar</a:t>
            </a:r>
            <a:r>
              <a:rPr lang="en-US" altLang="ru-RU" sz="2000" dirty="0"/>
              <a:t> </a:t>
            </a:r>
            <a:r>
              <a:rPr lang="en-US" altLang="ru-RU" sz="2000" dirty="0" err="1"/>
              <a:t>yoki</a:t>
            </a:r>
            <a:r>
              <a:rPr lang="en-US" altLang="ru-RU" sz="2000" dirty="0"/>
              <a:t> </a:t>
            </a:r>
            <a:r>
              <a:rPr lang="en-US" altLang="ru-RU" sz="2000" dirty="0" err="1"/>
              <a:t>harorat</a:t>
            </a:r>
            <a:r>
              <a:rPr lang="en-US" altLang="ru-RU" sz="2000" dirty="0"/>
              <a:t> </a:t>
            </a:r>
            <a:r>
              <a:rPr lang="en-US" altLang="ru-RU" sz="2000" dirty="0" err="1"/>
              <a:t>yoki</a:t>
            </a:r>
            <a:r>
              <a:rPr lang="en-US" altLang="ru-RU" sz="2000" dirty="0"/>
              <a:t> </a:t>
            </a:r>
            <a:r>
              <a:rPr lang="en-US" altLang="ru-RU" sz="2000" dirty="0" err="1" smtClean="0"/>
              <a:t>bosimni</a:t>
            </a:r>
            <a:r>
              <a:rPr lang="en-US" altLang="ru-RU" sz="2000" dirty="0" smtClean="0"/>
              <a:t> </a:t>
            </a:r>
            <a:r>
              <a:rPr lang="en-US" altLang="ru-RU" sz="2000" dirty="0" err="1" smtClean="0"/>
              <a:t>oshirish</a:t>
            </a:r>
            <a:r>
              <a:rPr lang="en-US" altLang="ru-RU" sz="2000" dirty="0" smtClean="0"/>
              <a:t> </a:t>
            </a:r>
            <a:r>
              <a:rPr lang="en-US" altLang="ru-RU" sz="2000" dirty="0" err="1"/>
              <a:t>bilan</a:t>
            </a:r>
            <a:r>
              <a:rPr lang="en-US" altLang="ru-RU" sz="2000" dirty="0"/>
              <a:t> </a:t>
            </a:r>
            <a:r>
              <a:rPr lang="en-US" altLang="ru-RU" sz="2000" dirty="0" err="1" smtClean="0"/>
              <a:t>o’zgartirish</a:t>
            </a:r>
            <a:r>
              <a:rPr lang="en-US" altLang="ru-RU" sz="2000" dirty="0" smtClean="0"/>
              <a:t> </a:t>
            </a:r>
            <a:r>
              <a:rPr lang="en-US" altLang="ru-RU" sz="2000" dirty="0" err="1" smtClean="0"/>
              <a:t>mumkin</a:t>
            </a:r>
            <a:r>
              <a:rPr lang="en-US" altLang="ru-RU" sz="2000" dirty="0" smtClean="0"/>
              <a:t>.</a:t>
            </a:r>
            <a:endParaRPr lang="en-US" altLang="ru-RU" sz="2000" dirty="0"/>
          </a:p>
        </p:txBody>
      </p:sp>
      <p:pic>
        <p:nvPicPr>
          <p:cNvPr id="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14259" y="1217108"/>
            <a:ext cx="6697183" cy="53913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059237953"/>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369303" y="835642"/>
            <a:ext cx="11613589" cy="5660851"/>
          </a:xfrm>
        </p:spPr>
        <p:txBody>
          <a:bodyPr>
            <a:normAutofit/>
          </a:bodyPr>
          <a:lstStyle/>
          <a:p>
            <a:pPr algn="just"/>
            <a:r>
              <a:rPr lang="uz-Cyrl-UZ" sz="2000" b="1" dirty="0">
                <a:solidFill>
                  <a:schemeClr val="tx1"/>
                </a:solidFill>
              </a:rPr>
              <a:t>Fermentlar olti sinfga </a:t>
            </a:r>
            <a:r>
              <a:rPr lang="uz-Cyrl-UZ" sz="2000" b="1" dirty="0" smtClean="0">
                <a:solidFill>
                  <a:schemeClr val="tx1"/>
                </a:solidFill>
              </a:rPr>
              <a:t>bo‘linadi</a:t>
            </a:r>
            <a:r>
              <a:rPr lang="en-US" sz="2000" b="1" dirty="0" smtClean="0">
                <a:solidFill>
                  <a:schemeClr val="tx1"/>
                </a:solidFill>
              </a:rPr>
              <a:t>:</a:t>
            </a:r>
            <a:endParaRPr lang="ru-RU" sz="2000" b="1" dirty="0">
              <a:solidFill>
                <a:schemeClr val="tx1"/>
              </a:solidFill>
            </a:endParaRPr>
          </a:p>
          <a:p>
            <a:pPr algn="just"/>
            <a:r>
              <a:rPr lang="uz-Cyrl-UZ" sz="2000" dirty="0">
                <a:solidFill>
                  <a:schemeClr val="tx1"/>
                </a:solidFill>
              </a:rPr>
              <a:t>1</a:t>
            </a:r>
            <a:r>
              <a:rPr lang="uz-Cyrl-UZ" sz="2000" dirty="0" smtClean="0">
                <a:solidFill>
                  <a:schemeClr val="tx1"/>
                </a:solidFill>
              </a:rPr>
              <a:t>.</a:t>
            </a:r>
            <a:r>
              <a:rPr lang="en-US" sz="2000" dirty="0" smtClean="0">
                <a:solidFill>
                  <a:schemeClr val="tx1"/>
                </a:solidFill>
              </a:rPr>
              <a:t> </a:t>
            </a:r>
            <a:r>
              <a:rPr lang="uz-Cyrl-UZ" sz="2000" b="1" dirty="0" smtClean="0">
                <a:solidFill>
                  <a:schemeClr val="tx1"/>
                </a:solidFill>
              </a:rPr>
              <a:t>Oksireduktazalar</a:t>
            </a:r>
            <a:r>
              <a:rPr lang="uz-Cyrl-UZ" sz="2000" dirty="0" smtClean="0">
                <a:solidFill>
                  <a:schemeClr val="tx1"/>
                </a:solidFill>
              </a:rPr>
              <a:t> </a:t>
            </a:r>
            <a:r>
              <a:rPr lang="uz-Cyrl-UZ" sz="2000" dirty="0">
                <a:solidFill>
                  <a:schemeClr val="tx1"/>
                </a:solidFill>
              </a:rPr>
              <a:t>- oksidlanish-qaytarilish reaksiyalarini olib boradi, biologik yo‘l bilan energiya olishda </a:t>
            </a:r>
            <a:r>
              <a:rPr lang="uz-Cyrl-UZ" sz="2000" dirty="0" smtClean="0">
                <a:solidFill>
                  <a:schemeClr val="tx1"/>
                </a:solidFill>
              </a:rPr>
              <a:t>ishtirok</a:t>
            </a:r>
            <a:r>
              <a:rPr lang="en-US" sz="2000" dirty="0" smtClean="0">
                <a:solidFill>
                  <a:schemeClr val="tx1"/>
                </a:solidFill>
              </a:rPr>
              <a:t> </a:t>
            </a:r>
            <a:r>
              <a:rPr lang="uz-Cyrl-UZ" sz="2000" dirty="0" smtClean="0">
                <a:solidFill>
                  <a:schemeClr val="tx1"/>
                </a:solidFill>
              </a:rPr>
              <a:t>etadi</a:t>
            </a:r>
            <a:r>
              <a:rPr lang="uz-Cyrl-UZ" sz="2000" dirty="0">
                <a:solidFill>
                  <a:schemeClr val="tx1"/>
                </a:solidFill>
              </a:rPr>
              <a:t>. </a:t>
            </a:r>
            <a:r>
              <a:rPr lang="uz-Cyrl-UZ" sz="2000" b="1" i="1" dirty="0">
                <a:solidFill>
                  <a:schemeClr val="tx1"/>
                </a:solidFill>
              </a:rPr>
              <a:t>Degidrogenazalar</a:t>
            </a:r>
            <a:r>
              <a:rPr lang="uz-Cyrl-UZ" sz="2000" dirty="0">
                <a:solidFill>
                  <a:schemeClr val="tx1"/>
                </a:solidFill>
              </a:rPr>
              <a:t>   (NAD, </a:t>
            </a:r>
            <a:r>
              <a:rPr lang="uz-Cyrl-UZ" sz="2000" dirty="0" smtClean="0">
                <a:solidFill>
                  <a:schemeClr val="tx1"/>
                </a:solidFill>
              </a:rPr>
              <a:t>NADF),  </a:t>
            </a:r>
            <a:r>
              <a:rPr lang="uz-Cyrl-UZ" sz="2000" b="1" i="1" dirty="0">
                <a:solidFill>
                  <a:schemeClr val="tx1"/>
                </a:solidFill>
              </a:rPr>
              <a:t>sitoxromlar </a:t>
            </a:r>
            <a:r>
              <a:rPr lang="uz-Cyrl-UZ" sz="2000" dirty="0">
                <a:solidFill>
                  <a:schemeClr val="tx1"/>
                </a:solidFill>
              </a:rPr>
              <a:t>  </a:t>
            </a:r>
            <a:r>
              <a:rPr lang="uz-Cyrl-UZ" sz="2000" dirty="0" smtClean="0">
                <a:solidFill>
                  <a:schemeClr val="tx1"/>
                </a:solidFill>
              </a:rPr>
              <a:t>(</a:t>
            </a:r>
            <a:r>
              <a:rPr lang="en-US" sz="2000" dirty="0">
                <a:solidFill>
                  <a:schemeClr val="tx1"/>
                </a:solidFill>
              </a:rPr>
              <a:t>b</a:t>
            </a:r>
            <a:r>
              <a:rPr lang="uz-Cyrl-UZ" sz="2000" dirty="0" smtClean="0">
                <a:solidFill>
                  <a:schemeClr val="tx1"/>
                </a:solidFill>
              </a:rPr>
              <a:t>, </a:t>
            </a:r>
            <a:r>
              <a:rPr lang="en-US" sz="2000" dirty="0">
                <a:solidFill>
                  <a:schemeClr val="tx1"/>
                </a:solidFill>
              </a:rPr>
              <a:t>c</a:t>
            </a:r>
            <a:r>
              <a:rPr lang="uz-Cyrl-UZ" sz="2000" dirty="0" smtClean="0">
                <a:solidFill>
                  <a:schemeClr val="tx1"/>
                </a:solidFill>
              </a:rPr>
              <a:t>, </a:t>
            </a:r>
            <a:r>
              <a:rPr lang="en-US" sz="2000" dirty="0">
                <a:solidFill>
                  <a:schemeClr val="tx1"/>
                </a:solidFill>
              </a:rPr>
              <a:t>c</a:t>
            </a:r>
            <a:r>
              <a:rPr lang="uz-Cyrl-UZ" sz="2000" baseline="-25000" dirty="0" smtClean="0">
                <a:solidFill>
                  <a:schemeClr val="tx1"/>
                </a:solidFill>
              </a:rPr>
              <a:t>1</a:t>
            </a:r>
            <a:r>
              <a:rPr lang="uz-Cyrl-UZ" sz="2000" dirty="0" smtClean="0">
                <a:solidFill>
                  <a:schemeClr val="tx1"/>
                </a:solidFill>
              </a:rPr>
              <a:t>,a</a:t>
            </a:r>
            <a:r>
              <a:rPr lang="uz-Cyrl-UZ" sz="2000" dirty="0">
                <a:solidFill>
                  <a:schemeClr val="tx1"/>
                </a:solidFill>
              </a:rPr>
              <a:t>, a</a:t>
            </a:r>
            <a:r>
              <a:rPr lang="uz-Cyrl-UZ" sz="2000" baseline="-25000" dirty="0">
                <a:solidFill>
                  <a:schemeClr val="tx1"/>
                </a:solidFill>
              </a:rPr>
              <a:t>1</a:t>
            </a:r>
            <a:r>
              <a:rPr lang="uz-Cyrl-UZ" sz="2000" dirty="0">
                <a:solidFill>
                  <a:schemeClr val="tx1"/>
                </a:solidFill>
              </a:rPr>
              <a:t>), </a:t>
            </a:r>
            <a:r>
              <a:rPr lang="en-US" sz="2000" dirty="0" smtClean="0">
                <a:solidFill>
                  <a:schemeClr val="tx1"/>
                </a:solidFill>
              </a:rPr>
              <a:t>H</a:t>
            </a:r>
            <a:r>
              <a:rPr lang="uz-Cyrl-UZ" sz="2000" dirty="0" smtClean="0">
                <a:solidFill>
                  <a:schemeClr val="tx1"/>
                </a:solidFill>
              </a:rPr>
              <a:t>, </a:t>
            </a:r>
            <a:r>
              <a:rPr lang="uz-Cyrl-UZ" sz="2000" dirty="0">
                <a:solidFill>
                  <a:schemeClr val="tx1"/>
                </a:solidFill>
              </a:rPr>
              <a:t>elektronlar va kislorodni olib o‘tuvchi fermentlar </a:t>
            </a:r>
            <a:r>
              <a:rPr lang="uz-Cyrl-UZ" sz="2000" dirty="0" smtClean="0">
                <a:solidFill>
                  <a:schemeClr val="tx1"/>
                </a:solidFill>
              </a:rPr>
              <a:t>jumlasidandir.</a:t>
            </a:r>
            <a:endParaRPr lang="en-US" sz="2000" dirty="0" smtClean="0">
              <a:solidFill>
                <a:schemeClr val="tx1"/>
              </a:solidFill>
            </a:endParaRPr>
          </a:p>
          <a:p>
            <a:pPr algn="just"/>
            <a:r>
              <a:rPr lang="en-US" sz="2000" dirty="0" smtClean="0"/>
              <a:t>2. </a:t>
            </a:r>
            <a:r>
              <a:rPr lang="uz-Cyrl-UZ" sz="2000" b="1" dirty="0"/>
              <a:t>Transferazalar</a:t>
            </a:r>
            <a:r>
              <a:rPr lang="uz-Cyrl-UZ" sz="2000" dirty="0"/>
              <a:t>- ayrim radikallarni o‘tkazuvchi   fermentlar. Masalan, asetil transferazalar - sirka kislota  qoldig‘i (CH</a:t>
            </a:r>
            <a:r>
              <a:rPr lang="uz-Cyrl-UZ" sz="2000" baseline="-25000" dirty="0"/>
              <a:t>3</a:t>
            </a:r>
            <a:r>
              <a:rPr lang="uz-Cyrl-UZ" sz="2000" dirty="0"/>
              <a:t>CO</a:t>
            </a:r>
            <a:r>
              <a:rPr lang="uz-Cyrl-UZ" sz="2000" baseline="30000" dirty="0"/>
              <a:t>-</a:t>
            </a:r>
            <a:r>
              <a:rPr lang="uz-Cyrl-UZ" sz="2000" dirty="0"/>
              <a:t>) va yog‘ kislota molekulalarini, fosfotransferaza (kinaza) fosfat kislota qoldig‘ini (H</a:t>
            </a:r>
            <a:r>
              <a:rPr lang="uz-Cyrl-UZ" sz="2000" baseline="-25000" dirty="0"/>
              <a:t>2</a:t>
            </a:r>
            <a:r>
              <a:rPr lang="uz-Cyrl-UZ" sz="2000" dirty="0"/>
              <a:t>RO</a:t>
            </a:r>
            <a:r>
              <a:rPr lang="uz-Cyrl-UZ" sz="2000" baseline="-25000" dirty="0"/>
              <a:t>3</a:t>
            </a:r>
            <a:r>
              <a:rPr lang="uz-Cyrl-UZ" sz="2000" baseline="30000" dirty="0"/>
              <a:t>2</a:t>
            </a:r>
            <a:r>
              <a:rPr lang="uz-Cyrl-UZ" sz="2000" dirty="0"/>
              <a:t>) o‘tkazadi. </a:t>
            </a:r>
            <a:endParaRPr lang="en-US" sz="2000" dirty="0" smtClean="0"/>
          </a:p>
          <a:p>
            <a:pPr algn="just"/>
            <a:r>
              <a:rPr lang="en-US" sz="2000" dirty="0" smtClean="0">
                <a:solidFill>
                  <a:schemeClr val="tx1"/>
                </a:solidFill>
              </a:rPr>
              <a:t>3. </a:t>
            </a:r>
            <a:r>
              <a:rPr lang="uz-Cyrl-UZ" sz="2000" b="1" dirty="0" smtClean="0"/>
              <a:t>Gidrolazalar</a:t>
            </a:r>
            <a:r>
              <a:rPr lang="uz-Cyrl-UZ" sz="2000" dirty="0" smtClean="0"/>
              <a:t> </a:t>
            </a:r>
            <a:r>
              <a:rPr lang="uz-Cyrl-UZ" sz="2000" dirty="0"/>
              <a:t>- oqsil, moy, uglevodlarni </a:t>
            </a:r>
            <a:r>
              <a:rPr lang="uz-Cyrl-UZ" sz="2000" b="1" i="1" dirty="0"/>
              <a:t>suv ishtirokida </a:t>
            </a:r>
            <a:r>
              <a:rPr lang="uz-Cyrl-UZ" sz="2000" dirty="0"/>
              <a:t>parchalaydi, sintezlaydi. </a:t>
            </a:r>
            <a:r>
              <a:rPr lang="uz-Cyrl-UZ" sz="2000" b="1" dirty="0"/>
              <a:t>Peptidogidrogenazalar</a:t>
            </a:r>
            <a:r>
              <a:rPr lang="uz-Cyrl-UZ" sz="2000" dirty="0"/>
              <a:t> oqsil va peptidlarni, </a:t>
            </a:r>
            <a:r>
              <a:rPr lang="uz-Cyrl-UZ" sz="2000" b="1" dirty="0"/>
              <a:t>glyukozidgidrolazalar</a:t>
            </a:r>
            <a:r>
              <a:rPr lang="uz-Cyrl-UZ" sz="2000" dirty="0"/>
              <a:t> uglevod va </a:t>
            </a:r>
            <a:r>
              <a:rPr lang="uz-Cyrl-UZ" sz="2000" dirty="0" smtClean="0"/>
              <a:t>glyukozidlarni</a:t>
            </a:r>
            <a:r>
              <a:rPr lang="en-US" sz="2000" dirty="0" smtClean="0"/>
              <a:t>,</a:t>
            </a:r>
            <a:r>
              <a:rPr lang="uz-Cyrl-UZ" sz="2000" dirty="0" smtClean="0"/>
              <a:t> esterazalar </a:t>
            </a:r>
            <a:r>
              <a:rPr lang="uz-Cyrl-UZ" sz="2000" dirty="0"/>
              <a:t>murakkab efirlarni parchalaydi va sintezlaydi (</a:t>
            </a:r>
            <a:r>
              <a:rPr lang="uz-Cyrl-UZ" sz="2000" b="1" dirty="0"/>
              <a:t>lipazalar</a:t>
            </a:r>
            <a:r>
              <a:rPr lang="uz-Cyrl-UZ" sz="2000" dirty="0"/>
              <a:t> va </a:t>
            </a:r>
            <a:r>
              <a:rPr lang="uz-Cyrl-UZ" sz="2000" b="1" dirty="0"/>
              <a:t>fosfatazalar</a:t>
            </a:r>
            <a:r>
              <a:rPr lang="uz-Cyrl-UZ" sz="2000" dirty="0"/>
              <a:t>).</a:t>
            </a:r>
            <a:endParaRPr lang="ru-RU" sz="2000" dirty="0"/>
          </a:p>
          <a:p>
            <a:pPr algn="just"/>
            <a:r>
              <a:rPr lang="en-US" sz="2000" dirty="0" smtClean="0">
                <a:solidFill>
                  <a:schemeClr val="tx1"/>
                </a:solidFill>
              </a:rPr>
              <a:t>4. </a:t>
            </a:r>
            <a:r>
              <a:rPr lang="uz-Cyrl-UZ" sz="2000" b="1" dirty="0" smtClean="0"/>
              <a:t>Liazalar</a:t>
            </a:r>
            <a:r>
              <a:rPr lang="uz-Cyrl-UZ" sz="2000" dirty="0" smtClean="0"/>
              <a:t>- </a:t>
            </a:r>
            <a:r>
              <a:rPr lang="uz-Cyrl-UZ" sz="2000" dirty="0"/>
              <a:t>substratlardan kimyoviy guruhlar radikallarini olib qo‘sh bog‘ hosil qiladi yoki kimyoviy guruhlarni radikallarini qo‘sh bog‘larga ulaydi</a:t>
            </a:r>
            <a:r>
              <a:rPr lang="uz-Cyrl-UZ" sz="2000" dirty="0" smtClean="0"/>
              <a:t>.</a:t>
            </a:r>
            <a:endParaRPr lang="en-US" sz="2000" dirty="0" smtClean="0"/>
          </a:p>
          <a:p>
            <a:pPr algn="just"/>
            <a:r>
              <a:rPr lang="en-US" sz="2000" dirty="0" smtClean="0">
                <a:solidFill>
                  <a:schemeClr val="tx1"/>
                </a:solidFill>
              </a:rPr>
              <a:t>5. </a:t>
            </a:r>
            <a:r>
              <a:rPr lang="uz-Cyrl-UZ" sz="2000" b="1" dirty="0"/>
              <a:t>Izomerazalar</a:t>
            </a:r>
            <a:r>
              <a:rPr lang="uz-Cyrl-UZ" sz="2000" dirty="0"/>
              <a:t>- organik moddalarni ularning izomerlariga aylantiradi. Izomerlanish  molekula ichidagi atomlar, radikallar va guruhlarning o‘rnini o‘zgartiradi.</a:t>
            </a:r>
            <a:r>
              <a:rPr lang="en-US" sz="2000" dirty="0"/>
              <a:t> </a:t>
            </a:r>
            <a:r>
              <a:rPr lang="uz-Cyrl-UZ" sz="2000" dirty="0" smtClean="0"/>
              <a:t>Ularga</a:t>
            </a:r>
            <a:r>
              <a:rPr lang="uz-Cyrl-UZ" sz="2000" dirty="0"/>
              <a:t>, </a:t>
            </a:r>
            <a:r>
              <a:rPr lang="uz-Cyrl-UZ" sz="2000" b="1" i="1" dirty="0"/>
              <a:t>triozafosfat izomeraza, glyukozafosfat </a:t>
            </a:r>
            <a:r>
              <a:rPr lang="uz-Cyrl-UZ" sz="2000" dirty="0"/>
              <a:t>izomerazalarni misol qilib keltirish mumkin</a:t>
            </a:r>
            <a:r>
              <a:rPr lang="uz-Cyrl-UZ" sz="2000" dirty="0" smtClean="0"/>
              <a:t>.</a:t>
            </a:r>
            <a:endParaRPr lang="en-US" sz="2000" dirty="0" smtClean="0"/>
          </a:p>
          <a:p>
            <a:pPr algn="just"/>
            <a:r>
              <a:rPr lang="en-US" sz="2000" dirty="0" smtClean="0"/>
              <a:t>6. </a:t>
            </a:r>
            <a:r>
              <a:rPr lang="uz-Cyrl-UZ" sz="2000" b="1" dirty="0"/>
              <a:t>Ligazalar</a:t>
            </a:r>
            <a:r>
              <a:rPr lang="uz-Cyrl-UZ" sz="2000" dirty="0"/>
              <a:t> - oddiy moddalardan murakkab moddalarni sintezlaydi. </a:t>
            </a:r>
            <a:r>
              <a:rPr lang="uz-Cyrl-UZ" sz="2000" dirty="0" smtClean="0"/>
              <a:t>Masalan</a:t>
            </a:r>
            <a:r>
              <a:rPr lang="uz-Cyrl-UZ" sz="2000" dirty="0"/>
              <a:t>, </a:t>
            </a:r>
            <a:r>
              <a:rPr lang="uz-Cyrl-UZ" sz="2000" b="1" i="1" dirty="0" smtClean="0"/>
              <a:t>asparaginsintetaza</a:t>
            </a:r>
            <a:r>
              <a:rPr lang="en-US" sz="2000" b="1" i="1" dirty="0" smtClean="0"/>
              <a:t> </a:t>
            </a:r>
            <a:r>
              <a:rPr lang="en-US" sz="2000" b="1" i="1" dirty="0" err="1" smtClean="0"/>
              <a:t>va</a:t>
            </a:r>
            <a:r>
              <a:rPr lang="en-US" sz="2000" b="1" i="1" dirty="0"/>
              <a:t> </a:t>
            </a:r>
            <a:r>
              <a:rPr lang="en-US" sz="2000" b="1" i="1" dirty="0" smtClean="0"/>
              <a:t>k</a:t>
            </a:r>
            <a:r>
              <a:rPr lang="uz-Cyrl-UZ" sz="2000" b="1" dirty="0" smtClean="0"/>
              <a:t>arboksilaza</a:t>
            </a:r>
            <a:r>
              <a:rPr lang="en-US" sz="2000" b="1" dirty="0" smtClean="0"/>
              <a:t> </a:t>
            </a:r>
            <a:r>
              <a:rPr lang="en-US" sz="2000" dirty="0" err="1" smtClean="0"/>
              <a:t>fermentlari</a:t>
            </a:r>
            <a:r>
              <a:rPr lang="en-US" sz="2000" dirty="0" smtClean="0"/>
              <a:t> </a:t>
            </a:r>
            <a:r>
              <a:rPr lang="en-US" sz="2000" dirty="0" err="1" smtClean="0"/>
              <a:t>ushbu</a:t>
            </a:r>
            <a:r>
              <a:rPr lang="en-US" sz="2000" dirty="0" smtClean="0"/>
              <a:t> </a:t>
            </a:r>
            <a:r>
              <a:rPr lang="en-US" sz="2000" dirty="0" err="1" smtClean="0"/>
              <a:t>guruhga</a:t>
            </a:r>
            <a:r>
              <a:rPr lang="en-US" sz="2000" dirty="0" smtClean="0"/>
              <a:t> </a:t>
            </a:r>
            <a:r>
              <a:rPr lang="en-US" sz="2000" dirty="0" err="1" smtClean="0"/>
              <a:t>kiradi</a:t>
            </a:r>
            <a:r>
              <a:rPr lang="en-US" sz="2000" dirty="0" smtClean="0"/>
              <a:t>. </a:t>
            </a:r>
            <a:endParaRPr lang="ru-RU" sz="2000" b="1" dirty="0"/>
          </a:p>
          <a:p>
            <a:pPr algn="just"/>
            <a:endParaRPr lang="ru-RU" sz="2000" dirty="0"/>
          </a:p>
          <a:p>
            <a:pPr algn="just"/>
            <a:endParaRPr lang="ru-RU" sz="2000" dirty="0">
              <a:solidFill>
                <a:schemeClr val="tx1"/>
              </a:solidFill>
            </a:endParaRPr>
          </a:p>
          <a:p>
            <a:endParaRPr lang="ru-RU" sz="2000" dirty="0"/>
          </a:p>
        </p:txBody>
      </p:sp>
      <p:sp>
        <p:nvSpPr>
          <p:cNvPr id="5" name="Заголовок 1"/>
          <p:cNvSpPr>
            <a:spLocks noGrp="1"/>
          </p:cNvSpPr>
          <p:nvPr>
            <p:ph type="title"/>
          </p:nvPr>
        </p:nvSpPr>
        <p:spPr>
          <a:xfrm>
            <a:off x="918298" y="141842"/>
            <a:ext cx="10515600" cy="591805"/>
          </a:xfrm>
        </p:spPr>
        <p:txBody>
          <a:bodyPr>
            <a:normAutofit fontScale="90000"/>
          </a:bodyPr>
          <a:lstStyle/>
          <a:p>
            <a:pPr algn="ctr"/>
            <a:r>
              <a:rPr lang="uz-Cyrl-UZ" b="1" dirty="0" smtClean="0">
                <a:solidFill>
                  <a:schemeClr val="tx1"/>
                </a:solidFill>
              </a:rPr>
              <a:t>M</a:t>
            </a:r>
            <a:r>
              <a:rPr lang="en-US" b="1" dirty="0" smtClean="0">
                <a:solidFill>
                  <a:schemeClr val="tx1"/>
                </a:solidFill>
              </a:rPr>
              <a:t>IKROORGANIZM FERMENTLARI:</a:t>
            </a:r>
            <a:endParaRPr lang="ru-RU" dirty="0">
              <a:solidFill>
                <a:schemeClr val="tx1"/>
              </a:solidFill>
            </a:endParaRPr>
          </a:p>
        </p:txBody>
      </p:sp>
    </p:spTree>
    <p:extLst>
      <p:ext uri="{BB962C8B-B14F-4D97-AF65-F5344CB8AC3E}">
        <p14:creationId xmlns:p14="http://schemas.microsoft.com/office/powerpoint/2010/main" val="2545791774"/>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5"/>
            <a:ext cx="10515600" cy="889517"/>
          </a:xfrm>
        </p:spPr>
        <p:txBody>
          <a:bodyPr/>
          <a:lstStyle/>
          <a:p>
            <a:pPr algn="ctr"/>
            <a:r>
              <a:rPr lang="uz-Cyrl-UZ" b="1" dirty="0">
                <a:solidFill>
                  <a:schemeClr val="tx1"/>
                </a:solidFill>
              </a:rPr>
              <a:t>M</a:t>
            </a:r>
            <a:r>
              <a:rPr lang="en-US" b="1" dirty="0">
                <a:solidFill>
                  <a:schemeClr val="tx1"/>
                </a:solidFill>
              </a:rPr>
              <a:t>IKROORGANIZM FERMENTLARI:</a:t>
            </a:r>
            <a:endParaRPr lang="ru-RU" dirty="0"/>
          </a:p>
        </p:txBody>
      </p:sp>
      <p:sp>
        <p:nvSpPr>
          <p:cNvPr id="3" name="Объект 2"/>
          <p:cNvSpPr>
            <a:spLocks noGrp="1"/>
          </p:cNvSpPr>
          <p:nvPr>
            <p:ph idx="1"/>
          </p:nvPr>
        </p:nvSpPr>
        <p:spPr>
          <a:xfrm>
            <a:off x="2283165" y="1388535"/>
            <a:ext cx="7543801" cy="523979"/>
          </a:xfrm>
        </p:spPr>
        <p:txBody>
          <a:bodyPr>
            <a:normAutofit/>
          </a:bodyPr>
          <a:lstStyle/>
          <a:p>
            <a:r>
              <a:rPr lang="uz-Cyrl-UZ" dirty="0">
                <a:solidFill>
                  <a:schemeClr val="tx1"/>
                </a:solidFill>
              </a:rPr>
              <a:t>Fermentlar tuzilishiga qarab, ikki sinfga  bo‘linadi</a:t>
            </a:r>
            <a:r>
              <a:rPr lang="uz-Cyrl-UZ" dirty="0" smtClean="0">
                <a:solidFill>
                  <a:schemeClr val="tx1"/>
                </a:solidFill>
              </a:rPr>
              <a:t>:</a:t>
            </a:r>
            <a:endParaRPr lang="ru-RU" dirty="0">
              <a:solidFill>
                <a:schemeClr val="tx1"/>
              </a:solidFill>
            </a:endParaRPr>
          </a:p>
          <a:p>
            <a:endParaRPr lang="ru-RU" dirty="0"/>
          </a:p>
        </p:txBody>
      </p:sp>
      <p:graphicFrame>
        <p:nvGraphicFramePr>
          <p:cNvPr id="4" name="Схема 3"/>
          <p:cNvGraphicFramePr/>
          <p:nvPr>
            <p:extLst/>
          </p:nvPr>
        </p:nvGraphicFramePr>
        <p:xfrm>
          <a:off x="925033" y="2046407"/>
          <a:ext cx="9569302" cy="426474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762177794"/>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pPr algn="ctr"/>
            <a:r>
              <a:rPr lang="uz-Cyrl-UZ" b="1" dirty="0">
                <a:solidFill>
                  <a:schemeClr val="tx1"/>
                </a:solidFill>
              </a:rPr>
              <a:t>M</a:t>
            </a:r>
            <a:r>
              <a:rPr lang="en-US" b="1" dirty="0">
                <a:solidFill>
                  <a:schemeClr val="tx1"/>
                </a:solidFill>
              </a:rPr>
              <a:t>IKROORGANIZM FERMENTLARI:</a:t>
            </a:r>
            <a:endParaRPr lang="ru-RU" dirty="0"/>
          </a:p>
        </p:txBody>
      </p:sp>
      <p:sp>
        <p:nvSpPr>
          <p:cNvPr id="3" name="Объект 2"/>
          <p:cNvSpPr>
            <a:spLocks noGrp="1"/>
          </p:cNvSpPr>
          <p:nvPr>
            <p:ph idx="1"/>
          </p:nvPr>
        </p:nvSpPr>
        <p:spPr>
          <a:xfrm>
            <a:off x="2346960" y="1845734"/>
            <a:ext cx="7543801" cy="549736"/>
          </a:xfrm>
        </p:spPr>
        <p:txBody>
          <a:bodyPr/>
          <a:lstStyle/>
          <a:p>
            <a:r>
              <a:rPr lang="en-US" dirty="0" err="1" smtClean="0">
                <a:solidFill>
                  <a:schemeClr val="tx1"/>
                </a:solidFill>
              </a:rPr>
              <a:t>Murakkab</a:t>
            </a:r>
            <a:r>
              <a:rPr lang="en-US" dirty="0" smtClean="0">
                <a:solidFill>
                  <a:schemeClr val="tx1"/>
                </a:solidFill>
              </a:rPr>
              <a:t> </a:t>
            </a:r>
            <a:r>
              <a:rPr lang="en-US" dirty="0" err="1" smtClean="0">
                <a:solidFill>
                  <a:schemeClr val="tx1"/>
                </a:solidFill>
              </a:rPr>
              <a:t>fermentlar</a:t>
            </a:r>
            <a:r>
              <a:rPr lang="uz-Cyrl-UZ" dirty="0" smtClean="0">
                <a:solidFill>
                  <a:schemeClr val="tx1"/>
                </a:solidFill>
              </a:rPr>
              <a:t> </a:t>
            </a:r>
            <a:r>
              <a:rPr lang="uz-Cyrl-UZ" dirty="0">
                <a:solidFill>
                  <a:schemeClr val="tx1"/>
                </a:solidFill>
              </a:rPr>
              <a:t>ikki qismdan iborat bo‘ladi: </a:t>
            </a:r>
            <a:endParaRPr lang="ru-RU" dirty="0">
              <a:solidFill>
                <a:schemeClr val="tx1"/>
              </a:solidFill>
            </a:endParaRPr>
          </a:p>
        </p:txBody>
      </p:sp>
      <p:graphicFrame>
        <p:nvGraphicFramePr>
          <p:cNvPr id="4" name="Схема 3"/>
          <p:cNvGraphicFramePr/>
          <p:nvPr>
            <p:extLst/>
          </p:nvPr>
        </p:nvGraphicFramePr>
        <p:xfrm>
          <a:off x="1041991" y="2395470"/>
          <a:ext cx="9898911" cy="419671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613986742"/>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361507" y="839972"/>
            <a:ext cx="3891516" cy="5869172"/>
          </a:xfrm>
        </p:spPr>
        <p:txBody>
          <a:bodyPr>
            <a:normAutofit fontScale="92500" lnSpcReduction="20000"/>
          </a:bodyPr>
          <a:lstStyle/>
          <a:p>
            <a:pPr algn="just"/>
            <a:r>
              <a:rPr lang="uz-Cyrl-UZ" dirty="0">
                <a:solidFill>
                  <a:schemeClr val="tx1"/>
                </a:solidFill>
              </a:rPr>
              <a:t>Fermentlar erkin aktivlashtirish  energiyasini pasaytirib </a:t>
            </a:r>
            <a:r>
              <a:rPr lang="uz-Cyrl-UZ" b="1" i="1" dirty="0">
                <a:solidFill>
                  <a:schemeClr val="tx1"/>
                </a:solidFill>
              </a:rPr>
              <a:t>kimyoviy reaksiyalarni</a:t>
            </a:r>
            <a:r>
              <a:rPr lang="uz-Cyrl-UZ" dirty="0">
                <a:solidFill>
                  <a:schemeClr val="tx1"/>
                </a:solidFill>
              </a:rPr>
              <a:t> tezlashtiradi. Fermentlarni  boshqa katalizatorlaridan farqi ularni olib borayotgan kimyoviy reaksiyalarini </a:t>
            </a:r>
            <a:r>
              <a:rPr lang="uz-Cyrl-UZ" b="1" i="1" dirty="0">
                <a:solidFill>
                  <a:schemeClr val="tx1"/>
                </a:solidFill>
              </a:rPr>
              <a:t>spesifikligidir.</a:t>
            </a:r>
            <a:r>
              <a:rPr lang="uz-Cyrl-UZ" dirty="0">
                <a:solidFill>
                  <a:schemeClr val="tx1"/>
                </a:solidFill>
              </a:rPr>
              <a:t> Har  bir ferment faqat bitta ma’lum reaksiyani olib boradi. Ferment molekulasining substrat birikadigan katalitik markazi ma’lum fazoviy konfiguratsiyaga ega bo‘lib, u faqat substrat molekulasigagina mos keladi.</a:t>
            </a:r>
            <a:endParaRPr lang="ru-RU" dirty="0">
              <a:solidFill>
                <a:schemeClr val="tx1"/>
              </a:solidFill>
            </a:endParaRPr>
          </a:p>
          <a:p>
            <a:endParaRPr lang="ru-RU" dirty="0">
              <a:solidFill>
                <a:schemeClr val="tx1"/>
              </a:solidFill>
            </a:endParaRPr>
          </a:p>
        </p:txBody>
      </p:sp>
      <p:sp>
        <p:nvSpPr>
          <p:cNvPr id="4" name="Заголовок 1"/>
          <p:cNvSpPr>
            <a:spLocks noGrp="1"/>
          </p:cNvSpPr>
          <p:nvPr>
            <p:ph type="title"/>
          </p:nvPr>
        </p:nvSpPr>
        <p:spPr>
          <a:xfrm>
            <a:off x="838200" y="163108"/>
            <a:ext cx="10515600" cy="407296"/>
          </a:xfrm>
        </p:spPr>
        <p:txBody>
          <a:bodyPr>
            <a:normAutofit fontScale="90000"/>
          </a:bodyPr>
          <a:lstStyle/>
          <a:p>
            <a:pPr algn="ctr"/>
            <a:r>
              <a:rPr lang="uz-Cyrl-UZ" sz="2400" b="1" dirty="0">
                <a:solidFill>
                  <a:schemeClr val="tx1"/>
                </a:solidFill>
                <a:latin typeface="Times New Roman" panose="02020603050405020304" pitchFamily="18" charset="0"/>
                <a:cs typeface="Times New Roman" panose="02020603050405020304" pitchFamily="18" charset="0"/>
              </a:rPr>
              <a:t>M</a:t>
            </a:r>
            <a:r>
              <a:rPr lang="en-US" sz="2400" b="1" dirty="0">
                <a:solidFill>
                  <a:schemeClr val="tx1"/>
                </a:solidFill>
                <a:latin typeface="Times New Roman" panose="02020603050405020304" pitchFamily="18" charset="0"/>
                <a:cs typeface="Times New Roman" panose="02020603050405020304" pitchFamily="18" charset="0"/>
              </a:rPr>
              <a:t>IKROORGANIZM </a:t>
            </a:r>
            <a:r>
              <a:rPr lang="en-US" sz="2400" b="1" dirty="0" smtClean="0">
                <a:solidFill>
                  <a:schemeClr val="tx1"/>
                </a:solidFill>
                <a:latin typeface="Times New Roman" panose="02020603050405020304" pitchFamily="18" charset="0"/>
                <a:cs typeface="Times New Roman" panose="02020603050405020304" pitchFamily="18" charset="0"/>
              </a:rPr>
              <a:t>FERMENTLARINING SPETSIFIKLIGI</a:t>
            </a:r>
            <a:endParaRPr lang="ru-RU" sz="2400" dirty="0">
              <a:latin typeface="Times New Roman" panose="02020603050405020304" pitchFamily="18" charset="0"/>
              <a:cs typeface="Times New Roman" panose="02020603050405020304" pitchFamily="18" charset="0"/>
            </a:endParaRPr>
          </a:p>
        </p:txBody>
      </p:sp>
      <p:pic>
        <p:nvPicPr>
          <p:cNvPr id="16385" name="Picture 1"/>
          <p:cNvPicPr>
            <a:picLocks noChangeAspect="1" noChangeArrowheads="1"/>
          </p:cNvPicPr>
          <p:nvPr/>
        </p:nvPicPr>
        <p:blipFill rotWithShape="1">
          <a:blip r:embed="rId2">
            <a:extLst>
              <a:ext uri="{28A0092B-C50C-407E-A947-70E740481C1C}">
                <a14:useLocalDpi xmlns:a14="http://schemas.microsoft.com/office/drawing/2010/main" val="0"/>
              </a:ext>
            </a:extLst>
          </a:blip>
          <a:srcRect l="12774" r="11860"/>
          <a:stretch/>
        </p:blipFill>
        <p:spPr bwMode="auto">
          <a:xfrm>
            <a:off x="5954233" y="733648"/>
            <a:ext cx="4518837" cy="216904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 name="Content Placeholder 8" descr="figure_05_03_labeled"/>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b="32493"/>
          <a:stretch/>
        </p:blipFill>
        <p:spPr>
          <a:xfrm>
            <a:off x="4657058" y="3577887"/>
            <a:ext cx="6581553" cy="1711840"/>
          </a:xfrm>
          <a:prstGeom prst="rect">
            <a:avLst/>
          </a:prstGeom>
          <a:noFill/>
        </p:spPr>
      </p:pic>
      <p:sp>
        <p:nvSpPr>
          <p:cNvPr id="6" name="TextBox 9"/>
          <p:cNvSpPr txBox="1">
            <a:spLocks noChangeArrowheads="1"/>
          </p:cNvSpPr>
          <p:nvPr/>
        </p:nvSpPr>
        <p:spPr bwMode="auto">
          <a:xfrm>
            <a:off x="5316277" y="3065932"/>
            <a:ext cx="5263117"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2400" b="1">
                <a:solidFill>
                  <a:schemeClr val="tx1"/>
                </a:solidFill>
                <a:latin typeface="Times New Roman" panose="02020603050405020304" pitchFamily="18" charset="0"/>
              </a:defRPr>
            </a:lvl1pPr>
            <a:lvl2pPr marL="742950" indent="-285750">
              <a:defRPr sz="2400" b="1">
                <a:solidFill>
                  <a:schemeClr val="tx1"/>
                </a:solidFill>
                <a:latin typeface="Times New Roman" panose="02020603050405020304" pitchFamily="18" charset="0"/>
              </a:defRPr>
            </a:lvl2pPr>
            <a:lvl3pPr marL="1143000" indent="-228600">
              <a:defRPr sz="2400" b="1">
                <a:solidFill>
                  <a:schemeClr val="tx1"/>
                </a:solidFill>
                <a:latin typeface="Times New Roman" panose="02020603050405020304" pitchFamily="18" charset="0"/>
              </a:defRPr>
            </a:lvl3pPr>
            <a:lvl4pPr marL="1600200" indent="-228600">
              <a:defRPr sz="2400" b="1">
                <a:solidFill>
                  <a:schemeClr val="tx1"/>
                </a:solidFill>
                <a:latin typeface="Times New Roman" panose="02020603050405020304" pitchFamily="18" charset="0"/>
              </a:defRPr>
            </a:lvl4pPr>
            <a:lvl5pPr marL="2057400" indent="-228600">
              <a:defRPr sz="2400" b="1">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b="1">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b="1">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b="1">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b="1">
                <a:solidFill>
                  <a:schemeClr val="tx1"/>
                </a:solidFill>
                <a:latin typeface="Times New Roman" panose="02020603050405020304" pitchFamily="18" charset="0"/>
              </a:defRPr>
            </a:lvl9pPr>
          </a:lstStyle>
          <a:p>
            <a:pPr algn="ctr"/>
            <a:r>
              <a:rPr lang="en-US" altLang="ru-RU" dirty="0" err="1" smtClean="0">
                <a:solidFill>
                  <a:schemeClr val="accent1">
                    <a:lumMod val="50000"/>
                  </a:schemeClr>
                </a:solidFill>
              </a:rPr>
              <a:t>Oddiy</a:t>
            </a:r>
            <a:r>
              <a:rPr lang="en-US" altLang="ru-RU" dirty="0" smtClean="0">
                <a:solidFill>
                  <a:schemeClr val="accent1">
                    <a:lumMod val="50000"/>
                  </a:schemeClr>
                </a:solidFill>
              </a:rPr>
              <a:t> </a:t>
            </a:r>
            <a:r>
              <a:rPr lang="en-US" altLang="ru-RU" dirty="0" err="1" smtClean="0">
                <a:solidFill>
                  <a:schemeClr val="accent1">
                    <a:lumMod val="50000"/>
                  </a:schemeClr>
                </a:solidFill>
              </a:rPr>
              <a:t>fermentlarning</a:t>
            </a:r>
            <a:r>
              <a:rPr lang="en-US" altLang="ru-RU" dirty="0" smtClean="0">
                <a:solidFill>
                  <a:schemeClr val="accent1">
                    <a:lumMod val="50000"/>
                  </a:schemeClr>
                </a:solidFill>
              </a:rPr>
              <a:t> </a:t>
            </a:r>
            <a:r>
              <a:rPr lang="en-US" altLang="ru-RU" dirty="0" err="1" smtClean="0">
                <a:solidFill>
                  <a:schemeClr val="accent1">
                    <a:lumMod val="50000"/>
                  </a:schemeClr>
                </a:solidFill>
              </a:rPr>
              <a:t>spetsifikligi</a:t>
            </a:r>
            <a:endParaRPr lang="en-US" altLang="ru-RU" dirty="0">
              <a:solidFill>
                <a:schemeClr val="accent1">
                  <a:lumMod val="50000"/>
                </a:schemeClr>
              </a:solidFill>
            </a:endParaRPr>
          </a:p>
        </p:txBody>
      </p:sp>
      <p:sp>
        <p:nvSpPr>
          <p:cNvPr id="7" name="TextBox 9"/>
          <p:cNvSpPr txBox="1">
            <a:spLocks noChangeArrowheads="1"/>
          </p:cNvSpPr>
          <p:nvPr/>
        </p:nvSpPr>
        <p:spPr bwMode="auto">
          <a:xfrm>
            <a:off x="5734492" y="5914636"/>
            <a:ext cx="5263117"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2400" b="1">
                <a:solidFill>
                  <a:schemeClr val="tx1"/>
                </a:solidFill>
                <a:latin typeface="Times New Roman" panose="02020603050405020304" pitchFamily="18" charset="0"/>
              </a:defRPr>
            </a:lvl1pPr>
            <a:lvl2pPr marL="742950" indent="-285750">
              <a:defRPr sz="2400" b="1">
                <a:solidFill>
                  <a:schemeClr val="tx1"/>
                </a:solidFill>
                <a:latin typeface="Times New Roman" panose="02020603050405020304" pitchFamily="18" charset="0"/>
              </a:defRPr>
            </a:lvl2pPr>
            <a:lvl3pPr marL="1143000" indent="-228600">
              <a:defRPr sz="2400" b="1">
                <a:solidFill>
                  <a:schemeClr val="tx1"/>
                </a:solidFill>
                <a:latin typeface="Times New Roman" panose="02020603050405020304" pitchFamily="18" charset="0"/>
              </a:defRPr>
            </a:lvl3pPr>
            <a:lvl4pPr marL="1600200" indent="-228600">
              <a:defRPr sz="2400" b="1">
                <a:solidFill>
                  <a:schemeClr val="tx1"/>
                </a:solidFill>
                <a:latin typeface="Times New Roman" panose="02020603050405020304" pitchFamily="18" charset="0"/>
              </a:defRPr>
            </a:lvl4pPr>
            <a:lvl5pPr marL="2057400" indent="-228600">
              <a:defRPr sz="2400" b="1">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b="1">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b="1">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b="1">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b="1">
                <a:solidFill>
                  <a:schemeClr val="tx1"/>
                </a:solidFill>
                <a:latin typeface="Times New Roman" panose="02020603050405020304" pitchFamily="18" charset="0"/>
              </a:defRPr>
            </a:lvl9pPr>
          </a:lstStyle>
          <a:p>
            <a:r>
              <a:rPr lang="en-US" altLang="ru-RU" dirty="0" err="1" smtClean="0">
                <a:solidFill>
                  <a:srgbClr val="FF0000"/>
                </a:solidFill>
              </a:rPr>
              <a:t>Murakkab</a:t>
            </a:r>
            <a:r>
              <a:rPr lang="en-US" altLang="ru-RU" dirty="0" smtClean="0">
                <a:solidFill>
                  <a:srgbClr val="FF0000"/>
                </a:solidFill>
              </a:rPr>
              <a:t> </a:t>
            </a:r>
            <a:r>
              <a:rPr lang="en-US" altLang="ru-RU" dirty="0" err="1" smtClean="0">
                <a:solidFill>
                  <a:srgbClr val="FF0000"/>
                </a:solidFill>
              </a:rPr>
              <a:t>fermentlarning</a:t>
            </a:r>
            <a:r>
              <a:rPr lang="en-US" altLang="ru-RU" dirty="0" smtClean="0">
                <a:solidFill>
                  <a:srgbClr val="FF0000"/>
                </a:solidFill>
              </a:rPr>
              <a:t> </a:t>
            </a:r>
            <a:r>
              <a:rPr lang="en-US" altLang="ru-RU" dirty="0" err="1" smtClean="0">
                <a:solidFill>
                  <a:srgbClr val="FF0000"/>
                </a:solidFill>
              </a:rPr>
              <a:t>spetsifikligi</a:t>
            </a:r>
            <a:endParaRPr lang="en-US" altLang="ru-RU" dirty="0">
              <a:solidFill>
                <a:srgbClr val="FF0000"/>
              </a:solidFill>
            </a:endParaRPr>
          </a:p>
        </p:txBody>
      </p:sp>
      <p:sp>
        <p:nvSpPr>
          <p:cNvPr id="8" name="TextBox 9"/>
          <p:cNvSpPr txBox="1">
            <a:spLocks noChangeArrowheads="1"/>
          </p:cNvSpPr>
          <p:nvPr/>
        </p:nvSpPr>
        <p:spPr bwMode="auto">
          <a:xfrm>
            <a:off x="4784651" y="5283646"/>
            <a:ext cx="7017489"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2400" b="1">
                <a:solidFill>
                  <a:schemeClr val="tx1"/>
                </a:solidFill>
                <a:latin typeface="Times New Roman" panose="02020603050405020304" pitchFamily="18" charset="0"/>
              </a:defRPr>
            </a:lvl1pPr>
            <a:lvl2pPr marL="742950" indent="-285750">
              <a:defRPr sz="2400" b="1">
                <a:solidFill>
                  <a:schemeClr val="tx1"/>
                </a:solidFill>
                <a:latin typeface="Times New Roman" panose="02020603050405020304" pitchFamily="18" charset="0"/>
              </a:defRPr>
            </a:lvl2pPr>
            <a:lvl3pPr marL="1143000" indent="-228600">
              <a:defRPr sz="2400" b="1">
                <a:solidFill>
                  <a:schemeClr val="tx1"/>
                </a:solidFill>
                <a:latin typeface="Times New Roman" panose="02020603050405020304" pitchFamily="18" charset="0"/>
              </a:defRPr>
            </a:lvl3pPr>
            <a:lvl4pPr marL="1600200" indent="-228600">
              <a:defRPr sz="2400" b="1">
                <a:solidFill>
                  <a:schemeClr val="tx1"/>
                </a:solidFill>
                <a:latin typeface="Times New Roman" panose="02020603050405020304" pitchFamily="18" charset="0"/>
              </a:defRPr>
            </a:lvl4pPr>
            <a:lvl5pPr marL="2057400" indent="-228600">
              <a:defRPr sz="2400" b="1">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b="1">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b="1">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b="1">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b="1">
                <a:solidFill>
                  <a:schemeClr val="tx1"/>
                </a:solidFill>
                <a:latin typeface="Times New Roman" panose="02020603050405020304" pitchFamily="18" charset="0"/>
              </a:defRPr>
            </a:lvl9pPr>
          </a:lstStyle>
          <a:p>
            <a:r>
              <a:rPr lang="en-US" altLang="ru-RU" sz="2000" dirty="0" err="1" smtClean="0"/>
              <a:t>Apoferment</a:t>
            </a:r>
            <a:r>
              <a:rPr lang="en-US" altLang="ru-RU" sz="2000" dirty="0" smtClean="0"/>
              <a:t>                     </a:t>
            </a:r>
            <a:r>
              <a:rPr lang="en-US" altLang="ru-RU" sz="2000" dirty="0" err="1" smtClean="0"/>
              <a:t>Koferment</a:t>
            </a:r>
            <a:r>
              <a:rPr lang="en-US" altLang="ru-RU" sz="2000" dirty="0" smtClean="0"/>
              <a:t>                Ferment-</a:t>
            </a:r>
            <a:r>
              <a:rPr lang="en-US" altLang="ru-RU" sz="2000" dirty="0" err="1" smtClean="0"/>
              <a:t>Substrat</a:t>
            </a:r>
            <a:r>
              <a:rPr lang="en-US" altLang="ru-RU" sz="2000" dirty="0" smtClean="0"/>
              <a:t>                </a:t>
            </a:r>
            <a:endParaRPr lang="en-US" altLang="ru-RU" sz="2000" dirty="0"/>
          </a:p>
        </p:txBody>
      </p:sp>
    </p:spTree>
    <p:extLst>
      <p:ext uri="{BB962C8B-B14F-4D97-AF65-F5344CB8AC3E}">
        <p14:creationId xmlns:p14="http://schemas.microsoft.com/office/powerpoint/2010/main" val="2328472476"/>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559095" y="1260945"/>
            <a:ext cx="10894968" cy="1907259"/>
          </a:xfrm>
        </p:spPr>
        <p:txBody>
          <a:bodyPr>
            <a:normAutofit/>
          </a:bodyPr>
          <a:lstStyle/>
          <a:p>
            <a:pPr algn="just"/>
            <a:r>
              <a:rPr lang="uz-Cyrl-UZ" dirty="0">
                <a:solidFill>
                  <a:schemeClr val="tx1"/>
                </a:solidFill>
              </a:rPr>
              <a:t>Fermentlarning aktivligi </a:t>
            </a:r>
            <a:r>
              <a:rPr lang="uz-Cyrl-UZ" b="1" i="1" dirty="0">
                <a:solidFill>
                  <a:schemeClr val="tx1"/>
                </a:solidFill>
              </a:rPr>
              <a:t>ferment </a:t>
            </a:r>
            <a:r>
              <a:rPr lang="uz-Cyrl-UZ" dirty="0">
                <a:solidFill>
                  <a:schemeClr val="tx1"/>
                </a:solidFill>
              </a:rPr>
              <a:t>va </a:t>
            </a:r>
            <a:r>
              <a:rPr lang="uz-Cyrl-UZ" b="1" i="1" dirty="0">
                <a:solidFill>
                  <a:schemeClr val="tx1"/>
                </a:solidFill>
              </a:rPr>
              <a:t>substratning konsentratsiyasiga</a:t>
            </a:r>
            <a:r>
              <a:rPr lang="uz-Cyrl-UZ" dirty="0">
                <a:solidFill>
                  <a:schemeClr val="tx1"/>
                </a:solidFill>
              </a:rPr>
              <a:t>, </a:t>
            </a:r>
            <a:r>
              <a:rPr lang="uz-Cyrl-UZ" b="1" i="1" dirty="0">
                <a:solidFill>
                  <a:schemeClr val="tx1"/>
                </a:solidFill>
              </a:rPr>
              <a:t>temperaturaga, pH </a:t>
            </a:r>
            <a:r>
              <a:rPr lang="uz-Cyrl-UZ" dirty="0">
                <a:solidFill>
                  <a:schemeClr val="tx1"/>
                </a:solidFill>
              </a:rPr>
              <a:t>ga va boshqa faktorlarga  bog‘liq  bo‘ladi. Har bir ferment uchun o‘z </a:t>
            </a:r>
            <a:r>
              <a:rPr lang="uz-Cyrl-UZ" b="1" i="1" dirty="0">
                <a:solidFill>
                  <a:schemeClr val="tx1"/>
                </a:solidFill>
              </a:rPr>
              <a:t>temperatura</a:t>
            </a:r>
            <a:r>
              <a:rPr lang="uz-Cyrl-UZ" dirty="0">
                <a:solidFill>
                  <a:schemeClr val="tx1"/>
                </a:solidFill>
              </a:rPr>
              <a:t> va </a:t>
            </a:r>
            <a:r>
              <a:rPr lang="uz-Cyrl-UZ" b="1" i="1" dirty="0">
                <a:solidFill>
                  <a:schemeClr val="tx1"/>
                </a:solidFill>
              </a:rPr>
              <a:t>pH optimumlari </a:t>
            </a:r>
            <a:r>
              <a:rPr lang="uz-Cyrl-UZ" dirty="0">
                <a:solidFill>
                  <a:schemeClr val="tx1"/>
                </a:solidFill>
              </a:rPr>
              <a:t>mavjud. Ko‘pgina fermentativ reaksiyalar orqaga qaytar bo‘ladi. </a:t>
            </a:r>
            <a:endParaRPr lang="ru-RU" dirty="0">
              <a:solidFill>
                <a:schemeClr val="tx1"/>
              </a:solidFill>
            </a:endParaRPr>
          </a:p>
        </p:txBody>
      </p:sp>
      <p:sp>
        <p:nvSpPr>
          <p:cNvPr id="5" name="Заголовок 1"/>
          <p:cNvSpPr>
            <a:spLocks noGrp="1"/>
          </p:cNvSpPr>
          <p:nvPr>
            <p:ph type="title"/>
          </p:nvPr>
        </p:nvSpPr>
        <p:spPr>
          <a:xfrm>
            <a:off x="838200" y="258799"/>
            <a:ext cx="10515600" cy="772559"/>
          </a:xfrm>
        </p:spPr>
        <p:txBody>
          <a:bodyPr/>
          <a:lstStyle/>
          <a:p>
            <a:pPr algn="ctr"/>
            <a:r>
              <a:rPr lang="en-US" b="1" dirty="0" smtClean="0">
                <a:solidFill>
                  <a:schemeClr val="tx1"/>
                </a:solidFill>
                <a:latin typeface="Times New Roman" panose="02020603050405020304" pitchFamily="18" charset="0"/>
                <a:cs typeface="Times New Roman" panose="02020603050405020304" pitchFamily="18" charset="0"/>
              </a:rPr>
              <a:t>Ferment </a:t>
            </a:r>
            <a:r>
              <a:rPr lang="en-US" b="1" dirty="0" err="1" smtClean="0">
                <a:solidFill>
                  <a:schemeClr val="tx1"/>
                </a:solidFill>
                <a:latin typeface="Times New Roman" panose="02020603050405020304" pitchFamily="18" charset="0"/>
                <a:cs typeface="Times New Roman" panose="02020603050405020304" pitchFamily="18" charset="0"/>
              </a:rPr>
              <a:t>aktivligiga</a:t>
            </a:r>
            <a:r>
              <a:rPr lang="en-US" b="1" dirty="0" smtClean="0">
                <a:solidFill>
                  <a:schemeClr val="tx1"/>
                </a:solidFill>
                <a:latin typeface="Times New Roman" panose="02020603050405020304" pitchFamily="18" charset="0"/>
                <a:cs typeface="Times New Roman" panose="02020603050405020304" pitchFamily="18" charset="0"/>
              </a:rPr>
              <a:t> </a:t>
            </a:r>
            <a:r>
              <a:rPr lang="en-US" b="1" dirty="0" err="1" smtClean="0">
                <a:solidFill>
                  <a:schemeClr val="tx1"/>
                </a:solidFill>
                <a:latin typeface="Times New Roman" panose="02020603050405020304" pitchFamily="18" charset="0"/>
                <a:cs typeface="Times New Roman" panose="02020603050405020304" pitchFamily="18" charset="0"/>
              </a:rPr>
              <a:t>ta’sir</a:t>
            </a:r>
            <a:r>
              <a:rPr lang="en-US" b="1" dirty="0" smtClean="0">
                <a:solidFill>
                  <a:schemeClr val="tx1"/>
                </a:solidFill>
                <a:latin typeface="Times New Roman" panose="02020603050405020304" pitchFamily="18" charset="0"/>
                <a:cs typeface="Times New Roman" panose="02020603050405020304" pitchFamily="18" charset="0"/>
              </a:rPr>
              <a:t> </a:t>
            </a:r>
            <a:r>
              <a:rPr lang="en-US" b="1" dirty="0" err="1" smtClean="0">
                <a:solidFill>
                  <a:schemeClr val="tx1"/>
                </a:solidFill>
                <a:latin typeface="Times New Roman" panose="02020603050405020304" pitchFamily="18" charset="0"/>
                <a:cs typeface="Times New Roman" panose="02020603050405020304" pitchFamily="18" charset="0"/>
              </a:rPr>
              <a:t>etuvchi</a:t>
            </a:r>
            <a:r>
              <a:rPr lang="en-US" b="1" dirty="0" smtClean="0">
                <a:solidFill>
                  <a:schemeClr val="tx1"/>
                </a:solidFill>
                <a:latin typeface="Times New Roman" panose="02020603050405020304" pitchFamily="18" charset="0"/>
                <a:cs typeface="Times New Roman" panose="02020603050405020304" pitchFamily="18" charset="0"/>
              </a:rPr>
              <a:t> </a:t>
            </a:r>
            <a:r>
              <a:rPr lang="en-US" b="1" dirty="0" err="1" smtClean="0">
                <a:solidFill>
                  <a:schemeClr val="tx1"/>
                </a:solidFill>
                <a:latin typeface="Times New Roman" panose="02020603050405020304" pitchFamily="18" charset="0"/>
                <a:cs typeface="Times New Roman" panose="02020603050405020304" pitchFamily="18" charset="0"/>
              </a:rPr>
              <a:t>omillar</a:t>
            </a:r>
            <a:endParaRPr lang="ru-RU" dirty="0">
              <a:latin typeface="Times New Roman" panose="02020603050405020304" pitchFamily="18" charset="0"/>
              <a:cs typeface="Times New Roman" panose="02020603050405020304" pitchFamily="18" charset="0"/>
            </a:endParaRPr>
          </a:p>
        </p:txBody>
      </p:sp>
      <p:pic>
        <p:nvPicPr>
          <p:cNvPr id="7" name="Picture 5"/>
          <p:cNvPicPr>
            <a:picLocks noChangeAspect="1" noChangeArrowheads="1"/>
          </p:cNvPicPr>
          <p:nvPr/>
        </p:nvPicPr>
        <p:blipFill>
          <a:blip r:embed="rId2" cstate="print">
            <a:extLst>
              <a:ext uri="{28A0092B-C50C-407E-A947-70E740481C1C}">
                <a14:useLocalDpi xmlns:a14="http://schemas.microsoft.com/office/drawing/2010/main" val="0"/>
              </a:ext>
            </a:extLst>
          </a:blip>
          <a:srcRect l="1154" t="2748" r="1283" b="10106"/>
          <a:stretch>
            <a:fillRect/>
          </a:stretch>
        </p:blipFill>
        <p:spPr bwMode="auto">
          <a:xfrm>
            <a:off x="707951" y="3397791"/>
            <a:ext cx="4922828" cy="27503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Picture 5"/>
          <p:cNvPicPr>
            <a:picLocks noChangeAspect="1" noChangeArrowheads="1"/>
          </p:cNvPicPr>
          <p:nvPr/>
        </p:nvPicPr>
        <p:blipFill>
          <a:blip r:embed="rId3">
            <a:extLst>
              <a:ext uri="{28A0092B-C50C-407E-A947-70E740481C1C}">
                <a14:useLocalDpi xmlns:a14="http://schemas.microsoft.com/office/drawing/2010/main" val="0"/>
              </a:ext>
            </a:extLst>
          </a:blip>
          <a:srcRect l="9302" t="1364" r="9012" b="43788"/>
          <a:stretch>
            <a:fillRect/>
          </a:stretch>
        </p:blipFill>
        <p:spPr bwMode="auto">
          <a:xfrm>
            <a:off x="5919537" y="3572264"/>
            <a:ext cx="5835315" cy="2819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567932440"/>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7" name="Rectangle 3"/>
          <p:cNvSpPr>
            <a:spLocks noChangeArrowheads="1"/>
          </p:cNvSpPr>
          <p:nvPr/>
        </p:nvSpPr>
        <p:spPr bwMode="auto">
          <a:xfrm>
            <a:off x="1524000" y="6096000"/>
            <a:ext cx="7162800" cy="762000"/>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ru-RU"/>
          </a:p>
        </p:txBody>
      </p:sp>
      <p:sp>
        <p:nvSpPr>
          <p:cNvPr id="98308" name="Rectangle 4"/>
          <p:cNvSpPr>
            <a:spLocks noChangeArrowheads="1"/>
          </p:cNvSpPr>
          <p:nvPr/>
        </p:nvSpPr>
        <p:spPr bwMode="auto">
          <a:xfrm>
            <a:off x="842211" y="143669"/>
            <a:ext cx="8594185"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lgn="ctr"/>
            <a:r>
              <a:rPr lang="en-US" altLang="ru-RU" sz="2400" b="1" dirty="0" smtClean="0">
                <a:solidFill>
                  <a:schemeClr val="tx2"/>
                </a:solidFill>
                <a:latin typeface="Times New Roman" panose="02020603050405020304" pitchFamily="18" charset="0"/>
                <a:cs typeface="Times New Roman" panose="02020603050405020304" pitchFamily="18" charset="0"/>
              </a:rPr>
              <a:t>FERMENT AKTIVLIGI</a:t>
            </a:r>
            <a:endParaRPr lang="en-US" altLang="ru-RU" sz="2400" b="1" dirty="0">
              <a:solidFill>
                <a:schemeClr val="tx2"/>
              </a:solidFill>
              <a:latin typeface="Times New Roman" panose="02020603050405020304" pitchFamily="18" charset="0"/>
              <a:cs typeface="Times New Roman" panose="02020603050405020304" pitchFamily="18" charset="0"/>
            </a:endParaRPr>
          </a:p>
        </p:txBody>
      </p:sp>
      <p:sp>
        <p:nvSpPr>
          <p:cNvPr id="98309" name="Rectangle 5"/>
          <p:cNvSpPr>
            <a:spLocks noChangeArrowheads="1"/>
          </p:cNvSpPr>
          <p:nvPr/>
        </p:nvSpPr>
        <p:spPr bwMode="auto">
          <a:xfrm>
            <a:off x="385011" y="990600"/>
            <a:ext cx="4439652" cy="97054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marL="342900" indent="-342900">
              <a:spcBef>
                <a:spcPct val="20000"/>
              </a:spcBef>
              <a:buChar char="•"/>
              <a:defRPr sz="2800">
                <a:solidFill>
                  <a:schemeClr val="tx1"/>
                </a:solidFill>
                <a:latin typeface="Arial" panose="020B0604020202020204" pitchFamily="34" charset="0"/>
              </a:defRPr>
            </a:lvl1pPr>
            <a:lvl2pPr marL="742950" indent="-285750">
              <a:spcBef>
                <a:spcPct val="20000"/>
              </a:spcBef>
              <a:buChar char="–"/>
              <a:defRPr sz="2400">
                <a:solidFill>
                  <a:schemeClr val="tx1"/>
                </a:solidFill>
                <a:latin typeface="Arial" panose="020B0604020202020204" pitchFamily="34" charset="0"/>
              </a:defRPr>
            </a:lvl2pPr>
            <a:lvl3pPr marL="1143000" indent="-228600">
              <a:spcBef>
                <a:spcPct val="20000"/>
              </a:spcBef>
              <a:buChar char="•"/>
              <a:defRPr sz="2000">
                <a:solidFill>
                  <a:schemeClr val="tx1"/>
                </a:solidFill>
                <a:latin typeface="Arial" panose="020B0604020202020204" pitchFamily="34" charset="0"/>
              </a:defRPr>
            </a:lvl3pPr>
            <a:lvl4pPr marL="1600200" indent="-228600">
              <a:spcBef>
                <a:spcPct val="20000"/>
              </a:spcBef>
              <a:buChar char="–"/>
              <a:defRPr>
                <a:solidFill>
                  <a:schemeClr val="tx1"/>
                </a:solidFill>
                <a:latin typeface="Arial" panose="020B0604020202020204" pitchFamily="34" charset="0"/>
              </a:defRPr>
            </a:lvl4pPr>
            <a:lvl5pPr marL="2057400" indent="-228600">
              <a:spcBef>
                <a:spcPct val="20000"/>
              </a:spcBef>
              <a:buChar char="»"/>
              <a:defRPr>
                <a:solidFill>
                  <a:schemeClr val="tx1"/>
                </a:solidFill>
                <a:latin typeface="Arial" panose="020B0604020202020204" pitchFamily="34" charset="0"/>
              </a:defRPr>
            </a:lvl5pPr>
            <a:lvl6pPr marL="2514600" indent="-228600" fontAlgn="base">
              <a:spcBef>
                <a:spcPct val="20000"/>
              </a:spcBef>
              <a:spcAft>
                <a:spcPct val="0"/>
              </a:spcAft>
              <a:buChar char="»"/>
              <a:defRPr>
                <a:solidFill>
                  <a:schemeClr val="tx1"/>
                </a:solidFill>
                <a:latin typeface="Arial" panose="020B0604020202020204" pitchFamily="34" charset="0"/>
              </a:defRPr>
            </a:lvl6pPr>
            <a:lvl7pPr marL="2971800" indent="-228600" fontAlgn="base">
              <a:spcBef>
                <a:spcPct val="20000"/>
              </a:spcBef>
              <a:spcAft>
                <a:spcPct val="0"/>
              </a:spcAft>
              <a:buChar char="»"/>
              <a:defRPr>
                <a:solidFill>
                  <a:schemeClr val="tx1"/>
                </a:solidFill>
                <a:latin typeface="Arial" panose="020B0604020202020204" pitchFamily="34" charset="0"/>
              </a:defRPr>
            </a:lvl7pPr>
            <a:lvl8pPr marL="3429000" indent="-228600" fontAlgn="base">
              <a:spcBef>
                <a:spcPct val="20000"/>
              </a:spcBef>
              <a:spcAft>
                <a:spcPct val="0"/>
              </a:spcAft>
              <a:buChar char="»"/>
              <a:defRPr>
                <a:solidFill>
                  <a:schemeClr val="tx1"/>
                </a:solidFill>
                <a:latin typeface="Arial" panose="020B0604020202020204" pitchFamily="34" charset="0"/>
              </a:defRPr>
            </a:lvl8pPr>
            <a:lvl9pPr marL="3886200" indent="-228600" fontAlgn="base">
              <a:spcBef>
                <a:spcPct val="20000"/>
              </a:spcBef>
              <a:spcAft>
                <a:spcPct val="0"/>
              </a:spcAft>
              <a:buChar char="»"/>
              <a:defRPr>
                <a:solidFill>
                  <a:schemeClr val="tx1"/>
                </a:solidFill>
                <a:latin typeface="Arial" panose="020B0604020202020204" pitchFamily="34" charset="0"/>
              </a:defRPr>
            </a:lvl9pPr>
          </a:lstStyle>
          <a:p>
            <a:pPr marL="0" indent="0" algn="just">
              <a:buNone/>
            </a:pPr>
            <a:r>
              <a:rPr lang="en-US" altLang="ru-RU" sz="2000" dirty="0" smtClean="0">
                <a:latin typeface="Times New Roman" panose="02020603050405020304" pitchFamily="18" charset="0"/>
                <a:cs typeface="Times New Roman" panose="02020603050405020304" pitchFamily="18" charset="0"/>
              </a:rPr>
              <a:t>Ferment </a:t>
            </a:r>
            <a:r>
              <a:rPr lang="en-US" altLang="ru-RU" sz="2000" dirty="0" err="1">
                <a:latin typeface="Times New Roman" panose="02020603050405020304" pitchFamily="18" charset="0"/>
                <a:cs typeface="Times New Roman" panose="02020603050405020304" pitchFamily="18" charset="0"/>
              </a:rPr>
              <a:t>faolligi</a:t>
            </a:r>
            <a:r>
              <a:rPr lang="en-US" altLang="ru-RU" sz="2000" dirty="0">
                <a:latin typeface="Times New Roman" panose="02020603050405020304" pitchFamily="18" charset="0"/>
                <a:cs typeface="Times New Roman" panose="02020603050405020304" pitchFamily="18" charset="0"/>
              </a:rPr>
              <a:t> </a:t>
            </a:r>
            <a:r>
              <a:rPr lang="en-US" altLang="ru-RU" sz="2000" dirty="0" err="1">
                <a:latin typeface="Times New Roman" panose="02020603050405020304" pitchFamily="18" charset="0"/>
                <a:cs typeface="Times New Roman" panose="02020603050405020304" pitchFamily="18" charset="0"/>
              </a:rPr>
              <a:t>effektor</a:t>
            </a:r>
            <a:r>
              <a:rPr lang="en-US" altLang="ru-RU" sz="2000" dirty="0">
                <a:latin typeface="Times New Roman" panose="02020603050405020304" pitchFamily="18" charset="0"/>
                <a:cs typeface="Times New Roman" panose="02020603050405020304" pitchFamily="18" charset="0"/>
              </a:rPr>
              <a:t> deb </a:t>
            </a:r>
            <a:r>
              <a:rPr lang="en-US" altLang="ru-RU" sz="2000" dirty="0" err="1">
                <a:latin typeface="Times New Roman" panose="02020603050405020304" pitchFamily="18" charset="0"/>
                <a:cs typeface="Times New Roman" panose="02020603050405020304" pitchFamily="18" charset="0"/>
              </a:rPr>
              <a:t>ataladigan</a:t>
            </a:r>
            <a:r>
              <a:rPr lang="en-US" altLang="ru-RU" sz="2000" dirty="0">
                <a:latin typeface="Times New Roman" panose="02020603050405020304" pitchFamily="18" charset="0"/>
                <a:cs typeface="Times New Roman" panose="02020603050405020304" pitchFamily="18" charset="0"/>
              </a:rPr>
              <a:t> </a:t>
            </a:r>
            <a:r>
              <a:rPr lang="en-US" altLang="ru-RU" sz="2000" b="1" dirty="0">
                <a:solidFill>
                  <a:srgbClr val="FF0000"/>
                </a:solidFill>
                <a:latin typeface="Times New Roman" panose="02020603050405020304" pitchFamily="18" charset="0"/>
                <a:cs typeface="Times New Roman" panose="02020603050405020304" pitchFamily="18" charset="0"/>
              </a:rPr>
              <a:t>inhibitor</a:t>
            </a:r>
            <a:r>
              <a:rPr lang="en-US" altLang="ru-RU" sz="2000" dirty="0">
                <a:latin typeface="Times New Roman" panose="02020603050405020304" pitchFamily="18" charset="0"/>
                <a:cs typeface="Times New Roman" panose="02020603050405020304" pitchFamily="18" charset="0"/>
              </a:rPr>
              <a:t> </a:t>
            </a:r>
            <a:r>
              <a:rPr lang="en-US" altLang="ru-RU" sz="2000" dirty="0" err="1">
                <a:latin typeface="Times New Roman" panose="02020603050405020304" pitchFamily="18" charset="0"/>
                <a:cs typeface="Times New Roman" panose="02020603050405020304" pitchFamily="18" charset="0"/>
              </a:rPr>
              <a:t>yoki</a:t>
            </a:r>
            <a:r>
              <a:rPr lang="en-US" altLang="ru-RU" sz="2000" dirty="0">
                <a:latin typeface="Times New Roman" panose="02020603050405020304" pitchFamily="18" charset="0"/>
                <a:cs typeface="Times New Roman" panose="02020603050405020304" pitchFamily="18" charset="0"/>
              </a:rPr>
              <a:t> </a:t>
            </a:r>
            <a:r>
              <a:rPr lang="en-US" altLang="ru-RU" sz="2000" b="1" dirty="0" err="1">
                <a:solidFill>
                  <a:srgbClr val="FF0000"/>
                </a:solidFill>
                <a:latin typeface="Times New Roman" panose="02020603050405020304" pitchFamily="18" charset="0"/>
                <a:cs typeface="Times New Roman" panose="02020603050405020304" pitchFamily="18" charset="0"/>
              </a:rPr>
              <a:t>aktivator</a:t>
            </a:r>
            <a:r>
              <a:rPr lang="en-US" altLang="ru-RU" sz="2000" b="1" dirty="0">
                <a:solidFill>
                  <a:srgbClr val="FF0000"/>
                </a:solidFill>
                <a:latin typeface="Times New Roman" panose="02020603050405020304" pitchFamily="18" charset="0"/>
                <a:cs typeface="Times New Roman" panose="02020603050405020304" pitchFamily="18" charset="0"/>
              </a:rPr>
              <a:t> </a:t>
            </a:r>
            <a:r>
              <a:rPr lang="en-US" altLang="ru-RU" sz="2000" dirty="0" err="1">
                <a:latin typeface="Times New Roman" panose="02020603050405020304" pitchFamily="18" charset="0"/>
                <a:cs typeface="Times New Roman" panose="02020603050405020304" pitchFamily="18" charset="0"/>
              </a:rPr>
              <a:t>molekulalari</a:t>
            </a:r>
            <a:r>
              <a:rPr lang="en-US" altLang="ru-RU" sz="2000" dirty="0">
                <a:latin typeface="Times New Roman" panose="02020603050405020304" pitchFamily="18" charset="0"/>
                <a:cs typeface="Times New Roman" panose="02020603050405020304" pitchFamily="18" charset="0"/>
              </a:rPr>
              <a:t> </a:t>
            </a:r>
            <a:r>
              <a:rPr lang="en-US" altLang="ru-RU" sz="2000" dirty="0" err="1">
                <a:latin typeface="Times New Roman" panose="02020603050405020304" pitchFamily="18" charset="0"/>
                <a:cs typeface="Times New Roman" panose="02020603050405020304" pitchFamily="18" charset="0"/>
              </a:rPr>
              <a:t>tufayli</a:t>
            </a:r>
            <a:r>
              <a:rPr lang="en-US" altLang="ru-RU" sz="2000" dirty="0">
                <a:latin typeface="Times New Roman" panose="02020603050405020304" pitchFamily="18" charset="0"/>
                <a:cs typeface="Times New Roman" panose="02020603050405020304" pitchFamily="18" charset="0"/>
              </a:rPr>
              <a:t> </a:t>
            </a:r>
            <a:r>
              <a:rPr lang="en-US" altLang="ru-RU" sz="2000" dirty="0" err="1">
                <a:latin typeface="Times New Roman" panose="02020603050405020304" pitchFamily="18" charset="0"/>
                <a:cs typeface="Times New Roman" panose="02020603050405020304" pitchFamily="18" charset="0"/>
              </a:rPr>
              <a:t>o'zgarishi</a:t>
            </a:r>
            <a:r>
              <a:rPr lang="en-US" altLang="ru-RU" sz="2000" dirty="0">
                <a:latin typeface="Times New Roman" panose="02020603050405020304" pitchFamily="18" charset="0"/>
                <a:cs typeface="Times New Roman" panose="02020603050405020304" pitchFamily="18" charset="0"/>
              </a:rPr>
              <a:t> </a:t>
            </a:r>
            <a:r>
              <a:rPr lang="en-US" altLang="ru-RU" sz="2000" dirty="0" err="1">
                <a:latin typeface="Times New Roman" panose="02020603050405020304" pitchFamily="18" charset="0"/>
                <a:cs typeface="Times New Roman" panose="02020603050405020304" pitchFamily="18" charset="0"/>
              </a:rPr>
              <a:t>mumkin</a:t>
            </a:r>
            <a:r>
              <a:rPr lang="en-US" altLang="ru-RU" sz="2000" dirty="0" smtClean="0">
                <a:latin typeface="Times New Roman" panose="02020603050405020304" pitchFamily="18" charset="0"/>
                <a:cs typeface="Times New Roman" panose="02020603050405020304" pitchFamily="18" charset="0"/>
              </a:rPr>
              <a:t>.</a:t>
            </a:r>
          </a:p>
          <a:p>
            <a:pPr marL="0" indent="0" algn="just">
              <a:buNone/>
            </a:pPr>
            <a:endParaRPr lang="en-US" altLang="ru-RU" sz="2000" dirty="0" smtClean="0">
              <a:latin typeface="Times New Roman" panose="02020603050405020304" pitchFamily="18" charset="0"/>
              <a:cs typeface="Times New Roman" panose="02020603050405020304" pitchFamily="18" charset="0"/>
            </a:endParaRPr>
          </a:p>
          <a:p>
            <a:pPr algn="just"/>
            <a:endParaRPr lang="en-US" altLang="ru-RU" sz="2000" dirty="0">
              <a:latin typeface="Times New Roman" panose="02020603050405020304" pitchFamily="18" charset="0"/>
              <a:cs typeface="Times New Roman" panose="02020603050405020304" pitchFamily="18" charset="0"/>
            </a:endParaRPr>
          </a:p>
        </p:txBody>
      </p:sp>
      <p:pic>
        <p:nvPicPr>
          <p:cNvPr id="7" name="Picture 3" descr="figure_05_07_unlabeled"/>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t="25000" b="27708"/>
          <a:stretch>
            <a:fillRect/>
          </a:stretch>
        </p:blipFill>
        <p:spPr>
          <a:xfrm>
            <a:off x="385011" y="3284622"/>
            <a:ext cx="5486400" cy="2371702"/>
          </a:xfrm>
          <a:noFill/>
        </p:spPr>
      </p:pic>
      <p:sp>
        <p:nvSpPr>
          <p:cNvPr id="8" name="Rectangle 5"/>
          <p:cNvSpPr>
            <a:spLocks noChangeArrowheads="1"/>
          </p:cNvSpPr>
          <p:nvPr/>
        </p:nvSpPr>
        <p:spPr bwMode="auto">
          <a:xfrm>
            <a:off x="284750" y="5923547"/>
            <a:ext cx="1519988" cy="55345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marL="342900" indent="-342900">
              <a:spcBef>
                <a:spcPct val="20000"/>
              </a:spcBef>
              <a:buChar char="•"/>
              <a:defRPr sz="2800">
                <a:solidFill>
                  <a:schemeClr val="tx1"/>
                </a:solidFill>
                <a:latin typeface="Arial" panose="020B0604020202020204" pitchFamily="34" charset="0"/>
              </a:defRPr>
            </a:lvl1pPr>
            <a:lvl2pPr marL="742950" indent="-285750">
              <a:spcBef>
                <a:spcPct val="20000"/>
              </a:spcBef>
              <a:buChar char="–"/>
              <a:defRPr sz="2400">
                <a:solidFill>
                  <a:schemeClr val="tx1"/>
                </a:solidFill>
                <a:latin typeface="Arial" panose="020B0604020202020204" pitchFamily="34" charset="0"/>
              </a:defRPr>
            </a:lvl2pPr>
            <a:lvl3pPr marL="1143000" indent="-228600">
              <a:spcBef>
                <a:spcPct val="20000"/>
              </a:spcBef>
              <a:buChar char="•"/>
              <a:defRPr sz="2000">
                <a:solidFill>
                  <a:schemeClr val="tx1"/>
                </a:solidFill>
                <a:latin typeface="Arial" panose="020B0604020202020204" pitchFamily="34" charset="0"/>
              </a:defRPr>
            </a:lvl3pPr>
            <a:lvl4pPr marL="1600200" indent="-228600">
              <a:spcBef>
                <a:spcPct val="20000"/>
              </a:spcBef>
              <a:buChar char="–"/>
              <a:defRPr>
                <a:solidFill>
                  <a:schemeClr val="tx1"/>
                </a:solidFill>
                <a:latin typeface="Arial" panose="020B0604020202020204" pitchFamily="34" charset="0"/>
              </a:defRPr>
            </a:lvl4pPr>
            <a:lvl5pPr marL="2057400" indent="-228600">
              <a:spcBef>
                <a:spcPct val="20000"/>
              </a:spcBef>
              <a:buChar char="»"/>
              <a:defRPr>
                <a:solidFill>
                  <a:schemeClr val="tx1"/>
                </a:solidFill>
                <a:latin typeface="Arial" panose="020B0604020202020204" pitchFamily="34" charset="0"/>
              </a:defRPr>
            </a:lvl5pPr>
            <a:lvl6pPr marL="2514600" indent="-228600" fontAlgn="base">
              <a:spcBef>
                <a:spcPct val="20000"/>
              </a:spcBef>
              <a:spcAft>
                <a:spcPct val="0"/>
              </a:spcAft>
              <a:buChar char="»"/>
              <a:defRPr>
                <a:solidFill>
                  <a:schemeClr val="tx1"/>
                </a:solidFill>
                <a:latin typeface="Arial" panose="020B0604020202020204" pitchFamily="34" charset="0"/>
              </a:defRPr>
            </a:lvl6pPr>
            <a:lvl7pPr marL="2971800" indent="-228600" fontAlgn="base">
              <a:spcBef>
                <a:spcPct val="20000"/>
              </a:spcBef>
              <a:spcAft>
                <a:spcPct val="0"/>
              </a:spcAft>
              <a:buChar char="»"/>
              <a:defRPr>
                <a:solidFill>
                  <a:schemeClr val="tx1"/>
                </a:solidFill>
                <a:latin typeface="Arial" panose="020B0604020202020204" pitchFamily="34" charset="0"/>
              </a:defRPr>
            </a:lvl7pPr>
            <a:lvl8pPr marL="3429000" indent="-228600" fontAlgn="base">
              <a:spcBef>
                <a:spcPct val="20000"/>
              </a:spcBef>
              <a:spcAft>
                <a:spcPct val="0"/>
              </a:spcAft>
              <a:buChar char="»"/>
              <a:defRPr>
                <a:solidFill>
                  <a:schemeClr val="tx1"/>
                </a:solidFill>
                <a:latin typeface="Arial" panose="020B0604020202020204" pitchFamily="34" charset="0"/>
              </a:defRPr>
            </a:lvl8pPr>
            <a:lvl9pPr marL="3886200" indent="-228600" fontAlgn="base">
              <a:spcBef>
                <a:spcPct val="20000"/>
              </a:spcBef>
              <a:spcAft>
                <a:spcPct val="0"/>
              </a:spcAft>
              <a:buChar char="»"/>
              <a:defRPr>
                <a:solidFill>
                  <a:schemeClr val="tx1"/>
                </a:solidFill>
                <a:latin typeface="Arial" panose="020B0604020202020204" pitchFamily="34" charset="0"/>
              </a:defRPr>
            </a:lvl9pPr>
          </a:lstStyle>
          <a:p>
            <a:pPr marL="0" indent="0">
              <a:buNone/>
            </a:pPr>
            <a:r>
              <a:rPr lang="en-US" altLang="ru-RU" sz="1800" b="1" dirty="0" smtClean="0">
                <a:latin typeface="Times New Roman" panose="02020603050405020304" pitchFamily="18" charset="0"/>
                <a:cs typeface="Times New Roman" panose="02020603050405020304" pitchFamily="18" charset="0"/>
              </a:rPr>
              <a:t>Normal </a:t>
            </a:r>
            <a:r>
              <a:rPr lang="en-US" altLang="ru-RU" sz="1800" b="1" dirty="0" err="1" smtClean="0">
                <a:latin typeface="Times New Roman" panose="02020603050405020304" pitchFamily="18" charset="0"/>
                <a:cs typeface="Times New Roman" panose="02020603050405020304" pitchFamily="18" charset="0"/>
              </a:rPr>
              <a:t>holat</a:t>
            </a:r>
            <a:endParaRPr lang="en-US" altLang="ru-RU" sz="1800" b="1" dirty="0">
              <a:latin typeface="Times New Roman" panose="02020603050405020304" pitchFamily="18" charset="0"/>
              <a:cs typeface="Times New Roman" panose="02020603050405020304" pitchFamily="18" charset="0"/>
            </a:endParaRPr>
          </a:p>
        </p:txBody>
      </p:sp>
      <p:sp>
        <p:nvSpPr>
          <p:cNvPr id="9" name="Rectangle 5"/>
          <p:cNvSpPr>
            <a:spLocks noChangeArrowheads="1"/>
          </p:cNvSpPr>
          <p:nvPr/>
        </p:nvSpPr>
        <p:spPr bwMode="auto">
          <a:xfrm>
            <a:off x="2494550" y="5828776"/>
            <a:ext cx="1519988" cy="55345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marL="342900" indent="-342900">
              <a:spcBef>
                <a:spcPct val="20000"/>
              </a:spcBef>
              <a:buChar char="•"/>
              <a:defRPr sz="2800">
                <a:solidFill>
                  <a:schemeClr val="tx1"/>
                </a:solidFill>
                <a:latin typeface="Arial" panose="020B0604020202020204" pitchFamily="34" charset="0"/>
              </a:defRPr>
            </a:lvl1pPr>
            <a:lvl2pPr marL="742950" indent="-285750">
              <a:spcBef>
                <a:spcPct val="20000"/>
              </a:spcBef>
              <a:buChar char="–"/>
              <a:defRPr sz="2400">
                <a:solidFill>
                  <a:schemeClr val="tx1"/>
                </a:solidFill>
                <a:latin typeface="Arial" panose="020B0604020202020204" pitchFamily="34" charset="0"/>
              </a:defRPr>
            </a:lvl2pPr>
            <a:lvl3pPr marL="1143000" indent="-228600">
              <a:spcBef>
                <a:spcPct val="20000"/>
              </a:spcBef>
              <a:buChar char="•"/>
              <a:defRPr sz="2000">
                <a:solidFill>
                  <a:schemeClr val="tx1"/>
                </a:solidFill>
                <a:latin typeface="Arial" panose="020B0604020202020204" pitchFamily="34" charset="0"/>
              </a:defRPr>
            </a:lvl3pPr>
            <a:lvl4pPr marL="1600200" indent="-228600">
              <a:spcBef>
                <a:spcPct val="20000"/>
              </a:spcBef>
              <a:buChar char="–"/>
              <a:defRPr>
                <a:solidFill>
                  <a:schemeClr val="tx1"/>
                </a:solidFill>
                <a:latin typeface="Arial" panose="020B0604020202020204" pitchFamily="34" charset="0"/>
              </a:defRPr>
            </a:lvl4pPr>
            <a:lvl5pPr marL="2057400" indent="-228600">
              <a:spcBef>
                <a:spcPct val="20000"/>
              </a:spcBef>
              <a:buChar char="»"/>
              <a:defRPr>
                <a:solidFill>
                  <a:schemeClr val="tx1"/>
                </a:solidFill>
                <a:latin typeface="Arial" panose="020B0604020202020204" pitchFamily="34" charset="0"/>
              </a:defRPr>
            </a:lvl5pPr>
            <a:lvl6pPr marL="2514600" indent="-228600" fontAlgn="base">
              <a:spcBef>
                <a:spcPct val="20000"/>
              </a:spcBef>
              <a:spcAft>
                <a:spcPct val="0"/>
              </a:spcAft>
              <a:buChar char="»"/>
              <a:defRPr>
                <a:solidFill>
                  <a:schemeClr val="tx1"/>
                </a:solidFill>
                <a:latin typeface="Arial" panose="020B0604020202020204" pitchFamily="34" charset="0"/>
              </a:defRPr>
            </a:lvl6pPr>
            <a:lvl7pPr marL="2971800" indent="-228600" fontAlgn="base">
              <a:spcBef>
                <a:spcPct val="20000"/>
              </a:spcBef>
              <a:spcAft>
                <a:spcPct val="0"/>
              </a:spcAft>
              <a:buChar char="»"/>
              <a:defRPr>
                <a:solidFill>
                  <a:schemeClr val="tx1"/>
                </a:solidFill>
                <a:latin typeface="Arial" panose="020B0604020202020204" pitchFamily="34" charset="0"/>
              </a:defRPr>
            </a:lvl7pPr>
            <a:lvl8pPr marL="3429000" indent="-228600" fontAlgn="base">
              <a:spcBef>
                <a:spcPct val="20000"/>
              </a:spcBef>
              <a:spcAft>
                <a:spcPct val="0"/>
              </a:spcAft>
              <a:buChar char="»"/>
              <a:defRPr>
                <a:solidFill>
                  <a:schemeClr val="tx1"/>
                </a:solidFill>
                <a:latin typeface="Arial" panose="020B0604020202020204" pitchFamily="34" charset="0"/>
              </a:defRPr>
            </a:lvl8pPr>
            <a:lvl9pPr marL="3886200" indent="-228600" fontAlgn="base">
              <a:spcBef>
                <a:spcPct val="20000"/>
              </a:spcBef>
              <a:spcAft>
                <a:spcPct val="0"/>
              </a:spcAft>
              <a:buChar char="»"/>
              <a:defRPr>
                <a:solidFill>
                  <a:schemeClr val="tx1"/>
                </a:solidFill>
                <a:latin typeface="Arial" panose="020B0604020202020204" pitchFamily="34" charset="0"/>
              </a:defRPr>
            </a:lvl9pPr>
          </a:lstStyle>
          <a:p>
            <a:pPr marL="0" indent="0" algn="ctr">
              <a:buNone/>
            </a:pPr>
            <a:r>
              <a:rPr lang="en-US" altLang="ru-RU" sz="1800" b="1" dirty="0" err="1" smtClean="0">
                <a:latin typeface="Times New Roman" panose="02020603050405020304" pitchFamily="18" charset="0"/>
                <a:cs typeface="Times New Roman" panose="02020603050405020304" pitchFamily="18" charset="0"/>
              </a:rPr>
              <a:t>Raqobatli</a:t>
            </a:r>
            <a:r>
              <a:rPr lang="en-US" altLang="ru-RU" sz="1800" b="1" dirty="0" smtClean="0">
                <a:latin typeface="Times New Roman" panose="02020603050405020304" pitchFamily="18" charset="0"/>
                <a:cs typeface="Times New Roman" panose="02020603050405020304" pitchFamily="18" charset="0"/>
              </a:rPr>
              <a:t> </a:t>
            </a:r>
            <a:r>
              <a:rPr lang="en-US" altLang="ru-RU" sz="1800" b="1" dirty="0" err="1" smtClean="0">
                <a:latin typeface="Times New Roman" panose="02020603050405020304" pitchFamily="18" charset="0"/>
                <a:cs typeface="Times New Roman" panose="02020603050405020304" pitchFamily="18" charset="0"/>
              </a:rPr>
              <a:t>ingibitor</a:t>
            </a:r>
            <a:endParaRPr lang="en-US" altLang="ru-RU" sz="1800" b="1" dirty="0">
              <a:latin typeface="Times New Roman" panose="02020603050405020304" pitchFamily="18" charset="0"/>
              <a:cs typeface="Times New Roman" panose="02020603050405020304" pitchFamily="18" charset="0"/>
            </a:endParaRPr>
          </a:p>
        </p:txBody>
      </p:sp>
      <p:sp>
        <p:nvSpPr>
          <p:cNvPr id="10" name="Rectangle 5"/>
          <p:cNvSpPr>
            <a:spLocks noChangeArrowheads="1"/>
          </p:cNvSpPr>
          <p:nvPr/>
        </p:nvSpPr>
        <p:spPr bwMode="auto">
          <a:xfrm>
            <a:off x="4162929" y="5733047"/>
            <a:ext cx="1519988" cy="55345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marL="342900" indent="-342900">
              <a:spcBef>
                <a:spcPct val="20000"/>
              </a:spcBef>
              <a:buChar char="•"/>
              <a:defRPr sz="2800">
                <a:solidFill>
                  <a:schemeClr val="tx1"/>
                </a:solidFill>
                <a:latin typeface="Arial" panose="020B0604020202020204" pitchFamily="34" charset="0"/>
              </a:defRPr>
            </a:lvl1pPr>
            <a:lvl2pPr marL="742950" indent="-285750">
              <a:spcBef>
                <a:spcPct val="20000"/>
              </a:spcBef>
              <a:buChar char="–"/>
              <a:defRPr sz="2400">
                <a:solidFill>
                  <a:schemeClr val="tx1"/>
                </a:solidFill>
                <a:latin typeface="Arial" panose="020B0604020202020204" pitchFamily="34" charset="0"/>
              </a:defRPr>
            </a:lvl2pPr>
            <a:lvl3pPr marL="1143000" indent="-228600">
              <a:spcBef>
                <a:spcPct val="20000"/>
              </a:spcBef>
              <a:buChar char="•"/>
              <a:defRPr sz="2000">
                <a:solidFill>
                  <a:schemeClr val="tx1"/>
                </a:solidFill>
                <a:latin typeface="Arial" panose="020B0604020202020204" pitchFamily="34" charset="0"/>
              </a:defRPr>
            </a:lvl3pPr>
            <a:lvl4pPr marL="1600200" indent="-228600">
              <a:spcBef>
                <a:spcPct val="20000"/>
              </a:spcBef>
              <a:buChar char="–"/>
              <a:defRPr>
                <a:solidFill>
                  <a:schemeClr val="tx1"/>
                </a:solidFill>
                <a:latin typeface="Arial" panose="020B0604020202020204" pitchFamily="34" charset="0"/>
              </a:defRPr>
            </a:lvl4pPr>
            <a:lvl5pPr marL="2057400" indent="-228600">
              <a:spcBef>
                <a:spcPct val="20000"/>
              </a:spcBef>
              <a:buChar char="»"/>
              <a:defRPr>
                <a:solidFill>
                  <a:schemeClr val="tx1"/>
                </a:solidFill>
                <a:latin typeface="Arial" panose="020B0604020202020204" pitchFamily="34" charset="0"/>
              </a:defRPr>
            </a:lvl5pPr>
            <a:lvl6pPr marL="2514600" indent="-228600" fontAlgn="base">
              <a:spcBef>
                <a:spcPct val="20000"/>
              </a:spcBef>
              <a:spcAft>
                <a:spcPct val="0"/>
              </a:spcAft>
              <a:buChar char="»"/>
              <a:defRPr>
                <a:solidFill>
                  <a:schemeClr val="tx1"/>
                </a:solidFill>
                <a:latin typeface="Arial" panose="020B0604020202020204" pitchFamily="34" charset="0"/>
              </a:defRPr>
            </a:lvl6pPr>
            <a:lvl7pPr marL="2971800" indent="-228600" fontAlgn="base">
              <a:spcBef>
                <a:spcPct val="20000"/>
              </a:spcBef>
              <a:spcAft>
                <a:spcPct val="0"/>
              </a:spcAft>
              <a:buChar char="»"/>
              <a:defRPr>
                <a:solidFill>
                  <a:schemeClr val="tx1"/>
                </a:solidFill>
                <a:latin typeface="Arial" panose="020B0604020202020204" pitchFamily="34" charset="0"/>
              </a:defRPr>
            </a:lvl7pPr>
            <a:lvl8pPr marL="3429000" indent="-228600" fontAlgn="base">
              <a:spcBef>
                <a:spcPct val="20000"/>
              </a:spcBef>
              <a:spcAft>
                <a:spcPct val="0"/>
              </a:spcAft>
              <a:buChar char="»"/>
              <a:defRPr>
                <a:solidFill>
                  <a:schemeClr val="tx1"/>
                </a:solidFill>
                <a:latin typeface="Arial" panose="020B0604020202020204" pitchFamily="34" charset="0"/>
              </a:defRPr>
            </a:lvl8pPr>
            <a:lvl9pPr marL="3886200" indent="-228600" fontAlgn="base">
              <a:spcBef>
                <a:spcPct val="20000"/>
              </a:spcBef>
              <a:spcAft>
                <a:spcPct val="0"/>
              </a:spcAft>
              <a:buChar char="»"/>
              <a:defRPr>
                <a:solidFill>
                  <a:schemeClr val="tx1"/>
                </a:solidFill>
                <a:latin typeface="Arial" panose="020B0604020202020204" pitchFamily="34" charset="0"/>
              </a:defRPr>
            </a:lvl9pPr>
          </a:lstStyle>
          <a:p>
            <a:pPr marL="0" indent="0" algn="ctr">
              <a:buNone/>
            </a:pPr>
            <a:r>
              <a:rPr lang="en-US" altLang="ru-RU" sz="1800" b="1" dirty="0" err="1" smtClean="0">
                <a:latin typeface="Times New Roman" panose="02020603050405020304" pitchFamily="18" charset="0"/>
                <a:cs typeface="Times New Roman" panose="02020603050405020304" pitchFamily="18" charset="0"/>
              </a:rPr>
              <a:t>Raqobatsiz</a:t>
            </a:r>
            <a:r>
              <a:rPr lang="en-US" altLang="ru-RU" sz="1800" b="1" dirty="0" smtClean="0">
                <a:latin typeface="Times New Roman" panose="02020603050405020304" pitchFamily="18" charset="0"/>
                <a:cs typeface="Times New Roman" panose="02020603050405020304" pitchFamily="18" charset="0"/>
              </a:rPr>
              <a:t> </a:t>
            </a:r>
            <a:r>
              <a:rPr lang="en-US" altLang="ru-RU" sz="1800" b="1" dirty="0">
                <a:latin typeface="Times New Roman" panose="02020603050405020304" pitchFamily="18" charset="0"/>
                <a:cs typeface="Times New Roman" panose="02020603050405020304" pitchFamily="18" charset="0"/>
              </a:rPr>
              <a:t>(</a:t>
            </a:r>
            <a:r>
              <a:rPr lang="en-US" sz="1800" b="1" dirty="0" err="1">
                <a:solidFill>
                  <a:srgbClr val="C00000"/>
                </a:solidFill>
                <a:latin typeface="Times New Roman" panose="02020603050405020304" pitchFamily="18" charset="0"/>
                <a:cs typeface="Times New Roman" panose="02020603050405020304" pitchFamily="18" charset="0"/>
              </a:rPr>
              <a:t>allosterik</a:t>
            </a:r>
            <a:r>
              <a:rPr lang="en-US" altLang="ru-RU" sz="1800" b="1" dirty="0">
                <a:latin typeface="Times New Roman" panose="02020603050405020304" pitchFamily="18" charset="0"/>
                <a:cs typeface="Times New Roman" panose="02020603050405020304" pitchFamily="18" charset="0"/>
              </a:rPr>
              <a:t>)</a:t>
            </a:r>
            <a:r>
              <a:rPr lang="en-US" altLang="ru-RU" sz="1800" b="1" dirty="0" smtClean="0">
                <a:latin typeface="Times New Roman" panose="02020603050405020304" pitchFamily="18" charset="0"/>
                <a:cs typeface="Times New Roman" panose="02020603050405020304" pitchFamily="18" charset="0"/>
              </a:rPr>
              <a:t> </a:t>
            </a:r>
            <a:r>
              <a:rPr lang="en-US" altLang="ru-RU" sz="1800" b="1" dirty="0" err="1" smtClean="0">
                <a:latin typeface="Times New Roman" panose="02020603050405020304" pitchFamily="18" charset="0"/>
                <a:cs typeface="Times New Roman" panose="02020603050405020304" pitchFamily="18" charset="0"/>
              </a:rPr>
              <a:t>ingibitor</a:t>
            </a:r>
            <a:r>
              <a:rPr lang="en-US" altLang="ru-RU" sz="1800" b="1" dirty="0" smtClean="0">
                <a:latin typeface="Times New Roman" panose="02020603050405020304" pitchFamily="18" charset="0"/>
                <a:cs typeface="Times New Roman" panose="02020603050405020304" pitchFamily="18" charset="0"/>
              </a:rPr>
              <a:t> </a:t>
            </a:r>
            <a:endParaRPr lang="en-US" altLang="ru-RU" sz="1800" b="1" dirty="0">
              <a:latin typeface="Times New Roman" panose="02020603050405020304" pitchFamily="18" charset="0"/>
              <a:cs typeface="Times New Roman" panose="02020603050405020304" pitchFamily="18" charset="0"/>
            </a:endParaRPr>
          </a:p>
        </p:txBody>
      </p:sp>
      <p:pic>
        <p:nvPicPr>
          <p:cNvPr id="11" name="Picture 3" descr="figure_05_08_unlabeled"/>
          <p:cNvPicPr>
            <a:picLocks noChangeAspect="1" noChangeArrowheads="1"/>
          </p:cNvPicPr>
          <p:nvPr/>
        </p:nvPicPr>
        <p:blipFill>
          <a:blip r:embed="rId3">
            <a:extLst>
              <a:ext uri="{28A0092B-C50C-407E-A947-70E740481C1C}">
                <a14:useLocalDpi xmlns:a14="http://schemas.microsoft.com/office/drawing/2010/main" val="0"/>
              </a:ext>
            </a:extLst>
          </a:blip>
          <a:srcRect l="18864"/>
          <a:stretch>
            <a:fillRect/>
          </a:stretch>
        </p:blipFill>
        <p:spPr>
          <a:xfrm>
            <a:off x="7283746" y="1777073"/>
            <a:ext cx="4305300" cy="4699928"/>
          </a:xfrm>
          <a:prstGeom prst="rect">
            <a:avLst/>
          </a:prstGeom>
          <a:noFill/>
        </p:spPr>
      </p:pic>
      <p:sp>
        <p:nvSpPr>
          <p:cNvPr id="3" name="Прямоугольник 2"/>
          <p:cNvSpPr/>
          <p:nvPr/>
        </p:nvSpPr>
        <p:spPr>
          <a:xfrm>
            <a:off x="6292516" y="958289"/>
            <a:ext cx="5534526" cy="646331"/>
          </a:xfrm>
          <a:prstGeom prst="rect">
            <a:avLst/>
          </a:prstGeom>
        </p:spPr>
        <p:txBody>
          <a:bodyPr wrap="square">
            <a:spAutoFit/>
          </a:bodyPr>
          <a:lstStyle/>
          <a:p>
            <a:r>
              <a:rPr lang="en-US" altLang="ru-RU" dirty="0" err="1"/>
              <a:t>Fermentativ</a:t>
            </a:r>
            <a:r>
              <a:rPr lang="en-US" altLang="ru-RU" dirty="0"/>
              <a:t> </a:t>
            </a:r>
            <a:r>
              <a:rPr lang="en-US" altLang="ru-RU" dirty="0" err="1"/>
              <a:t>reaksiya</a:t>
            </a:r>
            <a:r>
              <a:rPr lang="en-US" altLang="ru-RU" dirty="0"/>
              <a:t> </a:t>
            </a:r>
            <a:r>
              <a:rPr lang="en-US" altLang="ru-RU" dirty="0" err="1"/>
              <a:t>mahsulotlari</a:t>
            </a:r>
            <a:r>
              <a:rPr lang="en-US" altLang="ru-RU" dirty="0"/>
              <a:t> ham </a:t>
            </a:r>
            <a:r>
              <a:rPr lang="en-US" altLang="ru-RU" dirty="0" err="1"/>
              <a:t>aktivatorlik</a:t>
            </a:r>
            <a:r>
              <a:rPr lang="en-US" altLang="ru-RU" dirty="0"/>
              <a:t> </a:t>
            </a:r>
            <a:r>
              <a:rPr lang="en-US" altLang="ru-RU" dirty="0" err="1"/>
              <a:t>va</a:t>
            </a:r>
            <a:r>
              <a:rPr lang="en-US" altLang="ru-RU" dirty="0"/>
              <a:t> </a:t>
            </a:r>
            <a:r>
              <a:rPr lang="en-US" altLang="ru-RU" dirty="0" err="1"/>
              <a:t>ingibitorlik</a:t>
            </a:r>
            <a:r>
              <a:rPr lang="en-US" altLang="ru-RU" dirty="0"/>
              <a:t> </a:t>
            </a:r>
            <a:r>
              <a:rPr lang="en-US" altLang="ru-RU" dirty="0" err="1"/>
              <a:t>ta’sirga</a:t>
            </a:r>
            <a:r>
              <a:rPr lang="en-US" altLang="ru-RU" dirty="0"/>
              <a:t> </a:t>
            </a:r>
            <a:r>
              <a:rPr lang="en-US" altLang="ru-RU" dirty="0" err="1"/>
              <a:t>ega</a:t>
            </a:r>
            <a:r>
              <a:rPr lang="en-US" altLang="ru-RU" dirty="0"/>
              <a:t> </a:t>
            </a:r>
            <a:r>
              <a:rPr lang="en-US" altLang="ru-RU" dirty="0" err="1"/>
              <a:t>bo’lishi</a:t>
            </a:r>
            <a:r>
              <a:rPr lang="en-US" altLang="ru-RU" dirty="0"/>
              <a:t> </a:t>
            </a:r>
            <a:r>
              <a:rPr lang="en-US" altLang="ru-RU" dirty="0" err="1"/>
              <a:t>mumkin</a:t>
            </a:r>
            <a:r>
              <a:rPr lang="en-US" altLang="ru-RU" dirty="0"/>
              <a:t>. </a:t>
            </a:r>
          </a:p>
        </p:txBody>
      </p:sp>
    </p:spTree>
    <p:extLst>
      <p:ext uri="{BB962C8B-B14F-4D97-AF65-F5344CB8AC3E}">
        <p14:creationId xmlns:p14="http://schemas.microsoft.com/office/powerpoint/2010/main" val="1404588537"/>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p:cNvPicPr>
            <a:picLocks noChangeAspect="1"/>
          </p:cNvPicPr>
          <p:nvPr/>
        </p:nvPicPr>
        <p:blipFill rotWithShape="1">
          <a:blip r:embed="rId2"/>
          <a:srcRect l="42507" t="19871" r="6806" b="11353"/>
          <a:stretch/>
        </p:blipFill>
        <p:spPr>
          <a:xfrm>
            <a:off x="518614" y="1037229"/>
            <a:ext cx="6168790" cy="5349923"/>
          </a:xfrm>
          <a:prstGeom prst="rect">
            <a:avLst/>
          </a:prstGeom>
        </p:spPr>
      </p:pic>
      <p:sp>
        <p:nvSpPr>
          <p:cNvPr id="3" name="Rectangle 4"/>
          <p:cNvSpPr>
            <a:spLocks noChangeArrowheads="1"/>
          </p:cNvSpPr>
          <p:nvPr/>
        </p:nvSpPr>
        <p:spPr bwMode="auto">
          <a:xfrm>
            <a:off x="150391" y="109983"/>
            <a:ext cx="10767818"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2400" b="1">
                <a:solidFill>
                  <a:schemeClr val="tx1"/>
                </a:solidFill>
                <a:latin typeface="Times New Roman" panose="02020603050405020304" pitchFamily="18" charset="0"/>
              </a:defRPr>
            </a:lvl1pPr>
            <a:lvl2pPr marL="742950" indent="-285750">
              <a:defRPr sz="2400" b="1">
                <a:solidFill>
                  <a:schemeClr val="tx1"/>
                </a:solidFill>
                <a:latin typeface="Times New Roman" panose="02020603050405020304" pitchFamily="18" charset="0"/>
              </a:defRPr>
            </a:lvl2pPr>
            <a:lvl3pPr marL="1143000" indent="-228600">
              <a:defRPr sz="2400" b="1">
                <a:solidFill>
                  <a:schemeClr val="tx1"/>
                </a:solidFill>
                <a:latin typeface="Times New Roman" panose="02020603050405020304" pitchFamily="18" charset="0"/>
              </a:defRPr>
            </a:lvl3pPr>
            <a:lvl4pPr marL="1600200" indent="-228600">
              <a:defRPr sz="2400" b="1">
                <a:solidFill>
                  <a:schemeClr val="tx1"/>
                </a:solidFill>
                <a:latin typeface="Times New Roman" panose="02020603050405020304" pitchFamily="18" charset="0"/>
              </a:defRPr>
            </a:lvl4pPr>
            <a:lvl5pPr marL="2057400" indent="-228600">
              <a:defRPr sz="2400" b="1">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b="1">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b="1">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b="1">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b="1">
                <a:solidFill>
                  <a:schemeClr val="tx1"/>
                </a:solidFill>
                <a:latin typeface="Times New Roman" panose="02020603050405020304" pitchFamily="18" charset="0"/>
              </a:defRPr>
            </a:lvl9pPr>
          </a:lstStyle>
          <a:p>
            <a:pPr algn="ctr"/>
            <a:r>
              <a:rPr lang="en-US" altLang="ru-RU" dirty="0" err="1" smtClean="0">
                <a:solidFill>
                  <a:srgbClr val="7030A0"/>
                </a:solidFill>
              </a:rPr>
              <a:t>Fermentativ</a:t>
            </a:r>
            <a:r>
              <a:rPr lang="en-US" altLang="ru-RU" dirty="0" smtClean="0">
                <a:solidFill>
                  <a:srgbClr val="7030A0"/>
                </a:solidFill>
              </a:rPr>
              <a:t> </a:t>
            </a:r>
            <a:r>
              <a:rPr lang="en-US" altLang="ru-RU" dirty="0" err="1" smtClean="0">
                <a:solidFill>
                  <a:srgbClr val="7030A0"/>
                </a:solidFill>
              </a:rPr>
              <a:t>reaksiya</a:t>
            </a:r>
            <a:r>
              <a:rPr lang="en-US" altLang="ru-RU" dirty="0" smtClean="0">
                <a:solidFill>
                  <a:srgbClr val="7030A0"/>
                </a:solidFill>
              </a:rPr>
              <a:t> </a:t>
            </a:r>
          </a:p>
          <a:p>
            <a:pPr algn="ctr"/>
            <a:r>
              <a:rPr lang="en-US" altLang="ru-RU" dirty="0" err="1" smtClean="0">
                <a:solidFill>
                  <a:srgbClr val="7030A0"/>
                </a:solidFill>
              </a:rPr>
              <a:t>mexanizmi</a:t>
            </a:r>
            <a:endParaRPr lang="en-US" altLang="ru-RU" dirty="0">
              <a:solidFill>
                <a:srgbClr val="7030A0"/>
              </a:solidFill>
            </a:endParaRPr>
          </a:p>
        </p:txBody>
      </p:sp>
      <p:pic>
        <p:nvPicPr>
          <p:cNvPr id="4" name="Рисунок 3"/>
          <p:cNvPicPr>
            <a:picLocks noChangeAspect="1"/>
          </p:cNvPicPr>
          <p:nvPr/>
        </p:nvPicPr>
        <p:blipFill>
          <a:blip r:embed="rId3"/>
          <a:stretch>
            <a:fillRect/>
          </a:stretch>
        </p:blipFill>
        <p:spPr>
          <a:xfrm>
            <a:off x="7052393" y="1945758"/>
            <a:ext cx="4848456" cy="4146697"/>
          </a:xfrm>
          <a:prstGeom prst="rect">
            <a:avLst/>
          </a:prstGeom>
        </p:spPr>
      </p:pic>
      <p:sp>
        <p:nvSpPr>
          <p:cNvPr id="5" name="Text Box 5"/>
          <p:cNvSpPr txBox="1">
            <a:spLocks noChangeArrowheads="1"/>
          </p:cNvSpPr>
          <p:nvPr/>
        </p:nvSpPr>
        <p:spPr bwMode="auto">
          <a:xfrm>
            <a:off x="7684610" y="940980"/>
            <a:ext cx="3730322" cy="461665"/>
          </a:xfrm>
          <a:prstGeom prst="rect">
            <a:avLst/>
          </a:prstGeom>
          <a:solidFill>
            <a:schemeClr val="bg1"/>
          </a:solidFill>
          <a:ln>
            <a:noFill/>
          </a:ln>
          <a:extLst/>
        </p:spPr>
        <p:txBody>
          <a:bodyPr wrap="square">
            <a:spAutoFit/>
          </a:bodyPr>
          <a:lstStyle>
            <a:lvl1pPr>
              <a:defRPr sz="2400" b="1">
                <a:solidFill>
                  <a:schemeClr val="tx1"/>
                </a:solidFill>
                <a:latin typeface="Times New Roman" panose="02020603050405020304" pitchFamily="18" charset="0"/>
              </a:defRPr>
            </a:lvl1pPr>
            <a:lvl2pPr marL="742950" indent="-285750">
              <a:defRPr sz="2400" b="1">
                <a:solidFill>
                  <a:schemeClr val="tx1"/>
                </a:solidFill>
                <a:latin typeface="Times New Roman" panose="02020603050405020304" pitchFamily="18" charset="0"/>
              </a:defRPr>
            </a:lvl2pPr>
            <a:lvl3pPr marL="1143000" indent="-228600">
              <a:defRPr sz="2400" b="1">
                <a:solidFill>
                  <a:schemeClr val="tx1"/>
                </a:solidFill>
                <a:latin typeface="Times New Roman" panose="02020603050405020304" pitchFamily="18" charset="0"/>
              </a:defRPr>
            </a:lvl3pPr>
            <a:lvl4pPr marL="1600200" indent="-228600">
              <a:defRPr sz="2400" b="1">
                <a:solidFill>
                  <a:schemeClr val="tx1"/>
                </a:solidFill>
                <a:latin typeface="Times New Roman" panose="02020603050405020304" pitchFamily="18" charset="0"/>
              </a:defRPr>
            </a:lvl4pPr>
            <a:lvl5pPr marL="2057400" indent="-228600">
              <a:defRPr sz="2400" b="1">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b="1">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b="1">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b="1">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b="1">
                <a:solidFill>
                  <a:schemeClr val="tx1"/>
                </a:solidFill>
                <a:latin typeface="Times New Roman" panose="02020603050405020304" pitchFamily="18" charset="0"/>
              </a:defRPr>
            </a:lvl9pPr>
          </a:lstStyle>
          <a:p>
            <a:r>
              <a:rPr lang="en-US" altLang="ru-RU" dirty="0" err="1" smtClean="0">
                <a:solidFill>
                  <a:srgbClr val="000000"/>
                </a:solidFill>
              </a:rPr>
              <a:t>Substrat</a:t>
            </a:r>
            <a:r>
              <a:rPr lang="en-US" altLang="ru-RU" dirty="0" smtClean="0">
                <a:solidFill>
                  <a:srgbClr val="000000"/>
                </a:solidFill>
              </a:rPr>
              <a:t>                Ferment   </a:t>
            </a:r>
            <a:endParaRPr lang="en-US" altLang="ru-RU" dirty="0">
              <a:solidFill>
                <a:srgbClr val="000000"/>
              </a:solidFill>
            </a:endParaRPr>
          </a:p>
        </p:txBody>
      </p:sp>
      <p:cxnSp>
        <p:nvCxnSpPr>
          <p:cNvPr id="7" name="Прямая со стрелкой 6"/>
          <p:cNvCxnSpPr/>
          <p:nvPr/>
        </p:nvCxnSpPr>
        <p:spPr>
          <a:xfrm flipH="1">
            <a:off x="7549116" y="1402645"/>
            <a:ext cx="692858" cy="1808388"/>
          </a:xfrm>
          <a:prstGeom prst="straightConnector1">
            <a:avLst/>
          </a:prstGeom>
          <a:ln w="28575">
            <a:solidFill>
              <a:schemeClr val="accent6"/>
            </a:solidFill>
            <a:tailEnd type="triangle"/>
          </a:ln>
        </p:spPr>
        <p:style>
          <a:lnRef idx="1">
            <a:schemeClr val="accent1"/>
          </a:lnRef>
          <a:fillRef idx="0">
            <a:schemeClr val="accent1"/>
          </a:fillRef>
          <a:effectRef idx="0">
            <a:schemeClr val="accent1"/>
          </a:effectRef>
          <a:fontRef idx="minor">
            <a:schemeClr val="tx1"/>
          </a:fontRef>
        </p:style>
      </p:cxnSp>
      <p:cxnSp>
        <p:nvCxnSpPr>
          <p:cNvPr id="10" name="Прямая со стрелкой 9"/>
          <p:cNvCxnSpPr/>
          <p:nvPr/>
        </p:nvCxnSpPr>
        <p:spPr>
          <a:xfrm>
            <a:off x="8241974" y="1402645"/>
            <a:ext cx="2316156" cy="2393178"/>
          </a:xfrm>
          <a:prstGeom prst="straightConnector1">
            <a:avLst/>
          </a:prstGeom>
          <a:ln w="28575">
            <a:solidFill>
              <a:schemeClr val="accent6"/>
            </a:solidFill>
            <a:tailEnd type="triangle"/>
          </a:ln>
        </p:spPr>
        <p:style>
          <a:lnRef idx="1">
            <a:schemeClr val="accent1"/>
          </a:lnRef>
          <a:fillRef idx="0">
            <a:schemeClr val="accent1"/>
          </a:fillRef>
          <a:effectRef idx="0">
            <a:schemeClr val="accent1"/>
          </a:effectRef>
          <a:fontRef idx="minor">
            <a:schemeClr val="tx1"/>
          </a:fontRef>
        </p:style>
      </p:cxnSp>
      <p:cxnSp>
        <p:nvCxnSpPr>
          <p:cNvPr id="20" name="Прямая со стрелкой 19"/>
          <p:cNvCxnSpPr/>
          <p:nvPr/>
        </p:nvCxnSpPr>
        <p:spPr>
          <a:xfrm>
            <a:off x="10763632" y="1318437"/>
            <a:ext cx="347391" cy="1265275"/>
          </a:xfrm>
          <a:prstGeom prst="straightConnector1">
            <a:avLst/>
          </a:prstGeom>
          <a:ln w="28575">
            <a:solidFill>
              <a:srgbClr val="FF000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97709626"/>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2"/>
          <p:cNvSpPr>
            <a:spLocks noGrp="1" noChangeArrowheads="1"/>
          </p:cNvSpPr>
          <p:nvPr>
            <p:ph type="title"/>
          </p:nvPr>
        </p:nvSpPr>
        <p:spPr>
          <a:xfrm>
            <a:off x="4393043" y="192456"/>
            <a:ext cx="3929642" cy="515311"/>
          </a:xfrm>
        </p:spPr>
        <p:txBody>
          <a:bodyPr>
            <a:normAutofit fontScale="90000"/>
          </a:bodyPr>
          <a:lstStyle/>
          <a:p>
            <a:pPr algn="ctr"/>
            <a:r>
              <a:rPr lang="en-US" altLang="ru-RU" sz="2000" b="1" dirty="0" smtClean="0">
                <a:latin typeface="Times New Roman" panose="02020603050405020304" pitchFamily="18" charset="0"/>
                <a:cs typeface="Times New Roman" panose="02020603050405020304" pitchFamily="18" charset="0"/>
              </a:rPr>
              <a:t>ENERGIYA ISHLAB CHIQARISH </a:t>
            </a:r>
            <a:r>
              <a:rPr lang="en-US" altLang="ru-RU" sz="2000" b="1" dirty="0" smtClean="0">
                <a:solidFill>
                  <a:srgbClr val="FFFF66"/>
                </a:solidFill>
                <a:latin typeface="Times New Roman" panose="02020603050405020304" pitchFamily="18" charset="0"/>
                <a:cs typeface="Times New Roman" panose="02020603050405020304" pitchFamily="18" charset="0"/>
              </a:rPr>
              <a:t/>
            </a:r>
            <a:br>
              <a:rPr lang="en-US" altLang="ru-RU" sz="2000" b="1" dirty="0" smtClean="0">
                <a:solidFill>
                  <a:srgbClr val="FFFF66"/>
                </a:solidFill>
                <a:latin typeface="Times New Roman" panose="02020603050405020304" pitchFamily="18" charset="0"/>
                <a:cs typeface="Times New Roman" panose="02020603050405020304" pitchFamily="18" charset="0"/>
              </a:rPr>
            </a:br>
            <a:endParaRPr lang="en-US" altLang="ru-RU" sz="2000" b="1" dirty="0">
              <a:solidFill>
                <a:srgbClr val="0070C0"/>
              </a:solidFill>
              <a:latin typeface="Times New Roman" panose="02020603050405020304" pitchFamily="18" charset="0"/>
              <a:cs typeface="Times New Roman" panose="02020603050405020304" pitchFamily="18" charset="0"/>
            </a:endParaRPr>
          </a:p>
        </p:txBody>
      </p:sp>
      <p:sp>
        <p:nvSpPr>
          <p:cNvPr id="40963" name="Rectangle 3"/>
          <p:cNvSpPr>
            <a:spLocks noGrp="1" noChangeArrowheads="1"/>
          </p:cNvSpPr>
          <p:nvPr>
            <p:ph sz="half" idx="1"/>
          </p:nvPr>
        </p:nvSpPr>
        <p:spPr>
          <a:xfrm>
            <a:off x="653878" y="1408314"/>
            <a:ext cx="5143500" cy="877186"/>
          </a:xfrm>
          <a:ln>
            <a:solidFill>
              <a:schemeClr val="tx1"/>
            </a:solidFill>
            <a:miter lim="800000"/>
            <a:headEnd/>
            <a:tailEnd/>
          </a:ln>
        </p:spPr>
        <p:txBody>
          <a:bodyPr>
            <a:noAutofit/>
          </a:bodyPr>
          <a:lstStyle/>
          <a:p>
            <a:pPr>
              <a:lnSpc>
                <a:spcPct val="80000"/>
              </a:lnSpc>
              <a:spcBef>
                <a:spcPts val="2400"/>
              </a:spcBef>
            </a:pPr>
            <a:r>
              <a:rPr lang="en-US" altLang="ru-RU" sz="1800" b="1" dirty="0" err="1" smtClean="0">
                <a:solidFill>
                  <a:srgbClr val="C00000"/>
                </a:solidFill>
              </a:rPr>
              <a:t>Oksidlanish</a:t>
            </a:r>
            <a:r>
              <a:rPr lang="en-US" altLang="ru-RU" sz="1800" dirty="0" smtClean="0"/>
              <a:t> </a:t>
            </a:r>
            <a:r>
              <a:rPr lang="en-US" altLang="ru-RU" sz="1800" dirty="0"/>
              <a:t>= </a:t>
            </a:r>
            <a:r>
              <a:rPr lang="en-US" altLang="ru-RU" sz="1800" dirty="0" err="1" smtClean="0"/>
              <a:t>Elektronlarning</a:t>
            </a:r>
            <a:r>
              <a:rPr lang="en-US" altLang="ru-RU" sz="1800" dirty="0" smtClean="0"/>
              <a:t> (e</a:t>
            </a:r>
            <a:r>
              <a:rPr lang="en-US" altLang="ru-RU" sz="1800" baseline="50000" dirty="0" smtClean="0"/>
              <a:t>-  </a:t>
            </a:r>
            <a:r>
              <a:rPr lang="en-US" altLang="ru-RU" sz="1800" dirty="0" smtClean="0"/>
              <a:t>) </a:t>
            </a:r>
            <a:r>
              <a:rPr lang="en-US" altLang="ru-RU" sz="1800" dirty="0" err="1" smtClean="0"/>
              <a:t>yo’qotilishi</a:t>
            </a:r>
            <a:endParaRPr lang="en-US" altLang="ru-RU" sz="1800" baseline="50000" dirty="0"/>
          </a:p>
          <a:p>
            <a:pPr>
              <a:lnSpc>
                <a:spcPct val="80000"/>
              </a:lnSpc>
              <a:spcBef>
                <a:spcPts val="2400"/>
              </a:spcBef>
            </a:pPr>
            <a:r>
              <a:rPr lang="en-US" altLang="ru-RU" sz="1800" b="1" dirty="0" err="1" smtClean="0">
                <a:solidFill>
                  <a:srgbClr val="C00000"/>
                </a:solidFill>
              </a:rPr>
              <a:t>Qaytarilish</a:t>
            </a:r>
            <a:r>
              <a:rPr lang="en-US" altLang="ru-RU" sz="1800" dirty="0" smtClean="0"/>
              <a:t> </a:t>
            </a:r>
            <a:r>
              <a:rPr lang="en-US" altLang="ru-RU" sz="1800" dirty="0"/>
              <a:t>= </a:t>
            </a:r>
            <a:r>
              <a:rPr lang="en-US" altLang="ru-RU" sz="1800" dirty="0" err="1" smtClean="0"/>
              <a:t>Elektronlarning</a:t>
            </a:r>
            <a:r>
              <a:rPr lang="en-US" altLang="ru-RU" sz="1800" dirty="0" smtClean="0"/>
              <a:t> (e</a:t>
            </a:r>
            <a:r>
              <a:rPr lang="en-US" altLang="ru-RU" sz="1800" baseline="50000" dirty="0" smtClean="0"/>
              <a:t>-</a:t>
            </a:r>
            <a:r>
              <a:rPr lang="en-US" altLang="ru-RU" sz="1800" dirty="0" smtClean="0"/>
              <a:t>) </a:t>
            </a:r>
            <a:r>
              <a:rPr lang="en-US" altLang="ru-RU" sz="1800" dirty="0" err="1" smtClean="0"/>
              <a:t>olinishi</a:t>
            </a:r>
            <a:endParaRPr lang="en-US" altLang="ru-RU" sz="1800" dirty="0"/>
          </a:p>
        </p:txBody>
      </p:sp>
      <p:pic>
        <p:nvPicPr>
          <p:cNvPr id="40964" name="Picture 5"/>
          <p:cNvPicPr>
            <a:picLocks noChangeAspect="1" noChangeArrowheads="1"/>
          </p:cNvPicPr>
          <p:nvPr/>
        </p:nvPicPr>
        <p:blipFill>
          <a:blip r:embed="rId2">
            <a:extLst>
              <a:ext uri="{28A0092B-C50C-407E-A947-70E740481C1C}">
                <a14:useLocalDpi xmlns:a14="http://schemas.microsoft.com/office/drawing/2010/main" val="0"/>
              </a:ext>
            </a:extLst>
          </a:blip>
          <a:srcRect l="1025" t="2789" r="1025" b="9105"/>
          <a:stretch>
            <a:fillRect/>
          </a:stretch>
        </p:blipFill>
        <p:spPr bwMode="auto">
          <a:xfrm>
            <a:off x="1446914" y="2665412"/>
            <a:ext cx="8983626" cy="37745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0965" name="Text Box 6"/>
          <p:cNvSpPr txBox="1">
            <a:spLocks noChangeArrowheads="1"/>
          </p:cNvSpPr>
          <p:nvPr/>
        </p:nvSpPr>
        <p:spPr bwMode="auto">
          <a:xfrm>
            <a:off x="6000749" y="2573079"/>
            <a:ext cx="2239483" cy="461665"/>
          </a:xfrm>
          <a:prstGeom prst="rect">
            <a:avLst/>
          </a:prstGeom>
          <a:solidFill>
            <a:schemeClr val="bg1"/>
          </a:solidFill>
          <a:ln>
            <a:noFill/>
          </a:ln>
          <a:extLst/>
        </p:spPr>
        <p:txBody>
          <a:bodyPr wrap="square">
            <a:spAutoFit/>
          </a:bodyPr>
          <a:lstStyle>
            <a:lvl1pPr>
              <a:defRPr sz="2400" b="1">
                <a:solidFill>
                  <a:schemeClr val="tx1"/>
                </a:solidFill>
                <a:latin typeface="Times New Roman" panose="02020603050405020304" pitchFamily="18" charset="0"/>
              </a:defRPr>
            </a:lvl1pPr>
            <a:lvl2pPr marL="742950" indent="-285750">
              <a:defRPr sz="2400" b="1">
                <a:solidFill>
                  <a:schemeClr val="tx1"/>
                </a:solidFill>
                <a:latin typeface="Times New Roman" panose="02020603050405020304" pitchFamily="18" charset="0"/>
              </a:defRPr>
            </a:lvl2pPr>
            <a:lvl3pPr marL="1143000" indent="-228600">
              <a:defRPr sz="2400" b="1">
                <a:solidFill>
                  <a:schemeClr val="tx1"/>
                </a:solidFill>
                <a:latin typeface="Times New Roman" panose="02020603050405020304" pitchFamily="18" charset="0"/>
              </a:defRPr>
            </a:lvl3pPr>
            <a:lvl4pPr marL="1600200" indent="-228600">
              <a:defRPr sz="2400" b="1">
                <a:solidFill>
                  <a:schemeClr val="tx1"/>
                </a:solidFill>
                <a:latin typeface="Times New Roman" panose="02020603050405020304" pitchFamily="18" charset="0"/>
              </a:defRPr>
            </a:lvl4pPr>
            <a:lvl5pPr marL="2057400" indent="-228600">
              <a:defRPr sz="2400" b="1">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b="1">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b="1">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b="1">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b="1">
                <a:solidFill>
                  <a:schemeClr val="tx1"/>
                </a:solidFill>
                <a:latin typeface="Times New Roman" panose="02020603050405020304" pitchFamily="18" charset="0"/>
              </a:defRPr>
            </a:lvl9pPr>
          </a:lstStyle>
          <a:p>
            <a:pPr algn="ctr"/>
            <a:r>
              <a:rPr lang="en-US" altLang="ru-RU" dirty="0" err="1" smtClean="0">
                <a:solidFill>
                  <a:srgbClr val="000000"/>
                </a:solidFill>
                <a:cs typeface="Times New Roman" panose="02020603050405020304" pitchFamily="18" charset="0"/>
              </a:rPr>
              <a:t>Qaytarilish</a:t>
            </a:r>
            <a:endParaRPr lang="en-US" altLang="ru-RU" dirty="0">
              <a:solidFill>
                <a:srgbClr val="000000"/>
              </a:solidFill>
              <a:cs typeface="Times New Roman" panose="02020603050405020304" pitchFamily="18" charset="0"/>
            </a:endParaRPr>
          </a:p>
        </p:txBody>
      </p:sp>
      <p:sp>
        <p:nvSpPr>
          <p:cNvPr id="2" name="Прямоугольник 1"/>
          <p:cNvSpPr/>
          <p:nvPr/>
        </p:nvSpPr>
        <p:spPr>
          <a:xfrm>
            <a:off x="834632" y="774681"/>
            <a:ext cx="3739165" cy="369332"/>
          </a:xfrm>
          <a:prstGeom prst="rect">
            <a:avLst/>
          </a:prstGeom>
        </p:spPr>
        <p:txBody>
          <a:bodyPr wrap="none">
            <a:spAutoFit/>
          </a:bodyPr>
          <a:lstStyle/>
          <a:p>
            <a:r>
              <a:rPr lang="en-US" altLang="ru-RU" b="1" dirty="0" err="1">
                <a:solidFill>
                  <a:srgbClr val="0070C0"/>
                </a:solidFill>
                <a:latin typeface="Times New Roman" panose="02020603050405020304" pitchFamily="18" charset="0"/>
                <a:cs typeface="Times New Roman" panose="02020603050405020304" pitchFamily="18" charset="0"/>
              </a:rPr>
              <a:t>Oksidlanish-qaytarilish</a:t>
            </a:r>
            <a:r>
              <a:rPr lang="en-US" altLang="ru-RU" b="1" dirty="0">
                <a:solidFill>
                  <a:srgbClr val="0070C0"/>
                </a:solidFill>
                <a:latin typeface="Times New Roman" panose="02020603050405020304" pitchFamily="18" charset="0"/>
                <a:cs typeface="Times New Roman" panose="02020603050405020304" pitchFamily="18" charset="0"/>
              </a:rPr>
              <a:t> </a:t>
            </a:r>
            <a:r>
              <a:rPr lang="en-US" altLang="ru-RU" b="1" dirty="0" err="1">
                <a:solidFill>
                  <a:srgbClr val="0070C0"/>
                </a:solidFill>
                <a:latin typeface="Times New Roman" panose="02020603050405020304" pitchFamily="18" charset="0"/>
                <a:cs typeface="Times New Roman" panose="02020603050405020304" pitchFamily="18" charset="0"/>
              </a:rPr>
              <a:t>reaksiyalari</a:t>
            </a:r>
            <a:endParaRPr lang="ru-RU" dirty="0"/>
          </a:p>
        </p:txBody>
      </p:sp>
      <p:sp>
        <p:nvSpPr>
          <p:cNvPr id="3" name="Прямоугольник 2"/>
          <p:cNvSpPr/>
          <p:nvPr/>
        </p:nvSpPr>
        <p:spPr>
          <a:xfrm>
            <a:off x="3848987" y="5978305"/>
            <a:ext cx="2275366" cy="461665"/>
          </a:xfrm>
          <a:prstGeom prst="rect">
            <a:avLst/>
          </a:prstGeom>
          <a:solidFill>
            <a:schemeClr val="bg1"/>
          </a:solidFill>
        </p:spPr>
        <p:txBody>
          <a:bodyPr wrap="square">
            <a:spAutoFit/>
          </a:bodyPr>
          <a:lstStyle/>
          <a:p>
            <a:r>
              <a:rPr lang="en-US" altLang="ru-RU" sz="2400" b="1" dirty="0" err="1">
                <a:solidFill>
                  <a:srgbClr val="C00000"/>
                </a:solidFill>
                <a:latin typeface="Times New Roman" panose="02020603050405020304" pitchFamily="18" charset="0"/>
                <a:cs typeface="Times New Roman" panose="02020603050405020304" pitchFamily="18" charset="0"/>
              </a:rPr>
              <a:t>Oksidlanish</a:t>
            </a:r>
            <a:endParaRPr lang="ru-RU" sz="2400" dirty="0">
              <a:latin typeface="Times New Roman" panose="02020603050405020304" pitchFamily="18" charset="0"/>
              <a:cs typeface="Times New Roman" panose="02020603050405020304" pitchFamily="18" charset="0"/>
            </a:endParaRPr>
          </a:p>
        </p:txBody>
      </p:sp>
      <p:sp>
        <p:nvSpPr>
          <p:cNvPr id="4" name="Прямоугольник 3"/>
          <p:cNvSpPr/>
          <p:nvPr/>
        </p:nvSpPr>
        <p:spPr>
          <a:xfrm>
            <a:off x="6879265" y="5200725"/>
            <a:ext cx="1686096" cy="400110"/>
          </a:xfrm>
          <a:prstGeom prst="rect">
            <a:avLst/>
          </a:prstGeom>
          <a:solidFill>
            <a:schemeClr val="bg1"/>
          </a:solidFill>
        </p:spPr>
        <p:txBody>
          <a:bodyPr wrap="square">
            <a:spAutoFit/>
          </a:bodyPr>
          <a:lstStyle/>
          <a:p>
            <a:pPr algn="ctr"/>
            <a:r>
              <a:rPr lang="en-US" altLang="ru-RU" sz="2000" b="1" dirty="0" err="1" smtClean="0">
                <a:solidFill>
                  <a:srgbClr val="000000"/>
                </a:solidFill>
                <a:latin typeface="Times New Roman" panose="02020603050405020304" pitchFamily="18" charset="0"/>
                <a:cs typeface="Times New Roman" panose="02020603050405020304" pitchFamily="18" charset="0"/>
              </a:rPr>
              <a:t>Oksidlangan</a:t>
            </a:r>
            <a:endParaRPr lang="en-US" altLang="ru-RU" sz="2000" b="1" dirty="0">
              <a:solidFill>
                <a:srgbClr val="000000"/>
              </a:solidFill>
              <a:latin typeface="Times New Roman" panose="02020603050405020304" pitchFamily="18" charset="0"/>
              <a:cs typeface="Times New Roman" panose="02020603050405020304" pitchFamily="18" charset="0"/>
            </a:endParaRPr>
          </a:p>
        </p:txBody>
      </p:sp>
      <p:sp>
        <p:nvSpPr>
          <p:cNvPr id="10" name="Прямоугольник 9"/>
          <p:cNvSpPr/>
          <p:nvPr/>
        </p:nvSpPr>
        <p:spPr>
          <a:xfrm>
            <a:off x="8956993" y="5200725"/>
            <a:ext cx="1835053" cy="400110"/>
          </a:xfrm>
          <a:prstGeom prst="rect">
            <a:avLst/>
          </a:prstGeom>
          <a:solidFill>
            <a:schemeClr val="bg1"/>
          </a:solidFill>
        </p:spPr>
        <p:txBody>
          <a:bodyPr wrap="square">
            <a:spAutoFit/>
          </a:bodyPr>
          <a:lstStyle/>
          <a:p>
            <a:pPr algn="ctr"/>
            <a:r>
              <a:rPr lang="en-US" altLang="ru-RU" sz="2000" b="1" dirty="0" err="1" smtClean="0">
                <a:solidFill>
                  <a:srgbClr val="000000"/>
                </a:solidFill>
                <a:latin typeface="Times New Roman" panose="02020603050405020304" pitchFamily="18" charset="0"/>
                <a:cs typeface="Times New Roman" panose="02020603050405020304" pitchFamily="18" charset="0"/>
              </a:rPr>
              <a:t>Qaytarilgan</a:t>
            </a:r>
            <a:endParaRPr lang="en-US" altLang="ru-RU" sz="2000" b="1" dirty="0">
              <a:solidFill>
                <a:srgbClr val="000000"/>
              </a:solidFill>
              <a:latin typeface="Times New Roman" panose="02020603050405020304" pitchFamily="18" charset="0"/>
              <a:cs typeface="Times New Roman" panose="02020603050405020304" pitchFamily="18" charset="0"/>
            </a:endParaRPr>
          </a:p>
        </p:txBody>
      </p:sp>
      <p:sp>
        <p:nvSpPr>
          <p:cNvPr id="5" name="Прямоугольник 4"/>
          <p:cNvSpPr/>
          <p:nvPr/>
        </p:nvSpPr>
        <p:spPr>
          <a:xfrm>
            <a:off x="6000749" y="1385242"/>
            <a:ext cx="5331366" cy="923330"/>
          </a:xfrm>
          <a:prstGeom prst="rect">
            <a:avLst/>
          </a:prstGeom>
          <a:solidFill>
            <a:schemeClr val="accent6">
              <a:lumMod val="20000"/>
              <a:lumOff val="80000"/>
            </a:schemeClr>
          </a:solidFill>
        </p:spPr>
        <p:txBody>
          <a:bodyPr wrap="square">
            <a:spAutoFit/>
          </a:bodyPr>
          <a:lstStyle/>
          <a:p>
            <a:r>
              <a:rPr lang="ru-RU" dirty="0" err="1">
                <a:latin typeface="Times New Roman" panose="02020603050405020304" pitchFamily="18" charset="0"/>
                <a:cs typeface="Times New Roman" panose="02020603050405020304" pitchFamily="18" charset="0"/>
              </a:rPr>
              <a:t>Biologik</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tizimlarda</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elektronlar</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ko'pincha</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vodorod</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atomlari</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bilan</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bog'lanadi</a:t>
            </a:r>
            <a:r>
              <a:rPr lang="ru-RU" dirty="0" smtClean="0">
                <a:latin typeface="Times New Roman" panose="02020603050405020304" pitchFamily="18" charset="0"/>
                <a:cs typeface="Times New Roman" panose="02020603050405020304" pitchFamily="18" charset="0"/>
              </a:rPr>
              <a:t>.</a:t>
            </a:r>
            <a:endParaRPr lang="en-US" dirty="0" smtClean="0">
              <a:latin typeface="Times New Roman" panose="02020603050405020304" pitchFamily="18" charset="0"/>
              <a:cs typeface="Times New Roman" panose="02020603050405020304" pitchFamily="18" charset="0"/>
            </a:endParaRPr>
          </a:p>
          <a:p>
            <a:endParaRPr lang="ru-RU"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826434118"/>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180753"/>
            <a:ext cx="10515600" cy="765545"/>
          </a:xfrm>
        </p:spPr>
        <p:txBody>
          <a:bodyPr>
            <a:normAutofit/>
          </a:bodyPr>
          <a:lstStyle/>
          <a:p>
            <a:pPr algn="ctr"/>
            <a:r>
              <a:rPr lang="en-US" sz="3600" b="1" dirty="0" smtClean="0">
                <a:latin typeface="Times New Roman" panose="02020603050405020304" pitchFamily="18" charset="0"/>
                <a:cs typeface="Times New Roman" panose="02020603050405020304" pitchFamily="18" charset="0"/>
              </a:rPr>
              <a:t>ATF </a:t>
            </a:r>
            <a:r>
              <a:rPr lang="en-US" sz="3600" b="1" dirty="0" err="1" smtClean="0">
                <a:latin typeface="Times New Roman" panose="02020603050405020304" pitchFamily="18" charset="0"/>
                <a:cs typeface="Times New Roman" panose="02020603050405020304" pitchFamily="18" charset="0"/>
              </a:rPr>
              <a:t>hosil</a:t>
            </a:r>
            <a:r>
              <a:rPr lang="en-US" sz="3600" b="1" dirty="0" smtClean="0">
                <a:latin typeface="Times New Roman" panose="02020603050405020304" pitchFamily="18" charset="0"/>
                <a:cs typeface="Times New Roman" panose="02020603050405020304" pitchFamily="18" charset="0"/>
              </a:rPr>
              <a:t> </a:t>
            </a:r>
            <a:r>
              <a:rPr lang="en-US" sz="3600" b="1" dirty="0" err="1" smtClean="0">
                <a:latin typeface="Times New Roman" panose="02020603050405020304" pitchFamily="18" charset="0"/>
                <a:cs typeface="Times New Roman" panose="02020603050405020304" pitchFamily="18" charset="0"/>
              </a:rPr>
              <a:t>bo’lishi</a:t>
            </a:r>
            <a:endParaRPr lang="ru-RU" sz="3600" b="1" dirty="0">
              <a:latin typeface="Times New Roman" panose="02020603050405020304" pitchFamily="18" charset="0"/>
              <a:cs typeface="Times New Roman" panose="02020603050405020304" pitchFamily="18" charset="0"/>
            </a:endParaRPr>
          </a:p>
        </p:txBody>
      </p:sp>
      <p:sp>
        <p:nvSpPr>
          <p:cNvPr id="5" name="Заголовок 1"/>
          <p:cNvSpPr txBox="1">
            <a:spLocks/>
          </p:cNvSpPr>
          <p:nvPr/>
        </p:nvSpPr>
        <p:spPr>
          <a:xfrm>
            <a:off x="520107" y="946297"/>
            <a:ext cx="10985205" cy="2583711"/>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just"/>
            <a:r>
              <a:rPr lang="en-US" sz="2000" b="1" dirty="0" err="1" smtClean="0">
                <a:latin typeface="Times New Roman" panose="02020603050405020304" pitchFamily="18" charset="0"/>
                <a:cs typeface="Times New Roman" panose="02020603050405020304" pitchFamily="18" charset="0"/>
              </a:rPr>
              <a:t>Organizmda</a:t>
            </a:r>
            <a:r>
              <a:rPr lang="en-US" sz="2000" b="1" dirty="0" smtClean="0">
                <a:latin typeface="Times New Roman" panose="02020603050405020304" pitchFamily="18" charset="0"/>
                <a:cs typeface="Times New Roman" panose="02020603050405020304" pitchFamily="18" charset="0"/>
              </a:rPr>
              <a:t> 3 </a:t>
            </a:r>
            <a:r>
              <a:rPr lang="en-US" sz="2000" b="1" dirty="0" err="1" smtClean="0">
                <a:latin typeface="Times New Roman" panose="02020603050405020304" pitchFamily="18" charset="0"/>
                <a:cs typeface="Times New Roman" panose="02020603050405020304" pitchFamily="18" charset="0"/>
              </a:rPr>
              <a:t>xil</a:t>
            </a:r>
            <a:r>
              <a:rPr lang="en-US" sz="2000" b="1" dirty="0" smtClean="0">
                <a:latin typeface="Times New Roman" panose="02020603050405020304" pitchFamily="18" charset="0"/>
                <a:cs typeface="Times New Roman" panose="02020603050405020304" pitchFamily="18" charset="0"/>
              </a:rPr>
              <a:t> </a:t>
            </a:r>
            <a:r>
              <a:rPr lang="en-US" sz="2000" b="1" dirty="0" err="1" smtClean="0">
                <a:latin typeface="Times New Roman" panose="02020603050405020304" pitchFamily="18" charset="0"/>
                <a:cs typeface="Times New Roman" panose="02020603050405020304" pitchFamily="18" charset="0"/>
              </a:rPr>
              <a:t>yo’l</a:t>
            </a:r>
            <a:r>
              <a:rPr lang="en-US" sz="2000" b="1" dirty="0" smtClean="0">
                <a:latin typeface="Times New Roman" panose="02020603050405020304" pitchFamily="18" charset="0"/>
                <a:cs typeface="Times New Roman" panose="02020603050405020304" pitchFamily="18" charset="0"/>
              </a:rPr>
              <a:t> </a:t>
            </a:r>
            <a:r>
              <a:rPr lang="en-US" sz="2000" b="1" dirty="0" err="1" smtClean="0">
                <a:latin typeface="Times New Roman" panose="02020603050405020304" pitchFamily="18" charset="0"/>
                <a:cs typeface="Times New Roman" panose="02020603050405020304" pitchFamily="18" charset="0"/>
              </a:rPr>
              <a:t>bilan</a:t>
            </a:r>
            <a:r>
              <a:rPr lang="en-US" sz="2000" b="1" dirty="0" smtClean="0">
                <a:latin typeface="Times New Roman" panose="02020603050405020304" pitchFamily="18" charset="0"/>
                <a:cs typeface="Times New Roman" panose="02020603050405020304" pitchFamily="18" charset="0"/>
              </a:rPr>
              <a:t> ADF </a:t>
            </a:r>
            <a:r>
              <a:rPr lang="en-US" sz="2000" b="1" dirty="0" err="1" smtClean="0">
                <a:latin typeface="Times New Roman" panose="02020603050405020304" pitchFamily="18" charset="0"/>
                <a:cs typeface="Times New Roman" panose="02020603050405020304" pitchFamily="18" charset="0"/>
              </a:rPr>
              <a:t>fosforlanishidan</a:t>
            </a:r>
            <a:r>
              <a:rPr lang="en-US" sz="2000" b="1" dirty="0" smtClean="0">
                <a:latin typeface="Times New Roman" panose="02020603050405020304" pitchFamily="18" charset="0"/>
                <a:cs typeface="Times New Roman" panose="02020603050405020304" pitchFamily="18" charset="0"/>
              </a:rPr>
              <a:t> ATF </a:t>
            </a:r>
            <a:r>
              <a:rPr lang="en-US" sz="2000" b="1" dirty="0" err="1" smtClean="0">
                <a:latin typeface="Times New Roman" panose="02020603050405020304" pitchFamily="18" charset="0"/>
                <a:cs typeface="Times New Roman" panose="02020603050405020304" pitchFamily="18" charset="0"/>
              </a:rPr>
              <a:t>hosil</a:t>
            </a:r>
            <a:r>
              <a:rPr lang="en-US" sz="2000" b="1" dirty="0" smtClean="0">
                <a:latin typeface="Times New Roman" panose="02020603050405020304" pitchFamily="18" charset="0"/>
                <a:cs typeface="Times New Roman" panose="02020603050405020304" pitchFamily="18" charset="0"/>
              </a:rPr>
              <a:t> </a:t>
            </a:r>
            <a:r>
              <a:rPr lang="en-US" sz="2000" b="1" dirty="0" err="1" smtClean="0">
                <a:latin typeface="Times New Roman" panose="02020603050405020304" pitchFamily="18" charset="0"/>
                <a:cs typeface="Times New Roman" panose="02020603050405020304" pitchFamily="18" charset="0"/>
              </a:rPr>
              <a:t>bo’ladi</a:t>
            </a:r>
            <a:r>
              <a:rPr lang="en-US" sz="2000" b="1" dirty="0" smtClean="0">
                <a:latin typeface="Times New Roman" panose="02020603050405020304" pitchFamily="18" charset="0"/>
                <a:cs typeface="Times New Roman" panose="02020603050405020304" pitchFamily="18" charset="0"/>
              </a:rPr>
              <a:t>:</a:t>
            </a:r>
          </a:p>
          <a:p>
            <a:pPr algn="just"/>
            <a:endParaRPr lang="en-US" sz="2000" dirty="0" smtClean="0">
              <a:latin typeface="Times New Roman" panose="02020603050405020304" pitchFamily="18" charset="0"/>
              <a:cs typeface="Times New Roman" panose="02020603050405020304" pitchFamily="18" charset="0"/>
            </a:endParaRPr>
          </a:p>
          <a:p>
            <a:pPr marL="457200" indent="-457200" algn="just">
              <a:buAutoNum type="arabicPeriod"/>
            </a:pPr>
            <a:r>
              <a:rPr lang="en-US" sz="2000" b="1" dirty="0" err="1" smtClean="0">
                <a:latin typeface="Times New Roman" panose="02020603050405020304" pitchFamily="18" charset="0"/>
                <a:cs typeface="Times New Roman" panose="02020603050405020304" pitchFamily="18" charset="0"/>
              </a:rPr>
              <a:t>Substrat</a:t>
            </a:r>
            <a:r>
              <a:rPr lang="en-US" sz="2000" b="1" dirty="0" smtClean="0">
                <a:latin typeface="Times New Roman" panose="02020603050405020304" pitchFamily="18" charset="0"/>
                <a:cs typeface="Times New Roman" panose="02020603050405020304" pitchFamily="18" charset="0"/>
              </a:rPr>
              <a:t> </a:t>
            </a:r>
            <a:r>
              <a:rPr lang="en-US" sz="2000" b="1" dirty="0" err="1" smtClean="0">
                <a:latin typeface="Times New Roman" panose="02020603050405020304" pitchFamily="18" charset="0"/>
                <a:cs typeface="Times New Roman" panose="02020603050405020304" pitchFamily="18" charset="0"/>
              </a:rPr>
              <a:t>darajasidagi</a:t>
            </a:r>
            <a:r>
              <a:rPr lang="en-US" sz="2000" b="1" dirty="0" smtClean="0">
                <a:latin typeface="Times New Roman" panose="02020603050405020304" pitchFamily="18" charset="0"/>
                <a:cs typeface="Times New Roman" panose="02020603050405020304" pitchFamily="18" charset="0"/>
              </a:rPr>
              <a:t> </a:t>
            </a:r>
            <a:r>
              <a:rPr lang="en-US" sz="2000" b="1" dirty="0" err="1" smtClean="0">
                <a:latin typeface="Times New Roman" panose="02020603050405020304" pitchFamily="18" charset="0"/>
                <a:cs typeface="Times New Roman" panose="02020603050405020304" pitchFamily="18" charset="0"/>
              </a:rPr>
              <a:t>fosforillanish</a:t>
            </a:r>
            <a:r>
              <a:rPr lang="en-US" sz="2000" b="1" dirty="0" smtClean="0">
                <a:latin typeface="Times New Roman" panose="02020603050405020304" pitchFamily="18" charset="0"/>
                <a:cs typeface="Times New Roman" panose="02020603050405020304" pitchFamily="18" charset="0"/>
              </a:rPr>
              <a:t> </a:t>
            </a:r>
            <a:r>
              <a:rPr lang="en-US" sz="2000" dirty="0" smtClean="0">
                <a:latin typeface="Times New Roman" panose="02020603050405020304" pitchFamily="18" charset="0"/>
                <a:cs typeface="Times New Roman" panose="02020603050405020304" pitchFamily="18" charset="0"/>
              </a:rPr>
              <a:t>– ATF </a:t>
            </a:r>
            <a:r>
              <a:rPr lang="en-US" sz="2000" dirty="0" err="1" smtClean="0">
                <a:latin typeface="Times New Roman" panose="02020603050405020304" pitchFamily="18" charset="0"/>
                <a:cs typeface="Times New Roman" panose="02020603050405020304" pitchFamily="18" charset="0"/>
              </a:rPr>
              <a:t>to’g’ridan</a:t>
            </a:r>
            <a:r>
              <a:rPr lang="en-US" sz="2000" dirty="0" smtClean="0">
                <a:latin typeface="Times New Roman" panose="02020603050405020304" pitchFamily="18" charset="0"/>
                <a:cs typeface="Times New Roman" panose="02020603050405020304" pitchFamily="18" charset="0"/>
              </a:rPr>
              <a:t> </a:t>
            </a:r>
            <a:r>
              <a:rPr lang="en-US" sz="2000" dirty="0" err="1" smtClean="0">
                <a:latin typeface="Times New Roman" panose="02020603050405020304" pitchFamily="18" charset="0"/>
                <a:cs typeface="Times New Roman" panose="02020603050405020304" pitchFamily="18" charset="0"/>
              </a:rPr>
              <a:t>to’gri</a:t>
            </a:r>
            <a:r>
              <a:rPr lang="en-US" sz="2000" dirty="0" smtClean="0">
                <a:latin typeface="Times New Roman" panose="02020603050405020304" pitchFamily="18" charset="0"/>
                <a:cs typeface="Times New Roman" panose="02020603050405020304" pitchFamily="18" charset="0"/>
              </a:rPr>
              <a:t> </a:t>
            </a:r>
            <a:r>
              <a:rPr lang="en-US" sz="2000" dirty="0" err="1" smtClean="0">
                <a:latin typeface="Times New Roman" panose="02020603050405020304" pitchFamily="18" charset="0"/>
                <a:cs typeface="Times New Roman" panose="02020603050405020304" pitchFamily="18" charset="0"/>
              </a:rPr>
              <a:t>substratdan</a:t>
            </a:r>
            <a:r>
              <a:rPr lang="en-US" sz="2000" dirty="0" smtClean="0">
                <a:latin typeface="Times New Roman" panose="02020603050405020304" pitchFamily="18" charset="0"/>
                <a:cs typeface="Times New Roman" panose="02020603050405020304" pitchFamily="18" charset="0"/>
              </a:rPr>
              <a:t> </a:t>
            </a:r>
            <a:r>
              <a:rPr lang="en-US" sz="2000" dirty="0" err="1" smtClean="0">
                <a:latin typeface="Times New Roman" panose="02020603050405020304" pitchFamily="18" charset="0"/>
                <a:cs typeface="Times New Roman" panose="02020603050405020304" pitchFamily="18" charset="0"/>
              </a:rPr>
              <a:t>olinadi</a:t>
            </a:r>
            <a:r>
              <a:rPr lang="en-US" sz="2000" dirty="0" smtClean="0">
                <a:latin typeface="Times New Roman" panose="02020603050405020304" pitchFamily="18" charset="0"/>
                <a:cs typeface="Times New Roman" panose="02020603050405020304" pitchFamily="18" charset="0"/>
              </a:rPr>
              <a:t>;</a:t>
            </a:r>
          </a:p>
          <a:p>
            <a:pPr marL="457200" indent="-457200" algn="just">
              <a:buAutoNum type="arabicPeriod"/>
            </a:pPr>
            <a:r>
              <a:rPr lang="en-US" sz="2000" b="1" dirty="0" err="1">
                <a:latin typeface="Times New Roman" panose="02020603050405020304" pitchFamily="18" charset="0"/>
                <a:cs typeface="Times New Roman" panose="02020603050405020304" pitchFamily="18" charset="0"/>
              </a:rPr>
              <a:t>Oksidlovchi</a:t>
            </a:r>
            <a:r>
              <a:rPr lang="en-US" sz="2000" b="1" dirty="0">
                <a:latin typeface="Times New Roman" panose="02020603050405020304" pitchFamily="18" charset="0"/>
                <a:cs typeface="Times New Roman" panose="02020603050405020304" pitchFamily="18" charset="0"/>
              </a:rPr>
              <a:t> </a:t>
            </a:r>
            <a:r>
              <a:rPr lang="en-US" sz="2000" b="1" dirty="0" err="1" smtClean="0">
                <a:latin typeface="Times New Roman" panose="02020603050405020304" pitchFamily="18" charset="0"/>
                <a:cs typeface="Times New Roman" panose="02020603050405020304" pitchFamily="18" charset="0"/>
              </a:rPr>
              <a:t>fosforillanish</a:t>
            </a:r>
            <a:r>
              <a:rPr lang="en-US" sz="2000" b="1" dirty="0" smtClean="0">
                <a:latin typeface="Times New Roman" panose="02020603050405020304" pitchFamily="18" charset="0"/>
                <a:cs typeface="Times New Roman" panose="02020603050405020304" pitchFamily="18" charset="0"/>
              </a:rPr>
              <a:t> </a:t>
            </a:r>
            <a:r>
              <a:rPr lang="en-US" sz="2000" dirty="0" smtClean="0">
                <a:latin typeface="Times New Roman" panose="02020603050405020304" pitchFamily="18" charset="0"/>
                <a:cs typeface="Times New Roman" panose="02020603050405020304" pitchFamily="18" charset="0"/>
              </a:rPr>
              <a:t>– </a:t>
            </a:r>
            <a:r>
              <a:rPr lang="en-US" sz="2000" dirty="0" err="1" smtClean="0">
                <a:latin typeface="Times New Roman" panose="02020603050405020304" pitchFamily="18" charset="0"/>
                <a:cs typeface="Times New Roman" panose="02020603050405020304" pitchFamily="18" charset="0"/>
              </a:rPr>
              <a:t>elektronlar</a:t>
            </a:r>
            <a:r>
              <a:rPr lang="en-US" sz="2000" dirty="0" smtClean="0">
                <a:latin typeface="Times New Roman" panose="02020603050405020304" pitchFamily="18" charset="0"/>
                <a:cs typeface="Times New Roman" panose="02020603050405020304" pitchFamily="18" charset="0"/>
              </a:rPr>
              <a:t> </a:t>
            </a:r>
            <a:r>
              <a:rPr lang="en-US" sz="2000" dirty="0" err="1" smtClean="0">
                <a:latin typeface="Times New Roman" panose="02020603050405020304" pitchFamily="18" charset="0"/>
                <a:cs typeface="Times New Roman" panose="02020603050405020304" pitchFamily="18" charset="0"/>
              </a:rPr>
              <a:t>organik</a:t>
            </a:r>
            <a:r>
              <a:rPr lang="en-US" sz="2000" dirty="0" smtClean="0">
                <a:latin typeface="Times New Roman" panose="02020603050405020304" pitchFamily="18" charset="0"/>
                <a:cs typeface="Times New Roman" panose="02020603050405020304" pitchFamily="18" charset="0"/>
              </a:rPr>
              <a:t> </a:t>
            </a:r>
            <a:r>
              <a:rPr lang="en-US" sz="2000" dirty="0" err="1" smtClean="0">
                <a:latin typeface="Times New Roman" panose="02020603050405020304" pitchFamily="18" charset="0"/>
                <a:cs typeface="Times New Roman" panose="02020603050405020304" pitchFamily="18" charset="0"/>
              </a:rPr>
              <a:t>moddalardan</a:t>
            </a:r>
            <a:r>
              <a:rPr lang="en-US" sz="2000" dirty="0" smtClean="0">
                <a:latin typeface="Times New Roman" panose="02020603050405020304" pitchFamily="18" charset="0"/>
                <a:cs typeface="Times New Roman" panose="02020603050405020304" pitchFamily="18" charset="0"/>
              </a:rPr>
              <a:t> transfer </a:t>
            </a:r>
            <a:r>
              <a:rPr lang="en-US" sz="2000" dirty="0" err="1" smtClean="0">
                <a:latin typeface="Times New Roman" panose="02020603050405020304" pitchFamily="18" charset="0"/>
                <a:cs typeface="Times New Roman" panose="02020603050405020304" pitchFamily="18" charset="0"/>
              </a:rPr>
              <a:t>qilinadi</a:t>
            </a:r>
            <a:r>
              <a:rPr lang="en-US" sz="2000" dirty="0" smtClean="0">
                <a:latin typeface="Times New Roman" panose="02020603050405020304" pitchFamily="18" charset="0"/>
                <a:cs typeface="Times New Roman" panose="02020603050405020304" pitchFamily="18" charset="0"/>
              </a:rPr>
              <a:t>;</a:t>
            </a:r>
          </a:p>
          <a:p>
            <a:pPr marL="457200" indent="-457200" algn="just">
              <a:buAutoNum type="arabicPeriod"/>
            </a:pPr>
            <a:r>
              <a:rPr lang="en-US" sz="2000" b="1" dirty="0" err="1" smtClean="0">
                <a:latin typeface="Times New Roman" panose="02020603050405020304" pitchFamily="18" charset="0"/>
                <a:cs typeface="Times New Roman" panose="02020603050405020304" pitchFamily="18" charset="0"/>
              </a:rPr>
              <a:t>Fotofosforillanish</a:t>
            </a:r>
            <a:r>
              <a:rPr lang="en-US" sz="2000" dirty="0" smtClean="0">
                <a:latin typeface="Times New Roman" panose="02020603050405020304" pitchFamily="18" charset="0"/>
                <a:cs typeface="Times New Roman" panose="02020603050405020304" pitchFamily="18" charset="0"/>
              </a:rPr>
              <a:t> – </a:t>
            </a:r>
            <a:r>
              <a:rPr lang="en-US" sz="2000" dirty="0" err="1" smtClean="0">
                <a:latin typeface="Times New Roman" panose="02020603050405020304" pitchFamily="18" charset="0"/>
                <a:cs typeface="Times New Roman" panose="02020603050405020304" pitchFamily="18" charset="0"/>
              </a:rPr>
              <a:t>yorug’lik</a:t>
            </a:r>
            <a:r>
              <a:rPr lang="en-US" sz="2000" dirty="0" smtClean="0">
                <a:latin typeface="Times New Roman" panose="02020603050405020304" pitchFamily="18" charset="0"/>
                <a:cs typeface="Times New Roman" panose="02020603050405020304" pitchFamily="18" charset="0"/>
              </a:rPr>
              <a:t> </a:t>
            </a:r>
            <a:r>
              <a:rPr lang="en-US" sz="2000" dirty="0" err="1" smtClean="0">
                <a:latin typeface="Times New Roman" panose="02020603050405020304" pitchFamily="18" charset="0"/>
                <a:cs typeface="Times New Roman" panose="02020603050405020304" pitchFamily="18" charset="0"/>
              </a:rPr>
              <a:t>nuridan</a:t>
            </a:r>
            <a:r>
              <a:rPr lang="en-US" sz="2000" dirty="0" smtClean="0">
                <a:latin typeface="Times New Roman" panose="02020603050405020304" pitchFamily="18" charset="0"/>
                <a:cs typeface="Times New Roman" panose="02020603050405020304" pitchFamily="18" charset="0"/>
              </a:rPr>
              <a:t> </a:t>
            </a:r>
            <a:r>
              <a:rPr lang="en-US" sz="2000" dirty="0" err="1" smtClean="0">
                <a:latin typeface="Times New Roman" panose="02020603050405020304" pitchFamily="18" charset="0"/>
                <a:cs typeface="Times New Roman" panose="02020603050405020304" pitchFamily="18" charset="0"/>
              </a:rPr>
              <a:t>energiya</a:t>
            </a:r>
            <a:r>
              <a:rPr lang="en-US" sz="2000" dirty="0" smtClean="0">
                <a:latin typeface="Times New Roman" panose="02020603050405020304" pitchFamily="18" charset="0"/>
                <a:cs typeface="Times New Roman" panose="02020603050405020304" pitchFamily="18" charset="0"/>
              </a:rPr>
              <a:t> </a:t>
            </a:r>
            <a:r>
              <a:rPr lang="en-US" sz="2000" dirty="0" err="1" smtClean="0">
                <a:latin typeface="Times New Roman" panose="02020603050405020304" pitchFamily="18" charset="0"/>
                <a:cs typeface="Times New Roman" panose="02020603050405020304" pitchFamily="18" charset="0"/>
              </a:rPr>
              <a:t>oladi</a:t>
            </a:r>
            <a:r>
              <a:rPr lang="en-US" sz="2000" dirty="0" smtClean="0">
                <a:latin typeface="Times New Roman" panose="02020603050405020304" pitchFamily="18" charset="0"/>
                <a:cs typeface="Times New Roman" panose="02020603050405020304" pitchFamily="18" charset="0"/>
              </a:rPr>
              <a:t>. Bu </a:t>
            </a:r>
            <a:r>
              <a:rPr lang="en-US" sz="2000" dirty="0" err="1" smtClean="0">
                <a:latin typeface="Times New Roman" panose="02020603050405020304" pitchFamily="18" charset="0"/>
                <a:cs typeface="Times New Roman" panose="02020603050405020304" pitchFamily="18" charset="0"/>
              </a:rPr>
              <a:t>faqat</a:t>
            </a:r>
            <a:r>
              <a:rPr lang="en-US" sz="2000" dirty="0" smtClean="0">
                <a:latin typeface="Times New Roman" panose="02020603050405020304" pitchFamily="18" charset="0"/>
                <a:cs typeface="Times New Roman" panose="02020603050405020304" pitchFamily="18" charset="0"/>
              </a:rPr>
              <a:t> </a:t>
            </a:r>
            <a:r>
              <a:rPr lang="en-US" sz="2000" dirty="0" err="1" smtClean="0">
                <a:latin typeface="Times New Roman" panose="02020603050405020304" pitchFamily="18" charset="0"/>
                <a:cs typeface="Times New Roman" panose="02020603050405020304" pitchFamily="18" charset="0"/>
              </a:rPr>
              <a:t>fotosintezlovchi</a:t>
            </a:r>
            <a:r>
              <a:rPr lang="en-US" sz="2000" dirty="0" smtClean="0">
                <a:latin typeface="Times New Roman" panose="02020603050405020304" pitchFamily="18" charset="0"/>
                <a:cs typeface="Times New Roman" panose="02020603050405020304" pitchFamily="18" charset="0"/>
              </a:rPr>
              <a:t> </a:t>
            </a:r>
            <a:r>
              <a:rPr lang="en-US" sz="2000" dirty="0" err="1" smtClean="0">
                <a:latin typeface="Times New Roman" panose="02020603050405020304" pitchFamily="18" charset="0"/>
                <a:cs typeface="Times New Roman" panose="02020603050405020304" pitchFamily="18" charset="0"/>
              </a:rPr>
              <a:t>organizmlarda</a:t>
            </a:r>
            <a:r>
              <a:rPr lang="en-US" sz="2000" dirty="0" smtClean="0">
                <a:latin typeface="Times New Roman" panose="02020603050405020304" pitchFamily="18" charset="0"/>
                <a:cs typeface="Times New Roman" panose="02020603050405020304" pitchFamily="18" charset="0"/>
              </a:rPr>
              <a:t> </a:t>
            </a:r>
            <a:r>
              <a:rPr lang="en-US" sz="2000" dirty="0" err="1" smtClean="0">
                <a:latin typeface="Times New Roman" panose="02020603050405020304" pitchFamily="18" charset="0"/>
                <a:cs typeface="Times New Roman" panose="02020603050405020304" pitchFamily="18" charset="0"/>
              </a:rPr>
              <a:t>sodir</a:t>
            </a:r>
            <a:r>
              <a:rPr lang="en-US" sz="2000" dirty="0" smtClean="0">
                <a:latin typeface="Times New Roman" panose="02020603050405020304" pitchFamily="18" charset="0"/>
                <a:cs typeface="Times New Roman" panose="02020603050405020304" pitchFamily="18" charset="0"/>
              </a:rPr>
              <a:t> </a:t>
            </a:r>
            <a:r>
              <a:rPr lang="en-US" sz="2000" dirty="0" err="1" smtClean="0">
                <a:latin typeface="Times New Roman" panose="02020603050405020304" pitchFamily="18" charset="0"/>
                <a:cs typeface="Times New Roman" panose="02020603050405020304" pitchFamily="18" charset="0"/>
              </a:rPr>
              <a:t>bo’ladi</a:t>
            </a:r>
            <a:r>
              <a:rPr lang="en-US" sz="2000" dirty="0" smtClean="0">
                <a:latin typeface="Times New Roman" panose="02020603050405020304" pitchFamily="18" charset="0"/>
                <a:cs typeface="Times New Roman" panose="02020603050405020304" pitchFamily="18" charset="0"/>
              </a:rPr>
              <a:t>.</a:t>
            </a:r>
          </a:p>
          <a:p>
            <a:pPr marL="457200" indent="-457200" algn="just">
              <a:buAutoNum type="arabicPeriod"/>
            </a:pPr>
            <a:endParaRPr lang="ru-RU" sz="2000" dirty="0">
              <a:latin typeface="Times New Roman" panose="02020603050405020304" pitchFamily="18" charset="0"/>
              <a:cs typeface="Times New Roman" panose="02020603050405020304" pitchFamily="18" charset="0"/>
            </a:endParaRPr>
          </a:p>
        </p:txBody>
      </p:sp>
      <p:pic>
        <p:nvPicPr>
          <p:cNvPr id="6146" name="Picture 2" descr="Chapter 2 energetics"/>
          <p:cNvPicPr>
            <a:picLocks noChangeAspect="1" noChangeArrowheads="1"/>
          </p:cNvPicPr>
          <p:nvPr/>
        </p:nvPicPr>
        <p:blipFill rotWithShape="1">
          <a:blip r:embed="rId2">
            <a:extLst>
              <a:ext uri="{28A0092B-C50C-407E-A947-70E740481C1C}">
                <a14:useLocalDpi xmlns:a14="http://schemas.microsoft.com/office/drawing/2010/main" val="0"/>
              </a:ext>
            </a:extLst>
          </a:blip>
          <a:srcRect l="2750" t="38969" r="2769" b="12222"/>
          <a:stretch/>
        </p:blipFill>
        <p:spPr bwMode="auto">
          <a:xfrm>
            <a:off x="2317898" y="3413050"/>
            <a:ext cx="8080744" cy="289205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01233141"/>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p:cNvSpPr>
            <a:spLocks noGrp="1" noChangeArrowheads="1"/>
          </p:cNvSpPr>
          <p:nvPr>
            <p:ph type="title"/>
          </p:nvPr>
        </p:nvSpPr>
        <p:spPr>
          <a:xfrm>
            <a:off x="669851" y="304800"/>
            <a:ext cx="10302949" cy="762000"/>
          </a:xfrm>
        </p:spPr>
        <p:txBody>
          <a:bodyPr rtlCol="0">
            <a:normAutofit/>
          </a:bodyPr>
          <a:lstStyle/>
          <a:p>
            <a:pPr algn="ctr">
              <a:defRPr/>
            </a:pPr>
            <a:r>
              <a:rPr lang="en-US" sz="2800" b="1" dirty="0" err="1" smtClean="0">
                <a:latin typeface="Times New Roman" panose="02020603050405020304" pitchFamily="18" charset="0"/>
                <a:cs typeface="Times New Roman" panose="02020603050405020304" pitchFamily="18" charset="0"/>
              </a:rPr>
              <a:t>Energiya</a:t>
            </a:r>
            <a:r>
              <a:rPr lang="en-US" sz="2800" b="1" dirty="0" smtClean="0">
                <a:latin typeface="Times New Roman" panose="02020603050405020304" pitchFamily="18" charset="0"/>
                <a:cs typeface="Times New Roman" panose="02020603050405020304" pitchFamily="18" charset="0"/>
              </a:rPr>
              <a:t> </a:t>
            </a:r>
            <a:r>
              <a:rPr lang="en-US" sz="2800" b="1" dirty="0" err="1" smtClean="0">
                <a:latin typeface="Times New Roman" panose="02020603050405020304" pitchFamily="18" charset="0"/>
                <a:cs typeface="Times New Roman" panose="02020603050405020304" pitchFamily="18" charset="0"/>
              </a:rPr>
              <a:t>hosil</a:t>
            </a:r>
            <a:r>
              <a:rPr lang="en-US" sz="2800" b="1" dirty="0" smtClean="0">
                <a:latin typeface="Times New Roman" panose="02020603050405020304" pitchFamily="18" charset="0"/>
                <a:cs typeface="Times New Roman" panose="02020603050405020304" pitchFamily="18" charset="0"/>
              </a:rPr>
              <a:t> </a:t>
            </a:r>
            <a:r>
              <a:rPr lang="en-US" sz="2800" b="1" dirty="0" err="1" smtClean="0">
                <a:latin typeface="Times New Roman" panose="02020603050405020304" pitchFamily="18" charset="0"/>
                <a:cs typeface="Times New Roman" panose="02020603050405020304" pitchFamily="18" charset="0"/>
              </a:rPr>
              <a:t>bo’lishining</a:t>
            </a:r>
            <a:r>
              <a:rPr lang="en-US" sz="2800" b="1" dirty="0" smtClean="0">
                <a:latin typeface="Times New Roman" panose="02020603050405020304" pitchFamily="18" charset="0"/>
                <a:cs typeface="Times New Roman" panose="02020603050405020304" pitchFamily="18" charset="0"/>
              </a:rPr>
              <a:t> </a:t>
            </a:r>
            <a:r>
              <a:rPr lang="en-US" sz="2800" b="1" dirty="0" err="1" smtClean="0">
                <a:latin typeface="Times New Roman" panose="02020603050405020304" pitchFamily="18" charset="0"/>
                <a:cs typeface="Times New Roman" panose="02020603050405020304" pitchFamily="18" charset="0"/>
              </a:rPr>
              <a:t>metobolik</a:t>
            </a:r>
            <a:r>
              <a:rPr lang="en-US" sz="2800" b="1" dirty="0" smtClean="0">
                <a:latin typeface="Times New Roman" panose="02020603050405020304" pitchFamily="18" charset="0"/>
                <a:cs typeface="Times New Roman" panose="02020603050405020304" pitchFamily="18" charset="0"/>
              </a:rPr>
              <a:t> </a:t>
            </a:r>
            <a:r>
              <a:rPr lang="en-US" sz="2800" b="1" dirty="0" err="1" smtClean="0">
                <a:latin typeface="Times New Roman" panose="02020603050405020304" pitchFamily="18" charset="0"/>
                <a:cs typeface="Times New Roman" panose="02020603050405020304" pitchFamily="18" charset="0"/>
              </a:rPr>
              <a:t>yo’li</a:t>
            </a:r>
            <a:r>
              <a:rPr lang="en-US" sz="2800" b="1" dirty="0" smtClean="0">
                <a:latin typeface="Times New Roman" panose="02020603050405020304" pitchFamily="18" charset="0"/>
                <a:cs typeface="Times New Roman" panose="02020603050405020304" pitchFamily="18" charset="0"/>
              </a:rPr>
              <a:t>: </a:t>
            </a:r>
            <a:r>
              <a:rPr lang="en-US" sz="2800" b="1" dirty="0" err="1" smtClean="0">
                <a:solidFill>
                  <a:srgbClr val="0070C0"/>
                </a:solidFill>
                <a:latin typeface="Times New Roman" panose="02020603050405020304" pitchFamily="18" charset="0"/>
                <a:cs typeface="Times New Roman" panose="02020603050405020304" pitchFamily="18" charset="0"/>
              </a:rPr>
              <a:t>katabolizm</a:t>
            </a:r>
            <a:endParaRPr lang="en-US" sz="2800" b="1" dirty="0">
              <a:solidFill>
                <a:srgbClr val="0070C0"/>
              </a:solidFill>
              <a:latin typeface="Times New Roman" panose="02020603050405020304" pitchFamily="18" charset="0"/>
              <a:cs typeface="Times New Roman" panose="02020603050405020304" pitchFamily="18" charset="0"/>
            </a:endParaRPr>
          </a:p>
        </p:txBody>
      </p:sp>
      <p:sp>
        <p:nvSpPr>
          <p:cNvPr id="22531" name="Rectangle 3"/>
          <p:cNvSpPr>
            <a:spLocks noGrp="1" noChangeArrowheads="1"/>
          </p:cNvSpPr>
          <p:nvPr>
            <p:ph idx="1"/>
          </p:nvPr>
        </p:nvSpPr>
        <p:spPr>
          <a:xfrm>
            <a:off x="1295400" y="1169581"/>
            <a:ext cx="9944100" cy="4775791"/>
          </a:xfrm>
        </p:spPr>
        <p:txBody>
          <a:bodyPr rtlCol="0">
            <a:normAutofit fontScale="62500" lnSpcReduction="20000"/>
          </a:bodyPr>
          <a:lstStyle/>
          <a:p>
            <a:pPr marL="533400" indent="-533400">
              <a:defRPr/>
            </a:pPr>
            <a:endParaRPr lang="en-US" sz="4000" b="1" dirty="0" smtClean="0">
              <a:solidFill>
                <a:srgbClr val="C00000"/>
              </a:solidFill>
            </a:endParaRPr>
          </a:p>
          <a:p>
            <a:pPr marL="533400" indent="-533400">
              <a:defRPr/>
            </a:pPr>
            <a:r>
              <a:rPr lang="en-US" sz="4000" b="1" dirty="0" err="1" smtClean="0">
                <a:solidFill>
                  <a:srgbClr val="C00000"/>
                </a:solidFill>
              </a:rPr>
              <a:t>Hujayra</a:t>
            </a:r>
            <a:r>
              <a:rPr lang="en-US" sz="4000" b="1" dirty="0" smtClean="0">
                <a:solidFill>
                  <a:srgbClr val="C00000"/>
                </a:solidFill>
              </a:rPr>
              <a:t> </a:t>
            </a:r>
            <a:r>
              <a:rPr lang="en-US" sz="4000" b="1" dirty="0" err="1" smtClean="0">
                <a:solidFill>
                  <a:srgbClr val="C00000"/>
                </a:solidFill>
              </a:rPr>
              <a:t>nafas</a:t>
            </a:r>
            <a:r>
              <a:rPr lang="en-US" sz="4000" b="1" dirty="0" smtClean="0">
                <a:solidFill>
                  <a:srgbClr val="C00000"/>
                </a:solidFill>
              </a:rPr>
              <a:t> </a:t>
            </a:r>
            <a:r>
              <a:rPr lang="en-US" sz="4000" b="1" dirty="0" err="1" smtClean="0">
                <a:solidFill>
                  <a:srgbClr val="C00000"/>
                </a:solidFill>
              </a:rPr>
              <a:t>olishi</a:t>
            </a:r>
            <a:endParaRPr lang="en-US" sz="4000" b="1" dirty="0" smtClean="0">
              <a:solidFill>
                <a:srgbClr val="C00000"/>
              </a:solidFill>
            </a:endParaRPr>
          </a:p>
          <a:p>
            <a:pPr marL="533400" indent="-533400">
              <a:defRPr/>
            </a:pPr>
            <a:endParaRPr lang="en-US" sz="4000" b="1" dirty="0">
              <a:solidFill>
                <a:srgbClr val="C00000"/>
              </a:solidFill>
            </a:endParaRPr>
          </a:p>
          <a:p>
            <a:pPr marL="457200" lvl="1" indent="0" algn="just">
              <a:spcBef>
                <a:spcPct val="0"/>
              </a:spcBef>
              <a:buNone/>
              <a:defRPr/>
            </a:pPr>
            <a:r>
              <a:rPr lang="en-US" sz="3600" b="1" dirty="0" err="1" smtClean="0"/>
              <a:t>Aerob</a:t>
            </a:r>
            <a:r>
              <a:rPr lang="en-US" sz="3600" b="1" dirty="0" smtClean="0"/>
              <a:t> </a:t>
            </a:r>
            <a:r>
              <a:rPr lang="en-US" sz="3600" b="1" dirty="0" err="1" smtClean="0"/>
              <a:t>nafas</a:t>
            </a:r>
            <a:r>
              <a:rPr lang="en-US" sz="3600" b="1" dirty="0" smtClean="0"/>
              <a:t> </a:t>
            </a:r>
            <a:r>
              <a:rPr lang="en-US" sz="3600" b="1" dirty="0" err="1" smtClean="0"/>
              <a:t>olish</a:t>
            </a:r>
            <a:r>
              <a:rPr lang="en-US" sz="3600" dirty="0"/>
              <a:t> - </a:t>
            </a:r>
            <a:r>
              <a:rPr lang="en-US" sz="3600" dirty="0" err="1"/>
              <a:t>organik</a:t>
            </a:r>
            <a:r>
              <a:rPr lang="en-US" sz="3600" dirty="0"/>
              <a:t> </a:t>
            </a:r>
            <a:r>
              <a:rPr lang="en-US" sz="3600" dirty="0" err="1"/>
              <a:t>moddalar</a:t>
            </a:r>
            <a:r>
              <a:rPr lang="en-US" sz="3600" dirty="0"/>
              <a:t> </a:t>
            </a:r>
            <a:r>
              <a:rPr lang="en-US" sz="3600" dirty="0" err="1"/>
              <a:t>toʼliq</a:t>
            </a:r>
            <a:r>
              <a:rPr lang="en-US" sz="3600" dirty="0"/>
              <a:t> </a:t>
            </a:r>
            <a:r>
              <a:rPr lang="en-US" sz="3600" dirty="0" err="1"/>
              <a:t>parchalanadi</a:t>
            </a:r>
            <a:r>
              <a:rPr lang="en-US" sz="3600" dirty="0"/>
              <a:t> </a:t>
            </a:r>
            <a:r>
              <a:rPr lang="en-US" sz="3600" dirty="0" err="1"/>
              <a:t>va</a:t>
            </a:r>
            <a:r>
              <a:rPr lang="en-US" sz="3600" dirty="0"/>
              <a:t> </a:t>
            </a:r>
            <a:r>
              <a:rPr lang="en-US" sz="3600" dirty="0" err="1"/>
              <a:t>koʼp</a:t>
            </a:r>
            <a:r>
              <a:rPr lang="en-US" sz="3600" dirty="0"/>
              <a:t> </a:t>
            </a:r>
            <a:r>
              <a:rPr lang="en-US" sz="3600" dirty="0" err="1"/>
              <a:t>miqdorda</a:t>
            </a:r>
            <a:r>
              <a:rPr lang="en-US" sz="3600" dirty="0"/>
              <a:t> </a:t>
            </a:r>
            <a:r>
              <a:rPr lang="en-US" sz="3600" dirty="0" err="1"/>
              <a:t>energiya</a:t>
            </a:r>
            <a:r>
              <a:rPr lang="en-US" sz="3600" dirty="0"/>
              <a:t> </a:t>
            </a:r>
            <a:r>
              <a:rPr lang="en-US" sz="3600" dirty="0" err="1"/>
              <a:t>ajralib</a:t>
            </a:r>
            <a:r>
              <a:rPr lang="en-US" sz="3600" dirty="0"/>
              <a:t> </a:t>
            </a:r>
            <a:r>
              <a:rPr lang="en-US" sz="3600" dirty="0" err="1"/>
              <a:t>chiqadi</a:t>
            </a:r>
            <a:r>
              <a:rPr lang="en-US" sz="3600" dirty="0"/>
              <a:t>. </a:t>
            </a:r>
            <a:r>
              <a:rPr lang="en-US" sz="3600" dirty="0" err="1"/>
              <a:t>Oxirgi</a:t>
            </a:r>
            <a:r>
              <a:rPr lang="en-US" sz="3600" dirty="0"/>
              <a:t> </a:t>
            </a:r>
            <a:r>
              <a:rPr lang="en-US" sz="3600" dirty="0" err="1"/>
              <a:t>mahsulot</a:t>
            </a:r>
            <a:r>
              <a:rPr lang="en-US" sz="3600" dirty="0"/>
              <a:t> </a:t>
            </a:r>
            <a:r>
              <a:rPr lang="en-US" sz="3600" dirty="0" err="1"/>
              <a:t>sifatida</a:t>
            </a:r>
            <a:r>
              <a:rPr lang="en-US" sz="3600" dirty="0"/>
              <a:t> </a:t>
            </a:r>
            <a:r>
              <a:rPr lang="en-US" sz="3600" dirty="0" err="1"/>
              <a:t>energiyaga</a:t>
            </a:r>
            <a:r>
              <a:rPr lang="en-US" sz="3600" dirty="0"/>
              <a:t> </a:t>
            </a:r>
            <a:r>
              <a:rPr lang="en-US" sz="3600" dirty="0" err="1"/>
              <a:t>kambagʼal</a:t>
            </a:r>
            <a:r>
              <a:rPr lang="en-US" sz="3600" dirty="0"/>
              <a:t> </a:t>
            </a:r>
            <a:r>
              <a:rPr lang="en-US" sz="3600" dirty="0" err="1"/>
              <a:t>moddalar</a:t>
            </a:r>
            <a:r>
              <a:rPr lang="en-US" sz="3600" dirty="0"/>
              <a:t> (SO2, N2O) </a:t>
            </a:r>
            <a:r>
              <a:rPr lang="en-US" sz="3600" dirty="0" err="1"/>
              <a:t>hosil</a:t>
            </a:r>
            <a:r>
              <a:rPr lang="en-US" sz="3600" dirty="0"/>
              <a:t> </a:t>
            </a:r>
            <a:r>
              <a:rPr lang="en-US" sz="3600" dirty="0" err="1"/>
              <a:t>boʼladi</a:t>
            </a:r>
            <a:r>
              <a:rPr lang="en-US" sz="3600" dirty="0"/>
              <a:t>.</a:t>
            </a:r>
          </a:p>
          <a:p>
            <a:pPr marL="457200" lvl="1" indent="0" algn="just">
              <a:spcBef>
                <a:spcPct val="0"/>
              </a:spcBef>
              <a:buNone/>
              <a:defRPr/>
            </a:pPr>
            <a:r>
              <a:rPr lang="en-US" sz="3600" b="1" dirty="0" err="1" smtClean="0"/>
              <a:t>Anaerob</a:t>
            </a:r>
            <a:r>
              <a:rPr lang="en-US" sz="3600" b="1" dirty="0" smtClean="0"/>
              <a:t> </a:t>
            </a:r>
            <a:r>
              <a:rPr lang="en-US" sz="3600" b="1" dirty="0" err="1" smtClean="0"/>
              <a:t>nafas</a:t>
            </a:r>
            <a:r>
              <a:rPr lang="en-US" sz="3600" b="1" dirty="0"/>
              <a:t> </a:t>
            </a:r>
            <a:r>
              <a:rPr lang="en-US" sz="3600" b="1" dirty="0" err="1" smtClean="0"/>
              <a:t>olish</a:t>
            </a:r>
            <a:r>
              <a:rPr lang="en-US" sz="3600" b="1" dirty="0"/>
              <a:t> </a:t>
            </a:r>
            <a:r>
              <a:rPr lang="en-US" sz="3600" dirty="0"/>
              <a:t>- </a:t>
            </a:r>
            <a:r>
              <a:rPr lang="en-US" sz="3600" dirty="0" err="1"/>
              <a:t>esa</a:t>
            </a:r>
            <a:r>
              <a:rPr lang="en-US" sz="3600" dirty="0"/>
              <a:t> </a:t>
            </a:r>
            <a:r>
              <a:rPr lang="en-US" sz="3600" dirty="0" err="1"/>
              <a:t>organik</a:t>
            </a:r>
            <a:r>
              <a:rPr lang="en-US" sz="3600" dirty="0"/>
              <a:t> </a:t>
            </a:r>
            <a:r>
              <a:rPr lang="en-US" sz="3600" dirty="0" err="1"/>
              <a:t>moddalarning</a:t>
            </a:r>
            <a:r>
              <a:rPr lang="en-US" sz="3600" dirty="0"/>
              <a:t> </a:t>
            </a:r>
            <a:r>
              <a:rPr lang="en-US" sz="3600" dirty="0" err="1"/>
              <a:t>chala</a:t>
            </a:r>
            <a:r>
              <a:rPr lang="en-US" sz="3600" dirty="0"/>
              <a:t> </a:t>
            </a:r>
            <a:r>
              <a:rPr lang="en-US" sz="3600" dirty="0" err="1"/>
              <a:t>parchalanishi</a:t>
            </a:r>
            <a:r>
              <a:rPr lang="en-US" sz="3600" dirty="0"/>
              <a:t> </a:t>
            </a:r>
            <a:r>
              <a:rPr lang="en-US" sz="3600" dirty="0" err="1"/>
              <a:t>kuzatiladi</a:t>
            </a:r>
            <a:r>
              <a:rPr lang="en-US" sz="3600" dirty="0"/>
              <a:t>. </a:t>
            </a:r>
            <a:r>
              <a:rPr lang="en-US" sz="3600" dirty="0" err="1"/>
              <a:t>Kam</a:t>
            </a:r>
            <a:r>
              <a:rPr lang="en-US" sz="3600" dirty="0"/>
              <a:t> </a:t>
            </a:r>
            <a:r>
              <a:rPr lang="en-US" sz="3600" dirty="0" err="1"/>
              <a:t>miqdorda</a:t>
            </a:r>
            <a:r>
              <a:rPr lang="en-US" sz="3600" dirty="0"/>
              <a:t> </a:t>
            </a:r>
            <a:r>
              <a:rPr lang="en-US" sz="3600" dirty="0" err="1"/>
              <a:t>energiya</a:t>
            </a:r>
            <a:r>
              <a:rPr lang="en-US" sz="3600" dirty="0"/>
              <a:t> </a:t>
            </a:r>
            <a:r>
              <a:rPr lang="en-US" sz="3600" dirty="0" err="1"/>
              <a:t>ajralib</a:t>
            </a:r>
            <a:r>
              <a:rPr lang="en-US" sz="3600" dirty="0"/>
              <a:t> </a:t>
            </a:r>
            <a:r>
              <a:rPr lang="en-US" sz="3600" dirty="0" err="1"/>
              <a:t>chiqadi</a:t>
            </a:r>
            <a:r>
              <a:rPr lang="en-US" sz="3600" dirty="0"/>
              <a:t> </a:t>
            </a:r>
            <a:r>
              <a:rPr lang="en-US" sz="3600" dirty="0" err="1"/>
              <a:t>va</a:t>
            </a:r>
            <a:r>
              <a:rPr lang="en-US" sz="3600" dirty="0"/>
              <a:t> </a:t>
            </a:r>
            <a:r>
              <a:rPr lang="en-US" sz="3600" dirty="0" err="1"/>
              <a:t>energiyaga</a:t>
            </a:r>
            <a:r>
              <a:rPr lang="en-US" sz="3600" dirty="0"/>
              <a:t> boy </a:t>
            </a:r>
            <a:r>
              <a:rPr lang="en-US" sz="3600" dirty="0" err="1"/>
              <a:t>oxirgi</a:t>
            </a:r>
            <a:r>
              <a:rPr lang="en-US" sz="3600" dirty="0"/>
              <a:t> </a:t>
            </a:r>
            <a:r>
              <a:rPr lang="en-US" sz="3600" dirty="0" err="1"/>
              <a:t>mahsulotlar</a:t>
            </a:r>
            <a:r>
              <a:rPr lang="en-US" sz="3600" dirty="0"/>
              <a:t> (</a:t>
            </a:r>
            <a:r>
              <a:rPr lang="en-US" sz="3600" dirty="0" err="1"/>
              <a:t>etanol</a:t>
            </a:r>
            <a:r>
              <a:rPr lang="en-US" sz="3600" dirty="0"/>
              <a:t>, </a:t>
            </a:r>
            <a:r>
              <a:rPr lang="en-US" sz="3600" dirty="0" err="1"/>
              <a:t>sut</a:t>
            </a:r>
            <a:r>
              <a:rPr lang="en-US" sz="3600" dirty="0"/>
              <a:t> </a:t>
            </a:r>
            <a:r>
              <a:rPr lang="en-US" sz="3600" dirty="0" err="1"/>
              <a:t>kislota</a:t>
            </a:r>
            <a:r>
              <a:rPr lang="en-US" sz="3600" dirty="0"/>
              <a:t>, </a:t>
            </a:r>
            <a:r>
              <a:rPr lang="en-US" sz="3600" dirty="0" err="1"/>
              <a:t>moy</a:t>
            </a:r>
            <a:r>
              <a:rPr lang="en-US" sz="3600" dirty="0"/>
              <a:t> </a:t>
            </a:r>
            <a:r>
              <a:rPr lang="en-US" sz="3600" dirty="0" err="1"/>
              <a:t>kislota</a:t>
            </a:r>
            <a:r>
              <a:rPr lang="en-US" sz="3600" dirty="0"/>
              <a:t> </a:t>
            </a:r>
            <a:r>
              <a:rPr lang="en-US" sz="3600" dirty="0" err="1"/>
              <a:t>va</a:t>
            </a:r>
            <a:r>
              <a:rPr lang="en-US" sz="3600" dirty="0"/>
              <a:t> </a:t>
            </a:r>
            <a:r>
              <a:rPr lang="en-US" sz="3600" dirty="0" err="1"/>
              <a:t>h.okazolar</a:t>
            </a:r>
            <a:r>
              <a:rPr lang="en-US" sz="3600" dirty="0"/>
              <a:t>) </a:t>
            </a:r>
            <a:r>
              <a:rPr lang="en-US" sz="3600" dirty="0" err="1"/>
              <a:t>hosil</a:t>
            </a:r>
            <a:r>
              <a:rPr lang="en-US" sz="3600" dirty="0"/>
              <a:t> </a:t>
            </a:r>
            <a:r>
              <a:rPr lang="en-US" sz="3600" dirty="0" err="1"/>
              <a:t>boʼladi</a:t>
            </a:r>
            <a:r>
              <a:rPr lang="en-US" sz="3600" dirty="0"/>
              <a:t>.</a:t>
            </a:r>
          </a:p>
          <a:p>
            <a:pPr marL="533400" indent="-533400">
              <a:spcBef>
                <a:spcPts val="4200"/>
              </a:spcBef>
              <a:buNone/>
              <a:defRPr/>
            </a:pPr>
            <a:r>
              <a:rPr lang="en-US" sz="4000" dirty="0" err="1" smtClean="0"/>
              <a:t>Aerob</a:t>
            </a:r>
            <a:r>
              <a:rPr lang="en-US" sz="4000" dirty="0" smtClean="0"/>
              <a:t> </a:t>
            </a:r>
            <a:r>
              <a:rPr lang="en-US" sz="4000" dirty="0" err="1" smtClean="0"/>
              <a:t>nafas</a:t>
            </a:r>
            <a:r>
              <a:rPr lang="en-US" sz="4000" dirty="0" smtClean="0"/>
              <a:t> </a:t>
            </a:r>
            <a:r>
              <a:rPr lang="en-US" sz="4000" dirty="0" err="1" smtClean="0"/>
              <a:t>olishning</a:t>
            </a:r>
            <a:r>
              <a:rPr lang="en-US" sz="4000" dirty="0" smtClean="0"/>
              <a:t> 3 </a:t>
            </a:r>
            <a:r>
              <a:rPr lang="en-US" sz="4000" dirty="0" err="1" smtClean="0"/>
              <a:t>bosqichi</a:t>
            </a:r>
            <a:r>
              <a:rPr lang="en-US" sz="4000" dirty="0"/>
              <a:t>:</a:t>
            </a:r>
          </a:p>
          <a:p>
            <a:pPr marL="914400" lvl="1" indent="-457200">
              <a:spcBef>
                <a:spcPts val="600"/>
              </a:spcBef>
              <a:buFontTx/>
              <a:buAutoNum type="arabicPeriod"/>
              <a:defRPr/>
            </a:pPr>
            <a:r>
              <a:rPr lang="en-US" sz="3600" b="1" dirty="0" err="1" smtClean="0">
                <a:solidFill>
                  <a:srgbClr val="FF0000"/>
                </a:solidFill>
              </a:rPr>
              <a:t>Glikoliz</a:t>
            </a:r>
            <a:endParaRPr lang="en-US" sz="3600" b="1" dirty="0" smtClean="0">
              <a:solidFill>
                <a:srgbClr val="FF0000"/>
              </a:solidFill>
            </a:endParaRPr>
          </a:p>
          <a:p>
            <a:pPr marL="914400" lvl="1" indent="-457200">
              <a:spcBef>
                <a:spcPts val="600"/>
              </a:spcBef>
              <a:buFontTx/>
              <a:buAutoNum type="arabicPeriod"/>
              <a:defRPr/>
            </a:pPr>
            <a:r>
              <a:rPr lang="en-US" sz="3600" b="1" dirty="0" smtClean="0"/>
              <a:t>Krebs </a:t>
            </a:r>
            <a:r>
              <a:rPr lang="en-US" sz="3600" b="1" dirty="0" err="1" smtClean="0"/>
              <a:t>sikli</a:t>
            </a:r>
            <a:endParaRPr lang="en-US" sz="3600" b="1" dirty="0"/>
          </a:p>
          <a:p>
            <a:pPr marL="914400" lvl="1" indent="-457200">
              <a:spcBef>
                <a:spcPts val="600"/>
              </a:spcBef>
              <a:buFontTx/>
              <a:buAutoNum type="arabicPeriod"/>
              <a:defRPr/>
            </a:pPr>
            <a:r>
              <a:rPr lang="en-US" sz="3600" b="1" dirty="0" err="1" smtClean="0"/>
              <a:t>Elektron</a:t>
            </a:r>
            <a:r>
              <a:rPr lang="en-US" sz="3600" b="1" dirty="0"/>
              <a:t> </a:t>
            </a:r>
            <a:r>
              <a:rPr lang="en-US" sz="3600" b="1" dirty="0" smtClean="0"/>
              <a:t>(e</a:t>
            </a:r>
            <a:r>
              <a:rPr lang="en-US" sz="3600" b="1" baseline="40000" dirty="0" smtClean="0"/>
              <a:t>-</a:t>
            </a:r>
            <a:r>
              <a:rPr lang="en-US" sz="3600" b="1" dirty="0" smtClean="0"/>
              <a:t> ) </a:t>
            </a:r>
            <a:r>
              <a:rPr lang="en-US" sz="3600" b="1" dirty="0" err="1" smtClean="0"/>
              <a:t>larning</a:t>
            </a:r>
            <a:r>
              <a:rPr lang="en-US" sz="3600" b="1" dirty="0" smtClean="0"/>
              <a:t> transport </a:t>
            </a:r>
            <a:r>
              <a:rPr lang="en-US" sz="3600" b="1" dirty="0" err="1" smtClean="0"/>
              <a:t>zanjiri</a:t>
            </a:r>
            <a:endParaRPr lang="en-US" sz="3600" b="1" dirty="0"/>
          </a:p>
        </p:txBody>
      </p:sp>
    </p:spTree>
    <p:extLst>
      <p:ext uri="{BB962C8B-B14F-4D97-AF65-F5344CB8AC3E}">
        <p14:creationId xmlns:p14="http://schemas.microsoft.com/office/powerpoint/2010/main" val="2300017331"/>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30" name="Rectangle 2"/>
          <p:cNvSpPr>
            <a:spLocks noGrp="1" noChangeArrowheads="1"/>
          </p:cNvSpPr>
          <p:nvPr>
            <p:ph type="title"/>
          </p:nvPr>
        </p:nvSpPr>
        <p:spPr>
          <a:xfrm>
            <a:off x="116958" y="0"/>
            <a:ext cx="4274289" cy="1143000"/>
          </a:xfrm>
        </p:spPr>
        <p:txBody>
          <a:bodyPr>
            <a:normAutofit/>
          </a:bodyPr>
          <a:lstStyle/>
          <a:p>
            <a:r>
              <a:rPr lang="en-US" altLang="ru-RU" sz="2400" b="1" dirty="0" err="1" smtClean="0">
                <a:latin typeface="Times New Roman" panose="02020603050405020304" pitchFamily="18" charset="0"/>
                <a:cs typeface="Times New Roman" panose="02020603050405020304" pitchFamily="18" charset="0"/>
              </a:rPr>
              <a:t>Glukoza</a:t>
            </a:r>
            <a:r>
              <a:rPr lang="en-US" altLang="ru-RU" sz="2400" b="1" dirty="0" smtClean="0">
                <a:latin typeface="Times New Roman" panose="02020603050405020304" pitchFamily="18" charset="0"/>
                <a:cs typeface="Times New Roman" panose="02020603050405020304" pitchFamily="18" charset="0"/>
              </a:rPr>
              <a:t> </a:t>
            </a:r>
            <a:r>
              <a:rPr lang="en-US" altLang="ru-RU" sz="2400" b="1" dirty="0" err="1" smtClean="0">
                <a:latin typeface="Times New Roman" panose="02020603050405020304" pitchFamily="18" charset="0"/>
                <a:cs typeface="Times New Roman" panose="02020603050405020304" pitchFamily="18" charset="0"/>
              </a:rPr>
              <a:t>katabolizmi</a:t>
            </a:r>
            <a:endParaRPr lang="en-US" altLang="ru-RU" sz="2400" b="1" dirty="0">
              <a:latin typeface="Times New Roman" panose="02020603050405020304" pitchFamily="18" charset="0"/>
              <a:cs typeface="Times New Roman" panose="02020603050405020304" pitchFamily="18" charset="0"/>
            </a:endParaRPr>
          </a:p>
        </p:txBody>
      </p:sp>
      <p:pic>
        <p:nvPicPr>
          <p:cNvPr id="99336" name="Picture 8" descr="tf7lf0510_a"/>
          <p:cNvPicPr>
            <a:picLocks noGrp="1" noChangeAspect="1" noChangeArrowheads="1"/>
          </p:cNvPicPr>
          <p:nvPr>
            <p:ph idx="1"/>
          </p:nvPr>
        </p:nvPicPr>
        <p:blipFill>
          <a:blip r:embed="rId2">
            <a:lum bright="-14000" contrast="32000"/>
            <a:extLst>
              <a:ext uri="{28A0092B-C50C-407E-A947-70E740481C1C}">
                <a14:useLocalDpi xmlns:a14="http://schemas.microsoft.com/office/drawing/2010/main" val="0"/>
              </a:ext>
            </a:extLst>
          </a:blip>
          <a:srcRect l="5539" r="5539" b="4909"/>
          <a:stretch>
            <a:fillRect/>
          </a:stretch>
        </p:blipFill>
        <p:spPr>
          <a:xfrm>
            <a:off x="6345273" y="-96595"/>
            <a:ext cx="5683250" cy="685800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99338" name="Text Box 10"/>
          <p:cNvSpPr txBox="1">
            <a:spLocks noChangeArrowheads="1"/>
          </p:cNvSpPr>
          <p:nvPr/>
        </p:nvSpPr>
        <p:spPr bwMode="auto">
          <a:xfrm>
            <a:off x="7551627" y="314871"/>
            <a:ext cx="1219200"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ru-RU" sz="1600" b="1" dirty="0"/>
              <a:t>(</a:t>
            </a:r>
            <a:r>
              <a:rPr lang="en-US" altLang="ru-RU" sz="1600" b="1" dirty="0" err="1" smtClean="0"/>
              <a:t>aerob</a:t>
            </a:r>
            <a:r>
              <a:rPr lang="en-US" altLang="ru-RU" sz="1600" b="1" dirty="0" smtClean="0"/>
              <a:t>)</a:t>
            </a:r>
            <a:endParaRPr lang="en-US" altLang="ru-RU" sz="1600" b="1" dirty="0"/>
          </a:p>
        </p:txBody>
      </p:sp>
      <p:sp>
        <p:nvSpPr>
          <p:cNvPr id="99339" name="Text Box 11"/>
          <p:cNvSpPr txBox="1">
            <a:spLocks noChangeArrowheads="1"/>
          </p:cNvSpPr>
          <p:nvPr/>
        </p:nvSpPr>
        <p:spPr bwMode="auto">
          <a:xfrm>
            <a:off x="8610600" y="4343400"/>
            <a:ext cx="1295400"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ru-RU" sz="1600" b="1"/>
              <a:t>(anaerobic)</a:t>
            </a:r>
          </a:p>
        </p:txBody>
      </p:sp>
      <p:sp>
        <p:nvSpPr>
          <p:cNvPr id="99341" name="Text Box 13"/>
          <p:cNvSpPr txBox="1">
            <a:spLocks noChangeArrowheads="1"/>
          </p:cNvSpPr>
          <p:nvPr/>
        </p:nvSpPr>
        <p:spPr bwMode="auto">
          <a:xfrm>
            <a:off x="8229600" y="4876800"/>
            <a:ext cx="2057400" cy="14773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buFontTx/>
              <a:buChar char="•"/>
            </a:pPr>
            <a:r>
              <a:rPr lang="en-US" altLang="ru-RU"/>
              <a:t> Fermentation proceeds when there is </a:t>
            </a:r>
            <a:r>
              <a:rPr lang="en-US" altLang="ru-RU" b="1" u="sng"/>
              <a:t>no </a:t>
            </a:r>
            <a:r>
              <a:rPr lang="en-US" altLang="ru-RU"/>
              <a:t>terminal electron acceptor for respiration.</a:t>
            </a:r>
          </a:p>
        </p:txBody>
      </p:sp>
      <p:sp>
        <p:nvSpPr>
          <p:cNvPr id="2" name="Прямоугольник 1"/>
          <p:cNvSpPr/>
          <p:nvPr/>
        </p:nvSpPr>
        <p:spPr>
          <a:xfrm>
            <a:off x="262270" y="923835"/>
            <a:ext cx="5685169" cy="4247317"/>
          </a:xfrm>
          <a:prstGeom prst="rect">
            <a:avLst/>
          </a:prstGeom>
          <a:ln>
            <a:solidFill>
              <a:schemeClr val="accent6"/>
            </a:solidFill>
          </a:ln>
        </p:spPr>
        <p:txBody>
          <a:bodyPr wrap="square">
            <a:spAutoFit/>
          </a:bodyPr>
          <a:lstStyle/>
          <a:p>
            <a:pPr marL="342900" indent="-342900">
              <a:buAutoNum type="arabicPeriod"/>
            </a:pPr>
            <a:r>
              <a:rPr lang="en-US" dirty="0" err="1" smtClean="0"/>
              <a:t>bosqich</a:t>
            </a:r>
            <a:r>
              <a:rPr lang="en-US" dirty="0" smtClean="0"/>
              <a:t>. </a:t>
            </a:r>
            <a:r>
              <a:rPr lang="en-US" dirty="0" err="1" smtClean="0"/>
              <a:t>Glikoliz</a:t>
            </a:r>
            <a:r>
              <a:rPr lang="en-US" dirty="0" smtClean="0"/>
              <a:t> - </a:t>
            </a:r>
            <a:r>
              <a:rPr lang="ru-RU" dirty="0" smtClean="0"/>
              <a:t> </a:t>
            </a:r>
            <a:r>
              <a:rPr lang="ru-RU" dirty="0"/>
              <a:t>ATF </a:t>
            </a:r>
            <a:r>
              <a:rPr lang="ru-RU" dirty="0" err="1"/>
              <a:t>hosil</a:t>
            </a:r>
            <a:r>
              <a:rPr lang="ru-RU" dirty="0"/>
              <a:t> </a:t>
            </a:r>
            <a:r>
              <a:rPr lang="ru-RU" dirty="0" err="1"/>
              <a:t>bo'ladi</a:t>
            </a:r>
            <a:r>
              <a:rPr lang="ru-RU" dirty="0"/>
              <a:t> </a:t>
            </a:r>
            <a:r>
              <a:rPr lang="ru-RU" dirty="0" err="1"/>
              <a:t>va</a:t>
            </a:r>
            <a:r>
              <a:rPr lang="ru-RU" dirty="0"/>
              <a:t> </a:t>
            </a:r>
            <a:r>
              <a:rPr lang="ru-RU" dirty="0" err="1" smtClean="0"/>
              <a:t>glyukoz</a:t>
            </a:r>
            <a:r>
              <a:rPr lang="en-US" dirty="0" smtClean="0"/>
              <a:t>a</a:t>
            </a:r>
            <a:r>
              <a:rPr lang="ru-RU" dirty="0" smtClean="0"/>
              <a:t> </a:t>
            </a:r>
            <a:r>
              <a:rPr lang="ru-RU" dirty="0" err="1" smtClean="0"/>
              <a:t>oksidlan</a:t>
            </a:r>
            <a:r>
              <a:rPr lang="en-US" dirty="0" err="1" smtClean="0"/>
              <a:t>adi</a:t>
            </a:r>
            <a:r>
              <a:rPr lang="en-US" dirty="0" smtClean="0"/>
              <a:t> </a:t>
            </a:r>
            <a:r>
              <a:rPr lang="en-US" dirty="0" err="1" smtClean="0"/>
              <a:t>natijada</a:t>
            </a:r>
            <a:r>
              <a:rPr lang="en-US" dirty="0" smtClean="0"/>
              <a:t> </a:t>
            </a:r>
            <a:r>
              <a:rPr lang="en-US" dirty="0" err="1" smtClean="0"/>
              <a:t>pirouzim</a:t>
            </a:r>
            <a:r>
              <a:rPr lang="en-US" dirty="0" smtClean="0"/>
              <a:t> </a:t>
            </a:r>
            <a:r>
              <a:rPr lang="en-US" dirty="0" err="1" smtClean="0"/>
              <a:t>kislotasi</a:t>
            </a:r>
            <a:r>
              <a:rPr lang="en-US" dirty="0" smtClean="0"/>
              <a:t> </a:t>
            </a:r>
            <a:r>
              <a:rPr lang="en-US" dirty="0" err="1" smtClean="0"/>
              <a:t>hosil</a:t>
            </a:r>
            <a:r>
              <a:rPr lang="en-US" dirty="0" smtClean="0"/>
              <a:t> </a:t>
            </a:r>
            <a:r>
              <a:rPr lang="en-US" dirty="0" err="1" smtClean="0"/>
              <a:t>bo’ladi</a:t>
            </a:r>
            <a:r>
              <a:rPr lang="en-US" dirty="0" smtClean="0"/>
              <a:t>.</a:t>
            </a:r>
            <a:r>
              <a:rPr lang="ru-RU" dirty="0" smtClean="0"/>
              <a:t> </a:t>
            </a:r>
            <a:r>
              <a:rPr lang="ru-RU" dirty="0" err="1" smtClean="0"/>
              <a:t>Nafas</a:t>
            </a:r>
            <a:r>
              <a:rPr lang="ru-RU" dirty="0" smtClean="0"/>
              <a:t> </a:t>
            </a:r>
            <a:r>
              <a:rPr lang="ru-RU" dirty="0" err="1"/>
              <a:t>olishda</a:t>
            </a:r>
            <a:r>
              <a:rPr lang="ru-RU" dirty="0" smtClean="0"/>
              <a:t>,</a:t>
            </a:r>
            <a:r>
              <a:rPr lang="en-US" dirty="0" smtClean="0"/>
              <a:t> </a:t>
            </a:r>
            <a:r>
              <a:rPr lang="ru-RU" dirty="0" err="1" smtClean="0"/>
              <a:t>pirouzim</a:t>
            </a:r>
            <a:r>
              <a:rPr lang="ru-RU" dirty="0" smtClean="0"/>
              <a:t> </a:t>
            </a:r>
            <a:r>
              <a:rPr lang="ru-RU" dirty="0" err="1" smtClean="0"/>
              <a:t>kislo</a:t>
            </a:r>
            <a:r>
              <a:rPr lang="en-US" dirty="0" err="1" smtClean="0"/>
              <a:t>tasi</a:t>
            </a:r>
            <a:r>
              <a:rPr lang="ru-RU" dirty="0" smtClean="0"/>
              <a:t> </a:t>
            </a:r>
            <a:r>
              <a:rPr lang="ru-RU" dirty="0" err="1"/>
              <a:t>Krebs</a:t>
            </a:r>
            <a:r>
              <a:rPr lang="ru-RU" dirty="0"/>
              <a:t> </a:t>
            </a:r>
            <a:r>
              <a:rPr lang="ru-RU" dirty="0" err="1"/>
              <a:t>siklining</a:t>
            </a:r>
            <a:r>
              <a:rPr lang="ru-RU" dirty="0"/>
              <a:t> </a:t>
            </a:r>
            <a:r>
              <a:rPr lang="ru-RU" dirty="0" err="1"/>
              <a:t>birlamchi</a:t>
            </a:r>
            <a:r>
              <a:rPr lang="ru-RU" dirty="0"/>
              <a:t> </a:t>
            </a:r>
            <a:r>
              <a:rPr lang="ru-RU" dirty="0" err="1"/>
              <a:t>reagenti</a:t>
            </a:r>
            <a:r>
              <a:rPr lang="ru-RU" dirty="0"/>
              <a:t> </a:t>
            </a:r>
            <a:r>
              <a:rPr lang="ru-RU" dirty="0" err="1"/>
              <a:t>Asetilkoinzim</a:t>
            </a:r>
            <a:r>
              <a:rPr lang="ru-RU" dirty="0"/>
              <a:t> A </a:t>
            </a:r>
            <a:r>
              <a:rPr lang="ru-RU" dirty="0" err="1"/>
              <a:t>ga</a:t>
            </a:r>
            <a:r>
              <a:rPr lang="ru-RU" dirty="0"/>
              <a:t> </a:t>
            </a:r>
            <a:r>
              <a:rPr lang="ru-RU" dirty="0" err="1"/>
              <a:t>aylanadi</a:t>
            </a:r>
            <a:r>
              <a:rPr lang="ru-RU" dirty="0" smtClean="0"/>
              <a:t>.</a:t>
            </a:r>
            <a:endParaRPr lang="en-US" dirty="0" smtClean="0"/>
          </a:p>
          <a:p>
            <a:pPr marL="342900" indent="-342900">
              <a:buAutoNum type="arabicPeriod"/>
            </a:pPr>
            <a:endParaRPr lang="en-US" dirty="0" smtClean="0"/>
          </a:p>
          <a:p>
            <a:pPr marL="342900" indent="-342900" algn="just">
              <a:buAutoNum type="arabicPeriod"/>
            </a:pPr>
            <a:r>
              <a:rPr lang="en-US" dirty="0"/>
              <a:t>Krebs </a:t>
            </a:r>
            <a:r>
              <a:rPr lang="en-US" dirty="0" err="1"/>
              <a:t>siklida</a:t>
            </a:r>
            <a:r>
              <a:rPr lang="en-US" dirty="0"/>
              <a:t> </a:t>
            </a:r>
            <a:r>
              <a:rPr lang="en-US" dirty="0" err="1"/>
              <a:t>substrat</a:t>
            </a:r>
            <a:r>
              <a:rPr lang="en-US" dirty="0"/>
              <a:t> </a:t>
            </a:r>
            <a:r>
              <a:rPr lang="en-US" dirty="0" err="1"/>
              <a:t>darajasidagi</a:t>
            </a:r>
            <a:r>
              <a:rPr lang="en-US" dirty="0"/>
              <a:t> </a:t>
            </a:r>
            <a:r>
              <a:rPr lang="en-US" dirty="0" err="1"/>
              <a:t>fosforlanish</a:t>
            </a:r>
            <a:r>
              <a:rPr lang="en-US" dirty="0"/>
              <a:t> </a:t>
            </a:r>
            <a:r>
              <a:rPr lang="en-US" dirty="0" err="1"/>
              <a:t>natijasida</a:t>
            </a:r>
            <a:r>
              <a:rPr lang="en-US" dirty="0"/>
              <a:t> ATF </a:t>
            </a:r>
            <a:r>
              <a:rPr lang="en-US" dirty="0" err="1"/>
              <a:t>hosil</a:t>
            </a:r>
            <a:r>
              <a:rPr lang="en-US" dirty="0"/>
              <a:t> </a:t>
            </a:r>
            <a:r>
              <a:rPr lang="en-US" dirty="0" err="1"/>
              <a:t>bo'ladi</a:t>
            </a:r>
            <a:r>
              <a:rPr lang="en-US" dirty="0"/>
              <a:t> </a:t>
            </a:r>
            <a:r>
              <a:rPr lang="en-US" dirty="0" smtClean="0"/>
              <a:t>NAD+ </a:t>
            </a:r>
            <a:r>
              <a:rPr lang="en-US" dirty="0" err="1"/>
              <a:t>va</a:t>
            </a:r>
            <a:r>
              <a:rPr lang="en-US" dirty="0"/>
              <a:t> </a:t>
            </a:r>
            <a:r>
              <a:rPr lang="en-US" dirty="0" smtClean="0"/>
              <a:t>FAD (</a:t>
            </a:r>
            <a:r>
              <a:rPr lang="en-US" dirty="0" err="1" smtClean="0"/>
              <a:t>Flavinadenindinukleotid</a:t>
            </a:r>
            <a:r>
              <a:rPr lang="en-US" dirty="0" smtClean="0"/>
              <a:t>) </a:t>
            </a:r>
            <a:r>
              <a:rPr lang="en-US" dirty="0" err="1"/>
              <a:t>elektron</a:t>
            </a:r>
            <a:r>
              <a:rPr lang="en-US" dirty="0"/>
              <a:t> </a:t>
            </a:r>
            <a:r>
              <a:rPr lang="en-US" dirty="0" err="1"/>
              <a:t>tashuvchilarini</a:t>
            </a:r>
            <a:r>
              <a:rPr lang="en-US" dirty="0"/>
              <a:t> </a:t>
            </a:r>
            <a:r>
              <a:rPr lang="en-US" dirty="0" err="1"/>
              <a:t>kamaytiradi</a:t>
            </a:r>
            <a:r>
              <a:rPr lang="en-US" dirty="0"/>
              <a:t>, </a:t>
            </a:r>
            <a:r>
              <a:rPr lang="en-US" dirty="0" err="1"/>
              <a:t>va</a:t>
            </a:r>
            <a:r>
              <a:rPr lang="en-US" dirty="0"/>
              <a:t> CO2 </a:t>
            </a:r>
            <a:r>
              <a:rPr lang="en-US" dirty="0" err="1"/>
              <a:t>hosil</a:t>
            </a:r>
            <a:r>
              <a:rPr lang="en-US" dirty="0"/>
              <a:t> </a:t>
            </a:r>
            <a:r>
              <a:rPr lang="en-US" dirty="0" err="1"/>
              <a:t>qiladi</a:t>
            </a:r>
            <a:r>
              <a:rPr lang="en-US" dirty="0"/>
              <a:t>. </a:t>
            </a:r>
            <a:r>
              <a:rPr lang="en-US" dirty="0" err="1"/>
              <a:t>Glikoliz</a:t>
            </a:r>
            <a:r>
              <a:rPr lang="en-US" dirty="0"/>
              <a:t> </a:t>
            </a:r>
            <a:r>
              <a:rPr lang="en-US" dirty="0" err="1"/>
              <a:t>hamda</a:t>
            </a:r>
            <a:r>
              <a:rPr lang="en-US" dirty="0"/>
              <a:t> Krebs </a:t>
            </a:r>
            <a:r>
              <a:rPr lang="en-US" dirty="0" err="1"/>
              <a:t>siklida</a:t>
            </a:r>
            <a:r>
              <a:rPr lang="en-US" dirty="0"/>
              <a:t> </a:t>
            </a:r>
            <a:r>
              <a:rPr lang="en-US" dirty="0" err="1"/>
              <a:t>elektron</a:t>
            </a:r>
            <a:r>
              <a:rPr lang="en-US" dirty="0"/>
              <a:t> </a:t>
            </a:r>
            <a:r>
              <a:rPr lang="en-US" dirty="0" err="1"/>
              <a:t>tashuvchilarini</a:t>
            </a:r>
            <a:r>
              <a:rPr lang="en-US" dirty="0"/>
              <a:t> </a:t>
            </a:r>
            <a:r>
              <a:rPr lang="en-US" dirty="0" err="1"/>
              <a:t>Elektron</a:t>
            </a:r>
            <a:r>
              <a:rPr lang="en-US" dirty="0"/>
              <a:t> transport </a:t>
            </a:r>
            <a:r>
              <a:rPr lang="en-US" dirty="0" err="1"/>
              <a:t>zanjiriga</a:t>
            </a:r>
            <a:r>
              <a:rPr lang="en-US" dirty="0"/>
              <a:t> </a:t>
            </a:r>
            <a:r>
              <a:rPr lang="en-US" dirty="0" err="1"/>
              <a:t>beradi</a:t>
            </a:r>
            <a:r>
              <a:rPr lang="en-US" dirty="0" smtClean="0"/>
              <a:t>.</a:t>
            </a:r>
          </a:p>
          <a:p>
            <a:pPr marL="342900" indent="-342900" algn="just">
              <a:buAutoNum type="arabicPeriod"/>
            </a:pPr>
            <a:endParaRPr lang="en-US" dirty="0" smtClean="0"/>
          </a:p>
          <a:p>
            <a:pPr marL="342900" indent="-342900" algn="just">
              <a:buAutoNum type="arabicPeriod"/>
            </a:pPr>
            <a:r>
              <a:rPr lang="en-US" dirty="0" err="1"/>
              <a:t>Elektron</a:t>
            </a:r>
            <a:r>
              <a:rPr lang="en-US" dirty="0"/>
              <a:t> transport </a:t>
            </a:r>
            <a:r>
              <a:rPr lang="en-US" dirty="0" err="1"/>
              <a:t>zanjirida</a:t>
            </a:r>
            <a:r>
              <a:rPr lang="en-US" dirty="0"/>
              <a:t>, </a:t>
            </a:r>
            <a:r>
              <a:rPr lang="en-US" dirty="0" err="1"/>
              <a:t>elektronlar</a:t>
            </a:r>
            <a:r>
              <a:rPr lang="en-US" dirty="0"/>
              <a:t> </a:t>
            </a:r>
            <a:r>
              <a:rPr lang="en-US" dirty="0" err="1"/>
              <a:t>energiyasidan</a:t>
            </a:r>
            <a:r>
              <a:rPr lang="en-US" dirty="0"/>
              <a:t> </a:t>
            </a:r>
            <a:r>
              <a:rPr lang="en-US" dirty="0" err="1"/>
              <a:t>foydalanib</a:t>
            </a:r>
            <a:r>
              <a:rPr lang="en-US" dirty="0"/>
              <a:t> </a:t>
            </a:r>
            <a:r>
              <a:rPr lang="en-US" dirty="0" err="1"/>
              <a:t>oksidlanish</a:t>
            </a:r>
            <a:r>
              <a:rPr lang="en-US" dirty="0"/>
              <a:t> </a:t>
            </a:r>
            <a:r>
              <a:rPr lang="en-US" dirty="0" err="1"/>
              <a:t>fosforlanish</a:t>
            </a:r>
            <a:r>
              <a:rPr lang="en-US" dirty="0"/>
              <a:t> </a:t>
            </a:r>
            <a:r>
              <a:rPr lang="en-US" dirty="0" err="1"/>
              <a:t>orqali</a:t>
            </a:r>
            <a:r>
              <a:rPr lang="en-US" dirty="0"/>
              <a:t> </a:t>
            </a:r>
            <a:r>
              <a:rPr lang="en-US" dirty="0" err="1"/>
              <a:t>juda</a:t>
            </a:r>
            <a:r>
              <a:rPr lang="en-US" dirty="0"/>
              <a:t> </a:t>
            </a:r>
            <a:r>
              <a:rPr lang="en-US" dirty="0" err="1"/>
              <a:t>ko'p</a:t>
            </a:r>
            <a:r>
              <a:rPr lang="en-US" dirty="0"/>
              <a:t> ATF </a:t>
            </a:r>
            <a:r>
              <a:rPr lang="en-US" dirty="0" err="1"/>
              <a:t>ishlab</a:t>
            </a:r>
            <a:r>
              <a:rPr lang="en-US" dirty="0"/>
              <a:t> </a:t>
            </a:r>
            <a:r>
              <a:rPr lang="en-US" dirty="0" err="1"/>
              <a:t>chiqariladi</a:t>
            </a:r>
            <a:r>
              <a:rPr lang="en-US" dirty="0"/>
              <a:t>. </a:t>
            </a:r>
            <a:endParaRPr lang="ru-RU" dirty="0"/>
          </a:p>
        </p:txBody>
      </p:sp>
      <p:cxnSp>
        <p:nvCxnSpPr>
          <p:cNvPr id="4" name="Прямая со стрелкой 3"/>
          <p:cNvCxnSpPr/>
          <p:nvPr/>
        </p:nvCxnSpPr>
        <p:spPr>
          <a:xfrm flipV="1">
            <a:off x="5847907" y="721071"/>
            <a:ext cx="2594344" cy="544203"/>
          </a:xfrm>
          <a:prstGeom prst="straightConnector1">
            <a:avLst/>
          </a:prstGeom>
          <a:ln w="28575">
            <a:tailEnd type="triangle"/>
          </a:ln>
        </p:spPr>
        <p:style>
          <a:lnRef idx="1">
            <a:schemeClr val="accent1"/>
          </a:lnRef>
          <a:fillRef idx="0">
            <a:schemeClr val="accent1"/>
          </a:fillRef>
          <a:effectRef idx="0">
            <a:schemeClr val="accent1"/>
          </a:effectRef>
          <a:fontRef idx="minor">
            <a:schemeClr val="tx1"/>
          </a:fontRef>
        </p:style>
      </p:cxnSp>
      <p:cxnSp>
        <p:nvCxnSpPr>
          <p:cNvPr id="15" name="Прямая со стрелкой 14"/>
          <p:cNvCxnSpPr/>
          <p:nvPr/>
        </p:nvCxnSpPr>
        <p:spPr>
          <a:xfrm flipV="1">
            <a:off x="5847907" y="2210531"/>
            <a:ext cx="2381693" cy="575199"/>
          </a:xfrm>
          <a:prstGeom prst="straightConnector1">
            <a:avLst/>
          </a:prstGeom>
          <a:ln w="28575">
            <a:tailEnd type="triangle"/>
          </a:ln>
        </p:spPr>
        <p:style>
          <a:lnRef idx="1">
            <a:schemeClr val="accent1"/>
          </a:lnRef>
          <a:fillRef idx="0">
            <a:schemeClr val="accent1"/>
          </a:fillRef>
          <a:effectRef idx="0">
            <a:schemeClr val="accent1"/>
          </a:effectRef>
          <a:fontRef idx="minor">
            <a:schemeClr val="tx1"/>
          </a:fontRef>
        </p:style>
      </p:cxnSp>
      <p:cxnSp>
        <p:nvCxnSpPr>
          <p:cNvPr id="16" name="Прямая со стрелкой 15"/>
          <p:cNvCxnSpPr/>
          <p:nvPr/>
        </p:nvCxnSpPr>
        <p:spPr>
          <a:xfrm flipV="1">
            <a:off x="5358809" y="4994347"/>
            <a:ext cx="1398181" cy="34853"/>
          </a:xfrm>
          <a:prstGeom prst="straightConnector1">
            <a:avLst/>
          </a:prstGeom>
          <a:ln w="28575">
            <a:tailEnd type="triangle"/>
          </a:ln>
        </p:spPr>
        <p:style>
          <a:lnRef idx="1">
            <a:schemeClr val="accent1"/>
          </a:lnRef>
          <a:fillRef idx="0">
            <a:schemeClr val="accent1"/>
          </a:fillRef>
          <a:effectRef idx="0">
            <a:schemeClr val="accent1"/>
          </a:effectRef>
          <a:fontRef idx="minor">
            <a:schemeClr val="tx1"/>
          </a:fontRef>
        </p:style>
      </p:cxnSp>
      <p:sp>
        <p:nvSpPr>
          <p:cNvPr id="18" name="Text Box 10"/>
          <p:cNvSpPr txBox="1">
            <a:spLocks noChangeArrowheads="1"/>
          </p:cNvSpPr>
          <p:nvPr/>
        </p:nvSpPr>
        <p:spPr bwMode="auto">
          <a:xfrm>
            <a:off x="7286408" y="-15389"/>
            <a:ext cx="1379573" cy="400110"/>
          </a:xfrm>
          <a:prstGeom prst="rect">
            <a:avLst/>
          </a:prstGeom>
          <a:solidFill>
            <a:schemeClr val="accent1">
              <a:lumMod val="20000"/>
              <a:lumOff val="80000"/>
            </a:schemeClr>
          </a:solidFill>
          <a:ln>
            <a:noFill/>
          </a:ln>
          <a:effectLst/>
          <a:extLst/>
        </p:spPr>
        <p:txBody>
          <a:bodyPr wrap="square">
            <a:spAutoFit/>
          </a:bodyPr>
          <a:lstStyle/>
          <a:p>
            <a:pPr>
              <a:spcBef>
                <a:spcPct val="50000"/>
              </a:spcBef>
            </a:pPr>
            <a:r>
              <a:rPr lang="en-US" altLang="ru-RU" sz="2000" b="1" dirty="0" err="1" smtClean="0">
                <a:latin typeface="Times New Roman" panose="02020603050405020304" pitchFamily="18" charset="0"/>
                <a:cs typeface="Times New Roman" panose="02020603050405020304" pitchFamily="18" charset="0"/>
              </a:rPr>
              <a:t>Nafas</a:t>
            </a:r>
            <a:r>
              <a:rPr lang="en-US" altLang="ru-RU" sz="2000" b="1" dirty="0" smtClean="0">
                <a:latin typeface="Times New Roman" panose="02020603050405020304" pitchFamily="18" charset="0"/>
                <a:cs typeface="Times New Roman" panose="02020603050405020304" pitchFamily="18" charset="0"/>
              </a:rPr>
              <a:t> </a:t>
            </a:r>
            <a:r>
              <a:rPr lang="en-US" altLang="ru-RU" sz="2000" b="1" dirty="0" err="1" smtClean="0">
                <a:latin typeface="Times New Roman" panose="02020603050405020304" pitchFamily="18" charset="0"/>
                <a:cs typeface="Times New Roman" panose="02020603050405020304" pitchFamily="18" charset="0"/>
              </a:rPr>
              <a:t>olish</a:t>
            </a:r>
            <a:endParaRPr lang="en-US" altLang="ru-RU" sz="2000" b="1" dirty="0">
              <a:latin typeface="Times New Roman" panose="02020603050405020304" pitchFamily="18" charset="0"/>
              <a:cs typeface="Times New Roman" panose="02020603050405020304" pitchFamily="18" charset="0"/>
            </a:endParaRPr>
          </a:p>
        </p:txBody>
      </p:sp>
      <p:sp>
        <p:nvSpPr>
          <p:cNvPr id="19" name="Text Box 10"/>
          <p:cNvSpPr txBox="1">
            <a:spLocks noChangeArrowheads="1"/>
          </p:cNvSpPr>
          <p:nvPr/>
        </p:nvSpPr>
        <p:spPr bwMode="auto">
          <a:xfrm>
            <a:off x="9642994" y="0"/>
            <a:ext cx="1792323" cy="369332"/>
          </a:xfrm>
          <a:prstGeom prst="rect">
            <a:avLst/>
          </a:prstGeom>
          <a:solidFill>
            <a:schemeClr val="accent1">
              <a:lumMod val="20000"/>
              <a:lumOff val="80000"/>
            </a:schemeClr>
          </a:solidFill>
          <a:ln>
            <a:noFill/>
          </a:ln>
          <a:effectLst/>
          <a:extLst/>
        </p:spPr>
        <p:txBody>
          <a:bodyPr wrap="square">
            <a:spAutoFit/>
          </a:bodyPr>
          <a:lstStyle/>
          <a:p>
            <a:pPr>
              <a:spcBef>
                <a:spcPct val="50000"/>
              </a:spcBef>
            </a:pPr>
            <a:r>
              <a:rPr lang="en-US" altLang="ru-RU" b="1" dirty="0" err="1" smtClean="0">
                <a:latin typeface="Times New Roman" panose="02020603050405020304" pitchFamily="18" charset="0"/>
                <a:cs typeface="Times New Roman" panose="02020603050405020304" pitchFamily="18" charset="0"/>
              </a:rPr>
              <a:t>Fermentatsiya</a:t>
            </a:r>
            <a:endParaRPr lang="en-US" altLang="ru-RU" b="1"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444524065"/>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31" name="Rectangle 7"/>
          <p:cNvSpPr>
            <a:spLocks noGrp="1" noChangeArrowheads="1"/>
          </p:cNvSpPr>
          <p:nvPr>
            <p:ph type="title"/>
          </p:nvPr>
        </p:nvSpPr>
        <p:spPr>
          <a:xfrm>
            <a:off x="202019" y="105420"/>
            <a:ext cx="2200939" cy="639763"/>
          </a:xfrm>
        </p:spPr>
        <p:txBody>
          <a:bodyPr>
            <a:normAutofit fontScale="90000"/>
          </a:bodyPr>
          <a:lstStyle/>
          <a:p>
            <a:r>
              <a:rPr lang="en-US" altLang="ru-RU" sz="4000" b="1" dirty="0" err="1" smtClean="0">
                <a:latin typeface="Times New Roman" panose="02020603050405020304" pitchFamily="18" charset="0"/>
                <a:cs typeface="Times New Roman" panose="02020603050405020304" pitchFamily="18" charset="0"/>
              </a:rPr>
              <a:t>Glikoliz</a:t>
            </a:r>
            <a:r>
              <a:rPr lang="en-US" altLang="ru-RU" sz="4000" b="1" dirty="0" smtClean="0">
                <a:latin typeface="Times New Roman" panose="02020603050405020304" pitchFamily="18" charset="0"/>
                <a:cs typeface="Times New Roman" panose="02020603050405020304" pitchFamily="18" charset="0"/>
              </a:rPr>
              <a:t>:</a:t>
            </a:r>
            <a:endParaRPr lang="en-US" altLang="ru-RU" sz="4000" b="1" dirty="0">
              <a:latin typeface="Times New Roman" panose="02020603050405020304" pitchFamily="18" charset="0"/>
              <a:cs typeface="Times New Roman" panose="02020603050405020304" pitchFamily="18" charset="0"/>
            </a:endParaRPr>
          </a:p>
        </p:txBody>
      </p:sp>
      <p:pic>
        <p:nvPicPr>
          <p:cNvPr id="103435" name="Picture 11" descr="tf7lf0511a_a"/>
          <p:cNvPicPr>
            <a:picLocks noGrp="1" noChangeAspect="1" noChangeArrowheads="1"/>
          </p:cNvPicPr>
          <p:nvPr>
            <p:ph sz="half" idx="1"/>
          </p:nvPr>
        </p:nvPicPr>
        <p:blipFill>
          <a:blip r:embed="rId2">
            <a:extLst>
              <a:ext uri="{28A0092B-C50C-407E-A947-70E740481C1C}">
                <a14:useLocalDpi xmlns:a14="http://schemas.microsoft.com/office/drawing/2010/main" val="0"/>
              </a:ext>
            </a:extLst>
          </a:blip>
          <a:srcRect r="30457" b="4909"/>
          <a:stretch>
            <a:fillRect/>
          </a:stretch>
        </p:blipFill>
        <p:spPr>
          <a:xfrm>
            <a:off x="2954939" y="233916"/>
            <a:ext cx="4579999" cy="5414441"/>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103436" name="Picture 12" descr="tf7lf0511b_a"/>
          <p:cNvPicPr>
            <a:picLocks noGrp="1" noChangeAspect="1" noChangeArrowheads="1"/>
          </p:cNvPicPr>
          <p:nvPr>
            <p:ph sz="half" idx="2"/>
          </p:nvPr>
        </p:nvPicPr>
        <p:blipFill>
          <a:blip r:embed="rId3">
            <a:extLst>
              <a:ext uri="{28A0092B-C50C-407E-A947-70E740481C1C}">
                <a14:useLocalDpi xmlns:a14="http://schemas.microsoft.com/office/drawing/2010/main" val="0"/>
              </a:ext>
            </a:extLst>
          </a:blip>
          <a:srcRect r="34776" b="4909"/>
          <a:stretch>
            <a:fillRect/>
          </a:stretch>
        </p:blipFill>
        <p:spPr>
          <a:xfrm>
            <a:off x="7614683" y="425302"/>
            <a:ext cx="4339727" cy="5223055"/>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103438" name="Line 14"/>
          <p:cNvSpPr>
            <a:spLocks noChangeShapeType="1"/>
          </p:cNvSpPr>
          <p:nvPr/>
        </p:nvSpPr>
        <p:spPr bwMode="auto">
          <a:xfrm flipH="1">
            <a:off x="7561520" y="-3715"/>
            <a:ext cx="26581" cy="6000307"/>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p>
        </p:txBody>
      </p:sp>
      <p:sp>
        <p:nvSpPr>
          <p:cNvPr id="103439" name="Text Box 15"/>
          <p:cNvSpPr txBox="1">
            <a:spLocks noChangeArrowheads="1"/>
          </p:cNvSpPr>
          <p:nvPr/>
        </p:nvSpPr>
        <p:spPr bwMode="auto">
          <a:xfrm>
            <a:off x="340242" y="6096000"/>
            <a:ext cx="11472530" cy="646331"/>
          </a:xfrm>
          <a:prstGeom prst="rect">
            <a:avLst/>
          </a:prstGeom>
          <a:solidFill>
            <a:srgbClr val="FFFF00"/>
          </a:solidFill>
          <a:ln>
            <a:noFill/>
          </a:ln>
          <a:effectLst/>
          <a:extLst/>
        </p:spPr>
        <p:txBody>
          <a:bodyPr wrap="square">
            <a:spAutoFit/>
          </a:bodyPr>
          <a:lstStyle/>
          <a:p>
            <a:pPr>
              <a:spcBef>
                <a:spcPct val="50000"/>
              </a:spcBef>
            </a:pPr>
            <a:r>
              <a:rPr lang="en-US" altLang="ru-RU" dirty="0" err="1" smtClean="0">
                <a:latin typeface="Times New Roman" panose="02020603050405020304" pitchFamily="18" charset="0"/>
                <a:cs typeface="Times New Roman" panose="02020603050405020304" pitchFamily="18" charset="0"/>
              </a:rPr>
              <a:t>Glikoliz</a:t>
            </a:r>
            <a:r>
              <a:rPr lang="en-US" altLang="ru-RU" dirty="0" smtClean="0">
                <a:latin typeface="Times New Roman" panose="02020603050405020304" pitchFamily="18" charset="0"/>
                <a:cs typeface="Times New Roman" panose="02020603050405020304" pitchFamily="18" charset="0"/>
              </a:rPr>
              <a:t> </a:t>
            </a:r>
            <a:r>
              <a:rPr lang="en-US" altLang="ru-RU" dirty="0" err="1" smtClean="0">
                <a:latin typeface="Times New Roman" panose="02020603050405020304" pitchFamily="18" charset="0"/>
                <a:cs typeface="Times New Roman" panose="02020603050405020304" pitchFamily="18" charset="0"/>
              </a:rPr>
              <a:t>natijasida</a:t>
            </a:r>
            <a:r>
              <a:rPr lang="en-US" altLang="ru-RU" dirty="0" smtClean="0">
                <a:latin typeface="Times New Roman" panose="02020603050405020304" pitchFamily="18" charset="0"/>
                <a:cs typeface="Times New Roman" panose="02020603050405020304" pitchFamily="18" charset="0"/>
              </a:rPr>
              <a:t> 6 </a:t>
            </a:r>
            <a:r>
              <a:rPr lang="en-US" altLang="ru-RU" dirty="0" err="1" smtClean="0">
                <a:latin typeface="Times New Roman" panose="02020603050405020304" pitchFamily="18" charset="0"/>
                <a:cs typeface="Times New Roman" panose="02020603050405020304" pitchFamily="18" charset="0"/>
              </a:rPr>
              <a:t>uglerodli</a:t>
            </a:r>
            <a:r>
              <a:rPr lang="en-US" altLang="ru-RU" dirty="0" smtClean="0">
                <a:latin typeface="Times New Roman" panose="02020603050405020304" pitchFamily="18" charset="0"/>
                <a:cs typeface="Times New Roman" panose="02020603050405020304" pitchFamily="18" charset="0"/>
              </a:rPr>
              <a:t> </a:t>
            </a:r>
            <a:r>
              <a:rPr lang="en-US" altLang="ru-RU" dirty="0" err="1" smtClean="0">
                <a:latin typeface="Times New Roman" panose="02020603050405020304" pitchFamily="18" charset="0"/>
                <a:cs typeface="Times New Roman" panose="02020603050405020304" pitchFamily="18" charset="0"/>
              </a:rPr>
              <a:t>glukozadan</a:t>
            </a:r>
            <a:r>
              <a:rPr lang="en-US" altLang="ru-RU" dirty="0" smtClean="0">
                <a:latin typeface="Times New Roman" panose="02020603050405020304" pitchFamily="18" charset="0"/>
                <a:cs typeface="Times New Roman" panose="02020603050405020304" pitchFamily="18" charset="0"/>
              </a:rPr>
              <a:t> 2x 3 C </a:t>
            </a:r>
            <a:r>
              <a:rPr lang="en-US" altLang="ru-RU" dirty="0" err="1" smtClean="0">
                <a:latin typeface="Times New Roman" panose="02020603050405020304" pitchFamily="18" charset="0"/>
                <a:cs typeface="Times New Roman" panose="02020603050405020304" pitchFamily="18" charset="0"/>
              </a:rPr>
              <a:t>piruvat</a:t>
            </a:r>
            <a:r>
              <a:rPr lang="en-US" altLang="ru-RU" dirty="0" smtClean="0">
                <a:latin typeface="Times New Roman" panose="02020603050405020304" pitchFamily="18" charset="0"/>
                <a:cs typeface="Times New Roman" panose="02020603050405020304" pitchFamily="18" charset="0"/>
              </a:rPr>
              <a:t> </a:t>
            </a:r>
            <a:r>
              <a:rPr lang="en-US" altLang="ru-RU" dirty="0" err="1" smtClean="0">
                <a:latin typeface="Times New Roman" panose="02020603050405020304" pitchFamily="18" charset="0"/>
                <a:cs typeface="Times New Roman" panose="02020603050405020304" pitchFamily="18" charset="0"/>
              </a:rPr>
              <a:t>kislotasi</a:t>
            </a:r>
            <a:r>
              <a:rPr lang="en-US" altLang="ru-RU" dirty="0" smtClean="0">
                <a:latin typeface="Times New Roman" panose="02020603050405020304" pitchFamily="18" charset="0"/>
                <a:cs typeface="Times New Roman" panose="02020603050405020304" pitchFamily="18" charset="0"/>
              </a:rPr>
              <a:t>, 4 </a:t>
            </a:r>
            <a:r>
              <a:rPr lang="en-US" altLang="ru-RU" dirty="0" err="1" smtClean="0">
                <a:latin typeface="Times New Roman" panose="02020603050405020304" pitchFamily="18" charset="0"/>
                <a:cs typeface="Times New Roman" panose="02020603050405020304" pitchFamily="18" charset="0"/>
              </a:rPr>
              <a:t>molekula</a:t>
            </a:r>
            <a:r>
              <a:rPr lang="en-US" altLang="ru-RU" dirty="0" smtClean="0">
                <a:latin typeface="Times New Roman" panose="02020603050405020304" pitchFamily="18" charset="0"/>
                <a:cs typeface="Times New Roman" panose="02020603050405020304" pitchFamily="18" charset="0"/>
              </a:rPr>
              <a:t> ATF (2 </a:t>
            </a:r>
            <a:r>
              <a:rPr lang="en-US" altLang="ru-RU" dirty="0" err="1" smtClean="0">
                <a:latin typeface="Times New Roman" panose="02020603050405020304" pitchFamily="18" charset="0"/>
                <a:cs typeface="Times New Roman" panose="02020603050405020304" pitchFamily="18" charset="0"/>
              </a:rPr>
              <a:t>molekula</a:t>
            </a:r>
            <a:r>
              <a:rPr lang="en-US" altLang="ru-RU" dirty="0" smtClean="0">
                <a:latin typeface="Times New Roman" panose="02020603050405020304" pitchFamily="18" charset="0"/>
                <a:cs typeface="Times New Roman" panose="02020603050405020304" pitchFamily="18" charset="0"/>
              </a:rPr>
              <a:t> ATF </a:t>
            </a:r>
            <a:r>
              <a:rPr lang="en-US" altLang="ru-RU" dirty="0" err="1" smtClean="0">
                <a:latin typeface="Times New Roman" panose="02020603050405020304" pitchFamily="18" charset="0"/>
                <a:cs typeface="Times New Roman" panose="02020603050405020304" pitchFamily="18" charset="0"/>
              </a:rPr>
              <a:t>glikoliz</a:t>
            </a:r>
            <a:r>
              <a:rPr lang="en-US" altLang="ru-RU" dirty="0" smtClean="0">
                <a:latin typeface="Times New Roman" panose="02020603050405020304" pitchFamily="18" charset="0"/>
                <a:cs typeface="Times New Roman" panose="02020603050405020304" pitchFamily="18" charset="0"/>
              </a:rPr>
              <a:t> </a:t>
            </a:r>
            <a:r>
              <a:rPr lang="en-US" altLang="ru-RU" dirty="0" err="1" smtClean="0">
                <a:latin typeface="Times New Roman" panose="02020603050405020304" pitchFamily="18" charset="0"/>
                <a:cs typeface="Times New Roman" panose="02020603050405020304" pitchFamily="18" charset="0"/>
              </a:rPr>
              <a:t>uchun</a:t>
            </a:r>
            <a:r>
              <a:rPr lang="en-US" altLang="ru-RU" dirty="0" smtClean="0">
                <a:latin typeface="Times New Roman" panose="02020603050405020304" pitchFamily="18" charset="0"/>
                <a:cs typeface="Times New Roman" panose="02020603050405020304" pitchFamily="18" charset="0"/>
              </a:rPr>
              <a:t> </a:t>
            </a:r>
            <a:r>
              <a:rPr lang="en-US" altLang="ru-RU" dirty="0" err="1" smtClean="0">
                <a:latin typeface="Times New Roman" panose="02020603050405020304" pitchFamily="18" charset="0"/>
                <a:cs typeface="Times New Roman" panose="02020603050405020304" pitchFamily="18" charset="0"/>
              </a:rPr>
              <a:t>sarflanadi</a:t>
            </a:r>
            <a:r>
              <a:rPr lang="en-US" altLang="ru-RU" dirty="0" smtClean="0">
                <a:latin typeface="Times New Roman" panose="02020603050405020304" pitchFamily="18" charset="0"/>
                <a:cs typeface="Times New Roman" panose="02020603050405020304" pitchFamily="18" charset="0"/>
              </a:rPr>
              <a:t>) </a:t>
            </a:r>
            <a:r>
              <a:rPr lang="en-US" altLang="ru-RU" dirty="0" err="1" smtClean="0">
                <a:latin typeface="Times New Roman" panose="02020603050405020304" pitchFamily="18" charset="0"/>
                <a:cs typeface="Times New Roman" panose="02020603050405020304" pitchFamily="18" charset="0"/>
              </a:rPr>
              <a:t>va</a:t>
            </a:r>
            <a:r>
              <a:rPr lang="en-US" altLang="ru-RU" dirty="0" smtClean="0">
                <a:latin typeface="Times New Roman" panose="02020603050405020304" pitchFamily="18" charset="0"/>
                <a:cs typeface="Times New Roman" panose="02020603050405020304" pitchFamily="18" charset="0"/>
              </a:rPr>
              <a:t> 2 </a:t>
            </a:r>
            <a:r>
              <a:rPr lang="en-US" altLang="ru-RU" dirty="0" err="1" smtClean="0">
                <a:latin typeface="Times New Roman" panose="02020603050405020304" pitchFamily="18" charset="0"/>
                <a:cs typeface="Times New Roman" panose="02020603050405020304" pitchFamily="18" charset="0"/>
              </a:rPr>
              <a:t>molekula</a:t>
            </a:r>
            <a:r>
              <a:rPr lang="en-US" altLang="ru-RU" dirty="0" smtClean="0">
                <a:latin typeface="Times New Roman" panose="02020603050405020304" pitchFamily="18" charset="0"/>
                <a:cs typeface="Times New Roman" panose="02020603050405020304" pitchFamily="18" charset="0"/>
              </a:rPr>
              <a:t> NADH </a:t>
            </a:r>
            <a:r>
              <a:rPr lang="en-US" altLang="ru-RU" dirty="0" err="1" smtClean="0">
                <a:latin typeface="Times New Roman" panose="02020603050405020304" pitchFamily="18" charset="0"/>
                <a:cs typeface="Times New Roman" panose="02020603050405020304" pitchFamily="18" charset="0"/>
              </a:rPr>
              <a:t>hosil</a:t>
            </a:r>
            <a:r>
              <a:rPr lang="en-US" altLang="ru-RU" dirty="0" smtClean="0">
                <a:latin typeface="Times New Roman" panose="02020603050405020304" pitchFamily="18" charset="0"/>
                <a:cs typeface="Times New Roman" panose="02020603050405020304" pitchFamily="18" charset="0"/>
              </a:rPr>
              <a:t> </a:t>
            </a:r>
            <a:r>
              <a:rPr lang="en-US" altLang="ru-RU" dirty="0" err="1" smtClean="0">
                <a:latin typeface="Times New Roman" panose="02020603050405020304" pitchFamily="18" charset="0"/>
                <a:cs typeface="Times New Roman" panose="02020603050405020304" pitchFamily="18" charset="0"/>
              </a:rPr>
              <a:t>bo’ladi</a:t>
            </a:r>
            <a:r>
              <a:rPr lang="en-US" altLang="ru-RU" dirty="0" smtClean="0">
                <a:latin typeface="Times New Roman" panose="02020603050405020304" pitchFamily="18" charset="0"/>
                <a:cs typeface="Times New Roman" panose="02020603050405020304" pitchFamily="18" charset="0"/>
              </a:rPr>
              <a:t>. ATF </a:t>
            </a:r>
            <a:r>
              <a:rPr lang="en-US" altLang="ru-RU" dirty="0" err="1" smtClean="0">
                <a:latin typeface="Times New Roman" panose="02020603050405020304" pitchFamily="18" charset="0"/>
                <a:cs typeface="Times New Roman" panose="02020603050405020304" pitchFamily="18" charset="0"/>
              </a:rPr>
              <a:t>bunda</a:t>
            </a:r>
            <a:r>
              <a:rPr lang="en-US" altLang="ru-RU" dirty="0" smtClean="0">
                <a:latin typeface="Times New Roman" panose="02020603050405020304" pitchFamily="18" charset="0"/>
                <a:cs typeface="Times New Roman" panose="02020603050405020304" pitchFamily="18" charset="0"/>
              </a:rPr>
              <a:t> </a:t>
            </a:r>
            <a:r>
              <a:rPr lang="en-US" altLang="ru-RU" dirty="0" err="1" smtClean="0">
                <a:latin typeface="Times New Roman" panose="02020603050405020304" pitchFamily="18" charset="0"/>
                <a:cs typeface="Times New Roman" panose="02020603050405020304" pitchFamily="18" charset="0"/>
              </a:rPr>
              <a:t>substrat</a:t>
            </a:r>
            <a:r>
              <a:rPr lang="en-US" altLang="ru-RU" dirty="0" smtClean="0">
                <a:latin typeface="Times New Roman" panose="02020603050405020304" pitchFamily="18" charset="0"/>
                <a:cs typeface="Times New Roman" panose="02020603050405020304" pitchFamily="18" charset="0"/>
              </a:rPr>
              <a:t> </a:t>
            </a:r>
            <a:r>
              <a:rPr lang="en-US" altLang="ru-RU" dirty="0" err="1" smtClean="0">
                <a:latin typeface="Times New Roman" panose="02020603050405020304" pitchFamily="18" charset="0"/>
                <a:cs typeface="Times New Roman" panose="02020603050405020304" pitchFamily="18" charset="0"/>
              </a:rPr>
              <a:t>darajasidagi</a:t>
            </a:r>
            <a:r>
              <a:rPr lang="en-US" altLang="ru-RU" dirty="0" smtClean="0">
                <a:latin typeface="Times New Roman" panose="02020603050405020304" pitchFamily="18" charset="0"/>
                <a:cs typeface="Times New Roman" panose="02020603050405020304" pitchFamily="18" charset="0"/>
              </a:rPr>
              <a:t> </a:t>
            </a:r>
            <a:r>
              <a:rPr lang="en-US" altLang="ru-RU" dirty="0" err="1" smtClean="0">
                <a:latin typeface="Times New Roman" panose="02020603050405020304" pitchFamily="18" charset="0"/>
                <a:cs typeface="Times New Roman" panose="02020603050405020304" pitchFamily="18" charset="0"/>
              </a:rPr>
              <a:t>fosforillanishdan</a:t>
            </a:r>
            <a:r>
              <a:rPr lang="en-US" altLang="ru-RU" dirty="0" smtClean="0">
                <a:latin typeface="Times New Roman" panose="02020603050405020304" pitchFamily="18" charset="0"/>
                <a:cs typeface="Times New Roman" panose="02020603050405020304" pitchFamily="18" charset="0"/>
              </a:rPr>
              <a:t> </a:t>
            </a:r>
            <a:r>
              <a:rPr lang="en-US" altLang="ru-RU" dirty="0" err="1" smtClean="0">
                <a:latin typeface="Times New Roman" panose="02020603050405020304" pitchFamily="18" charset="0"/>
                <a:cs typeface="Times New Roman" panose="02020603050405020304" pitchFamily="18" charset="0"/>
              </a:rPr>
              <a:t>hosil</a:t>
            </a:r>
            <a:r>
              <a:rPr lang="en-US" altLang="ru-RU" dirty="0" smtClean="0">
                <a:latin typeface="Times New Roman" panose="02020603050405020304" pitchFamily="18" charset="0"/>
                <a:cs typeface="Times New Roman" panose="02020603050405020304" pitchFamily="18" charset="0"/>
              </a:rPr>
              <a:t> </a:t>
            </a:r>
            <a:r>
              <a:rPr lang="en-US" altLang="ru-RU" dirty="0" err="1" smtClean="0">
                <a:latin typeface="Times New Roman" panose="02020603050405020304" pitchFamily="18" charset="0"/>
                <a:cs typeface="Times New Roman" panose="02020603050405020304" pitchFamily="18" charset="0"/>
              </a:rPr>
              <a:t>bo’ladi</a:t>
            </a:r>
            <a:r>
              <a:rPr lang="en-US" altLang="ru-RU" dirty="0" smtClean="0">
                <a:latin typeface="Times New Roman" panose="02020603050405020304" pitchFamily="18" charset="0"/>
                <a:cs typeface="Times New Roman" panose="02020603050405020304" pitchFamily="18" charset="0"/>
              </a:rPr>
              <a:t>. </a:t>
            </a:r>
            <a:endParaRPr lang="en-US" altLang="ru-RU" dirty="0">
              <a:latin typeface="Times New Roman" panose="02020603050405020304" pitchFamily="18" charset="0"/>
              <a:cs typeface="Times New Roman" panose="02020603050405020304" pitchFamily="18" charset="0"/>
            </a:endParaRPr>
          </a:p>
        </p:txBody>
      </p:sp>
      <p:sp>
        <p:nvSpPr>
          <p:cNvPr id="2" name="Прямоугольник 1"/>
          <p:cNvSpPr/>
          <p:nvPr/>
        </p:nvSpPr>
        <p:spPr>
          <a:xfrm>
            <a:off x="202019" y="844591"/>
            <a:ext cx="3044457" cy="3970318"/>
          </a:xfrm>
          <a:prstGeom prst="rect">
            <a:avLst/>
          </a:prstGeom>
        </p:spPr>
        <p:txBody>
          <a:bodyPr wrap="square">
            <a:spAutoFit/>
          </a:bodyPr>
          <a:lstStyle/>
          <a:p>
            <a:pPr algn="just"/>
            <a:r>
              <a:rPr lang="ru-RU" b="1" dirty="0" err="1" smtClean="0">
                <a:latin typeface="Times New Roman" panose="02020603050405020304" pitchFamily="18" charset="0"/>
                <a:cs typeface="Times New Roman" panose="02020603050405020304" pitchFamily="18" charset="0"/>
              </a:rPr>
              <a:t>Glikoliz</a:t>
            </a:r>
            <a:r>
              <a:rPr lang="en-US" b="1" dirty="0" smtClean="0">
                <a:latin typeface="Times New Roman" panose="02020603050405020304" pitchFamily="18" charset="0"/>
                <a:cs typeface="Times New Roman" panose="02020603050405020304" pitchFamily="18" charset="0"/>
              </a:rPr>
              <a:t> </a:t>
            </a:r>
            <a:r>
              <a:rPr lang="ru-RU" dirty="0" smtClean="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glyukozaning</a:t>
            </a:r>
            <a:r>
              <a:rPr lang="ru-RU" dirty="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pirouzim</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kislotasigacha</a:t>
            </a:r>
            <a:r>
              <a:rPr lang="en-US" dirty="0" smtClean="0">
                <a:latin typeface="Times New Roman" panose="02020603050405020304" pitchFamily="18" charset="0"/>
                <a:cs typeface="Times New Roman" panose="02020603050405020304" pitchFamily="18" charset="0"/>
              </a:rPr>
              <a:t> </a:t>
            </a:r>
            <a:r>
              <a:rPr lang="ru-RU" dirty="0" err="1" smtClean="0">
                <a:latin typeface="Times New Roman" panose="02020603050405020304" pitchFamily="18" charset="0"/>
                <a:cs typeface="Times New Roman" panose="02020603050405020304" pitchFamily="18" charset="0"/>
              </a:rPr>
              <a:t>oksidlanishi</a:t>
            </a:r>
            <a:r>
              <a:rPr lang="en-US" dirty="0" err="1" smtClean="0">
                <a:latin typeface="Times New Roman" panose="02020603050405020304" pitchFamily="18" charset="0"/>
                <a:cs typeface="Times New Roman" panose="02020603050405020304" pitchFamily="18" charset="0"/>
              </a:rPr>
              <a:t>dir</a:t>
            </a:r>
            <a:r>
              <a:rPr lang="en-US" dirty="0" smtClean="0">
                <a:latin typeface="Times New Roman" panose="02020603050405020304" pitchFamily="18" charset="0"/>
                <a:cs typeface="Times New Roman" panose="02020603050405020304" pitchFamily="18" charset="0"/>
              </a:rPr>
              <a:t>, </a:t>
            </a:r>
            <a:r>
              <a:rPr lang="ru-RU" dirty="0" smtClean="0">
                <a:latin typeface="Times New Roman" panose="02020603050405020304" pitchFamily="18" charset="0"/>
                <a:cs typeface="Times New Roman" panose="02020603050405020304" pitchFamily="18" charset="0"/>
              </a:rPr>
              <a:t> </a:t>
            </a:r>
            <a:r>
              <a:rPr lang="ru-RU" dirty="0" err="1" smtClean="0">
                <a:latin typeface="Times New Roman" panose="02020603050405020304" pitchFamily="18" charset="0"/>
                <a:cs typeface="Times New Roman" panose="02020603050405020304" pitchFamily="18" charset="0"/>
              </a:rPr>
              <a:t>odatda</a:t>
            </a:r>
            <a:r>
              <a:rPr lang="en-US" dirty="0" smtClean="0">
                <a:latin typeface="Times New Roman" panose="02020603050405020304" pitchFamily="18" charset="0"/>
                <a:cs typeface="Times New Roman" panose="02020603050405020304" pitchFamily="18" charset="0"/>
              </a:rPr>
              <a:t> </a:t>
            </a:r>
            <a:r>
              <a:rPr lang="ru-RU" dirty="0" err="1" smtClean="0">
                <a:latin typeface="Times New Roman" panose="02020603050405020304" pitchFamily="18" charset="0"/>
                <a:cs typeface="Times New Roman" panose="02020603050405020304" pitchFamily="18" charset="0"/>
              </a:rPr>
              <a:t>uglevod</a:t>
            </a:r>
            <a:r>
              <a:rPr lang="ru-RU" dirty="0" smtClean="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katabolizmidagi</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birinchi</a:t>
            </a:r>
            <a:r>
              <a:rPr lang="ru-RU" dirty="0">
                <a:latin typeface="Times New Roman" panose="02020603050405020304" pitchFamily="18" charset="0"/>
                <a:cs typeface="Times New Roman" panose="02020603050405020304" pitchFamily="18" charset="0"/>
              </a:rPr>
              <a:t> </a:t>
            </a:r>
            <a:r>
              <a:rPr lang="ru-RU" dirty="0" err="1" smtClean="0">
                <a:latin typeface="Times New Roman" panose="02020603050405020304" pitchFamily="18" charset="0"/>
                <a:cs typeface="Times New Roman" panose="02020603050405020304" pitchFamily="18" charset="0"/>
              </a:rPr>
              <a:t>bosqich</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hisoblanadi</a:t>
            </a:r>
            <a:r>
              <a:rPr lang="ru-RU" dirty="0" smtClean="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Ko'pgina</a:t>
            </a:r>
            <a:r>
              <a:rPr lang="ru-RU" dirty="0">
                <a:latin typeface="Times New Roman" panose="02020603050405020304" pitchFamily="18" charset="0"/>
                <a:cs typeface="Times New Roman" panose="02020603050405020304" pitchFamily="18" charset="0"/>
              </a:rPr>
              <a:t> </a:t>
            </a:r>
            <a:r>
              <a:rPr lang="ru-RU" dirty="0" err="1" smtClean="0">
                <a:latin typeface="Times New Roman" panose="02020603050405020304" pitchFamily="18" charset="0"/>
                <a:cs typeface="Times New Roman" panose="02020603050405020304" pitchFamily="18" charset="0"/>
              </a:rPr>
              <a:t>mikroorganizmlar</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bu</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yo’ldan</a:t>
            </a:r>
            <a:r>
              <a:rPr lang="en-US" dirty="0" smtClean="0">
                <a:latin typeface="Times New Roman" panose="02020603050405020304" pitchFamily="18" charset="0"/>
                <a:cs typeface="Times New Roman" panose="02020603050405020304" pitchFamily="18" charset="0"/>
              </a:rPr>
              <a:t> </a:t>
            </a:r>
            <a:r>
              <a:rPr lang="ru-RU" dirty="0" smtClean="0">
                <a:latin typeface="Times New Roman" panose="02020603050405020304" pitchFamily="18" charset="0"/>
                <a:cs typeface="Times New Roman" panose="02020603050405020304" pitchFamily="18" charset="0"/>
              </a:rPr>
              <a:t> </a:t>
            </a:r>
            <a:r>
              <a:rPr lang="ru-RU" dirty="0" err="1" smtClean="0">
                <a:latin typeface="Times New Roman" panose="02020603050405020304" pitchFamily="18" charset="0"/>
                <a:cs typeface="Times New Roman" panose="02020603050405020304" pitchFamily="18" charset="0"/>
              </a:rPr>
              <a:t>foydalanadi</a:t>
            </a:r>
            <a:r>
              <a:rPr lang="en-US" dirty="0" smtClean="0">
                <a:latin typeface="Times New Roman" panose="02020603050405020304" pitchFamily="18" charset="0"/>
                <a:cs typeface="Times New Roman" panose="02020603050405020304" pitchFamily="18" charset="0"/>
              </a:rPr>
              <a:t>.</a:t>
            </a:r>
            <a:r>
              <a:rPr lang="ru-RU" dirty="0" smtClean="0">
                <a:latin typeface="Times New Roman" panose="02020603050405020304" pitchFamily="18" charset="0"/>
                <a:cs typeface="Times New Roman" panose="02020603050405020304" pitchFamily="18" charset="0"/>
              </a:rPr>
              <a:t> </a:t>
            </a:r>
            <a:r>
              <a:rPr lang="ru-RU" dirty="0" err="1" smtClean="0">
                <a:latin typeface="Times New Roman" panose="02020603050405020304" pitchFamily="18" charset="0"/>
                <a:cs typeface="Times New Roman" panose="02020603050405020304" pitchFamily="18" charset="0"/>
              </a:rPr>
              <a:t>Glikoliz</a:t>
            </a:r>
            <a:r>
              <a:rPr lang="ru-RU" dirty="0" smtClean="0">
                <a:latin typeface="Times New Roman" panose="02020603050405020304" pitchFamily="18" charset="0"/>
                <a:cs typeface="Times New Roman" panose="02020603050405020304" pitchFamily="18" charset="0"/>
              </a:rPr>
              <a:t> </a:t>
            </a:r>
            <a:r>
              <a:rPr lang="ru-RU" b="1" dirty="0" err="1">
                <a:latin typeface="Times New Roman" panose="02020603050405020304" pitchFamily="18" charset="0"/>
                <a:cs typeface="Times New Roman" panose="02020603050405020304" pitchFamily="18" charset="0"/>
              </a:rPr>
              <a:t>Embden-Meyerhof</a:t>
            </a:r>
            <a:r>
              <a:rPr lang="ru-RU" b="1"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yo'li</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deb</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ham</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ataladi</a:t>
            </a:r>
            <a:r>
              <a:rPr lang="ru-RU" dirty="0" smtClean="0">
                <a:latin typeface="Times New Roman" panose="02020603050405020304" pitchFamily="18" charset="0"/>
                <a:cs typeface="Times New Roman" panose="02020603050405020304" pitchFamily="18" charset="0"/>
              </a:rPr>
              <a:t>.</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Glikolizda</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kislorod</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talab</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etilmaydi</a:t>
            </a:r>
            <a:r>
              <a:rPr lang="en-US" dirty="0" smtClean="0">
                <a:latin typeface="Times New Roman" panose="02020603050405020304" pitchFamily="18" charset="0"/>
                <a:cs typeface="Times New Roman" panose="02020603050405020304" pitchFamily="18" charset="0"/>
              </a:rPr>
              <a:t>. </a:t>
            </a:r>
          </a:p>
          <a:p>
            <a:pPr algn="just"/>
            <a:r>
              <a:rPr lang="en-US" dirty="0" err="1" smtClean="0">
                <a:latin typeface="Times New Roman" panose="02020603050405020304" pitchFamily="18" charset="0"/>
                <a:cs typeface="Times New Roman" panose="02020603050405020304" pitchFamily="18" charset="0"/>
              </a:rPr>
              <a:t>Glikoliz</a:t>
            </a:r>
            <a:r>
              <a:rPr lang="en-US" dirty="0" smtClean="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ikkita</a:t>
            </a:r>
            <a:r>
              <a:rPr lang="en-US" dirty="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asosiy</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bosqichdan</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iborat</a:t>
            </a:r>
            <a:r>
              <a:rPr lang="en-US" dirty="0" smtClean="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tayyorgarlik</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bosqichi</a:t>
            </a:r>
            <a:r>
              <a:rPr lang="en-US" b="1"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va</a:t>
            </a:r>
            <a:r>
              <a:rPr lang="en-US"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energiya</a:t>
            </a:r>
            <a:r>
              <a:rPr lang="en-US" b="1" dirty="0">
                <a:latin typeface="Times New Roman" panose="02020603050405020304" pitchFamily="18" charset="0"/>
                <a:cs typeface="Times New Roman" panose="02020603050405020304" pitchFamily="18" charset="0"/>
              </a:rPr>
              <a:t> </a:t>
            </a:r>
            <a:r>
              <a:rPr lang="en-US" b="1" dirty="0" err="1" smtClean="0">
                <a:latin typeface="Times New Roman" panose="02020603050405020304" pitchFamily="18" charset="0"/>
                <a:cs typeface="Times New Roman" panose="02020603050405020304" pitchFamily="18" charset="0"/>
              </a:rPr>
              <a:t>yig’adigan</a:t>
            </a:r>
            <a:r>
              <a:rPr lang="en-US" b="1" dirty="0" smtClean="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bosqich</a:t>
            </a:r>
            <a:r>
              <a:rPr lang="en-US" dirty="0">
                <a:latin typeface="Times New Roman" panose="02020603050405020304" pitchFamily="18" charset="0"/>
                <a:cs typeface="Times New Roman" panose="02020603050405020304" pitchFamily="18" charset="0"/>
              </a:rPr>
              <a:t>:</a:t>
            </a:r>
            <a:endParaRPr lang="ru-RU" dirty="0">
              <a:latin typeface="Times New Roman" panose="02020603050405020304" pitchFamily="18" charset="0"/>
              <a:cs typeface="Times New Roman" panose="02020603050405020304" pitchFamily="18" charset="0"/>
            </a:endParaRPr>
          </a:p>
        </p:txBody>
      </p:sp>
      <p:sp>
        <p:nvSpPr>
          <p:cNvPr id="3" name="Прямоугольник 2"/>
          <p:cNvSpPr/>
          <p:nvPr/>
        </p:nvSpPr>
        <p:spPr>
          <a:xfrm>
            <a:off x="2402959" y="73782"/>
            <a:ext cx="1571848" cy="646331"/>
          </a:xfrm>
          <a:prstGeom prst="rect">
            <a:avLst/>
          </a:prstGeom>
          <a:solidFill>
            <a:srgbClr val="92D050"/>
          </a:solidFill>
        </p:spPr>
        <p:txBody>
          <a:bodyPr wrap="square">
            <a:spAutoFit/>
          </a:bodyPr>
          <a:lstStyle/>
          <a:p>
            <a:pPr algn="ctr"/>
            <a:r>
              <a:rPr lang="en-US" b="1" dirty="0" err="1" smtClean="0">
                <a:latin typeface="Times New Roman" panose="02020603050405020304" pitchFamily="18" charset="0"/>
                <a:cs typeface="Times New Roman" panose="02020603050405020304" pitchFamily="18" charset="0"/>
              </a:rPr>
              <a:t>Tayyorgarlik</a:t>
            </a:r>
            <a:r>
              <a:rPr lang="en-US" b="1" dirty="0" smtClean="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bosqichi</a:t>
            </a:r>
            <a:r>
              <a:rPr lang="en-US" b="1" dirty="0">
                <a:latin typeface="Times New Roman" panose="02020603050405020304" pitchFamily="18" charset="0"/>
                <a:cs typeface="Times New Roman" panose="02020603050405020304" pitchFamily="18" charset="0"/>
              </a:rPr>
              <a:t> </a:t>
            </a:r>
            <a:endParaRPr lang="ru-RU" dirty="0"/>
          </a:p>
        </p:txBody>
      </p:sp>
      <p:sp>
        <p:nvSpPr>
          <p:cNvPr id="4" name="Прямоугольник 3"/>
          <p:cNvSpPr/>
          <p:nvPr/>
        </p:nvSpPr>
        <p:spPr>
          <a:xfrm>
            <a:off x="7614683" y="396947"/>
            <a:ext cx="1104015" cy="923330"/>
          </a:xfrm>
          <a:prstGeom prst="rect">
            <a:avLst/>
          </a:prstGeom>
          <a:solidFill>
            <a:srgbClr val="FF0000"/>
          </a:solidFill>
        </p:spPr>
        <p:txBody>
          <a:bodyPr wrap="square">
            <a:spAutoFit/>
          </a:bodyPr>
          <a:lstStyle/>
          <a:p>
            <a:r>
              <a:rPr lang="en-US" b="1" dirty="0" err="1" smtClean="0">
                <a:latin typeface="Times New Roman" panose="02020603050405020304" pitchFamily="18" charset="0"/>
                <a:cs typeface="Times New Roman" panose="02020603050405020304" pitchFamily="18" charset="0"/>
              </a:rPr>
              <a:t>Energiya</a:t>
            </a:r>
            <a:r>
              <a:rPr lang="en-US" b="1" dirty="0" smtClean="0">
                <a:latin typeface="Times New Roman" panose="02020603050405020304" pitchFamily="18" charset="0"/>
                <a:cs typeface="Times New Roman" panose="02020603050405020304" pitchFamily="18" charset="0"/>
              </a:rPr>
              <a:t> </a:t>
            </a:r>
            <a:r>
              <a:rPr lang="en-US" b="1" dirty="0" err="1" smtClean="0">
                <a:latin typeface="Times New Roman" panose="02020603050405020304" pitchFamily="18" charset="0"/>
                <a:cs typeface="Times New Roman" panose="02020603050405020304" pitchFamily="18" charset="0"/>
              </a:rPr>
              <a:t>yig’ish</a:t>
            </a:r>
            <a:r>
              <a:rPr lang="en-US" b="1" dirty="0" smtClean="0">
                <a:latin typeface="Times New Roman" panose="02020603050405020304" pitchFamily="18" charset="0"/>
                <a:cs typeface="Times New Roman" panose="02020603050405020304" pitchFamily="18" charset="0"/>
              </a:rPr>
              <a:t> </a:t>
            </a:r>
            <a:r>
              <a:rPr lang="en-US" b="1" dirty="0" err="1" smtClean="0">
                <a:latin typeface="Times New Roman" panose="02020603050405020304" pitchFamily="18" charset="0"/>
                <a:cs typeface="Times New Roman" panose="02020603050405020304" pitchFamily="18" charset="0"/>
              </a:rPr>
              <a:t>bosqichi</a:t>
            </a:r>
            <a:endParaRPr lang="ru-RU" dirty="0"/>
          </a:p>
        </p:txBody>
      </p:sp>
    </p:spTree>
    <p:extLst>
      <p:ext uri="{BB962C8B-B14F-4D97-AF65-F5344CB8AC3E}">
        <p14:creationId xmlns:p14="http://schemas.microsoft.com/office/powerpoint/2010/main" val="3941758519"/>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Рисунок 5"/>
          <p:cNvPicPr>
            <a:picLocks noChangeAspect="1"/>
          </p:cNvPicPr>
          <p:nvPr/>
        </p:nvPicPr>
        <p:blipFill rotWithShape="1">
          <a:blip r:embed="rId2"/>
          <a:srcRect l="41758" t="15095" r="28477" b="5622"/>
          <a:stretch/>
        </p:blipFill>
        <p:spPr>
          <a:xfrm>
            <a:off x="4940490" y="61415"/>
            <a:ext cx="6837527" cy="6666931"/>
          </a:xfrm>
          <a:prstGeom prst="rect">
            <a:avLst/>
          </a:prstGeom>
        </p:spPr>
      </p:pic>
      <p:sp>
        <p:nvSpPr>
          <p:cNvPr id="9" name="Заголовок 1"/>
          <p:cNvSpPr txBox="1">
            <a:spLocks/>
          </p:cNvSpPr>
          <p:nvPr/>
        </p:nvSpPr>
        <p:spPr>
          <a:xfrm>
            <a:off x="113732" y="61415"/>
            <a:ext cx="5966348" cy="1034620"/>
          </a:xfrm>
          <a:prstGeom prst="rect">
            <a:avLst/>
          </a:prstGeom>
          <a:solidFill>
            <a:srgbClr val="92D050"/>
          </a:solidFill>
        </p:spPr>
        <p:txBody>
          <a:bodyPr vert="horz" lIns="91440" tIns="45720" rIns="91440" bIns="45720" rtlCol="0" anchor="ctr">
            <a:normAutofit fontScale="90000" lnSpcReduction="2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dirty="0" err="1" smtClean="0"/>
              <a:t>Glikolizning</a:t>
            </a:r>
            <a:r>
              <a:rPr lang="en-US" dirty="0" smtClean="0"/>
              <a:t> alternative </a:t>
            </a:r>
            <a:r>
              <a:rPr lang="en-US" dirty="0" err="1" smtClean="0"/>
              <a:t>yo’llari</a:t>
            </a:r>
            <a:endParaRPr lang="ru-RU" dirty="0"/>
          </a:p>
        </p:txBody>
      </p:sp>
      <p:sp>
        <p:nvSpPr>
          <p:cNvPr id="8" name="Прямоугольник 7"/>
          <p:cNvSpPr/>
          <p:nvPr/>
        </p:nvSpPr>
        <p:spPr>
          <a:xfrm>
            <a:off x="222017" y="1096035"/>
            <a:ext cx="4530457" cy="5632311"/>
          </a:xfrm>
          <a:prstGeom prst="rect">
            <a:avLst/>
          </a:prstGeom>
        </p:spPr>
        <p:txBody>
          <a:bodyPr wrap="square">
            <a:spAutoFit/>
          </a:bodyPr>
          <a:lstStyle/>
          <a:p>
            <a:pPr algn="just"/>
            <a:r>
              <a:rPr lang="ru-RU" sz="2000" b="1" dirty="0" err="1" smtClean="0">
                <a:latin typeface="Times New Roman" panose="02020603050405020304" pitchFamily="18" charset="0"/>
                <a:cs typeface="Times New Roman" panose="02020603050405020304" pitchFamily="18" charset="0"/>
              </a:rPr>
              <a:t>Pentoza</a:t>
            </a:r>
            <a:r>
              <a:rPr lang="ru-RU" sz="2000" b="1" dirty="0" smtClean="0">
                <a:latin typeface="Times New Roman" panose="02020603050405020304" pitchFamily="18" charset="0"/>
                <a:cs typeface="Times New Roman" panose="02020603050405020304" pitchFamily="18" charset="0"/>
              </a:rPr>
              <a:t> </a:t>
            </a:r>
            <a:r>
              <a:rPr lang="ru-RU" sz="2000" b="1" dirty="0" err="1" smtClean="0">
                <a:latin typeface="Times New Roman" panose="02020603050405020304" pitchFamily="18" charset="0"/>
                <a:cs typeface="Times New Roman" panose="02020603050405020304" pitchFamily="18" charset="0"/>
              </a:rPr>
              <a:t>fosfat</a:t>
            </a:r>
            <a:r>
              <a:rPr lang="ru-RU" sz="2000" b="1" dirty="0" smtClean="0">
                <a:latin typeface="Times New Roman" panose="02020603050405020304" pitchFamily="18" charset="0"/>
                <a:cs typeface="Times New Roman" panose="02020603050405020304" pitchFamily="18" charset="0"/>
              </a:rPr>
              <a:t> </a:t>
            </a:r>
            <a:r>
              <a:rPr lang="ru-RU" sz="2000" dirty="0" err="1" smtClean="0">
                <a:latin typeface="Times New Roman" panose="02020603050405020304" pitchFamily="18" charset="0"/>
                <a:cs typeface="Times New Roman" panose="02020603050405020304" pitchFamily="18" charset="0"/>
              </a:rPr>
              <a:t>yo'li</a:t>
            </a:r>
            <a:r>
              <a:rPr lang="ru-RU" sz="2000" dirty="0" smtClean="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glikoliz</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bilan</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bir</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vaqtda</a:t>
            </a:r>
            <a:r>
              <a:rPr lang="ru-RU" sz="2000" dirty="0">
                <a:latin typeface="Times New Roman" panose="02020603050405020304" pitchFamily="18" charset="0"/>
                <a:cs typeface="Times New Roman" panose="02020603050405020304" pitchFamily="18" charset="0"/>
              </a:rPr>
              <a:t> </a:t>
            </a:r>
            <a:r>
              <a:rPr lang="en-US" sz="2000" dirty="0" err="1" smtClean="0">
                <a:latin typeface="Times New Roman" panose="02020603050405020304" pitchFamily="18" charset="0"/>
                <a:cs typeface="Times New Roman" panose="02020603050405020304" pitchFamily="18" charset="0"/>
              </a:rPr>
              <a:t>boradi</a:t>
            </a:r>
            <a:r>
              <a:rPr lang="ru-RU" sz="2000" dirty="0" smtClean="0">
                <a:latin typeface="Times New Roman" panose="02020603050405020304" pitchFamily="18" charset="0"/>
                <a:cs typeface="Times New Roman" panose="02020603050405020304" pitchFamily="18" charset="0"/>
              </a:rPr>
              <a:t> </a:t>
            </a:r>
            <a:r>
              <a:rPr lang="ru-RU" sz="2000" dirty="0" err="1" smtClean="0">
                <a:latin typeface="Times New Roman" panose="02020603050405020304" pitchFamily="18" charset="0"/>
                <a:cs typeface="Times New Roman" panose="02020603050405020304" pitchFamily="18" charset="0"/>
              </a:rPr>
              <a:t>va</a:t>
            </a:r>
            <a:r>
              <a:rPr lang="en-US" sz="2000" dirty="0" smtClean="0">
                <a:latin typeface="Times New Roman" panose="02020603050405020304" pitchFamily="18" charset="0"/>
                <a:cs typeface="Times New Roman" panose="02020603050405020304" pitchFamily="18" charset="0"/>
              </a:rPr>
              <a:t> </a:t>
            </a:r>
            <a:r>
              <a:rPr lang="ru-RU" sz="2000" dirty="0" err="1" smtClean="0">
                <a:latin typeface="Times New Roman" panose="02020603050405020304" pitchFamily="18" charset="0"/>
                <a:cs typeface="Times New Roman" panose="02020603050405020304" pitchFamily="18" charset="0"/>
              </a:rPr>
              <a:t>beshta</a:t>
            </a:r>
            <a:r>
              <a:rPr lang="ru-RU" sz="2000" dirty="0" smtClean="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uglerodli</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shakarlarning</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pentozlarning</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parchalani</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ta'minlaydi</a:t>
            </a:r>
            <a:r>
              <a:rPr lang="ru-RU" sz="2000" dirty="0" smtClean="0">
                <a:latin typeface="Times New Roman" panose="02020603050405020304" pitchFamily="18" charset="0"/>
                <a:cs typeface="Times New Roman" panose="02020603050405020304" pitchFamily="18" charset="0"/>
              </a:rPr>
              <a:t>.</a:t>
            </a:r>
            <a:r>
              <a:rPr lang="en-US" sz="2000" dirty="0" smtClean="0">
                <a:latin typeface="Times New Roman" panose="02020603050405020304" pitchFamily="18" charset="0"/>
                <a:cs typeface="Times New Roman" panose="02020603050405020304" pitchFamily="18" charset="0"/>
              </a:rPr>
              <a:t> </a:t>
            </a:r>
            <a:r>
              <a:rPr lang="uz-Cyrl-UZ" sz="2000" b="1" i="1" dirty="0"/>
              <a:t>Pentozafosfat yo‘li </a:t>
            </a:r>
            <a:r>
              <a:rPr lang="uz-Cyrl-UZ" sz="2000" dirty="0"/>
              <a:t>to‘g‘ridan to‘g‘ri </a:t>
            </a:r>
            <a:r>
              <a:rPr lang="uz-Cyrl-UZ" sz="2000" b="1" i="1" dirty="0">
                <a:solidFill>
                  <a:srgbClr val="FF0000"/>
                </a:solidFill>
              </a:rPr>
              <a:t>pirouzum kislota hosil bo‘lishi bilan Embden-Meyergof-Parnas yo‘lidan farq qiladi.</a:t>
            </a:r>
            <a:r>
              <a:rPr lang="uz-Cyrl-UZ" sz="2000" dirty="0"/>
              <a:t> </a:t>
            </a:r>
            <a:endParaRPr lang="en-US" sz="2000" dirty="0" smtClean="0">
              <a:latin typeface="Times New Roman" panose="02020603050405020304" pitchFamily="18" charset="0"/>
              <a:cs typeface="Times New Roman" panose="02020603050405020304" pitchFamily="18" charset="0"/>
            </a:endParaRPr>
          </a:p>
          <a:p>
            <a:pPr algn="just"/>
            <a:r>
              <a:rPr lang="en-US" sz="2000" dirty="0" err="1">
                <a:latin typeface="Times New Roman" panose="02020603050405020304" pitchFamily="18" charset="0"/>
                <a:cs typeface="Times New Roman" panose="02020603050405020304" pitchFamily="18" charset="0"/>
              </a:rPr>
              <a:t>Ushbu</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yo'lning</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asosiy</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xususiyati</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shundaki</a:t>
            </a:r>
            <a:r>
              <a:rPr lang="en-US" sz="2000" dirty="0">
                <a:latin typeface="Times New Roman" panose="02020603050405020304" pitchFamily="18" charset="0"/>
                <a:cs typeface="Times New Roman" panose="02020603050405020304" pitchFamily="18" charset="0"/>
              </a:rPr>
              <a:t>, </a:t>
            </a:r>
            <a:r>
              <a:rPr lang="en-US" sz="2000" dirty="0" smtClean="0">
                <a:latin typeface="Times New Roman" panose="02020603050405020304" pitchFamily="18" charset="0"/>
                <a:cs typeface="Times New Roman" panose="02020603050405020304" pitchFamily="18" charset="0"/>
              </a:rPr>
              <a:t>u </a:t>
            </a:r>
            <a:r>
              <a:rPr lang="en-US" sz="2000" dirty="0" err="1" smtClean="0">
                <a:latin typeface="Times New Roman" panose="02020603050405020304" pitchFamily="18" charset="0"/>
                <a:cs typeface="Times New Roman" panose="02020603050405020304" pitchFamily="18" charset="0"/>
              </a:rPr>
              <a:t>muhim</a:t>
            </a:r>
            <a:r>
              <a:rPr lang="en-US" sz="2000" dirty="0" smtClean="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ahamiyatga</a:t>
            </a:r>
            <a:r>
              <a:rPr lang="en-US" sz="2000" dirty="0">
                <a:latin typeface="Times New Roman" panose="02020603050405020304" pitchFamily="18" charset="0"/>
                <a:cs typeface="Times New Roman" panose="02020603050405020304" pitchFamily="18" charset="0"/>
              </a:rPr>
              <a:t> </a:t>
            </a:r>
            <a:r>
              <a:rPr lang="en-US" sz="2000" dirty="0" err="1" smtClean="0">
                <a:latin typeface="Times New Roman" panose="02020603050405020304" pitchFamily="18" charset="0"/>
                <a:cs typeface="Times New Roman" panose="02020603050405020304" pitchFamily="18" charset="0"/>
              </a:rPr>
              <a:t>ega</a:t>
            </a:r>
            <a:r>
              <a:rPr lang="en-US" sz="2000" dirty="0" smtClean="0">
                <a:latin typeface="Times New Roman" panose="02020603050405020304" pitchFamily="18" charset="0"/>
                <a:cs typeface="Times New Roman" panose="02020603050405020304" pitchFamily="18" charset="0"/>
              </a:rPr>
              <a:t> </a:t>
            </a:r>
            <a:r>
              <a:rPr lang="en-US" sz="2000" dirty="0" err="1" smtClean="0">
                <a:latin typeface="Times New Roman" panose="02020603050405020304" pitchFamily="18" charset="0"/>
                <a:cs typeface="Times New Roman" panose="02020603050405020304" pitchFamily="18" charset="0"/>
              </a:rPr>
              <a:t>nuklein</a:t>
            </a:r>
            <a:r>
              <a:rPr lang="en-US" sz="2000" dirty="0" smtClean="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kislotalarning</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fotosintezda</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hosil</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bo'lgan</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karbonat</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angidriddan</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glyukoza</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va</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ma'lum</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aminokislotalarning</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sintezini</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amalga</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oshiradi</a:t>
            </a:r>
            <a:r>
              <a:rPr lang="en-US" sz="2000" dirty="0">
                <a:latin typeface="Times New Roman" panose="02020603050405020304" pitchFamily="18" charset="0"/>
                <a:cs typeface="Times New Roman" panose="02020603050405020304" pitchFamily="18" charset="0"/>
              </a:rPr>
              <a:t>. </a:t>
            </a:r>
            <a:r>
              <a:rPr lang="en-US" sz="2000" dirty="0" smtClean="0">
                <a:latin typeface="Times New Roman" panose="02020603050405020304" pitchFamily="18" charset="0"/>
                <a:cs typeface="Times New Roman" panose="02020603050405020304" pitchFamily="18" charset="0"/>
              </a:rPr>
              <a:t>Bu </a:t>
            </a:r>
            <a:r>
              <a:rPr lang="en-US" sz="2000" dirty="0" err="1" smtClean="0">
                <a:latin typeface="Times New Roman" panose="02020603050405020304" pitchFamily="18" charset="0"/>
                <a:cs typeface="Times New Roman" panose="02020603050405020304" pitchFamily="18" charset="0"/>
              </a:rPr>
              <a:t>yo’lda</a:t>
            </a:r>
            <a:r>
              <a:rPr lang="en-US" sz="2000" dirty="0" smtClean="0">
                <a:latin typeface="Times New Roman" panose="02020603050405020304" pitchFamily="18" charset="0"/>
                <a:cs typeface="Times New Roman" panose="02020603050405020304" pitchFamily="18" charset="0"/>
              </a:rPr>
              <a:t> </a:t>
            </a:r>
            <a:r>
              <a:rPr lang="en-US" sz="2000" dirty="0" err="1" smtClean="0">
                <a:latin typeface="Times New Roman" panose="02020603050405020304" pitchFamily="18" charset="0"/>
                <a:cs typeface="Times New Roman" panose="02020603050405020304" pitchFamily="18" charset="0"/>
              </a:rPr>
              <a:t>faqat</a:t>
            </a:r>
            <a:r>
              <a:rPr lang="en-US" sz="2000" dirty="0" smtClean="0">
                <a:latin typeface="Times New Roman" panose="02020603050405020304" pitchFamily="18" charset="0"/>
                <a:cs typeface="Times New Roman" panose="02020603050405020304" pitchFamily="18" charset="0"/>
              </a:rPr>
              <a:t> </a:t>
            </a:r>
            <a:r>
              <a:rPr lang="en-US" sz="2000" dirty="0" err="1" smtClean="0">
                <a:latin typeface="Times New Roman" panose="02020603050405020304" pitchFamily="18" charset="0"/>
                <a:cs typeface="Times New Roman" panose="02020603050405020304" pitchFamily="18" charset="0"/>
              </a:rPr>
              <a:t>ikki</a:t>
            </a:r>
            <a:r>
              <a:rPr lang="en-US" sz="2000" dirty="0" smtClean="0">
                <a:latin typeface="Times New Roman" panose="02020603050405020304" pitchFamily="18" charset="0"/>
                <a:cs typeface="Times New Roman" panose="02020603050405020304" pitchFamily="18" charset="0"/>
              </a:rPr>
              <a:t> </a:t>
            </a:r>
            <a:r>
              <a:rPr lang="en-US" sz="2000" dirty="0" err="1" smtClean="0">
                <a:latin typeface="Times New Roman" panose="02020603050405020304" pitchFamily="18" charset="0"/>
                <a:cs typeface="Times New Roman" panose="02020603050405020304" pitchFamily="18" charset="0"/>
              </a:rPr>
              <a:t>molekula</a:t>
            </a:r>
            <a:r>
              <a:rPr lang="en-US" sz="2000" dirty="0" smtClean="0">
                <a:latin typeface="Times New Roman" panose="02020603050405020304" pitchFamily="18" charset="0"/>
                <a:cs typeface="Times New Roman" panose="02020603050405020304" pitchFamily="18" charset="0"/>
              </a:rPr>
              <a:t> ATF </a:t>
            </a:r>
            <a:r>
              <a:rPr lang="en-US" sz="2000" dirty="0" err="1" smtClean="0">
                <a:latin typeface="Times New Roman" panose="02020603050405020304" pitchFamily="18" charset="0"/>
                <a:cs typeface="Times New Roman" panose="02020603050405020304" pitchFamily="18" charset="0"/>
              </a:rPr>
              <a:t>hosil</a:t>
            </a:r>
            <a:r>
              <a:rPr lang="en-US" sz="2000" dirty="0" smtClean="0">
                <a:latin typeface="Times New Roman" panose="02020603050405020304" pitchFamily="18" charset="0"/>
                <a:cs typeface="Times New Roman" panose="02020603050405020304" pitchFamily="18" charset="0"/>
              </a:rPr>
              <a:t> </a:t>
            </a:r>
            <a:r>
              <a:rPr lang="en-US" sz="2000" dirty="0" err="1" smtClean="0">
                <a:latin typeface="Times New Roman" panose="02020603050405020304" pitchFamily="18" charset="0"/>
                <a:cs typeface="Times New Roman" panose="02020603050405020304" pitchFamily="18" charset="0"/>
              </a:rPr>
              <a:t>bo’ladi</a:t>
            </a:r>
            <a:r>
              <a:rPr lang="en-US" sz="2000" dirty="0" smtClean="0">
                <a:latin typeface="Times New Roman" panose="02020603050405020304" pitchFamily="18" charset="0"/>
                <a:cs typeface="Times New Roman" panose="02020603050405020304" pitchFamily="18" charset="0"/>
              </a:rPr>
              <a:t>. </a:t>
            </a:r>
          </a:p>
          <a:p>
            <a:pPr algn="just"/>
            <a:r>
              <a:rPr lang="en-US" sz="2000" dirty="0" err="1" smtClean="0">
                <a:latin typeface="Times New Roman" panose="02020603050405020304" pitchFamily="18" charset="0"/>
                <a:cs typeface="Times New Roman" panose="02020603050405020304" pitchFamily="18" charset="0"/>
              </a:rPr>
              <a:t>Ushu</a:t>
            </a:r>
            <a:r>
              <a:rPr lang="en-US" sz="2000" dirty="0" smtClean="0">
                <a:latin typeface="Times New Roman" panose="02020603050405020304" pitchFamily="18" charset="0"/>
                <a:cs typeface="Times New Roman" panose="02020603050405020304" pitchFamily="18" charset="0"/>
              </a:rPr>
              <a:t> </a:t>
            </a:r>
            <a:r>
              <a:rPr lang="en-US" sz="2000" dirty="0" err="1" smtClean="0">
                <a:latin typeface="Times New Roman" panose="02020603050405020304" pitchFamily="18" charset="0"/>
                <a:cs typeface="Times New Roman" panose="02020603050405020304" pitchFamily="18" charset="0"/>
              </a:rPr>
              <a:t>yo’ldan</a:t>
            </a:r>
            <a:r>
              <a:rPr lang="en-US" sz="2000" dirty="0" smtClean="0">
                <a:latin typeface="Times New Roman" panose="02020603050405020304" pitchFamily="18" charset="0"/>
                <a:cs typeface="Times New Roman" panose="02020603050405020304" pitchFamily="18" charset="0"/>
              </a:rPr>
              <a:t> </a:t>
            </a:r>
            <a:r>
              <a:rPr lang="en-US" sz="2000" dirty="0" err="1" smtClean="0">
                <a:latin typeface="Times New Roman" panose="02020603050405020304" pitchFamily="18" charset="0"/>
                <a:cs typeface="Times New Roman" panose="02020603050405020304" pitchFamily="18" charset="0"/>
              </a:rPr>
              <a:t>foydalanadigan</a:t>
            </a:r>
            <a:r>
              <a:rPr lang="en-US" sz="2000" dirty="0" smtClean="0">
                <a:latin typeface="Times New Roman" panose="02020603050405020304" pitchFamily="18" charset="0"/>
                <a:cs typeface="Times New Roman" panose="02020603050405020304" pitchFamily="18" charset="0"/>
              </a:rPr>
              <a:t> </a:t>
            </a:r>
            <a:r>
              <a:rPr lang="en-US" sz="2000" dirty="0" err="1" smtClean="0">
                <a:latin typeface="Times New Roman" panose="02020603050405020304" pitchFamily="18" charset="0"/>
                <a:cs typeface="Times New Roman" panose="02020603050405020304" pitchFamily="18" charset="0"/>
              </a:rPr>
              <a:t>bakteriyalar</a:t>
            </a:r>
            <a:r>
              <a:rPr lang="en-US" sz="2000" dirty="0" smtClean="0">
                <a:latin typeface="Times New Roman" panose="02020603050405020304" pitchFamily="18" charset="0"/>
                <a:cs typeface="Times New Roman" panose="02020603050405020304" pitchFamily="18" charset="0"/>
              </a:rPr>
              <a:t>: </a:t>
            </a:r>
            <a:r>
              <a:rPr lang="en-US" sz="2000" i="1" dirty="0">
                <a:latin typeface="Times New Roman" panose="02020603050405020304" pitchFamily="18" charset="0"/>
                <a:cs typeface="Times New Roman" panose="02020603050405020304" pitchFamily="18" charset="0"/>
              </a:rPr>
              <a:t>Bacillus </a:t>
            </a:r>
            <a:r>
              <a:rPr lang="en-US" sz="2000" i="1" dirty="0" smtClean="0">
                <a:latin typeface="Times New Roman" panose="02020603050405020304" pitchFamily="18" charset="0"/>
                <a:cs typeface="Times New Roman" panose="02020603050405020304" pitchFamily="18" charset="0"/>
              </a:rPr>
              <a:t>subtilis</a:t>
            </a:r>
            <a:r>
              <a:rPr lang="en-US" sz="2000" dirty="0" smtClean="0">
                <a:latin typeface="Times New Roman" panose="02020603050405020304" pitchFamily="18" charset="0"/>
                <a:cs typeface="Times New Roman" panose="02020603050405020304" pitchFamily="18" charset="0"/>
              </a:rPr>
              <a:t>, </a:t>
            </a:r>
            <a:r>
              <a:rPr lang="en-US" sz="2000" i="1" dirty="0" smtClean="0">
                <a:latin typeface="Times New Roman" panose="02020603050405020304" pitchFamily="18" charset="0"/>
                <a:cs typeface="Times New Roman" panose="02020603050405020304" pitchFamily="18" charset="0"/>
              </a:rPr>
              <a:t>E</a:t>
            </a:r>
            <a:r>
              <a:rPr lang="en-US" sz="2000" i="1" dirty="0">
                <a:latin typeface="Times New Roman" panose="02020603050405020304" pitchFamily="18" charset="0"/>
                <a:cs typeface="Times New Roman" panose="02020603050405020304" pitchFamily="18" charset="0"/>
              </a:rPr>
              <a:t>. coli, </a:t>
            </a:r>
            <a:r>
              <a:rPr lang="en-US" sz="2000" i="1" dirty="0" err="1">
                <a:latin typeface="Times New Roman" panose="02020603050405020304" pitchFamily="18" charset="0"/>
                <a:cs typeface="Times New Roman" panose="02020603050405020304" pitchFamily="18" charset="0"/>
              </a:rPr>
              <a:t>Leuconostoc</a:t>
            </a:r>
            <a:r>
              <a:rPr lang="en-US" sz="2000" i="1" dirty="0">
                <a:latin typeface="Times New Roman" panose="02020603050405020304" pitchFamily="18" charset="0"/>
                <a:cs typeface="Times New Roman" panose="02020603050405020304" pitchFamily="18" charset="0"/>
              </a:rPr>
              <a:t> </a:t>
            </a:r>
            <a:r>
              <a:rPr lang="en-US" sz="2000" i="1" dirty="0" err="1" smtClean="0">
                <a:latin typeface="Times New Roman" panose="02020603050405020304" pitchFamily="18" charset="0"/>
                <a:cs typeface="Times New Roman" panose="02020603050405020304" pitchFamily="18" charset="0"/>
              </a:rPr>
              <a:t>mesenteroides</a:t>
            </a:r>
            <a:r>
              <a:rPr lang="en-US" sz="2000" i="1" dirty="0" smtClean="0">
                <a:latin typeface="Times New Roman" panose="02020603050405020304" pitchFamily="18" charset="0"/>
                <a:cs typeface="Times New Roman" panose="02020603050405020304" pitchFamily="18" charset="0"/>
              </a:rPr>
              <a:t>. </a:t>
            </a:r>
            <a:endParaRPr lang="en-US" sz="2000" dirty="0" smtClean="0">
              <a:latin typeface="Times New Roman" panose="02020603050405020304" pitchFamily="18" charset="0"/>
              <a:cs typeface="Times New Roman" panose="02020603050405020304" pitchFamily="18" charset="0"/>
            </a:endParaRPr>
          </a:p>
          <a:p>
            <a:pPr algn="just"/>
            <a:endParaRPr lang="ru-RU" sz="20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858887487"/>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Заголовок 1"/>
          <p:cNvSpPr txBox="1">
            <a:spLocks noGrp="1"/>
          </p:cNvSpPr>
          <p:nvPr>
            <p:ph type="title"/>
          </p:nvPr>
        </p:nvSpPr>
        <p:spPr>
          <a:xfrm>
            <a:off x="838200" y="365125"/>
            <a:ext cx="4074994" cy="958349"/>
          </a:xfrm>
          <a:prstGeom prst="rect">
            <a:avLst/>
          </a:prstGeom>
          <a:solidFill>
            <a:srgbClr val="92D050"/>
          </a:solidFill>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2800" dirty="0" err="1" smtClean="0">
                <a:latin typeface="Times New Roman" panose="02020603050405020304" pitchFamily="18" charset="0"/>
                <a:cs typeface="Times New Roman" panose="02020603050405020304" pitchFamily="18" charset="0"/>
              </a:rPr>
              <a:t>Glikolizning</a:t>
            </a:r>
            <a:r>
              <a:rPr lang="en-US" sz="2800" dirty="0" smtClean="0">
                <a:latin typeface="Times New Roman" panose="02020603050405020304" pitchFamily="18" charset="0"/>
                <a:cs typeface="Times New Roman" panose="02020603050405020304" pitchFamily="18" charset="0"/>
              </a:rPr>
              <a:t> alternative </a:t>
            </a:r>
            <a:r>
              <a:rPr lang="en-US" sz="2800" dirty="0" err="1" smtClean="0">
                <a:latin typeface="Times New Roman" panose="02020603050405020304" pitchFamily="18" charset="0"/>
                <a:cs typeface="Times New Roman" panose="02020603050405020304" pitchFamily="18" charset="0"/>
              </a:rPr>
              <a:t>yo’llari</a:t>
            </a:r>
            <a:endParaRPr lang="ru-RU" sz="2800" dirty="0">
              <a:latin typeface="Times New Roman" panose="02020603050405020304" pitchFamily="18" charset="0"/>
              <a:cs typeface="Times New Roman" panose="02020603050405020304" pitchFamily="18" charset="0"/>
            </a:endParaRPr>
          </a:p>
        </p:txBody>
      </p:sp>
      <p:sp>
        <p:nvSpPr>
          <p:cNvPr id="6" name="Прямоугольник 5"/>
          <p:cNvSpPr/>
          <p:nvPr/>
        </p:nvSpPr>
        <p:spPr>
          <a:xfrm>
            <a:off x="168323" y="1793627"/>
            <a:ext cx="4335438" cy="1754326"/>
          </a:xfrm>
          <a:prstGeom prst="rect">
            <a:avLst/>
          </a:prstGeom>
        </p:spPr>
        <p:txBody>
          <a:bodyPr wrap="square">
            <a:spAutoFit/>
          </a:bodyPr>
          <a:lstStyle/>
          <a:p>
            <a:endParaRPr lang="ru-RU" dirty="0"/>
          </a:p>
          <a:p>
            <a:r>
              <a:rPr lang="ru-RU" b="1" dirty="0" err="1"/>
              <a:t>Entner-Dudoroff</a:t>
            </a:r>
            <a:r>
              <a:rPr lang="ru-RU" b="1" dirty="0"/>
              <a:t> </a:t>
            </a:r>
            <a:r>
              <a:rPr lang="ru-RU" b="1" dirty="0" err="1"/>
              <a:t>yo'lida</a:t>
            </a:r>
            <a:r>
              <a:rPr lang="ru-RU" b="1" dirty="0"/>
              <a:t> </a:t>
            </a:r>
            <a:r>
              <a:rPr lang="ru-RU" dirty="0" err="1"/>
              <a:t>bir</a:t>
            </a:r>
            <a:r>
              <a:rPr lang="ru-RU" dirty="0"/>
              <a:t> </a:t>
            </a:r>
            <a:r>
              <a:rPr lang="ru-RU" dirty="0" err="1"/>
              <a:t>molekula</a:t>
            </a:r>
            <a:r>
              <a:rPr lang="ru-RU" dirty="0"/>
              <a:t> ATF </a:t>
            </a:r>
            <a:r>
              <a:rPr lang="ru-RU" dirty="0" err="1"/>
              <a:t>va</a:t>
            </a:r>
            <a:r>
              <a:rPr lang="ru-RU" dirty="0"/>
              <a:t> </a:t>
            </a:r>
            <a:endParaRPr lang="en-US" dirty="0" smtClean="0"/>
          </a:p>
          <a:p>
            <a:r>
              <a:rPr lang="ru-RU" dirty="0" err="1" smtClean="0"/>
              <a:t>ikki</a:t>
            </a:r>
            <a:r>
              <a:rPr lang="ru-RU" dirty="0" smtClean="0"/>
              <a:t> </a:t>
            </a:r>
            <a:r>
              <a:rPr lang="ru-RU" dirty="0" err="1"/>
              <a:t>molekula</a:t>
            </a:r>
            <a:r>
              <a:rPr lang="ru-RU" dirty="0"/>
              <a:t> NADFH </a:t>
            </a:r>
            <a:r>
              <a:rPr lang="ru-RU" dirty="0" err="1"/>
              <a:t>hosil</a:t>
            </a:r>
            <a:r>
              <a:rPr lang="ru-RU" dirty="0"/>
              <a:t> </a:t>
            </a:r>
            <a:r>
              <a:rPr lang="ru-RU" dirty="0" err="1"/>
              <a:t>bo'ladi</a:t>
            </a:r>
            <a:r>
              <a:rPr lang="ru-RU" dirty="0" smtClean="0"/>
              <a:t>.</a:t>
            </a:r>
            <a:endParaRPr lang="en-US" dirty="0" smtClean="0"/>
          </a:p>
          <a:p>
            <a:pPr algn="just"/>
            <a:r>
              <a:rPr lang="en-US" dirty="0" smtClean="0"/>
              <a:t>Bu </a:t>
            </a:r>
            <a:r>
              <a:rPr lang="en-US" dirty="0" err="1" smtClean="0"/>
              <a:t>yo’l</a:t>
            </a:r>
            <a:r>
              <a:rPr lang="en-US" dirty="0" smtClean="0"/>
              <a:t> </a:t>
            </a:r>
            <a:r>
              <a:rPr lang="en-US" dirty="0" err="1" smtClean="0"/>
              <a:t>asosan</a:t>
            </a:r>
            <a:r>
              <a:rPr lang="en-US" dirty="0" smtClean="0"/>
              <a:t> Gramm negative </a:t>
            </a:r>
            <a:r>
              <a:rPr lang="en-US" dirty="0" err="1" smtClean="0"/>
              <a:t>bakteriyalarda</a:t>
            </a:r>
            <a:r>
              <a:rPr lang="en-US" dirty="0" smtClean="0"/>
              <a:t> </a:t>
            </a:r>
            <a:r>
              <a:rPr lang="en-US" dirty="0" err="1" smtClean="0"/>
              <a:t>topilgan</a:t>
            </a:r>
            <a:r>
              <a:rPr lang="en-US" dirty="0" smtClean="0"/>
              <a:t>. </a:t>
            </a:r>
            <a:r>
              <a:rPr lang="en-US" i="1" dirty="0"/>
              <a:t>Rhizobium, </a:t>
            </a:r>
            <a:r>
              <a:rPr lang="en-US" i="1" dirty="0" smtClean="0"/>
              <a:t>Pseudomonas</a:t>
            </a:r>
            <a:r>
              <a:rPr lang="en-US" dirty="0" smtClean="0"/>
              <a:t>, </a:t>
            </a:r>
            <a:r>
              <a:rPr lang="en-US" dirty="0" err="1" smtClean="0"/>
              <a:t>va</a:t>
            </a:r>
            <a:r>
              <a:rPr lang="en-US" dirty="0" smtClean="0"/>
              <a:t> </a:t>
            </a:r>
            <a:r>
              <a:rPr lang="en-US" i="1" dirty="0" smtClean="0"/>
              <a:t>Agrobacterium </a:t>
            </a:r>
            <a:endParaRPr lang="ru-RU" dirty="0"/>
          </a:p>
        </p:txBody>
      </p:sp>
      <p:pic>
        <p:nvPicPr>
          <p:cNvPr id="11" name="Рисунок 10"/>
          <p:cNvPicPr>
            <a:picLocks noChangeAspect="1"/>
          </p:cNvPicPr>
          <p:nvPr/>
        </p:nvPicPr>
        <p:blipFill rotWithShape="1">
          <a:blip r:embed="rId2"/>
          <a:srcRect l="38388" t="16368" r="27762" b="9284"/>
          <a:stretch/>
        </p:blipFill>
        <p:spPr>
          <a:xfrm>
            <a:off x="5498432" y="484496"/>
            <a:ext cx="6197700" cy="6000526"/>
          </a:xfrm>
          <a:prstGeom prst="rect">
            <a:avLst/>
          </a:prstGeom>
        </p:spPr>
      </p:pic>
      <p:sp>
        <p:nvSpPr>
          <p:cNvPr id="12" name="Прямоугольник 11"/>
          <p:cNvSpPr/>
          <p:nvPr/>
        </p:nvSpPr>
        <p:spPr>
          <a:xfrm>
            <a:off x="8531826" y="484496"/>
            <a:ext cx="3164306" cy="461665"/>
          </a:xfrm>
          <a:prstGeom prst="rect">
            <a:avLst/>
          </a:prstGeom>
          <a:solidFill>
            <a:srgbClr val="00B0F0"/>
          </a:solidFill>
        </p:spPr>
        <p:txBody>
          <a:bodyPr wrap="square">
            <a:spAutoFit/>
          </a:bodyPr>
          <a:lstStyle/>
          <a:p>
            <a:r>
              <a:rPr lang="ru-RU" sz="2400" b="1" dirty="0" err="1"/>
              <a:t>Entner-Dudoroff</a:t>
            </a:r>
            <a:r>
              <a:rPr lang="ru-RU" sz="2400" b="1" dirty="0"/>
              <a:t> </a:t>
            </a:r>
            <a:r>
              <a:rPr lang="ru-RU" sz="2400" b="1" dirty="0" err="1" smtClean="0"/>
              <a:t>yo'li</a:t>
            </a:r>
            <a:r>
              <a:rPr lang="ru-RU" sz="2400" b="1" dirty="0" smtClean="0"/>
              <a:t> </a:t>
            </a:r>
            <a:endParaRPr lang="ru-RU" sz="2400" dirty="0"/>
          </a:p>
        </p:txBody>
      </p:sp>
    </p:spTree>
    <p:extLst>
      <p:ext uri="{BB962C8B-B14F-4D97-AF65-F5344CB8AC3E}">
        <p14:creationId xmlns:p14="http://schemas.microsoft.com/office/powerpoint/2010/main" val="3948624405"/>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61474" y="72248"/>
            <a:ext cx="5953626" cy="645528"/>
          </a:xfrm>
        </p:spPr>
        <p:txBody>
          <a:bodyPr>
            <a:noAutofit/>
          </a:bodyPr>
          <a:lstStyle/>
          <a:p>
            <a:r>
              <a:rPr lang="en-US" sz="2400" b="1" dirty="0" smtClean="0">
                <a:latin typeface="Times New Roman" panose="02020603050405020304" pitchFamily="18" charset="0"/>
                <a:cs typeface="Times New Roman" panose="02020603050405020304" pitchFamily="18" charset="0"/>
              </a:rPr>
              <a:t>Krebs </a:t>
            </a:r>
            <a:r>
              <a:rPr lang="en-US" sz="2400" b="1" dirty="0" err="1" smtClean="0">
                <a:latin typeface="Times New Roman" panose="02020603050405020304" pitchFamily="18" charset="0"/>
                <a:cs typeface="Times New Roman" panose="02020603050405020304" pitchFamily="18" charset="0"/>
              </a:rPr>
              <a:t>sikli</a:t>
            </a:r>
            <a:r>
              <a:rPr lang="en-US" sz="2400" b="1" dirty="0" smtClean="0">
                <a:latin typeface="Times New Roman" panose="02020603050405020304" pitchFamily="18" charset="0"/>
                <a:cs typeface="Times New Roman" panose="02020603050405020304" pitchFamily="18" charset="0"/>
              </a:rPr>
              <a:t> (</a:t>
            </a:r>
            <a:r>
              <a:rPr lang="en-US" sz="2400" b="1" dirty="0" err="1" smtClean="0">
                <a:latin typeface="Times New Roman" panose="02020603050405020304" pitchFamily="18" charset="0"/>
                <a:cs typeface="Times New Roman" panose="02020603050405020304" pitchFamily="18" charset="0"/>
              </a:rPr>
              <a:t>Uc</a:t>
            </a:r>
            <a:r>
              <a:rPr lang="en-US" sz="2400" b="1" dirty="0" smtClean="0">
                <a:latin typeface="Times New Roman" panose="02020603050405020304" pitchFamily="18" charset="0"/>
                <a:cs typeface="Times New Roman" panose="02020603050405020304" pitchFamily="18" charset="0"/>
              </a:rPr>
              <a:t> </a:t>
            </a:r>
            <a:r>
              <a:rPr lang="en-US" sz="2400" b="1" dirty="0" err="1" smtClean="0">
                <a:latin typeface="Times New Roman" panose="02020603050405020304" pitchFamily="18" charset="0"/>
                <a:cs typeface="Times New Roman" panose="02020603050405020304" pitchFamily="18" charset="0"/>
              </a:rPr>
              <a:t>karbon</a:t>
            </a:r>
            <a:r>
              <a:rPr lang="en-US" sz="2400" b="1" dirty="0" smtClean="0">
                <a:latin typeface="Times New Roman" panose="02020603050405020304" pitchFamily="18" charset="0"/>
                <a:cs typeface="Times New Roman" panose="02020603050405020304" pitchFamily="18" charset="0"/>
              </a:rPr>
              <a:t> </a:t>
            </a:r>
            <a:r>
              <a:rPr lang="en-US" sz="2400" b="1" dirty="0" err="1" smtClean="0">
                <a:latin typeface="Times New Roman" panose="02020603050405020304" pitchFamily="18" charset="0"/>
                <a:cs typeface="Times New Roman" panose="02020603050405020304" pitchFamily="18" charset="0"/>
              </a:rPr>
              <a:t>kislotalar</a:t>
            </a:r>
            <a:r>
              <a:rPr lang="en-US" sz="2400" b="1" dirty="0" smtClean="0">
                <a:latin typeface="Times New Roman" panose="02020603050405020304" pitchFamily="18" charset="0"/>
                <a:cs typeface="Times New Roman" panose="02020603050405020304" pitchFamily="18" charset="0"/>
              </a:rPr>
              <a:t> </a:t>
            </a:r>
            <a:r>
              <a:rPr lang="en-US" sz="2400" b="1" dirty="0" err="1" smtClean="0">
                <a:latin typeface="Times New Roman" panose="02020603050405020304" pitchFamily="18" charset="0"/>
                <a:cs typeface="Times New Roman" panose="02020603050405020304" pitchFamily="18" charset="0"/>
              </a:rPr>
              <a:t>sikli</a:t>
            </a:r>
            <a:r>
              <a:rPr lang="en-US" sz="2400" b="1" dirty="0" smtClean="0">
                <a:latin typeface="Times New Roman" panose="02020603050405020304" pitchFamily="18" charset="0"/>
                <a:cs typeface="Times New Roman" panose="02020603050405020304" pitchFamily="18" charset="0"/>
              </a:rPr>
              <a:t>) </a:t>
            </a:r>
            <a:endParaRPr lang="ru-RU" sz="2400" b="1" dirty="0">
              <a:latin typeface="Times New Roman" panose="02020603050405020304" pitchFamily="18" charset="0"/>
              <a:cs typeface="Times New Roman" panose="02020603050405020304" pitchFamily="18" charset="0"/>
            </a:endParaRPr>
          </a:p>
        </p:txBody>
      </p:sp>
      <p:pic>
        <p:nvPicPr>
          <p:cNvPr id="4" name="Picture 4" descr="tf7lf0512_a"/>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l="42445" b="4909"/>
          <a:stretch>
            <a:fillRect/>
          </a:stretch>
        </p:blipFill>
        <p:spPr>
          <a:xfrm>
            <a:off x="6858000" y="445169"/>
            <a:ext cx="5334000" cy="6103463"/>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5" name="Прямоугольник 4"/>
          <p:cNvSpPr/>
          <p:nvPr/>
        </p:nvSpPr>
        <p:spPr>
          <a:xfrm>
            <a:off x="256674" y="2041215"/>
            <a:ext cx="6914148" cy="4524315"/>
          </a:xfrm>
          <a:prstGeom prst="rect">
            <a:avLst/>
          </a:prstGeom>
        </p:spPr>
        <p:txBody>
          <a:bodyPr wrap="square">
            <a:spAutoFit/>
          </a:bodyPr>
          <a:lstStyle/>
          <a:p>
            <a:pPr algn="just"/>
            <a:r>
              <a:rPr lang="en-US" altLang="ru-RU" sz="1600" dirty="0" smtClean="0"/>
              <a:t>Krebs </a:t>
            </a:r>
            <a:r>
              <a:rPr lang="en-US" altLang="ru-RU" sz="1600" dirty="0" err="1" smtClean="0"/>
              <a:t>siklida</a:t>
            </a:r>
            <a:r>
              <a:rPr lang="en-US" altLang="ru-RU" sz="1600" dirty="0" smtClean="0"/>
              <a:t>  2 </a:t>
            </a:r>
            <a:r>
              <a:rPr lang="en-US" altLang="ru-RU" sz="1600" dirty="0" err="1" smtClean="0"/>
              <a:t>molekula</a:t>
            </a:r>
            <a:r>
              <a:rPr lang="en-US" altLang="ru-RU" sz="1600" dirty="0" smtClean="0"/>
              <a:t> CO</a:t>
            </a:r>
            <a:r>
              <a:rPr lang="en-US" altLang="ru-RU" sz="1600" baseline="-25000" dirty="0" smtClean="0"/>
              <a:t>2 </a:t>
            </a:r>
            <a:r>
              <a:rPr lang="en-US" altLang="ru-RU" sz="1600" dirty="0" smtClean="0"/>
              <a:t> </a:t>
            </a:r>
            <a:r>
              <a:rPr lang="en-US" altLang="ru-RU" sz="1600" dirty="0" err="1" smtClean="0"/>
              <a:t>yo’qotildi</a:t>
            </a:r>
            <a:r>
              <a:rPr lang="en-US" altLang="ru-RU" sz="1600" dirty="0" smtClean="0"/>
              <a:t>; 3 </a:t>
            </a:r>
            <a:r>
              <a:rPr lang="en-US" altLang="ru-RU" sz="1600" dirty="0" err="1" smtClean="0"/>
              <a:t>molekula</a:t>
            </a:r>
            <a:r>
              <a:rPr lang="en-US" altLang="ru-RU" sz="1600" dirty="0" smtClean="0"/>
              <a:t> NADH </a:t>
            </a:r>
            <a:r>
              <a:rPr lang="en-US" altLang="ru-RU" sz="1600" dirty="0" err="1" smtClean="0"/>
              <a:t>va</a:t>
            </a:r>
            <a:r>
              <a:rPr lang="en-US" altLang="ru-RU" sz="1600" dirty="0" smtClean="0"/>
              <a:t> 1 </a:t>
            </a:r>
            <a:r>
              <a:rPr lang="en-US" altLang="ru-RU" sz="1600" dirty="0"/>
              <a:t>FADH, </a:t>
            </a:r>
            <a:r>
              <a:rPr lang="en-US" altLang="ru-RU" sz="1600" dirty="0" err="1" smtClean="0"/>
              <a:t>va</a:t>
            </a:r>
            <a:r>
              <a:rPr lang="en-US" altLang="ru-RU" sz="1600" dirty="0" smtClean="0"/>
              <a:t> 2 </a:t>
            </a:r>
            <a:r>
              <a:rPr lang="en-US" altLang="ru-RU" sz="1600" dirty="0" err="1" smtClean="0"/>
              <a:t>molekula</a:t>
            </a:r>
            <a:r>
              <a:rPr lang="en-US" altLang="ru-RU" sz="1600" dirty="0" smtClean="0"/>
              <a:t> ATF </a:t>
            </a:r>
            <a:r>
              <a:rPr lang="en-US" altLang="ru-RU" sz="1600" dirty="0" err="1" smtClean="0"/>
              <a:t>substrat</a:t>
            </a:r>
            <a:r>
              <a:rPr lang="en-US" altLang="ru-RU" sz="1600" dirty="0" smtClean="0"/>
              <a:t> </a:t>
            </a:r>
            <a:r>
              <a:rPr lang="en-US" altLang="ru-RU" sz="1600" dirty="0" err="1" smtClean="0"/>
              <a:t>darajasidagi</a:t>
            </a:r>
            <a:r>
              <a:rPr lang="en-US" altLang="ru-RU" sz="1600" dirty="0" smtClean="0"/>
              <a:t> </a:t>
            </a:r>
            <a:r>
              <a:rPr lang="en-US" altLang="ru-RU" sz="1600" dirty="0" err="1" smtClean="0"/>
              <a:t>fosforillanish</a:t>
            </a:r>
            <a:r>
              <a:rPr lang="en-US" altLang="ru-RU" sz="1600" dirty="0" smtClean="0"/>
              <a:t> </a:t>
            </a:r>
            <a:r>
              <a:rPr lang="en-US" altLang="ru-RU" sz="1600" dirty="0" err="1" smtClean="0"/>
              <a:t>natijasida</a:t>
            </a:r>
            <a:r>
              <a:rPr lang="en-US" altLang="ru-RU" sz="1600" dirty="0" smtClean="0"/>
              <a:t> </a:t>
            </a:r>
            <a:r>
              <a:rPr lang="en-US" altLang="ru-RU" sz="1600" dirty="0" err="1" smtClean="0"/>
              <a:t>hosil</a:t>
            </a:r>
            <a:r>
              <a:rPr lang="en-US" altLang="ru-RU" sz="1600" dirty="0" smtClean="0"/>
              <a:t> </a:t>
            </a:r>
            <a:r>
              <a:rPr lang="en-US" altLang="ru-RU" sz="1600" dirty="0" err="1" smtClean="0"/>
              <a:t>bo’ladi</a:t>
            </a:r>
            <a:r>
              <a:rPr lang="en-US" altLang="ru-RU" sz="1600" dirty="0" smtClean="0"/>
              <a:t>. </a:t>
            </a:r>
            <a:endParaRPr lang="en-US" altLang="ru-RU" sz="1600" dirty="0"/>
          </a:p>
          <a:p>
            <a:pPr algn="just"/>
            <a:r>
              <a:rPr lang="en-US" sz="1600" b="1" dirty="0" smtClean="0">
                <a:latin typeface="Times New Roman" panose="02020603050405020304" pitchFamily="18" charset="0"/>
                <a:cs typeface="Times New Roman" panose="02020603050405020304" pitchFamily="18" charset="0"/>
              </a:rPr>
              <a:t>Krebs </a:t>
            </a:r>
            <a:r>
              <a:rPr lang="en-US" sz="1600" b="1" dirty="0" err="1" smtClean="0">
                <a:latin typeface="Times New Roman" panose="02020603050405020304" pitchFamily="18" charset="0"/>
                <a:cs typeface="Times New Roman" panose="02020603050405020304" pitchFamily="18" charset="0"/>
              </a:rPr>
              <a:t>sikli</a:t>
            </a:r>
            <a:r>
              <a:rPr lang="en-US" sz="1600" b="1" dirty="0" smtClean="0">
                <a:latin typeface="Times New Roman" panose="02020603050405020304" pitchFamily="18" charset="0"/>
                <a:cs typeface="Times New Roman" panose="02020603050405020304" pitchFamily="18" charset="0"/>
              </a:rPr>
              <a:t> </a:t>
            </a:r>
            <a:r>
              <a:rPr lang="en-US" sz="1600" b="1" dirty="0" err="1" smtClean="0">
                <a:latin typeface="Times New Roman" panose="02020603050405020304" pitchFamily="18" charset="0"/>
                <a:cs typeface="Times New Roman" panose="02020603050405020304" pitchFamily="18" charset="0"/>
              </a:rPr>
              <a:t>bosqichlari</a:t>
            </a:r>
            <a:r>
              <a:rPr lang="en-US" sz="1600" b="1" dirty="0" smtClean="0">
                <a:latin typeface="Times New Roman" panose="02020603050405020304" pitchFamily="18" charset="0"/>
                <a:cs typeface="Times New Roman" panose="02020603050405020304" pitchFamily="18" charset="0"/>
              </a:rPr>
              <a:t>:</a:t>
            </a:r>
          </a:p>
          <a:p>
            <a:pPr marL="342900" indent="-342900" algn="just">
              <a:buAutoNum type="arabicPeriod"/>
            </a:pPr>
            <a:r>
              <a:rPr lang="en-US" sz="1600" dirty="0" err="1" smtClean="0">
                <a:latin typeface="Times New Roman" panose="02020603050405020304" pitchFamily="18" charset="0"/>
                <a:cs typeface="Times New Roman" panose="02020603050405020304" pitchFamily="18" charset="0"/>
              </a:rPr>
              <a:t>Fermentlar</a:t>
            </a:r>
            <a:r>
              <a:rPr lang="en-US" sz="1600" dirty="0" smtClean="0">
                <a:latin typeface="Times New Roman" panose="02020603050405020304" pitchFamily="18" charset="0"/>
                <a:cs typeface="Times New Roman" panose="02020603050405020304" pitchFamily="18" charset="0"/>
              </a:rPr>
              <a:t> </a:t>
            </a:r>
            <a:r>
              <a:rPr lang="en-US" sz="1600" dirty="0" err="1" smtClean="0">
                <a:latin typeface="Times New Roman" panose="02020603050405020304" pitchFamily="18" charset="0"/>
                <a:cs typeface="Times New Roman" panose="02020603050405020304" pitchFamily="18" charset="0"/>
              </a:rPr>
              <a:t>Atsetil-KoA</a:t>
            </a:r>
            <a:r>
              <a:rPr lang="en-US" sz="1600" dirty="0" smtClean="0">
                <a:latin typeface="Times New Roman" panose="02020603050405020304" pitchFamily="18" charset="0"/>
                <a:cs typeface="Times New Roman" panose="02020603050405020304" pitchFamily="18" charset="0"/>
              </a:rPr>
              <a:t> </a:t>
            </a:r>
            <a:r>
              <a:rPr lang="en-US" sz="1600" dirty="0" err="1" smtClean="0">
                <a:latin typeface="Times New Roman" panose="02020603050405020304" pitchFamily="18" charset="0"/>
                <a:cs typeface="Times New Roman" panose="02020603050405020304" pitchFamily="18" charset="0"/>
              </a:rPr>
              <a:t>dan</a:t>
            </a:r>
            <a:r>
              <a:rPr lang="en-US" sz="1600" dirty="0" smtClean="0">
                <a:latin typeface="Times New Roman" panose="02020603050405020304" pitchFamily="18" charset="0"/>
                <a:cs typeface="Times New Roman" panose="02020603050405020304" pitchFamily="18" charset="0"/>
              </a:rPr>
              <a:t> </a:t>
            </a:r>
            <a:r>
              <a:rPr lang="en-US" sz="1600" dirty="0" err="1" smtClean="0">
                <a:latin typeface="Times New Roman" panose="02020603050405020304" pitchFamily="18" charset="0"/>
                <a:cs typeface="Times New Roman" panose="02020603050405020304" pitchFamily="18" charset="0"/>
              </a:rPr>
              <a:t>KoA</a:t>
            </a:r>
            <a:r>
              <a:rPr lang="en-US" sz="1600" dirty="0" smtClean="0">
                <a:latin typeface="Times New Roman" panose="02020603050405020304" pitchFamily="18" charset="0"/>
                <a:cs typeface="Times New Roman" panose="02020603050405020304" pitchFamily="18" charset="0"/>
              </a:rPr>
              <a:t> </a:t>
            </a:r>
            <a:r>
              <a:rPr lang="en-US" sz="1600" dirty="0" err="1" smtClean="0">
                <a:latin typeface="Times New Roman" panose="02020603050405020304" pitchFamily="18" charset="0"/>
                <a:cs typeface="Times New Roman" panose="02020603050405020304" pitchFamily="18" charset="0"/>
              </a:rPr>
              <a:t>ni</a:t>
            </a:r>
            <a:r>
              <a:rPr lang="en-US" sz="1600" dirty="0" smtClean="0">
                <a:latin typeface="Times New Roman" panose="02020603050405020304" pitchFamily="18" charset="0"/>
                <a:cs typeface="Times New Roman" panose="02020603050405020304" pitchFamily="18" charset="0"/>
              </a:rPr>
              <a:t> </a:t>
            </a:r>
            <a:r>
              <a:rPr lang="en-US" sz="1600" dirty="0" err="1" smtClean="0">
                <a:latin typeface="Times New Roman" panose="02020603050405020304" pitchFamily="18" charset="0"/>
                <a:cs typeface="Times New Roman" panose="02020603050405020304" pitchFamily="18" charset="0"/>
              </a:rPr>
              <a:t>ajratadi</a:t>
            </a:r>
            <a:r>
              <a:rPr lang="en-US" sz="1600" dirty="0" smtClean="0">
                <a:latin typeface="Times New Roman" panose="02020603050405020304" pitchFamily="18" charset="0"/>
                <a:cs typeface="Times New Roman" panose="02020603050405020304" pitchFamily="18" charset="0"/>
              </a:rPr>
              <a:t> </a:t>
            </a:r>
            <a:r>
              <a:rPr lang="en-US" sz="1600" dirty="0" err="1" smtClean="0">
                <a:latin typeface="Times New Roman" panose="02020603050405020304" pitchFamily="18" charset="0"/>
                <a:cs typeface="Times New Roman" panose="02020603050405020304" pitchFamily="18" charset="0"/>
              </a:rPr>
              <a:t>va</a:t>
            </a:r>
            <a:r>
              <a:rPr lang="en-US" sz="1600" dirty="0" smtClean="0">
                <a:latin typeface="Times New Roman" panose="02020603050405020304" pitchFamily="18" charset="0"/>
                <a:cs typeface="Times New Roman" panose="02020603050405020304" pitchFamily="18" charset="0"/>
              </a:rPr>
              <a:t> </a:t>
            </a:r>
            <a:r>
              <a:rPr lang="en-US" sz="1600" dirty="0" err="1" smtClean="0">
                <a:latin typeface="Times New Roman" panose="02020603050405020304" pitchFamily="18" charset="0"/>
                <a:cs typeface="Times New Roman" panose="02020603050405020304" pitchFamily="18" charset="0"/>
              </a:rPr>
              <a:t>ikki</a:t>
            </a:r>
            <a:r>
              <a:rPr lang="en-US" sz="1600" dirty="0" smtClean="0">
                <a:latin typeface="Times New Roman" panose="02020603050405020304" pitchFamily="18" charset="0"/>
                <a:cs typeface="Times New Roman" panose="02020603050405020304" pitchFamily="18" charset="0"/>
              </a:rPr>
              <a:t> </a:t>
            </a:r>
            <a:r>
              <a:rPr lang="en-US" sz="1600" dirty="0" err="1" smtClean="0">
                <a:latin typeface="Times New Roman" panose="02020603050405020304" pitchFamily="18" charset="0"/>
                <a:cs typeface="Times New Roman" panose="02020603050405020304" pitchFamily="18" charset="0"/>
              </a:rPr>
              <a:t>uglerodli</a:t>
            </a:r>
            <a:r>
              <a:rPr lang="en-US" sz="1600" dirty="0" smtClean="0">
                <a:latin typeface="Times New Roman" panose="02020603050405020304" pitchFamily="18" charset="0"/>
                <a:cs typeface="Times New Roman" panose="02020603050405020304" pitchFamily="18" charset="0"/>
              </a:rPr>
              <a:t> </a:t>
            </a:r>
            <a:r>
              <a:rPr lang="en-US" sz="1600" dirty="0" err="1" smtClean="0">
                <a:latin typeface="Times New Roman" panose="02020603050405020304" pitchFamily="18" charset="0"/>
                <a:cs typeface="Times New Roman" panose="02020603050405020304" pitchFamily="18" charset="0"/>
              </a:rPr>
              <a:t>atseti</a:t>
            </a:r>
            <a:r>
              <a:rPr lang="en-US" sz="1600" dirty="0" smtClean="0">
                <a:latin typeface="Times New Roman" panose="02020603050405020304" pitchFamily="18" charset="0"/>
                <a:cs typeface="Times New Roman" panose="02020603050405020304" pitchFamily="18" charset="0"/>
              </a:rPr>
              <a:t> </a:t>
            </a:r>
            <a:r>
              <a:rPr lang="en-US" sz="1600" dirty="0" err="1" smtClean="0">
                <a:latin typeface="Times New Roman" panose="02020603050405020304" pitchFamily="18" charset="0"/>
                <a:cs typeface="Times New Roman" panose="02020603050405020304" pitchFamily="18" charset="0"/>
              </a:rPr>
              <a:t>gruppasi</a:t>
            </a:r>
            <a:r>
              <a:rPr lang="en-US" sz="1600" dirty="0" smtClean="0">
                <a:latin typeface="Times New Roman" panose="02020603050405020304" pitchFamily="18" charset="0"/>
                <a:cs typeface="Times New Roman" panose="02020603050405020304" pitchFamily="18" charset="0"/>
              </a:rPr>
              <a:t> </a:t>
            </a:r>
            <a:r>
              <a:rPr lang="en-US" sz="1600" dirty="0" err="1" smtClean="0">
                <a:latin typeface="Times New Roman" panose="02020603050405020304" pitchFamily="18" charset="0"/>
                <a:cs typeface="Times New Roman" panose="02020603050405020304" pitchFamily="18" charset="0"/>
              </a:rPr>
              <a:t>biln</a:t>
            </a:r>
            <a:r>
              <a:rPr lang="en-US" sz="1600" dirty="0" smtClean="0">
                <a:latin typeface="Times New Roman" panose="02020603050405020304" pitchFamily="18" charset="0"/>
                <a:cs typeface="Times New Roman" panose="02020603050405020304" pitchFamily="18" charset="0"/>
              </a:rPr>
              <a:t> </a:t>
            </a:r>
            <a:r>
              <a:rPr lang="en-US" sz="1600" dirty="0" err="1" smtClean="0">
                <a:latin typeface="Times New Roman" panose="02020603050405020304" pitchFamily="18" charset="0"/>
                <a:cs typeface="Times New Roman" panose="02020603050405020304" pitchFamily="18" charset="0"/>
              </a:rPr>
              <a:t>shuvuluksus</a:t>
            </a:r>
            <a:r>
              <a:rPr lang="en-US" sz="1600" dirty="0" smtClean="0">
                <a:latin typeface="Times New Roman" panose="02020603050405020304" pitchFamily="18" charset="0"/>
                <a:cs typeface="Times New Roman" panose="02020603050405020304" pitchFamily="18" charset="0"/>
              </a:rPr>
              <a:t> </a:t>
            </a:r>
            <a:r>
              <a:rPr lang="en-US" sz="1600" dirty="0" err="1" smtClean="0">
                <a:latin typeface="Times New Roman" panose="02020603050405020304" pitchFamily="18" charset="0"/>
                <a:cs typeface="Times New Roman" panose="02020603050405020304" pitchFamily="18" charset="0"/>
              </a:rPr>
              <a:t>kislotasini</a:t>
            </a:r>
            <a:r>
              <a:rPr lang="en-US" sz="1600" dirty="0" smtClean="0">
                <a:latin typeface="Times New Roman" panose="02020603050405020304" pitchFamily="18" charset="0"/>
                <a:cs typeface="Times New Roman" panose="02020603050405020304" pitchFamily="18" charset="0"/>
              </a:rPr>
              <a:t> </a:t>
            </a:r>
            <a:r>
              <a:rPr lang="en-US" sz="1600" dirty="0" err="1" smtClean="0">
                <a:latin typeface="Times New Roman" panose="02020603050405020304" pitchFamily="18" charset="0"/>
                <a:cs typeface="Times New Roman" panose="02020603050405020304" pitchFamily="18" charset="0"/>
              </a:rPr>
              <a:t>birlashtiradi</a:t>
            </a:r>
            <a:r>
              <a:rPr lang="en-US" sz="1600" dirty="0" smtClean="0">
                <a:latin typeface="Times New Roman" panose="02020603050405020304" pitchFamily="18" charset="0"/>
                <a:cs typeface="Times New Roman" panose="02020603050405020304" pitchFamily="18" charset="0"/>
              </a:rPr>
              <a:t>. </a:t>
            </a:r>
            <a:r>
              <a:rPr lang="en-US" sz="1600" dirty="0" err="1" smtClean="0">
                <a:latin typeface="Times New Roman" panose="02020603050405020304" pitchFamily="18" charset="0"/>
                <a:cs typeface="Times New Roman" panose="02020603050405020304" pitchFamily="18" charset="0"/>
              </a:rPr>
              <a:t>Qo’shilgan</a:t>
            </a:r>
            <a:r>
              <a:rPr lang="en-US" sz="1600" dirty="0" smtClean="0">
                <a:latin typeface="Times New Roman" panose="02020603050405020304" pitchFamily="18" charset="0"/>
                <a:cs typeface="Times New Roman" panose="02020603050405020304" pitchFamily="18" charset="0"/>
              </a:rPr>
              <a:t> </a:t>
            </a:r>
            <a:r>
              <a:rPr lang="en-US" sz="1600" dirty="0" err="1" smtClean="0">
                <a:latin typeface="Times New Roman" panose="02020603050405020304" pitchFamily="18" charset="0"/>
                <a:cs typeface="Times New Roman" panose="02020603050405020304" pitchFamily="18" charset="0"/>
              </a:rPr>
              <a:t>atsetil</a:t>
            </a:r>
            <a:r>
              <a:rPr lang="en-US" sz="1600" dirty="0" smtClean="0">
                <a:latin typeface="Times New Roman" panose="02020603050405020304" pitchFamily="18" charset="0"/>
                <a:cs typeface="Times New Roman" panose="02020603050405020304" pitchFamily="18" charset="0"/>
              </a:rPr>
              <a:t> </a:t>
            </a:r>
            <a:r>
              <a:rPr lang="en-US" sz="1600" dirty="0" err="1" smtClean="0">
                <a:latin typeface="Times New Roman" panose="02020603050405020304" pitchFamily="18" charset="0"/>
                <a:cs typeface="Times New Roman" panose="02020603050405020304" pitchFamily="18" charset="0"/>
              </a:rPr>
              <a:t>gruppasi</a:t>
            </a:r>
            <a:r>
              <a:rPr lang="en-US" sz="1600" dirty="0" smtClean="0">
                <a:latin typeface="Times New Roman" panose="02020603050405020304" pitchFamily="18" charset="0"/>
                <a:cs typeface="Times New Roman" panose="02020603050405020304" pitchFamily="18" charset="0"/>
              </a:rPr>
              <a:t> 6uglerodli </a:t>
            </a:r>
            <a:r>
              <a:rPr lang="en-US" sz="1600" dirty="0" err="1" smtClean="0">
                <a:latin typeface="Times New Roman" panose="02020603050405020304" pitchFamily="18" charset="0"/>
                <a:cs typeface="Times New Roman" panose="02020603050405020304" pitchFamily="18" charset="0"/>
              </a:rPr>
              <a:t>limon</a:t>
            </a:r>
            <a:r>
              <a:rPr lang="en-US" sz="1600" dirty="0" smtClean="0">
                <a:latin typeface="Times New Roman" panose="02020603050405020304" pitchFamily="18" charset="0"/>
                <a:cs typeface="Times New Roman" panose="02020603050405020304" pitchFamily="18" charset="0"/>
              </a:rPr>
              <a:t> </a:t>
            </a:r>
            <a:r>
              <a:rPr lang="en-US" sz="1600" dirty="0" err="1" smtClean="0">
                <a:latin typeface="Times New Roman" panose="02020603050405020304" pitchFamily="18" charset="0"/>
                <a:cs typeface="Times New Roman" panose="02020603050405020304" pitchFamily="18" charset="0"/>
              </a:rPr>
              <a:t>kislotasini</a:t>
            </a:r>
            <a:r>
              <a:rPr lang="en-US" sz="1600" dirty="0" smtClean="0">
                <a:latin typeface="Times New Roman" panose="02020603050405020304" pitchFamily="18" charset="0"/>
                <a:cs typeface="Times New Roman" panose="02020603050405020304" pitchFamily="18" charset="0"/>
              </a:rPr>
              <a:t> </a:t>
            </a:r>
            <a:r>
              <a:rPr lang="en-US" sz="1600" dirty="0" err="1" smtClean="0">
                <a:latin typeface="Times New Roman" panose="02020603050405020304" pitchFamily="18" charset="0"/>
                <a:cs typeface="Times New Roman" panose="02020603050405020304" pitchFamily="18" charset="0"/>
              </a:rPr>
              <a:t>hosil</a:t>
            </a:r>
            <a:r>
              <a:rPr lang="en-US" sz="1600" dirty="0" smtClean="0">
                <a:latin typeface="Times New Roman" panose="02020603050405020304" pitchFamily="18" charset="0"/>
                <a:cs typeface="Times New Roman" panose="02020603050405020304" pitchFamily="18" charset="0"/>
              </a:rPr>
              <a:t> </a:t>
            </a:r>
            <a:r>
              <a:rPr lang="en-US" sz="1600" dirty="0" err="1" smtClean="0">
                <a:latin typeface="Times New Roman" panose="02020603050405020304" pitchFamily="18" charset="0"/>
                <a:cs typeface="Times New Roman" panose="02020603050405020304" pitchFamily="18" charset="0"/>
              </a:rPr>
              <a:t>qiladi</a:t>
            </a:r>
            <a:r>
              <a:rPr lang="en-US" sz="1600" dirty="0" smtClean="0">
                <a:latin typeface="Times New Roman" panose="02020603050405020304" pitchFamily="18" charset="0"/>
                <a:cs typeface="Times New Roman" panose="02020603050405020304" pitchFamily="18" charset="0"/>
              </a:rPr>
              <a:t>. </a:t>
            </a:r>
          </a:p>
          <a:p>
            <a:pPr algn="just"/>
            <a:r>
              <a:rPr lang="en-US" sz="1600" dirty="0" smtClean="0">
                <a:latin typeface="Times New Roman" panose="02020603050405020304" pitchFamily="18" charset="0"/>
                <a:cs typeface="Times New Roman" panose="02020603050405020304" pitchFamily="18" charset="0"/>
              </a:rPr>
              <a:t>2-4. </a:t>
            </a:r>
            <a:r>
              <a:rPr lang="en-US" sz="1600" dirty="0" err="1" smtClean="0">
                <a:latin typeface="Times New Roman" panose="02020603050405020304" pitchFamily="18" charset="0"/>
                <a:cs typeface="Times New Roman" panose="02020603050405020304" pitchFamily="18" charset="0"/>
              </a:rPr>
              <a:t>Okisidlanish</a:t>
            </a:r>
            <a:r>
              <a:rPr lang="en-US" sz="1600" dirty="0" smtClean="0">
                <a:latin typeface="Times New Roman" panose="02020603050405020304" pitchFamily="18" charset="0"/>
                <a:cs typeface="Times New Roman" panose="02020603050405020304" pitchFamily="18" charset="0"/>
              </a:rPr>
              <a:t> NADH </a:t>
            </a:r>
            <a:r>
              <a:rPr lang="en-US" sz="1600" dirty="0" err="1" smtClean="0">
                <a:latin typeface="Times New Roman" panose="02020603050405020304" pitchFamily="18" charset="0"/>
                <a:cs typeface="Times New Roman" panose="02020603050405020304" pitchFamily="18" charset="0"/>
              </a:rPr>
              <a:t>hosil</a:t>
            </a:r>
            <a:r>
              <a:rPr lang="en-US" sz="1600" dirty="0" smtClean="0">
                <a:latin typeface="Times New Roman" panose="02020603050405020304" pitchFamily="18" charset="0"/>
                <a:cs typeface="Times New Roman" panose="02020603050405020304" pitchFamily="18" charset="0"/>
              </a:rPr>
              <a:t> </a:t>
            </a:r>
            <a:r>
              <a:rPr lang="en-US" sz="1600" dirty="0" err="1" smtClean="0">
                <a:latin typeface="Times New Roman" panose="02020603050405020304" pitchFamily="18" charset="0"/>
                <a:cs typeface="Times New Roman" panose="02020603050405020304" pitchFamily="18" charset="0"/>
              </a:rPr>
              <a:t>qiladi</a:t>
            </a:r>
            <a:r>
              <a:rPr lang="en-US" sz="1600" dirty="0" smtClean="0">
                <a:latin typeface="Times New Roman" panose="02020603050405020304" pitchFamily="18" charset="0"/>
                <a:cs typeface="Times New Roman" panose="02020603050405020304" pitchFamily="18" charset="0"/>
              </a:rPr>
              <a:t>. 2-qadamda </a:t>
            </a:r>
            <a:r>
              <a:rPr lang="en-US" sz="1600" dirty="0" err="1" smtClean="0">
                <a:latin typeface="Times New Roman" panose="02020603050405020304" pitchFamily="18" charset="0"/>
                <a:cs typeface="Times New Roman" panose="02020603050405020304" pitchFamily="18" charset="0"/>
              </a:rPr>
              <a:t>qayta</a:t>
            </a:r>
            <a:r>
              <a:rPr lang="en-US" sz="1600" dirty="0" smtClean="0">
                <a:latin typeface="Times New Roman" panose="02020603050405020304" pitchFamily="18" charset="0"/>
                <a:cs typeface="Times New Roman" panose="02020603050405020304" pitchFamily="18" charset="0"/>
              </a:rPr>
              <a:t> </a:t>
            </a:r>
            <a:r>
              <a:rPr lang="en-US" sz="1600" dirty="0" err="1" smtClean="0">
                <a:latin typeface="Times New Roman" panose="02020603050405020304" pitchFamily="18" charset="0"/>
                <a:cs typeface="Times New Roman" panose="02020603050405020304" pitchFamily="18" charset="0"/>
              </a:rPr>
              <a:t>qurish</a:t>
            </a:r>
            <a:r>
              <a:rPr lang="en-US" sz="1600" dirty="0" smtClean="0">
                <a:latin typeface="Times New Roman" panose="02020603050405020304" pitchFamily="18" charset="0"/>
                <a:cs typeface="Times New Roman" panose="02020603050405020304" pitchFamily="18" charset="0"/>
              </a:rPr>
              <a:t> </a:t>
            </a:r>
            <a:r>
              <a:rPr lang="en-US" sz="1600" dirty="0" err="1" smtClean="0">
                <a:latin typeface="Times New Roman" panose="02020603050405020304" pitchFamily="18" charset="0"/>
                <a:cs typeface="Times New Roman" panose="02020603050405020304" pitchFamily="18" charset="0"/>
              </a:rPr>
              <a:t>kuzatiladi</a:t>
            </a:r>
            <a:r>
              <a:rPr lang="en-US" sz="1600" dirty="0" smtClean="0">
                <a:latin typeface="Times New Roman" panose="02020603050405020304" pitchFamily="18" charset="0"/>
                <a:cs typeface="Times New Roman" panose="02020603050405020304" pitchFamily="18" charset="0"/>
              </a:rPr>
              <a:t>. 3 </a:t>
            </a:r>
            <a:r>
              <a:rPr lang="en-US" sz="1600" dirty="0" err="1" smtClean="0">
                <a:latin typeface="Times New Roman" panose="02020603050405020304" pitchFamily="18" charset="0"/>
                <a:cs typeface="Times New Roman" panose="02020603050405020304" pitchFamily="18" charset="0"/>
              </a:rPr>
              <a:t>va</a:t>
            </a:r>
            <a:r>
              <a:rPr lang="en-US" sz="1600" dirty="0" smtClean="0">
                <a:latin typeface="Times New Roman" panose="02020603050405020304" pitchFamily="18" charset="0"/>
                <a:cs typeface="Times New Roman" panose="02020603050405020304" pitchFamily="18" charset="0"/>
              </a:rPr>
              <a:t> 4 </a:t>
            </a:r>
            <a:r>
              <a:rPr lang="en-US" sz="1600" dirty="0" err="1" smtClean="0">
                <a:latin typeface="Times New Roman" panose="02020603050405020304" pitchFamily="18" charset="0"/>
                <a:cs typeface="Times New Roman" panose="02020603050405020304" pitchFamily="18" charset="0"/>
              </a:rPr>
              <a:t>qadamda</a:t>
            </a:r>
            <a:r>
              <a:rPr lang="en-US" sz="1600" dirty="0" smtClean="0">
                <a:latin typeface="Times New Roman" panose="02020603050405020304" pitchFamily="18" charset="0"/>
                <a:cs typeface="Times New Roman" panose="02020603050405020304" pitchFamily="18" charset="0"/>
              </a:rPr>
              <a:t> </a:t>
            </a:r>
            <a:r>
              <a:rPr lang="en-US" sz="1600" dirty="0" err="1" smtClean="0">
                <a:latin typeface="Times New Roman" panose="02020603050405020304" pitchFamily="18" charset="0"/>
                <a:cs typeface="Times New Roman" panose="02020603050405020304" pitchFamily="18" charset="0"/>
              </a:rPr>
              <a:t>shovul</a:t>
            </a:r>
            <a:r>
              <a:rPr lang="en-US" sz="1600" dirty="0" smtClean="0">
                <a:latin typeface="Times New Roman" panose="02020603050405020304" pitchFamily="18" charset="0"/>
                <a:cs typeface="Times New Roman" panose="02020603050405020304" pitchFamily="18" charset="0"/>
              </a:rPr>
              <a:t> </a:t>
            </a:r>
            <a:r>
              <a:rPr lang="en-US" sz="1600" dirty="0" err="1" smtClean="0">
                <a:latin typeface="Times New Roman" panose="02020603050405020304" pitchFamily="18" charset="0"/>
                <a:cs typeface="Times New Roman" panose="02020603050405020304" pitchFamily="18" charset="0"/>
              </a:rPr>
              <a:t>kislotasidan</a:t>
            </a:r>
            <a:r>
              <a:rPr lang="en-US" sz="1600" dirty="0" smtClean="0">
                <a:latin typeface="Times New Roman" panose="02020603050405020304" pitchFamily="18" charset="0"/>
                <a:cs typeface="Times New Roman" panose="02020603050405020304" pitchFamily="18" charset="0"/>
              </a:rPr>
              <a:t> </a:t>
            </a:r>
            <a:r>
              <a:rPr lang="en-US" sz="1600" dirty="0" err="1" smtClean="0">
                <a:latin typeface="Times New Roman" panose="02020603050405020304" pitchFamily="18" charset="0"/>
                <a:cs typeface="Times New Roman" panose="02020603050405020304" pitchFamily="18" charset="0"/>
              </a:rPr>
              <a:t>kelgan</a:t>
            </a:r>
            <a:r>
              <a:rPr lang="en-US" sz="1600" dirty="0" smtClean="0">
                <a:latin typeface="Times New Roman" panose="02020603050405020304" pitchFamily="18" charset="0"/>
                <a:cs typeface="Times New Roman" panose="02020603050405020304" pitchFamily="18" charset="0"/>
              </a:rPr>
              <a:t> 2 </a:t>
            </a:r>
            <a:r>
              <a:rPr lang="en-US" sz="1600" dirty="0" err="1" smtClean="0">
                <a:latin typeface="Times New Roman" panose="02020603050405020304" pitchFamily="18" charset="0"/>
                <a:cs typeface="Times New Roman" panose="02020603050405020304" pitchFamily="18" charset="0"/>
              </a:rPr>
              <a:t>molekula</a:t>
            </a:r>
            <a:r>
              <a:rPr lang="en-US" sz="1600" dirty="0" smtClean="0">
                <a:latin typeface="Times New Roman" panose="02020603050405020304" pitchFamily="18" charset="0"/>
                <a:cs typeface="Times New Roman" panose="02020603050405020304" pitchFamily="18" charset="0"/>
              </a:rPr>
              <a:t> </a:t>
            </a:r>
            <a:r>
              <a:rPr lang="en-US" sz="1600" dirty="0" err="1" smtClean="0">
                <a:latin typeface="Times New Roman" panose="02020603050405020304" pitchFamily="18" charset="0"/>
                <a:cs typeface="Times New Roman" panose="02020603050405020304" pitchFamily="18" charset="0"/>
              </a:rPr>
              <a:t>ugleroddan</a:t>
            </a:r>
            <a:r>
              <a:rPr lang="en-US" sz="1600" dirty="0" smtClean="0">
                <a:latin typeface="Times New Roman" panose="02020603050405020304" pitchFamily="18" charset="0"/>
                <a:cs typeface="Times New Roman" panose="02020603050405020304" pitchFamily="18" charset="0"/>
              </a:rPr>
              <a:t> </a:t>
            </a:r>
            <a:r>
              <a:rPr lang="en-US" sz="1600" dirty="0" err="1" smtClean="0">
                <a:latin typeface="Times New Roman" panose="02020603050405020304" pitchFamily="18" charset="0"/>
                <a:cs typeface="Times New Roman" panose="02020603050405020304" pitchFamily="18" charset="0"/>
              </a:rPr>
              <a:t>qutilish</a:t>
            </a:r>
            <a:r>
              <a:rPr lang="en-US" sz="1600" dirty="0" smtClean="0">
                <a:latin typeface="Times New Roman" panose="02020603050405020304" pitchFamily="18" charset="0"/>
                <a:cs typeface="Times New Roman" panose="02020603050405020304" pitchFamily="18" charset="0"/>
              </a:rPr>
              <a:t> </a:t>
            </a:r>
            <a:r>
              <a:rPr lang="en-US" sz="1600" dirty="0" err="1" smtClean="0">
                <a:latin typeface="Times New Roman" panose="02020603050405020304" pitchFamily="18" charset="0"/>
                <a:cs typeface="Times New Roman" panose="02020603050405020304" pitchFamily="18" charset="0"/>
              </a:rPr>
              <a:t>uchun</a:t>
            </a:r>
            <a:r>
              <a:rPr lang="en-US" sz="1600" dirty="0" smtClean="0">
                <a:latin typeface="Times New Roman" panose="02020603050405020304" pitchFamily="18" charset="0"/>
                <a:cs typeface="Times New Roman" panose="02020603050405020304" pitchFamily="18" charset="0"/>
              </a:rPr>
              <a:t> </a:t>
            </a:r>
            <a:r>
              <a:rPr lang="en-US" sz="1600" dirty="0" err="1" smtClean="0">
                <a:latin typeface="Times New Roman" panose="02020603050405020304" pitchFamily="18" charset="0"/>
                <a:cs typeface="Times New Roman" panose="02020603050405020304" pitchFamily="18" charset="0"/>
              </a:rPr>
              <a:t>oksidlanish</a:t>
            </a:r>
            <a:r>
              <a:rPr lang="en-US" sz="1600" dirty="0" smtClean="0">
                <a:latin typeface="Times New Roman" panose="02020603050405020304" pitchFamily="18" charset="0"/>
                <a:cs typeface="Times New Roman" panose="02020603050405020304" pitchFamily="18" charset="0"/>
              </a:rPr>
              <a:t> </a:t>
            </a:r>
            <a:r>
              <a:rPr lang="en-US" sz="1600" dirty="0" err="1" smtClean="0">
                <a:latin typeface="Times New Roman" panose="02020603050405020304" pitchFamily="18" charset="0"/>
                <a:cs typeface="Times New Roman" panose="02020603050405020304" pitchFamily="18" charset="0"/>
              </a:rPr>
              <a:t>va</a:t>
            </a:r>
            <a:r>
              <a:rPr lang="en-US" sz="1600" dirty="0" smtClean="0">
                <a:latin typeface="Times New Roman" panose="02020603050405020304" pitchFamily="18" charset="0"/>
                <a:cs typeface="Times New Roman" panose="02020603050405020304" pitchFamily="18" charset="0"/>
              </a:rPr>
              <a:t> </a:t>
            </a:r>
            <a:r>
              <a:rPr lang="en-US" sz="1600" dirty="0" err="1" smtClean="0">
                <a:latin typeface="Times New Roman" panose="02020603050405020304" pitchFamily="18" charset="0"/>
                <a:cs typeface="Times New Roman" panose="02020603050405020304" pitchFamily="18" charset="0"/>
              </a:rPr>
              <a:t>dekorboksillanish</a:t>
            </a:r>
            <a:r>
              <a:rPr lang="en-US" sz="1600" dirty="0" smtClean="0">
                <a:latin typeface="Times New Roman" panose="02020603050405020304" pitchFamily="18" charset="0"/>
                <a:cs typeface="Times New Roman" panose="02020603050405020304" pitchFamily="18" charset="0"/>
              </a:rPr>
              <a:t> </a:t>
            </a:r>
            <a:r>
              <a:rPr lang="en-US" sz="1600" dirty="0" err="1" smtClean="0">
                <a:latin typeface="Times New Roman" panose="02020603050405020304" pitchFamily="18" charset="0"/>
                <a:cs typeface="Times New Roman" panose="02020603050405020304" pitchFamily="18" charset="0"/>
              </a:rPr>
              <a:t>jarayonlari</a:t>
            </a:r>
            <a:r>
              <a:rPr lang="en-US" sz="1600" dirty="0" smtClean="0">
                <a:latin typeface="Times New Roman" panose="02020603050405020304" pitchFamily="18" charset="0"/>
                <a:cs typeface="Times New Roman" panose="02020603050405020304" pitchFamily="18" charset="0"/>
              </a:rPr>
              <a:t> </a:t>
            </a:r>
            <a:r>
              <a:rPr lang="en-US" sz="1600" dirty="0" err="1" smtClean="0">
                <a:latin typeface="Times New Roman" panose="02020603050405020304" pitchFamily="18" charset="0"/>
                <a:cs typeface="Times New Roman" panose="02020603050405020304" pitchFamily="18" charset="0"/>
              </a:rPr>
              <a:t>birlashadi</a:t>
            </a:r>
            <a:r>
              <a:rPr lang="en-US" sz="1600" dirty="0">
                <a:latin typeface="Times New Roman" panose="02020603050405020304" pitchFamily="18" charset="0"/>
                <a:cs typeface="Times New Roman" panose="02020603050405020304" pitchFamily="18" charset="0"/>
              </a:rPr>
              <a:t>. </a:t>
            </a:r>
            <a:r>
              <a:rPr lang="en-US" sz="1600" dirty="0" err="1" smtClean="0">
                <a:latin typeface="Times New Roman" panose="02020603050405020304" pitchFamily="18" charset="0"/>
                <a:cs typeface="Times New Roman" panose="02020603050405020304" pitchFamily="18" charset="0"/>
              </a:rPr>
              <a:t>Uglerodlar</a:t>
            </a:r>
            <a:r>
              <a:rPr lang="en-US" sz="1600" dirty="0" smtClean="0">
                <a:latin typeface="Times New Roman" panose="02020603050405020304" pitchFamily="18" charset="0"/>
                <a:cs typeface="Times New Roman" panose="02020603050405020304" pitchFamily="18" charset="0"/>
              </a:rPr>
              <a:t> CO2 </a:t>
            </a:r>
            <a:r>
              <a:rPr lang="en-US" sz="1600" dirty="0" err="1">
                <a:latin typeface="Times New Roman" panose="02020603050405020304" pitchFamily="18" charset="0"/>
                <a:cs typeface="Times New Roman" panose="02020603050405020304" pitchFamily="18" charset="0"/>
              </a:rPr>
              <a:t>sifatida</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chiqariladi</a:t>
            </a:r>
            <a:r>
              <a:rPr lang="en-US" sz="1600" dirty="0">
                <a:latin typeface="Times New Roman" panose="02020603050405020304" pitchFamily="18" charset="0"/>
                <a:cs typeface="Times New Roman" panose="02020603050405020304" pitchFamily="18" charset="0"/>
              </a:rPr>
              <a:t> </a:t>
            </a:r>
            <a:r>
              <a:rPr lang="en-US" sz="1600" dirty="0" err="1" smtClean="0">
                <a:latin typeface="Times New Roman" panose="02020603050405020304" pitchFamily="18" charset="0"/>
                <a:cs typeface="Times New Roman" panose="02020603050405020304" pitchFamily="18" charset="0"/>
              </a:rPr>
              <a:t>va</a:t>
            </a:r>
            <a:r>
              <a:rPr lang="en-US" sz="1600" dirty="0" smtClean="0">
                <a:latin typeface="Times New Roman" panose="02020603050405020304" pitchFamily="18" charset="0"/>
                <a:cs typeface="Times New Roman" panose="02020603050405020304" pitchFamily="18" charset="0"/>
              </a:rPr>
              <a:t> </a:t>
            </a:r>
            <a:r>
              <a:rPr lang="en-US" sz="1600" dirty="0" err="1" smtClean="0">
                <a:latin typeface="Times New Roman" panose="02020603050405020304" pitchFamily="18" charset="0"/>
                <a:cs typeface="Times New Roman" panose="02020603050405020304" pitchFamily="18" charset="0"/>
              </a:rPr>
              <a:t>oksidlanishlar</a:t>
            </a:r>
            <a:r>
              <a:rPr lang="en-US" sz="1600" dirty="0" smtClean="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natijasida</a:t>
            </a:r>
            <a:r>
              <a:rPr lang="en-US" sz="1600" dirty="0">
                <a:latin typeface="Times New Roman" panose="02020603050405020304" pitchFamily="18" charset="0"/>
                <a:cs typeface="Times New Roman" panose="02020603050405020304" pitchFamily="18" charset="0"/>
              </a:rPr>
              <a:t> </a:t>
            </a:r>
            <a:r>
              <a:rPr lang="en-US" sz="1600" dirty="0" smtClean="0">
                <a:latin typeface="Times New Roman" panose="02020603050405020304" pitchFamily="18" charset="0"/>
                <a:cs typeface="Times New Roman" panose="02020603050405020304" pitchFamily="18" charset="0"/>
              </a:rPr>
              <a:t>NAD+ </a:t>
            </a:r>
            <a:r>
              <a:rPr lang="en-US" sz="1600" dirty="0" err="1" smtClean="0">
                <a:latin typeface="Times New Roman" panose="02020603050405020304" pitchFamily="18" charset="0"/>
                <a:cs typeface="Times New Roman" panose="02020603050405020304" pitchFamily="18" charset="0"/>
              </a:rPr>
              <a:t>dan</a:t>
            </a:r>
            <a:r>
              <a:rPr lang="en-US" sz="1600" dirty="0" smtClean="0">
                <a:latin typeface="Times New Roman" panose="02020603050405020304" pitchFamily="18" charset="0"/>
                <a:cs typeface="Times New Roman" panose="02020603050405020304" pitchFamily="18" charset="0"/>
              </a:rPr>
              <a:t> NADH </a:t>
            </a:r>
            <a:r>
              <a:rPr lang="en-US" sz="1600" dirty="0" err="1" smtClean="0">
                <a:latin typeface="Times New Roman" panose="02020603050405020304" pitchFamily="18" charset="0"/>
                <a:cs typeface="Times New Roman" panose="02020603050405020304" pitchFamily="18" charset="0"/>
              </a:rPr>
              <a:t>hosil</a:t>
            </a:r>
            <a:r>
              <a:rPr lang="en-US" sz="1600" dirty="0" smtClean="0">
                <a:latin typeface="Times New Roman" panose="02020603050405020304" pitchFamily="18" charset="0"/>
                <a:cs typeface="Times New Roman" panose="02020603050405020304" pitchFamily="18" charset="0"/>
              </a:rPr>
              <a:t> </a:t>
            </a:r>
            <a:r>
              <a:rPr lang="en-US" sz="1600" dirty="0" err="1" smtClean="0">
                <a:latin typeface="Times New Roman" panose="02020603050405020304" pitchFamily="18" charset="0"/>
                <a:cs typeface="Times New Roman" panose="02020603050405020304" pitchFamily="18" charset="0"/>
              </a:rPr>
              <a:t>bo'ladi</a:t>
            </a:r>
            <a:r>
              <a:rPr lang="en-US" sz="1600" dirty="0">
                <a:latin typeface="Times New Roman" panose="02020603050405020304" pitchFamily="18" charset="0"/>
                <a:cs typeface="Times New Roman" panose="02020603050405020304" pitchFamily="18" charset="0"/>
              </a:rPr>
              <a:t>. </a:t>
            </a:r>
            <a:r>
              <a:rPr lang="en-US" sz="1600" dirty="0" err="1" smtClean="0">
                <a:latin typeface="Times New Roman" panose="02020603050405020304" pitchFamily="18" charset="0"/>
                <a:cs typeface="Times New Roman" panose="02020603050405020304" pitchFamily="18" charset="0"/>
              </a:rPr>
              <a:t>Ikkinchi</a:t>
            </a:r>
            <a:r>
              <a:rPr lang="en-US" sz="1600" dirty="0" smtClean="0">
                <a:latin typeface="Times New Roman" panose="02020603050405020304" pitchFamily="18" charset="0"/>
                <a:cs typeface="Times New Roman" panose="02020603050405020304" pitchFamily="18" charset="0"/>
              </a:rPr>
              <a:t> </a:t>
            </a:r>
            <a:r>
              <a:rPr lang="en-US" sz="1600" dirty="0" err="1" smtClean="0">
                <a:latin typeface="Times New Roman" panose="02020603050405020304" pitchFamily="18" charset="0"/>
                <a:cs typeface="Times New Roman" panose="02020603050405020304" pitchFamily="18" charset="0"/>
              </a:rPr>
              <a:t>oksidlanishda</a:t>
            </a:r>
            <a:r>
              <a:rPr lang="en-US" sz="1600" dirty="0" smtClean="0">
                <a:latin typeface="Times New Roman" panose="02020603050405020304" pitchFamily="18" charset="0"/>
                <a:cs typeface="Times New Roman" panose="02020603050405020304" pitchFamily="18" charset="0"/>
              </a:rPr>
              <a:t> (</a:t>
            </a:r>
            <a:r>
              <a:rPr lang="en-US" sz="1600" dirty="0">
                <a:latin typeface="Times New Roman" panose="02020603050405020304" pitchFamily="18" charset="0"/>
                <a:cs typeface="Times New Roman" panose="02020603050405020304" pitchFamily="18" charset="0"/>
              </a:rPr>
              <a:t>4-bosqich), </a:t>
            </a:r>
            <a:r>
              <a:rPr lang="en-US" sz="1600" dirty="0" err="1" smtClean="0">
                <a:latin typeface="Times New Roman" panose="02020603050405020304" pitchFamily="18" charset="0"/>
                <a:cs typeface="Times New Roman" panose="02020603050405020304" pitchFamily="18" charset="0"/>
              </a:rPr>
              <a:t>KoA</a:t>
            </a:r>
            <a:r>
              <a:rPr lang="en-US" sz="1600" dirty="0" smtClean="0">
                <a:latin typeface="Times New Roman" panose="02020603050405020304" pitchFamily="18" charset="0"/>
                <a:cs typeface="Times New Roman" panose="02020603050405020304" pitchFamily="18" charset="0"/>
              </a:rPr>
              <a:t> </a:t>
            </a:r>
            <a:r>
              <a:rPr lang="en-US" sz="1600" dirty="0" err="1" smtClean="0">
                <a:latin typeface="Times New Roman" panose="02020603050405020304" pitchFamily="18" charset="0"/>
                <a:cs typeface="Times New Roman" panose="02020603050405020304" pitchFamily="18" charset="0"/>
              </a:rPr>
              <a:t>siklga</a:t>
            </a:r>
            <a:r>
              <a:rPr lang="en-US" sz="1600" dirty="0" smtClean="0">
                <a:latin typeface="Times New Roman" panose="02020603050405020304" pitchFamily="18" charset="0"/>
                <a:cs typeface="Times New Roman" panose="02020603050405020304" pitchFamily="18" charset="0"/>
              </a:rPr>
              <a:t> </a:t>
            </a:r>
            <a:r>
              <a:rPr lang="en-US" sz="1600" dirty="0" err="1" smtClean="0">
                <a:latin typeface="Times New Roman" panose="02020603050405020304" pitchFamily="18" charset="0"/>
                <a:cs typeface="Times New Roman" panose="02020603050405020304" pitchFamily="18" charset="0"/>
              </a:rPr>
              <a:t>qo'shiladi</a:t>
            </a:r>
            <a:r>
              <a:rPr lang="en-US" sz="1600" dirty="0" smtClean="0">
                <a:latin typeface="Times New Roman" panose="02020603050405020304" pitchFamily="18" charset="0"/>
                <a:cs typeface="Times New Roman" panose="02020603050405020304" pitchFamily="18" charset="0"/>
              </a:rPr>
              <a:t>.</a:t>
            </a:r>
          </a:p>
          <a:p>
            <a:pPr algn="just"/>
            <a:r>
              <a:rPr lang="en-US" sz="1600" dirty="0" smtClean="0">
                <a:latin typeface="Times New Roman" panose="02020603050405020304" pitchFamily="18" charset="0"/>
                <a:cs typeface="Times New Roman" panose="02020603050405020304" pitchFamily="18" charset="0"/>
              </a:rPr>
              <a:t>5</a:t>
            </a:r>
            <a:r>
              <a:rPr lang="en-US" sz="1600" dirty="0">
                <a:latin typeface="Times New Roman" panose="02020603050405020304" pitchFamily="18" charset="0"/>
                <a:cs typeface="Times New Roman" panose="02020603050405020304" pitchFamily="18" charset="0"/>
              </a:rPr>
              <a:t>. </a:t>
            </a:r>
            <a:r>
              <a:rPr lang="en-US" sz="1600" dirty="0" smtClean="0">
                <a:latin typeface="Times New Roman" panose="02020603050405020304" pitchFamily="18" charset="0"/>
                <a:cs typeface="Times New Roman" panose="02020603050405020304" pitchFamily="18" charset="0"/>
              </a:rPr>
              <a:t>ATF </a:t>
            </a:r>
            <a:r>
              <a:rPr lang="en-US" sz="1600" dirty="0" err="1">
                <a:latin typeface="Times New Roman" panose="02020603050405020304" pitchFamily="18" charset="0"/>
                <a:cs typeface="Times New Roman" panose="02020603050405020304" pitchFamily="18" charset="0"/>
              </a:rPr>
              <a:t>substrat</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darajasidagi</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fosforillanish</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natijasida</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hosil</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bo'ladi</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KoA</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suksinil-KoA</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dan</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ajralib</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chiqadi</a:t>
            </a:r>
            <a:r>
              <a:rPr lang="en-US" sz="1600" dirty="0">
                <a:latin typeface="Times New Roman" panose="02020603050405020304" pitchFamily="18" charset="0"/>
                <a:cs typeface="Times New Roman" panose="02020603050405020304" pitchFamily="18" charset="0"/>
              </a:rPr>
              <a:t>. </a:t>
            </a:r>
            <a:endParaRPr lang="en-US" sz="1600" dirty="0" smtClean="0">
              <a:latin typeface="Times New Roman" panose="02020603050405020304" pitchFamily="18" charset="0"/>
              <a:cs typeface="Times New Roman" panose="02020603050405020304" pitchFamily="18" charset="0"/>
            </a:endParaRPr>
          </a:p>
          <a:p>
            <a:pPr algn="just"/>
            <a:r>
              <a:rPr lang="en-US" sz="1600" dirty="0" smtClean="0">
                <a:latin typeface="Times New Roman" panose="02020603050405020304" pitchFamily="18" charset="0"/>
                <a:cs typeface="Times New Roman" panose="02020603050405020304" pitchFamily="18" charset="0"/>
              </a:rPr>
              <a:t>6-8. </a:t>
            </a:r>
            <a:r>
              <a:rPr lang="en-US" sz="1600" dirty="0" err="1" smtClean="0">
                <a:latin typeface="Times New Roman" panose="02020603050405020304" pitchFamily="18" charset="0"/>
                <a:cs typeface="Times New Roman" panose="02020603050405020304" pitchFamily="18" charset="0"/>
              </a:rPr>
              <a:t>Fermentlar</a:t>
            </a:r>
            <a:r>
              <a:rPr lang="en-US" sz="1600" dirty="0" smtClean="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shovul</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kislotasini</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hosil</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bo'lishidan</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oldin</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uch</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xil</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molekulalarni</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ishlab</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chiqarish</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uchun</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kimyoviy</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bog'larni</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qayta</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tiklaydi</a:t>
            </a:r>
            <a:r>
              <a:rPr lang="en-US" sz="1600" dirty="0">
                <a:latin typeface="Times New Roman" panose="02020603050405020304" pitchFamily="18" charset="0"/>
                <a:cs typeface="Times New Roman" panose="02020603050405020304" pitchFamily="18" charset="0"/>
              </a:rPr>
              <a:t>. 6-bosqichda </a:t>
            </a:r>
            <a:r>
              <a:rPr lang="en-US" sz="1600" dirty="0" err="1">
                <a:latin typeface="Times New Roman" panose="02020603050405020304" pitchFamily="18" charset="0"/>
                <a:cs typeface="Times New Roman" panose="02020603050405020304" pitchFamily="18" charset="0"/>
              </a:rPr>
              <a:t>oksidlanish</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natijasida</a:t>
            </a:r>
            <a:r>
              <a:rPr lang="en-US" sz="1600" dirty="0">
                <a:latin typeface="Times New Roman" panose="02020603050405020304" pitchFamily="18" charset="0"/>
                <a:cs typeface="Times New Roman" panose="02020603050405020304" pitchFamily="18" charset="0"/>
              </a:rPr>
              <a:t> FADH2 </a:t>
            </a:r>
            <a:r>
              <a:rPr lang="en-US" sz="1600" dirty="0" err="1">
                <a:latin typeface="Times New Roman" panose="02020603050405020304" pitchFamily="18" charset="0"/>
                <a:cs typeface="Times New Roman" panose="02020603050405020304" pitchFamily="18" charset="0"/>
              </a:rPr>
              <a:t>hosil</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bo'ladi</a:t>
            </a:r>
            <a:r>
              <a:rPr lang="en-US" sz="1600" dirty="0">
                <a:latin typeface="Times New Roman" panose="02020603050405020304" pitchFamily="18" charset="0"/>
                <a:cs typeface="Times New Roman" panose="02020603050405020304" pitchFamily="18" charset="0"/>
              </a:rPr>
              <a:t>.  </a:t>
            </a:r>
            <a:r>
              <a:rPr lang="en-US" sz="1600" dirty="0" smtClean="0">
                <a:latin typeface="Times New Roman" panose="02020603050405020304" pitchFamily="18" charset="0"/>
                <a:cs typeface="Times New Roman" panose="02020603050405020304" pitchFamily="18" charset="0"/>
              </a:rPr>
              <a:t>8-bosqichda </a:t>
            </a:r>
            <a:r>
              <a:rPr lang="en-US" sz="1600" dirty="0">
                <a:latin typeface="Times New Roman" panose="02020603050405020304" pitchFamily="18" charset="0"/>
                <a:cs typeface="Times New Roman" panose="02020603050405020304" pitchFamily="18" charset="0"/>
              </a:rPr>
              <a:t>NADH </a:t>
            </a:r>
            <a:r>
              <a:rPr lang="en-US" sz="1600" dirty="0" err="1">
                <a:latin typeface="Times New Roman" panose="02020603050405020304" pitchFamily="18" charset="0"/>
                <a:cs typeface="Times New Roman" panose="02020603050405020304" pitchFamily="18" charset="0"/>
              </a:rPr>
              <a:t>hosil</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bo'ladi</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va</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olma</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kislotasidan</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shovul</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kislotasi</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hosil</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qilinadi</a:t>
            </a:r>
            <a:r>
              <a:rPr lang="en-US" sz="1600" dirty="0">
                <a:latin typeface="Times New Roman" panose="02020603050405020304" pitchFamily="18" charset="0"/>
                <a:cs typeface="Times New Roman" panose="02020603050405020304" pitchFamily="18" charset="0"/>
              </a:rPr>
              <a:t>.</a:t>
            </a:r>
            <a:endParaRPr lang="en-US" sz="1600" dirty="0" smtClean="0">
              <a:latin typeface="Times New Roman" panose="02020603050405020304" pitchFamily="18" charset="0"/>
              <a:cs typeface="Times New Roman" panose="02020603050405020304" pitchFamily="18" charset="0"/>
            </a:endParaRPr>
          </a:p>
          <a:p>
            <a:pPr algn="just"/>
            <a:endParaRPr lang="ru-RU" sz="1600" dirty="0">
              <a:latin typeface="Times New Roman" panose="02020603050405020304" pitchFamily="18" charset="0"/>
              <a:cs typeface="Times New Roman" panose="02020603050405020304" pitchFamily="18" charset="0"/>
            </a:endParaRPr>
          </a:p>
        </p:txBody>
      </p:sp>
      <p:sp>
        <p:nvSpPr>
          <p:cNvPr id="6" name="Прямоугольник 5"/>
          <p:cNvSpPr/>
          <p:nvPr/>
        </p:nvSpPr>
        <p:spPr>
          <a:xfrm>
            <a:off x="419100" y="717776"/>
            <a:ext cx="6667500" cy="1077218"/>
          </a:xfrm>
          <a:prstGeom prst="rect">
            <a:avLst/>
          </a:prstGeom>
        </p:spPr>
        <p:txBody>
          <a:bodyPr wrap="square">
            <a:spAutoFit/>
          </a:bodyPr>
          <a:lstStyle/>
          <a:p>
            <a:pPr algn="just"/>
            <a:r>
              <a:rPr lang="ru-RU" sz="1600" b="1" dirty="0" err="1">
                <a:latin typeface="Times New Roman" panose="02020603050405020304" pitchFamily="18" charset="0"/>
                <a:cs typeface="Times New Roman" panose="02020603050405020304" pitchFamily="18" charset="0"/>
              </a:rPr>
              <a:t>Glikoliz</a:t>
            </a:r>
            <a:r>
              <a:rPr lang="ru-RU" sz="1600" b="1" dirty="0">
                <a:latin typeface="Times New Roman" panose="02020603050405020304" pitchFamily="18" charset="0"/>
                <a:cs typeface="Times New Roman" panose="02020603050405020304" pitchFamily="18" charset="0"/>
              </a:rPr>
              <a:t> </a:t>
            </a:r>
            <a:r>
              <a:rPr lang="ru-RU" sz="1600" b="1" dirty="0" err="1">
                <a:latin typeface="Times New Roman" panose="02020603050405020304" pitchFamily="18" charset="0"/>
                <a:cs typeface="Times New Roman" panose="02020603050405020304" pitchFamily="18" charset="0"/>
              </a:rPr>
              <a:t>mahsuloti</a:t>
            </a:r>
            <a:r>
              <a:rPr lang="ru-RU" sz="1600" b="1" dirty="0">
                <a:latin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cs typeface="Times New Roman" panose="02020603050405020304" pitchFamily="18" charset="0"/>
              </a:rPr>
              <a:t>bo'lgan</a:t>
            </a:r>
            <a:r>
              <a:rPr lang="ru-RU" sz="1600" dirty="0">
                <a:latin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cs typeface="Times New Roman" panose="02020603050405020304" pitchFamily="18" charset="0"/>
              </a:rPr>
              <a:t>pirouzim</a:t>
            </a:r>
            <a:r>
              <a:rPr lang="ru-RU" sz="1600" dirty="0">
                <a:latin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cs typeface="Times New Roman" panose="02020603050405020304" pitchFamily="18" charset="0"/>
              </a:rPr>
              <a:t>kislotasi</a:t>
            </a:r>
            <a:r>
              <a:rPr lang="ru-RU" sz="1600" dirty="0">
                <a:latin typeface="Times New Roman" panose="02020603050405020304" pitchFamily="18" charset="0"/>
                <a:cs typeface="Times New Roman" panose="02020603050405020304" pitchFamily="18" charset="0"/>
              </a:rPr>
              <a:t> </a:t>
            </a:r>
            <a:r>
              <a:rPr lang="ru-RU" sz="1600" b="1" dirty="0" err="1">
                <a:latin typeface="Times New Roman" panose="02020603050405020304" pitchFamily="18" charset="0"/>
                <a:cs typeface="Times New Roman" panose="02020603050405020304" pitchFamily="18" charset="0"/>
              </a:rPr>
              <a:t>Krebs</a:t>
            </a:r>
            <a:r>
              <a:rPr lang="ru-RU" sz="1600" b="1" dirty="0">
                <a:latin typeface="Times New Roman" panose="02020603050405020304" pitchFamily="18" charset="0"/>
                <a:cs typeface="Times New Roman" panose="02020603050405020304" pitchFamily="18" charset="0"/>
              </a:rPr>
              <a:t> </a:t>
            </a:r>
            <a:r>
              <a:rPr lang="ru-RU" sz="1600" b="1" dirty="0" err="1">
                <a:latin typeface="Times New Roman" panose="02020603050405020304" pitchFamily="18" charset="0"/>
                <a:cs typeface="Times New Roman" panose="02020603050405020304" pitchFamily="18" charset="0"/>
              </a:rPr>
              <a:t>sikliga</a:t>
            </a:r>
            <a:r>
              <a:rPr lang="ru-RU" sz="1600" b="1" dirty="0">
                <a:latin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cs typeface="Times New Roman" panose="02020603050405020304" pitchFamily="18" charset="0"/>
              </a:rPr>
              <a:t>to'gridan</a:t>
            </a:r>
            <a:r>
              <a:rPr lang="ru-RU" sz="1600" dirty="0">
                <a:latin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cs typeface="Times New Roman" panose="02020603050405020304" pitchFamily="18" charset="0"/>
              </a:rPr>
              <a:t>to'g'ri</a:t>
            </a:r>
            <a:r>
              <a:rPr lang="ru-RU" sz="1600" dirty="0">
                <a:latin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cs typeface="Times New Roman" panose="02020603050405020304" pitchFamily="18" charset="0"/>
              </a:rPr>
              <a:t>kira</a:t>
            </a:r>
            <a:r>
              <a:rPr lang="ru-RU" sz="1600" dirty="0">
                <a:latin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cs typeface="Times New Roman" panose="02020603050405020304" pitchFamily="18" charset="0"/>
              </a:rPr>
              <a:t>olmaydi</a:t>
            </a:r>
            <a:r>
              <a:rPr lang="ru-RU" sz="1600" dirty="0">
                <a:latin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cs typeface="Times New Roman" panose="02020603050405020304" pitchFamily="18" charset="0"/>
              </a:rPr>
              <a:t>Tayyorgarlik</a:t>
            </a:r>
            <a:r>
              <a:rPr lang="ru-RU" sz="1600" dirty="0">
                <a:latin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cs typeface="Times New Roman" panose="02020603050405020304" pitchFamily="18" charset="0"/>
              </a:rPr>
              <a:t>bosqichida</a:t>
            </a:r>
            <a:r>
              <a:rPr lang="ru-RU" sz="1600" dirty="0">
                <a:latin typeface="Times New Roman" panose="02020603050405020304" pitchFamily="18" charset="0"/>
                <a:cs typeface="Times New Roman" panose="02020603050405020304" pitchFamily="18" charset="0"/>
              </a:rPr>
              <a:t> u </a:t>
            </a:r>
            <a:r>
              <a:rPr lang="ru-RU" sz="1600" dirty="0" err="1">
                <a:latin typeface="Times New Roman" panose="02020603050405020304" pitchFamily="18" charset="0"/>
                <a:cs typeface="Times New Roman" panose="02020603050405020304" pitchFamily="18" charset="0"/>
              </a:rPr>
              <a:t>bitta</a:t>
            </a:r>
            <a:r>
              <a:rPr lang="ru-RU" sz="1600" dirty="0">
                <a:latin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cs typeface="Times New Roman" panose="02020603050405020304" pitchFamily="18" charset="0"/>
              </a:rPr>
              <a:t>molekula</a:t>
            </a:r>
            <a:r>
              <a:rPr lang="ru-RU" sz="1600" dirty="0">
                <a:latin typeface="Times New Roman" panose="02020603050405020304" pitchFamily="18" charset="0"/>
                <a:cs typeface="Times New Roman" panose="02020603050405020304" pitchFamily="18" charset="0"/>
              </a:rPr>
              <a:t> CO2 </a:t>
            </a:r>
            <a:r>
              <a:rPr lang="ru-RU" sz="1600" dirty="0" err="1">
                <a:latin typeface="Times New Roman" panose="02020603050405020304" pitchFamily="18" charset="0"/>
                <a:cs typeface="Times New Roman" panose="02020603050405020304" pitchFamily="18" charset="0"/>
              </a:rPr>
              <a:t>ni</a:t>
            </a:r>
            <a:r>
              <a:rPr lang="ru-RU" sz="1600" dirty="0">
                <a:latin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cs typeface="Times New Roman" panose="02020603050405020304" pitchFamily="18" charset="0"/>
              </a:rPr>
              <a:t>yo'qotishi</a:t>
            </a:r>
            <a:r>
              <a:rPr lang="ru-RU" sz="1600" dirty="0">
                <a:latin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cs typeface="Times New Roman" panose="02020603050405020304" pitchFamily="18" charset="0"/>
              </a:rPr>
              <a:t>kerak</a:t>
            </a:r>
            <a:r>
              <a:rPr lang="ru-RU" sz="1600" dirty="0">
                <a:latin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cs typeface="Times New Roman" panose="02020603050405020304" pitchFamily="18" charset="0"/>
              </a:rPr>
              <a:t>Ushbu</a:t>
            </a:r>
            <a:r>
              <a:rPr lang="ru-RU" sz="1600" dirty="0">
                <a:latin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cs typeface="Times New Roman" panose="02020603050405020304" pitchFamily="18" charset="0"/>
              </a:rPr>
              <a:t>jarayon</a:t>
            </a:r>
            <a:r>
              <a:rPr lang="ru-RU" sz="1600" dirty="0">
                <a:latin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cs typeface="Times New Roman" panose="02020603050405020304" pitchFamily="18" charset="0"/>
              </a:rPr>
              <a:t>dekarboksillanish</a:t>
            </a:r>
            <a:r>
              <a:rPr lang="ru-RU" sz="1600" dirty="0">
                <a:latin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cs typeface="Times New Roman" panose="02020603050405020304" pitchFamily="18" charset="0"/>
              </a:rPr>
              <a:t>deyildi</a:t>
            </a:r>
            <a:r>
              <a:rPr lang="ru-RU" sz="1600" dirty="0">
                <a:latin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cs typeface="Times New Roman" panose="02020603050405020304" pitchFamily="18" charset="0"/>
              </a:rPr>
              <a:t>Ikki</a:t>
            </a:r>
            <a:r>
              <a:rPr lang="ru-RU" sz="1600" dirty="0">
                <a:latin typeface="Times New Roman" panose="02020603050405020304" pitchFamily="18" charset="0"/>
                <a:cs typeface="Times New Roman" panose="02020603050405020304" pitchFamily="18" charset="0"/>
              </a:rPr>
              <a:t> </a:t>
            </a:r>
            <a:r>
              <a:rPr lang="ru-RU" sz="1600" dirty="0" err="1" smtClean="0">
                <a:latin typeface="Times New Roman" panose="02020603050405020304" pitchFamily="18" charset="0"/>
                <a:cs typeface="Times New Roman" panose="02020603050405020304" pitchFamily="18" charset="0"/>
              </a:rPr>
              <a:t>uglerodli</a:t>
            </a:r>
            <a:r>
              <a:rPr lang="en-US" sz="1600" dirty="0" smtClean="0">
                <a:latin typeface="Times New Roman" panose="02020603050405020304" pitchFamily="18" charset="0"/>
                <a:cs typeface="Times New Roman" panose="02020603050405020304" pitchFamily="18" charset="0"/>
              </a:rPr>
              <a:t> </a:t>
            </a:r>
            <a:r>
              <a:rPr lang="ru-RU" sz="1600" dirty="0" err="1" smtClean="0">
                <a:latin typeface="Times New Roman" panose="02020603050405020304" pitchFamily="18" charset="0"/>
                <a:cs typeface="Times New Roman" panose="02020603050405020304" pitchFamily="18" charset="0"/>
              </a:rPr>
              <a:t>atsetil</a:t>
            </a:r>
            <a:r>
              <a:rPr lang="ru-RU" sz="1600" dirty="0" smtClean="0">
                <a:latin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cs typeface="Times New Roman" panose="02020603050405020304" pitchFamily="18" charset="0"/>
              </a:rPr>
              <a:t>guruhi</a:t>
            </a:r>
            <a:r>
              <a:rPr lang="ru-RU" sz="1600" dirty="0">
                <a:latin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cs typeface="Times New Roman" panose="02020603050405020304" pitchFamily="18" charset="0"/>
              </a:rPr>
              <a:t>Koenzim</a:t>
            </a:r>
            <a:r>
              <a:rPr lang="ru-RU" sz="1600" dirty="0">
                <a:latin typeface="Times New Roman" panose="02020603050405020304" pitchFamily="18" charset="0"/>
                <a:cs typeface="Times New Roman" panose="02020603050405020304" pitchFamily="18" charset="0"/>
              </a:rPr>
              <a:t> A </a:t>
            </a:r>
            <a:r>
              <a:rPr lang="ru-RU" sz="1600" dirty="0" err="1">
                <a:latin typeface="Times New Roman" panose="02020603050405020304" pitchFamily="18" charset="0"/>
                <a:cs typeface="Times New Roman" panose="02020603050405020304" pitchFamily="18" charset="0"/>
              </a:rPr>
              <a:t>ga</a:t>
            </a:r>
            <a:r>
              <a:rPr lang="ru-RU" sz="1600" dirty="0">
                <a:latin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cs typeface="Times New Roman" panose="02020603050405020304" pitchFamily="18" charset="0"/>
              </a:rPr>
              <a:t>birikadi</a:t>
            </a:r>
            <a:r>
              <a:rPr lang="ru-RU" sz="1600" dirty="0">
                <a:latin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cs typeface="Times New Roman" panose="02020603050405020304" pitchFamily="18" charset="0"/>
              </a:rPr>
              <a:t>va</a:t>
            </a:r>
            <a:r>
              <a:rPr lang="ru-RU" sz="1600" dirty="0">
                <a:latin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cs typeface="Times New Roman" panose="02020603050405020304" pitchFamily="18" charset="0"/>
              </a:rPr>
              <a:t>Asetil</a:t>
            </a:r>
            <a:r>
              <a:rPr lang="ru-RU" sz="1600" dirty="0">
                <a:latin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cs typeface="Times New Roman" panose="02020603050405020304" pitchFamily="18" charset="0"/>
              </a:rPr>
              <a:t>koenzim</a:t>
            </a:r>
            <a:r>
              <a:rPr lang="ru-RU" sz="1600" dirty="0">
                <a:latin typeface="Times New Roman" panose="02020603050405020304" pitchFamily="18" charset="0"/>
                <a:cs typeface="Times New Roman" panose="02020603050405020304" pitchFamily="18" charset="0"/>
              </a:rPr>
              <a:t> A </a:t>
            </a:r>
            <a:r>
              <a:rPr lang="ru-RU" sz="1600" dirty="0" err="1">
                <a:latin typeface="Times New Roman" panose="02020603050405020304" pitchFamily="18" charset="0"/>
                <a:cs typeface="Times New Roman" panose="02020603050405020304" pitchFamily="18" charset="0"/>
              </a:rPr>
              <a:t>hosil</a:t>
            </a:r>
            <a:r>
              <a:rPr lang="ru-RU" sz="1600" dirty="0">
                <a:latin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cs typeface="Times New Roman" panose="02020603050405020304" pitchFamily="18" charset="0"/>
              </a:rPr>
              <a:t>bo'ladi</a:t>
            </a:r>
            <a:r>
              <a:rPr lang="ru-RU" sz="1600" dirty="0">
                <a:latin typeface="Times New Roman" panose="02020603050405020304" pitchFamily="18" charset="0"/>
                <a:cs typeface="Times New Roman" panose="02020603050405020304" pitchFamily="18" charset="0"/>
              </a:rPr>
              <a:t>.</a:t>
            </a:r>
          </a:p>
        </p:txBody>
      </p:sp>
    </p:spTree>
    <p:extLst>
      <p:ext uri="{BB962C8B-B14F-4D97-AF65-F5344CB8AC3E}">
        <p14:creationId xmlns:p14="http://schemas.microsoft.com/office/powerpoint/2010/main" val="3215391850"/>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672" name="Rectangle 8"/>
          <p:cNvSpPr>
            <a:spLocks noGrp="1" noChangeArrowheads="1"/>
          </p:cNvSpPr>
          <p:nvPr>
            <p:ph type="title"/>
          </p:nvPr>
        </p:nvSpPr>
        <p:spPr>
          <a:xfrm>
            <a:off x="1981200" y="152400"/>
            <a:ext cx="8229600" cy="665747"/>
          </a:xfrm>
        </p:spPr>
        <p:txBody>
          <a:bodyPr>
            <a:normAutofit/>
          </a:bodyPr>
          <a:lstStyle/>
          <a:p>
            <a:r>
              <a:rPr lang="en-US" altLang="ru-RU" sz="4000" dirty="0" err="1"/>
              <a:t>Elektron</a:t>
            </a:r>
            <a:r>
              <a:rPr lang="en-US" altLang="ru-RU" sz="4000" dirty="0"/>
              <a:t> transport </a:t>
            </a:r>
            <a:r>
              <a:rPr lang="en-US" altLang="ru-RU" sz="4000" dirty="0" err="1"/>
              <a:t>zanjiri</a:t>
            </a:r>
            <a:endParaRPr lang="en-US" altLang="ru-RU" sz="4000" dirty="0"/>
          </a:p>
        </p:txBody>
      </p:sp>
      <p:pic>
        <p:nvPicPr>
          <p:cNvPr id="113671" name="Picture 7" descr="tf7lf0513_a"/>
          <p:cNvPicPr>
            <a:picLocks noGrp="1" noChangeAspect="1" noChangeArrowheads="1"/>
          </p:cNvPicPr>
          <p:nvPr>
            <p:ph sz="half" idx="2"/>
          </p:nvPr>
        </p:nvPicPr>
        <p:blipFill>
          <a:blip r:embed="rId2">
            <a:extLst>
              <a:ext uri="{28A0092B-C50C-407E-A947-70E740481C1C}">
                <a14:useLocalDpi xmlns:a14="http://schemas.microsoft.com/office/drawing/2010/main" val="0"/>
              </a:ext>
            </a:extLst>
          </a:blip>
          <a:srcRect l="27811" b="6606"/>
          <a:stretch>
            <a:fillRect/>
          </a:stretch>
        </p:blipFill>
        <p:spPr>
          <a:xfrm>
            <a:off x="609600" y="1524000"/>
            <a:ext cx="7772400" cy="4700588"/>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113676" name="Text Box 12"/>
          <p:cNvSpPr txBox="1">
            <a:spLocks noChangeArrowheads="1"/>
          </p:cNvSpPr>
          <p:nvPr/>
        </p:nvSpPr>
        <p:spPr bwMode="auto">
          <a:xfrm>
            <a:off x="5145505" y="1082883"/>
            <a:ext cx="6019800" cy="258532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ru-RU" dirty="0" err="1"/>
              <a:t>Elektron</a:t>
            </a:r>
            <a:r>
              <a:rPr lang="en-US" altLang="ru-RU" dirty="0"/>
              <a:t> transport </a:t>
            </a:r>
            <a:r>
              <a:rPr lang="en-US" altLang="ru-RU" dirty="0" err="1" smtClean="0"/>
              <a:t>zanjiri-bu</a:t>
            </a:r>
            <a:r>
              <a:rPr lang="en-US" altLang="ru-RU" dirty="0" smtClean="0"/>
              <a:t> </a:t>
            </a:r>
            <a:r>
              <a:rPr lang="en-US" altLang="ru-RU" dirty="0" err="1" smtClean="0"/>
              <a:t>yuqori</a:t>
            </a:r>
            <a:r>
              <a:rPr lang="en-US" altLang="ru-RU" dirty="0" smtClean="0"/>
              <a:t> </a:t>
            </a:r>
            <a:r>
              <a:rPr lang="en-US" altLang="ru-RU" dirty="0" err="1" smtClean="0"/>
              <a:t>energiya</a:t>
            </a:r>
            <a:r>
              <a:rPr lang="en-US" altLang="ru-RU" dirty="0" smtClean="0"/>
              <a:t> </a:t>
            </a:r>
            <a:r>
              <a:rPr lang="en-US" altLang="ru-RU" dirty="0" err="1" smtClean="0"/>
              <a:t>holitidan</a:t>
            </a:r>
            <a:r>
              <a:rPr lang="en-US" altLang="ru-RU" dirty="0"/>
              <a:t> </a:t>
            </a:r>
            <a:r>
              <a:rPr lang="en-US" altLang="ru-RU" dirty="0" err="1" smtClean="0"/>
              <a:t>elektronlarni</a:t>
            </a:r>
            <a:r>
              <a:rPr lang="en-US" altLang="ru-RU" dirty="0" smtClean="0"/>
              <a:t> past </a:t>
            </a:r>
            <a:r>
              <a:rPr lang="en-US" altLang="ru-RU" dirty="0" err="1" smtClean="0"/>
              <a:t>energiya</a:t>
            </a:r>
            <a:r>
              <a:rPr lang="en-US" altLang="ru-RU" dirty="0" smtClean="0"/>
              <a:t> </a:t>
            </a:r>
            <a:r>
              <a:rPr lang="en-US" altLang="ru-RU" dirty="0" err="1" smtClean="0"/>
              <a:t>holatiga</a:t>
            </a:r>
            <a:r>
              <a:rPr lang="en-US" altLang="ru-RU" dirty="0" smtClean="0"/>
              <a:t> </a:t>
            </a:r>
            <a:r>
              <a:rPr lang="en-US" altLang="ru-RU" dirty="0" err="1" smtClean="0"/>
              <a:t>davomli</a:t>
            </a:r>
            <a:r>
              <a:rPr lang="en-US" altLang="ru-RU" dirty="0" smtClean="0"/>
              <a:t> transport </a:t>
            </a:r>
            <a:r>
              <a:rPr lang="en-US" altLang="ru-RU" dirty="0" err="1" smtClean="0"/>
              <a:t>qilinishidir</a:t>
            </a:r>
            <a:r>
              <a:rPr lang="en-US" altLang="ru-RU" dirty="0" smtClean="0"/>
              <a:t>. </a:t>
            </a:r>
          </a:p>
          <a:p>
            <a:pPr marL="342900" indent="-342900">
              <a:spcBef>
                <a:spcPct val="50000"/>
              </a:spcBef>
              <a:buAutoNum type="arabicPeriod"/>
            </a:pPr>
            <a:r>
              <a:rPr lang="en-US" b="1" dirty="0" err="1" smtClean="0"/>
              <a:t>Flavoproteinlar</a:t>
            </a:r>
            <a:endParaRPr lang="en-US" b="1" dirty="0" smtClean="0"/>
          </a:p>
          <a:p>
            <a:pPr marL="342900" indent="-342900">
              <a:spcBef>
                <a:spcPct val="50000"/>
              </a:spcBef>
              <a:buAutoNum type="arabicPeriod"/>
            </a:pPr>
            <a:r>
              <a:rPr lang="en-US" b="1" dirty="0" err="1" smtClean="0"/>
              <a:t>Sitoxromlar</a:t>
            </a:r>
            <a:endParaRPr lang="en-US" b="1" dirty="0" smtClean="0"/>
          </a:p>
          <a:p>
            <a:pPr marL="342900" indent="-342900">
              <a:spcBef>
                <a:spcPct val="50000"/>
              </a:spcBef>
              <a:buAutoNum type="arabicPeriod"/>
            </a:pPr>
            <a:r>
              <a:rPr lang="en-US" b="1" dirty="0" err="1" smtClean="0"/>
              <a:t>Koenzim</a:t>
            </a:r>
            <a:r>
              <a:rPr lang="en-US" b="1" dirty="0" smtClean="0"/>
              <a:t> Q</a:t>
            </a:r>
          </a:p>
          <a:p>
            <a:pPr marL="342900" indent="-342900">
              <a:spcBef>
                <a:spcPct val="50000"/>
              </a:spcBef>
              <a:buAutoNum type="arabicPeriod"/>
            </a:pPr>
            <a:endParaRPr lang="en-US" altLang="ru-RU" dirty="0"/>
          </a:p>
        </p:txBody>
      </p:sp>
      <p:sp>
        <p:nvSpPr>
          <p:cNvPr id="113678" name="Text Box 14"/>
          <p:cNvSpPr txBox="1">
            <a:spLocks noChangeArrowheads="1"/>
          </p:cNvSpPr>
          <p:nvPr/>
        </p:nvSpPr>
        <p:spPr bwMode="auto">
          <a:xfrm>
            <a:off x="8351921" y="2076362"/>
            <a:ext cx="3717758" cy="13388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spcBef>
                <a:spcPct val="50000"/>
              </a:spcBef>
            </a:pPr>
            <a:r>
              <a:rPr lang="en-US" altLang="ru-RU" dirty="0" smtClean="0"/>
              <a:t>1 </a:t>
            </a:r>
            <a:r>
              <a:rPr lang="en-US" altLang="ru-RU" dirty="0" err="1" smtClean="0"/>
              <a:t>molekula</a:t>
            </a:r>
            <a:r>
              <a:rPr lang="en-US" altLang="ru-RU" dirty="0" smtClean="0"/>
              <a:t> NADH </a:t>
            </a:r>
            <a:r>
              <a:rPr lang="en-US" altLang="ru-RU" dirty="0" err="1" smtClean="0"/>
              <a:t>dan</a:t>
            </a:r>
            <a:r>
              <a:rPr lang="en-US" altLang="ru-RU" dirty="0" smtClean="0"/>
              <a:t> 3 </a:t>
            </a:r>
            <a:r>
              <a:rPr lang="en-US" altLang="ru-RU" dirty="0" err="1" smtClean="0"/>
              <a:t>molekula</a:t>
            </a:r>
            <a:r>
              <a:rPr lang="en-US" altLang="ru-RU" dirty="0" smtClean="0"/>
              <a:t> ATF </a:t>
            </a:r>
            <a:r>
              <a:rPr lang="en-US" altLang="ru-RU" dirty="0" err="1" smtClean="0"/>
              <a:t>hosil</a:t>
            </a:r>
            <a:r>
              <a:rPr lang="en-US" altLang="ru-RU" dirty="0" smtClean="0"/>
              <a:t> </a:t>
            </a:r>
            <a:r>
              <a:rPr lang="en-US" altLang="ru-RU" dirty="0" err="1" smtClean="0"/>
              <a:t>bo’ladi</a:t>
            </a:r>
            <a:r>
              <a:rPr lang="en-US" altLang="ru-RU" dirty="0" smtClean="0"/>
              <a:t>. </a:t>
            </a:r>
          </a:p>
          <a:p>
            <a:pPr>
              <a:spcBef>
                <a:spcPct val="50000"/>
              </a:spcBef>
            </a:pPr>
            <a:r>
              <a:rPr lang="en-US" altLang="ru-RU" dirty="0" smtClean="0"/>
              <a:t>1 </a:t>
            </a:r>
            <a:r>
              <a:rPr lang="en-US" altLang="ru-RU" dirty="0" err="1" smtClean="0"/>
              <a:t>molekula</a:t>
            </a:r>
            <a:r>
              <a:rPr lang="en-US" altLang="ru-RU" dirty="0" smtClean="0"/>
              <a:t> FADH 2 </a:t>
            </a:r>
            <a:r>
              <a:rPr lang="en-US" altLang="ru-RU" dirty="0" err="1" smtClean="0"/>
              <a:t>molekula</a:t>
            </a:r>
            <a:r>
              <a:rPr lang="en-US" altLang="ru-RU" dirty="0" smtClean="0"/>
              <a:t>  ATF </a:t>
            </a:r>
            <a:r>
              <a:rPr lang="en-US" altLang="ru-RU" dirty="0" err="1" smtClean="0"/>
              <a:t>hosil</a:t>
            </a:r>
            <a:r>
              <a:rPr lang="en-US" altLang="ru-RU" dirty="0" smtClean="0"/>
              <a:t> </a:t>
            </a:r>
            <a:r>
              <a:rPr lang="en-US" altLang="ru-RU" dirty="0" err="1" smtClean="0"/>
              <a:t>bo’ladi</a:t>
            </a:r>
            <a:r>
              <a:rPr lang="en-US" altLang="ru-RU" dirty="0" smtClean="0"/>
              <a:t>. </a:t>
            </a:r>
            <a:endParaRPr lang="en-US" altLang="ru-RU" dirty="0"/>
          </a:p>
        </p:txBody>
      </p:sp>
    </p:spTree>
    <p:extLst>
      <p:ext uri="{BB962C8B-B14F-4D97-AF65-F5344CB8AC3E}">
        <p14:creationId xmlns:p14="http://schemas.microsoft.com/office/powerpoint/2010/main" val="496967281"/>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2226" name="Rectangle 2"/>
          <p:cNvSpPr>
            <a:spLocks noGrp="1" noChangeArrowheads="1"/>
          </p:cNvSpPr>
          <p:nvPr>
            <p:ph type="title"/>
          </p:nvPr>
        </p:nvSpPr>
        <p:spPr>
          <a:xfrm>
            <a:off x="952500" y="0"/>
            <a:ext cx="10287000" cy="1219200"/>
          </a:xfrm>
        </p:spPr>
        <p:txBody>
          <a:bodyPr/>
          <a:lstStyle/>
          <a:p>
            <a:r>
              <a:rPr lang="en-US" altLang="ru-RU" sz="4100" b="1">
                <a:solidFill>
                  <a:schemeClr val="accent1"/>
                </a:solidFill>
              </a:rPr>
              <a:t>Anaerobic Respiration</a:t>
            </a:r>
            <a:endParaRPr lang="en-US" altLang="ru-RU" sz="4100" b="1"/>
          </a:p>
        </p:txBody>
      </p:sp>
      <p:sp>
        <p:nvSpPr>
          <p:cNvPr id="29699" name="Rectangle 3"/>
          <p:cNvSpPr>
            <a:spLocks noGrp="1" noChangeArrowheads="1"/>
          </p:cNvSpPr>
          <p:nvPr>
            <p:ph idx="1"/>
          </p:nvPr>
        </p:nvSpPr>
        <p:spPr>
          <a:xfrm>
            <a:off x="601579" y="1600200"/>
            <a:ext cx="10637921" cy="4981074"/>
          </a:xfrm>
        </p:spPr>
        <p:txBody>
          <a:bodyPr rtlCol="0">
            <a:normAutofit/>
          </a:bodyPr>
          <a:lstStyle/>
          <a:p>
            <a:pPr>
              <a:lnSpc>
                <a:spcPct val="80000"/>
              </a:lnSpc>
              <a:spcBef>
                <a:spcPct val="50000"/>
              </a:spcBef>
              <a:defRPr/>
            </a:pPr>
            <a:r>
              <a:rPr lang="en-US" sz="4000" b="1" dirty="0">
                <a:solidFill>
                  <a:srgbClr val="0070C0"/>
                </a:solidFill>
              </a:rPr>
              <a:t>Inorganic</a:t>
            </a:r>
            <a:r>
              <a:rPr lang="en-US" sz="4000" dirty="0">
                <a:solidFill>
                  <a:srgbClr val="0070C0"/>
                </a:solidFill>
              </a:rPr>
              <a:t> </a:t>
            </a:r>
            <a:r>
              <a:rPr lang="en-US" sz="4000" dirty="0"/>
              <a:t>molecule is final electron acceptor, </a:t>
            </a:r>
            <a:r>
              <a:rPr lang="en-US" sz="4000" i="1" dirty="0"/>
              <a:t>e.g.:</a:t>
            </a:r>
          </a:p>
          <a:p>
            <a:pPr lvl="1">
              <a:lnSpc>
                <a:spcPct val="80000"/>
              </a:lnSpc>
              <a:spcBef>
                <a:spcPct val="50000"/>
              </a:spcBef>
              <a:defRPr/>
            </a:pPr>
            <a:r>
              <a:rPr lang="en-US" sz="3600" dirty="0"/>
              <a:t> NO</a:t>
            </a:r>
            <a:r>
              <a:rPr lang="en-US" sz="3600" baseline="-25000" dirty="0"/>
              <a:t>3</a:t>
            </a:r>
            <a:r>
              <a:rPr lang="en-US" sz="4140" baseline="40000" dirty="0"/>
              <a:t>-</a:t>
            </a:r>
            <a:r>
              <a:rPr lang="en-US" sz="3600" dirty="0"/>
              <a:t> </a:t>
            </a:r>
          </a:p>
          <a:p>
            <a:pPr lvl="1">
              <a:lnSpc>
                <a:spcPct val="80000"/>
              </a:lnSpc>
              <a:spcBef>
                <a:spcPct val="50000"/>
              </a:spcBef>
              <a:defRPr/>
            </a:pPr>
            <a:r>
              <a:rPr lang="en-US" sz="3600" dirty="0"/>
              <a:t> SO</a:t>
            </a:r>
            <a:r>
              <a:rPr lang="en-US" sz="3600" baseline="-25000" dirty="0"/>
              <a:t>4</a:t>
            </a:r>
            <a:r>
              <a:rPr lang="en-US" sz="3600" baseline="40000" dirty="0"/>
              <a:t>2-</a:t>
            </a:r>
            <a:r>
              <a:rPr lang="en-US" sz="3600" dirty="0"/>
              <a:t>      </a:t>
            </a:r>
          </a:p>
          <a:p>
            <a:pPr>
              <a:lnSpc>
                <a:spcPct val="80000"/>
              </a:lnSpc>
              <a:spcBef>
                <a:spcPts val="4800"/>
              </a:spcBef>
              <a:defRPr/>
            </a:pPr>
            <a:r>
              <a:rPr lang="en-US" sz="4000" dirty="0"/>
              <a:t>ATP yield lower than in aerobic respiration because only part of Krebs cycle operates under anaerobic conditions.</a:t>
            </a:r>
          </a:p>
        </p:txBody>
      </p:sp>
    </p:spTree>
    <p:extLst>
      <p:ext uri="{BB962C8B-B14F-4D97-AF65-F5344CB8AC3E}">
        <p14:creationId xmlns:p14="http://schemas.microsoft.com/office/powerpoint/2010/main" val="3271738063"/>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3250" name="Rectangle 2"/>
          <p:cNvSpPr>
            <a:spLocks noGrp="1" noChangeArrowheads="1"/>
          </p:cNvSpPr>
          <p:nvPr>
            <p:ph type="title"/>
          </p:nvPr>
        </p:nvSpPr>
        <p:spPr>
          <a:xfrm>
            <a:off x="952500" y="0"/>
            <a:ext cx="10287000" cy="914400"/>
          </a:xfrm>
        </p:spPr>
        <p:txBody>
          <a:bodyPr/>
          <a:lstStyle/>
          <a:p>
            <a:r>
              <a:rPr lang="en-US" altLang="ru-RU" sz="4800" b="1">
                <a:solidFill>
                  <a:srgbClr val="009900"/>
                </a:solidFill>
              </a:rPr>
              <a:t>Fermentation</a:t>
            </a:r>
          </a:p>
        </p:txBody>
      </p:sp>
      <p:sp>
        <p:nvSpPr>
          <p:cNvPr id="53251" name="Rectangle 3"/>
          <p:cNvSpPr>
            <a:spLocks noGrp="1" noChangeArrowheads="1"/>
          </p:cNvSpPr>
          <p:nvPr>
            <p:ph idx="1"/>
          </p:nvPr>
        </p:nvSpPr>
        <p:spPr>
          <a:xfrm>
            <a:off x="1143000" y="762000"/>
            <a:ext cx="10096500" cy="5791200"/>
          </a:xfrm>
        </p:spPr>
        <p:txBody>
          <a:bodyPr/>
          <a:lstStyle/>
          <a:p>
            <a:pPr>
              <a:lnSpc>
                <a:spcPts val="3800"/>
              </a:lnSpc>
              <a:spcBef>
                <a:spcPts val="600"/>
              </a:spcBef>
            </a:pPr>
            <a:r>
              <a:rPr lang="en-US" altLang="ru-RU" sz="3000"/>
              <a:t>Any spoilage of food by microorganisms (general use)</a:t>
            </a:r>
          </a:p>
          <a:p>
            <a:pPr>
              <a:lnSpc>
                <a:spcPts val="3000"/>
              </a:lnSpc>
              <a:spcBef>
                <a:spcPts val="1200"/>
              </a:spcBef>
            </a:pPr>
            <a:r>
              <a:rPr lang="en-US" altLang="ru-RU" sz="3000"/>
              <a:t>Any process that produces alcoholic beverages or acidic dairy products (general use)</a:t>
            </a:r>
          </a:p>
          <a:p>
            <a:pPr>
              <a:lnSpc>
                <a:spcPts val="3000"/>
              </a:lnSpc>
              <a:spcBef>
                <a:spcPts val="1200"/>
              </a:spcBef>
            </a:pPr>
            <a:r>
              <a:rPr lang="en-US" altLang="ru-RU" sz="3000"/>
              <a:t>Any large-scale microbial process occurring with or without air (common definition used in industry) </a:t>
            </a:r>
            <a:endParaRPr lang="en-US" altLang="ru-RU" sz="3000" b="1">
              <a:solidFill>
                <a:schemeClr val="accent1"/>
              </a:solidFill>
            </a:endParaRPr>
          </a:p>
          <a:p>
            <a:pPr>
              <a:spcBef>
                <a:spcPts val="1800"/>
              </a:spcBef>
              <a:buNone/>
            </a:pPr>
            <a:r>
              <a:rPr lang="en-US" altLang="ru-RU" b="1" smtClean="0">
                <a:solidFill>
                  <a:srgbClr val="FF0000"/>
                </a:solidFill>
              </a:rPr>
              <a:t>Scientific definition:</a:t>
            </a:r>
          </a:p>
          <a:p>
            <a:pPr>
              <a:spcBef>
                <a:spcPts val="600"/>
              </a:spcBef>
            </a:pPr>
            <a:r>
              <a:rPr lang="en-US" altLang="ru-RU" smtClean="0"/>
              <a:t>Uses an organic molecule as the final electron acceptor</a:t>
            </a:r>
          </a:p>
          <a:p>
            <a:pPr>
              <a:spcBef>
                <a:spcPts val="1200"/>
              </a:spcBef>
            </a:pPr>
            <a:r>
              <a:rPr lang="en-US" altLang="ru-RU" smtClean="0"/>
              <a:t>Does not use the Krebs cycle or ETC</a:t>
            </a:r>
          </a:p>
          <a:p>
            <a:pPr>
              <a:spcBef>
                <a:spcPts val="1200"/>
              </a:spcBef>
            </a:pPr>
            <a:r>
              <a:rPr lang="en-US" altLang="ru-RU" smtClean="0"/>
              <a:t>Energy yield low</a:t>
            </a:r>
          </a:p>
          <a:p>
            <a:pPr>
              <a:spcBef>
                <a:spcPts val="1200"/>
              </a:spcBef>
            </a:pPr>
            <a:r>
              <a:rPr lang="en-US" altLang="ru-RU" smtClean="0"/>
              <a:t>Diversity of end products: _____________________</a:t>
            </a:r>
          </a:p>
        </p:txBody>
      </p:sp>
      <p:sp>
        <p:nvSpPr>
          <p:cNvPr id="53252" name="Rectangle 3"/>
          <p:cNvSpPr>
            <a:spLocks noChangeArrowheads="1"/>
          </p:cNvSpPr>
          <p:nvPr/>
        </p:nvSpPr>
        <p:spPr bwMode="auto">
          <a:xfrm>
            <a:off x="9229726" y="5791201"/>
            <a:ext cx="2009775"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b="1">
                <a:solidFill>
                  <a:schemeClr val="tx1"/>
                </a:solidFill>
                <a:latin typeface="Times New Roman" panose="02020603050405020304" pitchFamily="18" charset="0"/>
              </a:defRPr>
            </a:lvl1pPr>
            <a:lvl2pPr marL="742950" indent="-285750">
              <a:defRPr sz="2400" b="1">
                <a:solidFill>
                  <a:schemeClr val="tx1"/>
                </a:solidFill>
                <a:latin typeface="Times New Roman" panose="02020603050405020304" pitchFamily="18" charset="0"/>
              </a:defRPr>
            </a:lvl2pPr>
            <a:lvl3pPr marL="1143000" indent="-228600">
              <a:defRPr sz="2400" b="1">
                <a:solidFill>
                  <a:schemeClr val="tx1"/>
                </a:solidFill>
                <a:latin typeface="Times New Roman" panose="02020603050405020304" pitchFamily="18" charset="0"/>
              </a:defRPr>
            </a:lvl3pPr>
            <a:lvl4pPr marL="1600200" indent="-228600">
              <a:defRPr sz="2400" b="1">
                <a:solidFill>
                  <a:schemeClr val="tx1"/>
                </a:solidFill>
                <a:latin typeface="Times New Roman" panose="02020603050405020304" pitchFamily="18" charset="0"/>
              </a:defRPr>
            </a:lvl4pPr>
            <a:lvl5pPr marL="2057400" indent="-228600">
              <a:defRPr sz="2400" b="1">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b="1">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b="1">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b="1">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b="1">
                <a:solidFill>
                  <a:schemeClr val="tx1"/>
                </a:solidFill>
                <a:latin typeface="Times New Roman" panose="02020603050405020304" pitchFamily="18" charset="0"/>
              </a:defRPr>
            </a:lvl9pPr>
          </a:lstStyle>
          <a:p>
            <a:r>
              <a:rPr lang="en-US" altLang="ru-RU" i="1"/>
              <a:t>(see Table 5.4)</a:t>
            </a:r>
            <a:endParaRPr lang="en-US" altLang="ru-RU"/>
          </a:p>
        </p:txBody>
      </p:sp>
    </p:spTree>
    <p:extLst>
      <p:ext uri="{BB962C8B-B14F-4D97-AF65-F5344CB8AC3E}">
        <p14:creationId xmlns:p14="http://schemas.microsoft.com/office/powerpoint/2010/main" val="1793885966"/>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4274" name="Picture 2"/>
          <p:cNvPicPr>
            <a:picLocks noChangeAspect="1" noChangeArrowheads="1"/>
          </p:cNvPicPr>
          <p:nvPr/>
        </p:nvPicPr>
        <p:blipFill>
          <a:blip r:embed="rId3">
            <a:lum bright="-12000" contrast="12000"/>
            <a:extLst>
              <a:ext uri="{28A0092B-C50C-407E-A947-70E740481C1C}">
                <a14:useLocalDpi xmlns:a14="http://schemas.microsoft.com/office/drawing/2010/main" val="0"/>
              </a:ext>
            </a:extLst>
          </a:blip>
          <a:srcRect/>
          <a:stretch>
            <a:fillRect/>
          </a:stretch>
        </p:blipFill>
        <p:spPr bwMode="auto">
          <a:xfrm>
            <a:off x="457201" y="445168"/>
            <a:ext cx="6945314" cy="64128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4275" name="Text Box 3"/>
          <p:cNvSpPr txBox="1">
            <a:spLocks noChangeArrowheads="1"/>
          </p:cNvSpPr>
          <p:nvPr/>
        </p:nvSpPr>
        <p:spPr bwMode="auto">
          <a:xfrm>
            <a:off x="7639050" y="1219200"/>
            <a:ext cx="3600450" cy="1373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b="1">
                <a:solidFill>
                  <a:schemeClr val="tx1"/>
                </a:solidFill>
                <a:latin typeface="Times New Roman" panose="02020603050405020304" pitchFamily="18" charset="0"/>
              </a:defRPr>
            </a:lvl1pPr>
            <a:lvl2pPr marL="742950" indent="-285750">
              <a:defRPr sz="2400" b="1">
                <a:solidFill>
                  <a:schemeClr val="tx1"/>
                </a:solidFill>
                <a:latin typeface="Times New Roman" panose="02020603050405020304" pitchFamily="18" charset="0"/>
              </a:defRPr>
            </a:lvl2pPr>
            <a:lvl3pPr marL="1143000" indent="-228600">
              <a:defRPr sz="2400" b="1">
                <a:solidFill>
                  <a:schemeClr val="tx1"/>
                </a:solidFill>
                <a:latin typeface="Times New Roman" panose="02020603050405020304" pitchFamily="18" charset="0"/>
              </a:defRPr>
            </a:lvl3pPr>
            <a:lvl4pPr marL="1600200" indent="-228600">
              <a:defRPr sz="2400" b="1">
                <a:solidFill>
                  <a:schemeClr val="tx1"/>
                </a:solidFill>
                <a:latin typeface="Times New Roman" panose="02020603050405020304" pitchFamily="18" charset="0"/>
              </a:defRPr>
            </a:lvl4pPr>
            <a:lvl5pPr marL="2057400" indent="-228600">
              <a:defRPr sz="2400" b="1">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b="1">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b="1">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b="1">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b="1">
                <a:solidFill>
                  <a:schemeClr val="tx1"/>
                </a:solidFill>
                <a:latin typeface="Times New Roman" panose="02020603050405020304" pitchFamily="18" charset="0"/>
              </a:defRPr>
            </a:lvl9pPr>
          </a:lstStyle>
          <a:p>
            <a:pPr eaLnBrk="1" hangingPunct="1">
              <a:spcBef>
                <a:spcPct val="50000"/>
              </a:spcBef>
            </a:pPr>
            <a:r>
              <a:rPr lang="en-US" altLang="ru-RU" sz="2800">
                <a:solidFill>
                  <a:srgbClr val="000000"/>
                </a:solidFill>
                <a:latin typeface="Arial" panose="020B0604020202020204" pitchFamily="34" charset="0"/>
              </a:rPr>
              <a:t>The Relationship of Fermentation to Glycolysis</a:t>
            </a:r>
          </a:p>
        </p:txBody>
      </p:sp>
    </p:spTree>
    <p:extLst>
      <p:ext uri="{BB962C8B-B14F-4D97-AF65-F5344CB8AC3E}">
        <p14:creationId xmlns:p14="http://schemas.microsoft.com/office/powerpoint/2010/main" val="3911009450"/>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498" name="Rectangle 2"/>
          <p:cNvSpPr>
            <a:spLocks noGrp="1" noChangeArrowheads="1"/>
          </p:cNvSpPr>
          <p:nvPr>
            <p:ph type="title"/>
          </p:nvPr>
        </p:nvSpPr>
        <p:spPr>
          <a:xfrm>
            <a:off x="1981200" y="152401"/>
            <a:ext cx="8229600" cy="639763"/>
          </a:xfrm>
        </p:spPr>
        <p:txBody>
          <a:bodyPr>
            <a:normAutofit fontScale="90000"/>
          </a:bodyPr>
          <a:lstStyle/>
          <a:p>
            <a:r>
              <a:rPr lang="en-US" altLang="ru-RU" sz="4000"/>
              <a:t>Products of Fermentation</a:t>
            </a:r>
          </a:p>
        </p:txBody>
      </p:sp>
      <p:pic>
        <p:nvPicPr>
          <p:cNvPr id="106500" name="Picture 4" descr="ferments"/>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a:xfrm>
            <a:off x="1360967" y="2530477"/>
            <a:ext cx="9569303" cy="3572612"/>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106502" name="Text Box 6"/>
          <p:cNvSpPr txBox="1">
            <a:spLocks noChangeArrowheads="1"/>
          </p:cNvSpPr>
          <p:nvPr/>
        </p:nvSpPr>
        <p:spPr bwMode="auto">
          <a:xfrm>
            <a:off x="1981200" y="914401"/>
            <a:ext cx="8382000" cy="16160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ru-RU" sz="2000" dirty="0"/>
              <a:t>Without any form of respiration, glycolysis products, pyruvate and NADH, will accumulate.  To keep making any more ATP by glycolysis, fermenting cells must convert NADH (red.) back to NAD+ (ox.) by passing its electrons to pyruvate.  Reaction pathways that do this convert pyruvate to many other compounds, depending on the organism.</a:t>
            </a:r>
          </a:p>
        </p:txBody>
      </p:sp>
    </p:spTree>
    <p:extLst>
      <p:ext uri="{BB962C8B-B14F-4D97-AF65-F5344CB8AC3E}">
        <p14:creationId xmlns:p14="http://schemas.microsoft.com/office/powerpoint/2010/main" val="1317503419"/>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5476" name="Picture 4" descr="tf7lf0516_a"/>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r="5046" b="4909"/>
          <a:stretch>
            <a:fillRect/>
          </a:stretch>
        </p:blipFill>
        <p:spPr>
          <a:xfrm>
            <a:off x="4083050" y="79376"/>
            <a:ext cx="6584950" cy="6778625"/>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105479" name="Text Box 7"/>
          <p:cNvSpPr txBox="1">
            <a:spLocks noChangeArrowheads="1"/>
          </p:cNvSpPr>
          <p:nvPr/>
        </p:nvSpPr>
        <p:spPr bwMode="auto">
          <a:xfrm>
            <a:off x="1676400" y="228601"/>
            <a:ext cx="266700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endParaRPr lang="ru-RU" altLang="ru-RU"/>
          </a:p>
        </p:txBody>
      </p:sp>
      <p:sp>
        <p:nvSpPr>
          <p:cNvPr id="105480" name="Text Box 8"/>
          <p:cNvSpPr txBox="1">
            <a:spLocks noChangeArrowheads="1"/>
          </p:cNvSpPr>
          <p:nvPr/>
        </p:nvSpPr>
        <p:spPr bwMode="auto">
          <a:xfrm>
            <a:off x="152400" y="1411646"/>
            <a:ext cx="4191000" cy="286232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spcBef>
                <a:spcPct val="50000"/>
              </a:spcBef>
            </a:pPr>
            <a:r>
              <a:rPr lang="en-US" altLang="ru-RU" sz="3200" dirty="0" err="1" smtClean="0"/>
              <a:t>Bir</a:t>
            </a:r>
            <a:r>
              <a:rPr lang="en-US" altLang="ru-RU" sz="3200" dirty="0" smtClean="0"/>
              <a:t> </a:t>
            </a:r>
            <a:r>
              <a:rPr lang="en-US" altLang="ru-RU" sz="3200" dirty="0" err="1" smtClean="0"/>
              <a:t>molekula</a:t>
            </a:r>
            <a:r>
              <a:rPr lang="en-US" altLang="ru-RU" sz="3200" dirty="0" smtClean="0"/>
              <a:t> </a:t>
            </a:r>
            <a:r>
              <a:rPr lang="en-US" altLang="ru-RU" sz="3200" dirty="0" err="1" smtClean="0"/>
              <a:t>klukozadan</a:t>
            </a:r>
            <a:r>
              <a:rPr lang="en-US" altLang="ru-RU" sz="3200" dirty="0" smtClean="0"/>
              <a:t> 38 </a:t>
            </a:r>
            <a:r>
              <a:rPr lang="en-US" altLang="ru-RU" sz="3200" dirty="0" err="1" smtClean="0"/>
              <a:t>molekula</a:t>
            </a:r>
            <a:r>
              <a:rPr lang="en-US" altLang="ru-RU" sz="3200" dirty="0" smtClean="0"/>
              <a:t> ATF </a:t>
            </a:r>
            <a:r>
              <a:rPr lang="en-US" altLang="ru-RU" sz="3200" dirty="0" err="1" smtClean="0"/>
              <a:t>hosil</a:t>
            </a:r>
            <a:r>
              <a:rPr lang="en-US" altLang="ru-RU" sz="3200" dirty="0" smtClean="0"/>
              <a:t> </a:t>
            </a:r>
            <a:r>
              <a:rPr lang="en-US" altLang="ru-RU" sz="3200" dirty="0" err="1" smtClean="0"/>
              <a:t>bo’ladi</a:t>
            </a:r>
            <a:r>
              <a:rPr lang="en-US" altLang="ru-RU" sz="3200" dirty="0" smtClean="0"/>
              <a:t>. </a:t>
            </a:r>
          </a:p>
          <a:p>
            <a:pPr>
              <a:spcBef>
                <a:spcPct val="50000"/>
              </a:spcBef>
            </a:pPr>
            <a:r>
              <a:rPr lang="en-US" altLang="ru-RU" sz="3200" dirty="0" smtClean="0"/>
              <a:t>glucose </a:t>
            </a:r>
            <a:r>
              <a:rPr lang="en-US" altLang="ru-RU" sz="3200" dirty="0"/>
              <a:t>= 38 ATP</a:t>
            </a:r>
            <a:endParaRPr lang="en-US" altLang="ru-RU" sz="2000" dirty="0"/>
          </a:p>
          <a:p>
            <a:pPr>
              <a:spcBef>
                <a:spcPct val="50000"/>
              </a:spcBef>
              <a:buFontTx/>
              <a:buChar char="•"/>
            </a:pPr>
            <a:endParaRPr lang="en-US" altLang="ru-RU" sz="2400" dirty="0"/>
          </a:p>
        </p:txBody>
      </p:sp>
    </p:spTree>
    <p:extLst>
      <p:ext uri="{BB962C8B-B14F-4D97-AF65-F5344CB8AC3E}">
        <p14:creationId xmlns:p14="http://schemas.microsoft.com/office/powerpoint/2010/main" val="888669471"/>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837" name="Rectangle 5"/>
          <p:cNvSpPr>
            <a:spLocks noGrp="1" noChangeArrowheads="1"/>
          </p:cNvSpPr>
          <p:nvPr>
            <p:ph type="title"/>
          </p:nvPr>
        </p:nvSpPr>
        <p:spPr>
          <a:xfrm>
            <a:off x="1981200" y="274638"/>
            <a:ext cx="8229600" cy="639762"/>
          </a:xfrm>
        </p:spPr>
        <p:txBody>
          <a:bodyPr>
            <a:normAutofit fontScale="90000"/>
          </a:bodyPr>
          <a:lstStyle/>
          <a:p>
            <a:pPr algn="ctr"/>
            <a:r>
              <a:rPr lang="en-US" altLang="ru-RU" sz="4000" dirty="0" err="1" smtClean="0"/>
              <a:t>Biomolekulalarning</a:t>
            </a:r>
            <a:r>
              <a:rPr lang="en-US" altLang="ru-RU" sz="4000" dirty="0" smtClean="0"/>
              <a:t> </a:t>
            </a:r>
            <a:r>
              <a:rPr lang="en-US" altLang="ru-RU" sz="4000" dirty="0" err="1" smtClean="0"/>
              <a:t>gidrolizi</a:t>
            </a:r>
            <a:endParaRPr lang="en-US" altLang="ru-RU" sz="4000" dirty="0"/>
          </a:p>
        </p:txBody>
      </p:sp>
      <p:pic>
        <p:nvPicPr>
          <p:cNvPr id="120836" name="Picture 4" descr="tf7lf0520_a"/>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l="3380" b="4909"/>
          <a:stretch>
            <a:fillRect/>
          </a:stretch>
        </p:blipFill>
        <p:spPr>
          <a:xfrm>
            <a:off x="0" y="914400"/>
            <a:ext cx="5595937" cy="5688013"/>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120839" name="Text Box 7"/>
          <p:cNvSpPr txBox="1">
            <a:spLocks noChangeArrowheads="1"/>
          </p:cNvSpPr>
          <p:nvPr/>
        </p:nvSpPr>
        <p:spPr bwMode="auto">
          <a:xfrm>
            <a:off x="6292516" y="1167064"/>
            <a:ext cx="4435642" cy="267765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spcBef>
                <a:spcPct val="50000"/>
              </a:spcBef>
            </a:pPr>
            <a:r>
              <a:rPr lang="en-US" altLang="ru-RU" sz="2400" u="sng" dirty="0" err="1" smtClean="0"/>
              <a:t>Gidroliz</a:t>
            </a:r>
            <a:r>
              <a:rPr lang="en-US" altLang="ru-RU" sz="2400" u="sng" dirty="0" smtClean="0"/>
              <a:t> </a:t>
            </a:r>
            <a:r>
              <a:rPr lang="en-US" altLang="ru-RU" sz="2400" u="sng" dirty="0" err="1" smtClean="0"/>
              <a:t>fermentlari</a:t>
            </a:r>
            <a:r>
              <a:rPr lang="en-US" altLang="ru-RU" sz="2400" u="sng" dirty="0" smtClean="0"/>
              <a:t>:</a:t>
            </a:r>
            <a:endParaRPr lang="en-US" altLang="ru-RU" sz="2400" u="sng" dirty="0"/>
          </a:p>
          <a:p>
            <a:pPr>
              <a:spcBef>
                <a:spcPct val="50000"/>
              </a:spcBef>
              <a:buFontTx/>
              <a:buChar char="•"/>
            </a:pPr>
            <a:r>
              <a:rPr lang="en-US" altLang="ru-RU" sz="2400" u="sng" dirty="0" err="1" smtClean="0"/>
              <a:t>Proteazalar</a:t>
            </a:r>
            <a:r>
              <a:rPr lang="en-US" altLang="ru-RU" sz="2400" dirty="0" smtClean="0"/>
              <a:t>.</a:t>
            </a:r>
            <a:endParaRPr lang="en-US" altLang="ru-RU" sz="2400" u="sng" dirty="0"/>
          </a:p>
          <a:p>
            <a:pPr>
              <a:spcBef>
                <a:spcPct val="50000"/>
              </a:spcBef>
              <a:buFontTx/>
              <a:buChar char="•"/>
            </a:pPr>
            <a:r>
              <a:rPr lang="en-US" altLang="ru-RU" sz="2400" u="sng" dirty="0" err="1" smtClean="0"/>
              <a:t>Glykosidaza</a:t>
            </a:r>
            <a:r>
              <a:rPr lang="en-US" altLang="ru-RU" sz="2400" dirty="0" smtClean="0"/>
              <a:t>.</a:t>
            </a:r>
            <a:endParaRPr lang="en-US" altLang="ru-RU" sz="2400" dirty="0"/>
          </a:p>
          <a:p>
            <a:pPr>
              <a:spcBef>
                <a:spcPct val="50000"/>
              </a:spcBef>
              <a:buFontTx/>
              <a:buChar char="•"/>
            </a:pPr>
            <a:r>
              <a:rPr lang="en-US" altLang="ru-RU" sz="2400" u="sng" dirty="0" err="1" smtClean="0"/>
              <a:t>Nukleazalar</a:t>
            </a:r>
            <a:r>
              <a:rPr lang="en-US" altLang="ru-RU" sz="2400" dirty="0" smtClean="0"/>
              <a:t>.</a:t>
            </a:r>
            <a:endParaRPr lang="en-US" altLang="ru-RU" sz="2400" dirty="0"/>
          </a:p>
          <a:p>
            <a:pPr>
              <a:spcBef>
                <a:spcPct val="50000"/>
              </a:spcBef>
              <a:buFontTx/>
              <a:buChar char="•"/>
            </a:pPr>
            <a:r>
              <a:rPr lang="en-US" altLang="ru-RU" sz="2400" dirty="0" err="1" smtClean="0"/>
              <a:t>Lipazalar</a:t>
            </a:r>
            <a:r>
              <a:rPr lang="en-US" altLang="ru-RU" sz="2400" dirty="0" smtClean="0"/>
              <a:t>.</a:t>
            </a:r>
            <a:endParaRPr lang="en-US" altLang="ru-RU" sz="2400" u="sng" dirty="0"/>
          </a:p>
        </p:txBody>
      </p:sp>
    </p:spTree>
    <p:extLst>
      <p:ext uri="{BB962C8B-B14F-4D97-AF65-F5344CB8AC3E}">
        <p14:creationId xmlns:p14="http://schemas.microsoft.com/office/powerpoint/2010/main" val="626257240"/>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2"/>
          <p:cNvSpPr>
            <a:spLocks noGrp="1" noChangeArrowheads="1"/>
          </p:cNvSpPr>
          <p:nvPr>
            <p:ph type="title"/>
          </p:nvPr>
        </p:nvSpPr>
        <p:spPr>
          <a:xfrm>
            <a:off x="1143000" y="228600"/>
            <a:ext cx="10096500" cy="1143000"/>
          </a:xfrm>
        </p:spPr>
        <p:txBody>
          <a:bodyPr rtlCol="0">
            <a:normAutofit fontScale="90000"/>
          </a:bodyPr>
          <a:lstStyle/>
          <a:p>
            <a:pPr>
              <a:defRPr/>
            </a:pPr>
            <a:r>
              <a:rPr lang="en-US" sz="4000" b="1" dirty="0"/>
              <a:t>Biochemical Tests and Bacterial Identification: </a:t>
            </a:r>
            <a:r>
              <a:rPr lang="en-US" sz="4000" b="1" dirty="0">
                <a:solidFill>
                  <a:schemeClr val="accent1"/>
                </a:solidFill>
              </a:rPr>
              <a:t>Fermentation Tests</a:t>
            </a:r>
          </a:p>
        </p:txBody>
      </p:sp>
      <p:sp>
        <p:nvSpPr>
          <p:cNvPr id="61443" name="Rectangle 6"/>
          <p:cNvSpPr>
            <a:spLocks noGrp="1" noChangeArrowheads="1"/>
          </p:cNvSpPr>
          <p:nvPr>
            <p:ph idx="1"/>
          </p:nvPr>
        </p:nvSpPr>
        <p:spPr>
          <a:xfrm>
            <a:off x="1447800" y="1524000"/>
            <a:ext cx="8743950" cy="4114800"/>
          </a:xfrm>
        </p:spPr>
        <p:txBody>
          <a:bodyPr/>
          <a:lstStyle/>
          <a:p>
            <a:pPr>
              <a:buFontTx/>
              <a:buNone/>
            </a:pPr>
            <a:r>
              <a:rPr lang="en-US" altLang="ru-RU" dirty="0" smtClean="0"/>
              <a:t>	Different species produce different enzymes </a:t>
            </a:r>
            <a:r>
              <a:rPr lang="en-US" altLang="ru-RU" dirty="0" smtClean="0">
                <a:sym typeface="Symbol" panose="05050102010706020507" pitchFamily="18" charset="2"/>
              </a:rPr>
              <a:t> test detects enzyme</a:t>
            </a:r>
          </a:p>
          <a:p>
            <a:pPr>
              <a:buFontTx/>
              <a:buNone/>
            </a:pPr>
            <a:r>
              <a:rPr lang="en-US" altLang="ru-RU" b="1" dirty="0" smtClean="0">
                <a:solidFill>
                  <a:srgbClr val="FF0000"/>
                </a:solidFill>
                <a:sym typeface="Symbol" panose="05050102010706020507" pitchFamily="18" charset="2"/>
              </a:rPr>
              <a:t>Mannitol Fermentation:</a:t>
            </a:r>
          </a:p>
        </p:txBody>
      </p:sp>
      <p:pic>
        <p:nvPicPr>
          <p:cNvPr id="61444" name="Picture 5"/>
          <p:cNvPicPr>
            <a:picLocks noChangeAspect="1" noChangeArrowheads="1"/>
          </p:cNvPicPr>
          <p:nvPr/>
        </p:nvPicPr>
        <p:blipFill>
          <a:blip r:embed="rId3">
            <a:extLst>
              <a:ext uri="{28A0092B-C50C-407E-A947-70E740481C1C}">
                <a14:useLocalDpi xmlns:a14="http://schemas.microsoft.com/office/drawing/2010/main" val="0"/>
              </a:ext>
            </a:extLst>
          </a:blip>
          <a:srcRect l="1320" t="2499" r="1617" b="7684"/>
          <a:stretch>
            <a:fillRect/>
          </a:stretch>
        </p:blipFill>
        <p:spPr bwMode="auto">
          <a:xfrm>
            <a:off x="5119577" y="2547495"/>
            <a:ext cx="6819900" cy="37576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089841613"/>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766010" y="827004"/>
            <a:ext cx="10515600" cy="4351338"/>
          </a:xfrm>
        </p:spPr>
        <p:txBody>
          <a:bodyPr/>
          <a:lstStyle/>
          <a:p>
            <a:r>
              <a:rPr lang="uz-Cyrl-UZ" b="1" dirty="0"/>
              <a:t>Spirtli bijg‘ish</a:t>
            </a:r>
            <a:r>
              <a:rPr lang="uz-Cyrl-UZ" dirty="0"/>
              <a:t>. </a:t>
            </a:r>
            <a:endParaRPr lang="en-US" dirty="0" smtClean="0"/>
          </a:p>
          <a:p>
            <a:r>
              <a:rPr lang="uz-Cyrl-UZ" dirty="0" smtClean="0"/>
              <a:t>Spirtli </a:t>
            </a:r>
            <a:r>
              <a:rPr lang="uz-Cyrl-UZ" dirty="0"/>
              <a:t>bijg‘ish protsessini achitqi zamburug‘lari vujudga keltiradi. Bunda shakarlar anaerob sharoitda etil spirt, karbonat a</a:t>
            </a:r>
            <a:r>
              <a:rPr lang="en-US" dirty="0"/>
              <a:t>n</a:t>
            </a:r>
            <a:r>
              <a:rPr lang="uz-Cyrl-UZ" dirty="0"/>
              <a:t>gidridga ayla</a:t>
            </a:r>
            <a:r>
              <a:rPr lang="en-US" dirty="0"/>
              <a:t>n</a:t>
            </a:r>
            <a:r>
              <a:rPr lang="uz-Cyrl-UZ" dirty="0"/>
              <a:t>adi va energiya ajraladi: </a:t>
            </a:r>
            <a:endParaRPr lang="ru-RU" dirty="0"/>
          </a:p>
          <a:p>
            <a:r>
              <a:rPr lang="uz-Cyrl-UZ" dirty="0"/>
              <a:t>C</a:t>
            </a:r>
            <a:r>
              <a:rPr lang="uz-Cyrl-UZ" baseline="-25000" dirty="0"/>
              <a:t>6</a:t>
            </a:r>
            <a:r>
              <a:rPr lang="uz-Cyrl-UZ" dirty="0"/>
              <a:t>H</a:t>
            </a:r>
            <a:r>
              <a:rPr lang="uz-Cyrl-UZ" baseline="-25000" dirty="0"/>
              <a:t>12</a:t>
            </a:r>
            <a:r>
              <a:rPr lang="en-US" dirty="0"/>
              <a:t>O</a:t>
            </a:r>
            <a:r>
              <a:rPr lang="en-US" baseline="-25000" dirty="0"/>
              <a:t>6</a:t>
            </a:r>
            <a:r>
              <a:rPr lang="uz-Cyrl-UZ" dirty="0"/>
              <a:t>→2C</a:t>
            </a:r>
            <a:r>
              <a:rPr lang="uz-Cyrl-UZ" baseline="-25000" dirty="0"/>
              <a:t>2</a:t>
            </a:r>
            <a:r>
              <a:rPr lang="uz-Cyrl-UZ" dirty="0"/>
              <a:t>H</a:t>
            </a:r>
            <a:r>
              <a:rPr lang="uz-Cyrl-UZ" baseline="-25000" dirty="0"/>
              <a:t>5</a:t>
            </a:r>
            <a:r>
              <a:rPr lang="uz-Cyrl-UZ" dirty="0"/>
              <a:t>OH + 2C</a:t>
            </a:r>
            <a:r>
              <a:rPr lang="en-US" dirty="0"/>
              <a:t>O</a:t>
            </a:r>
            <a:r>
              <a:rPr lang="en-US" baseline="-25000" dirty="0"/>
              <a:t>2</a:t>
            </a:r>
            <a:r>
              <a:rPr lang="uz-Cyrl-UZ" dirty="0"/>
              <a:t> + 235 10</a:t>
            </a:r>
            <a:r>
              <a:rPr lang="en-US" baseline="30000" dirty="0"/>
              <a:t>4</a:t>
            </a:r>
            <a:r>
              <a:rPr lang="en-US" dirty="0"/>
              <a:t> </a:t>
            </a:r>
            <a:r>
              <a:rPr lang="uz-Cyrl-UZ" dirty="0"/>
              <a:t>J</a:t>
            </a:r>
            <a:endParaRPr lang="ru-RU" dirty="0"/>
          </a:p>
          <a:p>
            <a:r>
              <a:rPr lang="en-US" dirty="0"/>
              <a:t>	</a:t>
            </a:r>
            <a:r>
              <a:rPr lang="uz-Cyrl-UZ" dirty="0"/>
              <a:t>Spirtli bijg‘</a:t>
            </a:r>
            <a:r>
              <a:rPr lang="en-US" dirty="0" err="1"/>
              <a:t>i</a:t>
            </a:r>
            <a:r>
              <a:rPr lang="uz-Cyrl-UZ" dirty="0"/>
              <a:t>sh protsessida ishtirok etadigan achitqilar fakultativ anaeroblardir. Azot manbai sifatida ular aminokislotalar, peptonlar va ammoniyli tuzlardan foydalanadi. </a:t>
            </a:r>
            <a:endParaRPr lang="ru-RU" dirty="0"/>
          </a:p>
        </p:txBody>
      </p:sp>
    </p:spTree>
    <p:extLst>
      <p:ext uri="{BB962C8B-B14F-4D97-AF65-F5344CB8AC3E}">
        <p14:creationId xmlns:p14="http://schemas.microsoft.com/office/powerpoint/2010/main" val="2896276378"/>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346960" y="286605"/>
            <a:ext cx="7543800" cy="1142951"/>
          </a:xfrm>
        </p:spPr>
        <p:txBody>
          <a:bodyPr/>
          <a:lstStyle/>
          <a:p>
            <a:r>
              <a:rPr lang="uz-Cyrl-UZ" b="1" dirty="0"/>
              <a:t>Sutkislotali bijg‘ish</a:t>
            </a:r>
            <a:r>
              <a:rPr lang="uz-Cyrl-UZ" dirty="0"/>
              <a:t>. </a:t>
            </a:r>
            <a:endParaRPr lang="ru-RU" dirty="0"/>
          </a:p>
        </p:txBody>
      </p:sp>
      <p:sp>
        <p:nvSpPr>
          <p:cNvPr id="3" name="Объект 2"/>
          <p:cNvSpPr>
            <a:spLocks noGrp="1"/>
          </p:cNvSpPr>
          <p:nvPr>
            <p:ph idx="1"/>
          </p:nvPr>
        </p:nvSpPr>
        <p:spPr/>
        <p:txBody>
          <a:bodyPr/>
          <a:lstStyle/>
          <a:p>
            <a:pPr algn="just"/>
            <a:r>
              <a:rPr lang="uz-Cyrl-UZ" dirty="0"/>
              <a:t>Sutkislotali bijg‘</a:t>
            </a:r>
            <a:r>
              <a:rPr lang="en-US" dirty="0" err="1"/>
              <a:t>i</a:t>
            </a:r>
            <a:r>
              <a:rPr lang="uz-Cyrl-UZ" dirty="0"/>
              <a:t>sh protsessi tabiatda keng tarqalgan. Bu protsess tirikorganizmlar asosida borishini birinchi bo‘lib (1860) Lui Paster aniqlagan. Sut kislotali bijg‘ish protsessida turli shakarlar: sut shakari (laktoza), mal’toza, saxaroza va boshqalar anaerob sharoitda bijg‘iydi va muhitda sut kislota hosil bo‘ladi:</a:t>
            </a:r>
            <a:endParaRPr lang="ru-RU" dirty="0"/>
          </a:p>
          <a:p>
            <a:r>
              <a:rPr lang="uz-Cyrl-UZ" dirty="0"/>
              <a:t>C</a:t>
            </a:r>
            <a:r>
              <a:rPr lang="uz-Cyrl-UZ" baseline="-25000" dirty="0"/>
              <a:t>6</a:t>
            </a:r>
            <a:r>
              <a:rPr lang="uz-Cyrl-UZ" dirty="0"/>
              <a:t>H</a:t>
            </a:r>
            <a:r>
              <a:rPr lang="uz-Cyrl-UZ" baseline="-25000" dirty="0"/>
              <a:t>12</a:t>
            </a:r>
            <a:r>
              <a:rPr lang="en-US" dirty="0"/>
              <a:t>O</a:t>
            </a:r>
            <a:r>
              <a:rPr lang="uz-Cyrl-UZ" baseline="-25000" dirty="0"/>
              <a:t>6</a:t>
            </a:r>
            <a:r>
              <a:rPr lang="uz-Cyrl-UZ" dirty="0"/>
              <a:t>→2CH</a:t>
            </a:r>
            <a:r>
              <a:rPr lang="uz-Cyrl-UZ" baseline="-25000" dirty="0"/>
              <a:t>3</a:t>
            </a:r>
            <a:r>
              <a:rPr lang="uz-Cyrl-UZ" dirty="0"/>
              <a:t>CHOHCOOH+75 kJ.</a:t>
            </a:r>
            <a:endParaRPr lang="ru-RU" dirty="0"/>
          </a:p>
          <a:p>
            <a:endParaRPr lang="ru-RU" dirty="0"/>
          </a:p>
        </p:txBody>
      </p:sp>
    </p:spTree>
    <p:extLst>
      <p:ext uri="{BB962C8B-B14F-4D97-AF65-F5344CB8AC3E}">
        <p14:creationId xmlns:p14="http://schemas.microsoft.com/office/powerpoint/2010/main" val="3348391192"/>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uz-Cyrl-UZ" b="1" dirty="0"/>
              <a:t>Silos tayyorlash</a:t>
            </a:r>
            <a:r>
              <a:rPr lang="uz-Cyrl-UZ" dirty="0"/>
              <a:t>. </a:t>
            </a:r>
            <a:endParaRPr lang="ru-RU" dirty="0"/>
          </a:p>
        </p:txBody>
      </p:sp>
      <p:sp>
        <p:nvSpPr>
          <p:cNvPr id="3" name="Объект 2"/>
          <p:cNvSpPr>
            <a:spLocks noGrp="1"/>
          </p:cNvSpPr>
          <p:nvPr>
            <p:ph idx="1"/>
          </p:nvPr>
        </p:nvSpPr>
        <p:spPr/>
        <p:txBody>
          <a:bodyPr/>
          <a:lstStyle/>
          <a:p>
            <a:pPr algn="just"/>
            <a:r>
              <a:rPr lang="uz-Cyrl-UZ" dirty="0"/>
              <a:t>Sutkislotali bijg‘ish protsessiga asoslangan holda chorva mollari uchun sifatli silos tayyorlanadi. Yem-xashakni siloslashda tipik va tipik bo‘lmagan sutkislotali bijg‘ish  protsessiga asoslaniladi. Bunda sut kislotadan tashqari sirka kislota hamda spirt hosil bo‘ladi. Sut kislota hosil qiluvchi bakteriyalar ko‘payishi uchun muhit anaerob bo‘lishi zarur, ho‘l silos vaznining 1,5-2% miqdorida kislota to‘planadi va chirituvchi bakteriyalar rivojlanishini cheklab qo‘yadi.</a:t>
            </a:r>
            <a:endParaRPr lang="ru-RU" dirty="0"/>
          </a:p>
        </p:txBody>
      </p:sp>
    </p:spTree>
    <p:extLst>
      <p:ext uri="{BB962C8B-B14F-4D97-AF65-F5344CB8AC3E}">
        <p14:creationId xmlns:p14="http://schemas.microsoft.com/office/powerpoint/2010/main" val="3458511024"/>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Объект 3"/>
          <p:cNvGraphicFramePr>
            <a:graphicFrameLocks noGrp="1"/>
          </p:cNvGraphicFramePr>
          <p:nvPr>
            <p:ph idx="1"/>
            <p:extLst>
              <p:ext uri="{D42A27DB-BD31-4B8C-83A1-F6EECF244321}">
                <p14:modId xmlns:p14="http://schemas.microsoft.com/office/powerpoint/2010/main" val="2657830319"/>
              </p:ext>
            </p:extLst>
          </p:nvPr>
        </p:nvGraphicFramePr>
        <p:xfrm>
          <a:off x="1690577" y="2594634"/>
          <a:ext cx="8750595" cy="3667942"/>
        </p:xfrm>
        <a:graphic>
          <a:graphicData uri="http://schemas.openxmlformats.org/drawingml/2006/table">
            <a:tbl>
              <a:tblPr firstRow="1" firstCol="1" lastRow="1" lastCol="1" bandRow="1" bandCol="1">
                <a:tableStyleId>{5C22544A-7EE6-4342-B048-85BDC9FD1C3A}</a:tableStyleId>
              </a:tblPr>
              <a:tblGrid>
                <a:gridCol w="2383534">
                  <a:extLst>
                    <a:ext uri="{9D8B030D-6E8A-4147-A177-3AD203B41FA5}">
                      <a16:colId xmlns:a16="http://schemas.microsoft.com/office/drawing/2014/main" xmlns="" val="20000"/>
                    </a:ext>
                  </a:extLst>
                </a:gridCol>
                <a:gridCol w="1810279">
                  <a:extLst>
                    <a:ext uri="{9D8B030D-6E8A-4147-A177-3AD203B41FA5}">
                      <a16:colId xmlns:a16="http://schemas.microsoft.com/office/drawing/2014/main" xmlns="" val="20001"/>
                    </a:ext>
                  </a:extLst>
                </a:gridCol>
                <a:gridCol w="1974849">
                  <a:extLst>
                    <a:ext uri="{9D8B030D-6E8A-4147-A177-3AD203B41FA5}">
                      <a16:colId xmlns:a16="http://schemas.microsoft.com/office/drawing/2014/main" xmlns="" val="20002"/>
                    </a:ext>
                  </a:extLst>
                </a:gridCol>
                <a:gridCol w="2581933">
                  <a:extLst>
                    <a:ext uri="{9D8B030D-6E8A-4147-A177-3AD203B41FA5}">
                      <a16:colId xmlns:a16="http://schemas.microsoft.com/office/drawing/2014/main" xmlns="" val="20003"/>
                    </a:ext>
                  </a:extLst>
                </a:gridCol>
              </a:tblGrid>
              <a:tr h="733588">
                <a:tc>
                  <a:txBody>
                    <a:bodyPr/>
                    <a:lstStyle/>
                    <a:p>
                      <a:pPr>
                        <a:spcAft>
                          <a:spcPts val="0"/>
                        </a:spcAft>
                      </a:pPr>
                      <a:r>
                        <a:rPr lang="uz-Cyrl-UZ" sz="1300" dirty="0">
                          <a:effectLst/>
                        </a:rPr>
                        <a:t>O‘simliklarning gruppalarga </a:t>
                      </a:r>
                      <a:r>
                        <a:rPr lang="en-US" sz="1300" dirty="0">
                          <a:effectLst/>
                        </a:rPr>
                        <a:t>b</a:t>
                      </a:r>
                      <a:r>
                        <a:rPr lang="uz-Cyrl-UZ" sz="1300" dirty="0">
                          <a:effectLst/>
                        </a:rPr>
                        <a:t>o‘linishi</a:t>
                      </a:r>
                      <a:endParaRPr lang="ru-RU" sz="1200" dirty="0">
                        <a:effectLst/>
                        <a:latin typeface="Times New Roman" panose="02020603050405020304" pitchFamily="18" charset="0"/>
                        <a:ea typeface="Times New Roman" panose="02020603050405020304" pitchFamily="18" charset="0"/>
                      </a:endParaRPr>
                    </a:p>
                  </a:txBody>
                  <a:tcPr marL="68580" marR="68580" marT="0" marB="0"/>
                </a:tc>
                <a:tc>
                  <a:txBody>
                    <a:bodyPr/>
                    <a:lstStyle/>
                    <a:p>
                      <a:pPr>
                        <a:spcAft>
                          <a:spcPts val="0"/>
                        </a:spcAft>
                      </a:pPr>
                      <a:r>
                        <a:rPr lang="uz-Cyrl-UZ" sz="1300" dirty="0">
                          <a:effectLst/>
                        </a:rPr>
                        <a:t> </a:t>
                      </a:r>
                      <a:endParaRPr lang="ru-RU" sz="1200" dirty="0">
                        <a:effectLst/>
                      </a:endParaRPr>
                    </a:p>
                    <a:p>
                      <a:pPr>
                        <a:spcAft>
                          <a:spcPts val="0"/>
                        </a:spcAft>
                      </a:pPr>
                      <a:r>
                        <a:rPr lang="uz-Cyrl-UZ" sz="1300" dirty="0">
                          <a:effectLst/>
                        </a:rPr>
                        <a:t>O‘simliklar</a:t>
                      </a:r>
                      <a:endParaRPr lang="ru-RU" sz="1200" dirty="0">
                        <a:effectLst/>
                        <a:latin typeface="Times New Roman" panose="02020603050405020304" pitchFamily="18" charset="0"/>
                        <a:ea typeface="Times New Roman" panose="02020603050405020304" pitchFamily="18" charset="0"/>
                      </a:endParaRPr>
                    </a:p>
                  </a:txBody>
                  <a:tcPr marL="68580" marR="68580" marT="0" marB="0"/>
                </a:tc>
                <a:tc>
                  <a:txBody>
                    <a:bodyPr/>
                    <a:lstStyle/>
                    <a:p>
                      <a:pPr algn="ctr">
                        <a:spcAft>
                          <a:spcPts val="0"/>
                        </a:spcAft>
                      </a:pPr>
                      <a:r>
                        <a:rPr lang="ru-RU" sz="1300">
                          <a:effectLst/>
                        </a:rPr>
                        <a:t>Shakar minimumi </a:t>
                      </a:r>
                      <a:r>
                        <a:rPr lang="uz-Cyrl-UZ" sz="1300">
                          <a:effectLst/>
                        </a:rPr>
                        <a:t>quruq moddaganis</a:t>
                      </a:r>
                      <a:r>
                        <a:rPr lang="ru-RU" sz="1300">
                          <a:effectLst/>
                        </a:rPr>
                        <a:t>b</a:t>
                      </a:r>
                      <a:r>
                        <a:rPr lang="uz-Cyrl-UZ" sz="1300">
                          <a:effectLst/>
                        </a:rPr>
                        <a:t>atan, (%)</a:t>
                      </a:r>
                      <a:endParaRPr lang="ru-RU" sz="1200">
                        <a:effectLst/>
                        <a:latin typeface="Times New Roman" panose="02020603050405020304" pitchFamily="18" charset="0"/>
                        <a:ea typeface="Times New Roman" panose="02020603050405020304" pitchFamily="18" charset="0"/>
                      </a:endParaRPr>
                    </a:p>
                  </a:txBody>
                  <a:tcPr marL="68580" marR="68580" marT="0" marB="0"/>
                </a:tc>
                <a:tc>
                  <a:txBody>
                    <a:bodyPr/>
                    <a:lstStyle/>
                    <a:p>
                      <a:pPr algn="ctr">
                        <a:spcAft>
                          <a:spcPts val="0"/>
                        </a:spcAft>
                      </a:pPr>
                      <a:r>
                        <a:rPr lang="uz-Cyrl-UZ" sz="1300">
                          <a:effectLst/>
                        </a:rPr>
                        <a:t>Haqiqiy shakar miqdori (quruq moddaga</a:t>
                      </a:r>
                      <a:endParaRPr lang="ru-RU" sz="1200">
                        <a:effectLst/>
                      </a:endParaRPr>
                    </a:p>
                    <a:p>
                      <a:pPr algn="ctr">
                        <a:spcAft>
                          <a:spcPts val="0"/>
                        </a:spcAft>
                      </a:pPr>
                      <a:r>
                        <a:rPr lang="uz-Cyrl-UZ" sz="1300">
                          <a:effectLst/>
                        </a:rPr>
                        <a:t>n</a:t>
                      </a:r>
                      <a:r>
                        <a:rPr lang="en-US" sz="1300">
                          <a:effectLst/>
                        </a:rPr>
                        <a:t>i</a:t>
                      </a:r>
                      <a:r>
                        <a:rPr lang="uz-Cyrl-UZ" sz="1300">
                          <a:effectLst/>
                        </a:rPr>
                        <a:t>sba</a:t>
                      </a:r>
                      <a:r>
                        <a:rPr lang="en-US" sz="1300">
                          <a:effectLst/>
                        </a:rPr>
                        <a:t>tan, %)</a:t>
                      </a:r>
                      <a:endParaRPr lang="ru-RU" sz="1200">
                        <a:effectLst/>
                        <a:latin typeface="Times New Roman" panose="02020603050405020304" pitchFamily="18" charset="0"/>
                        <a:ea typeface="Times New Roman" panose="02020603050405020304" pitchFamily="18" charset="0"/>
                      </a:endParaRPr>
                    </a:p>
                  </a:txBody>
                  <a:tcPr marL="68580" marR="68580" marT="0" marB="0"/>
                </a:tc>
                <a:extLst>
                  <a:ext uri="{0D108BD9-81ED-4DB2-BD59-A6C34878D82A}">
                    <a16:rowId xmlns:a16="http://schemas.microsoft.com/office/drawing/2014/main" xmlns="" val="10000"/>
                  </a:ext>
                </a:extLst>
              </a:tr>
              <a:tr h="978118">
                <a:tc>
                  <a:txBody>
                    <a:bodyPr/>
                    <a:lstStyle/>
                    <a:p>
                      <a:pPr>
                        <a:spcAft>
                          <a:spcPts val="0"/>
                        </a:spcAft>
                      </a:pPr>
                      <a:r>
                        <a:rPr lang="uz-Cyrl-UZ" sz="1300">
                          <a:effectLst/>
                        </a:rPr>
                        <a:t>Yaxshi siloslanadiga</a:t>
                      </a:r>
                      <a:r>
                        <a:rPr lang="ru-RU" sz="1300">
                          <a:effectLst/>
                        </a:rPr>
                        <a:t>n</a:t>
                      </a:r>
                      <a:r>
                        <a:rPr lang="uz-Cyrl-UZ" sz="1300">
                          <a:effectLst/>
                        </a:rPr>
                        <a:t>o‘simliklar</a:t>
                      </a:r>
                      <a:endParaRPr lang="ru-RU" sz="1200">
                        <a:effectLst/>
                        <a:latin typeface="Times New Roman" panose="02020603050405020304" pitchFamily="18" charset="0"/>
                        <a:ea typeface="Times New Roman" panose="02020603050405020304" pitchFamily="18" charset="0"/>
                      </a:endParaRPr>
                    </a:p>
                  </a:txBody>
                  <a:tcPr marL="68580" marR="68580" marT="0" marB="0"/>
                </a:tc>
                <a:tc>
                  <a:txBody>
                    <a:bodyPr/>
                    <a:lstStyle/>
                    <a:p>
                      <a:pPr>
                        <a:spcAft>
                          <a:spcPts val="0"/>
                        </a:spcAft>
                      </a:pPr>
                      <a:r>
                        <a:rPr lang="uz-Cyrl-UZ" sz="1300">
                          <a:effectLst/>
                        </a:rPr>
                        <a:t>Makkajo‘xori Jo‘xori Topinambur Kungaboqar</a:t>
                      </a:r>
                      <a:endParaRPr lang="ru-RU" sz="1200">
                        <a:effectLst/>
                        <a:latin typeface="Times New Roman" panose="02020603050405020304" pitchFamily="18" charset="0"/>
                        <a:ea typeface="Times New Roman" panose="02020603050405020304" pitchFamily="18" charset="0"/>
                      </a:endParaRPr>
                    </a:p>
                  </a:txBody>
                  <a:tcPr marL="68580" marR="68580" marT="0" marB="0"/>
                </a:tc>
                <a:tc>
                  <a:txBody>
                    <a:bodyPr/>
                    <a:lstStyle/>
                    <a:p>
                      <a:pPr algn="ctr">
                        <a:spcAft>
                          <a:spcPts val="0"/>
                        </a:spcAft>
                      </a:pPr>
                      <a:r>
                        <a:rPr lang="uz-Cyrl-UZ" sz="1300">
                          <a:effectLst/>
                        </a:rPr>
                        <a:t>3,4-5,4</a:t>
                      </a:r>
                      <a:endParaRPr lang="ru-RU" sz="1200">
                        <a:effectLst/>
                      </a:endParaRPr>
                    </a:p>
                    <a:p>
                      <a:pPr algn="ctr">
                        <a:spcAft>
                          <a:spcPts val="0"/>
                        </a:spcAft>
                      </a:pPr>
                      <a:r>
                        <a:rPr lang="uz-Cyrl-UZ" sz="1300">
                          <a:effectLst/>
                        </a:rPr>
                        <a:t>5,0</a:t>
                      </a:r>
                      <a:endParaRPr lang="ru-RU" sz="1200">
                        <a:effectLst/>
                      </a:endParaRPr>
                    </a:p>
                    <a:p>
                      <a:pPr algn="ctr">
                        <a:spcAft>
                          <a:spcPts val="0"/>
                        </a:spcAft>
                      </a:pPr>
                      <a:r>
                        <a:rPr lang="uz-Cyrl-UZ" sz="1300">
                          <a:effectLst/>
                        </a:rPr>
                        <a:t>4,0-9,4</a:t>
                      </a:r>
                      <a:endParaRPr lang="ru-RU" sz="1200">
                        <a:effectLst/>
                      </a:endParaRPr>
                    </a:p>
                    <a:p>
                      <a:pPr algn="ctr">
                        <a:spcAft>
                          <a:spcPts val="0"/>
                        </a:spcAft>
                      </a:pPr>
                      <a:r>
                        <a:rPr lang="uz-Cyrl-UZ" sz="1300">
                          <a:effectLst/>
                        </a:rPr>
                        <a:t>10,3-12,2</a:t>
                      </a:r>
                      <a:endParaRPr lang="ru-RU" sz="1200">
                        <a:effectLst/>
                        <a:latin typeface="Times New Roman" panose="02020603050405020304" pitchFamily="18" charset="0"/>
                        <a:ea typeface="Times New Roman" panose="02020603050405020304" pitchFamily="18" charset="0"/>
                      </a:endParaRPr>
                    </a:p>
                  </a:txBody>
                  <a:tcPr marL="68580" marR="68580" marT="0" marB="0"/>
                </a:tc>
                <a:tc>
                  <a:txBody>
                    <a:bodyPr/>
                    <a:lstStyle/>
                    <a:p>
                      <a:pPr algn="ctr">
                        <a:spcAft>
                          <a:spcPts val="0"/>
                        </a:spcAft>
                      </a:pPr>
                      <a:r>
                        <a:rPr lang="uz-Cyrl-UZ" sz="1300">
                          <a:effectLst/>
                        </a:rPr>
                        <a:t>12,0-13,8</a:t>
                      </a:r>
                      <a:endParaRPr lang="ru-RU" sz="1200">
                        <a:effectLst/>
                      </a:endParaRPr>
                    </a:p>
                    <a:p>
                      <a:pPr algn="ctr">
                        <a:spcAft>
                          <a:spcPts val="0"/>
                        </a:spcAft>
                      </a:pPr>
                      <a:r>
                        <a:rPr lang="uz-Cyrl-UZ" sz="1300">
                          <a:effectLst/>
                        </a:rPr>
                        <a:t>15,6-17,8</a:t>
                      </a:r>
                      <a:endParaRPr lang="ru-RU" sz="1200">
                        <a:effectLst/>
                      </a:endParaRPr>
                    </a:p>
                    <a:p>
                      <a:pPr algn="ctr">
                        <a:spcAft>
                          <a:spcPts val="0"/>
                        </a:spcAft>
                      </a:pPr>
                      <a:r>
                        <a:rPr lang="uz-Cyrl-UZ" sz="1300">
                          <a:effectLst/>
                        </a:rPr>
                        <a:t>19,1-23,5</a:t>
                      </a:r>
                      <a:endParaRPr lang="ru-RU" sz="1200">
                        <a:effectLst/>
                      </a:endParaRPr>
                    </a:p>
                    <a:p>
                      <a:pPr algn="ctr">
                        <a:spcAft>
                          <a:spcPts val="0"/>
                        </a:spcAft>
                      </a:pPr>
                      <a:r>
                        <a:rPr lang="uz-Cyrl-UZ" sz="1300">
                          <a:effectLst/>
                        </a:rPr>
                        <a:t>14,3-14,8</a:t>
                      </a:r>
                      <a:endParaRPr lang="ru-RU" sz="1200">
                        <a:effectLst/>
                        <a:latin typeface="Times New Roman" panose="02020603050405020304" pitchFamily="18" charset="0"/>
                        <a:ea typeface="Times New Roman" panose="02020603050405020304" pitchFamily="18" charset="0"/>
                      </a:endParaRPr>
                    </a:p>
                  </a:txBody>
                  <a:tcPr marL="68580" marR="68580" marT="0" marB="0"/>
                </a:tc>
                <a:extLst>
                  <a:ext uri="{0D108BD9-81ED-4DB2-BD59-A6C34878D82A}">
                    <a16:rowId xmlns:a16="http://schemas.microsoft.com/office/drawing/2014/main" xmlns="" val="10001"/>
                  </a:ext>
                </a:extLst>
              </a:tr>
              <a:tr h="978118">
                <a:tc>
                  <a:txBody>
                    <a:bodyPr/>
                    <a:lstStyle/>
                    <a:p>
                      <a:pPr>
                        <a:spcAft>
                          <a:spcPts val="0"/>
                        </a:spcAft>
                      </a:pPr>
                      <a:r>
                        <a:rPr lang="uz-Cyrl-UZ" sz="1300" dirty="0">
                          <a:effectLst/>
                        </a:rPr>
                        <a:t>Qiyin siloslana- digan o‘simliklar</a:t>
                      </a:r>
                      <a:endParaRPr lang="ru-RU" sz="1200" dirty="0">
                        <a:effectLst/>
                        <a:latin typeface="Times New Roman" panose="02020603050405020304" pitchFamily="18" charset="0"/>
                        <a:ea typeface="Times New Roman" panose="02020603050405020304" pitchFamily="18" charset="0"/>
                      </a:endParaRPr>
                    </a:p>
                  </a:txBody>
                  <a:tcPr marL="68580" marR="68580" marT="0" marB="0"/>
                </a:tc>
                <a:tc>
                  <a:txBody>
                    <a:bodyPr/>
                    <a:lstStyle/>
                    <a:p>
                      <a:pPr>
                        <a:spcAft>
                          <a:spcPts val="0"/>
                        </a:spcAft>
                      </a:pPr>
                      <a:r>
                        <a:rPr lang="uz-Cyrl-UZ" sz="1300">
                          <a:effectLst/>
                        </a:rPr>
                        <a:t>No‘xat </a:t>
                      </a:r>
                      <a:endParaRPr lang="ru-RU" sz="1200">
                        <a:effectLst/>
                      </a:endParaRPr>
                    </a:p>
                    <a:p>
                      <a:pPr>
                        <a:spcAft>
                          <a:spcPts val="0"/>
                        </a:spcAft>
                      </a:pPr>
                      <a:r>
                        <a:rPr lang="uz-Cyrl-UZ" sz="1300">
                          <a:effectLst/>
                        </a:rPr>
                        <a:t>Qashqarbeda</a:t>
                      </a:r>
                      <a:endParaRPr lang="ru-RU" sz="1200">
                        <a:effectLst/>
                      </a:endParaRPr>
                    </a:p>
                    <a:p>
                      <a:pPr>
                        <a:spcAft>
                          <a:spcPts val="0"/>
                        </a:spcAft>
                      </a:pPr>
                      <a:r>
                        <a:rPr lang="uz-Cyrl-UZ" sz="1300">
                          <a:effectLst/>
                        </a:rPr>
                        <a:t>Vika </a:t>
                      </a:r>
                      <a:endParaRPr lang="ru-RU" sz="1200">
                        <a:effectLst/>
                      </a:endParaRPr>
                    </a:p>
                    <a:p>
                      <a:pPr>
                        <a:spcAft>
                          <a:spcPts val="0"/>
                        </a:spcAft>
                      </a:pPr>
                      <a:r>
                        <a:rPr lang="uz-Cyrl-UZ" sz="1300">
                          <a:effectLst/>
                        </a:rPr>
                        <a:t>Sebarga</a:t>
                      </a:r>
                      <a:endParaRPr lang="ru-RU" sz="1200">
                        <a:effectLst/>
                        <a:latin typeface="Times New Roman" panose="02020603050405020304" pitchFamily="18" charset="0"/>
                        <a:ea typeface="Times New Roman" panose="02020603050405020304" pitchFamily="18" charset="0"/>
                      </a:endParaRPr>
                    </a:p>
                  </a:txBody>
                  <a:tcPr marL="68580" marR="68580" marT="0" marB="0"/>
                </a:tc>
                <a:tc>
                  <a:txBody>
                    <a:bodyPr/>
                    <a:lstStyle/>
                    <a:p>
                      <a:pPr algn="ctr">
                        <a:spcAft>
                          <a:spcPts val="0"/>
                        </a:spcAft>
                      </a:pPr>
                      <a:r>
                        <a:rPr lang="uz-Cyrl-UZ" sz="1300">
                          <a:effectLst/>
                        </a:rPr>
                        <a:t>8,1</a:t>
                      </a:r>
                      <a:endParaRPr lang="ru-RU" sz="1200">
                        <a:effectLst/>
                      </a:endParaRPr>
                    </a:p>
                    <a:p>
                      <a:pPr algn="ctr">
                        <a:spcAft>
                          <a:spcPts val="0"/>
                        </a:spcAft>
                      </a:pPr>
                      <a:r>
                        <a:rPr lang="uz-Cyrl-UZ" sz="1300">
                          <a:effectLst/>
                        </a:rPr>
                        <a:t>5,8-6,16</a:t>
                      </a:r>
                      <a:endParaRPr lang="ru-RU" sz="1200">
                        <a:effectLst/>
                      </a:endParaRPr>
                    </a:p>
                    <a:p>
                      <a:pPr algn="ctr">
                        <a:spcAft>
                          <a:spcPts val="0"/>
                        </a:spcAft>
                      </a:pPr>
                      <a:r>
                        <a:rPr lang="uz-Cyrl-UZ" sz="1300">
                          <a:effectLst/>
                        </a:rPr>
                        <a:t>4,3-5,2</a:t>
                      </a:r>
                      <a:endParaRPr lang="ru-RU" sz="1200">
                        <a:effectLst/>
                      </a:endParaRPr>
                    </a:p>
                    <a:p>
                      <a:pPr algn="ctr">
                        <a:spcAft>
                          <a:spcPts val="0"/>
                        </a:spcAft>
                      </a:pPr>
                      <a:r>
                        <a:rPr lang="uz-Cyrl-UZ" sz="1300">
                          <a:effectLst/>
                        </a:rPr>
                        <a:t>4,5</a:t>
                      </a:r>
                      <a:endParaRPr lang="ru-RU" sz="1200">
                        <a:effectLst/>
                        <a:latin typeface="Times New Roman" panose="02020603050405020304" pitchFamily="18" charset="0"/>
                        <a:ea typeface="Times New Roman" panose="02020603050405020304" pitchFamily="18" charset="0"/>
                      </a:endParaRPr>
                    </a:p>
                  </a:txBody>
                  <a:tcPr marL="68580" marR="68580" marT="0" marB="0"/>
                </a:tc>
                <a:tc>
                  <a:txBody>
                    <a:bodyPr/>
                    <a:lstStyle/>
                    <a:p>
                      <a:pPr algn="ctr">
                        <a:spcAft>
                          <a:spcPts val="0"/>
                        </a:spcAft>
                      </a:pPr>
                      <a:r>
                        <a:rPr lang="uz-Cyrl-UZ" sz="1300">
                          <a:effectLst/>
                        </a:rPr>
                        <a:t>9,6</a:t>
                      </a:r>
                      <a:endParaRPr lang="ru-RU" sz="1200">
                        <a:effectLst/>
                      </a:endParaRPr>
                    </a:p>
                    <a:p>
                      <a:pPr algn="ctr">
                        <a:spcAft>
                          <a:spcPts val="0"/>
                        </a:spcAft>
                      </a:pPr>
                      <a:r>
                        <a:rPr lang="uz-Cyrl-UZ" sz="1300">
                          <a:effectLst/>
                        </a:rPr>
                        <a:t>6,4-6,7</a:t>
                      </a:r>
                      <a:endParaRPr lang="ru-RU" sz="1200">
                        <a:effectLst/>
                      </a:endParaRPr>
                    </a:p>
                    <a:p>
                      <a:pPr algn="ctr">
                        <a:spcAft>
                          <a:spcPts val="0"/>
                        </a:spcAft>
                      </a:pPr>
                      <a:r>
                        <a:rPr lang="uz-Cyrl-UZ" sz="1300">
                          <a:effectLst/>
                        </a:rPr>
                        <a:t>5,7-6,6</a:t>
                      </a:r>
                      <a:endParaRPr lang="ru-RU" sz="1200">
                        <a:effectLst/>
                      </a:endParaRPr>
                    </a:p>
                    <a:p>
                      <a:pPr algn="ctr">
                        <a:spcAft>
                          <a:spcPts val="0"/>
                        </a:spcAft>
                      </a:pPr>
                      <a:r>
                        <a:rPr lang="uz-Cyrl-UZ" sz="1300">
                          <a:effectLst/>
                        </a:rPr>
                        <a:t>5,7</a:t>
                      </a:r>
                      <a:endParaRPr lang="ru-RU" sz="1200">
                        <a:effectLst/>
                        <a:latin typeface="Times New Roman" panose="02020603050405020304" pitchFamily="18" charset="0"/>
                        <a:ea typeface="Times New Roman" panose="02020603050405020304" pitchFamily="18" charset="0"/>
                      </a:endParaRPr>
                    </a:p>
                  </a:txBody>
                  <a:tcPr marL="68580" marR="68580" marT="0" marB="0"/>
                </a:tc>
                <a:extLst>
                  <a:ext uri="{0D108BD9-81ED-4DB2-BD59-A6C34878D82A}">
                    <a16:rowId xmlns:a16="http://schemas.microsoft.com/office/drawing/2014/main" xmlns="" val="10002"/>
                  </a:ext>
                </a:extLst>
              </a:tr>
              <a:tr h="978118">
                <a:tc>
                  <a:txBody>
                    <a:bodyPr/>
                    <a:lstStyle/>
                    <a:p>
                      <a:pPr>
                        <a:spcAft>
                          <a:spcPts val="0"/>
                        </a:spcAft>
                      </a:pPr>
                      <a:r>
                        <a:rPr lang="uz-Cyrl-UZ" sz="1300">
                          <a:effectLst/>
                        </a:rPr>
                        <a:t>Siloslanmaydig</a:t>
                      </a:r>
                      <a:r>
                        <a:rPr lang="ru-RU" sz="1300">
                          <a:effectLst/>
                        </a:rPr>
                        <a:t>a</a:t>
                      </a:r>
                      <a:r>
                        <a:rPr lang="uz-Cyrl-UZ" sz="1300">
                          <a:effectLst/>
                        </a:rPr>
                        <a:t>n o‘simliklar</a:t>
                      </a:r>
                      <a:endParaRPr lang="ru-RU" sz="1200">
                        <a:effectLst/>
                        <a:latin typeface="Times New Roman" panose="02020603050405020304" pitchFamily="18" charset="0"/>
                        <a:ea typeface="Times New Roman" panose="02020603050405020304" pitchFamily="18" charset="0"/>
                      </a:endParaRPr>
                    </a:p>
                  </a:txBody>
                  <a:tcPr marL="68580" marR="68580" marT="0" marB="0"/>
                </a:tc>
                <a:tc>
                  <a:txBody>
                    <a:bodyPr/>
                    <a:lstStyle/>
                    <a:p>
                      <a:pPr>
                        <a:spcAft>
                          <a:spcPts val="0"/>
                        </a:spcAft>
                      </a:pPr>
                      <a:r>
                        <a:rPr lang="uz-Cyrl-UZ" sz="1300">
                          <a:effectLst/>
                        </a:rPr>
                        <a:t>Beda</a:t>
                      </a:r>
                      <a:endParaRPr lang="ru-RU" sz="1200">
                        <a:effectLst/>
                      </a:endParaRPr>
                    </a:p>
                    <a:p>
                      <a:pPr>
                        <a:spcAft>
                          <a:spcPts val="0"/>
                        </a:spcAft>
                      </a:pPr>
                      <a:r>
                        <a:rPr lang="uz-Cyrl-UZ" sz="1300">
                          <a:effectLst/>
                        </a:rPr>
                        <a:t>Soya </a:t>
                      </a:r>
                      <a:endParaRPr lang="ru-RU" sz="1200">
                        <a:effectLst/>
                      </a:endParaRPr>
                    </a:p>
                    <a:p>
                      <a:pPr>
                        <a:spcAft>
                          <a:spcPts val="0"/>
                        </a:spcAft>
                      </a:pPr>
                      <a:r>
                        <a:rPr lang="uz-Cyrl-UZ" sz="1300">
                          <a:effectLst/>
                        </a:rPr>
                        <a:t>Kartoshka </a:t>
                      </a:r>
                      <a:endParaRPr lang="ru-RU" sz="1200">
                        <a:effectLst/>
                      </a:endParaRPr>
                    </a:p>
                    <a:p>
                      <a:pPr>
                        <a:spcAft>
                          <a:spcPts val="0"/>
                        </a:spcAft>
                      </a:pPr>
                      <a:r>
                        <a:rPr lang="uz-Cyrl-UZ" sz="1300">
                          <a:effectLst/>
                        </a:rPr>
                        <a:t>palagi</a:t>
                      </a:r>
                      <a:endParaRPr lang="ru-RU" sz="1200">
                        <a:effectLst/>
                        <a:latin typeface="Times New Roman" panose="02020603050405020304" pitchFamily="18" charset="0"/>
                        <a:ea typeface="Times New Roman" panose="02020603050405020304" pitchFamily="18" charset="0"/>
                      </a:endParaRPr>
                    </a:p>
                  </a:txBody>
                  <a:tcPr marL="68580" marR="68580" marT="0" marB="0"/>
                </a:tc>
                <a:tc>
                  <a:txBody>
                    <a:bodyPr/>
                    <a:lstStyle/>
                    <a:p>
                      <a:pPr algn="ctr">
                        <a:spcAft>
                          <a:spcPts val="0"/>
                        </a:spcAft>
                      </a:pPr>
                      <a:r>
                        <a:rPr lang="uz-Cyrl-UZ" sz="1300">
                          <a:effectLst/>
                        </a:rPr>
                        <a:t>5,5</a:t>
                      </a:r>
                      <a:endParaRPr lang="ru-RU" sz="1200">
                        <a:effectLst/>
                      </a:endParaRPr>
                    </a:p>
                    <a:p>
                      <a:pPr algn="ctr">
                        <a:spcAft>
                          <a:spcPts val="0"/>
                        </a:spcAft>
                      </a:pPr>
                      <a:r>
                        <a:rPr lang="uz-Cyrl-UZ" sz="1300">
                          <a:effectLst/>
                        </a:rPr>
                        <a:t>4,7-6,0</a:t>
                      </a:r>
                      <a:endParaRPr lang="ru-RU" sz="1200">
                        <a:effectLst/>
                      </a:endParaRPr>
                    </a:p>
                    <a:p>
                      <a:pPr algn="ctr">
                        <a:spcAft>
                          <a:spcPts val="0"/>
                        </a:spcAft>
                      </a:pPr>
                      <a:r>
                        <a:rPr lang="uz-Cyrl-UZ" sz="1300">
                          <a:effectLst/>
                        </a:rPr>
                        <a:t>3,6</a:t>
                      </a:r>
                      <a:endParaRPr lang="ru-RU" sz="1200">
                        <a:effectLst/>
                        <a:latin typeface="Times New Roman" panose="02020603050405020304" pitchFamily="18" charset="0"/>
                        <a:ea typeface="Times New Roman" panose="02020603050405020304" pitchFamily="18" charset="0"/>
                      </a:endParaRPr>
                    </a:p>
                  </a:txBody>
                  <a:tcPr marL="68580" marR="68580" marT="0" marB="0"/>
                </a:tc>
                <a:tc>
                  <a:txBody>
                    <a:bodyPr/>
                    <a:lstStyle/>
                    <a:p>
                      <a:pPr algn="ctr">
                        <a:spcAft>
                          <a:spcPts val="0"/>
                        </a:spcAft>
                      </a:pPr>
                      <a:r>
                        <a:rPr lang="uz-Cyrl-UZ" sz="1300" dirty="0">
                          <a:effectLst/>
                        </a:rPr>
                        <a:t>3,9</a:t>
                      </a:r>
                      <a:endParaRPr lang="ru-RU" sz="1200" dirty="0">
                        <a:effectLst/>
                      </a:endParaRPr>
                    </a:p>
                    <a:p>
                      <a:pPr algn="ctr">
                        <a:spcAft>
                          <a:spcPts val="0"/>
                        </a:spcAft>
                      </a:pPr>
                      <a:r>
                        <a:rPr lang="uz-Cyrl-UZ" sz="1300" dirty="0">
                          <a:effectLst/>
                        </a:rPr>
                        <a:t>3</a:t>
                      </a:r>
                      <a:r>
                        <a:rPr lang="ru-RU" sz="1300" dirty="0">
                          <a:effectLst/>
                        </a:rPr>
                        <a:t>,</a:t>
                      </a:r>
                      <a:r>
                        <a:rPr lang="uz-Cyrl-UZ" sz="1300" dirty="0">
                          <a:effectLst/>
                        </a:rPr>
                        <a:t>3-4,4</a:t>
                      </a:r>
                      <a:endParaRPr lang="ru-RU" sz="1200" dirty="0">
                        <a:effectLst/>
                      </a:endParaRPr>
                    </a:p>
                    <a:p>
                      <a:pPr algn="ctr">
                        <a:spcAft>
                          <a:spcPts val="0"/>
                        </a:spcAft>
                      </a:pPr>
                      <a:r>
                        <a:rPr lang="uz-Cyrl-UZ" sz="1300" dirty="0">
                          <a:effectLst/>
                        </a:rPr>
                        <a:t>2,5</a:t>
                      </a:r>
                      <a:endParaRPr lang="ru-RU" sz="1200" dirty="0">
                        <a:effectLst/>
                        <a:latin typeface="Times New Roman" panose="02020603050405020304" pitchFamily="18" charset="0"/>
                        <a:ea typeface="Times New Roman" panose="02020603050405020304" pitchFamily="18" charset="0"/>
                      </a:endParaRPr>
                    </a:p>
                  </a:txBody>
                  <a:tcPr marL="68580" marR="68580" marT="0" marB="0"/>
                </a:tc>
                <a:extLst>
                  <a:ext uri="{0D108BD9-81ED-4DB2-BD59-A6C34878D82A}">
                    <a16:rowId xmlns:a16="http://schemas.microsoft.com/office/drawing/2014/main" xmlns="" val="10003"/>
                  </a:ext>
                </a:extLst>
              </a:tr>
            </a:tbl>
          </a:graphicData>
        </a:graphic>
      </p:graphicFrame>
      <p:sp>
        <p:nvSpPr>
          <p:cNvPr id="5" name="Rectangle 1"/>
          <p:cNvSpPr>
            <a:spLocks noChangeArrowheads="1"/>
          </p:cNvSpPr>
          <p:nvPr/>
        </p:nvSpPr>
        <p:spPr bwMode="auto">
          <a:xfrm>
            <a:off x="1435986" y="1446540"/>
            <a:ext cx="9232014" cy="10156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indent="449263" algn="ctr" eaLnBrk="0" fontAlgn="base" hangingPunct="0">
              <a:spcBef>
                <a:spcPct val="0"/>
              </a:spcBef>
              <a:spcAft>
                <a:spcPct val="0"/>
              </a:spcAft>
            </a:pPr>
            <a:r>
              <a:rPr lang="uz-Cyrl-UZ" altLang="ru-RU" sz="1500" dirty="0">
                <a:solidFill>
                  <a:srgbClr val="000000"/>
                </a:solidFill>
                <a:latin typeface="Arial" panose="020B0604020202020204" pitchFamily="34" charset="0"/>
                <a:ea typeface="Times New Roman" panose="02020603050405020304" pitchFamily="18" charset="0"/>
              </a:rPr>
              <a:t>Siloslash uchun tarkibida shakar ko‘p bo‘lgan o‘</a:t>
            </a:r>
            <a:r>
              <a:rPr lang="en-US" altLang="ru-RU" sz="1500" dirty="0">
                <a:solidFill>
                  <a:srgbClr val="000000"/>
                </a:solidFill>
                <a:latin typeface="Arial" panose="020B0604020202020204" pitchFamily="34" charset="0"/>
                <a:ea typeface="Times New Roman" panose="02020603050405020304" pitchFamily="18" charset="0"/>
              </a:rPr>
              <a:t>s</a:t>
            </a:r>
            <a:r>
              <a:rPr lang="uz-Cyrl-UZ" altLang="ru-RU" sz="1500" dirty="0">
                <a:solidFill>
                  <a:srgbClr val="000000"/>
                </a:solidFill>
                <a:latin typeface="Arial" panose="020B0604020202020204" pitchFamily="34" charset="0"/>
                <a:ea typeface="Times New Roman" panose="02020603050405020304" pitchFamily="18" charset="0"/>
              </a:rPr>
              <a:t>imliklar ishlatiladi (9-jadval</a:t>
            </a:r>
            <a:r>
              <a:rPr lang="en-US" altLang="ru-RU" sz="1500" dirty="0">
                <a:solidFill>
                  <a:srgbClr val="000000"/>
                </a:solidFill>
                <a:latin typeface="Arial" panose="020B0604020202020204" pitchFamily="34" charset="0"/>
                <a:ea typeface="Times New Roman" panose="02020603050405020304" pitchFamily="18" charset="0"/>
              </a:rPr>
              <a:t>)</a:t>
            </a:r>
            <a:r>
              <a:rPr lang="uz-Cyrl-UZ" altLang="ru-RU" sz="1500" dirty="0">
                <a:solidFill>
                  <a:srgbClr val="000000"/>
                </a:solidFill>
                <a:latin typeface="Arial" panose="020B0604020202020204" pitchFamily="34" charset="0"/>
                <a:ea typeface="Times New Roman" panose="02020603050405020304" pitchFamily="18" charset="0"/>
              </a:rPr>
              <a:t>.</a:t>
            </a:r>
            <a:endParaRPr lang="ru-RU" altLang="ru-RU" sz="800" dirty="0">
              <a:latin typeface="Arial" panose="020B0604020202020204" pitchFamily="34" charset="0"/>
            </a:endParaRPr>
          </a:p>
          <a:p>
            <a:pPr indent="449263" algn="ctr" eaLnBrk="0" fontAlgn="base" hangingPunct="0">
              <a:spcBef>
                <a:spcPct val="0"/>
              </a:spcBef>
              <a:spcAft>
                <a:spcPct val="0"/>
              </a:spcAft>
            </a:pPr>
            <a:r>
              <a:rPr lang="en-US" altLang="ru-RU" sz="1500" dirty="0">
                <a:solidFill>
                  <a:srgbClr val="000000"/>
                </a:solidFill>
                <a:latin typeface="Arial" panose="020B0604020202020204" pitchFamily="34" charset="0"/>
                <a:ea typeface="Times New Roman" panose="02020603050405020304" pitchFamily="18" charset="0"/>
              </a:rPr>
              <a:t>									</a:t>
            </a:r>
            <a:r>
              <a:rPr lang="uz-Cyrl-UZ" altLang="ru-RU" sz="1500" dirty="0">
                <a:solidFill>
                  <a:srgbClr val="000000"/>
                </a:solidFill>
                <a:latin typeface="Arial" panose="020B0604020202020204" pitchFamily="34" charset="0"/>
                <a:ea typeface="Times New Roman" panose="02020603050405020304" pitchFamily="18" charset="0"/>
              </a:rPr>
              <a:t>9- j a d v a l</a:t>
            </a:r>
            <a:endParaRPr lang="ru-RU" altLang="ru-RU" sz="800" dirty="0">
              <a:latin typeface="Arial" panose="020B0604020202020204" pitchFamily="34" charset="0"/>
            </a:endParaRPr>
          </a:p>
          <a:p>
            <a:pPr indent="449263" algn="ctr" eaLnBrk="0" fontAlgn="base" hangingPunct="0">
              <a:spcBef>
                <a:spcPct val="0"/>
              </a:spcBef>
              <a:spcAft>
                <a:spcPct val="0"/>
              </a:spcAft>
            </a:pPr>
            <a:r>
              <a:rPr lang="uz-Cyrl-UZ" altLang="ru-RU" sz="1500" dirty="0">
                <a:solidFill>
                  <a:srgbClr val="000000"/>
                </a:solidFill>
                <a:latin typeface="Arial" panose="020B0604020202020204" pitchFamily="34" charset="0"/>
                <a:ea typeface="Times New Roman" panose="02020603050405020304" pitchFamily="18" charset="0"/>
              </a:rPr>
              <a:t>Siloslash uchun ishlatiladigan o‘simliklar va ular tarkibidagi </a:t>
            </a:r>
            <a:endParaRPr lang="ru-RU" altLang="ru-RU" sz="800" dirty="0">
              <a:latin typeface="Arial" panose="020B0604020202020204" pitchFamily="34" charset="0"/>
            </a:endParaRPr>
          </a:p>
          <a:p>
            <a:pPr indent="449263" algn="ctr" eaLnBrk="0" fontAlgn="base" hangingPunct="0">
              <a:spcBef>
                <a:spcPct val="0"/>
              </a:spcBef>
              <a:spcAft>
                <a:spcPct val="0"/>
              </a:spcAft>
            </a:pPr>
            <a:r>
              <a:rPr lang="en-US" altLang="ru-RU" sz="1500" dirty="0" err="1">
                <a:solidFill>
                  <a:srgbClr val="000000"/>
                </a:solidFill>
                <a:latin typeface="Arial" panose="020B0604020202020204" pitchFamily="34" charset="0"/>
                <a:ea typeface="Times New Roman" panose="02020603050405020304" pitchFamily="18" charset="0"/>
              </a:rPr>
              <a:t>sh</a:t>
            </a:r>
            <a:r>
              <a:rPr lang="uz-Cyrl-UZ" altLang="ru-RU" sz="1500" dirty="0">
                <a:solidFill>
                  <a:srgbClr val="000000"/>
                </a:solidFill>
                <a:latin typeface="Arial" panose="020B0604020202020204" pitchFamily="34" charset="0"/>
                <a:ea typeface="Times New Roman" panose="02020603050405020304" pitchFamily="18" charset="0"/>
              </a:rPr>
              <a:t>a</a:t>
            </a:r>
            <a:r>
              <a:rPr lang="en-US" altLang="ru-RU" sz="1500" dirty="0">
                <a:solidFill>
                  <a:srgbClr val="000000"/>
                </a:solidFill>
                <a:latin typeface="Arial" panose="020B0604020202020204" pitchFamily="34" charset="0"/>
                <a:ea typeface="Times New Roman" panose="02020603050405020304" pitchFamily="18" charset="0"/>
              </a:rPr>
              <a:t>k</a:t>
            </a:r>
            <a:r>
              <a:rPr lang="uz-Cyrl-UZ" altLang="ru-RU" sz="1500" dirty="0">
                <a:solidFill>
                  <a:srgbClr val="000000"/>
                </a:solidFill>
                <a:latin typeface="Arial" panose="020B0604020202020204" pitchFamily="34" charset="0"/>
                <a:ea typeface="Times New Roman" panose="02020603050405020304" pitchFamily="18" charset="0"/>
              </a:rPr>
              <a:t>ar </a:t>
            </a:r>
            <a:r>
              <a:rPr lang="en-US" altLang="ru-RU" sz="1500" dirty="0">
                <a:solidFill>
                  <a:srgbClr val="000000"/>
                </a:solidFill>
                <a:latin typeface="Arial" panose="020B0604020202020204" pitchFamily="34" charset="0"/>
                <a:ea typeface="Times New Roman" panose="02020603050405020304" pitchFamily="18" charset="0"/>
              </a:rPr>
              <a:t>mi</a:t>
            </a:r>
            <a:r>
              <a:rPr lang="uz-Cyrl-UZ" altLang="ru-RU" sz="1500" dirty="0">
                <a:solidFill>
                  <a:srgbClr val="000000"/>
                </a:solidFill>
                <a:latin typeface="Arial" panose="020B0604020202020204" pitchFamily="34" charset="0"/>
                <a:ea typeface="Times New Roman" panose="02020603050405020304" pitchFamily="18" charset="0"/>
              </a:rPr>
              <a:t>qdori</a:t>
            </a:r>
            <a:r>
              <a:rPr lang="en-US" altLang="ru-RU" sz="800" dirty="0">
                <a:latin typeface="Arial" panose="020B0604020202020204" pitchFamily="34" charset="0"/>
              </a:rPr>
              <a:t> </a:t>
            </a:r>
            <a:r>
              <a:rPr lang="uz-Cyrl-UZ" altLang="ru-RU" sz="1500" dirty="0">
                <a:solidFill>
                  <a:srgbClr val="000000"/>
                </a:solidFill>
                <a:latin typeface="Arial" panose="020B0604020202020204" pitchFamily="34" charset="0"/>
                <a:ea typeface="Times New Roman" panose="02020603050405020304" pitchFamily="18" charset="0"/>
              </a:rPr>
              <a:t>(A.A.Zubrilin, Ye.N.Mishustin, V.A.Xarchenkolar ma’lumoti)</a:t>
            </a:r>
            <a:endParaRPr lang="uz-Cyrl-UZ" altLang="ru-RU" dirty="0">
              <a:latin typeface="Arial" panose="020B0604020202020204" pitchFamily="34" charset="0"/>
            </a:endParaRPr>
          </a:p>
        </p:txBody>
      </p:sp>
    </p:spTree>
    <p:extLst>
      <p:ext uri="{BB962C8B-B14F-4D97-AF65-F5344CB8AC3E}">
        <p14:creationId xmlns:p14="http://schemas.microsoft.com/office/powerpoint/2010/main" val="67572452"/>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uz-Cyrl-UZ" b="1" dirty="0"/>
              <a:t>Moy kislotali bijg‘ish</a:t>
            </a:r>
            <a:r>
              <a:rPr lang="uz-Cyrl-UZ" dirty="0"/>
              <a:t>. </a:t>
            </a:r>
            <a:endParaRPr lang="ru-RU" dirty="0"/>
          </a:p>
        </p:txBody>
      </p:sp>
      <p:sp>
        <p:nvSpPr>
          <p:cNvPr id="3" name="Объект 2"/>
          <p:cNvSpPr>
            <a:spLocks noGrp="1"/>
          </p:cNvSpPr>
          <p:nvPr>
            <p:ph idx="1"/>
          </p:nvPr>
        </p:nvSpPr>
        <p:spPr>
          <a:xfrm>
            <a:off x="673768" y="1845734"/>
            <a:ext cx="6104813" cy="4258852"/>
          </a:xfrm>
        </p:spPr>
        <p:txBody>
          <a:bodyPr>
            <a:normAutofit fontScale="92500" lnSpcReduction="20000"/>
          </a:bodyPr>
          <a:lstStyle/>
          <a:p>
            <a:pPr algn="just"/>
            <a:r>
              <a:rPr lang="uz-Cyrl-UZ" dirty="0"/>
              <a:t>Moy kislotali bijg‘ish protsessi tabiatda keng tarqalgan. Bu biologik protsess ekanligini 1861 yilda Lui Paster isbotlab bergan. Protsessni moy kislotali bijg‘ituvchi bakteriyalar olib boradi. Tipik anaeroblar, sporahosil qiladigan, vegegativ hujayralari dugsimon, baraban tayoqchasiga o‘xshash, 1-5nm uzunlikda bo‘ladi. Bular tabiatda keng tarqalgan bo‘lib, sutni, pishloqni, konservalarni buzadi, sabzavotlarni chiritadi va xalq xo‘jaligiga katta zarar yetkazadi. Lekin ba’zi vakillari (Clost. pasterianum,39-rasm) molekulyar azotni o‘zlashtirib, tuproqni azotga boyitadi.</a:t>
            </a:r>
            <a:endParaRPr lang="ru-RU" dirty="0"/>
          </a:p>
          <a:p>
            <a:endParaRPr lang="ru-RU" dirty="0"/>
          </a:p>
        </p:txBody>
      </p:sp>
      <p:pic>
        <p:nvPicPr>
          <p:cNvPr id="4" name="Рисунок 3"/>
          <p:cNvPicPr>
            <a:picLocks noChangeAspect="1"/>
          </p:cNvPicPr>
          <p:nvPr/>
        </p:nvPicPr>
        <p:blipFill>
          <a:blip r:embed="rId2"/>
          <a:stretch>
            <a:fillRect/>
          </a:stretch>
        </p:blipFill>
        <p:spPr>
          <a:xfrm>
            <a:off x="7063500" y="2362717"/>
            <a:ext cx="2827260" cy="2479740"/>
          </a:xfrm>
          <a:prstGeom prst="rect">
            <a:avLst/>
          </a:prstGeom>
        </p:spPr>
      </p:pic>
      <p:sp>
        <p:nvSpPr>
          <p:cNvPr id="5" name="Прямоугольник 4"/>
          <p:cNvSpPr/>
          <p:nvPr/>
        </p:nvSpPr>
        <p:spPr>
          <a:xfrm>
            <a:off x="7604761" y="4821483"/>
            <a:ext cx="2056075" cy="646331"/>
          </a:xfrm>
          <a:prstGeom prst="rect">
            <a:avLst/>
          </a:prstGeom>
        </p:spPr>
        <p:txBody>
          <a:bodyPr wrap="square">
            <a:spAutoFit/>
          </a:bodyPr>
          <a:lstStyle/>
          <a:p>
            <a:pPr algn="just">
              <a:tabLst>
                <a:tab pos="571500" algn="l"/>
              </a:tabLst>
            </a:pPr>
            <a:r>
              <a:rPr lang="uz-Cyrl-UZ" dirty="0">
                <a:solidFill>
                  <a:srgbClr val="000000"/>
                </a:solidFill>
                <a:latin typeface="Times New Roman" panose="02020603050405020304" pitchFamily="18" charset="0"/>
                <a:ea typeface="Times New Roman" panose="02020603050405020304" pitchFamily="18" charset="0"/>
              </a:rPr>
              <a:t>Clost. pasterianum</a:t>
            </a:r>
            <a:endParaRPr lang="ru-RU" dirty="0">
              <a:latin typeface="Times New Roman" panose="02020603050405020304" pitchFamily="18" charset="0"/>
              <a:ea typeface="Times New Roman" panose="02020603050405020304" pitchFamily="18" charset="0"/>
            </a:endParaRPr>
          </a:p>
          <a:p>
            <a:pPr algn="just">
              <a:tabLst>
                <a:tab pos="571500" algn="l"/>
              </a:tabLst>
            </a:pPr>
            <a:r>
              <a:rPr lang="uz-Cyrl-UZ" dirty="0">
                <a:latin typeface="Times New Roman" panose="02020603050405020304" pitchFamily="18" charset="0"/>
                <a:ea typeface="Times New Roman" panose="02020603050405020304" pitchFamily="18" charset="0"/>
              </a:rPr>
              <a:t> </a:t>
            </a:r>
            <a:endParaRPr lang="ru-RU" dirty="0">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1886377111"/>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346960" y="415394"/>
            <a:ext cx="7543800" cy="1104314"/>
          </a:xfrm>
        </p:spPr>
        <p:txBody>
          <a:bodyPr>
            <a:normAutofit fontScale="90000"/>
          </a:bodyPr>
          <a:lstStyle/>
          <a:p>
            <a:r>
              <a:rPr lang="uz-Cyrl-UZ" b="1" dirty="0"/>
              <a:t>Sellyulozaning anaerob yo‘l bilan bijg‘ishi</a:t>
            </a:r>
            <a:r>
              <a:rPr lang="uz-Cyrl-UZ" dirty="0"/>
              <a:t>. </a:t>
            </a:r>
            <a:endParaRPr lang="ru-RU" dirty="0"/>
          </a:p>
        </p:txBody>
      </p:sp>
      <p:sp>
        <p:nvSpPr>
          <p:cNvPr id="3" name="Объект 2"/>
          <p:cNvSpPr>
            <a:spLocks noGrp="1"/>
          </p:cNvSpPr>
          <p:nvPr>
            <p:ph idx="1"/>
          </p:nvPr>
        </p:nvSpPr>
        <p:spPr/>
        <p:txBody>
          <a:bodyPr/>
          <a:lstStyle/>
          <a:p>
            <a:pPr algn="just"/>
            <a:r>
              <a:rPr lang="uz-Cyrl-UZ" dirty="0"/>
              <a:t>Sellyulozaning anaerob yo‘l bilan bijg‘ishini V.L.Omelyanskiy aniqlagan. Uni parchalaydigan bakteriyalar anaerob sharoitni talab qiladi. Bakteriyalar baraban tayoqchasiga o‘xshash spora hosil qiladi. Ulardan biri sellyulozani moy kislotali bijg‘ishga o‘xshash bijg‘itadi, sirka kislota, karbonat-angidrid va metan hosil qiladi. Ikkinchi bakteriya esa metan o‘rniga vodorod hosil qiladi.</a:t>
            </a:r>
            <a:endParaRPr lang="ru-RU" dirty="0"/>
          </a:p>
          <a:p>
            <a:endParaRPr lang="ru-RU" dirty="0"/>
          </a:p>
        </p:txBody>
      </p:sp>
    </p:spTree>
    <p:extLst>
      <p:ext uri="{BB962C8B-B14F-4D97-AF65-F5344CB8AC3E}">
        <p14:creationId xmlns:p14="http://schemas.microsoft.com/office/powerpoint/2010/main" val="39593877"/>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uz-Cyrl-UZ" b="1" dirty="0"/>
              <a:t>Sellyulozaning aerob yo‘l bilan parchalanishi</a:t>
            </a:r>
            <a:r>
              <a:rPr lang="uz-Cyrl-UZ" dirty="0"/>
              <a:t>. </a:t>
            </a:r>
            <a:endParaRPr lang="ru-RU" dirty="0"/>
          </a:p>
        </p:txBody>
      </p:sp>
      <p:sp>
        <p:nvSpPr>
          <p:cNvPr id="3" name="Объект 2"/>
          <p:cNvSpPr>
            <a:spLocks noGrp="1"/>
          </p:cNvSpPr>
          <p:nvPr>
            <p:ph idx="1"/>
          </p:nvPr>
        </p:nvSpPr>
        <p:spPr/>
        <p:txBody>
          <a:bodyPr/>
          <a:lstStyle/>
          <a:p>
            <a:pPr algn="just"/>
            <a:r>
              <a:rPr lang="uz-Cyrl-UZ" dirty="0"/>
              <a:t>Sellyulozaning aerob yo‘l bilan parchalanishida ko‘pgina bakteriyalar, aktinomitsetlar va zamburug‘lar ishtirok etadi. Odatda, sellyuloza parchalanganda shakarlar, </a:t>
            </a:r>
            <a:r>
              <a:rPr lang="en-US" dirty="0" err="1"/>
              <a:t>yu</a:t>
            </a:r>
            <a:r>
              <a:rPr lang="uz-Cyrl-UZ" dirty="0"/>
              <a:t>qori molekulali organik kislotalar hosil bo‘ladi. Oraliq mahsulotlar sifatida esa oksikislotalar hosil bo‘ladi. Bulardan azotobakter va  klostridium oziq sifatida foydalanadi. Azotobakter  va klostridium tabiatda keng tarqalgan bo‘lib, 1929 yili S.N.Vinogradskiy tomonidan aniqlangan. </a:t>
            </a:r>
            <a:endParaRPr lang="ru-RU" dirty="0"/>
          </a:p>
        </p:txBody>
      </p:sp>
    </p:spTree>
    <p:extLst>
      <p:ext uri="{BB962C8B-B14F-4D97-AF65-F5344CB8AC3E}">
        <p14:creationId xmlns:p14="http://schemas.microsoft.com/office/powerpoint/2010/main" val="4199633167"/>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pPr algn="ctr"/>
            <a:r>
              <a:rPr lang="en-US" b="1" dirty="0" err="1" smtClean="0">
                <a:latin typeface="Times New Roman" panose="02020603050405020304" pitchFamily="18" charset="0"/>
                <a:cs typeface="Times New Roman" panose="02020603050405020304" pitchFamily="18" charset="0"/>
              </a:rPr>
              <a:t>Nazorat</a:t>
            </a:r>
            <a:r>
              <a:rPr lang="en-US" b="1" dirty="0" smtClean="0">
                <a:latin typeface="Times New Roman" panose="02020603050405020304" pitchFamily="18" charset="0"/>
                <a:cs typeface="Times New Roman" panose="02020603050405020304" pitchFamily="18" charset="0"/>
              </a:rPr>
              <a:t> </a:t>
            </a:r>
            <a:r>
              <a:rPr lang="en-US" b="1" dirty="0" err="1" smtClean="0">
                <a:latin typeface="Times New Roman" panose="02020603050405020304" pitchFamily="18" charset="0"/>
                <a:cs typeface="Times New Roman" panose="02020603050405020304" pitchFamily="18" charset="0"/>
              </a:rPr>
              <a:t>savollar</a:t>
            </a:r>
            <a:endParaRPr lang="ru-RU" b="1" dirty="0">
              <a:latin typeface="Times New Roman" panose="02020603050405020304" pitchFamily="18" charset="0"/>
              <a:cs typeface="Times New Roman" panose="02020603050405020304" pitchFamily="18" charset="0"/>
            </a:endParaRPr>
          </a:p>
        </p:txBody>
      </p:sp>
      <p:sp>
        <p:nvSpPr>
          <p:cNvPr id="3" name="Объект 2"/>
          <p:cNvSpPr>
            <a:spLocks noGrp="1"/>
          </p:cNvSpPr>
          <p:nvPr>
            <p:ph idx="1"/>
          </p:nvPr>
        </p:nvSpPr>
        <p:spPr/>
        <p:txBody>
          <a:bodyPr/>
          <a:lstStyle/>
          <a:p>
            <a:r>
              <a:rPr lang="en-US" b="1" dirty="0">
                <a:latin typeface="Times New Roman" panose="02020603050405020304" pitchFamily="18" charset="0"/>
                <a:cs typeface="Times New Roman" panose="02020603050405020304" pitchFamily="18" charset="0"/>
              </a:rPr>
              <a:t>1. </a:t>
            </a:r>
            <a:r>
              <a:rPr lang="en-US" b="1" dirty="0" err="1" smtClean="0">
                <a:latin typeface="Times New Roman" panose="02020603050405020304" pitchFamily="18" charset="0"/>
                <a:cs typeface="Times New Roman" panose="02020603050405020304" pitchFamily="18" charset="0"/>
              </a:rPr>
              <a:t>Metabolizm</a:t>
            </a:r>
            <a:r>
              <a:rPr lang="en-US" b="1" dirty="0" smtClean="0">
                <a:latin typeface="Times New Roman" panose="02020603050405020304" pitchFamily="18" charset="0"/>
                <a:cs typeface="Times New Roman" panose="02020603050405020304" pitchFamily="18" charset="0"/>
              </a:rPr>
              <a:t> </a:t>
            </a:r>
            <a:r>
              <a:rPr lang="en-US" b="1" dirty="0" err="1" smtClean="0">
                <a:latin typeface="Times New Roman" panose="02020603050405020304" pitchFamily="18" charset="0"/>
                <a:cs typeface="Times New Roman" panose="02020603050405020304" pitchFamily="18" charset="0"/>
              </a:rPr>
              <a:t>nima</a:t>
            </a:r>
            <a:r>
              <a:rPr lang="en-US" b="1" dirty="0" smtClean="0">
                <a:latin typeface="Times New Roman" panose="02020603050405020304" pitchFamily="18" charset="0"/>
                <a:cs typeface="Times New Roman" panose="02020603050405020304" pitchFamily="18" charset="0"/>
              </a:rPr>
              <a:t>?</a:t>
            </a:r>
            <a:endParaRPr lang="en-US" b="1" dirty="0">
              <a:latin typeface="Times New Roman" panose="02020603050405020304" pitchFamily="18" charset="0"/>
              <a:cs typeface="Times New Roman" panose="02020603050405020304" pitchFamily="18" charset="0"/>
            </a:endParaRPr>
          </a:p>
          <a:p>
            <a:r>
              <a:rPr lang="en-US" b="1" dirty="0">
                <a:latin typeface="Times New Roman" panose="02020603050405020304" pitchFamily="18" charset="0"/>
                <a:cs typeface="Times New Roman" panose="02020603050405020304" pitchFamily="18" charset="0"/>
              </a:rPr>
              <a:t>2. </a:t>
            </a:r>
            <a:r>
              <a:rPr lang="uz-Cyrl-UZ" b="1" dirty="0">
                <a:latin typeface="Times New Roman" panose="02020603050405020304" pitchFamily="18" charset="0"/>
                <a:cs typeface="Times New Roman" panose="02020603050405020304" pitchFamily="18" charset="0"/>
              </a:rPr>
              <a:t>M</a:t>
            </a:r>
            <a:r>
              <a:rPr lang="en-US" b="1" dirty="0" err="1">
                <a:latin typeface="Times New Roman" panose="02020603050405020304" pitchFamily="18" charset="0"/>
                <a:cs typeface="Times New Roman" panose="02020603050405020304" pitchFamily="18" charset="0"/>
              </a:rPr>
              <a:t>ikroorganizm</a:t>
            </a:r>
            <a:r>
              <a:rPr lang="en-US" b="1" dirty="0">
                <a:latin typeface="Times New Roman" panose="02020603050405020304" pitchFamily="18" charset="0"/>
                <a:cs typeface="Times New Roman" panose="02020603050405020304" pitchFamily="18" charset="0"/>
              </a:rPr>
              <a:t> </a:t>
            </a:r>
            <a:r>
              <a:rPr lang="en-US" b="1" dirty="0" err="1" smtClean="0">
                <a:latin typeface="Times New Roman" panose="02020603050405020304" pitchFamily="18" charset="0"/>
                <a:cs typeface="Times New Roman" panose="02020603050405020304" pitchFamily="18" charset="0"/>
              </a:rPr>
              <a:t>fermentlarini</a:t>
            </a:r>
            <a:r>
              <a:rPr lang="en-US" b="1" dirty="0" smtClean="0">
                <a:latin typeface="Times New Roman" panose="02020603050405020304" pitchFamily="18" charset="0"/>
                <a:cs typeface="Times New Roman" panose="02020603050405020304" pitchFamily="18" charset="0"/>
              </a:rPr>
              <a:t> </a:t>
            </a:r>
            <a:r>
              <a:rPr lang="en-US" b="1" dirty="0" err="1" smtClean="0">
                <a:latin typeface="Times New Roman" panose="02020603050405020304" pitchFamily="18" charset="0"/>
                <a:cs typeface="Times New Roman" panose="02020603050405020304" pitchFamily="18" charset="0"/>
              </a:rPr>
              <a:t>aytib</a:t>
            </a:r>
            <a:r>
              <a:rPr lang="en-US" b="1" dirty="0" smtClean="0">
                <a:latin typeface="Times New Roman" panose="02020603050405020304" pitchFamily="18" charset="0"/>
                <a:cs typeface="Times New Roman" panose="02020603050405020304" pitchFamily="18" charset="0"/>
              </a:rPr>
              <a:t> </a:t>
            </a:r>
            <a:r>
              <a:rPr lang="en-US" b="1" dirty="0" err="1" smtClean="0">
                <a:latin typeface="Times New Roman" panose="02020603050405020304" pitchFamily="18" charset="0"/>
                <a:cs typeface="Times New Roman" panose="02020603050405020304" pitchFamily="18" charset="0"/>
              </a:rPr>
              <a:t>bering</a:t>
            </a:r>
            <a:r>
              <a:rPr lang="en-US" b="1" dirty="0" smtClean="0">
                <a:latin typeface="Times New Roman" panose="02020603050405020304" pitchFamily="18" charset="0"/>
                <a:cs typeface="Times New Roman" panose="02020603050405020304" pitchFamily="18" charset="0"/>
              </a:rPr>
              <a:t>?</a:t>
            </a:r>
            <a:endParaRPr lang="en-US" b="1" dirty="0">
              <a:latin typeface="Times New Roman" panose="02020603050405020304" pitchFamily="18" charset="0"/>
              <a:cs typeface="Times New Roman" panose="02020603050405020304" pitchFamily="18" charset="0"/>
            </a:endParaRPr>
          </a:p>
          <a:p>
            <a:r>
              <a:rPr lang="en-US" b="1" dirty="0">
                <a:latin typeface="Times New Roman" panose="02020603050405020304" pitchFamily="18" charset="0"/>
                <a:cs typeface="Times New Roman" panose="02020603050405020304" pitchFamily="18" charset="0"/>
              </a:rPr>
              <a:t>3. </a:t>
            </a:r>
            <a:r>
              <a:rPr lang="en-US" b="1" dirty="0" err="1" smtClean="0">
                <a:latin typeface="Times New Roman" panose="02020603050405020304" pitchFamily="18" charset="0"/>
                <a:cs typeface="Times New Roman" panose="02020603050405020304" pitchFamily="18" charset="0"/>
              </a:rPr>
              <a:t>Katabolizm</a:t>
            </a:r>
            <a:r>
              <a:rPr lang="en-US" b="1" dirty="0" smtClean="0">
                <a:latin typeface="Times New Roman" panose="02020603050405020304" pitchFamily="18" charset="0"/>
                <a:cs typeface="Times New Roman" panose="02020603050405020304" pitchFamily="18" charset="0"/>
              </a:rPr>
              <a:t> </a:t>
            </a:r>
            <a:r>
              <a:rPr lang="en-US" b="1" dirty="0" err="1" smtClean="0">
                <a:latin typeface="Times New Roman" panose="02020603050405020304" pitchFamily="18" charset="0"/>
                <a:cs typeface="Times New Roman" panose="02020603050405020304" pitchFamily="18" charset="0"/>
              </a:rPr>
              <a:t>nima</a:t>
            </a:r>
            <a:r>
              <a:rPr lang="en-US" b="1" dirty="0" smtClean="0">
                <a:latin typeface="Times New Roman" panose="02020603050405020304" pitchFamily="18" charset="0"/>
                <a:cs typeface="Times New Roman" panose="02020603050405020304" pitchFamily="18" charset="0"/>
              </a:rPr>
              <a:t>?</a:t>
            </a:r>
            <a:endParaRPr lang="en-US" b="1" dirty="0">
              <a:latin typeface="Times New Roman" panose="02020603050405020304" pitchFamily="18" charset="0"/>
              <a:cs typeface="Times New Roman" panose="02020603050405020304" pitchFamily="18" charset="0"/>
            </a:endParaRPr>
          </a:p>
          <a:p>
            <a:r>
              <a:rPr lang="en-US" b="1" dirty="0">
                <a:latin typeface="Times New Roman" panose="02020603050405020304" pitchFamily="18" charset="0"/>
                <a:cs typeface="Times New Roman" panose="02020603050405020304" pitchFamily="18" charset="0"/>
              </a:rPr>
              <a:t>4. </a:t>
            </a:r>
            <a:r>
              <a:rPr lang="en-US" b="1" dirty="0" err="1">
                <a:latin typeface="Times New Roman" panose="02020603050405020304" pitchFamily="18" charset="0"/>
                <a:cs typeface="Times New Roman" panose="02020603050405020304" pitchFamily="18" charset="0"/>
              </a:rPr>
              <a:t>Spirtli</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sut</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kislotali</a:t>
            </a:r>
            <a:r>
              <a:rPr lang="en-US" b="1" dirty="0">
                <a:latin typeface="Times New Roman" panose="02020603050405020304" pitchFamily="18" charset="0"/>
                <a:cs typeface="Times New Roman" panose="02020603050405020304" pitchFamily="18" charset="0"/>
              </a:rPr>
              <a:t> </a:t>
            </a:r>
            <a:r>
              <a:rPr lang="en-US" b="1" dirty="0" err="1" smtClean="0">
                <a:latin typeface="Times New Roman" panose="02020603050405020304" pitchFamily="18" charset="0"/>
                <a:cs typeface="Times New Roman" panose="02020603050405020304" pitchFamily="18" charset="0"/>
              </a:rPr>
              <a:t>bijg‘ish</a:t>
            </a:r>
            <a:r>
              <a:rPr lang="en-US" b="1" dirty="0" smtClean="0">
                <a:latin typeface="Times New Roman" panose="02020603050405020304" pitchFamily="18" charset="0"/>
                <a:cs typeface="Times New Roman" panose="02020603050405020304" pitchFamily="18" charset="0"/>
              </a:rPr>
              <a:t> </a:t>
            </a:r>
            <a:r>
              <a:rPr lang="en-US" b="1" dirty="0" err="1" smtClean="0">
                <a:latin typeface="Times New Roman" panose="02020603050405020304" pitchFamily="18" charset="0"/>
                <a:cs typeface="Times New Roman" panose="02020603050405020304" pitchFamily="18" charset="0"/>
              </a:rPr>
              <a:t>deganda</a:t>
            </a:r>
            <a:r>
              <a:rPr lang="en-US" b="1" dirty="0" smtClean="0">
                <a:latin typeface="Times New Roman" panose="02020603050405020304" pitchFamily="18" charset="0"/>
                <a:cs typeface="Times New Roman" panose="02020603050405020304" pitchFamily="18" charset="0"/>
              </a:rPr>
              <a:t> </a:t>
            </a:r>
            <a:r>
              <a:rPr lang="en-US" b="1" dirty="0" err="1" smtClean="0">
                <a:latin typeface="Times New Roman" panose="02020603050405020304" pitchFamily="18" charset="0"/>
                <a:cs typeface="Times New Roman" panose="02020603050405020304" pitchFamily="18" charset="0"/>
              </a:rPr>
              <a:t>nimani</a:t>
            </a:r>
            <a:r>
              <a:rPr lang="en-US" b="1" dirty="0" smtClean="0">
                <a:latin typeface="Times New Roman" panose="02020603050405020304" pitchFamily="18" charset="0"/>
                <a:cs typeface="Times New Roman" panose="02020603050405020304" pitchFamily="18" charset="0"/>
              </a:rPr>
              <a:t> </a:t>
            </a:r>
            <a:r>
              <a:rPr lang="en-US" b="1" dirty="0" err="1" smtClean="0">
                <a:latin typeface="Times New Roman" panose="02020603050405020304" pitchFamily="18" charset="0"/>
                <a:cs typeface="Times New Roman" panose="02020603050405020304" pitchFamily="18" charset="0"/>
              </a:rPr>
              <a:t>tushunasiz</a:t>
            </a:r>
            <a:r>
              <a:rPr lang="en-US" b="1" dirty="0" smtClean="0">
                <a:latin typeface="Times New Roman" panose="02020603050405020304" pitchFamily="18" charset="0"/>
                <a:cs typeface="Times New Roman" panose="02020603050405020304" pitchFamily="18" charset="0"/>
              </a:rPr>
              <a:t> </a:t>
            </a:r>
            <a:r>
              <a:rPr lang="en-US" b="1" dirty="0" err="1" smtClean="0">
                <a:latin typeface="Times New Roman" panose="02020603050405020304" pitchFamily="18" charset="0"/>
                <a:cs typeface="Times New Roman" panose="02020603050405020304" pitchFamily="18" charset="0"/>
              </a:rPr>
              <a:t>va</a:t>
            </a:r>
            <a:r>
              <a:rPr lang="en-US" b="1" dirty="0" smtClean="0">
                <a:latin typeface="Times New Roman" panose="02020603050405020304" pitchFamily="18" charset="0"/>
                <a:cs typeface="Times New Roman" panose="02020603050405020304" pitchFamily="18" charset="0"/>
              </a:rPr>
              <a:t> </a:t>
            </a:r>
            <a:r>
              <a:rPr lang="en-US" b="1" dirty="0" err="1" smtClean="0">
                <a:latin typeface="Times New Roman" panose="02020603050405020304" pitchFamily="18" charset="0"/>
                <a:cs typeface="Times New Roman" panose="02020603050405020304" pitchFamily="18" charset="0"/>
              </a:rPr>
              <a:t>ularning</a:t>
            </a:r>
            <a:r>
              <a:rPr lang="en-US" b="1" dirty="0" smtClean="0">
                <a:latin typeface="Times New Roman" panose="02020603050405020304" pitchFamily="18" charset="0"/>
                <a:cs typeface="Times New Roman" panose="02020603050405020304" pitchFamily="18" charset="0"/>
              </a:rPr>
              <a:t> </a:t>
            </a:r>
            <a:r>
              <a:rPr lang="en-US" b="1" dirty="0" err="1" smtClean="0">
                <a:latin typeface="Times New Roman" panose="02020603050405020304" pitchFamily="18" charset="0"/>
                <a:cs typeface="Times New Roman" panose="02020603050405020304" pitchFamily="18" charset="0"/>
              </a:rPr>
              <a:t>mexanizmlarini</a:t>
            </a:r>
            <a:r>
              <a:rPr lang="en-US" b="1" dirty="0" smtClean="0">
                <a:latin typeface="Times New Roman" panose="02020603050405020304" pitchFamily="18" charset="0"/>
                <a:cs typeface="Times New Roman" panose="02020603050405020304" pitchFamily="18" charset="0"/>
              </a:rPr>
              <a:t> </a:t>
            </a:r>
            <a:r>
              <a:rPr lang="en-US" b="1" dirty="0" err="1" smtClean="0">
                <a:latin typeface="Times New Roman" panose="02020603050405020304" pitchFamily="18" charset="0"/>
                <a:cs typeface="Times New Roman" panose="02020603050405020304" pitchFamily="18" charset="0"/>
              </a:rPr>
              <a:t>bayon</a:t>
            </a:r>
            <a:r>
              <a:rPr lang="en-US" b="1" dirty="0" smtClean="0">
                <a:latin typeface="Times New Roman" panose="02020603050405020304" pitchFamily="18" charset="0"/>
                <a:cs typeface="Times New Roman" panose="02020603050405020304" pitchFamily="18" charset="0"/>
              </a:rPr>
              <a:t> </a:t>
            </a:r>
            <a:r>
              <a:rPr lang="en-US" b="1" dirty="0" err="1" smtClean="0">
                <a:latin typeface="Times New Roman" panose="02020603050405020304" pitchFamily="18" charset="0"/>
                <a:cs typeface="Times New Roman" panose="02020603050405020304" pitchFamily="18" charset="0"/>
              </a:rPr>
              <a:t>eting</a:t>
            </a:r>
            <a:r>
              <a:rPr lang="en-US" b="1" smtClean="0">
                <a:latin typeface="Times New Roman" panose="02020603050405020304" pitchFamily="18" charset="0"/>
                <a:cs typeface="Times New Roman" panose="02020603050405020304" pitchFamily="18" charset="0"/>
              </a:rPr>
              <a:t>?</a:t>
            </a:r>
            <a:endParaRPr lang="ru-RU" b="1"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159959927"/>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5"/>
            <a:ext cx="10515600" cy="854075"/>
          </a:xfrm>
        </p:spPr>
        <p:txBody>
          <a:bodyPr>
            <a:normAutofit/>
          </a:bodyPr>
          <a:lstStyle/>
          <a:p>
            <a:pPr algn="ctr"/>
            <a:r>
              <a:rPr lang="en-US" sz="3200" b="1" dirty="0" smtClean="0">
                <a:latin typeface="Times New Roman" panose="02020603050405020304" pitchFamily="18" charset="0"/>
                <a:cs typeface="Times New Roman" panose="02020603050405020304" pitchFamily="18" charset="0"/>
              </a:rPr>
              <a:t>TAVSIYA ETILADIGAN ADABIYOTLAR</a:t>
            </a:r>
            <a:endParaRPr lang="ru-RU" sz="3200" b="1" dirty="0">
              <a:latin typeface="Times New Roman" panose="02020603050405020304" pitchFamily="18" charset="0"/>
              <a:cs typeface="Times New Roman" panose="02020603050405020304" pitchFamily="18" charset="0"/>
            </a:endParaRPr>
          </a:p>
        </p:txBody>
      </p:sp>
      <p:sp>
        <p:nvSpPr>
          <p:cNvPr id="3" name="Объект 2"/>
          <p:cNvSpPr>
            <a:spLocks noGrp="1"/>
          </p:cNvSpPr>
          <p:nvPr>
            <p:ph idx="1"/>
          </p:nvPr>
        </p:nvSpPr>
        <p:spPr>
          <a:xfrm>
            <a:off x="533399" y="1219200"/>
            <a:ext cx="11386457" cy="4957763"/>
          </a:xfrm>
        </p:spPr>
        <p:txBody>
          <a:bodyPr>
            <a:normAutofit/>
          </a:bodyPr>
          <a:lstStyle/>
          <a:p>
            <a:r>
              <a:rPr lang="en-US" sz="2400" dirty="0" smtClean="0">
                <a:latin typeface="Times New Roman" panose="02020603050405020304" pitchFamily="18" charset="0"/>
                <a:cs typeface="Times New Roman" panose="02020603050405020304" pitchFamily="18" charset="0"/>
              </a:rPr>
              <a:t>1. </a:t>
            </a:r>
            <a:r>
              <a:rPr lang="uz-Cyrl-UZ" sz="2400" dirty="0" smtClean="0">
                <a:latin typeface="Times New Roman" panose="02020603050405020304" pitchFamily="18" charset="0"/>
                <a:cs typeface="Times New Roman" panose="02020603050405020304" pitchFamily="18" charset="0"/>
              </a:rPr>
              <a:t>Иноғомова М., Ваҳабов А.Ҳ. Микробиология ва вирусология асослари. Тошкент “Университет” 2010.</a:t>
            </a:r>
          </a:p>
          <a:p>
            <a:r>
              <a:rPr lang="uz-Cyrl-UZ" sz="2400" dirty="0" smtClean="0">
                <a:latin typeface="Times New Roman" panose="02020603050405020304" pitchFamily="18" charset="0"/>
                <a:cs typeface="Times New Roman" panose="02020603050405020304" pitchFamily="18" charset="0"/>
              </a:rPr>
              <a:t>2. </a:t>
            </a:r>
            <a:r>
              <a:rPr lang="en-US" sz="2400" dirty="0">
                <a:latin typeface="Times New Roman" panose="02020603050405020304" pitchFamily="18" charset="0"/>
                <a:cs typeface="Times New Roman" panose="02020603050405020304" pitchFamily="18" charset="0"/>
              </a:rPr>
              <a:t>Gerard J. </a:t>
            </a:r>
            <a:r>
              <a:rPr lang="en-US" sz="2400" dirty="0" err="1" smtClean="0">
                <a:latin typeface="Times New Roman" panose="02020603050405020304" pitchFamily="18" charset="0"/>
                <a:cs typeface="Times New Roman" panose="02020603050405020304" pitchFamily="18" charset="0"/>
              </a:rPr>
              <a:t>Tortora</a:t>
            </a:r>
            <a:r>
              <a:rPr lang="uz-Cyrl-UZ" sz="2400" dirty="0" smtClean="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Berdell</a:t>
            </a:r>
            <a:r>
              <a:rPr lang="en-US" sz="2400" dirty="0">
                <a:latin typeface="Times New Roman" panose="02020603050405020304" pitchFamily="18" charset="0"/>
                <a:cs typeface="Times New Roman" panose="02020603050405020304" pitchFamily="18" charset="0"/>
              </a:rPr>
              <a:t> R. </a:t>
            </a:r>
            <a:r>
              <a:rPr lang="en-US" sz="2400" dirty="0" err="1" smtClean="0">
                <a:latin typeface="Times New Roman" panose="02020603050405020304" pitchFamily="18" charset="0"/>
                <a:cs typeface="Times New Roman" panose="02020603050405020304" pitchFamily="18" charset="0"/>
              </a:rPr>
              <a:t>Funke</a:t>
            </a:r>
            <a:r>
              <a:rPr lang="uz-Cyrl-UZ" sz="2400" dirty="0" smtClean="0">
                <a:latin typeface="Times New Roman" panose="02020603050405020304" pitchFamily="18" charset="0"/>
                <a:cs typeface="Times New Roman" panose="02020603050405020304" pitchFamily="18" charset="0"/>
              </a:rPr>
              <a:t>, </a:t>
            </a:r>
            <a:r>
              <a:rPr lang="en-US" sz="2400" dirty="0">
                <a:latin typeface="Times New Roman" panose="02020603050405020304" pitchFamily="18" charset="0"/>
                <a:cs typeface="Times New Roman" panose="02020603050405020304" pitchFamily="18" charset="0"/>
              </a:rPr>
              <a:t>Christine L. </a:t>
            </a:r>
            <a:r>
              <a:rPr lang="en-US" sz="2400" dirty="0" smtClean="0">
                <a:latin typeface="Times New Roman" panose="02020603050405020304" pitchFamily="18" charset="0"/>
                <a:cs typeface="Times New Roman" panose="02020603050405020304" pitchFamily="18" charset="0"/>
              </a:rPr>
              <a:t>Case</a:t>
            </a:r>
            <a:r>
              <a:rPr lang="uz-Cyrl-UZ" sz="2400" dirty="0" smtClean="0">
                <a:latin typeface="Times New Roman" panose="02020603050405020304" pitchFamily="18" charset="0"/>
                <a:cs typeface="Times New Roman" panose="02020603050405020304" pitchFamily="18" charset="0"/>
              </a:rPr>
              <a:t>. </a:t>
            </a:r>
            <a:r>
              <a:rPr lang="en-US" sz="2400" b="1" dirty="0" smtClean="0">
                <a:latin typeface="Times New Roman" panose="02020603050405020304" pitchFamily="18" charset="0"/>
                <a:cs typeface="Times New Roman" panose="02020603050405020304" pitchFamily="18" charset="0"/>
              </a:rPr>
              <a:t>Microbiology an introduction</a:t>
            </a:r>
            <a:r>
              <a:rPr lang="uz-Cyrl-UZ" sz="2400" dirty="0" smtClean="0">
                <a:latin typeface="Times New Roman" panose="02020603050405020304" pitchFamily="18" charset="0"/>
                <a:cs typeface="Times New Roman" panose="02020603050405020304" pitchFamily="18" charset="0"/>
              </a:rPr>
              <a:t>. </a:t>
            </a:r>
            <a:r>
              <a:rPr lang="en-US" sz="2400" dirty="0" smtClean="0">
                <a:latin typeface="Times New Roman" panose="02020603050405020304" pitchFamily="18" charset="0"/>
                <a:cs typeface="Times New Roman" panose="02020603050405020304" pitchFamily="18" charset="0"/>
              </a:rPr>
              <a:t>“Pearson” 2016.</a:t>
            </a:r>
          </a:p>
          <a:p>
            <a:r>
              <a:rPr lang="en-US" sz="2400" dirty="0" smtClean="0">
                <a:latin typeface="Times New Roman" panose="02020603050405020304" pitchFamily="18" charset="0"/>
                <a:cs typeface="Times New Roman" panose="02020603050405020304" pitchFamily="18" charset="0"/>
              </a:rPr>
              <a:t>3. </a:t>
            </a:r>
            <a:r>
              <a:rPr lang="en-US" sz="2400" dirty="0">
                <a:latin typeface="Times New Roman" panose="02020603050405020304" pitchFamily="18" charset="0"/>
                <a:cs typeface="Times New Roman" panose="02020603050405020304" pitchFamily="18" charset="0"/>
              </a:rPr>
              <a:t>JEFFREY C. </a:t>
            </a:r>
            <a:r>
              <a:rPr lang="en-US" sz="2400" dirty="0" smtClean="0">
                <a:latin typeface="Times New Roman" panose="02020603050405020304" pitchFamily="18" charset="0"/>
                <a:cs typeface="Times New Roman" panose="02020603050405020304" pitchFamily="18" charset="0"/>
              </a:rPr>
              <a:t>POMMERVILLE. </a:t>
            </a:r>
            <a:r>
              <a:rPr lang="en-US" sz="2400" b="1" dirty="0" smtClean="0">
                <a:latin typeface="Times New Roman" panose="02020603050405020304" pitchFamily="18" charset="0"/>
                <a:cs typeface="Times New Roman" panose="02020603050405020304" pitchFamily="18" charset="0"/>
              </a:rPr>
              <a:t>Fundamentals of microbiology</a:t>
            </a:r>
            <a:r>
              <a:rPr lang="en-US" sz="2400" dirty="0" smtClean="0">
                <a:latin typeface="Times New Roman" panose="02020603050405020304" pitchFamily="18" charset="0"/>
                <a:cs typeface="Times New Roman" panose="02020603050405020304" pitchFamily="18" charset="0"/>
              </a:rPr>
              <a:t>.</a:t>
            </a:r>
            <a:r>
              <a:rPr lang="uz-Cyrl-UZ" sz="2400" dirty="0" smtClean="0">
                <a:latin typeface="Times New Roman" panose="02020603050405020304" pitchFamily="18" charset="0"/>
                <a:cs typeface="Times New Roman" panose="02020603050405020304" pitchFamily="18" charset="0"/>
              </a:rPr>
              <a:t> </a:t>
            </a:r>
            <a:r>
              <a:rPr lang="en-US" sz="2400" dirty="0">
                <a:latin typeface="Times New Roman" panose="02020603050405020304" pitchFamily="18" charset="0"/>
                <a:cs typeface="Times New Roman" panose="02020603050405020304" pitchFamily="18" charset="0"/>
              </a:rPr>
              <a:t>Bartlett </a:t>
            </a:r>
            <a:r>
              <a:rPr lang="en-US" sz="2400" dirty="0" smtClean="0">
                <a:latin typeface="Times New Roman" panose="02020603050405020304" pitchFamily="18" charset="0"/>
                <a:cs typeface="Times New Roman" panose="02020603050405020304" pitchFamily="18" charset="0"/>
              </a:rPr>
              <a:t>Learning 2018.</a:t>
            </a:r>
          </a:p>
          <a:p>
            <a:r>
              <a:rPr lang="en-US" sz="2400" dirty="0" smtClean="0">
                <a:latin typeface="Times New Roman" panose="02020603050405020304" pitchFamily="18" charset="0"/>
                <a:cs typeface="Times New Roman" panose="02020603050405020304" pitchFamily="18" charset="0"/>
              </a:rPr>
              <a:t>4. </a:t>
            </a:r>
            <a:r>
              <a:rPr lang="en-US" sz="2400" dirty="0">
                <a:latin typeface="Times New Roman" panose="02020603050405020304" pitchFamily="18" charset="0"/>
                <a:cs typeface="Times New Roman" panose="02020603050405020304" pitchFamily="18" charset="0"/>
              </a:rPr>
              <a:t>James G. </a:t>
            </a:r>
            <a:r>
              <a:rPr lang="en-US" sz="2400" dirty="0" smtClean="0">
                <a:latin typeface="Times New Roman" panose="02020603050405020304" pitchFamily="18" charset="0"/>
                <a:cs typeface="Times New Roman" panose="02020603050405020304" pitchFamily="18" charset="0"/>
              </a:rPr>
              <a:t>Cappuccino. Microbiology </a:t>
            </a:r>
            <a:r>
              <a:rPr lang="pt-BR" sz="2400" dirty="0" smtClean="0">
                <a:latin typeface="Times New Roman" panose="02020603050405020304" pitchFamily="18" charset="0"/>
                <a:cs typeface="Times New Roman" panose="02020603050405020304" pitchFamily="18" charset="0"/>
              </a:rPr>
              <a:t>A laboratory Manual. </a:t>
            </a:r>
            <a:r>
              <a:rPr lang="en-US" sz="2400" dirty="0" smtClean="0">
                <a:latin typeface="Times New Roman" panose="02020603050405020304" pitchFamily="18" charset="0"/>
                <a:cs typeface="Times New Roman" panose="02020603050405020304" pitchFamily="18" charset="0"/>
              </a:rPr>
              <a:t>“Pearson</a:t>
            </a:r>
            <a:r>
              <a:rPr lang="en-US" sz="2400" dirty="0">
                <a:latin typeface="Times New Roman" panose="02020603050405020304" pitchFamily="18" charset="0"/>
                <a:cs typeface="Times New Roman" panose="02020603050405020304" pitchFamily="18" charset="0"/>
              </a:rPr>
              <a:t>” </a:t>
            </a:r>
            <a:r>
              <a:rPr lang="en-US" sz="2400" dirty="0" smtClean="0">
                <a:latin typeface="Times New Roman" panose="02020603050405020304" pitchFamily="18" charset="0"/>
                <a:cs typeface="Times New Roman" panose="02020603050405020304" pitchFamily="18" charset="0"/>
              </a:rPr>
              <a:t>2018</a:t>
            </a:r>
            <a:endParaRPr lang="ru-RU" sz="24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620030177"/>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26" name="Picture 10" descr="Descubren cómo evolucionan las comunidades bacterianas tras colonizar un  nuevo ambiente | Hoy"/>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5508" y="0"/>
            <a:ext cx="12297508" cy="6858000"/>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sp>
        <p:nvSpPr>
          <p:cNvPr id="8" name="Прямоугольник 7"/>
          <p:cNvSpPr/>
          <p:nvPr/>
        </p:nvSpPr>
        <p:spPr>
          <a:xfrm>
            <a:off x="1080311" y="2497816"/>
            <a:ext cx="10418237" cy="2308324"/>
          </a:xfrm>
          <a:prstGeom prst="rect">
            <a:avLst/>
          </a:prstGeom>
          <a:solidFill>
            <a:schemeClr val="bg1"/>
          </a:solidFill>
          <a:ln>
            <a:solidFill>
              <a:schemeClr val="accent1"/>
            </a:solidFill>
          </a:ln>
        </p:spPr>
        <p:txBody>
          <a:bodyPr wrap="none" lIns="91440" tIns="45720" rIns="91440" bIns="45720">
            <a:spAutoFit/>
          </a:bodyPr>
          <a:lstStyle/>
          <a:p>
            <a:pPr algn="ctr"/>
            <a:r>
              <a:rPr lang="en-US" sz="7200" b="1" dirty="0" smtClean="0">
                <a:ln w="0"/>
                <a:solidFill>
                  <a:srgbClr val="FF0000"/>
                </a:solidFill>
                <a:effectLst>
                  <a:reflection blurRad="6350" stA="53000" endA="300" endPos="35500" dir="5400000" sy="-90000" algn="bl" rotWithShape="0"/>
                </a:effectLst>
                <a:latin typeface="Times New Roman" panose="02020603050405020304" pitchFamily="18" charset="0"/>
                <a:cs typeface="Times New Roman" panose="02020603050405020304" pitchFamily="18" charset="0"/>
              </a:rPr>
              <a:t>E’TIBORINGIZ UCHUN</a:t>
            </a:r>
          </a:p>
          <a:p>
            <a:pPr algn="ctr"/>
            <a:r>
              <a:rPr lang="en-US" sz="7200" b="1" dirty="0" smtClean="0">
                <a:ln w="0"/>
                <a:solidFill>
                  <a:srgbClr val="FF0000"/>
                </a:solidFill>
                <a:effectLst>
                  <a:reflection blurRad="6350" stA="53000" endA="300" endPos="35500" dir="5400000" sy="-90000" algn="bl" rotWithShape="0"/>
                </a:effectLst>
                <a:latin typeface="Times New Roman" panose="02020603050405020304" pitchFamily="18" charset="0"/>
                <a:cs typeface="Times New Roman" panose="02020603050405020304" pitchFamily="18" charset="0"/>
              </a:rPr>
              <a:t> RAHMAT!</a:t>
            </a:r>
            <a:endParaRPr lang="ru-RU" sz="7200" b="1" cap="none" spc="0" dirty="0">
              <a:ln w="0"/>
              <a:solidFill>
                <a:srgbClr val="FF0000"/>
              </a:solidFill>
              <a:effectLst>
                <a:reflection blurRad="6350" stA="53000" endA="300" endPos="35500" dir="5400000" sy="-90000" algn="bl" rotWithShape="0"/>
              </a:effectLst>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794371746"/>
      </p:ext>
    </p:extLst>
  </p:cSld>
  <p:clrMapOvr>
    <a:masterClrMapping/>
  </p:clrMapOvr>
  <p:timing>
    <p:tnLst>
      <p:par>
        <p:cTn id="1" dur="indefinite" restart="never" nodeType="tmRoot"/>
      </p:par>
    </p:tnLst>
  </p:timing>
</p:sld>
</file>

<file path=ppt/theme/theme1.xml><?xml version="1.0" encoding="utf-8"?>
<a:theme xmlns:a="http://schemas.openxmlformats.org/drawingml/2006/main" name="Тема Office">
  <a:themeElements>
    <a:clrScheme name="Стандартная">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Стандартная">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Тема Office">
  <a:themeElements>
    <a:clrScheme name="Стандартная">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Стандартная">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1818</TotalTime>
  <Words>2340</Words>
  <Application>Microsoft Office PowerPoint</Application>
  <PresentationFormat>Широкоэкранный</PresentationFormat>
  <Paragraphs>232</Paragraphs>
  <Slides>39</Slides>
  <Notes>7</Notes>
  <HiddenSlides>0</HiddenSlides>
  <MMClips>0</MMClips>
  <ScaleCrop>false</ScaleCrop>
  <HeadingPairs>
    <vt:vector size="8" baseType="variant">
      <vt:variant>
        <vt:lpstr>Использованные шрифты</vt:lpstr>
      </vt:variant>
      <vt:variant>
        <vt:i4>5</vt:i4>
      </vt:variant>
      <vt:variant>
        <vt:lpstr>Тема</vt:lpstr>
      </vt:variant>
      <vt:variant>
        <vt:i4>1</vt:i4>
      </vt:variant>
      <vt:variant>
        <vt:lpstr>Внедренные серверы OLE</vt:lpstr>
      </vt:variant>
      <vt:variant>
        <vt:i4>1</vt:i4>
      </vt:variant>
      <vt:variant>
        <vt:lpstr>Заголовки слайдов</vt:lpstr>
      </vt:variant>
      <vt:variant>
        <vt:i4>39</vt:i4>
      </vt:variant>
    </vt:vector>
  </HeadingPairs>
  <TitlesOfParts>
    <vt:vector size="46" baseType="lpstr">
      <vt:lpstr>Arial</vt:lpstr>
      <vt:lpstr>Calibri</vt:lpstr>
      <vt:lpstr>Calibri Light</vt:lpstr>
      <vt:lpstr>Symbol</vt:lpstr>
      <vt:lpstr>Times New Roman</vt:lpstr>
      <vt:lpstr>Тема Office</vt:lpstr>
      <vt:lpstr>Photo Editor Photo</vt:lpstr>
      <vt:lpstr>O‘ZBEKISTON RESPUBLIKASI  OLIY TA’LIM, FAN VA INNOVATSIYALAR VAZIRLIGI   GULISTON DAVLAT  UNIVERSITETI  BIOLOGIYA KAFEDRASI   MIKROBIOLOGIYA FANI    MAVZU: MIKROORGANIZMLAR METABOLIZMI </vt:lpstr>
      <vt:lpstr>Reja</vt:lpstr>
      <vt:lpstr>METABOLIZM nima?</vt:lpstr>
      <vt:lpstr>Metabolizmda ATF ning roli</vt:lpstr>
      <vt:lpstr>Metabolik yo'llar (metabolic pathways)</vt:lpstr>
      <vt:lpstr>To'qnashuv nazariyasi (Collision Theory)</vt:lpstr>
      <vt:lpstr>MIKROORGANIZM FERMENTLARI:</vt:lpstr>
      <vt:lpstr>MIKROORGANIZM FERMENTLARI:</vt:lpstr>
      <vt:lpstr>MIKROORGANIZM FERMENTLARI:</vt:lpstr>
      <vt:lpstr>MIKROORGANIZM FERMENTLARINING SPETSIFIKLIGI</vt:lpstr>
      <vt:lpstr>Ferment aktivligiga ta’sir etuvchi omillar</vt:lpstr>
      <vt:lpstr>Презентация PowerPoint</vt:lpstr>
      <vt:lpstr>Презентация PowerPoint</vt:lpstr>
      <vt:lpstr>ENERGIYA ISHLAB CHIQARISH  </vt:lpstr>
      <vt:lpstr>ATF hosil bo’lishi</vt:lpstr>
      <vt:lpstr>Energiya hosil bo’lishining metobolik yo’li: katabolizm</vt:lpstr>
      <vt:lpstr>Glukoza katabolizmi</vt:lpstr>
      <vt:lpstr>Glikoliz:</vt:lpstr>
      <vt:lpstr>Презентация PowerPoint</vt:lpstr>
      <vt:lpstr>Glikolizning alternative yo’llari</vt:lpstr>
      <vt:lpstr>Krebs sikli (Uc karbon kislotalar sikli) </vt:lpstr>
      <vt:lpstr>Elektron transport zanjiri</vt:lpstr>
      <vt:lpstr>Anaerobic Respiration</vt:lpstr>
      <vt:lpstr>Fermentation</vt:lpstr>
      <vt:lpstr>Презентация PowerPoint</vt:lpstr>
      <vt:lpstr>Products of Fermentation</vt:lpstr>
      <vt:lpstr>Презентация PowerPoint</vt:lpstr>
      <vt:lpstr>Biomolekulalarning gidrolizi</vt:lpstr>
      <vt:lpstr>Biochemical Tests and Bacterial Identification: Fermentation Tests</vt:lpstr>
      <vt:lpstr>Презентация PowerPoint</vt:lpstr>
      <vt:lpstr>Sutkislotali bijg‘ish. </vt:lpstr>
      <vt:lpstr>Silos tayyorlash. </vt:lpstr>
      <vt:lpstr>Презентация PowerPoint</vt:lpstr>
      <vt:lpstr>Moy kislotali bijg‘ish. </vt:lpstr>
      <vt:lpstr>Sellyulozaning anaerob yo‘l bilan bijg‘ishi. </vt:lpstr>
      <vt:lpstr>Sellyulozaning aerob yo‘l bilan parchalanishi. </vt:lpstr>
      <vt:lpstr>Nazorat savollar</vt:lpstr>
      <vt:lpstr>TAVSIYA ETILADIGAN ADABIYOTLAR</vt:lpstr>
      <vt:lpstr>Презентация PowerPoint</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O’ZBEKISTON RESPUBLIKASIN OLIY VA O’RTA MAXSUS TA’LIM VAZIRLIGI  MIRZO ULEG’BEK NOMIDAGI O’ZBEKISTON MILLIY UNIVERSITETI  MIKROBIOLOGIYA VA BIOTEXNOLOGIYA KAFEDRASI   MIKROBIOLOGIYA VA VIRUSOLOGIYA FANI     MAVZU: MIKROORGANIZMLAR METABOLIZMI </dc:title>
  <dc:creator>Пользователь</dc:creator>
  <cp:lastModifiedBy>User</cp:lastModifiedBy>
  <cp:revision>75</cp:revision>
  <dcterms:created xsi:type="dcterms:W3CDTF">2021-02-25T00:42:30Z</dcterms:created>
  <dcterms:modified xsi:type="dcterms:W3CDTF">2025-10-03T06:43:24Z</dcterms:modified>
</cp:coreProperties>
</file>