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7" r:id="rId2"/>
    <p:sldId id="258" r:id="rId3"/>
    <p:sldId id="260" r:id="rId4"/>
    <p:sldId id="306" r:id="rId5"/>
    <p:sldId id="335" r:id="rId6"/>
    <p:sldId id="338" r:id="rId7"/>
    <p:sldId id="337" r:id="rId8"/>
    <p:sldId id="313" r:id="rId9"/>
    <p:sldId id="307" r:id="rId10"/>
    <p:sldId id="266" r:id="rId11"/>
    <p:sldId id="316" r:id="rId12"/>
    <p:sldId id="267" r:id="rId13"/>
    <p:sldId id="268" r:id="rId14"/>
    <p:sldId id="269" r:id="rId15"/>
    <p:sldId id="270" r:id="rId16"/>
    <p:sldId id="271" r:id="rId17"/>
    <p:sldId id="272" r:id="rId18"/>
    <p:sldId id="273" r:id="rId19"/>
    <p:sldId id="274" r:id="rId20"/>
    <p:sldId id="317" r:id="rId21"/>
    <p:sldId id="319" r:id="rId22"/>
    <p:sldId id="320" r:id="rId23"/>
    <p:sldId id="321" r:id="rId24"/>
    <p:sldId id="322" r:id="rId25"/>
    <p:sldId id="323" r:id="rId26"/>
    <p:sldId id="324" r:id="rId27"/>
    <p:sldId id="325" r:id="rId28"/>
    <p:sldId id="326" r:id="rId29"/>
    <p:sldId id="327" r:id="rId30"/>
    <p:sldId id="328" r:id="rId31"/>
    <p:sldId id="330" r:id="rId32"/>
    <p:sldId id="331" r:id="rId33"/>
    <p:sldId id="332" r:id="rId34"/>
    <p:sldId id="333" r:id="rId35"/>
    <p:sldId id="334" r:id="rId36"/>
    <p:sldId id="275" r:id="rId37"/>
    <p:sldId id="276" r:id="rId38"/>
    <p:sldId id="277" r:id="rId39"/>
    <p:sldId id="278" r:id="rId40"/>
    <p:sldId id="279" r:id="rId41"/>
    <p:sldId id="280" r:id="rId42"/>
    <p:sldId id="282" r:id="rId43"/>
    <p:sldId id="283" r:id="rId44"/>
    <p:sldId id="293" r:id="rId45"/>
    <p:sldId id="294" r:id="rId46"/>
    <p:sldId id="295" r:id="rId47"/>
    <p:sldId id="296" r:id="rId48"/>
    <p:sldId id="297" r:id="rId49"/>
    <p:sldId id="298" r:id="rId50"/>
    <p:sldId id="339" r:id="rId51"/>
    <p:sldId id="340" r:id="rId52"/>
    <p:sldId id="341" r:id="rId53"/>
    <p:sldId id="342" r:id="rId54"/>
    <p:sldId id="343" r:id="rId55"/>
    <p:sldId id="344" r:id="rId56"/>
    <p:sldId id="345" r:id="rId57"/>
    <p:sldId id="346" r:id="rId5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67" autoAdjust="0"/>
    <p:restoredTop sz="94660"/>
  </p:normalViewPr>
  <p:slideViewPr>
    <p:cSldViewPr snapToGrid="0">
      <p:cViewPr varScale="1">
        <p:scale>
          <a:sx n="74" d="100"/>
          <a:sy n="74"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F11F23-2F4C-4A24-A32B-D941236BB0AF}" type="doc">
      <dgm:prSet loTypeId="urn:microsoft.com/office/officeart/2005/8/layout/pyramid2" loCatId="list" qsTypeId="urn:microsoft.com/office/officeart/2005/8/quickstyle/simple1" qsCatId="simple" csTypeId="urn:microsoft.com/office/officeart/2005/8/colors/accent1_2" csCatId="accent1" phldr="1"/>
      <dgm:spPr/>
    </dgm:pt>
    <dgm:pt modelId="{F94FD9E1-4E1B-449E-B330-FCD496CDA94D}">
      <dgm:prSet phldrT="[Текст]"/>
      <dgm:spPr/>
      <dgm:t>
        <a:bodyPr/>
        <a:lstStyle/>
        <a:p>
          <a:r>
            <a:rPr lang="en-US" dirty="0"/>
            <a:t>SAPROFIT</a:t>
          </a:r>
          <a:endParaRPr lang="ru-RU" dirty="0"/>
        </a:p>
      </dgm:t>
    </dgm:pt>
    <dgm:pt modelId="{2540EF56-BA3C-46EC-87B9-1162DF5A73FD}" type="parTrans" cxnId="{781A8E80-F39D-4A32-8899-C0980ABA9C90}">
      <dgm:prSet/>
      <dgm:spPr/>
      <dgm:t>
        <a:bodyPr/>
        <a:lstStyle/>
        <a:p>
          <a:endParaRPr lang="ru-RU"/>
        </a:p>
      </dgm:t>
    </dgm:pt>
    <dgm:pt modelId="{A731DD30-308D-4FF2-BB3B-D72A8E75A3F5}" type="sibTrans" cxnId="{781A8E80-F39D-4A32-8899-C0980ABA9C90}">
      <dgm:prSet/>
      <dgm:spPr/>
      <dgm:t>
        <a:bodyPr/>
        <a:lstStyle/>
        <a:p>
          <a:endParaRPr lang="ru-RU"/>
        </a:p>
      </dgm:t>
    </dgm:pt>
    <dgm:pt modelId="{B36B2485-7384-4F5A-BB12-B36D4BDD4F1E}">
      <dgm:prSet phldrT="[Текст]"/>
      <dgm:spPr/>
      <dgm:t>
        <a:bodyPr/>
        <a:lstStyle/>
        <a:p>
          <a:r>
            <a:rPr lang="en-US" dirty="0"/>
            <a:t>PARAZIT</a:t>
          </a:r>
          <a:endParaRPr lang="ru-RU" dirty="0"/>
        </a:p>
      </dgm:t>
    </dgm:pt>
    <dgm:pt modelId="{1A012892-29AA-4778-B72A-C902D45AF4FE}" type="parTrans" cxnId="{B7819C28-7396-4AAC-892A-D5A2C6733CDB}">
      <dgm:prSet/>
      <dgm:spPr/>
      <dgm:t>
        <a:bodyPr/>
        <a:lstStyle/>
        <a:p>
          <a:endParaRPr lang="ru-RU"/>
        </a:p>
      </dgm:t>
    </dgm:pt>
    <dgm:pt modelId="{1C052E86-6E06-482F-9AE3-977C43A897E0}" type="sibTrans" cxnId="{B7819C28-7396-4AAC-892A-D5A2C6733CDB}">
      <dgm:prSet/>
      <dgm:spPr/>
      <dgm:t>
        <a:bodyPr/>
        <a:lstStyle/>
        <a:p>
          <a:endParaRPr lang="ru-RU"/>
        </a:p>
      </dgm:t>
    </dgm:pt>
    <dgm:pt modelId="{26356F78-6321-4975-ABA0-DD11DED40436}" type="pres">
      <dgm:prSet presAssocID="{ECF11F23-2F4C-4A24-A32B-D941236BB0AF}" presName="compositeShape" presStyleCnt="0">
        <dgm:presLayoutVars>
          <dgm:dir/>
          <dgm:resizeHandles/>
        </dgm:presLayoutVars>
      </dgm:prSet>
      <dgm:spPr/>
    </dgm:pt>
    <dgm:pt modelId="{35313B95-8B56-41E9-8D1E-8AEAD9D7BE07}" type="pres">
      <dgm:prSet presAssocID="{ECF11F23-2F4C-4A24-A32B-D941236BB0AF}" presName="pyramid" presStyleLbl="node1" presStyleIdx="0" presStyleCnt="1"/>
      <dgm:spPr/>
    </dgm:pt>
    <dgm:pt modelId="{F19D54CD-3A6A-477E-A6E3-C58D79A58242}" type="pres">
      <dgm:prSet presAssocID="{ECF11F23-2F4C-4A24-A32B-D941236BB0AF}" presName="theList" presStyleCnt="0"/>
      <dgm:spPr/>
    </dgm:pt>
    <dgm:pt modelId="{16E958FE-3F7C-40C2-9CA5-C1C3586D17B3}" type="pres">
      <dgm:prSet presAssocID="{F94FD9E1-4E1B-449E-B330-FCD496CDA94D}" presName="aNode" presStyleLbl="fgAcc1" presStyleIdx="0" presStyleCnt="2">
        <dgm:presLayoutVars>
          <dgm:bulletEnabled val="1"/>
        </dgm:presLayoutVars>
      </dgm:prSet>
      <dgm:spPr/>
      <dgm:t>
        <a:bodyPr/>
        <a:lstStyle/>
        <a:p>
          <a:endParaRPr lang="ru-RU"/>
        </a:p>
      </dgm:t>
    </dgm:pt>
    <dgm:pt modelId="{26329E91-CB00-41FA-967D-4B2556322DFD}" type="pres">
      <dgm:prSet presAssocID="{F94FD9E1-4E1B-449E-B330-FCD496CDA94D}" presName="aSpace" presStyleCnt="0"/>
      <dgm:spPr/>
    </dgm:pt>
    <dgm:pt modelId="{52A0DED4-D26A-448F-930F-DA528DB5A3B6}" type="pres">
      <dgm:prSet presAssocID="{B36B2485-7384-4F5A-BB12-B36D4BDD4F1E}" presName="aNode" presStyleLbl="fgAcc1" presStyleIdx="1" presStyleCnt="2">
        <dgm:presLayoutVars>
          <dgm:bulletEnabled val="1"/>
        </dgm:presLayoutVars>
      </dgm:prSet>
      <dgm:spPr/>
      <dgm:t>
        <a:bodyPr/>
        <a:lstStyle/>
        <a:p>
          <a:endParaRPr lang="ru-RU"/>
        </a:p>
      </dgm:t>
    </dgm:pt>
    <dgm:pt modelId="{1DC6E38E-0140-49FB-B62B-0B0D0318FA00}" type="pres">
      <dgm:prSet presAssocID="{B36B2485-7384-4F5A-BB12-B36D4BDD4F1E}" presName="aSpace" presStyleCnt="0"/>
      <dgm:spPr/>
    </dgm:pt>
  </dgm:ptLst>
  <dgm:cxnLst>
    <dgm:cxn modelId="{781A8E80-F39D-4A32-8899-C0980ABA9C90}" srcId="{ECF11F23-2F4C-4A24-A32B-D941236BB0AF}" destId="{F94FD9E1-4E1B-449E-B330-FCD496CDA94D}" srcOrd="0" destOrd="0" parTransId="{2540EF56-BA3C-46EC-87B9-1162DF5A73FD}" sibTransId="{A731DD30-308D-4FF2-BB3B-D72A8E75A3F5}"/>
    <dgm:cxn modelId="{A1E0F3AD-907C-4C27-BF24-300C2529CC5A}" type="presOf" srcId="{ECF11F23-2F4C-4A24-A32B-D941236BB0AF}" destId="{26356F78-6321-4975-ABA0-DD11DED40436}" srcOrd="0" destOrd="0" presId="urn:microsoft.com/office/officeart/2005/8/layout/pyramid2"/>
    <dgm:cxn modelId="{18DB91D7-3401-4372-9995-F14D015383CC}" type="presOf" srcId="{F94FD9E1-4E1B-449E-B330-FCD496CDA94D}" destId="{16E958FE-3F7C-40C2-9CA5-C1C3586D17B3}" srcOrd="0" destOrd="0" presId="urn:microsoft.com/office/officeart/2005/8/layout/pyramid2"/>
    <dgm:cxn modelId="{B7819C28-7396-4AAC-892A-D5A2C6733CDB}" srcId="{ECF11F23-2F4C-4A24-A32B-D941236BB0AF}" destId="{B36B2485-7384-4F5A-BB12-B36D4BDD4F1E}" srcOrd="1" destOrd="0" parTransId="{1A012892-29AA-4778-B72A-C902D45AF4FE}" sibTransId="{1C052E86-6E06-482F-9AE3-977C43A897E0}"/>
    <dgm:cxn modelId="{2D50E138-5008-4F74-A6C0-BB569DEB0B44}" type="presOf" srcId="{B36B2485-7384-4F5A-BB12-B36D4BDD4F1E}" destId="{52A0DED4-D26A-448F-930F-DA528DB5A3B6}" srcOrd="0" destOrd="0" presId="urn:microsoft.com/office/officeart/2005/8/layout/pyramid2"/>
    <dgm:cxn modelId="{D803EFFD-4348-4FBC-910F-99826A1DFA53}" type="presParOf" srcId="{26356F78-6321-4975-ABA0-DD11DED40436}" destId="{35313B95-8B56-41E9-8D1E-8AEAD9D7BE07}" srcOrd="0" destOrd="0" presId="urn:microsoft.com/office/officeart/2005/8/layout/pyramid2"/>
    <dgm:cxn modelId="{145722D6-EC06-4BF5-8B2F-687EFC97F4A1}" type="presParOf" srcId="{26356F78-6321-4975-ABA0-DD11DED40436}" destId="{F19D54CD-3A6A-477E-A6E3-C58D79A58242}" srcOrd="1" destOrd="0" presId="urn:microsoft.com/office/officeart/2005/8/layout/pyramid2"/>
    <dgm:cxn modelId="{799CB87F-17C7-4130-ACEE-436B8C1C9367}" type="presParOf" srcId="{F19D54CD-3A6A-477E-A6E3-C58D79A58242}" destId="{16E958FE-3F7C-40C2-9CA5-C1C3586D17B3}" srcOrd="0" destOrd="0" presId="urn:microsoft.com/office/officeart/2005/8/layout/pyramid2"/>
    <dgm:cxn modelId="{91423950-3350-4716-BF81-87ED214EFA56}" type="presParOf" srcId="{F19D54CD-3A6A-477E-A6E3-C58D79A58242}" destId="{26329E91-CB00-41FA-967D-4B2556322DFD}" srcOrd="1" destOrd="0" presId="urn:microsoft.com/office/officeart/2005/8/layout/pyramid2"/>
    <dgm:cxn modelId="{75C88C80-2C7C-44DB-9C84-A790D228FB94}" type="presParOf" srcId="{F19D54CD-3A6A-477E-A6E3-C58D79A58242}" destId="{52A0DED4-D26A-448F-930F-DA528DB5A3B6}" srcOrd="2" destOrd="0" presId="urn:microsoft.com/office/officeart/2005/8/layout/pyramid2"/>
    <dgm:cxn modelId="{9C8EB8F0-6EE7-473F-ADF5-7A964E548783}" type="presParOf" srcId="{F19D54CD-3A6A-477E-A6E3-C58D79A58242}" destId="{1DC6E38E-0140-49FB-B62B-0B0D0318FA00}"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05E7D7-C40F-47DE-8C41-39CBFC36E935}"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B8AB3F26-9782-44E4-AFBD-7FBBFDC7A5A2}">
      <dgm:prSet phldrT="[Текст]"/>
      <dgm:spPr/>
      <dgm:t>
        <a:bodyPr/>
        <a:lstStyle/>
        <a:p>
          <a:r>
            <a:rPr lang="en-US" dirty="0"/>
            <a:t>1</a:t>
          </a:r>
        </a:p>
        <a:p>
          <a:endParaRPr lang="ru-RU" dirty="0"/>
        </a:p>
      </dgm:t>
    </dgm:pt>
    <dgm:pt modelId="{C658F863-20AC-4A53-83D5-9A1A40E754C7}" type="parTrans" cxnId="{04A47390-E0CF-4D25-8708-CE443C1180EF}">
      <dgm:prSet/>
      <dgm:spPr/>
      <dgm:t>
        <a:bodyPr/>
        <a:lstStyle/>
        <a:p>
          <a:endParaRPr lang="ru-RU"/>
        </a:p>
      </dgm:t>
    </dgm:pt>
    <dgm:pt modelId="{29522A84-AA00-41B6-A9AE-A3CCF5AB2E0E}" type="sibTrans" cxnId="{04A47390-E0CF-4D25-8708-CE443C1180EF}">
      <dgm:prSet/>
      <dgm:spPr/>
      <dgm:t>
        <a:bodyPr/>
        <a:lstStyle/>
        <a:p>
          <a:endParaRPr lang="ru-RU"/>
        </a:p>
      </dgm:t>
    </dgm:pt>
    <dgm:pt modelId="{BA24966A-04BA-4C27-84F1-6592D47B1194}">
      <dgm:prSet phldrT="[Текст]"/>
      <dgm:spPr/>
      <dgm:t>
        <a:bodyPr/>
        <a:lstStyle/>
        <a:p>
          <a:r>
            <a:rPr lang="uz-Cyrl-UZ" dirty="0"/>
            <a:t>стрептомицин</a:t>
          </a:r>
          <a:endParaRPr lang="ru-RU" dirty="0"/>
        </a:p>
      </dgm:t>
    </dgm:pt>
    <dgm:pt modelId="{69C4B8D8-08FB-4AFC-AB16-DDE4473F9014}" type="parTrans" cxnId="{11B7F714-C8F7-453B-B0AA-3CA8205E5BC3}">
      <dgm:prSet/>
      <dgm:spPr/>
      <dgm:t>
        <a:bodyPr/>
        <a:lstStyle/>
        <a:p>
          <a:endParaRPr lang="ru-RU"/>
        </a:p>
      </dgm:t>
    </dgm:pt>
    <dgm:pt modelId="{669956A8-2A9F-47F1-99F3-DC7379450B9A}" type="sibTrans" cxnId="{11B7F714-C8F7-453B-B0AA-3CA8205E5BC3}">
      <dgm:prSet/>
      <dgm:spPr/>
      <dgm:t>
        <a:bodyPr/>
        <a:lstStyle/>
        <a:p>
          <a:endParaRPr lang="ru-RU"/>
        </a:p>
      </dgm:t>
    </dgm:pt>
    <dgm:pt modelId="{60DAD633-16AD-44AA-A374-485C5449AAF1}">
      <dgm:prSet phldrT="[Текст]"/>
      <dgm:spPr/>
      <dgm:t>
        <a:bodyPr/>
        <a:lstStyle/>
        <a:p>
          <a:r>
            <a:rPr lang="uz-Cyrl-UZ" dirty="0"/>
            <a:t>биомицин</a:t>
          </a:r>
          <a:endParaRPr lang="ru-RU" dirty="0"/>
        </a:p>
      </dgm:t>
    </dgm:pt>
    <dgm:pt modelId="{96B9235B-BAA8-4889-ADA0-6696CAC3D92D}" type="parTrans" cxnId="{25A91E86-8088-4641-A162-7C4D98115B73}">
      <dgm:prSet/>
      <dgm:spPr/>
      <dgm:t>
        <a:bodyPr/>
        <a:lstStyle/>
        <a:p>
          <a:endParaRPr lang="ru-RU"/>
        </a:p>
      </dgm:t>
    </dgm:pt>
    <dgm:pt modelId="{5DD0E500-C3F7-42DC-A9BC-B537C55480DA}" type="sibTrans" cxnId="{25A91E86-8088-4641-A162-7C4D98115B73}">
      <dgm:prSet/>
      <dgm:spPr/>
      <dgm:t>
        <a:bodyPr/>
        <a:lstStyle/>
        <a:p>
          <a:endParaRPr lang="ru-RU"/>
        </a:p>
      </dgm:t>
    </dgm:pt>
    <dgm:pt modelId="{DA78C3B6-1EC5-4B3C-9D31-22F2D9ED9A9E}">
      <dgm:prSet phldrT="[Текст]" phldr="1"/>
      <dgm:spPr/>
      <dgm:t>
        <a:bodyPr/>
        <a:lstStyle/>
        <a:p>
          <a:endParaRPr lang="ru-RU"/>
        </a:p>
      </dgm:t>
    </dgm:pt>
    <dgm:pt modelId="{091566F7-23C3-468D-8BB4-CB5AD83B98BC}" type="parTrans" cxnId="{9EC61A40-7711-46F6-B5FE-CB525E81B0B7}">
      <dgm:prSet/>
      <dgm:spPr/>
      <dgm:t>
        <a:bodyPr/>
        <a:lstStyle/>
        <a:p>
          <a:endParaRPr lang="ru-RU"/>
        </a:p>
      </dgm:t>
    </dgm:pt>
    <dgm:pt modelId="{4A1E704D-7C3A-4B8E-AB1A-1C712FBEC71F}" type="sibTrans" cxnId="{9EC61A40-7711-46F6-B5FE-CB525E81B0B7}">
      <dgm:prSet/>
      <dgm:spPr/>
      <dgm:t>
        <a:bodyPr/>
        <a:lstStyle/>
        <a:p>
          <a:endParaRPr lang="ru-RU"/>
        </a:p>
      </dgm:t>
    </dgm:pt>
    <dgm:pt modelId="{3849065A-6C1C-4DD5-BACF-4956118E4CDF}">
      <dgm:prSet phldrT="[Текст]"/>
      <dgm:spPr/>
      <dgm:t>
        <a:bodyPr/>
        <a:lstStyle/>
        <a:p>
          <a:r>
            <a:rPr lang="uz-Cyrl-UZ" dirty="0"/>
            <a:t>тетрациклин</a:t>
          </a:r>
          <a:endParaRPr lang="ru-RU" dirty="0"/>
        </a:p>
      </dgm:t>
    </dgm:pt>
    <dgm:pt modelId="{7D054589-5590-423E-A30A-06EAC4F5561A}" type="parTrans" cxnId="{DEAC7DEB-B43F-4F07-8CFB-ACE597F844B0}">
      <dgm:prSet/>
      <dgm:spPr/>
      <dgm:t>
        <a:bodyPr/>
        <a:lstStyle/>
        <a:p>
          <a:endParaRPr lang="ru-RU"/>
        </a:p>
      </dgm:t>
    </dgm:pt>
    <dgm:pt modelId="{CC9345DF-186F-43F8-8AA0-B99E5F3AB37B}" type="sibTrans" cxnId="{DEAC7DEB-B43F-4F07-8CFB-ACE597F844B0}">
      <dgm:prSet/>
      <dgm:spPr/>
      <dgm:t>
        <a:bodyPr/>
        <a:lstStyle/>
        <a:p>
          <a:endParaRPr lang="ru-RU"/>
        </a:p>
      </dgm:t>
    </dgm:pt>
    <dgm:pt modelId="{F56ABE92-3DA0-44CF-A96D-6D058F499953}">
      <dgm:prSet phldrT="[Текст]"/>
      <dgm:spPr/>
      <dgm:t>
        <a:bodyPr/>
        <a:lstStyle/>
        <a:p>
          <a:r>
            <a:rPr lang="uz-Cyrl-UZ" dirty="0"/>
            <a:t>неомицин</a:t>
          </a:r>
          <a:endParaRPr lang="ru-RU" dirty="0"/>
        </a:p>
      </dgm:t>
    </dgm:pt>
    <dgm:pt modelId="{26CEEA78-E2E4-4A72-8081-4DB95A88EA66}" type="parTrans" cxnId="{281C0468-EF90-4B01-BBD0-8C4084232315}">
      <dgm:prSet/>
      <dgm:spPr/>
      <dgm:t>
        <a:bodyPr/>
        <a:lstStyle/>
        <a:p>
          <a:endParaRPr lang="ru-RU"/>
        </a:p>
      </dgm:t>
    </dgm:pt>
    <dgm:pt modelId="{553D2F8D-B789-49FC-AF64-450AED9099F4}" type="sibTrans" cxnId="{281C0468-EF90-4B01-BBD0-8C4084232315}">
      <dgm:prSet/>
      <dgm:spPr/>
      <dgm:t>
        <a:bodyPr/>
        <a:lstStyle/>
        <a:p>
          <a:endParaRPr lang="ru-RU"/>
        </a:p>
      </dgm:t>
    </dgm:pt>
    <dgm:pt modelId="{73E82AF3-1721-4129-A850-91B809551B2D}">
      <dgm:prSet phldrT="[Текст]" phldr="1"/>
      <dgm:spPr/>
      <dgm:t>
        <a:bodyPr/>
        <a:lstStyle/>
        <a:p>
          <a:endParaRPr lang="ru-RU"/>
        </a:p>
      </dgm:t>
    </dgm:pt>
    <dgm:pt modelId="{2F933885-9A1D-4325-B4C6-E3BAD5117046}" type="parTrans" cxnId="{65CF73F2-239A-4A26-B878-6E7F40830D36}">
      <dgm:prSet/>
      <dgm:spPr/>
      <dgm:t>
        <a:bodyPr/>
        <a:lstStyle/>
        <a:p>
          <a:endParaRPr lang="ru-RU"/>
        </a:p>
      </dgm:t>
    </dgm:pt>
    <dgm:pt modelId="{2E11FA83-58F6-47D9-A40B-585CAF77E4BD}" type="sibTrans" cxnId="{65CF73F2-239A-4A26-B878-6E7F40830D36}">
      <dgm:prSet/>
      <dgm:spPr/>
      <dgm:t>
        <a:bodyPr/>
        <a:lstStyle/>
        <a:p>
          <a:endParaRPr lang="ru-RU"/>
        </a:p>
      </dgm:t>
    </dgm:pt>
    <dgm:pt modelId="{3FFB0899-7A4E-4749-A92C-E581702B6E72}">
      <dgm:prSet phldrT="[Текст]"/>
      <dgm:spPr/>
      <dgm:t>
        <a:bodyPr/>
        <a:lstStyle/>
        <a:p>
          <a:r>
            <a:rPr lang="uz-Cyrl-UZ" dirty="0"/>
            <a:t>нистатин </a:t>
          </a:r>
          <a:endParaRPr lang="ru-RU" dirty="0"/>
        </a:p>
      </dgm:t>
    </dgm:pt>
    <dgm:pt modelId="{72C7F9A4-1E9B-4CE1-A224-C2E3A6439AFD}" type="parTrans" cxnId="{2A580BFA-0AAE-453D-8B9C-62CD3262A96E}">
      <dgm:prSet/>
      <dgm:spPr/>
      <dgm:t>
        <a:bodyPr/>
        <a:lstStyle/>
        <a:p>
          <a:endParaRPr lang="ru-RU"/>
        </a:p>
      </dgm:t>
    </dgm:pt>
    <dgm:pt modelId="{83EF9AF3-6592-4B7B-8386-94E84F99E79E}" type="sibTrans" cxnId="{2A580BFA-0AAE-453D-8B9C-62CD3262A96E}">
      <dgm:prSet/>
      <dgm:spPr/>
      <dgm:t>
        <a:bodyPr/>
        <a:lstStyle/>
        <a:p>
          <a:endParaRPr lang="ru-RU"/>
        </a:p>
      </dgm:t>
    </dgm:pt>
    <dgm:pt modelId="{6C184CFD-2E10-41B3-894F-21028A58E021}" type="pres">
      <dgm:prSet presAssocID="{3405E7D7-C40F-47DE-8C41-39CBFC36E935}" presName="linearFlow" presStyleCnt="0">
        <dgm:presLayoutVars>
          <dgm:dir/>
          <dgm:animLvl val="lvl"/>
          <dgm:resizeHandles val="exact"/>
        </dgm:presLayoutVars>
      </dgm:prSet>
      <dgm:spPr/>
      <dgm:t>
        <a:bodyPr/>
        <a:lstStyle/>
        <a:p>
          <a:endParaRPr lang="ru-RU"/>
        </a:p>
      </dgm:t>
    </dgm:pt>
    <dgm:pt modelId="{6B4EB0C9-A0CE-4786-AC73-FC89E439DFED}" type="pres">
      <dgm:prSet presAssocID="{B8AB3F26-9782-44E4-AFBD-7FBBFDC7A5A2}" presName="composite" presStyleCnt="0"/>
      <dgm:spPr/>
    </dgm:pt>
    <dgm:pt modelId="{B158AD44-5072-4765-B409-429F3D7F560D}" type="pres">
      <dgm:prSet presAssocID="{B8AB3F26-9782-44E4-AFBD-7FBBFDC7A5A2}" presName="parentText" presStyleLbl="alignNode1" presStyleIdx="0" presStyleCnt="3">
        <dgm:presLayoutVars>
          <dgm:chMax val="1"/>
          <dgm:bulletEnabled val="1"/>
        </dgm:presLayoutVars>
      </dgm:prSet>
      <dgm:spPr/>
      <dgm:t>
        <a:bodyPr/>
        <a:lstStyle/>
        <a:p>
          <a:endParaRPr lang="ru-RU"/>
        </a:p>
      </dgm:t>
    </dgm:pt>
    <dgm:pt modelId="{ED0C751E-B5EB-4F5C-910F-C17EDE94A5E9}" type="pres">
      <dgm:prSet presAssocID="{B8AB3F26-9782-44E4-AFBD-7FBBFDC7A5A2}" presName="descendantText" presStyleLbl="alignAcc1" presStyleIdx="0" presStyleCnt="3">
        <dgm:presLayoutVars>
          <dgm:bulletEnabled val="1"/>
        </dgm:presLayoutVars>
      </dgm:prSet>
      <dgm:spPr/>
      <dgm:t>
        <a:bodyPr/>
        <a:lstStyle/>
        <a:p>
          <a:endParaRPr lang="ru-RU"/>
        </a:p>
      </dgm:t>
    </dgm:pt>
    <dgm:pt modelId="{FE38579D-67D3-41BE-AECF-F94AF7F52FEE}" type="pres">
      <dgm:prSet presAssocID="{29522A84-AA00-41B6-A9AE-A3CCF5AB2E0E}" presName="sp" presStyleCnt="0"/>
      <dgm:spPr/>
    </dgm:pt>
    <dgm:pt modelId="{952827CC-540E-464D-BECE-DF6134E74272}" type="pres">
      <dgm:prSet presAssocID="{DA78C3B6-1EC5-4B3C-9D31-22F2D9ED9A9E}" presName="composite" presStyleCnt="0"/>
      <dgm:spPr/>
    </dgm:pt>
    <dgm:pt modelId="{7FFB9724-BCF7-4504-948C-07918D0D6A94}" type="pres">
      <dgm:prSet presAssocID="{DA78C3B6-1EC5-4B3C-9D31-22F2D9ED9A9E}" presName="parentText" presStyleLbl="alignNode1" presStyleIdx="1" presStyleCnt="3">
        <dgm:presLayoutVars>
          <dgm:chMax val="1"/>
          <dgm:bulletEnabled val="1"/>
        </dgm:presLayoutVars>
      </dgm:prSet>
      <dgm:spPr/>
      <dgm:t>
        <a:bodyPr/>
        <a:lstStyle/>
        <a:p>
          <a:endParaRPr lang="ru-RU"/>
        </a:p>
      </dgm:t>
    </dgm:pt>
    <dgm:pt modelId="{9C8C6513-198D-46E9-901C-BA70BE82FA4F}" type="pres">
      <dgm:prSet presAssocID="{DA78C3B6-1EC5-4B3C-9D31-22F2D9ED9A9E}" presName="descendantText" presStyleLbl="alignAcc1" presStyleIdx="1" presStyleCnt="3">
        <dgm:presLayoutVars>
          <dgm:bulletEnabled val="1"/>
        </dgm:presLayoutVars>
      </dgm:prSet>
      <dgm:spPr/>
      <dgm:t>
        <a:bodyPr/>
        <a:lstStyle/>
        <a:p>
          <a:endParaRPr lang="ru-RU"/>
        </a:p>
      </dgm:t>
    </dgm:pt>
    <dgm:pt modelId="{7F8C1AFE-C868-4936-A93E-BB8C14CC145D}" type="pres">
      <dgm:prSet presAssocID="{4A1E704D-7C3A-4B8E-AB1A-1C712FBEC71F}" presName="sp" presStyleCnt="0"/>
      <dgm:spPr/>
    </dgm:pt>
    <dgm:pt modelId="{983BA6FB-E1C1-451F-9B62-DF3BAEBBC575}" type="pres">
      <dgm:prSet presAssocID="{73E82AF3-1721-4129-A850-91B809551B2D}" presName="composite" presStyleCnt="0"/>
      <dgm:spPr/>
    </dgm:pt>
    <dgm:pt modelId="{F0A6F0B2-08F2-4304-986E-3F33AE7988B4}" type="pres">
      <dgm:prSet presAssocID="{73E82AF3-1721-4129-A850-91B809551B2D}" presName="parentText" presStyleLbl="alignNode1" presStyleIdx="2" presStyleCnt="3">
        <dgm:presLayoutVars>
          <dgm:chMax val="1"/>
          <dgm:bulletEnabled val="1"/>
        </dgm:presLayoutVars>
      </dgm:prSet>
      <dgm:spPr/>
      <dgm:t>
        <a:bodyPr/>
        <a:lstStyle/>
        <a:p>
          <a:endParaRPr lang="ru-RU"/>
        </a:p>
      </dgm:t>
    </dgm:pt>
    <dgm:pt modelId="{1606D14A-0DA9-4746-B146-6A19CBB9CF2C}" type="pres">
      <dgm:prSet presAssocID="{73E82AF3-1721-4129-A850-91B809551B2D}" presName="descendantText" presStyleLbl="alignAcc1" presStyleIdx="2" presStyleCnt="3">
        <dgm:presLayoutVars>
          <dgm:bulletEnabled val="1"/>
        </dgm:presLayoutVars>
      </dgm:prSet>
      <dgm:spPr/>
      <dgm:t>
        <a:bodyPr/>
        <a:lstStyle/>
        <a:p>
          <a:endParaRPr lang="ru-RU"/>
        </a:p>
      </dgm:t>
    </dgm:pt>
  </dgm:ptLst>
  <dgm:cxnLst>
    <dgm:cxn modelId="{D82CFE7F-F86A-48DE-A3D2-F52C85B5F95C}" type="presOf" srcId="{B8AB3F26-9782-44E4-AFBD-7FBBFDC7A5A2}" destId="{B158AD44-5072-4765-B409-429F3D7F560D}" srcOrd="0" destOrd="0" presId="urn:microsoft.com/office/officeart/2005/8/layout/chevron2"/>
    <dgm:cxn modelId="{EF223E92-983B-4D82-ACE6-280EE4516C26}" type="presOf" srcId="{F56ABE92-3DA0-44CF-A96D-6D058F499953}" destId="{9C8C6513-198D-46E9-901C-BA70BE82FA4F}" srcOrd="0" destOrd="1" presId="urn:microsoft.com/office/officeart/2005/8/layout/chevron2"/>
    <dgm:cxn modelId="{0925E2D5-A958-4F88-8136-D2B3A55B9AA5}" type="presOf" srcId="{3849065A-6C1C-4DD5-BACF-4956118E4CDF}" destId="{9C8C6513-198D-46E9-901C-BA70BE82FA4F}" srcOrd="0" destOrd="0" presId="urn:microsoft.com/office/officeart/2005/8/layout/chevron2"/>
    <dgm:cxn modelId="{7B942ABB-EF06-41EA-8DC3-D96FDD63321A}" type="presOf" srcId="{3405E7D7-C40F-47DE-8C41-39CBFC36E935}" destId="{6C184CFD-2E10-41B3-894F-21028A58E021}" srcOrd="0" destOrd="0" presId="urn:microsoft.com/office/officeart/2005/8/layout/chevron2"/>
    <dgm:cxn modelId="{9EC61A40-7711-46F6-B5FE-CB525E81B0B7}" srcId="{3405E7D7-C40F-47DE-8C41-39CBFC36E935}" destId="{DA78C3B6-1EC5-4B3C-9D31-22F2D9ED9A9E}" srcOrd="1" destOrd="0" parTransId="{091566F7-23C3-468D-8BB4-CB5AD83B98BC}" sibTransId="{4A1E704D-7C3A-4B8E-AB1A-1C712FBEC71F}"/>
    <dgm:cxn modelId="{DEAC7DEB-B43F-4F07-8CFB-ACE597F844B0}" srcId="{DA78C3B6-1EC5-4B3C-9D31-22F2D9ED9A9E}" destId="{3849065A-6C1C-4DD5-BACF-4956118E4CDF}" srcOrd="0" destOrd="0" parTransId="{7D054589-5590-423E-A30A-06EAC4F5561A}" sibTransId="{CC9345DF-186F-43F8-8AA0-B99E5F3AB37B}"/>
    <dgm:cxn modelId="{281C0468-EF90-4B01-BBD0-8C4084232315}" srcId="{DA78C3B6-1EC5-4B3C-9D31-22F2D9ED9A9E}" destId="{F56ABE92-3DA0-44CF-A96D-6D058F499953}" srcOrd="1" destOrd="0" parTransId="{26CEEA78-E2E4-4A72-8081-4DB95A88EA66}" sibTransId="{553D2F8D-B789-49FC-AF64-450AED9099F4}"/>
    <dgm:cxn modelId="{6BA9BB0D-47D2-480A-A3A0-94C1D4981EDA}" type="presOf" srcId="{60DAD633-16AD-44AA-A374-485C5449AAF1}" destId="{ED0C751E-B5EB-4F5C-910F-C17EDE94A5E9}" srcOrd="0" destOrd="1" presId="urn:microsoft.com/office/officeart/2005/8/layout/chevron2"/>
    <dgm:cxn modelId="{22160F6A-DAB7-44AA-B28C-DF52A0107EAA}" type="presOf" srcId="{3FFB0899-7A4E-4749-A92C-E581702B6E72}" destId="{1606D14A-0DA9-4746-B146-6A19CBB9CF2C}" srcOrd="0" destOrd="0" presId="urn:microsoft.com/office/officeart/2005/8/layout/chevron2"/>
    <dgm:cxn modelId="{04A47390-E0CF-4D25-8708-CE443C1180EF}" srcId="{3405E7D7-C40F-47DE-8C41-39CBFC36E935}" destId="{B8AB3F26-9782-44E4-AFBD-7FBBFDC7A5A2}" srcOrd="0" destOrd="0" parTransId="{C658F863-20AC-4A53-83D5-9A1A40E754C7}" sibTransId="{29522A84-AA00-41B6-A9AE-A3CCF5AB2E0E}"/>
    <dgm:cxn modelId="{25A91E86-8088-4641-A162-7C4D98115B73}" srcId="{B8AB3F26-9782-44E4-AFBD-7FBBFDC7A5A2}" destId="{60DAD633-16AD-44AA-A374-485C5449AAF1}" srcOrd="1" destOrd="0" parTransId="{96B9235B-BAA8-4889-ADA0-6696CAC3D92D}" sibTransId="{5DD0E500-C3F7-42DC-A9BC-B537C55480DA}"/>
    <dgm:cxn modelId="{4C24721E-F2CF-43B3-AE85-E6814EB4A8B6}" type="presOf" srcId="{DA78C3B6-1EC5-4B3C-9D31-22F2D9ED9A9E}" destId="{7FFB9724-BCF7-4504-948C-07918D0D6A94}" srcOrd="0" destOrd="0" presId="urn:microsoft.com/office/officeart/2005/8/layout/chevron2"/>
    <dgm:cxn modelId="{607CAB27-9564-4569-9DEC-794CBB2AD93D}" type="presOf" srcId="{73E82AF3-1721-4129-A850-91B809551B2D}" destId="{F0A6F0B2-08F2-4304-986E-3F33AE7988B4}" srcOrd="0" destOrd="0" presId="urn:microsoft.com/office/officeart/2005/8/layout/chevron2"/>
    <dgm:cxn modelId="{2A580BFA-0AAE-453D-8B9C-62CD3262A96E}" srcId="{73E82AF3-1721-4129-A850-91B809551B2D}" destId="{3FFB0899-7A4E-4749-A92C-E581702B6E72}" srcOrd="0" destOrd="0" parTransId="{72C7F9A4-1E9B-4CE1-A224-C2E3A6439AFD}" sibTransId="{83EF9AF3-6592-4B7B-8386-94E84F99E79E}"/>
    <dgm:cxn modelId="{96184D2B-FFD2-4ED3-866C-7A4EFEC88C67}" type="presOf" srcId="{BA24966A-04BA-4C27-84F1-6592D47B1194}" destId="{ED0C751E-B5EB-4F5C-910F-C17EDE94A5E9}" srcOrd="0" destOrd="0" presId="urn:microsoft.com/office/officeart/2005/8/layout/chevron2"/>
    <dgm:cxn modelId="{65CF73F2-239A-4A26-B878-6E7F40830D36}" srcId="{3405E7D7-C40F-47DE-8C41-39CBFC36E935}" destId="{73E82AF3-1721-4129-A850-91B809551B2D}" srcOrd="2" destOrd="0" parTransId="{2F933885-9A1D-4325-B4C6-E3BAD5117046}" sibTransId="{2E11FA83-58F6-47D9-A40B-585CAF77E4BD}"/>
    <dgm:cxn modelId="{11B7F714-C8F7-453B-B0AA-3CA8205E5BC3}" srcId="{B8AB3F26-9782-44E4-AFBD-7FBBFDC7A5A2}" destId="{BA24966A-04BA-4C27-84F1-6592D47B1194}" srcOrd="0" destOrd="0" parTransId="{69C4B8D8-08FB-4AFC-AB16-DDE4473F9014}" sibTransId="{669956A8-2A9F-47F1-99F3-DC7379450B9A}"/>
    <dgm:cxn modelId="{76FBF4C6-21A4-43DD-BF05-455DEDD1ED31}" type="presParOf" srcId="{6C184CFD-2E10-41B3-894F-21028A58E021}" destId="{6B4EB0C9-A0CE-4786-AC73-FC89E439DFED}" srcOrd="0" destOrd="0" presId="urn:microsoft.com/office/officeart/2005/8/layout/chevron2"/>
    <dgm:cxn modelId="{984510FB-AD08-4F23-86EF-F29D43AE3DB5}" type="presParOf" srcId="{6B4EB0C9-A0CE-4786-AC73-FC89E439DFED}" destId="{B158AD44-5072-4765-B409-429F3D7F560D}" srcOrd="0" destOrd="0" presId="urn:microsoft.com/office/officeart/2005/8/layout/chevron2"/>
    <dgm:cxn modelId="{9E4FB6D1-5872-4030-8411-970E31B33AB1}" type="presParOf" srcId="{6B4EB0C9-A0CE-4786-AC73-FC89E439DFED}" destId="{ED0C751E-B5EB-4F5C-910F-C17EDE94A5E9}" srcOrd="1" destOrd="0" presId="urn:microsoft.com/office/officeart/2005/8/layout/chevron2"/>
    <dgm:cxn modelId="{789561E7-ECE7-4466-AD16-52C227E3739C}" type="presParOf" srcId="{6C184CFD-2E10-41B3-894F-21028A58E021}" destId="{FE38579D-67D3-41BE-AECF-F94AF7F52FEE}" srcOrd="1" destOrd="0" presId="urn:microsoft.com/office/officeart/2005/8/layout/chevron2"/>
    <dgm:cxn modelId="{6ED31EEF-55D2-43A0-BB78-A9712E2E559F}" type="presParOf" srcId="{6C184CFD-2E10-41B3-894F-21028A58E021}" destId="{952827CC-540E-464D-BECE-DF6134E74272}" srcOrd="2" destOrd="0" presId="urn:microsoft.com/office/officeart/2005/8/layout/chevron2"/>
    <dgm:cxn modelId="{767E59AF-3453-4474-A854-839AE3359B1A}" type="presParOf" srcId="{952827CC-540E-464D-BECE-DF6134E74272}" destId="{7FFB9724-BCF7-4504-948C-07918D0D6A94}" srcOrd="0" destOrd="0" presId="urn:microsoft.com/office/officeart/2005/8/layout/chevron2"/>
    <dgm:cxn modelId="{4E81B1B6-CEBA-4F01-AA99-713FF689D8F4}" type="presParOf" srcId="{952827CC-540E-464D-BECE-DF6134E74272}" destId="{9C8C6513-198D-46E9-901C-BA70BE82FA4F}" srcOrd="1" destOrd="0" presId="urn:microsoft.com/office/officeart/2005/8/layout/chevron2"/>
    <dgm:cxn modelId="{9E9CFEED-7D6B-4958-B6DC-556BD66E6219}" type="presParOf" srcId="{6C184CFD-2E10-41B3-894F-21028A58E021}" destId="{7F8C1AFE-C868-4936-A93E-BB8C14CC145D}" srcOrd="3" destOrd="0" presId="urn:microsoft.com/office/officeart/2005/8/layout/chevron2"/>
    <dgm:cxn modelId="{92843883-4690-4096-BA91-66A56D67AE85}" type="presParOf" srcId="{6C184CFD-2E10-41B3-894F-21028A58E021}" destId="{983BA6FB-E1C1-451F-9B62-DF3BAEBBC575}" srcOrd="4" destOrd="0" presId="urn:microsoft.com/office/officeart/2005/8/layout/chevron2"/>
    <dgm:cxn modelId="{2356B1DE-CB37-499C-B42F-16450FB38A8B}" type="presParOf" srcId="{983BA6FB-E1C1-451F-9B62-DF3BAEBBC575}" destId="{F0A6F0B2-08F2-4304-986E-3F33AE7988B4}" srcOrd="0" destOrd="0" presId="urn:microsoft.com/office/officeart/2005/8/layout/chevron2"/>
    <dgm:cxn modelId="{EAD5B48A-2547-41D2-A6DD-1D69712D4D81}" type="presParOf" srcId="{983BA6FB-E1C1-451F-9B62-DF3BAEBBC575}" destId="{1606D14A-0DA9-4746-B146-6A19CBB9CF2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8EFC12-8E11-455D-BE1B-3A739CBAC98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A295CC0C-DC95-40CC-A96A-8DF52A556BB6}">
      <dgm:prSet phldrT="[Текст]"/>
      <dgm:spPr/>
      <dgm:t>
        <a:bodyPr/>
        <a:lstStyle/>
        <a:p>
          <a:r>
            <a:rPr lang="uz-Cyrl-UZ" dirty="0"/>
            <a:t>хитридиомицетлар; </a:t>
          </a:r>
          <a:endParaRPr lang="ru-RU" dirty="0"/>
        </a:p>
      </dgm:t>
    </dgm:pt>
    <dgm:pt modelId="{E7A248E1-191E-4D1E-850A-C45C56FC6530}" type="parTrans" cxnId="{874E0625-9009-48DA-97BF-CF0A76F71AFB}">
      <dgm:prSet/>
      <dgm:spPr/>
      <dgm:t>
        <a:bodyPr/>
        <a:lstStyle/>
        <a:p>
          <a:endParaRPr lang="ru-RU"/>
        </a:p>
      </dgm:t>
    </dgm:pt>
    <dgm:pt modelId="{74258A2C-46C6-4751-A9C7-5CCC687173A1}" type="sibTrans" cxnId="{874E0625-9009-48DA-97BF-CF0A76F71AFB}">
      <dgm:prSet/>
      <dgm:spPr/>
      <dgm:t>
        <a:bodyPr/>
        <a:lstStyle/>
        <a:p>
          <a:endParaRPr lang="ru-RU"/>
        </a:p>
      </dgm:t>
    </dgm:pt>
    <dgm:pt modelId="{F5F69BEF-7E19-4239-92C7-2D755EC7783E}">
      <dgm:prSet phldrT="[Текст]"/>
      <dgm:spPr/>
      <dgm:t>
        <a:bodyPr/>
        <a:lstStyle/>
        <a:p>
          <a:r>
            <a:rPr lang="uz-Cyrl-UZ" dirty="0"/>
            <a:t>гифохитридиомицетлар;</a:t>
          </a:r>
          <a:endParaRPr lang="ru-RU" dirty="0"/>
        </a:p>
      </dgm:t>
    </dgm:pt>
    <dgm:pt modelId="{5689F98A-B7D6-44DE-8893-9CA6FAEC034F}" type="parTrans" cxnId="{C942B72F-4A79-4697-9C39-4416F4AF836B}">
      <dgm:prSet/>
      <dgm:spPr/>
      <dgm:t>
        <a:bodyPr/>
        <a:lstStyle/>
        <a:p>
          <a:endParaRPr lang="ru-RU"/>
        </a:p>
      </dgm:t>
    </dgm:pt>
    <dgm:pt modelId="{73AD1A91-D48B-42D5-90D0-ACF865A34D2E}" type="sibTrans" cxnId="{C942B72F-4A79-4697-9C39-4416F4AF836B}">
      <dgm:prSet/>
      <dgm:spPr/>
      <dgm:t>
        <a:bodyPr/>
        <a:lstStyle/>
        <a:p>
          <a:endParaRPr lang="ru-RU"/>
        </a:p>
      </dgm:t>
    </dgm:pt>
    <dgm:pt modelId="{E27398A0-3A16-4CFA-B951-BACC3252E5AC}">
      <dgm:prSet phldrT="[Текст]"/>
      <dgm:spPr/>
      <dgm:t>
        <a:bodyPr/>
        <a:lstStyle/>
        <a:p>
          <a:r>
            <a:rPr lang="uz-Cyrl-UZ" dirty="0"/>
            <a:t>оомицетлар; </a:t>
          </a:r>
          <a:endParaRPr lang="ru-RU" dirty="0"/>
        </a:p>
      </dgm:t>
    </dgm:pt>
    <dgm:pt modelId="{7CE2AE75-E5F2-42AD-8A71-41402BE83CB5}" type="parTrans" cxnId="{EA907904-3C7A-49E3-B58B-FCE90BC76FA2}">
      <dgm:prSet/>
      <dgm:spPr/>
      <dgm:t>
        <a:bodyPr/>
        <a:lstStyle/>
        <a:p>
          <a:endParaRPr lang="ru-RU"/>
        </a:p>
      </dgm:t>
    </dgm:pt>
    <dgm:pt modelId="{BC2BB1B2-1FA0-4474-B783-38A9AD738DFB}" type="sibTrans" cxnId="{EA907904-3C7A-49E3-B58B-FCE90BC76FA2}">
      <dgm:prSet/>
      <dgm:spPr/>
      <dgm:t>
        <a:bodyPr/>
        <a:lstStyle/>
        <a:p>
          <a:endParaRPr lang="ru-RU"/>
        </a:p>
      </dgm:t>
    </dgm:pt>
    <dgm:pt modelId="{5298FFA5-C325-4EB2-9A94-9F01B29B73DE}">
      <dgm:prSet/>
      <dgm:spPr/>
      <dgm:t>
        <a:bodyPr/>
        <a:lstStyle/>
        <a:p>
          <a:r>
            <a:rPr lang="uz-Cyrl-UZ"/>
            <a:t>зигомицетлар;</a:t>
          </a:r>
          <a:endParaRPr lang="ru-RU"/>
        </a:p>
      </dgm:t>
    </dgm:pt>
    <dgm:pt modelId="{BB159695-D8A2-471D-A649-C9C4360CF962}" type="parTrans" cxnId="{8C89E287-455B-41F9-B3C6-7B7243617456}">
      <dgm:prSet/>
      <dgm:spPr/>
      <dgm:t>
        <a:bodyPr/>
        <a:lstStyle/>
        <a:p>
          <a:endParaRPr lang="ru-RU"/>
        </a:p>
      </dgm:t>
    </dgm:pt>
    <dgm:pt modelId="{4E40AA04-EC94-4FA1-AF32-51602CFBEFDF}" type="sibTrans" cxnId="{8C89E287-455B-41F9-B3C6-7B7243617456}">
      <dgm:prSet/>
      <dgm:spPr/>
      <dgm:t>
        <a:bodyPr/>
        <a:lstStyle/>
        <a:p>
          <a:endParaRPr lang="ru-RU"/>
        </a:p>
      </dgm:t>
    </dgm:pt>
    <dgm:pt modelId="{A6E241CC-18A2-4DF6-9426-31ED936E5DEC}">
      <dgm:prSet/>
      <dgm:spPr/>
      <dgm:t>
        <a:bodyPr/>
        <a:lstStyle/>
        <a:p>
          <a:r>
            <a:rPr lang="uz-Cyrl-UZ"/>
            <a:t>аскомицетлар;</a:t>
          </a:r>
          <a:endParaRPr lang="ru-RU"/>
        </a:p>
      </dgm:t>
    </dgm:pt>
    <dgm:pt modelId="{E529F291-975C-4ED3-BFE1-42265E1A2F4B}" type="parTrans" cxnId="{1183D23D-4E3C-4473-AE1D-EA8FEA1C3B8D}">
      <dgm:prSet/>
      <dgm:spPr/>
      <dgm:t>
        <a:bodyPr/>
        <a:lstStyle/>
        <a:p>
          <a:endParaRPr lang="ru-RU"/>
        </a:p>
      </dgm:t>
    </dgm:pt>
    <dgm:pt modelId="{50FE4B30-5B7B-4C0D-A246-87A7DF49001B}" type="sibTrans" cxnId="{1183D23D-4E3C-4473-AE1D-EA8FEA1C3B8D}">
      <dgm:prSet/>
      <dgm:spPr/>
      <dgm:t>
        <a:bodyPr/>
        <a:lstStyle/>
        <a:p>
          <a:endParaRPr lang="ru-RU"/>
        </a:p>
      </dgm:t>
    </dgm:pt>
    <dgm:pt modelId="{A6634426-680A-4D15-9690-53AB75F24515}">
      <dgm:prSet/>
      <dgm:spPr/>
      <dgm:t>
        <a:bodyPr/>
        <a:lstStyle/>
        <a:p>
          <a:r>
            <a:rPr lang="uz-Cyrl-UZ"/>
            <a:t>базидиомицетлар;</a:t>
          </a:r>
          <a:endParaRPr lang="ru-RU"/>
        </a:p>
      </dgm:t>
    </dgm:pt>
    <dgm:pt modelId="{FD389D48-426E-4CA6-9C7F-04370EEE0784}" type="parTrans" cxnId="{97D5845C-BB27-42E4-94B0-68C64068B188}">
      <dgm:prSet/>
      <dgm:spPr/>
      <dgm:t>
        <a:bodyPr/>
        <a:lstStyle/>
        <a:p>
          <a:endParaRPr lang="ru-RU"/>
        </a:p>
      </dgm:t>
    </dgm:pt>
    <dgm:pt modelId="{309AF632-B133-48F7-BC50-3D2559B37F6B}" type="sibTrans" cxnId="{97D5845C-BB27-42E4-94B0-68C64068B188}">
      <dgm:prSet/>
      <dgm:spPr/>
      <dgm:t>
        <a:bodyPr/>
        <a:lstStyle/>
        <a:p>
          <a:endParaRPr lang="ru-RU"/>
        </a:p>
      </dgm:t>
    </dgm:pt>
    <dgm:pt modelId="{D5DA2061-793A-4206-94F6-78C00BF852D0}">
      <dgm:prSet/>
      <dgm:spPr/>
      <dgm:t>
        <a:bodyPr/>
        <a:lstStyle/>
        <a:p>
          <a:r>
            <a:rPr lang="uz-Cyrl-UZ"/>
            <a:t>такомиллашмаган замбуруғлар</a:t>
          </a:r>
          <a:endParaRPr lang="ru-RU"/>
        </a:p>
      </dgm:t>
    </dgm:pt>
    <dgm:pt modelId="{41458651-8849-4F43-B545-BDDC2198B081}" type="parTrans" cxnId="{10CE8220-3D95-4633-B3F6-C10FBB05C49B}">
      <dgm:prSet/>
      <dgm:spPr/>
      <dgm:t>
        <a:bodyPr/>
        <a:lstStyle/>
        <a:p>
          <a:endParaRPr lang="ru-RU"/>
        </a:p>
      </dgm:t>
    </dgm:pt>
    <dgm:pt modelId="{17ACE521-AFEF-47E1-A1DE-7A783BA5C13D}" type="sibTrans" cxnId="{10CE8220-3D95-4633-B3F6-C10FBB05C49B}">
      <dgm:prSet/>
      <dgm:spPr/>
      <dgm:t>
        <a:bodyPr/>
        <a:lstStyle/>
        <a:p>
          <a:endParaRPr lang="ru-RU"/>
        </a:p>
      </dgm:t>
    </dgm:pt>
    <dgm:pt modelId="{3118650C-DEE7-4673-A3EF-E3F7CE5BD2C9}" type="pres">
      <dgm:prSet presAssocID="{E48EFC12-8E11-455D-BE1B-3A739CBAC987}" presName="Name0" presStyleCnt="0">
        <dgm:presLayoutVars>
          <dgm:chMax val="7"/>
          <dgm:chPref val="7"/>
          <dgm:dir/>
        </dgm:presLayoutVars>
      </dgm:prSet>
      <dgm:spPr/>
      <dgm:t>
        <a:bodyPr/>
        <a:lstStyle/>
        <a:p>
          <a:endParaRPr lang="ru-RU"/>
        </a:p>
      </dgm:t>
    </dgm:pt>
    <dgm:pt modelId="{CDEAA51E-71FE-4B8B-9B07-1E59731B95A2}" type="pres">
      <dgm:prSet presAssocID="{E48EFC12-8E11-455D-BE1B-3A739CBAC987}" presName="Name1" presStyleCnt="0"/>
      <dgm:spPr/>
    </dgm:pt>
    <dgm:pt modelId="{B2936AAB-2FA9-400E-814F-23EB1E9B6452}" type="pres">
      <dgm:prSet presAssocID="{E48EFC12-8E11-455D-BE1B-3A739CBAC987}" presName="cycle" presStyleCnt="0"/>
      <dgm:spPr/>
    </dgm:pt>
    <dgm:pt modelId="{214FD17E-F0A0-45AF-9EC1-C1F25F837C51}" type="pres">
      <dgm:prSet presAssocID="{E48EFC12-8E11-455D-BE1B-3A739CBAC987}" presName="srcNode" presStyleLbl="node1" presStyleIdx="0" presStyleCnt="7"/>
      <dgm:spPr/>
    </dgm:pt>
    <dgm:pt modelId="{B4EEAB52-7DD6-497A-95B4-0FA79BADE950}" type="pres">
      <dgm:prSet presAssocID="{E48EFC12-8E11-455D-BE1B-3A739CBAC987}" presName="conn" presStyleLbl="parChTrans1D2" presStyleIdx="0" presStyleCnt="1"/>
      <dgm:spPr/>
      <dgm:t>
        <a:bodyPr/>
        <a:lstStyle/>
        <a:p>
          <a:endParaRPr lang="ru-RU"/>
        </a:p>
      </dgm:t>
    </dgm:pt>
    <dgm:pt modelId="{316A28CB-3921-4F04-862D-2E99DC2F5F2A}" type="pres">
      <dgm:prSet presAssocID="{E48EFC12-8E11-455D-BE1B-3A739CBAC987}" presName="extraNode" presStyleLbl="node1" presStyleIdx="0" presStyleCnt="7"/>
      <dgm:spPr/>
    </dgm:pt>
    <dgm:pt modelId="{5C17279B-BA42-470C-B5A1-C4ECA2BD4FE8}" type="pres">
      <dgm:prSet presAssocID="{E48EFC12-8E11-455D-BE1B-3A739CBAC987}" presName="dstNode" presStyleLbl="node1" presStyleIdx="0" presStyleCnt="7"/>
      <dgm:spPr/>
    </dgm:pt>
    <dgm:pt modelId="{5BF48D55-CAD7-45A3-B3ED-9347BD818BB8}" type="pres">
      <dgm:prSet presAssocID="{A295CC0C-DC95-40CC-A96A-8DF52A556BB6}" presName="text_1" presStyleLbl="node1" presStyleIdx="0" presStyleCnt="7">
        <dgm:presLayoutVars>
          <dgm:bulletEnabled val="1"/>
        </dgm:presLayoutVars>
      </dgm:prSet>
      <dgm:spPr/>
      <dgm:t>
        <a:bodyPr/>
        <a:lstStyle/>
        <a:p>
          <a:endParaRPr lang="ru-RU"/>
        </a:p>
      </dgm:t>
    </dgm:pt>
    <dgm:pt modelId="{88DAF92A-144A-4E16-8F82-97140AB64810}" type="pres">
      <dgm:prSet presAssocID="{A295CC0C-DC95-40CC-A96A-8DF52A556BB6}" presName="accent_1" presStyleCnt="0"/>
      <dgm:spPr/>
    </dgm:pt>
    <dgm:pt modelId="{0DFCCC1E-C0CA-4F21-8375-27472D7FCBAA}" type="pres">
      <dgm:prSet presAssocID="{A295CC0C-DC95-40CC-A96A-8DF52A556BB6}" presName="accentRepeatNode" presStyleLbl="solidFgAcc1" presStyleIdx="0" presStyleCnt="7"/>
      <dgm:spPr/>
    </dgm:pt>
    <dgm:pt modelId="{4CBD3132-921B-46A3-A3FA-B86B52432E00}" type="pres">
      <dgm:prSet presAssocID="{F5F69BEF-7E19-4239-92C7-2D755EC7783E}" presName="text_2" presStyleLbl="node1" presStyleIdx="1" presStyleCnt="7">
        <dgm:presLayoutVars>
          <dgm:bulletEnabled val="1"/>
        </dgm:presLayoutVars>
      </dgm:prSet>
      <dgm:spPr/>
      <dgm:t>
        <a:bodyPr/>
        <a:lstStyle/>
        <a:p>
          <a:endParaRPr lang="ru-RU"/>
        </a:p>
      </dgm:t>
    </dgm:pt>
    <dgm:pt modelId="{C1300896-6F6B-41F7-9A18-120216965FAB}" type="pres">
      <dgm:prSet presAssocID="{F5F69BEF-7E19-4239-92C7-2D755EC7783E}" presName="accent_2" presStyleCnt="0"/>
      <dgm:spPr/>
    </dgm:pt>
    <dgm:pt modelId="{C4B29575-7901-4391-AF04-08F55703C884}" type="pres">
      <dgm:prSet presAssocID="{F5F69BEF-7E19-4239-92C7-2D755EC7783E}" presName="accentRepeatNode" presStyleLbl="solidFgAcc1" presStyleIdx="1" presStyleCnt="7"/>
      <dgm:spPr/>
    </dgm:pt>
    <dgm:pt modelId="{CD416FDA-9FDB-4807-BE46-436D67071CFE}" type="pres">
      <dgm:prSet presAssocID="{D5DA2061-793A-4206-94F6-78C00BF852D0}" presName="text_3" presStyleLbl="node1" presStyleIdx="2" presStyleCnt="7">
        <dgm:presLayoutVars>
          <dgm:bulletEnabled val="1"/>
        </dgm:presLayoutVars>
      </dgm:prSet>
      <dgm:spPr/>
      <dgm:t>
        <a:bodyPr/>
        <a:lstStyle/>
        <a:p>
          <a:endParaRPr lang="ru-RU"/>
        </a:p>
      </dgm:t>
    </dgm:pt>
    <dgm:pt modelId="{FA4C502B-969E-4497-A966-EB1F94CC9655}" type="pres">
      <dgm:prSet presAssocID="{D5DA2061-793A-4206-94F6-78C00BF852D0}" presName="accent_3" presStyleCnt="0"/>
      <dgm:spPr/>
    </dgm:pt>
    <dgm:pt modelId="{80F37640-E515-4666-9755-E1202ECDD756}" type="pres">
      <dgm:prSet presAssocID="{D5DA2061-793A-4206-94F6-78C00BF852D0}" presName="accentRepeatNode" presStyleLbl="solidFgAcc1" presStyleIdx="2" presStyleCnt="7"/>
      <dgm:spPr/>
    </dgm:pt>
    <dgm:pt modelId="{759CDB2D-04F0-4BA4-A513-CA6DBEC25DCB}" type="pres">
      <dgm:prSet presAssocID="{A6634426-680A-4D15-9690-53AB75F24515}" presName="text_4" presStyleLbl="node1" presStyleIdx="3" presStyleCnt="7">
        <dgm:presLayoutVars>
          <dgm:bulletEnabled val="1"/>
        </dgm:presLayoutVars>
      </dgm:prSet>
      <dgm:spPr/>
      <dgm:t>
        <a:bodyPr/>
        <a:lstStyle/>
        <a:p>
          <a:endParaRPr lang="ru-RU"/>
        </a:p>
      </dgm:t>
    </dgm:pt>
    <dgm:pt modelId="{FEAEA583-4E44-4F69-BB0B-4C18D2BAA115}" type="pres">
      <dgm:prSet presAssocID="{A6634426-680A-4D15-9690-53AB75F24515}" presName="accent_4" presStyleCnt="0"/>
      <dgm:spPr/>
    </dgm:pt>
    <dgm:pt modelId="{B678696D-E47B-45D2-9BFD-76578DED159B}" type="pres">
      <dgm:prSet presAssocID="{A6634426-680A-4D15-9690-53AB75F24515}" presName="accentRepeatNode" presStyleLbl="solidFgAcc1" presStyleIdx="3" presStyleCnt="7"/>
      <dgm:spPr/>
    </dgm:pt>
    <dgm:pt modelId="{AF25D21D-1886-4036-8D65-00D761A65858}" type="pres">
      <dgm:prSet presAssocID="{A6E241CC-18A2-4DF6-9426-31ED936E5DEC}" presName="text_5" presStyleLbl="node1" presStyleIdx="4" presStyleCnt="7">
        <dgm:presLayoutVars>
          <dgm:bulletEnabled val="1"/>
        </dgm:presLayoutVars>
      </dgm:prSet>
      <dgm:spPr/>
      <dgm:t>
        <a:bodyPr/>
        <a:lstStyle/>
        <a:p>
          <a:endParaRPr lang="ru-RU"/>
        </a:p>
      </dgm:t>
    </dgm:pt>
    <dgm:pt modelId="{B5136E7F-5F24-4BD1-96F7-40644F557042}" type="pres">
      <dgm:prSet presAssocID="{A6E241CC-18A2-4DF6-9426-31ED936E5DEC}" presName="accent_5" presStyleCnt="0"/>
      <dgm:spPr/>
    </dgm:pt>
    <dgm:pt modelId="{61CDF7D0-058E-4CCE-A905-84EF004CAB8F}" type="pres">
      <dgm:prSet presAssocID="{A6E241CC-18A2-4DF6-9426-31ED936E5DEC}" presName="accentRepeatNode" presStyleLbl="solidFgAcc1" presStyleIdx="4" presStyleCnt="7"/>
      <dgm:spPr/>
    </dgm:pt>
    <dgm:pt modelId="{159E2DAF-7922-4741-BBBB-5D59DEF727FE}" type="pres">
      <dgm:prSet presAssocID="{5298FFA5-C325-4EB2-9A94-9F01B29B73DE}" presName="text_6" presStyleLbl="node1" presStyleIdx="5" presStyleCnt="7">
        <dgm:presLayoutVars>
          <dgm:bulletEnabled val="1"/>
        </dgm:presLayoutVars>
      </dgm:prSet>
      <dgm:spPr/>
      <dgm:t>
        <a:bodyPr/>
        <a:lstStyle/>
        <a:p>
          <a:endParaRPr lang="ru-RU"/>
        </a:p>
      </dgm:t>
    </dgm:pt>
    <dgm:pt modelId="{24E6CA5E-DBBE-45B4-91AF-DA6F434904B4}" type="pres">
      <dgm:prSet presAssocID="{5298FFA5-C325-4EB2-9A94-9F01B29B73DE}" presName="accent_6" presStyleCnt="0"/>
      <dgm:spPr/>
    </dgm:pt>
    <dgm:pt modelId="{9F1A979B-EEFD-4C77-9E97-96908ED3090D}" type="pres">
      <dgm:prSet presAssocID="{5298FFA5-C325-4EB2-9A94-9F01B29B73DE}" presName="accentRepeatNode" presStyleLbl="solidFgAcc1" presStyleIdx="5" presStyleCnt="7"/>
      <dgm:spPr/>
    </dgm:pt>
    <dgm:pt modelId="{ED8D5F8E-C8F1-4BA5-9581-E5851C1EE854}" type="pres">
      <dgm:prSet presAssocID="{E27398A0-3A16-4CFA-B951-BACC3252E5AC}" presName="text_7" presStyleLbl="node1" presStyleIdx="6" presStyleCnt="7">
        <dgm:presLayoutVars>
          <dgm:bulletEnabled val="1"/>
        </dgm:presLayoutVars>
      </dgm:prSet>
      <dgm:spPr/>
      <dgm:t>
        <a:bodyPr/>
        <a:lstStyle/>
        <a:p>
          <a:endParaRPr lang="ru-RU"/>
        </a:p>
      </dgm:t>
    </dgm:pt>
    <dgm:pt modelId="{775826DC-3F61-4335-9DAF-7A04B8275249}" type="pres">
      <dgm:prSet presAssocID="{E27398A0-3A16-4CFA-B951-BACC3252E5AC}" presName="accent_7" presStyleCnt="0"/>
      <dgm:spPr/>
    </dgm:pt>
    <dgm:pt modelId="{A696544E-42F3-4453-A3CB-2B702AE53C6A}" type="pres">
      <dgm:prSet presAssocID="{E27398A0-3A16-4CFA-B951-BACC3252E5AC}" presName="accentRepeatNode" presStyleLbl="solidFgAcc1" presStyleIdx="6" presStyleCnt="7"/>
      <dgm:spPr/>
    </dgm:pt>
  </dgm:ptLst>
  <dgm:cxnLst>
    <dgm:cxn modelId="{BB5EA5A5-E5C6-4C71-B995-11097CA51C14}" type="presOf" srcId="{5298FFA5-C325-4EB2-9A94-9F01B29B73DE}" destId="{159E2DAF-7922-4741-BBBB-5D59DEF727FE}" srcOrd="0" destOrd="0" presId="urn:microsoft.com/office/officeart/2008/layout/VerticalCurvedList"/>
    <dgm:cxn modelId="{93336FFE-9FB7-4289-BDD0-F2D5B09AD4C4}" type="presOf" srcId="{A295CC0C-DC95-40CC-A96A-8DF52A556BB6}" destId="{5BF48D55-CAD7-45A3-B3ED-9347BD818BB8}" srcOrd="0" destOrd="0" presId="urn:microsoft.com/office/officeart/2008/layout/VerticalCurvedList"/>
    <dgm:cxn modelId="{985153A3-B197-427C-886F-86CF3D0B0083}" type="presOf" srcId="{A6E241CC-18A2-4DF6-9426-31ED936E5DEC}" destId="{AF25D21D-1886-4036-8D65-00D761A65858}" srcOrd="0" destOrd="0" presId="urn:microsoft.com/office/officeart/2008/layout/VerticalCurvedList"/>
    <dgm:cxn modelId="{8C89E287-455B-41F9-B3C6-7B7243617456}" srcId="{E48EFC12-8E11-455D-BE1B-3A739CBAC987}" destId="{5298FFA5-C325-4EB2-9A94-9F01B29B73DE}" srcOrd="5" destOrd="0" parTransId="{BB159695-D8A2-471D-A649-C9C4360CF962}" sibTransId="{4E40AA04-EC94-4FA1-AF32-51602CFBEFDF}"/>
    <dgm:cxn modelId="{EA907904-3C7A-49E3-B58B-FCE90BC76FA2}" srcId="{E48EFC12-8E11-455D-BE1B-3A739CBAC987}" destId="{E27398A0-3A16-4CFA-B951-BACC3252E5AC}" srcOrd="6" destOrd="0" parTransId="{7CE2AE75-E5F2-42AD-8A71-41402BE83CB5}" sibTransId="{BC2BB1B2-1FA0-4474-B783-38A9AD738DFB}"/>
    <dgm:cxn modelId="{C942B72F-4A79-4697-9C39-4416F4AF836B}" srcId="{E48EFC12-8E11-455D-BE1B-3A739CBAC987}" destId="{F5F69BEF-7E19-4239-92C7-2D755EC7783E}" srcOrd="1" destOrd="0" parTransId="{5689F98A-B7D6-44DE-8893-9CA6FAEC034F}" sibTransId="{73AD1A91-D48B-42D5-90D0-ACF865A34D2E}"/>
    <dgm:cxn modelId="{2E2889F0-BD02-45A1-B3A9-B3014DABA297}" type="presOf" srcId="{E27398A0-3A16-4CFA-B951-BACC3252E5AC}" destId="{ED8D5F8E-C8F1-4BA5-9581-E5851C1EE854}" srcOrd="0" destOrd="0" presId="urn:microsoft.com/office/officeart/2008/layout/VerticalCurvedList"/>
    <dgm:cxn modelId="{29CAAFF1-3A20-4D57-9916-F34CD7462BDC}" type="presOf" srcId="{E48EFC12-8E11-455D-BE1B-3A739CBAC987}" destId="{3118650C-DEE7-4673-A3EF-E3F7CE5BD2C9}" srcOrd="0" destOrd="0" presId="urn:microsoft.com/office/officeart/2008/layout/VerticalCurvedList"/>
    <dgm:cxn modelId="{1183D23D-4E3C-4473-AE1D-EA8FEA1C3B8D}" srcId="{E48EFC12-8E11-455D-BE1B-3A739CBAC987}" destId="{A6E241CC-18A2-4DF6-9426-31ED936E5DEC}" srcOrd="4" destOrd="0" parTransId="{E529F291-975C-4ED3-BFE1-42265E1A2F4B}" sibTransId="{50FE4B30-5B7B-4C0D-A246-87A7DF49001B}"/>
    <dgm:cxn modelId="{97D5845C-BB27-42E4-94B0-68C64068B188}" srcId="{E48EFC12-8E11-455D-BE1B-3A739CBAC987}" destId="{A6634426-680A-4D15-9690-53AB75F24515}" srcOrd="3" destOrd="0" parTransId="{FD389D48-426E-4CA6-9C7F-04370EEE0784}" sibTransId="{309AF632-B133-48F7-BC50-3D2559B37F6B}"/>
    <dgm:cxn modelId="{3B87ED32-7A27-4130-863F-71052D0C3C71}" type="presOf" srcId="{F5F69BEF-7E19-4239-92C7-2D755EC7783E}" destId="{4CBD3132-921B-46A3-A3FA-B86B52432E00}" srcOrd="0" destOrd="0" presId="urn:microsoft.com/office/officeart/2008/layout/VerticalCurvedList"/>
    <dgm:cxn modelId="{874E0625-9009-48DA-97BF-CF0A76F71AFB}" srcId="{E48EFC12-8E11-455D-BE1B-3A739CBAC987}" destId="{A295CC0C-DC95-40CC-A96A-8DF52A556BB6}" srcOrd="0" destOrd="0" parTransId="{E7A248E1-191E-4D1E-850A-C45C56FC6530}" sibTransId="{74258A2C-46C6-4751-A9C7-5CCC687173A1}"/>
    <dgm:cxn modelId="{9FF7153B-E395-4B62-B4A5-E797BEDCE2A0}" type="presOf" srcId="{74258A2C-46C6-4751-A9C7-5CCC687173A1}" destId="{B4EEAB52-7DD6-497A-95B4-0FA79BADE950}" srcOrd="0" destOrd="0" presId="urn:microsoft.com/office/officeart/2008/layout/VerticalCurvedList"/>
    <dgm:cxn modelId="{10CE8220-3D95-4633-B3F6-C10FBB05C49B}" srcId="{E48EFC12-8E11-455D-BE1B-3A739CBAC987}" destId="{D5DA2061-793A-4206-94F6-78C00BF852D0}" srcOrd="2" destOrd="0" parTransId="{41458651-8849-4F43-B545-BDDC2198B081}" sibTransId="{17ACE521-AFEF-47E1-A1DE-7A783BA5C13D}"/>
    <dgm:cxn modelId="{B7B0E912-C789-4742-B463-9A08E8EDB66F}" type="presOf" srcId="{A6634426-680A-4D15-9690-53AB75F24515}" destId="{759CDB2D-04F0-4BA4-A513-CA6DBEC25DCB}" srcOrd="0" destOrd="0" presId="urn:microsoft.com/office/officeart/2008/layout/VerticalCurvedList"/>
    <dgm:cxn modelId="{D00ECB78-C600-4A64-80A8-2DFE1BAB8FCE}" type="presOf" srcId="{D5DA2061-793A-4206-94F6-78C00BF852D0}" destId="{CD416FDA-9FDB-4807-BE46-436D67071CFE}" srcOrd="0" destOrd="0" presId="urn:microsoft.com/office/officeart/2008/layout/VerticalCurvedList"/>
    <dgm:cxn modelId="{B229CB10-9D2A-4F5D-B27F-C853513514DD}" type="presParOf" srcId="{3118650C-DEE7-4673-A3EF-E3F7CE5BD2C9}" destId="{CDEAA51E-71FE-4B8B-9B07-1E59731B95A2}" srcOrd="0" destOrd="0" presId="urn:microsoft.com/office/officeart/2008/layout/VerticalCurvedList"/>
    <dgm:cxn modelId="{235899AA-DAA3-45FA-8EA3-AA87F2D2423E}" type="presParOf" srcId="{CDEAA51E-71FE-4B8B-9B07-1E59731B95A2}" destId="{B2936AAB-2FA9-400E-814F-23EB1E9B6452}" srcOrd="0" destOrd="0" presId="urn:microsoft.com/office/officeart/2008/layout/VerticalCurvedList"/>
    <dgm:cxn modelId="{B184A327-8B41-4210-B5D4-C49396F60CC7}" type="presParOf" srcId="{B2936AAB-2FA9-400E-814F-23EB1E9B6452}" destId="{214FD17E-F0A0-45AF-9EC1-C1F25F837C51}" srcOrd="0" destOrd="0" presId="urn:microsoft.com/office/officeart/2008/layout/VerticalCurvedList"/>
    <dgm:cxn modelId="{4A3B80F3-68A5-4C85-9328-B3D6BE7B8772}" type="presParOf" srcId="{B2936AAB-2FA9-400E-814F-23EB1E9B6452}" destId="{B4EEAB52-7DD6-497A-95B4-0FA79BADE950}" srcOrd="1" destOrd="0" presId="urn:microsoft.com/office/officeart/2008/layout/VerticalCurvedList"/>
    <dgm:cxn modelId="{16C0A3A7-00AC-4974-8197-C773734BCD5F}" type="presParOf" srcId="{B2936AAB-2FA9-400E-814F-23EB1E9B6452}" destId="{316A28CB-3921-4F04-862D-2E99DC2F5F2A}" srcOrd="2" destOrd="0" presId="urn:microsoft.com/office/officeart/2008/layout/VerticalCurvedList"/>
    <dgm:cxn modelId="{1F75522A-C0FF-4F0B-8793-53A060B67B2B}" type="presParOf" srcId="{B2936AAB-2FA9-400E-814F-23EB1E9B6452}" destId="{5C17279B-BA42-470C-B5A1-C4ECA2BD4FE8}" srcOrd="3" destOrd="0" presId="urn:microsoft.com/office/officeart/2008/layout/VerticalCurvedList"/>
    <dgm:cxn modelId="{68A215B3-64B5-4D89-9796-921CCBE4D682}" type="presParOf" srcId="{CDEAA51E-71FE-4B8B-9B07-1E59731B95A2}" destId="{5BF48D55-CAD7-45A3-B3ED-9347BD818BB8}" srcOrd="1" destOrd="0" presId="urn:microsoft.com/office/officeart/2008/layout/VerticalCurvedList"/>
    <dgm:cxn modelId="{F685CD63-25B4-4B02-B38E-9526FE52DECD}" type="presParOf" srcId="{CDEAA51E-71FE-4B8B-9B07-1E59731B95A2}" destId="{88DAF92A-144A-4E16-8F82-97140AB64810}" srcOrd="2" destOrd="0" presId="urn:microsoft.com/office/officeart/2008/layout/VerticalCurvedList"/>
    <dgm:cxn modelId="{A61CDAD1-24CD-486C-A618-C27020D9C349}" type="presParOf" srcId="{88DAF92A-144A-4E16-8F82-97140AB64810}" destId="{0DFCCC1E-C0CA-4F21-8375-27472D7FCBAA}" srcOrd="0" destOrd="0" presId="urn:microsoft.com/office/officeart/2008/layout/VerticalCurvedList"/>
    <dgm:cxn modelId="{E8C283EA-2DEC-40B6-83A4-5873BECA87DF}" type="presParOf" srcId="{CDEAA51E-71FE-4B8B-9B07-1E59731B95A2}" destId="{4CBD3132-921B-46A3-A3FA-B86B52432E00}" srcOrd="3" destOrd="0" presId="urn:microsoft.com/office/officeart/2008/layout/VerticalCurvedList"/>
    <dgm:cxn modelId="{DC142520-F708-4ABF-9B6D-E4013B515459}" type="presParOf" srcId="{CDEAA51E-71FE-4B8B-9B07-1E59731B95A2}" destId="{C1300896-6F6B-41F7-9A18-120216965FAB}" srcOrd="4" destOrd="0" presId="urn:microsoft.com/office/officeart/2008/layout/VerticalCurvedList"/>
    <dgm:cxn modelId="{FC92D5CF-288A-4739-9702-B558B0B4643B}" type="presParOf" srcId="{C1300896-6F6B-41F7-9A18-120216965FAB}" destId="{C4B29575-7901-4391-AF04-08F55703C884}" srcOrd="0" destOrd="0" presId="urn:microsoft.com/office/officeart/2008/layout/VerticalCurvedList"/>
    <dgm:cxn modelId="{D9F6CA4E-E448-4D11-9CC4-1CDAB96F2673}" type="presParOf" srcId="{CDEAA51E-71FE-4B8B-9B07-1E59731B95A2}" destId="{CD416FDA-9FDB-4807-BE46-436D67071CFE}" srcOrd="5" destOrd="0" presId="urn:microsoft.com/office/officeart/2008/layout/VerticalCurvedList"/>
    <dgm:cxn modelId="{9C227F11-5554-4957-8C25-2046C24DB8AA}" type="presParOf" srcId="{CDEAA51E-71FE-4B8B-9B07-1E59731B95A2}" destId="{FA4C502B-969E-4497-A966-EB1F94CC9655}" srcOrd="6" destOrd="0" presId="urn:microsoft.com/office/officeart/2008/layout/VerticalCurvedList"/>
    <dgm:cxn modelId="{7C2CD9B7-6A80-4F8C-8FF0-752A4A51E377}" type="presParOf" srcId="{FA4C502B-969E-4497-A966-EB1F94CC9655}" destId="{80F37640-E515-4666-9755-E1202ECDD756}" srcOrd="0" destOrd="0" presId="urn:microsoft.com/office/officeart/2008/layout/VerticalCurvedList"/>
    <dgm:cxn modelId="{B8A22237-496F-48D0-830F-7FFDFBB3BFC7}" type="presParOf" srcId="{CDEAA51E-71FE-4B8B-9B07-1E59731B95A2}" destId="{759CDB2D-04F0-4BA4-A513-CA6DBEC25DCB}" srcOrd="7" destOrd="0" presId="urn:microsoft.com/office/officeart/2008/layout/VerticalCurvedList"/>
    <dgm:cxn modelId="{2A17A1FB-3253-4613-ACDB-E784B0AA122E}" type="presParOf" srcId="{CDEAA51E-71FE-4B8B-9B07-1E59731B95A2}" destId="{FEAEA583-4E44-4F69-BB0B-4C18D2BAA115}" srcOrd="8" destOrd="0" presId="urn:microsoft.com/office/officeart/2008/layout/VerticalCurvedList"/>
    <dgm:cxn modelId="{8277A1FD-1B6D-45CE-802E-B0A9541DD969}" type="presParOf" srcId="{FEAEA583-4E44-4F69-BB0B-4C18D2BAA115}" destId="{B678696D-E47B-45D2-9BFD-76578DED159B}" srcOrd="0" destOrd="0" presId="urn:microsoft.com/office/officeart/2008/layout/VerticalCurvedList"/>
    <dgm:cxn modelId="{FB3839BF-24E8-49D3-A342-4C852E0F6DC6}" type="presParOf" srcId="{CDEAA51E-71FE-4B8B-9B07-1E59731B95A2}" destId="{AF25D21D-1886-4036-8D65-00D761A65858}" srcOrd="9" destOrd="0" presId="urn:microsoft.com/office/officeart/2008/layout/VerticalCurvedList"/>
    <dgm:cxn modelId="{B9441079-8B06-4D54-9342-B8A98D7021BF}" type="presParOf" srcId="{CDEAA51E-71FE-4B8B-9B07-1E59731B95A2}" destId="{B5136E7F-5F24-4BD1-96F7-40644F557042}" srcOrd="10" destOrd="0" presId="urn:microsoft.com/office/officeart/2008/layout/VerticalCurvedList"/>
    <dgm:cxn modelId="{026CBACE-7871-408E-A022-B0ED902289CC}" type="presParOf" srcId="{B5136E7F-5F24-4BD1-96F7-40644F557042}" destId="{61CDF7D0-058E-4CCE-A905-84EF004CAB8F}" srcOrd="0" destOrd="0" presId="urn:microsoft.com/office/officeart/2008/layout/VerticalCurvedList"/>
    <dgm:cxn modelId="{B4F8995A-6A25-4CA3-A878-26919BA4E486}" type="presParOf" srcId="{CDEAA51E-71FE-4B8B-9B07-1E59731B95A2}" destId="{159E2DAF-7922-4741-BBBB-5D59DEF727FE}" srcOrd="11" destOrd="0" presId="urn:microsoft.com/office/officeart/2008/layout/VerticalCurvedList"/>
    <dgm:cxn modelId="{01ABB545-3E99-4976-BAD6-54B09D0031BE}" type="presParOf" srcId="{CDEAA51E-71FE-4B8B-9B07-1E59731B95A2}" destId="{24E6CA5E-DBBE-45B4-91AF-DA6F434904B4}" srcOrd="12" destOrd="0" presId="urn:microsoft.com/office/officeart/2008/layout/VerticalCurvedList"/>
    <dgm:cxn modelId="{6DCCA113-D47D-4552-ADAD-1D9D642A0EBD}" type="presParOf" srcId="{24E6CA5E-DBBE-45B4-91AF-DA6F434904B4}" destId="{9F1A979B-EEFD-4C77-9E97-96908ED3090D}" srcOrd="0" destOrd="0" presId="urn:microsoft.com/office/officeart/2008/layout/VerticalCurvedList"/>
    <dgm:cxn modelId="{8BDB63FF-458B-4F4E-98AC-A6E278A834D3}" type="presParOf" srcId="{CDEAA51E-71FE-4B8B-9B07-1E59731B95A2}" destId="{ED8D5F8E-C8F1-4BA5-9581-E5851C1EE854}" srcOrd="13" destOrd="0" presId="urn:microsoft.com/office/officeart/2008/layout/VerticalCurvedList"/>
    <dgm:cxn modelId="{EF65B3D6-761D-4EF6-8375-2D3929694B93}" type="presParOf" srcId="{CDEAA51E-71FE-4B8B-9B07-1E59731B95A2}" destId="{775826DC-3F61-4335-9DAF-7A04B8275249}" srcOrd="14" destOrd="0" presId="urn:microsoft.com/office/officeart/2008/layout/VerticalCurvedList"/>
    <dgm:cxn modelId="{EF3D7C11-F285-484C-B30D-C40E849DA852}" type="presParOf" srcId="{775826DC-3F61-4335-9DAF-7A04B8275249}" destId="{A696544E-42F3-4453-A3CB-2B702AE53C6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EEAB52-7DD6-497A-95B4-0FA79BADE950}">
      <dsp:nvSpPr>
        <dsp:cNvPr id="0" name=""/>
        <dsp:cNvSpPr/>
      </dsp:nvSpPr>
      <dsp:spPr>
        <a:xfrm>
          <a:off x="-3934531" y="-604100"/>
          <a:ext cx="4689016" cy="4689016"/>
        </a:xfrm>
        <a:prstGeom prst="blockArc">
          <a:avLst>
            <a:gd name="adj1" fmla="val 18900000"/>
            <a:gd name="adj2" fmla="val 2700000"/>
            <a:gd name="adj3" fmla="val 461"/>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BF48D55-CAD7-45A3-B3ED-9347BD818BB8}">
      <dsp:nvSpPr>
        <dsp:cNvPr id="0" name=""/>
        <dsp:cNvSpPr/>
      </dsp:nvSpPr>
      <dsp:spPr>
        <a:xfrm>
          <a:off x="244672" y="158237"/>
          <a:ext cx="6658791" cy="3163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092" tIns="40640" rIns="40640" bIns="40640" numCol="1" spcCol="1270" anchor="ctr" anchorCtr="0">
          <a:noAutofit/>
        </a:bodyPr>
        <a:lstStyle/>
        <a:p>
          <a:pPr lvl="0" algn="l" defTabSz="711200">
            <a:lnSpc>
              <a:spcPct val="90000"/>
            </a:lnSpc>
            <a:spcBef>
              <a:spcPct val="0"/>
            </a:spcBef>
            <a:spcAft>
              <a:spcPct val="35000"/>
            </a:spcAft>
          </a:pPr>
          <a:r>
            <a:rPr lang="uz-Cyrl-UZ" sz="1600" kern="1200" dirty="0"/>
            <a:t>хитридиомицетлар; </a:t>
          </a:r>
          <a:endParaRPr lang="ru-RU" sz="1600" kern="1200" dirty="0"/>
        </a:p>
      </dsp:txBody>
      <dsp:txXfrm>
        <a:off x="244672" y="158237"/>
        <a:ext cx="6658791" cy="316336"/>
      </dsp:txXfrm>
    </dsp:sp>
    <dsp:sp modelId="{0DFCCC1E-C0CA-4F21-8375-27472D7FCBAA}">
      <dsp:nvSpPr>
        <dsp:cNvPr id="0" name=""/>
        <dsp:cNvSpPr/>
      </dsp:nvSpPr>
      <dsp:spPr>
        <a:xfrm>
          <a:off x="46961" y="118695"/>
          <a:ext cx="395420" cy="3954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BD3132-921B-46A3-A3FA-B86B52432E00}">
      <dsp:nvSpPr>
        <dsp:cNvPr id="0" name=""/>
        <dsp:cNvSpPr/>
      </dsp:nvSpPr>
      <dsp:spPr>
        <a:xfrm>
          <a:off x="531143" y="633021"/>
          <a:ext cx="6372320" cy="3163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092" tIns="40640" rIns="40640" bIns="40640" numCol="1" spcCol="1270" anchor="ctr" anchorCtr="0">
          <a:noAutofit/>
        </a:bodyPr>
        <a:lstStyle/>
        <a:p>
          <a:pPr lvl="0" algn="l" defTabSz="711200">
            <a:lnSpc>
              <a:spcPct val="90000"/>
            </a:lnSpc>
            <a:spcBef>
              <a:spcPct val="0"/>
            </a:spcBef>
            <a:spcAft>
              <a:spcPct val="35000"/>
            </a:spcAft>
          </a:pPr>
          <a:r>
            <a:rPr lang="uz-Cyrl-UZ" sz="1600" kern="1200" dirty="0"/>
            <a:t>гифохитридиомицетлар;</a:t>
          </a:r>
          <a:endParaRPr lang="ru-RU" sz="1600" kern="1200" dirty="0"/>
        </a:p>
      </dsp:txBody>
      <dsp:txXfrm>
        <a:off x="531143" y="633021"/>
        <a:ext cx="6372320" cy="316336"/>
      </dsp:txXfrm>
    </dsp:sp>
    <dsp:sp modelId="{C4B29575-7901-4391-AF04-08F55703C884}">
      <dsp:nvSpPr>
        <dsp:cNvPr id="0" name=""/>
        <dsp:cNvSpPr/>
      </dsp:nvSpPr>
      <dsp:spPr>
        <a:xfrm>
          <a:off x="333433" y="593479"/>
          <a:ext cx="395420" cy="3954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416FDA-9FDB-4807-BE46-436D67071CFE}">
      <dsp:nvSpPr>
        <dsp:cNvPr id="0" name=""/>
        <dsp:cNvSpPr/>
      </dsp:nvSpPr>
      <dsp:spPr>
        <a:xfrm>
          <a:off x="688128" y="1107456"/>
          <a:ext cx="6215335" cy="3163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092" tIns="40640" rIns="40640" bIns="40640" numCol="1" spcCol="1270" anchor="ctr" anchorCtr="0">
          <a:noAutofit/>
        </a:bodyPr>
        <a:lstStyle/>
        <a:p>
          <a:pPr lvl="0" algn="l" defTabSz="711200">
            <a:lnSpc>
              <a:spcPct val="90000"/>
            </a:lnSpc>
            <a:spcBef>
              <a:spcPct val="0"/>
            </a:spcBef>
            <a:spcAft>
              <a:spcPct val="35000"/>
            </a:spcAft>
          </a:pPr>
          <a:r>
            <a:rPr lang="uz-Cyrl-UZ" sz="1600" kern="1200"/>
            <a:t>такомиллашмаган замбуруғлар</a:t>
          </a:r>
          <a:endParaRPr lang="ru-RU" sz="1600" kern="1200"/>
        </a:p>
      </dsp:txBody>
      <dsp:txXfrm>
        <a:off x="688128" y="1107456"/>
        <a:ext cx="6215335" cy="316336"/>
      </dsp:txXfrm>
    </dsp:sp>
    <dsp:sp modelId="{80F37640-E515-4666-9755-E1202ECDD756}">
      <dsp:nvSpPr>
        <dsp:cNvPr id="0" name=""/>
        <dsp:cNvSpPr/>
      </dsp:nvSpPr>
      <dsp:spPr>
        <a:xfrm>
          <a:off x="490417" y="1067914"/>
          <a:ext cx="395420" cy="3954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9CDB2D-04F0-4BA4-A513-CA6DBEC25DCB}">
      <dsp:nvSpPr>
        <dsp:cNvPr id="0" name=""/>
        <dsp:cNvSpPr/>
      </dsp:nvSpPr>
      <dsp:spPr>
        <a:xfrm>
          <a:off x="738252" y="1582239"/>
          <a:ext cx="6165212" cy="3163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092" tIns="40640" rIns="40640" bIns="40640" numCol="1" spcCol="1270" anchor="ctr" anchorCtr="0">
          <a:noAutofit/>
        </a:bodyPr>
        <a:lstStyle/>
        <a:p>
          <a:pPr lvl="0" algn="l" defTabSz="711200">
            <a:lnSpc>
              <a:spcPct val="90000"/>
            </a:lnSpc>
            <a:spcBef>
              <a:spcPct val="0"/>
            </a:spcBef>
            <a:spcAft>
              <a:spcPct val="35000"/>
            </a:spcAft>
          </a:pPr>
          <a:r>
            <a:rPr lang="uz-Cyrl-UZ" sz="1600" kern="1200"/>
            <a:t>базидиомицетлар;</a:t>
          </a:r>
          <a:endParaRPr lang="ru-RU" sz="1600" kern="1200"/>
        </a:p>
      </dsp:txBody>
      <dsp:txXfrm>
        <a:off x="738252" y="1582239"/>
        <a:ext cx="6165212" cy="316336"/>
      </dsp:txXfrm>
    </dsp:sp>
    <dsp:sp modelId="{B678696D-E47B-45D2-9BFD-76578DED159B}">
      <dsp:nvSpPr>
        <dsp:cNvPr id="0" name=""/>
        <dsp:cNvSpPr/>
      </dsp:nvSpPr>
      <dsp:spPr>
        <a:xfrm>
          <a:off x="540541" y="1542697"/>
          <a:ext cx="395420" cy="3954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25D21D-1886-4036-8D65-00D761A65858}">
      <dsp:nvSpPr>
        <dsp:cNvPr id="0" name=""/>
        <dsp:cNvSpPr/>
      </dsp:nvSpPr>
      <dsp:spPr>
        <a:xfrm>
          <a:off x="688128" y="2057023"/>
          <a:ext cx="6215335" cy="3163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092" tIns="40640" rIns="40640" bIns="40640" numCol="1" spcCol="1270" anchor="ctr" anchorCtr="0">
          <a:noAutofit/>
        </a:bodyPr>
        <a:lstStyle/>
        <a:p>
          <a:pPr lvl="0" algn="l" defTabSz="711200">
            <a:lnSpc>
              <a:spcPct val="90000"/>
            </a:lnSpc>
            <a:spcBef>
              <a:spcPct val="0"/>
            </a:spcBef>
            <a:spcAft>
              <a:spcPct val="35000"/>
            </a:spcAft>
          </a:pPr>
          <a:r>
            <a:rPr lang="uz-Cyrl-UZ" sz="1600" kern="1200"/>
            <a:t>аскомицетлар;</a:t>
          </a:r>
          <a:endParaRPr lang="ru-RU" sz="1600" kern="1200"/>
        </a:p>
      </dsp:txBody>
      <dsp:txXfrm>
        <a:off x="688128" y="2057023"/>
        <a:ext cx="6215335" cy="316336"/>
      </dsp:txXfrm>
    </dsp:sp>
    <dsp:sp modelId="{61CDF7D0-058E-4CCE-A905-84EF004CAB8F}">
      <dsp:nvSpPr>
        <dsp:cNvPr id="0" name=""/>
        <dsp:cNvSpPr/>
      </dsp:nvSpPr>
      <dsp:spPr>
        <a:xfrm>
          <a:off x="490417" y="2017480"/>
          <a:ext cx="395420" cy="3954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9E2DAF-7922-4741-BBBB-5D59DEF727FE}">
      <dsp:nvSpPr>
        <dsp:cNvPr id="0" name=""/>
        <dsp:cNvSpPr/>
      </dsp:nvSpPr>
      <dsp:spPr>
        <a:xfrm>
          <a:off x="531143" y="2531458"/>
          <a:ext cx="6372320" cy="3163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092" tIns="40640" rIns="40640" bIns="40640" numCol="1" spcCol="1270" anchor="ctr" anchorCtr="0">
          <a:noAutofit/>
        </a:bodyPr>
        <a:lstStyle/>
        <a:p>
          <a:pPr lvl="0" algn="l" defTabSz="711200">
            <a:lnSpc>
              <a:spcPct val="90000"/>
            </a:lnSpc>
            <a:spcBef>
              <a:spcPct val="0"/>
            </a:spcBef>
            <a:spcAft>
              <a:spcPct val="35000"/>
            </a:spcAft>
          </a:pPr>
          <a:r>
            <a:rPr lang="uz-Cyrl-UZ" sz="1600" kern="1200"/>
            <a:t>зигомицетлар;</a:t>
          </a:r>
          <a:endParaRPr lang="ru-RU" sz="1600" kern="1200"/>
        </a:p>
      </dsp:txBody>
      <dsp:txXfrm>
        <a:off x="531143" y="2531458"/>
        <a:ext cx="6372320" cy="316336"/>
      </dsp:txXfrm>
    </dsp:sp>
    <dsp:sp modelId="{9F1A979B-EEFD-4C77-9E97-96908ED3090D}">
      <dsp:nvSpPr>
        <dsp:cNvPr id="0" name=""/>
        <dsp:cNvSpPr/>
      </dsp:nvSpPr>
      <dsp:spPr>
        <a:xfrm>
          <a:off x="333433" y="2491916"/>
          <a:ext cx="395420" cy="3954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8D5F8E-C8F1-4BA5-9581-E5851C1EE854}">
      <dsp:nvSpPr>
        <dsp:cNvPr id="0" name=""/>
        <dsp:cNvSpPr/>
      </dsp:nvSpPr>
      <dsp:spPr>
        <a:xfrm>
          <a:off x="244672" y="3006241"/>
          <a:ext cx="6658791" cy="3163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092" tIns="40640" rIns="40640" bIns="40640" numCol="1" spcCol="1270" anchor="ctr" anchorCtr="0">
          <a:noAutofit/>
        </a:bodyPr>
        <a:lstStyle/>
        <a:p>
          <a:pPr lvl="0" algn="l" defTabSz="711200">
            <a:lnSpc>
              <a:spcPct val="90000"/>
            </a:lnSpc>
            <a:spcBef>
              <a:spcPct val="0"/>
            </a:spcBef>
            <a:spcAft>
              <a:spcPct val="35000"/>
            </a:spcAft>
          </a:pPr>
          <a:r>
            <a:rPr lang="uz-Cyrl-UZ" sz="1600" kern="1200" dirty="0"/>
            <a:t>оомицетлар; </a:t>
          </a:r>
          <a:endParaRPr lang="ru-RU" sz="1600" kern="1200" dirty="0"/>
        </a:p>
      </dsp:txBody>
      <dsp:txXfrm>
        <a:off x="244672" y="3006241"/>
        <a:ext cx="6658791" cy="316336"/>
      </dsp:txXfrm>
    </dsp:sp>
    <dsp:sp modelId="{A696544E-42F3-4453-A3CB-2B702AE53C6A}">
      <dsp:nvSpPr>
        <dsp:cNvPr id="0" name=""/>
        <dsp:cNvSpPr/>
      </dsp:nvSpPr>
      <dsp:spPr>
        <a:xfrm>
          <a:off x="46961" y="2966699"/>
          <a:ext cx="395420" cy="3954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32ED48-292E-4851-A334-8F7F5D354848}" type="datetimeFigureOut">
              <a:rPr lang="ru-RU" smtClean="0"/>
              <a:t>03.10.2025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D8209C-2B29-4F9A-B467-CC8F2077D4E0}" type="slidenum">
              <a:rPr lang="ru-RU" smtClean="0"/>
              <a:t>‹#›</a:t>
            </a:fld>
            <a:endParaRPr lang="ru-RU"/>
          </a:p>
        </p:txBody>
      </p:sp>
    </p:spTree>
    <p:extLst>
      <p:ext uri="{BB962C8B-B14F-4D97-AF65-F5344CB8AC3E}">
        <p14:creationId xmlns:p14="http://schemas.microsoft.com/office/powerpoint/2010/main" val="1234893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2"/>
                </a:solidFill>
                <a:latin typeface="Arial" panose="020B0604020202020204" pitchFamily="34" charset="0"/>
              </a:defRPr>
            </a:lvl1pPr>
            <a:lvl2pPr marL="742950" indent="-285750" eaLnBrk="0" hangingPunct="0">
              <a:defRPr sz="3600">
                <a:solidFill>
                  <a:schemeClr val="tx2"/>
                </a:solidFill>
                <a:latin typeface="Arial" panose="020B0604020202020204" pitchFamily="34" charset="0"/>
              </a:defRPr>
            </a:lvl2pPr>
            <a:lvl3pPr marL="1143000" indent="-228600" eaLnBrk="0" hangingPunct="0">
              <a:defRPr sz="3600">
                <a:solidFill>
                  <a:schemeClr val="tx2"/>
                </a:solidFill>
                <a:latin typeface="Arial" panose="020B0604020202020204" pitchFamily="34" charset="0"/>
              </a:defRPr>
            </a:lvl3pPr>
            <a:lvl4pPr marL="1600200" indent="-228600" eaLnBrk="0" hangingPunct="0">
              <a:defRPr sz="3600">
                <a:solidFill>
                  <a:schemeClr val="tx2"/>
                </a:solidFill>
                <a:latin typeface="Arial" panose="020B0604020202020204" pitchFamily="34" charset="0"/>
              </a:defRPr>
            </a:lvl4pPr>
            <a:lvl5pPr marL="2057400" indent="-228600" eaLnBrk="0" hangingPunct="0">
              <a:defRPr sz="3600">
                <a:solidFill>
                  <a:schemeClr val="tx2"/>
                </a:solidFill>
                <a:latin typeface="Arial" panose="020B0604020202020204" pitchFamily="34" charset="0"/>
              </a:defRPr>
            </a:lvl5pPr>
            <a:lvl6pPr marL="2514600" indent="-228600" algn="ctr" eaLnBrk="0" fontAlgn="base" hangingPunct="0">
              <a:spcBef>
                <a:spcPct val="0"/>
              </a:spcBef>
              <a:spcAft>
                <a:spcPct val="0"/>
              </a:spcAft>
              <a:defRPr sz="3600">
                <a:solidFill>
                  <a:schemeClr val="tx2"/>
                </a:solidFill>
                <a:latin typeface="Arial" panose="020B0604020202020204" pitchFamily="34" charset="0"/>
              </a:defRPr>
            </a:lvl6pPr>
            <a:lvl7pPr marL="2971800" indent="-228600" algn="ctr" eaLnBrk="0" fontAlgn="base" hangingPunct="0">
              <a:spcBef>
                <a:spcPct val="0"/>
              </a:spcBef>
              <a:spcAft>
                <a:spcPct val="0"/>
              </a:spcAft>
              <a:defRPr sz="3600">
                <a:solidFill>
                  <a:schemeClr val="tx2"/>
                </a:solidFill>
                <a:latin typeface="Arial" panose="020B0604020202020204" pitchFamily="34" charset="0"/>
              </a:defRPr>
            </a:lvl7pPr>
            <a:lvl8pPr marL="3429000" indent="-228600" algn="ctr" eaLnBrk="0" fontAlgn="base" hangingPunct="0">
              <a:spcBef>
                <a:spcPct val="0"/>
              </a:spcBef>
              <a:spcAft>
                <a:spcPct val="0"/>
              </a:spcAft>
              <a:defRPr sz="3600">
                <a:solidFill>
                  <a:schemeClr val="tx2"/>
                </a:solidFill>
                <a:latin typeface="Arial" panose="020B0604020202020204" pitchFamily="34" charset="0"/>
              </a:defRPr>
            </a:lvl8pPr>
            <a:lvl9pPr marL="3886200" indent="-228600" algn="ctr" eaLnBrk="0" fontAlgn="base" hangingPunct="0">
              <a:spcBef>
                <a:spcPct val="0"/>
              </a:spcBef>
              <a:spcAft>
                <a:spcPct val="0"/>
              </a:spcAft>
              <a:defRPr sz="3600">
                <a:solidFill>
                  <a:schemeClr val="tx2"/>
                </a:solidFill>
                <a:latin typeface="Arial" panose="020B0604020202020204" pitchFamily="34" charset="0"/>
              </a:defRPr>
            </a:lvl9pPr>
          </a:lstStyle>
          <a:p>
            <a:pPr eaLnBrk="1" hangingPunct="1"/>
            <a:fld id="{1C4033A6-F4F2-49B0-B71F-0E52D76D1BD7}" type="slidenum">
              <a:rPr lang="en-US" altLang="ru-RU" sz="1200"/>
              <a:pPr eaLnBrk="1" hangingPunct="1"/>
              <a:t>8</a:t>
            </a:fld>
            <a:endParaRPr lang="en-US" altLang="ru-RU"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1939591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B555B4CF-779B-4376-9359-1FE8C2CC7294}"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1219467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555B4CF-779B-4376-9359-1FE8C2CC7294}"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1512115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555B4CF-779B-4376-9359-1FE8C2CC7294}"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3679132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555B4CF-779B-4376-9359-1FE8C2CC7294}" type="datetimeFigureOut">
              <a:rPr lang="ru-RU" smtClean="0"/>
              <a:t>03.10.2025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709267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555B4CF-779B-4376-9359-1FE8C2CC7294}" type="datetimeFigureOut">
              <a:rPr lang="ru-RU" smtClean="0"/>
              <a:t>03.10.2025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2519680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555B4CF-779B-4376-9359-1FE8C2CC7294}" type="datetimeFigureOut">
              <a:rPr lang="ru-RU" smtClean="0"/>
              <a:t>03.10.2025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2544020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555B4CF-779B-4376-9359-1FE8C2CC7294}" type="datetimeFigureOut">
              <a:rPr lang="ru-RU" smtClean="0"/>
              <a:t>03.10.2025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3655301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B555B4CF-779B-4376-9359-1FE8C2CC7294}" type="datetimeFigureOut">
              <a:rPr lang="ru-RU" smtClean="0"/>
              <a:t>03.10.2025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246003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B555B4CF-779B-4376-9359-1FE8C2CC7294}" type="datetimeFigureOut">
              <a:rPr lang="ru-RU" smtClean="0"/>
              <a:t>03.10.2025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120831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555B4CF-779B-4376-9359-1FE8C2CC7294}"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4265968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555B4CF-779B-4376-9359-1FE8C2CC7294}"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1BF98D-7E93-4994-928A-383CE39AD802}" type="slidenum">
              <a:rPr lang="ru-RU" smtClean="0"/>
              <a:t>‹#›</a:t>
            </a:fld>
            <a:endParaRPr lang="ru-RU"/>
          </a:p>
        </p:txBody>
      </p:sp>
    </p:spTree>
    <p:extLst>
      <p:ext uri="{BB962C8B-B14F-4D97-AF65-F5344CB8AC3E}">
        <p14:creationId xmlns:p14="http://schemas.microsoft.com/office/powerpoint/2010/main" val="3874643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55B4CF-779B-4376-9359-1FE8C2CC7294}" type="datetimeFigureOut">
              <a:rPr lang="ru-RU" smtClean="0"/>
              <a:t>03.10.2025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1BF98D-7E93-4994-928A-383CE39AD802}" type="slidenum">
              <a:rPr lang="ru-RU" smtClean="0"/>
              <a:t>‹#›</a:t>
            </a:fld>
            <a:endParaRPr lang="ru-RU"/>
          </a:p>
        </p:txBody>
      </p:sp>
    </p:spTree>
    <p:extLst>
      <p:ext uri="{BB962C8B-B14F-4D97-AF65-F5344CB8AC3E}">
        <p14:creationId xmlns:p14="http://schemas.microsoft.com/office/powerpoint/2010/main" val="29315996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67542" y="685800"/>
            <a:ext cx="9144000" cy="4530144"/>
          </a:xfrm>
        </p:spPr>
        <p:txBody>
          <a:bodyPr>
            <a:normAutofit fontScale="90000"/>
          </a:bodyPr>
          <a:lstStyle/>
          <a:p>
            <a:r>
              <a:rPr lang="sv-SE" sz="1800" b="1" dirty="0">
                <a:latin typeface="Times New Roman" panose="02020603050405020304" pitchFamily="18" charset="0"/>
                <a:cs typeface="Times New Roman" panose="02020603050405020304" pitchFamily="18" charset="0"/>
              </a:rPr>
              <a:t>O‘ZBEKISTON RESPUBLIKASI </a:t>
            </a:r>
            <a:br>
              <a:rPr lang="sv-SE" sz="1800" b="1" dirty="0">
                <a:latin typeface="Times New Roman" panose="02020603050405020304" pitchFamily="18" charset="0"/>
                <a:cs typeface="Times New Roman" panose="02020603050405020304" pitchFamily="18" charset="0"/>
              </a:rPr>
            </a:br>
            <a:r>
              <a:rPr lang="sv-SE" sz="1800" b="1" dirty="0">
                <a:latin typeface="Times New Roman" panose="02020603050405020304" pitchFamily="18" charset="0"/>
                <a:cs typeface="Times New Roman" panose="02020603050405020304" pitchFamily="18" charset="0"/>
              </a:rPr>
              <a:t>OLIY TA’LIM, FAN VA INNOVATSIYALAR VAZIRLIGI</a:t>
            </a:r>
            <a:br>
              <a:rPr lang="sv-SE"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en-US" sz="1800" b="1" dirty="0" smtClean="0">
                <a:latin typeface="Times New Roman" panose="02020603050405020304" pitchFamily="18" charset="0"/>
                <a:cs typeface="Times New Roman" panose="02020603050405020304" pitchFamily="18" charset="0"/>
              </a:rPr>
              <a:t>GULISTON DAVLAT  UNIVERSITETI</a:t>
            </a:r>
            <a:br>
              <a:rPr lang="en-US" sz="1800" b="1" dirty="0" smtClean="0">
                <a:latin typeface="Times New Roman" panose="02020603050405020304" pitchFamily="18" charset="0"/>
                <a:cs typeface="Times New Roman" panose="02020603050405020304" pitchFamily="18" charset="0"/>
              </a:rPr>
            </a:br>
            <a:r>
              <a:rPr lang="en-US" sz="1800" b="1" dirty="0" smtClean="0">
                <a:latin typeface="Times New Roman" panose="02020603050405020304" pitchFamily="18" charset="0"/>
                <a:cs typeface="Times New Roman" panose="02020603050405020304" pitchFamily="18" charset="0"/>
              </a:rPr>
              <a:t> BIOLOGIYA KAFEDRASI</a:t>
            </a: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uz-Cyrl-UZ" sz="1800" b="1" dirty="0">
                <a:latin typeface="Times New Roman" panose="02020603050405020304" pitchFamily="18" charset="0"/>
                <a:cs typeface="Times New Roman" panose="02020603050405020304" pitchFamily="18" charset="0"/>
              </a:rPr>
              <a:t/>
            </a:r>
            <a:br>
              <a:rPr lang="uz-Cyrl-UZ"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MIKROBIOLOGIYA FANI</a:t>
            </a:r>
            <a:br>
              <a:rPr lang="en-US" sz="1800" b="1" dirty="0">
                <a:latin typeface="Times New Roman" panose="02020603050405020304" pitchFamily="18" charset="0"/>
                <a:cs typeface="Times New Roman" panose="02020603050405020304" pitchFamily="18" charset="0"/>
              </a:rPr>
            </a:br>
            <a:r>
              <a:rPr lang="uz-Cyrl-UZ" sz="1800" b="1" dirty="0">
                <a:latin typeface="Times New Roman" panose="02020603050405020304" pitchFamily="18" charset="0"/>
                <a:cs typeface="Times New Roman" panose="02020603050405020304" pitchFamily="18" charset="0"/>
              </a:rPr>
              <a:t/>
            </a:r>
            <a:br>
              <a:rPr lang="uz-Cyrl-UZ" sz="1800" b="1" dirty="0">
                <a:latin typeface="Times New Roman" panose="02020603050405020304" pitchFamily="18" charset="0"/>
                <a:cs typeface="Times New Roman" panose="02020603050405020304" pitchFamily="18" charset="0"/>
              </a:rPr>
            </a:br>
            <a:r>
              <a:rPr lang="uz-Cyrl-UZ" sz="1800" b="1" dirty="0">
                <a:latin typeface="Times New Roman" panose="02020603050405020304" pitchFamily="18" charset="0"/>
                <a:cs typeface="Times New Roman" panose="02020603050405020304" pitchFamily="18" charset="0"/>
              </a:rPr>
              <a:t/>
            </a:r>
            <a:br>
              <a:rPr lang="uz-Cyrl-UZ"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MAVZU: TURLI MORFOLOGIK GURUH MIKROORGANIZMLARGA </a:t>
            </a:r>
            <a:r>
              <a:rPr lang="en-US" sz="1800" b="1" dirty="0" smtClean="0">
                <a:latin typeface="Times New Roman" panose="02020603050405020304" pitchFamily="18" charset="0"/>
                <a:cs typeface="Times New Roman" panose="02020603050405020304" pitchFamily="18" charset="0"/>
              </a:rPr>
              <a:t>TAVSIF</a:t>
            </a:r>
            <a:br>
              <a:rPr lang="en-US" sz="1800" b="1" dirty="0" smtClean="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en-US" sz="1800" b="1" dirty="0" smtClean="0">
                <a:latin typeface="Times New Roman" panose="02020603050405020304" pitchFamily="18" charset="0"/>
                <a:cs typeface="Times New Roman" panose="02020603050405020304" pitchFamily="18" charset="0"/>
              </a:rPr>
              <a:t/>
            </a:r>
            <a:br>
              <a:rPr lang="en-US" sz="1800" b="1" dirty="0" smtClean="0">
                <a:latin typeface="Times New Roman" panose="02020603050405020304" pitchFamily="18" charset="0"/>
                <a:cs typeface="Times New Roman" panose="02020603050405020304" pitchFamily="18" charset="0"/>
              </a:rPr>
            </a:br>
            <a:r>
              <a:rPr lang="en-US" sz="1800" b="1" dirty="0" smtClean="0">
                <a:latin typeface="Times New Roman" panose="02020603050405020304" pitchFamily="18" charset="0"/>
                <a:cs typeface="Times New Roman" panose="02020603050405020304" pitchFamily="18" charset="0"/>
              </a:rPr>
              <a:t/>
            </a:r>
            <a:br>
              <a:rPr lang="en-US" sz="1800" b="1" dirty="0" smtClean="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en-US" sz="1800" b="1" dirty="0" smtClean="0">
                <a:latin typeface="Times New Roman" panose="02020603050405020304" pitchFamily="18" charset="0"/>
                <a:cs typeface="Times New Roman" panose="02020603050405020304" pitchFamily="18" charset="0"/>
              </a:rPr>
              <a:t/>
            </a:r>
            <a:br>
              <a:rPr lang="en-US" sz="1800" b="1" dirty="0" smtClean="0">
                <a:latin typeface="Times New Roman" panose="02020603050405020304" pitchFamily="18" charset="0"/>
                <a:cs typeface="Times New Roman" panose="02020603050405020304" pitchFamily="18" charset="0"/>
              </a:rPr>
            </a:br>
            <a:r>
              <a:rPr lang="en-US" sz="1800" b="1" dirty="0" err="1" smtClean="0">
                <a:latin typeface="Times New Roman" panose="02020603050405020304" pitchFamily="18" charset="0"/>
                <a:cs typeface="Times New Roman" panose="02020603050405020304" pitchFamily="18" charset="0"/>
              </a:rPr>
              <a:t>Tuzuvchi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Rahmatov</a:t>
            </a:r>
            <a:r>
              <a:rPr lang="en-US" sz="1800" b="1" dirty="0" smtClean="0">
                <a:latin typeface="Times New Roman" panose="02020603050405020304" pitchFamily="18" charset="0"/>
                <a:cs typeface="Times New Roman" panose="02020603050405020304" pitchFamily="18" charset="0"/>
              </a:rPr>
              <a:t> F.O.</a:t>
            </a: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a:r>
            <a:br>
              <a:rPr lang="ru-RU" sz="1800" dirty="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283277" y="6205248"/>
            <a:ext cx="1569660" cy="369332"/>
          </a:xfrm>
          <a:prstGeom prst="rect">
            <a:avLst/>
          </a:prstGeom>
        </p:spPr>
        <p:txBody>
          <a:bodyPr wrap="none">
            <a:spAutoFit/>
          </a:bodyPr>
          <a:lstStyle/>
          <a:p>
            <a:r>
              <a:rPr lang="en-US" b="1" dirty="0" smtClean="0">
                <a:latin typeface="Times New Roman" panose="02020603050405020304" pitchFamily="18" charset="0"/>
                <a:cs typeface="Times New Roman" panose="02020603050405020304" pitchFamily="18" charset="0"/>
              </a:rPr>
              <a:t>Guliston</a:t>
            </a:r>
            <a:r>
              <a:rPr lang="en-US" b="1" dirty="0" smtClean="0">
                <a:latin typeface="Times New Roman" panose="02020603050405020304" pitchFamily="18" charset="0"/>
                <a:cs typeface="Times New Roman" panose="02020603050405020304" pitchFamily="18" charset="0"/>
              </a:rPr>
              <a:t>-2025</a:t>
            </a:r>
            <a:endParaRPr lang="ru-RU" dirty="0"/>
          </a:p>
        </p:txBody>
      </p:sp>
    </p:spTree>
    <p:extLst>
      <p:ext uri="{BB962C8B-B14F-4D97-AF65-F5344CB8AC3E}">
        <p14:creationId xmlns:p14="http://schemas.microsoft.com/office/powerpoint/2010/main" val="173302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Заголовок 1048599"/>
          <p:cNvSpPr>
            <a:spLocks noGrp="1"/>
          </p:cNvSpPr>
          <p:nvPr>
            <p:ph type="title"/>
          </p:nvPr>
        </p:nvSpPr>
        <p:spPr/>
        <p:txBody>
          <a:bodyPr>
            <a:normAutofit/>
          </a:bodyPr>
          <a:lstStyle/>
          <a:p>
            <a:r>
              <a:rPr lang="en-US" b="1" dirty="0">
                <a:solidFill>
                  <a:srgbClr val="FF0000"/>
                </a:solidFill>
              </a:rPr>
              <a:t>DARS REJASI:</a:t>
            </a:r>
            <a:endParaRPr lang="ru-RU" dirty="0"/>
          </a:p>
        </p:txBody>
      </p:sp>
      <p:sp>
        <p:nvSpPr>
          <p:cNvPr id="1048601" name="Объект 1048600"/>
          <p:cNvSpPr>
            <a:spLocks noGrp="1"/>
          </p:cNvSpPr>
          <p:nvPr>
            <p:ph idx="1"/>
          </p:nvPr>
        </p:nvSpPr>
        <p:spPr>
          <a:xfrm>
            <a:off x="1614221" y="1562287"/>
            <a:ext cx="9022297" cy="5181862"/>
          </a:xfrm>
        </p:spPr>
        <p:txBody>
          <a:bodyPr>
            <a:normAutofit fontScale="97500"/>
          </a:bodyPr>
          <a:lstStyle/>
          <a:p>
            <a:pPr marL="0" indent="0">
              <a:buNone/>
            </a:pPr>
            <a:endParaRPr lang="ru-RU" dirty="0"/>
          </a:p>
          <a:p>
            <a:pPr marL="0" indent="0">
              <a:buNone/>
            </a:pPr>
            <a:r>
              <a:rPr lang="en-US" altLang="ru-RU" sz="3200" b="1" dirty="0">
                <a:solidFill>
                  <a:srgbClr val="000000"/>
                </a:solidFill>
              </a:rPr>
              <a:t>1.Turli </a:t>
            </a:r>
            <a:r>
              <a:rPr lang="en-US" altLang="ru-RU" sz="3200" b="1" dirty="0" err="1">
                <a:solidFill>
                  <a:srgbClr val="000000"/>
                </a:solidFill>
              </a:rPr>
              <a:t>organizmlar</a:t>
            </a:r>
            <a:r>
              <a:rPr lang="en-US" altLang="ru-RU" sz="3200" b="1" dirty="0">
                <a:solidFill>
                  <a:srgbClr val="000000"/>
                </a:solidFill>
              </a:rPr>
              <a:t> </a:t>
            </a:r>
            <a:r>
              <a:rPr lang="en-US" altLang="ru-RU" sz="3200" b="1" dirty="0" err="1">
                <a:solidFill>
                  <a:srgbClr val="000000"/>
                </a:solidFill>
              </a:rPr>
              <a:t>hujayra</a:t>
            </a:r>
            <a:r>
              <a:rPr lang="en-US" altLang="ru-RU" sz="3200" b="1" dirty="0">
                <a:solidFill>
                  <a:srgbClr val="000000"/>
                </a:solidFill>
              </a:rPr>
              <a:t> </a:t>
            </a:r>
            <a:r>
              <a:rPr lang="en-US" altLang="ru-RU" sz="3200" b="1" dirty="0" err="1">
                <a:solidFill>
                  <a:srgbClr val="000000"/>
                </a:solidFill>
              </a:rPr>
              <a:t>tuzilishidagi</a:t>
            </a:r>
            <a:r>
              <a:rPr lang="en-US" altLang="ru-RU" sz="3200" b="1" dirty="0">
                <a:solidFill>
                  <a:srgbClr val="000000"/>
                </a:solidFill>
              </a:rPr>
              <a:t> </a:t>
            </a:r>
            <a:r>
              <a:rPr lang="en-US" altLang="ru-RU" sz="3200" b="1" dirty="0" err="1">
                <a:solidFill>
                  <a:srgbClr val="000000"/>
                </a:solidFill>
              </a:rPr>
              <a:t>o’xshahslik</a:t>
            </a:r>
            <a:r>
              <a:rPr lang="en-US" altLang="ru-RU" sz="3200" b="1" dirty="0">
                <a:solidFill>
                  <a:srgbClr val="000000"/>
                </a:solidFill>
              </a:rPr>
              <a:t> </a:t>
            </a:r>
            <a:r>
              <a:rPr lang="en-US" altLang="ru-RU" sz="3200" b="1" dirty="0" err="1">
                <a:solidFill>
                  <a:srgbClr val="000000"/>
                </a:solidFill>
              </a:rPr>
              <a:t>va</a:t>
            </a:r>
            <a:r>
              <a:rPr lang="en-US" altLang="ru-RU" sz="3200" b="1" dirty="0">
                <a:solidFill>
                  <a:srgbClr val="000000"/>
                </a:solidFill>
              </a:rPr>
              <a:t> </a:t>
            </a:r>
            <a:r>
              <a:rPr lang="en-US" altLang="ru-RU" sz="3200" b="1" dirty="0" err="1">
                <a:solidFill>
                  <a:srgbClr val="000000"/>
                </a:solidFill>
              </a:rPr>
              <a:t>farqlar</a:t>
            </a:r>
            <a:r>
              <a:rPr lang="en-US" altLang="ru-RU" sz="3200" b="1" dirty="0">
                <a:solidFill>
                  <a:srgbClr val="000000"/>
                </a:solidFill>
              </a:rPr>
              <a:t>. </a:t>
            </a:r>
            <a:endParaRPr lang="ru-RU" dirty="0"/>
          </a:p>
          <a:p>
            <a:pPr marL="0" indent="0">
              <a:buNone/>
            </a:pPr>
            <a:r>
              <a:rPr lang="en-US" altLang="ru-RU" sz="3200" b="1" dirty="0"/>
              <a:t>3.Bakteriyalarning </a:t>
            </a:r>
            <a:r>
              <a:rPr lang="en-US" altLang="ru-RU" sz="3200" b="1" dirty="0" err="1"/>
              <a:t>morfologik</a:t>
            </a:r>
            <a:r>
              <a:rPr lang="en-US" altLang="ru-RU" sz="3200" b="1" dirty="0"/>
              <a:t> </a:t>
            </a:r>
            <a:r>
              <a:rPr lang="en-US" altLang="ru-RU" sz="3200" b="1" dirty="0" err="1"/>
              <a:t>shakllari</a:t>
            </a:r>
            <a:r>
              <a:rPr lang="en-US" altLang="ru-RU" sz="3200" b="1" dirty="0"/>
              <a:t>. </a:t>
            </a:r>
            <a:endParaRPr lang="ru-RU" dirty="0"/>
          </a:p>
          <a:p>
            <a:pPr marL="0" indent="0">
              <a:buNone/>
            </a:pPr>
            <a:r>
              <a:rPr lang="en-US" altLang="ru-RU" sz="3200" b="1" dirty="0"/>
              <a:t>4.Turli </a:t>
            </a:r>
            <a:r>
              <a:rPr lang="en-US" altLang="ru-RU" sz="3200" b="1" dirty="0" err="1"/>
              <a:t>guruh</a:t>
            </a:r>
            <a:r>
              <a:rPr lang="en-US" altLang="ru-RU" sz="3200" b="1" dirty="0"/>
              <a:t> </a:t>
            </a:r>
            <a:r>
              <a:rPr lang="en-US" altLang="ru-RU" sz="3200" b="1" dirty="0" err="1"/>
              <a:t>mikroorganizmlar</a:t>
            </a:r>
            <a:r>
              <a:rPr lang="en-US" altLang="ru-RU" sz="3200" b="1" dirty="0"/>
              <a:t> </a:t>
            </a:r>
            <a:r>
              <a:rPr lang="en-US" altLang="ru-RU" sz="3200" b="1" dirty="0" err="1"/>
              <a:t>morfologiyasi</a:t>
            </a:r>
            <a:r>
              <a:rPr lang="en-US" altLang="ru-RU" sz="3200" b="1" dirty="0"/>
              <a:t>.</a:t>
            </a:r>
            <a:endParaRPr lang="ru-RU" dirty="0"/>
          </a:p>
          <a:p>
            <a:pPr marL="0" indent="0">
              <a:buNone/>
            </a:pPr>
            <a:endParaRPr lang="ru-RU" dirty="0"/>
          </a:p>
          <a:p>
            <a:pPr marL="0" indent="0" algn="just">
              <a:buNone/>
            </a:pPr>
            <a:endParaRPr lang="en-US" altLang="ru-RU" sz="3200" b="1" dirty="0">
              <a:solidFill>
                <a:srgbClr val="FF0000"/>
              </a:solidFill>
            </a:endParaRPr>
          </a:p>
          <a:p>
            <a:pPr marL="0" indent="0" algn="just">
              <a:buNone/>
            </a:pPr>
            <a:r>
              <a:rPr lang="en-US" altLang="ru-RU" sz="3200" b="1" dirty="0" err="1">
                <a:solidFill>
                  <a:srgbClr val="FF0000"/>
                </a:solidFill>
              </a:rPr>
              <a:t>Tayanch</a:t>
            </a:r>
            <a:r>
              <a:rPr lang="en-US" altLang="ru-RU" sz="3200" b="1" dirty="0">
                <a:solidFill>
                  <a:srgbClr val="FF0000"/>
                </a:solidFill>
              </a:rPr>
              <a:t> </a:t>
            </a:r>
            <a:r>
              <a:rPr lang="en-US" altLang="ru-RU" sz="3200" b="1" dirty="0" err="1">
                <a:solidFill>
                  <a:srgbClr val="FF0000"/>
                </a:solidFill>
              </a:rPr>
              <a:t>iboralar</a:t>
            </a:r>
            <a:r>
              <a:rPr lang="en-US" altLang="ru-RU" sz="3200" b="1" dirty="0">
                <a:solidFill>
                  <a:srgbClr val="FF0000"/>
                </a:solidFill>
              </a:rPr>
              <a:t>:</a:t>
            </a:r>
            <a:r>
              <a:rPr lang="en-US" altLang="ru-RU" sz="3200" dirty="0">
                <a:solidFill>
                  <a:srgbClr val="000000"/>
                </a:solidFill>
              </a:rPr>
              <a:t> </a:t>
            </a:r>
            <a:r>
              <a:rPr lang="en-US" altLang="ru-RU" sz="3200" dirty="0" err="1">
                <a:solidFill>
                  <a:srgbClr val="000000"/>
                </a:solidFill>
              </a:rPr>
              <a:t>eukariot</a:t>
            </a:r>
            <a:r>
              <a:rPr lang="en-US" altLang="ru-RU" sz="3200" dirty="0">
                <a:solidFill>
                  <a:srgbClr val="000000"/>
                </a:solidFill>
              </a:rPr>
              <a:t>, </a:t>
            </a:r>
            <a:r>
              <a:rPr lang="en-US" altLang="ru-RU" sz="3200" dirty="0" err="1">
                <a:solidFill>
                  <a:srgbClr val="000000"/>
                </a:solidFill>
              </a:rPr>
              <a:t>prokariot</a:t>
            </a:r>
            <a:r>
              <a:rPr lang="en-US" altLang="ru-RU" sz="3200" dirty="0">
                <a:solidFill>
                  <a:srgbClr val="000000"/>
                </a:solidFill>
              </a:rPr>
              <a:t>, </a:t>
            </a:r>
            <a:r>
              <a:rPr lang="en-US" altLang="ru-RU" sz="3200" dirty="0" err="1">
                <a:solidFill>
                  <a:srgbClr val="000000"/>
                </a:solidFill>
              </a:rPr>
              <a:t>ribosoma</a:t>
            </a:r>
            <a:r>
              <a:rPr lang="en-US" altLang="ru-RU" sz="3200" dirty="0">
                <a:solidFill>
                  <a:srgbClr val="000000"/>
                </a:solidFill>
              </a:rPr>
              <a:t>, </a:t>
            </a:r>
            <a:r>
              <a:rPr lang="en-US" altLang="ru-RU" sz="3200" dirty="0" err="1">
                <a:solidFill>
                  <a:srgbClr val="000000"/>
                </a:solidFill>
              </a:rPr>
              <a:t>mezasasoma</a:t>
            </a:r>
            <a:r>
              <a:rPr lang="en-US" altLang="ru-RU" sz="3200" dirty="0">
                <a:solidFill>
                  <a:srgbClr val="000000"/>
                </a:solidFill>
              </a:rPr>
              <a:t>,  </a:t>
            </a:r>
            <a:r>
              <a:rPr lang="en-US" altLang="ru-RU" sz="3200" dirty="0" err="1">
                <a:solidFill>
                  <a:srgbClr val="000000"/>
                </a:solidFill>
              </a:rPr>
              <a:t>bakteriya</a:t>
            </a:r>
            <a:r>
              <a:rPr lang="en-US" altLang="ru-RU" sz="3200" dirty="0">
                <a:solidFill>
                  <a:srgbClr val="000000"/>
                </a:solidFill>
              </a:rPr>
              <a:t>, virus, </a:t>
            </a:r>
            <a:r>
              <a:rPr lang="en-US" altLang="ru-RU" sz="3200" dirty="0" err="1">
                <a:solidFill>
                  <a:srgbClr val="000000"/>
                </a:solidFill>
              </a:rPr>
              <a:t>sianobakteriya</a:t>
            </a:r>
            <a:r>
              <a:rPr lang="en-US" altLang="ru-RU" sz="3200" dirty="0">
                <a:solidFill>
                  <a:srgbClr val="000000"/>
                </a:solidFill>
              </a:rPr>
              <a:t>, diatom </a:t>
            </a:r>
            <a:r>
              <a:rPr lang="en-US" altLang="ru-RU" sz="3200" dirty="0" err="1">
                <a:solidFill>
                  <a:srgbClr val="000000"/>
                </a:solidFill>
              </a:rPr>
              <a:t>suv</a:t>
            </a:r>
            <a:r>
              <a:rPr lang="en-US" altLang="ru-RU" sz="3200" dirty="0">
                <a:solidFill>
                  <a:srgbClr val="000000"/>
                </a:solidFill>
              </a:rPr>
              <a:t> </a:t>
            </a:r>
            <a:r>
              <a:rPr lang="en-US" altLang="ru-RU" sz="3200" dirty="0" err="1">
                <a:solidFill>
                  <a:srgbClr val="000000"/>
                </a:solidFill>
              </a:rPr>
              <a:t>o’ti</a:t>
            </a:r>
            <a:r>
              <a:rPr lang="en-US" altLang="ru-RU" sz="3200" dirty="0">
                <a:solidFill>
                  <a:srgbClr val="000000"/>
                </a:solidFill>
              </a:rPr>
              <a:t>. </a:t>
            </a:r>
            <a:endParaRPr lang="ru-RU" dirty="0"/>
          </a:p>
        </p:txBody>
      </p:sp>
    </p:spTree>
    <p:extLst>
      <p:ext uri="{BB962C8B-B14F-4D97-AF65-F5344CB8AC3E}">
        <p14:creationId xmlns:p14="http://schemas.microsoft.com/office/powerpoint/2010/main" val="333047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0176" y="218824"/>
            <a:ext cx="8308086" cy="512697"/>
          </a:xfrm>
        </p:spPr>
        <p:txBody>
          <a:bodyPr>
            <a:normAutofit fontScale="90000"/>
          </a:bodyPr>
          <a:lstStyle/>
          <a:p>
            <a:r>
              <a:rPr lang="en-US" sz="2800" b="1" dirty="0"/>
              <a:t>EUKARIOT VA PROKARIOTLAR</a:t>
            </a:r>
            <a:r>
              <a:rPr lang="ru-RU" sz="2800" b="1" dirty="0"/>
              <a:t> </a:t>
            </a:r>
            <a:r>
              <a:rPr lang="en-US" sz="2800" b="1" dirty="0"/>
              <a:t>ORGANIZMLARNI TAQQOSLASH:</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3337096861"/>
              </p:ext>
            </p:extLst>
          </p:nvPr>
        </p:nvGraphicFramePr>
        <p:xfrm>
          <a:off x="1125415" y="835134"/>
          <a:ext cx="9964616" cy="5897904"/>
        </p:xfrm>
        <a:graphic>
          <a:graphicData uri="http://schemas.openxmlformats.org/drawingml/2006/table">
            <a:tbl>
              <a:tblPr firstRow="1" firstCol="1" lastRow="1" lastCol="1" bandRow="1" bandCol="1">
                <a:tableStyleId>{5C22544A-7EE6-4342-B048-85BDC9FD1C3A}</a:tableStyleId>
              </a:tblPr>
              <a:tblGrid>
                <a:gridCol w="2432675">
                  <a:extLst>
                    <a:ext uri="{9D8B030D-6E8A-4147-A177-3AD203B41FA5}">
                      <a16:colId xmlns:a16="http://schemas.microsoft.com/office/drawing/2014/main" xmlns="" val="20000"/>
                    </a:ext>
                  </a:extLst>
                </a:gridCol>
                <a:gridCol w="3680203">
                  <a:extLst>
                    <a:ext uri="{9D8B030D-6E8A-4147-A177-3AD203B41FA5}">
                      <a16:colId xmlns:a16="http://schemas.microsoft.com/office/drawing/2014/main" xmlns="" val="20001"/>
                    </a:ext>
                  </a:extLst>
                </a:gridCol>
                <a:gridCol w="3851738">
                  <a:extLst>
                    <a:ext uri="{9D8B030D-6E8A-4147-A177-3AD203B41FA5}">
                      <a16:colId xmlns:a16="http://schemas.microsoft.com/office/drawing/2014/main" xmlns="" val="20002"/>
                    </a:ext>
                  </a:extLst>
                </a:gridCol>
              </a:tblGrid>
              <a:tr h="412044">
                <a:tc>
                  <a:txBody>
                    <a:bodyPr/>
                    <a:lstStyle/>
                    <a:p>
                      <a:pPr algn="ctr">
                        <a:spcAft>
                          <a:spcPts val="0"/>
                        </a:spcAft>
                      </a:pPr>
                      <a:r>
                        <a:rPr lang="ru-RU" sz="1600" b="1"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Belgilar</a:t>
                      </a:r>
                      <a:r>
                        <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895" marR="48895" marT="9525" marB="0">
                    <a:solidFill>
                      <a:schemeClr val="accent1">
                        <a:lumMod val="20000"/>
                        <a:lumOff val="80000"/>
                      </a:schemeClr>
                    </a:solidFill>
                  </a:tcPr>
                </a:tc>
                <a:tc>
                  <a:txBody>
                    <a:bodyPr/>
                    <a:lstStyle/>
                    <a:p>
                      <a:pPr algn="ctr">
                        <a:spcAft>
                          <a:spcPts val="0"/>
                        </a:spcAft>
                      </a:pPr>
                      <a:r>
                        <a:rPr lang="ru-RU" sz="1600" b="1"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Prokariotlar</a:t>
                      </a:r>
                      <a:r>
                        <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895" marR="48895" marT="9525" marB="0">
                    <a:solidFill>
                      <a:schemeClr val="accent1">
                        <a:lumMod val="20000"/>
                        <a:lumOff val="80000"/>
                      </a:schemeClr>
                    </a:solidFill>
                  </a:tcPr>
                </a:tc>
                <a:tc>
                  <a:txBody>
                    <a:bodyPr/>
                    <a:lstStyle/>
                    <a:p>
                      <a:pPr algn="ctr">
                        <a:spcAft>
                          <a:spcPts val="0"/>
                        </a:spcAft>
                      </a:pPr>
                      <a:r>
                        <a:rPr lang="ru-RU" sz="1600" b="1"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Eukariotlar</a:t>
                      </a:r>
                      <a:r>
                        <a:rPr lang="ru-RU"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895" marR="48895" marT="9525" marB="0">
                    <a:solidFill>
                      <a:schemeClr val="accent1">
                        <a:lumMod val="20000"/>
                        <a:lumOff val="80000"/>
                      </a:schemeClr>
                    </a:solidFill>
                  </a:tcPr>
                </a:tc>
                <a:extLst>
                  <a:ext uri="{0D108BD9-81ED-4DB2-BD59-A6C34878D82A}">
                    <a16:rowId xmlns:a16="http://schemas.microsoft.com/office/drawing/2014/main" xmlns="" val="10000"/>
                  </a:ext>
                </a:extLst>
              </a:tr>
              <a:tr h="526292">
                <a:tc>
                  <a:txBody>
                    <a:bodyPr/>
                    <a:lstStyle/>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Yadro</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A</a:t>
                      </a:r>
                      <a:r>
                        <a:rPr lang="uz-Cyrl-UZ" sz="1600" dirty="0">
                          <a:solidFill>
                            <a:schemeClr val="tx1"/>
                          </a:solidFill>
                          <a:effectLst/>
                          <a:latin typeface="Times New Roman" panose="02020603050405020304" pitchFamily="18" charset="0"/>
                          <a:cs typeface="Times New Roman" panose="02020603050405020304" pitchFamily="18" charset="0"/>
                        </a:rPr>
                        <a:t>m</a:t>
                      </a:r>
                      <a:r>
                        <a:rPr lang="en-US" sz="1600" dirty="0" err="1">
                          <a:solidFill>
                            <a:schemeClr val="tx1"/>
                          </a:solidFill>
                          <a:effectLst/>
                          <a:latin typeface="Times New Roman" panose="02020603050405020304" pitchFamily="18" charset="0"/>
                          <a:cs typeface="Times New Roman" panose="02020603050405020304" pitchFamily="18" charset="0"/>
                        </a:rPr>
                        <a:t>itoz</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yo‘li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bilan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bo‘linadi</a:t>
                      </a:r>
                      <a:r>
                        <a:rPr lang="uz-Cyrl-UZ"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yadro</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membranasi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yo‘q</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Mitoz</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yo‘li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bilan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bo‘linadi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yadrosi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membrana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bilan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o‘ralgan</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extLst>
                  <a:ext uri="{0D108BD9-81ED-4DB2-BD59-A6C34878D82A}">
                    <a16:rowId xmlns:a16="http://schemas.microsoft.com/office/drawing/2014/main" xmlns="" val="10001"/>
                  </a:ext>
                </a:extLst>
              </a:tr>
              <a:tr h="526292">
                <a:tc>
                  <a:txBody>
                    <a:bodyPr/>
                    <a:lstStyle/>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ru-RU" sz="1600" dirty="0">
                          <a:solidFill>
                            <a:schemeClr val="tx1"/>
                          </a:solidFill>
                          <a:effectLst/>
                          <a:latin typeface="Times New Roman" panose="02020603050405020304" pitchFamily="18" charset="0"/>
                          <a:cs typeface="Times New Roman" panose="02020603050405020304" pitchFamily="18" charset="0"/>
                        </a:rPr>
                        <a:t>DNK </a:t>
                      </a:r>
                      <a:r>
                        <a:rPr lang="ru-RU" sz="1600" dirty="0" err="1">
                          <a:solidFill>
                            <a:schemeClr val="tx1"/>
                          </a:solidFill>
                          <a:effectLst/>
                          <a:latin typeface="Times New Roman" panose="02020603050405020304" pitchFamily="18" charset="0"/>
                          <a:cs typeface="Times New Roman" panose="02020603050405020304" pitchFamily="18" charset="0"/>
                        </a:rPr>
                        <a:t>ning</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holati</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Gistonlar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bilan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bog‘lanmagan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alohida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molekulalar</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Gistonlar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bilan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bog‘langan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holda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xromosomalarda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joylash</a:t>
                      </a:r>
                      <a:r>
                        <a:rPr lang="uz-Cyrl-UZ" sz="1600" dirty="0">
                          <a:solidFill>
                            <a:schemeClr val="tx1"/>
                          </a:solidFill>
                          <a:effectLst/>
                          <a:latin typeface="Times New Roman" panose="02020603050405020304" pitchFamily="18" charset="0"/>
                          <a:cs typeface="Times New Roman" panose="02020603050405020304" pitchFamily="18" charset="0"/>
                        </a:rPr>
                        <a:t>g</a:t>
                      </a:r>
                      <a:r>
                        <a:rPr lang="en-US" sz="1600" dirty="0">
                          <a:solidFill>
                            <a:schemeClr val="tx1"/>
                          </a:solidFill>
                          <a:effectLst/>
                          <a:latin typeface="Times New Roman" panose="02020603050405020304" pitchFamily="18" charset="0"/>
                          <a:cs typeface="Times New Roman" panose="02020603050405020304" pitchFamily="18" charset="0"/>
                        </a:rPr>
                        <a:t>an</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extLst>
                  <a:ext uri="{0D108BD9-81ED-4DB2-BD59-A6C34878D82A}">
                    <a16:rowId xmlns:a16="http://schemas.microsoft.com/office/drawing/2014/main" xmlns="" val="10002"/>
                  </a:ext>
                </a:extLst>
              </a:tr>
              <a:tr h="877154">
                <a:tc>
                  <a:txBody>
                    <a:bodyPr/>
                    <a:lstStyle/>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Nafas</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olish</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sistemasi</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Membranalar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yoki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mezosomalar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nafas</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olish</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sistemalari</a:t>
                      </a:r>
                      <a:r>
                        <a:rPr lang="en-US"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Mitoxondriyalar</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uchramaydi</a:t>
                      </a:r>
                      <a:r>
                        <a:rPr lang="ru-RU" sz="1600" dirty="0">
                          <a:solidFill>
                            <a:schemeClr val="tx1"/>
                          </a:solidFill>
                          <a:effectLst/>
                          <a:latin typeface="Times New Roman" panose="02020603050405020304" pitchFamily="18" charset="0"/>
                          <a:cs typeface="Times New Roman" panose="02020603050405020304" pitchFamily="18" charset="0"/>
                        </a:rPr>
                        <a:t>.</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Mitoxondriyalar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mavjud</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nafas</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olish</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sistemalari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membranalar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bilan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o‘ralgan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organellalar</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extLst>
                  <a:ext uri="{0D108BD9-81ED-4DB2-BD59-A6C34878D82A}">
                    <a16:rowId xmlns:a16="http://schemas.microsoft.com/office/drawing/2014/main" xmlns="" val="10003"/>
                  </a:ext>
                </a:extLst>
              </a:tr>
              <a:tr h="448412">
                <a:tc>
                  <a:txBody>
                    <a:bodyPr/>
                    <a:lstStyle/>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Ribosomalarning</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kattaligi</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ru-RU" sz="1600" dirty="0">
                          <a:solidFill>
                            <a:schemeClr val="tx1"/>
                          </a:solidFill>
                          <a:effectLst/>
                          <a:latin typeface="Times New Roman" panose="02020603050405020304" pitchFamily="18" charset="0"/>
                          <a:cs typeface="Times New Roman" panose="02020603050405020304" pitchFamily="18" charset="0"/>
                        </a:rPr>
                        <a:t>70</a:t>
                      </a:r>
                      <a:r>
                        <a:rPr lang="en-US" sz="1600" dirty="0">
                          <a:solidFill>
                            <a:schemeClr val="tx1"/>
                          </a:solidFill>
                          <a:effectLst/>
                          <a:latin typeface="Times New Roman" panose="02020603050405020304" pitchFamily="18" charset="0"/>
                          <a:cs typeface="Times New Roman" panose="02020603050405020304" pitchFamily="18" charset="0"/>
                        </a:rPr>
                        <a:t>S</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ru-RU" sz="1600" dirty="0">
                          <a:solidFill>
                            <a:schemeClr val="tx1"/>
                          </a:solidFill>
                          <a:effectLst/>
                          <a:latin typeface="Times New Roman" panose="02020603050405020304" pitchFamily="18" charset="0"/>
                          <a:cs typeface="Times New Roman" panose="02020603050405020304" pitchFamily="18" charset="0"/>
                        </a:rPr>
                        <a:t>80</a:t>
                      </a:r>
                      <a:r>
                        <a:rPr lang="en-US" sz="1600" dirty="0">
                          <a:solidFill>
                            <a:schemeClr val="tx1"/>
                          </a:solidFill>
                          <a:effectLst/>
                          <a:latin typeface="Times New Roman" panose="02020603050405020304" pitchFamily="18" charset="0"/>
                          <a:cs typeface="Times New Roman" panose="02020603050405020304" pitchFamily="18" charset="0"/>
                        </a:rPr>
                        <a:t>S</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extLst>
                  <a:ext uri="{0D108BD9-81ED-4DB2-BD59-A6C34878D82A}">
                    <a16:rowId xmlns:a16="http://schemas.microsoft.com/office/drawing/2014/main" xmlns="" val="10004"/>
                  </a:ext>
                </a:extLst>
              </a:tr>
              <a:tr h="526292">
                <a:tc>
                  <a:txBody>
                    <a:bodyPr/>
                    <a:lstStyle/>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Hujayra</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po‘sti</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Kimyo</a:t>
                      </a:r>
                      <a:r>
                        <a:rPr lang="en-US" sz="1600" dirty="0" err="1">
                          <a:solidFill>
                            <a:schemeClr val="tx1"/>
                          </a:solidFill>
                          <a:effectLst/>
                          <a:latin typeface="Times New Roman" panose="02020603050405020304" pitchFamily="18" charset="0"/>
                          <a:cs typeface="Times New Roman" panose="02020603050405020304" pitchFamily="18" charset="0"/>
                        </a:rPr>
                        <a:t>viy</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tarkibida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peptidoglika</a:t>
                      </a:r>
                      <a:r>
                        <a:rPr lang="uz-Cyrl-UZ" sz="1600" dirty="0">
                          <a:solidFill>
                            <a:schemeClr val="tx1"/>
                          </a:solidFill>
                          <a:effectLst/>
                          <a:latin typeface="Times New Roman" panose="02020603050405020304" pitchFamily="18" charset="0"/>
                          <a:cs typeface="Times New Roman" panose="02020603050405020304" pitchFamily="18" charset="0"/>
                        </a:rPr>
                        <a:t>n</a:t>
                      </a:r>
                      <a:r>
                        <a:rPr lang="en-US" sz="1600" dirty="0">
                          <a:solidFill>
                            <a:schemeClr val="tx1"/>
                          </a:solidFill>
                          <a:effectLst/>
                          <a:latin typeface="Times New Roman" panose="02020603050405020304" pitchFamily="18" charset="0"/>
                          <a:cs typeface="Times New Roman" panose="02020603050405020304" pitchFamily="18" charset="0"/>
                        </a:rPr>
                        <a:t>lar </a:t>
                      </a:r>
                      <a:r>
                        <a:rPr lang="en-US" sz="1600" dirty="0" err="1">
                          <a:solidFill>
                            <a:schemeClr val="tx1"/>
                          </a:solidFill>
                          <a:effectLst/>
                          <a:latin typeface="Times New Roman" panose="02020603050405020304" pitchFamily="18" charset="0"/>
                          <a:cs typeface="Times New Roman" panose="02020603050405020304" pitchFamily="18" charset="0"/>
                        </a:rPr>
                        <a:t>kompleksi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bor</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Hujayra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po‘sti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organik</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va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anorganik</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moddalardan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tuzilgan</a:t>
                      </a:r>
                      <a:r>
                        <a:rPr lang="en-US" sz="1600" dirty="0">
                          <a:solidFill>
                            <a:schemeClr val="tx1"/>
                          </a:solidFill>
                          <a:effectLst/>
                          <a:latin typeface="Times New Roman" panose="02020603050405020304" pitchFamily="18" charset="0"/>
                          <a:cs typeface="Times New Roman" panose="02020603050405020304" pitchFamily="18" charset="0"/>
                        </a:rPr>
                        <a:t>.</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extLst>
                  <a:ext uri="{0D108BD9-81ED-4DB2-BD59-A6C34878D82A}">
                    <a16:rowId xmlns:a16="http://schemas.microsoft.com/office/drawing/2014/main" xmlns="" val="10005"/>
                  </a:ext>
                </a:extLst>
              </a:tr>
              <a:tr h="701723">
                <a:tc>
                  <a:txBody>
                    <a:bodyPr/>
                    <a:lstStyle/>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Xivchinlar</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Bir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yoki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bir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necha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fibrillalardan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tashkil</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topgan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juda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nozik</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va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mayda</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20ta </a:t>
                      </a:r>
                      <a:r>
                        <a:rPr lang="en-US" sz="1600" dirty="0" err="1">
                          <a:solidFill>
                            <a:schemeClr val="tx1"/>
                          </a:solidFill>
                          <a:effectLst/>
                          <a:latin typeface="Times New Roman" panose="02020603050405020304" pitchFamily="18" charset="0"/>
                          <a:cs typeface="Times New Roman" panose="02020603050405020304" pitchFamily="18" charset="0"/>
                        </a:rPr>
                        <a:t>fibrilladan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tashqil</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topgan</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ular</a:t>
                      </a:r>
                      <a:r>
                        <a:rPr lang="en-US" sz="1600" dirty="0">
                          <a:solidFill>
                            <a:schemeClr val="tx1"/>
                          </a:solidFill>
                          <a:effectLst/>
                          <a:latin typeface="Times New Roman" panose="02020603050405020304" pitchFamily="18" charset="0"/>
                          <a:cs typeface="Times New Roman" panose="02020603050405020304" pitchFamily="18" charset="0"/>
                        </a:rPr>
                        <a:t> 2x9x2 </a:t>
                      </a:r>
                      <a:r>
                        <a:rPr lang="en-US" sz="1600" dirty="0" err="1">
                          <a:solidFill>
                            <a:schemeClr val="tx1"/>
                          </a:solidFill>
                          <a:effectLst/>
                          <a:latin typeface="Times New Roman" panose="02020603050405020304" pitchFamily="18" charset="0"/>
                          <a:cs typeface="Times New Roman" panose="02020603050405020304" pitchFamily="18" charset="0"/>
                        </a:rPr>
                        <a:t>holatidagi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guruhlarda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to‘plangan</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extLst>
                  <a:ext uri="{0D108BD9-81ED-4DB2-BD59-A6C34878D82A}">
                    <a16:rowId xmlns:a16="http://schemas.microsoft.com/office/drawing/2014/main" xmlns="" val="10006"/>
                  </a:ext>
                </a:extLst>
              </a:tr>
              <a:tr h="668613">
                <a:tc>
                  <a:txBody>
                    <a:bodyPr/>
                    <a:lstStyle/>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Fotosintez</a:t>
                      </a:r>
                      <a:r>
                        <a:rPr lang="ru-RU" sz="1600" dirty="0">
                          <a:solidFill>
                            <a:schemeClr val="tx1"/>
                          </a:solidFill>
                          <a:effectLst/>
                          <a:latin typeface="Times New Roman" panose="02020603050405020304" pitchFamily="18" charset="0"/>
                          <a:cs typeface="Times New Roman" panose="02020603050405020304" pitchFamily="18" charset="0"/>
                        </a:rPr>
                        <a:t> </a:t>
                      </a:r>
                      <a:r>
                        <a:rPr lang="uz-Cyrl-UZ" sz="1600" dirty="0">
                          <a:solidFill>
                            <a:schemeClr val="tx1"/>
                          </a:solidFill>
                          <a:effectLst/>
                          <a:latin typeface="Times New Roman" panose="02020603050405020304" pitchFamily="18" charset="0"/>
                          <a:cs typeface="Times New Roman" panose="02020603050405020304" pitchFamily="18" charset="0"/>
                        </a:rPr>
                        <a:t>jarayoni</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Bakterioxlorofill</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pigmenti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qaytaruvchilar</a:t>
                      </a:r>
                      <a:r>
                        <a:rPr lang="en-US" sz="1600" dirty="0">
                          <a:solidFill>
                            <a:schemeClr val="tx1"/>
                          </a:solidFill>
                          <a:effectLst/>
                          <a:latin typeface="Times New Roman" panose="02020603050405020304" pitchFamily="18" charset="0"/>
                          <a:cs typeface="Times New Roman" panose="02020603050405020304" pitchFamily="18" charset="0"/>
                        </a:rPr>
                        <a:t>: H</a:t>
                      </a:r>
                      <a:r>
                        <a:rPr lang="en-US" sz="1600" baseline="-25000" dirty="0">
                          <a:solidFill>
                            <a:schemeClr val="tx1"/>
                          </a:solidFill>
                          <a:effectLst/>
                          <a:latin typeface="Times New Roman" panose="02020603050405020304" pitchFamily="18" charset="0"/>
                          <a:cs typeface="Times New Roman" panose="02020603050405020304" pitchFamily="18" charset="0"/>
                        </a:rPr>
                        <a:t>2</a:t>
                      </a:r>
                      <a:r>
                        <a:rPr lang="en-US" sz="1600" dirty="0">
                          <a:solidFill>
                            <a:schemeClr val="tx1"/>
                          </a:solidFill>
                          <a:effectLst/>
                          <a:latin typeface="Times New Roman" panose="02020603050405020304" pitchFamily="18" charset="0"/>
                          <a:cs typeface="Times New Roman" panose="02020603050405020304" pitchFamily="18" charset="0"/>
                        </a:rPr>
                        <a:t>S </a:t>
                      </a:r>
                      <a:r>
                        <a:rPr lang="en-US" sz="1600" dirty="0" err="1">
                          <a:solidFill>
                            <a:schemeClr val="tx1"/>
                          </a:solidFill>
                          <a:effectLst/>
                          <a:latin typeface="Times New Roman" panose="02020603050405020304" pitchFamily="18" charset="0"/>
                          <a:cs typeface="Times New Roman" panose="02020603050405020304" pitchFamily="18" charset="0"/>
                        </a:rPr>
                        <a:t>va</a:t>
                      </a:r>
                      <a:r>
                        <a:rPr lang="en-US" sz="1600" dirty="0">
                          <a:solidFill>
                            <a:schemeClr val="tx1"/>
                          </a:solidFill>
                          <a:effectLst/>
                          <a:latin typeface="Times New Roman" panose="02020603050405020304" pitchFamily="18" charset="0"/>
                          <a:cs typeface="Times New Roman" panose="02020603050405020304" pitchFamily="18" charset="0"/>
                        </a:rPr>
                        <a:t> S </a:t>
                      </a:r>
                      <a:r>
                        <a:rPr lang="en-US" sz="1600" dirty="0" err="1">
                          <a:solidFill>
                            <a:schemeClr val="tx1"/>
                          </a:solidFill>
                          <a:effectLst/>
                          <a:latin typeface="Times New Roman" panose="02020603050405020304" pitchFamily="18" charset="0"/>
                          <a:cs typeface="Times New Roman" panose="02020603050405020304" pitchFamily="18" charset="0"/>
                        </a:rPr>
                        <a:t>boshqa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birikmalari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organik</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moddalar</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Xlorofill</a:t>
                      </a:r>
                      <a:r>
                        <a:rPr lang="en-US" sz="1600" dirty="0">
                          <a:solidFill>
                            <a:schemeClr val="tx1"/>
                          </a:solidFill>
                          <a:effectLst/>
                          <a:latin typeface="Times New Roman" panose="02020603050405020304" pitchFamily="18" charset="0"/>
                          <a:cs typeface="Times New Roman" panose="02020603050405020304" pitchFamily="18" charset="0"/>
                        </a:rPr>
                        <a:t> a, b, c, d </a:t>
                      </a:r>
                      <a:r>
                        <a:rPr lang="en-US" sz="1600" dirty="0" err="1">
                          <a:solidFill>
                            <a:schemeClr val="tx1"/>
                          </a:solidFill>
                          <a:effectLst/>
                          <a:latin typeface="Times New Roman" panose="02020603050405020304" pitchFamily="18" charset="0"/>
                          <a:cs typeface="Times New Roman" panose="02020603050405020304" pitchFamily="18" charset="0"/>
                        </a:rPr>
                        <a:t>yoki</a:t>
                      </a:r>
                      <a:r>
                        <a:rPr lang="en-US" sz="1600" dirty="0">
                          <a:solidFill>
                            <a:schemeClr val="tx1"/>
                          </a:solidFill>
                          <a:effectLst/>
                          <a:latin typeface="Times New Roman" panose="02020603050405020304" pitchFamily="18" charset="0"/>
                          <a:cs typeface="Times New Roman" panose="02020603050405020304" pitchFamily="18" charset="0"/>
                        </a:rPr>
                        <a:t> e</a:t>
                      </a:r>
                      <a:r>
                        <a:rPr lang="uz-Cyrl-UZ"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kislorod</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ajraladi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qaytaruvchi</a:t>
                      </a:r>
                      <a:r>
                        <a:rPr lang="en-US" sz="1600" dirty="0">
                          <a:solidFill>
                            <a:schemeClr val="tx1"/>
                          </a:solidFill>
                          <a:effectLst/>
                          <a:latin typeface="Times New Roman" panose="02020603050405020304" pitchFamily="18" charset="0"/>
                          <a:cs typeface="Times New Roman" panose="02020603050405020304" pitchFamily="18" charset="0"/>
                        </a:rPr>
                        <a:t> – H</a:t>
                      </a:r>
                      <a:r>
                        <a:rPr lang="en-US" sz="1600" baseline="-25000" dirty="0">
                          <a:solidFill>
                            <a:schemeClr val="tx1"/>
                          </a:solidFill>
                          <a:effectLst/>
                          <a:latin typeface="Times New Roman" panose="02020603050405020304" pitchFamily="18" charset="0"/>
                          <a:cs typeface="Times New Roman" panose="02020603050405020304" pitchFamily="18" charset="0"/>
                        </a:rPr>
                        <a:t>2</a:t>
                      </a:r>
                      <a:r>
                        <a:rPr lang="en-US" sz="1600" dirty="0">
                          <a:solidFill>
                            <a:schemeClr val="tx1"/>
                          </a:solidFill>
                          <a:effectLst/>
                          <a:latin typeface="Times New Roman" panose="02020603050405020304" pitchFamily="18" charset="0"/>
                          <a:cs typeface="Times New Roman" panose="02020603050405020304" pitchFamily="18" charset="0"/>
                        </a:rPr>
                        <a:t>O</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extLst>
                  <a:ext uri="{0D108BD9-81ED-4DB2-BD59-A6C34878D82A}">
                    <a16:rowId xmlns:a16="http://schemas.microsoft.com/office/drawing/2014/main" xmlns="" val="10007"/>
                  </a:ext>
                </a:extLst>
              </a:tr>
              <a:tr h="888813">
                <a:tc>
                  <a:txBody>
                    <a:bodyPr/>
                    <a:lstStyle/>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uz-Cyrl-UZ"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Jinsiy</a:t>
                      </a:r>
                      <a:r>
                        <a:rPr lang="ru-RU" sz="1600" dirty="0">
                          <a:solidFill>
                            <a:schemeClr val="tx1"/>
                          </a:solidFill>
                          <a:effectLst/>
                          <a:latin typeface="Times New Roman" panose="02020603050405020304" pitchFamily="18" charset="0"/>
                          <a:cs typeface="Times New Roman" panose="02020603050405020304" pitchFamily="18" charset="0"/>
                        </a:rPr>
                        <a:t> </a:t>
                      </a:r>
                      <a:r>
                        <a:rPr lang="uz-Cyrl-UZ" sz="1600" dirty="0">
                          <a:solidFill>
                            <a:schemeClr val="tx1"/>
                          </a:solidFill>
                          <a:effectLst/>
                          <a:latin typeface="Times New Roman" panose="02020603050405020304" pitchFamily="18" charset="0"/>
                          <a:cs typeface="Times New Roman" panose="02020603050405020304" pitchFamily="18" charset="0"/>
                        </a:rPr>
                        <a:t>jarayoni</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Meyoz</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uchramaydi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ba’zi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fragmentlari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uchraydi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va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irsiy</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informatsiyaning</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ma’lum</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bir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qismi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o‘tadi</a:t>
                      </a:r>
                      <a:r>
                        <a:rPr lang="en-US" sz="1600" dirty="0">
                          <a:solidFill>
                            <a:schemeClr val="tx1"/>
                          </a:solidFill>
                          <a:effectLst/>
                          <a:latin typeface="Times New Roman" panose="02020603050405020304" pitchFamily="18" charset="0"/>
                          <a:cs typeface="Times New Roman" panose="02020603050405020304" pitchFamily="18" charset="0"/>
                        </a:rPr>
                        <a:t> </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en-US" sz="1600" dirty="0" err="1">
                          <a:solidFill>
                            <a:schemeClr val="tx1"/>
                          </a:solidFill>
                          <a:effectLst/>
                          <a:latin typeface="Times New Roman" panose="02020603050405020304" pitchFamily="18" charset="0"/>
                          <a:cs typeface="Times New Roman" panose="02020603050405020304" pitchFamily="18" charset="0"/>
                        </a:rPr>
                        <a:t>Jinsiy</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protsess</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sistematik</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holda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uchraydi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meyoz</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mavjud</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va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xromosomalar</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hamma</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irsiy</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xususiyatlarni</a:t>
                      </a:r>
                      <a:r>
                        <a:rPr lang="en-US" sz="1600" dirty="0">
                          <a:solidFill>
                            <a:schemeClr val="tx1"/>
                          </a:solidFill>
                          <a:effectLst/>
                          <a:latin typeface="Times New Roman" panose="02020603050405020304" pitchFamily="18" charset="0"/>
                          <a:cs typeface="Times New Roman" panose="02020603050405020304" pitchFamily="18" charset="0"/>
                        </a:rPr>
                        <a:t> </a:t>
                      </a:r>
                      <a:r>
                        <a:rPr lang="en-US" sz="1600" dirty="0" err="1">
                          <a:solidFill>
                            <a:schemeClr val="tx1"/>
                          </a:solidFill>
                          <a:effectLst/>
                          <a:latin typeface="Times New Roman" panose="02020603050405020304" pitchFamily="18" charset="0"/>
                          <a:cs typeface="Times New Roman" panose="02020603050405020304" pitchFamily="18" charset="0"/>
                        </a:rPr>
                        <a:t>o‘tkazadi</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extLst>
                  <a:ext uri="{0D108BD9-81ED-4DB2-BD59-A6C34878D82A}">
                    <a16:rowId xmlns:a16="http://schemas.microsoft.com/office/drawing/2014/main" xmlns="" val="10008"/>
                  </a:ext>
                </a:extLst>
              </a:tr>
              <a:tr h="228211">
                <a:tc>
                  <a:txBody>
                    <a:bodyPr/>
                    <a:lstStyle/>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Xromosomalar</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soni</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Bit</a:t>
                      </a:r>
                      <a:r>
                        <a:rPr lang="uz-Cyrl-UZ" sz="1600" dirty="0">
                          <a:solidFill>
                            <a:schemeClr val="tx1"/>
                          </a:solidFill>
                          <a:effectLst/>
                          <a:latin typeface="Times New Roman" panose="02020603050405020304" pitchFamily="18" charset="0"/>
                          <a:cs typeface="Times New Roman" panose="02020603050405020304" pitchFamily="18" charset="0"/>
                        </a:rPr>
                        <a:t>t</a:t>
                      </a:r>
                      <a:r>
                        <a:rPr lang="ru-RU" sz="1600" dirty="0">
                          <a:solidFill>
                            <a:schemeClr val="tx1"/>
                          </a:solidFill>
                          <a:effectLst/>
                          <a:latin typeface="Times New Roman" panose="02020603050405020304" pitchFamily="18" charset="0"/>
                          <a:cs typeface="Times New Roman" panose="02020603050405020304" pitchFamily="18" charset="0"/>
                        </a:rPr>
                        <a:t>a </a:t>
                      </a:r>
                      <a:r>
                        <a:rPr lang="ru-RU" sz="1600" dirty="0" err="1">
                          <a:solidFill>
                            <a:schemeClr val="tx1"/>
                          </a:solidFill>
                          <a:effectLst/>
                          <a:latin typeface="Times New Roman" panose="02020603050405020304" pitchFamily="18" charset="0"/>
                          <a:cs typeface="Times New Roman" panose="02020603050405020304" pitchFamily="18" charset="0"/>
                        </a:rPr>
                        <a:t>xromosoma</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tc>
                  <a:txBody>
                    <a:bodyPr/>
                    <a:lstStyle/>
                    <a:p>
                      <a:pPr algn="ctr">
                        <a:spcAft>
                          <a:spcPts val="0"/>
                        </a:spcAft>
                      </a:pPr>
                      <a:r>
                        <a:rPr lang="ru-RU" sz="1600" dirty="0" err="1">
                          <a:solidFill>
                            <a:schemeClr val="tx1"/>
                          </a:solidFill>
                          <a:effectLst/>
                          <a:latin typeface="Times New Roman" panose="02020603050405020304" pitchFamily="18" charset="0"/>
                          <a:cs typeface="Times New Roman" panose="02020603050405020304" pitchFamily="18" charset="0"/>
                        </a:rPr>
                        <a:t>Birdan</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ortiq</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xromosomalar</a:t>
                      </a:r>
                      <a:endParaRPr lang="ru-RU"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40" marR="39840" marT="7761" marB="0">
                    <a:solidFill>
                      <a:schemeClr val="accent1">
                        <a:lumMod val="20000"/>
                        <a:lumOff val="80000"/>
                      </a:schemeClr>
                    </a:solidFill>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2845962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7034" y="182248"/>
            <a:ext cx="7886700" cy="744345"/>
          </a:xfrm>
        </p:spPr>
        <p:txBody>
          <a:bodyPr>
            <a:normAutofit fontScale="90000"/>
          </a:bodyPr>
          <a:lstStyle/>
          <a:p>
            <a:pPr algn="ctr"/>
            <a:r>
              <a:rPr lang="en-US" sz="2800" b="1" dirty="0"/>
              <a:t>EUKARIOT VA PROKARIOTLARNING HUJAYRAVIY TUZILISHI:</a:t>
            </a:r>
            <a:endParaRPr lang="ru-RU" sz="2800" b="1" dirty="0"/>
          </a:p>
        </p:txBody>
      </p:sp>
      <p:sp>
        <p:nvSpPr>
          <p:cNvPr id="3" name="Объект 2"/>
          <p:cNvSpPr>
            <a:spLocks noGrp="1"/>
          </p:cNvSpPr>
          <p:nvPr>
            <p:ph idx="1"/>
          </p:nvPr>
        </p:nvSpPr>
        <p:spPr>
          <a:xfrm>
            <a:off x="2152650" y="5913120"/>
            <a:ext cx="7886700" cy="263843"/>
          </a:xfrm>
        </p:spPr>
        <p:txBody>
          <a:bodyPr>
            <a:normAutofit fontScale="55000" lnSpcReduction="20000"/>
          </a:bodyPr>
          <a:lstStyle/>
          <a:p>
            <a:endParaRPr lang="ru-RU"/>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964148"/>
            <a:ext cx="8662988" cy="5398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1504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09800" y="257908"/>
            <a:ext cx="7772400" cy="609600"/>
          </a:xfrm>
        </p:spPr>
        <p:txBody>
          <a:bodyPr anchor="ctr">
            <a:normAutofit fontScale="90000"/>
          </a:bodyPr>
          <a:lstStyle/>
          <a:p>
            <a:pPr algn="l"/>
            <a:r>
              <a:rPr lang="en-US" altLang="ru-RU" sz="4000" b="1" dirty="0" err="1">
                <a:latin typeface="Times New Roman" panose="02020603050405020304" pitchFamily="18" charset="0"/>
                <a:cs typeface="Times New Roman" panose="02020603050405020304" pitchFamily="18" charset="0"/>
              </a:rPr>
              <a:t>Viruslar</a:t>
            </a:r>
            <a:endParaRPr lang="en-US" altLang="ru-RU" sz="4000" b="1" dirty="0">
              <a:latin typeface="Times New Roman" panose="02020603050405020304" pitchFamily="18" charset="0"/>
              <a:cs typeface="Times New Roman" panose="02020603050405020304" pitchFamily="18" charset="0"/>
            </a:endParaRPr>
          </a:p>
        </p:txBody>
      </p:sp>
      <p:sp>
        <p:nvSpPr>
          <p:cNvPr id="2051" name="Rectangle 3"/>
          <p:cNvSpPr>
            <a:spLocks noGrp="1" noChangeArrowheads="1"/>
          </p:cNvSpPr>
          <p:nvPr>
            <p:ph type="subTitle" idx="1"/>
          </p:nvPr>
        </p:nvSpPr>
        <p:spPr>
          <a:xfrm>
            <a:off x="1828800" y="762000"/>
            <a:ext cx="8534400" cy="5715000"/>
          </a:xfrm>
        </p:spPr>
        <p:txBody>
          <a:bodyPr/>
          <a:lstStyle/>
          <a:p>
            <a:pPr algn="l"/>
            <a:r>
              <a:rPr lang="en-US" altLang="ru-RU" sz="3200" dirty="0" err="1"/>
              <a:t>Obligat</a:t>
            </a:r>
            <a:r>
              <a:rPr lang="en-US" altLang="ru-RU" sz="3200" dirty="0"/>
              <a:t> </a:t>
            </a:r>
            <a:r>
              <a:rPr lang="en-US" altLang="ru-RU" sz="3200" dirty="0" err="1"/>
              <a:t>hujayra-ichi</a:t>
            </a:r>
            <a:r>
              <a:rPr lang="en-US" altLang="ru-RU" sz="3200" dirty="0"/>
              <a:t> </a:t>
            </a:r>
            <a:r>
              <a:rPr lang="en-US" altLang="ru-RU" sz="3200" dirty="0" err="1"/>
              <a:t>parazitlari</a:t>
            </a:r>
            <a:r>
              <a:rPr lang="en-US" altLang="ru-RU" sz="3200" dirty="0"/>
              <a:t> – </a:t>
            </a:r>
            <a:r>
              <a:rPr lang="en-US" altLang="ru-RU" sz="3200" dirty="0" err="1"/>
              <a:t>faqat</a:t>
            </a:r>
            <a:r>
              <a:rPr lang="en-US" altLang="ru-RU" sz="3200" dirty="0"/>
              <a:t> </a:t>
            </a:r>
            <a:r>
              <a:rPr lang="en-US" altLang="ru-RU" sz="3200" dirty="0" err="1"/>
              <a:t>ho’jayin</a:t>
            </a:r>
            <a:r>
              <a:rPr lang="en-US" altLang="ru-RU" sz="3200" dirty="0"/>
              <a:t> (</a:t>
            </a:r>
            <a:r>
              <a:rPr lang="en-US" altLang="ru-RU" sz="3200" dirty="0" err="1"/>
              <a:t>hayvon</a:t>
            </a:r>
            <a:r>
              <a:rPr lang="en-US" altLang="ru-RU" sz="3200" dirty="0"/>
              <a:t>, </a:t>
            </a:r>
            <a:r>
              <a:rPr lang="en-US" altLang="ru-RU" sz="3200" dirty="0" err="1"/>
              <a:t>o’simlik</a:t>
            </a:r>
            <a:r>
              <a:rPr lang="en-US" altLang="ru-RU" sz="3200" dirty="0"/>
              <a:t>, </a:t>
            </a:r>
            <a:r>
              <a:rPr lang="en-US" altLang="ru-RU" sz="3200" dirty="0" err="1"/>
              <a:t>bakteriya</a:t>
            </a:r>
            <a:r>
              <a:rPr lang="en-US" altLang="ru-RU" sz="3200" dirty="0"/>
              <a:t>) </a:t>
            </a:r>
            <a:r>
              <a:rPr lang="en-US" altLang="ru-RU" sz="3200" dirty="0" err="1"/>
              <a:t>hujayrasining</a:t>
            </a:r>
            <a:r>
              <a:rPr lang="en-US" altLang="ru-RU" sz="3200" dirty="0"/>
              <a:t> </a:t>
            </a:r>
            <a:r>
              <a:rPr lang="en-US" altLang="ru-RU" sz="3200" dirty="0" err="1"/>
              <a:t>ichida</a:t>
            </a:r>
            <a:r>
              <a:rPr lang="en-US" altLang="ru-RU" sz="3200" dirty="0"/>
              <a:t> </a:t>
            </a:r>
            <a:r>
              <a:rPr lang="en-US" altLang="ru-RU" sz="3200" dirty="0" err="1"/>
              <a:t>tirik</a:t>
            </a:r>
            <a:r>
              <a:rPr lang="en-US" altLang="ru-RU" sz="3200" dirty="0"/>
              <a:t> </a:t>
            </a:r>
            <a:r>
              <a:rPr lang="en-US" altLang="ru-RU" sz="3200" dirty="0" err="1"/>
              <a:t>jihatlarini</a:t>
            </a:r>
            <a:r>
              <a:rPr lang="en-US" altLang="ru-RU" sz="3200" dirty="0"/>
              <a:t> </a:t>
            </a:r>
            <a:r>
              <a:rPr lang="en-US" altLang="ru-RU" sz="3200" dirty="0" err="1"/>
              <a:t>ko’rsatadi</a:t>
            </a:r>
            <a:r>
              <a:rPr lang="en-US" altLang="ru-RU" sz="3200" dirty="0"/>
              <a:t>. </a:t>
            </a:r>
          </a:p>
        </p:txBody>
      </p:sp>
      <p:pic>
        <p:nvPicPr>
          <p:cNvPr id="2053" name="Picture 5" descr="http://www.biotech100.com/biotechnology_encyclopedia/350px-Virus-typ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399" y="2262554"/>
            <a:ext cx="7250723" cy="372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630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656493" y="527539"/>
            <a:ext cx="6482861" cy="5298830"/>
          </a:xfrm>
          <a:noFill/>
          <a:ln/>
        </p:spPr>
        <p:txBody>
          <a:bodyPr>
            <a:normAutofit fontScale="92500" lnSpcReduction="20000"/>
          </a:bodyPr>
          <a:lstStyle/>
          <a:p>
            <a:pPr lvl="1" eaLnBrk="0" hangingPunct="0"/>
            <a:endParaRPr lang="en-US" altLang="ru-RU" dirty="0">
              <a:latin typeface="Times New Roman" panose="02020603050405020304" pitchFamily="18" charset="0"/>
              <a:cs typeface="Times New Roman" panose="02020603050405020304" pitchFamily="18" charset="0"/>
            </a:endParaRPr>
          </a:p>
          <a:p>
            <a:pPr lvl="1" eaLnBrk="0" hangingPunct="0"/>
            <a:r>
              <a:rPr lang="en-US" altLang="ru-RU" b="1" dirty="0" err="1">
                <a:latin typeface="Times New Roman" panose="02020603050405020304" pitchFamily="18" charset="0"/>
                <a:cs typeface="Times New Roman" panose="02020603050405020304" pitchFamily="18" charset="0"/>
              </a:rPr>
              <a:t>Barcha</a:t>
            </a:r>
            <a:r>
              <a:rPr lang="en-US" altLang="ru-RU" b="1" dirty="0">
                <a:latin typeface="Times New Roman" panose="02020603050405020304" pitchFamily="18" charset="0"/>
                <a:cs typeface="Times New Roman" panose="02020603050405020304" pitchFamily="18" charset="0"/>
              </a:rPr>
              <a:t> </a:t>
            </a:r>
            <a:r>
              <a:rPr lang="en-US" altLang="ru-RU" b="1" dirty="0" err="1">
                <a:latin typeface="Times New Roman" panose="02020603050405020304" pitchFamily="18" charset="0"/>
                <a:cs typeface="Times New Roman" panose="02020603050405020304" pitchFamily="18" charset="0"/>
              </a:rPr>
              <a:t>viruslar</a:t>
            </a:r>
            <a:r>
              <a:rPr lang="en-US" altLang="ru-RU" b="1" dirty="0">
                <a:latin typeface="Times New Roman" panose="02020603050405020304" pitchFamily="18" charset="0"/>
                <a:cs typeface="Times New Roman" panose="02020603050405020304" pitchFamily="18" charset="0"/>
              </a:rPr>
              <a:t> </a:t>
            </a:r>
            <a:r>
              <a:rPr lang="en-US" altLang="ru-RU" b="1" dirty="0" err="1">
                <a:latin typeface="Times New Roman" panose="02020603050405020304" pitchFamily="18" charset="0"/>
                <a:cs typeface="Times New Roman" panose="02020603050405020304" pitchFamily="18" charset="0"/>
              </a:rPr>
              <a:t>uchun</a:t>
            </a:r>
            <a:r>
              <a:rPr lang="en-US" altLang="ru-RU" b="1" dirty="0">
                <a:latin typeface="Times New Roman" panose="02020603050405020304" pitchFamily="18" charset="0"/>
                <a:cs typeface="Times New Roman" panose="02020603050405020304" pitchFamily="18" charset="0"/>
              </a:rPr>
              <a:t> </a:t>
            </a:r>
            <a:r>
              <a:rPr lang="en-US" altLang="ru-RU" b="1" dirty="0" err="1">
                <a:latin typeface="Times New Roman" panose="02020603050405020304" pitchFamily="18" charset="0"/>
                <a:cs typeface="Times New Roman" panose="02020603050405020304" pitchFamily="18" charset="0"/>
              </a:rPr>
              <a:t>umumiy</a:t>
            </a:r>
            <a:r>
              <a:rPr lang="en-US" altLang="ru-RU" b="1" dirty="0">
                <a:latin typeface="Times New Roman" panose="02020603050405020304" pitchFamily="18" charset="0"/>
                <a:cs typeface="Times New Roman" panose="02020603050405020304" pitchFamily="18" charset="0"/>
              </a:rPr>
              <a:t> </a:t>
            </a:r>
            <a:r>
              <a:rPr lang="en-US" altLang="ru-RU" b="1" dirty="0" err="1">
                <a:latin typeface="Times New Roman" panose="02020603050405020304" pitchFamily="18" charset="0"/>
                <a:cs typeface="Times New Roman" panose="02020603050405020304" pitchFamily="18" charset="0"/>
              </a:rPr>
              <a:t>bo’lgan</a:t>
            </a:r>
            <a:r>
              <a:rPr lang="en-US" altLang="ru-RU" b="1" dirty="0">
                <a:latin typeface="Times New Roman" panose="02020603050405020304" pitchFamily="18" charset="0"/>
                <a:cs typeface="Times New Roman" panose="02020603050405020304" pitchFamily="18" charset="0"/>
              </a:rPr>
              <a:t> </a:t>
            </a:r>
            <a:r>
              <a:rPr lang="en-US" altLang="ru-RU" b="1" dirty="0" err="1">
                <a:latin typeface="Times New Roman" panose="02020603050405020304" pitchFamily="18" charset="0"/>
                <a:cs typeface="Times New Roman" panose="02020603050405020304" pitchFamily="18" charset="0"/>
              </a:rPr>
              <a:t>xususiyatlar</a:t>
            </a:r>
            <a:endParaRPr lang="en-US" altLang="ru-RU" b="1" dirty="0">
              <a:latin typeface="Times New Roman" panose="02020603050405020304" pitchFamily="18" charset="0"/>
              <a:cs typeface="Times New Roman" panose="02020603050405020304" pitchFamily="18" charset="0"/>
            </a:endParaRPr>
          </a:p>
          <a:p>
            <a:pPr lvl="1" eaLnBrk="0" hangingPunct="0"/>
            <a:endParaRPr lang="en-US" altLang="ru-RU" dirty="0">
              <a:latin typeface="Times New Roman" panose="02020603050405020304" pitchFamily="18" charset="0"/>
              <a:cs typeface="Times New Roman" panose="02020603050405020304" pitchFamily="18" charset="0"/>
            </a:endParaRPr>
          </a:p>
          <a:p>
            <a:pPr lvl="1" eaLnBrk="0" hangingPunct="0"/>
            <a:endParaRPr lang="en-US" altLang="ru-RU" dirty="0">
              <a:latin typeface="Times New Roman" panose="02020603050405020304" pitchFamily="18" charset="0"/>
              <a:cs typeface="Times New Roman" panose="02020603050405020304" pitchFamily="18" charset="0"/>
            </a:endParaRPr>
          </a:p>
          <a:p>
            <a:pPr lvl="1" eaLnBrk="0" hangingPunct="0"/>
            <a:r>
              <a:rPr lang="en-US" altLang="ru-RU" dirty="0" err="1">
                <a:latin typeface="Times New Roman" panose="02020603050405020304" pitchFamily="18" charset="0"/>
                <a:cs typeface="Times New Roman" panose="02020603050405020304" pitchFamily="18" charset="0"/>
              </a:rPr>
              <a:t>Hujayra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yuqumli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moddalar</a:t>
            </a:r>
            <a:endParaRPr lang="en-US" altLang="ru-RU" dirty="0">
              <a:latin typeface="Times New Roman" panose="02020603050405020304" pitchFamily="18" charset="0"/>
              <a:cs typeface="Times New Roman" panose="02020603050405020304" pitchFamily="18" charset="0"/>
            </a:endParaRPr>
          </a:p>
          <a:p>
            <a:pPr lvl="1" eaLnBrk="0" hangingPunct="0"/>
            <a:r>
              <a:rPr lang="en-US" altLang="ru-RU" dirty="0" err="1">
                <a:latin typeface="Times New Roman" panose="02020603050405020304" pitchFamily="18" charset="0"/>
                <a:cs typeface="Times New Roman" panose="02020603050405020304" pitchFamily="18" charset="0"/>
              </a:rPr>
              <a:t>Obligat</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hujayra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ichi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parazitlari</a:t>
            </a:r>
            <a:endParaRPr lang="en-US" altLang="ru-RU" dirty="0">
              <a:latin typeface="Times New Roman" panose="02020603050405020304" pitchFamily="18" charset="0"/>
              <a:cs typeface="Times New Roman" panose="02020603050405020304" pitchFamily="18" charset="0"/>
            </a:endParaRPr>
          </a:p>
          <a:p>
            <a:pPr lvl="1" eaLnBrk="0" hangingPunct="0"/>
            <a:r>
              <a:rPr lang="en-US" altLang="ru-RU" dirty="0">
                <a:latin typeface="Times New Roman" panose="02020603050405020304" pitchFamily="18" charset="0"/>
                <a:cs typeface="Times New Roman" panose="02020603050405020304" pitchFamily="18" charset="0"/>
              </a:rPr>
              <a:t>DNK </a:t>
            </a:r>
            <a:r>
              <a:rPr lang="en-US" altLang="ru-RU" dirty="0" err="1">
                <a:latin typeface="Times New Roman" panose="02020603050405020304" pitchFamily="18" charset="0"/>
                <a:cs typeface="Times New Roman" panose="02020603050405020304" pitchFamily="18" charset="0"/>
              </a:rPr>
              <a:t>yoki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RNKga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ega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bo'lishi</a:t>
            </a:r>
            <a:endParaRPr lang="en-US" altLang="ru-RU" dirty="0">
              <a:latin typeface="Times New Roman" panose="02020603050405020304" pitchFamily="18" charset="0"/>
              <a:cs typeface="Times New Roman" panose="02020603050405020304" pitchFamily="18" charset="0"/>
            </a:endParaRPr>
          </a:p>
          <a:p>
            <a:pPr lvl="1" eaLnBrk="0" hangingPunct="0"/>
            <a:r>
              <a:rPr lang="en-US" altLang="ru-RU" dirty="0" err="1">
                <a:latin typeface="Times New Roman" panose="02020603050405020304" pitchFamily="18" charset="0"/>
                <a:cs typeface="Times New Roman" panose="02020603050405020304" pitchFamily="18" charset="0"/>
              </a:rPr>
              <a:t>Replikatsiya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hujayra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ichidagi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virusli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nuklein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kislota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tomonidan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boshqariladi</a:t>
            </a:r>
            <a:endParaRPr lang="en-US" altLang="ru-RU" dirty="0">
              <a:latin typeface="Times New Roman" panose="02020603050405020304" pitchFamily="18" charset="0"/>
              <a:cs typeface="Times New Roman" panose="02020603050405020304" pitchFamily="18" charset="0"/>
            </a:endParaRPr>
          </a:p>
          <a:p>
            <a:pPr lvl="1" eaLnBrk="0" hangingPunct="0"/>
            <a:r>
              <a:rPr lang="en-US" altLang="ru-RU" dirty="0" err="1">
                <a:latin typeface="Times New Roman" panose="02020603050405020304" pitchFamily="18" charset="0"/>
                <a:cs typeface="Times New Roman" panose="02020603050405020304" pitchFamily="18" charset="0"/>
              </a:rPr>
              <a:t>Ikkiga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bo'linish</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yoki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mitoz</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yo’li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bilan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ko’paymaydi</a:t>
            </a:r>
            <a:endParaRPr lang="en-US" altLang="ru-RU" dirty="0">
              <a:latin typeface="Times New Roman" panose="02020603050405020304" pitchFamily="18" charset="0"/>
              <a:cs typeface="Times New Roman" panose="02020603050405020304" pitchFamily="18" charset="0"/>
            </a:endParaRPr>
          </a:p>
          <a:p>
            <a:pPr lvl="1" eaLnBrk="0" hangingPunct="0"/>
            <a:r>
              <a:rPr lang="en-US" altLang="ru-RU" dirty="0" err="1">
                <a:latin typeface="Times New Roman" panose="02020603050405020304" pitchFamily="18" charset="0"/>
                <a:cs typeface="Times New Roman" panose="02020603050405020304" pitchFamily="18" charset="0"/>
              </a:rPr>
              <a:t>Energiya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ishlab</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chiqarish</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uchun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zarur</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bo'lgan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genlar</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va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fermentlar</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yo’qligi</a:t>
            </a:r>
            <a:endParaRPr lang="en-US" altLang="ru-RU" dirty="0">
              <a:latin typeface="Times New Roman" panose="02020603050405020304" pitchFamily="18" charset="0"/>
              <a:cs typeface="Times New Roman" panose="02020603050405020304" pitchFamily="18" charset="0"/>
            </a:endParaRPr>
          </a:p>
          <a:p>
            <a:pPr lvl="1" eaLnBrk="0" hangingPunct="0"/>
            <a:r>
              <a:rPr lang="en-US" altLang="ru-RU" dirty="0" err="1">
                <a:latin typeface="Times New Roman" panose="02020603050405020304" pitchFamily="18" charset="0"/>
                <a:cs typeface="Times New Roman" panose="02020603050405020304" pitchFamily="18" charset="0"/>
              </a:rPr>
              <a:t>Oqsil</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ishlab</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chiqarish</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xo’jayin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hujayra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ribosomalari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fermentlari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va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oziq</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moddalariga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bog'liq</a:t>
            </a:r>
            <a:endParaRPr lang="en-US" altLang="ru-RU" dirty="0">
              <a:latin typeface="Times New Roman" panose="02020603050405020304" pitchFamily="18" charset="0"/>
              <a:cs typeface="Times New Roman" panose="02020603050405020304" pitchFamily="18" charset="0"/>
            </a:endParaRPr>
          </a:p>
          <a:p>
            <a:pPr lvl="1" eaLnBrk="0" hangingPunct="0"/>
            <a:r>
              <a:rPr lang="en-US" altLang="ru-RU" dirty="0" err="1">
                <a:latin typeface="Times New Roman" panose="02020603050405020304" pitchFamily="18" charset="0"/>
                <a:cs typeface="Times New Roman" panose="02020603050405020304" pitchFamily="18" charset="0"/>
              </a:rPr>
              <a:t>Ko'pchilik</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hujayralardan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kichikroq</a:t>
            </a:r>
            <a:endParaRPr lang="en-US" altLang="ru-RU" dirty="0">
              <a:latin typeface="Times New Roman" panose="02020603050405020304" pitchFamily="18" charset="0"/>
              <a:cs typeface="Times New Roman" panose="02020603050405020304" pitchFamily="18" charset="0"/>
            </a:endParaRPr>
          </a:p>
        </p:txBody>
      </p:sp>
      <p:pic>
        <p:nvPicPr>
          <p:cNvPr id="4" name="Picture 3" descr="E:\MEDIA\1048\13_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1446" y="772886"/>
            <a:ext cx="4958862" cy="532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39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4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4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4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46">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146">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14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14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bldLvl="3"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2209800" y="0"/>
            <a:ext cx="7772400" cy="609600"/>
          </a:xfrm>
        </p:spPr>
        <p:txBody>
          <a:bodyPr anchor="ctr">
            <a:normAutofit fontScale="90000"/>
          </a:bodyPr>
          <a:lstStyle/>
          <a:p>
            <a:r>
              <a:rPr lang="en-US" altLang="ru-RU" sz="4000" dirty="0"/>
              <a:t> Viruses</a:t>
            </a:r>
          </a:p>
        </p:txBody>
      </p:sp>
      <p:sp>
        <p:nvSpPr>
          <p:cNvPr id="6147" name="Rectangle 3"/>
          <p:cNvSpPr>
            <a:spLocks noGrp="1" noChangeArrowheads="1"/>
          </p:cNvSpPr>
          <p:nvPr>
            <p:ph type="subTitle" idx="1"/>
          </p:nvPr>
        </p:nvSpPr>
        <p:spPr>
          <a:xfrm>
            <a:off x="1828800" y="762000"/>
            <a:ext cx="8534400" cy="5715000"/>
          </a:xfrm>
        </p:spPr>
        <p:txBody>
          <a:bodyPr>
            <a:normAutofit/>
          </a:bodyPr>
          <a:lstStyle/>
          <a:p>
            <a:pPr algn="l"/>
            <a:r>
              <a:rPr lang="en-US" altLang="ru-RU" sz="1800" b="1" dirty="0"/>
              <a:t>"</a:t>
            </a:r>
            <a:r>
              <a:rPr lang="en-US" altLang="ru-RU" sz="1800" b="1" dirty="0" err="1"/>
              <a:t>Morfologiya</a:t>
            </a:r>
            <a:r>
              <a:rPr lang="en-US" altLang="ru-RU" sz="1800" b="1" dirty="0"/>
              <a:t>" </a:t>
            </a:r>
            <a:r>
              <a:rPr lang="en-US" altLang="ru-RU" sz="1800" b="1" dirty="0" err="1"/>
              <a:t>ga</a:t>
            </a:r>
            <a:r>
              <a:rPr lang="en-US" altLang="ru-RU" sz="1800" b="1" dirty="0"/>
              <a:t> </a:t>
            </a:r>
            <a:r>
              <a:rPr lang="en-US" altLang="ru-RU" sz="1800" b="1" dirty="0" err="1"/>
              <a:t>asoslangan</a:t>
            </a:r>
            <a:r>
              <a:rPr lang="en-US" altLang="ru-RU" sz="1800" b="1" dirty="0"/>
              <a:t> virus </a:t>
            </a:r>
            <a:r>
              <a:rPr lang="en-US" altLang="ru-RU" sz="1800" b="1" dirty="0" err="1"/>
              <a:t>turlari</a:t>
            </a:r>
            <a:r>
              <a:rPr lang="en-US" altLang="ru-RU" sz="1800" b="1" dirty="0"/>
              <a:t> - </a:t>
            </a:r>
            <a:r>
              <a:rPr lang="en-US" altLang="ru-RU" sz="1800" b="1" dirty="0" err="1"/>
              <a:t>shakli</a:t>
            </a:r>
            <a:r>
              <a:rPr lang="en-US" altLang="ru-RU" sz="1800" b="1" dirty="0"/>
              <a:t>; </a:t>
            </a:r>
            <a:r>
              <a:rPr lang="en-US" altLang="ru-RU" sz="1800" b="1" dirty="0" err="1"/>
              <a:t>tuzilishi</a:t>
            </a:r>
            <a:endParaRPr lang="en-US" altLang="ru-RU" sz="1800" b="1" dirty="0"/>
          </a:p>
          <a:p>
            <a:pPr algn="l"/>
            <a:r>
              <a:rPr lang="en-US" altLang="ru-RU" sz="1800" dirty="0"/>
              <a:t>Spiral (TMV </a:t>
            </a:r>
            <a:r>
              <a:rPr lang="en-US" altLang="ru-RU" sz="1800" dirty="0" err="1"/>
              <a:t>yoki</a:t>
            </a:r>
            <a:r>
              <a:rPr lang="en-US" altLang="ru-RU" sz="1800" dirty="0"/>
              <a:t> Ebola </a:t>
            </a:r>
            <a:r>
              <a:rPr lang="en-US" altLang="ru-RU" sz="1800" dirty="0" err="1"/>
              <a:t>kabi</a:t>
            </a:r>
            <a:r>
              <a:rPr lang="en-US" altLang="ru-RU" sz="1800" dirty="0"/>
              <a:t>) </a:t>
            </a:r>
            <a:r>
              <a:rPr lang="en-US" altLang="ru-RU" sz="1800" dirty="0" err="1"/>
              <a:t>ko'p</a:t>
            </a:r>
            <a:r>
              <a:rPr lang="en-US" altLang="ru-RU" sz="1800" dirty="0"/>
              <a:t> </a:t>
            </a:r>
            <a:r>
              <a:rPr lang="en-US" altLang="ru-RU" sz="1800" dirty="0" err="1"/>
              <a:t>qirrali</a:t>
            </a:r>
            <a:r>
              <a:rPr lang="en-US" altLang="ru-RU" sz="1800" dirty="0"/>
              <a:t> (adeno </a:t>
            </a:r>
            <a:r>
              <a:rPr lang="en-US" altLang="ru-RU" sz="1800" dirty="0" err="1"/>
              <a:t>va</a:t>
            </a:r>
            <a:r>
              <a:rPr lang="en-US" altLang="ru-RU" sz="1800" dirty="0"/>
              <a:t> </a:t>
            </a:r>
            <a:r>
              <a:rPr lang="en-US" altLang="ru-RU" sz="1800" dirty="0" err="1"/>
              <a:t>poliomielit</a:t>
            </a:r>
            <a:r>
              <a:rPr lang="en-US" altLang="ru-RU" sz="1800" dirty="0"/>
              <a:t>) </a:t>
            </a:r>
            <a:r>
              <a:rPr lang="en-US" altLang="ru-RU" sz="1800" dirty="0" err="1"/>
              <a:t>Qoplangan</a:t>
            </a:r>
            <a:r>
              <a:rPr lang="en-US" altLang="ru-RU" sz="1800" dirty="0"/>
              <a:t> (</a:t>
            </a:r>
            <a:r>
              <a:rPr lang="en-US" altLang="ru-RU" sz="1800" dirty="0" err="1"/>
              <a:t>gripp</a:t>
            </a:r>
            <a:r>
              <a:rPr lang="en-US" altLang="ru-RU" sz="1800" dirty="0"/>
              <a:t>) </a:t>
            </a:r>
            <a:r>
              <a:rPr lang="en-US" altLang="ru-RU" sz="1800" dirty="0" err="1"/>
              <a:t>va</a:t>
            </a:r>
            <a:r>
              <a:rPr lang="en-US" altLang="ru-RU" sz="1800" dirty="0"/>
              <a:t> </a:t>
            </a:r>
            <a:r>
              <a:rPr lang="en-US" altLang="ru-RU" sz="1800" dirty="0" err="1"/>
              <a:t>murakkab</a:t>
            </a:r>
            <a:r>
              <a:rPr lang="en-US" altLang="ru-RU" sz="1800" dirty="0"/>
              <a:t> (</a:t>
            </a:r>
            <a:r>
              <a:rPr lang="en-US" altLang="ru-RU" sz="1800" dirty="0" err="1"/>
              <a:t>bakteriofag</a:t>
            </a:r>
            <a:r>
              <a:rPr lang="en-US" altLang="ru-RU" sz="1800" dirty="0"/>
              <a:t>).</a:t>
            </a:r>
          </a:p>
        </p:txBody>
      </p:sp>
      <p:pic>
        <p:nvPicPr>
          <p:cNvPr id="6148" name="Picture 4" descr="http://fig.cox.miami.edu/~cmallery/150/proceuc/c18x2viral-typ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82" y="1746738"/>
            <a:ext cx="9519138" cy="4730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29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3"/>
          <p:cNvSpPr>
            <a:spLocks noGrp="1" noChangeArrowheads="1"/>
          </p:cNvSpPr>
          <p:nvPr>
            <p:ph sz="quarter" idx="2"/>
          </p:nvPr>
        </p:nvSpPr>
        <p:spPr>
          <a:xfrm>
            <a:off x="304799" y="596472"/>
            <a:ext cx="5369170" cy="5710544"/>
          </a:xfrm>
          <a:ln>
            <a:prstDash val="solid"/>
          </a:ln>
        </p:spPr>
        <p:txBody>
          <a:bodyPr>
            <a:normAutofit/>
          </a:bodyPr>
          <a:lstStyle/>
          <a:p>
            <a:pPr algn="ctr" eaLnBrk="1" hangingPunct="1">
              <a:lnSpc>
                <a:spcPct val="90000"/>
              </a:lnSpc>
            </a:pPr>
            <a:r>
              <a:rPr lang="en-US" altLang="ru-RU" sz="2000" b="1" dirty="0">
                <a:latin typeface="Times New Roman" panose="02020603050405020304" pitchFamily="18" charset="0"/>
                <a:cs typeface="Times New Roman" panose="02020603050405020304" pitchFamily="18" charset="0"/>
              </a:rPr>
              <a:t>Bacteria and Archaea</a:t>
            </a:r>
          </a:p>
          <a:p>
            <a:pPr lvl="2" algn="just" eaLnBrk="1" hangingPunct="1">
              <a:lnSpc>
                <a:spcPct val="90000"/>
              </a:lnSpc>
            </a:pPr>
            <a:endParaRPr lang="en-US" altLang="ru-RU" dirty="0">
              <a:latin typeface="Times New Roman" panose="02020603050405020304" pitchFamily="18" charset="0"/>
              <a:cs typeface="Times New Roman" panose="02020603050405020304" pitchFamily="18" charset="0"/>
            </a:endParaRPr>
          </a:p>
          <a:p>
            <a:pPr lvl="2" algn="just"/>
            <a:r>
              <a:rPr lang="en-US" altLang="ru-RU" dirty="0" err="1">
                <a:latin typeface="Times New Roman" panose="02020603050405020304" pitchFamily="18" charset="0"/>
                <a:cs typeface="Times New Roman" panose="02020603050405020304" pitchFamily="18" charset="0"/>
              </a:rPr>
              <a:t>Bir</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hujayrali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va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yadro</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rivojlanmagan</a:t>
            </a:r>
            <a:endParaRPr lang="en-US" altLang="ru-RU" dirty="0">
              <a:latin typeface="Times New Roman" panose="02020603050405020304" pitchFamily="18" charset="0"/>
              <a:cs typeface="Times New Roman" panose="02020603050405020304" pitchFamily="18" charset="0"/>
            </a:endParaRPr>
          </a:p>
          <a:p>
            <a:pPr lvl="2" algn="just"/>
            <a:r>
              <a:rPr lang="en-US" altLang="ru-RU" dirty="0" err="1">
                <a:latin typeface="Times New Roman" panose="02020603050405020304" pitchFamily="18" charset="0"/>
                <a:cs typeface="Times New Roman" panose="02020603050405020304" pitchFamily="18" charset="0"/>
              </a:rPr>
              <a:t>Eukaryotlardan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ancha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kichik</a:t>
            </a:r>
            <a:endParaRPr lang="en-US" altLang="ru-RU" dirty="0">
              <a:latin typeface="Times New Roman" panose="02020603050405020304" pitchFamily="18" charset="0"/>
              <a:cs typeface="Times New Roman" panose="02020603050405020304" pitchFamily="18" charset="0"/>
            </a:endParaRPr>
          </a:p>
          <a:p>
            <a:pPr lvl="2" algn="just"/>
            <a:r>
              <a:rPr lang="en-US" altLang="ru-RU" dirty="0" err="1">
                <a:latin typeface="Times New Roman" panose="02020603050405020304" pitchFamily="18" charset="0"/>
                <a:cs typeface="Times New Roman" panose="02020603050405020304" pitchFamily="18" charset="0"/>
              </a:rPr>
              <a:t>Namlik</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yetarli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bo’lgan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barcha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joylarda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uchraydi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ba'zilari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ekstremal</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muhitda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topilgan</a:t>
            </a:r>
            <a:endParaRPr lang="en-US" altLang="ru-RU" dirty="0">
              <a:latin typeface="Times New Roman" panose="02020603050405020304" pitchFamily="18" charset="0"/>
              <a:cs typeface="Times New Roman" panose="02020603050405020304" pitchFamily="18" charset="0"/>
            </a:endParaRPr>
          </a:p>
          <a:p>
            <a:pPr lvl="2" algn="just"/>
            <a:r>
              <a:rPr lang="en-US" altLang="ru-RU" dirty="0" err="1">
                <a:latin typeface="Times New Roman" panose="02020603050405020304" pitchFamily="18" charset="0"/>
                <a:cs typeface="Times New Roman" panose="02020603050405020304" pitchFamily="18" charset="0"/>
              </a:rPr>
              <a:t>Jinssiz</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ravishda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ko'payadi</a:t>
            </a:r>
            <a:endParaRPr lang="en-US" altLang="ru-RU" dirty="0">
              <a:latin typeface="Times New Roman" panose="02020603050405020304" pitchFamily="18" charset="0"/>
              <a:cs typeface="Times New Roman" panose="02020603050405020304" pitchFamily="18" charset="0"/>
            </a:endParaRPr>
          </a:p>
          <a:p>
            <a:pPr lvl="2" algn="just"/>
            <a:r>
              <a:rPr lang="en-US" altLang="ru-RU" b="1" dirty="0" err="1">
                <a:latin typeface="Times New Roman" panose="02020603050405020304" pitchFamily="18" charset="0"/>
                <a:cs typeface="Times New Roman" panose="02020603050405020304" pitchFamily="18" charset="0"/>
              </a:rPr>
              <a:t>Bakteriyalar</a:t>
            </a:r>
            <a:r>
              <a:rPr lang="en-US" altLang="ru-RU" dirty="0">
                <a:latin typeface="Times New Roman" panose="02020603050405020304" pitchFamily="18" charset="0"/>
                <a:cs typeface="Times New Roman" panose="02020603050405020304" pitchFamily="18" charset="0"/>
              </a:rPr>
              <a:t> - </a:t>
            </a:r>
            <a:r>
              <a:rPr lang="en-US" altLang="ru-RU" dirty="0" err="1">
                <a:latin typeface="Times New Roman" panose="02020603050405020304" pitchFamily="18" charset="0"/>
                <a:cs typeface="Times New Roman" panose="02020603050405020304" pitchFamily="18" charset="0"/>
              </a:rPr>
              <a:t>hujayra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devorlarida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peptidoglikan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mavjud</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ba'zilarida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hujayra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devorlari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yo'q</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ko'pchilik</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kasallik</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keltirib</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chiqarmaydi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ba'zilari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esa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foydalidir</a:t>
            </a:r>
            <a:endParaRPr lang="en-US" altLang="ru-RU" dirty="0">
              <a:latin typeface="Times New Roman" panose="02020603050405020304" pitchFamily="18" charset="0"/>
              <a:cs typeface="Times New Roman" panose="02020603050405020304" pitchFamily="18" charset="0"/>
            </a:endParaRPr>
          </a:p>
          <a:p>
            <a:pPr lvl="2" algn="just"/>
            <a:r>
              <a:rPr lang="en-US" altLang="ru-RU" b="1" dirty="0" err="1">
                <a:latin typeface="Times New Roman" panose="02020603050405020304" pitchFamily="18" charset="0"/>
                <a:cs typeface="Times New Roman" panose="02020603050405020304" pitchFamily="18" charset="0"/>
              </a:rPr>
              <a:t>Arxey</a:t>
            </a:r>
            <a:r>
              <a:rPr lang="en-US" altLang="ru-RU" dirty="0">
                <a:latin typeface="Times New Roman" panose="02020603050405020304" pitchFamily="18" charset="0"/>
                <a:cs typeface="Times New Roman" panose="02020603050405020304" pitchFamily="18" charset="0"/>
              </a:rPr>
              <a:t> - </a:t>
            </a:r>
            <a:r>
              <a:rPr lang="en-US" altLang="ru-RU" dirty="0" err="1">
                <a:latin typeface="Times New Roman" panose="02020603050405020304" pitchFamily="18" charset="0"/>
                <a:cs typeface="Times New Roman" panose="02020603050405020304" pitchFamily="18" charset="0"/>
              </a:rPr>
              <a:t>hujayra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devorlari</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peptidoglikandan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boshqa</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polimerlardan</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tashkil</a:t>
            </a:r>
            <a:r>
              <a:rPr lang="en-US" altLang="ru-RU" dirty="0">
                <a:latin typeface="Times New Roman" panose="02020603050405020304" pitchFamily="18" charset="0"/>
                <a:cs typeface="Times New Roman" panose="02020603050405020304" pitchFamily="18" charset="0"/>
              </a:rPr>
              <a:t> </a:t>
            </a:r>
            <a:r>
              <a:rPr lang="en-US" altLang="ru-RU" dirty="0" err="1">
                <a:latin typeface="Times New Roman" panose="02020603050405020304" pitchFamily="18" charset="0"/>
                <a:cs typeface="Times New Roman" panose="02020603050405020304" pitchFamily="18" charset="0"/>
              </a:rPr>
              <a:t>topgan</a:t>
            </a:r>
            <a:endParaRPr lang="en-US" altLang="ru-RU" dirty="0">
              <a:latin typeface="Times New Roman" panose="02020603050405020304" pitchFamily="18" charset="0"/>
              <a:cs typeface="Times New Roman" panose="02020603050405020304" pitchFamily="18" charset="0"/>
            </a:endParaRPr>
          </a:p>
          <a:p>
            <a:pPr lvl="2" algn="just" eaLnBrk="1" hangingPunct="1">
              <a:lnSpc>
                <a:spcPct val="90000"/>
              </a:lnSpc>
            </a:pPr>
            <a:endParaRPr lang="en-US" altLang="ru-RU" dirty="0">
              <a:latin typeface="Times New Roman" panose="02020603050405020304" pitchFamily="18" charset="0"/>
              <a:cs typeface="Times New Roman" panose="02020603050405020304" pitchFamily="18" charset="0"/>
            </a:endParaRPr>
          </a:p>
        </p:txBody>
      </p:sp>
      <p:pic>
        <p:nvPicPr>
          <p:cNvPr id="19462" name="Content Placeholder 6" descr="staph-aureus-bacteria-16790.jpg"/>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6400800" y="228600"/>
            <a:ext cx="3810000" cy="2362200"/>
          </a:xfrm>
          <a:ln>
            <a:prstDash val="solid"/>
          </a:ln>
        </p:spPr>
      </p:pic>
      <p:pic>
        <p:nvPicPr>
          <p:cNvPr id="19463" name="Picture 5" descr="http://www.labtechindia.net/product/Biology/bl-64.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667000"/>
            <a:ext cx="4000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6166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14708"/>
          </a:xfrm>
        </p:spPr>
        <p:txBody>
          <a:bodyPr>
            <a:normAutofit/>
          </a:bodyPr>
          <a:lstStyle/>
          <a:p>
            <a:pPr algn="ctr"/>
            <a:r>
              <a:rPr lang="en-US" sz="3600" b="1" dirty="0"/>
              <a:t>BAKTERIYA HUJAYRALARINING SHAKLLARI:</a:t>
            </a:r>
            <a:endParaRPr lang="ru-RU" sz="3600" b="1" dirty="0"/>
          </a:p>
        </p:txBody>
      </p:sp>
      <p:sp>
        <p:nvSpPr>
          <p:cNvPr id="3" name="Объект 2"/>
          <p:cNvSpPr>
            <a:spLocks noGrp="1"/>
          </p:cNvSpPr>
          <p:nvPr>
            <p:ph idx="1"/>
          </p:nvPr>
        </p:nvSpPr>
        <p:spPr>
          <a:xfrm>
            <a:off x="2250186" y="5961888"/>
            <a:ext cx="7886700" cy="324803"/>
          </a:xfrm>
        </p:spPr>
        <p:txBody>
          <a:bodyPr>
            <a:normAutofit fontScale="70000" lnSpcReduction="20000"/>
          </a:bodyPr>
          <a:lstStyle/>
          <a:p>
            <a:endParaRPr lang="ru-RU"/>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4369" y="1179835"/>
            <a:ext cx="9685774" cy="5174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1735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66266"/>
          </a:xfrm>
        </p:spPr>
        <p:txBody>
          <a:bodyPr/>
          <a:lstStyle/>
          <a:p>
            <a:r>
              <a:rPr lang="en-US" dirty="0"/>
              <a:t>MIKOPLAZMALAR:</a:t>
            </a:r>
            <a:endParaRPr lang="ru-RU" dirty="0"/>
          </a:p>
        </p:txBody>
      </p:sp>
      <p:pic>
        <p:nvPicPr>
          <p:cNvPr id="9218" name="Picture 2" descr="ÐÐ°ÑÑÐ¸Ð½ÐºÐ¸ Ð¿Ð¾ Ð·Ð°Ð¿ÑÐ¾ÑÑ ÐÐÐÐÐÐÐÐÐ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4421" y="1250041"/>
            <a:ext cx="3644010" cy="263168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ÐÐ°ÑÑÐ¸Ð½ÐºÐ¸ Ð¿Ð¾ Ð·Ð°Ð¿ÑÐ¾ÑÑ ÐÐÐÐÐÐÐÐÐ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1421" y="3598257"/>
            <a:ext cx="4453001" cy="315163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962911" y="1160972"/>
            <a:ext cx="4572000" cy="2554545"/>
          </a:xfrm>
          <a:prstGeom prst="rect">
            <a:avLst/>
          </a:prstGeom>
        </p:spPr>
        <p:txBody>
          <a:bodyPr>
            <a:spAutoFit/>
          </a:bodyPr>
          <a:lstStyle/>
          <a:p>
            <a:pPr algn="just"/>
            <a:r>
              <a:rPr lang="en-US" sz="2000" dirty="0" err="1"/>
              <a:t>Mikoplazmalar</a:t>
            </a:r>
            <a:r>
              <a:rPr lang="en-US" sz="2000" dirty="0"/>
              <a:t> </a:t>
            </a:r>
            <a:r>
              <a:rPr lang="en-US" sz="2000" dirty="0" err="1"/>
              <a:t>polimorf</a:t>
            </a:r>
            <a:r>
              <a:rPr lang="en-US" sz="2000" dirty="0"/>
              <a:t>, </a:t>
            </a:r>
            <a:r>
              <a:rPr lang="en-US" sz="2000" dirty="0" err="1"/>
              <a:t>turli</a:t>
            </a:r>
            <a:r>
              <a:rPr lang="en-US" sz="2000" dirty="0"/>
              <a:t> </a:t>
            </a:r>
            <a:r>
              <a:rPr lang="en-US" sz="2000" dirty="0" err="1"/>
              <a:t>shakldagi</a:t>
            </a:r>
            <a:r>
              <a:rPr lang="en-US" sz="2000" dirty="0"/>
              <a:t> </a:t>
            </a:r>
            <a:r>
              <a:rPr lang="en-US" sz="2000" dirty="0" err="1"/>
              <a:t>mikroorganizmlar</a:t>
            </a:r>
            <a:r>
              <a:rPr lang="en-US" sz="2000" dirty="0"/>
              <a:t> </a:t>
            </a:r>
            <a:r>
              <a:rPr lang="en-US" sz="2000" dirty="0" err="1"/>
              <a:t>bo’lib</a:t>
            </a:r>
            <a:r>
              <a:rPr lang="en-US" sz="2000" dirty="0"/>
              <a:t>, </a:t>
            </a:r>
            <a:r>
              <a:rPr lang="en-US" sz="2000" dirty="0" err="1"/>
              <a:t>nihoyatda</a:t>
            </a:r>
            <a:r>
              <a:rPr lang="en-US" sz="2000" dirty="0"/>
              <a:t> </a:t>
            </a:r>
            <a:r>
              <a:rPr lang="en-US" sz="2000" dirty="0" err="1"/>
              <a:t>mayda</a:t>
            </a:r>
            <a:r>
              <a:rPr lang="en-US" sz="2000" dirty="0"/>
              <a:t>, </a:t>
            </a:r>
            <a:r>
              <a:rPr lang="en-US" sz="2000" dirty="0" err="1"/>
              <a:t>haqiqiy</a:t>
            </a:r>
            <a:r>
              <a:rPr lang="en-US" sz="2000" dirty="0"/>
              <a:t> </a:t>
            </a:r>
            <a:r>
              <a:rPr lang="en-US" sz="2000" dirty="0" err="1"/>
              <a:t>bakteriyalardan</a:t>
            </a:r>
            <a:r>
              <a:rPr lang="en-US" sz="2000" dirty="0"/>
              <a:t> </a:t>
            </a:r>
            <a:r>
              <a:rPr lang="en-US" sz="2000" dirty="0" err="1"/>
              <a:t>hujayra</a:t>
            </a:r>
            <a:r>
              <a:rPr lang="en-US" sz="2000" dirty="0"/>
              <a:t> </a:t>
            </a:r>
            <a:r>
              <a:rPr lang="en-US" sz="2000" dirty="0" err="1"/>
              <a:t>devorining</a:t>
            </a:r>
            <a:r>
              <a:rPr lang="en-US" sz="2000" dirty="0"/>
              <a:t> </a:t>
            </a:r>
            <a:r>
              <a:rPr lang="en-US" sz="2000" dirty="0" err="1"/>
              <a:t>yo’qligi</a:t>
            </a:r>
            <a:r>
              <a:rPr lang="en-US" sz="2000" dirty="0"/>
              <a:t> </a:t>
            </a:r>
            <a:r>
              <a:rPr lang="en-US" sz="2000" dirty="0" err="1"/>
              <a:t>bilan</a:t>
            </a:r>
            <a:r>
              <a:rPr lang="en-US" sz="2000" dirty="0"/>
              <a:t> </a:t>
            </a:r>
            <a:r>
              <a:rPr lang="en-US" sz="2000" dirty="0" err="1"/>
              <a:t>farqlanadi</a:t>
            </a:r>
            <a:r>
              <a:rPr lang="en-US" sz="2000" dirty="0"/>
              <a:t>. </a:t>
            </a:r>
            <a:r>
              <a:rPr lang="en-US" sz="2000" dirty="0" err="1"/>
              <a:t>Ko’pincha</a:t>
            </a:r>
            <a:r>
              <a:rPr lang="en-US" sz="2000" dirty="0"/>
              <a:t> </a:t>
            </a:r>
            <a:r>
              <a:rPr lang="en-US" sz="2000" dirty="0" err="1"/>
              <a:t>harakatsiz</a:t>
            </a:r>
            <a:r>
              <a:rPr lang="en-US" sz="2000" dirty="0"/>
              <a:t>, </a:t>
            </a:r>
            <a:r>
              <a:rPr lang="en-US" sz="2000" dirty="0" err="1"/>
              <a:t>sporalar</a:t>
            </a:r>
            <a:r>
              <a:rPr lang="en-US" sz="2000" dirty="0"/>
              <a:t> </a:t>
            </a:r>
            <a:r>
              <a:rPr lang="en-US" sz="2000" dirty="0" err="1"/>
              <a:t>hosil</a:t>
            </a:r>
            <a:r>
              <a:rPr lang="en-US" sz="2000" dirty="0"/>
              <a:t> </a:t>
            </a:r>
            <a:r>
              <a:rPr lang="en-US" sz="2000" dirty="0" err="1"/>
              <a:t>qilmaydi</a:t>
            </a:r>
            <a:r>
              <a:rPr lang="en-US" sz="2000" dirty="0"/>
              <a:t>, </a:t>
            </a:r>
            <a:r>
              <a:rPr lang="en-US" sz="2000" dirty="0" err="1"/>
              <a:t>bakteriologik</a:t>
            </a:r>
            <a:r>
              <a:rPr lang="en-US" sz="2000" dirty="0"/>
              <a:t> </a:t>
            </a:r>
            <a:r>
              <a:rPr lang="en-US" sz="2000" dirty="0" err="1"/>
              <a:t>filtrdan</a:t>
            </a:r>
            <a:r>
              <a:rPr lang="en-US" sz="2000" dirty="0"/>
              <a:t> </a:t>
            </a:r>
            <a:r>
              <a:rPr lang="en-US" sz="2000" dirty="0" err="1"/>
              <a:t>o’tib</a:t>
            </a:r>
            <a:r>
              <a:rPr lang="en-US" sz="2000" dirty="0"/>
              <a:t> </a:t>
            </a:r>
            <a:r>
              <a:rPr lang="en-US" sz="2000" dirty="0" err="1"/>
              <a:t>ketadi</a:t>
            </a:r>
            <a:r>
              <a:rPr lang="en-US" sz="2000" dirty="0"/>
              <a:t>, </a:t>
            </a:r>
            <a:r>
              <a:rPr lang="en-US" sz="2000" dirty="0" err="1"/>
              <a:t>o’lchami</a:t>
            </a:r>
            <a:r>
              <a:rPr lang="en-US" sz="2000" dirty="0"/>
              <a:t> 0,1-0,2 </a:t>
            </a:r>
            <a:r>
              <a:rPr lang="en-US" sz="2000" dirty="0" err="1"/>
              <a:t>mkm</a:t>
            </a:r>
            <a:r>
              <a:rPr lang="en-US" sz="2000" dirty="0"/>
              <a:t> </a:t>
            </a:r>
            <a:r>
              <a:rPr lang="en-US" sz="2000" dirty="0" err="1"/>
              <a:t>va</a:t>
            </a:r>
            <a:r>
              <a:rPr lang="en-US" sz="2000" dirty="0"/>
              <a:t> </a:t>
            </a:r>
            <a:r>
              <a:rPr lang="en-US" sz="2000" dirty="0" err="1"/>
              <a:t>undan</a:t>
            </a:r>
            <a:r>
              <a:rPr lang="en-US" sz="2000" dirty="0"/>
              <a:t> </a:t>
            </a:r>
            <a:r>
              <a:rPr lang="en-US" sz="2000" dirty="0" err="1"/>
              <a:t>kichik</a:t>
            </a:r>
            <a:r>
              <a:rPr lang="en-US" sz="2000" dirty="0"/>
              <a:t>. </a:t>
            </a:r>
            <a:endParaRPr lang="ru-RU" sz="2000" dirty="0"/>
          </a:p>
        </p:txBody>
      </p:sp>
    </p:spTree>
    <p:extLst>
      <p:ext uri="{BB962C8B-B14F-4D97-AF65-F5344CB8AC3E}">
        <p14:creationId xmlns:p14="http://schemas.microsoft.com/office/powerpoint/2010/main" val="2871705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981200" y="273050"/>
            <a:ext cx="8229600" cy="1143000"/>
          </a:xfrm>
        </p:spPr>
        <p:txBody>
          <a:bodyPr/>
          <a:lstStyle/>
          <a:p>
            <a:pPr>
              <a:spcBef>
                <a:spcPts val="0"/>
              </a:spcBef>
              <a:defRPr/>
            </a:pPr>
            <a:r>
              <a:rPr lang="en-US" sz="2800" b="1" i="1" dirty="0"/>
              <a:t>Mycoplasma Gram </a:t>
            </a:r>
            <a:r>
              <a:rPr lang="en-US" sz="2800" b="1" i="1" dirty="0" err="1"/>
              <a:t>Pozitiv</a:t>
            </a:r>
            <a:r>
              <a:rPr lang="en-US" sz="2800" b="1" i="1" dirty="0"/>
              <a:t> </a:t>
            </a:r>
            <a:endParaRPr sz="2800" b="1" dirty="0"/>
          </a:p>
        </p:txBody>
      </p:sp>
      <p:sp>
        <p:nvSpPr>
          <p:cNvPr id="30725" name="Content Placeholder 4"/>
          <p:cNvSpPr txBox="1">
            <a:spLocks noGrp="1"/>
          </p:cNvSpPr>
          <p:nvPr>
            <p:ph idx="2"/>
          </p:nvPr>
        </p:nvSpPr>
        <p:spPr>
          <a:xfrm>
            <a:off x="808891" y="2479430"/>
            <a:ext cx="5029199" cy="3417278"/>
          </a:xfrm>
        </p:spPr>
        <p:txBody>
          <a:bodyPr>
            <a:normAutofit/>
          </a:bodyPr>
          <a:lstStyle/>
          <a:p>
            <a:pPr eaLnBrk="1" hangingPunct="1">
              <a:lnSpc>
                <a:spcPct val="80000"/>
              </a:lnSpc>
            </a:pPr>
            <a:r>
              <a:rPr altLang="ru-RU" sz="1800" dirty="0">
                <a:latin typeface="Times New Roman" panose="02020603050405020304" pitchFamily="18" charset="0"/>
                <a:cs typeface="Times New Roman" panose="02020603050405020304" pitchFamily="18" charset="0"/>
              </a:rPr>
              <a:t>Gram positive </a:t>
            </a:r>
            <a:endParaRPr lang="en-US" altLang="ru-RU" sz="1800" dirty="0">
              <a:latin typeface="Times New Roman" panose="02020603050405020304" pitchFamily="18" charset="0"/>
              <a:cs typeface="Times New Roman" panose="02020603050405020304" pitchFamily="18" charset="0"/>
            </a:endParaRPr>
          </a:p>
          <a:p>
            <a:pPr eaLnBrk="1" hangingPunct="1">
              <a:lnSpc>
                <a:spcPct val="80000"/>
              </a:lnSpc>
            </a:pPr>
            <a:r>
              <a:rPr lang="en-US" altLang="ru-RU" sz="1800" dirty="0" err="1">
                <a:latin typeface="Times New Roman" panose="02020603050405020304" pitchFamily="18" charset="0"/>
                <a:cs typeface="Times New Roman" panose="02020603050405020304" pitchFamily="18" charset="0"/>
              </a:rPr>
              <a:t>Hujayra</a:t>
            </a:r>
            <a:r>
              <a:rPr lang="en-US" altLang="ru-RU" sz="1800" dirty="0">
                <a:latin typeface="Times New Roman" panose="02020603050405020304" pitchFamily="18" charset="0"/>
                <a:cs typeface="Times New Roman" panose="02020603050405020304" pitchFamily="18" charset="0"/>
              </a:rPr>
              <a:t> </a:t>
            </a:r>
            <a:r>
              <a:rPr lang="en-US" altLang="ru-RU" sz="1800" dirty="0" err="1">
                <a:latin typeface="Times New Roman" panose="02020603050405020304" pitchFamily="18" charset="0"/>
                <a:cs typeface="Times New Roman" panose="02020603050405020304" pitchFamily="18" charset="0"/>
              </a:rPr>
              <a:t>devoriga</a:t>
            </a:r>
            <a:r>
              <a:rPr lang="en-US" altLang="ru-RU" sz="1800" dirty="0">
                <a:latin typeface="Times New Roman" panose="02020603050405020304" pitchFamily="18" charset="0"/>
                <a:cs typeface="Times New Roman" panose="02020603050405020304" pitchFamily="18" charset="0"/>
              </a:rPr>
              <a:t> </a:t>
            </a:r>
            <a:r>
              <a:rPr lang="en-US" altLang="ru-RU" sz="1800" dirty="0" err="1">
                <a:latin typeface="Times New Roman" panose="02020603050405020304" pitchFamily="18" charset="0"/>
                <a:cs typeface="Times New Roman" panose="02020603050405020304" pitchFamily="18" charset="0"/>
              </a:rPr>
              <a:t>ega</a:t>
            </a:r>
            <a:r>
              <a:rPr lang="en-US" altLang="ru-RU" sz="1800" dirty="0">
                <a:latin typeface="Times New Roman" panose="02020603050405020304" pitchFamily="18" charset="0"/>
                <a:cs typeface="Times New Roman" panose="02020603050405020304" pitchFamily="18" charset="0"/>
              </a:rPr>
              <a:t> </a:t>
            </a:r>
            <a:r>
              <a:rPr lang="en-US" altLang="ru-RU" sz="1800" dirty="0" err="1">
                <a:latin typeface="Times New Roman" panose="02020603050405020304" pitchFamily="18" charset="0"/>
                <a:cs typeface="Times New Roman" panose="02020603050405020304" pitchFamily="18" charset="0"/>
              </a:rPr>
              <a:t>emas</a:t>
            </a:r>
            <a:endParaRPr altLang="ru-RU" sz="1800" dirty="0">
              <a:latin typeface="Times New Roman" panose="02020603050405020304" pitchFamily="18" charset="0"/>
              <a:cs typeface="Times New Roman" panose="02020603050405020304" pitchFamily="18" charset="0"/>
            </a:endParaRPr>
          </a:p>
          <a:p>
            <a:pPr eaLnBrk="1" hangingPunct="1">
              <a:lnSpc>
                <a:spcPct val="80000"/>
              </a:lnSpc>
            </a:pPr>
            <a:r>
              <a:rPr lang="en-US" altLang="ru-RU" sz="1800" dirty="0" err="1">
                <a:latin typeface="Times New Roman" panose="02020603050405020304" pitchFamily="18" charset="0"/>
                <a:cs typeface="Times New Roman" panose="02020603050405020304" pitchFamily="18" charset="0"/>
              </a:rPr>
              <a:t>Pencilin</a:t>
            </a:r>
            <a:r>
              <a:rPr lang="en-US" altLang="ru-RU" sz="1800" dirty="0">
                <a:latin typeface="Times New Roman" panose="02020603050405020304" pitchFamily="18" charset="0"/>
                <a:cs typeface="Times New Roman" panose="02020603050405020304" pitchFamily="18" charset="0"/>
              </a:rPr>
              <a:t> </a:t>
            </a:r>
            <a:r>
              <a:rPr lang="en-US" altLang="ru-RU" sz="1800" dirty="0" err="1">
                <a:latin typeface="Times New Roman" panose="02020603050405020304" pitchFamily="18" charset="0"/>
                <a:cs typeface="Times New Roman" panose="02020603050405020304" pitchFamily="18" charset="0"/>
              </a:rPr>
              <a:t>ta’sir</a:t>
            </a:r>
            <a:r>
              <a:rPr lang="en-US" altLang="ru-RU" sz="1800" dirty="0">
                <a:latin typeface="Times New Roman" panose="02020603050405020304" pitchFamily="18" charset="0"/>
                <a:cs typeface="Times New Roman" panose="02020603050405020304" pitchFamily="18" charset="0"/>
              </a:rPr>
              <a:t> </a:t>
            </a:r>
            <a:r>
              <a:rPr lang="en-US" altLang="ru-RU" sz="1800" dirty="0" err="1">
                <a:latin typeface="Times New Roman" panose="02020603050405020304" pitchFamily="18" charset="0"/>
                <a:cs typeface="Times New Roman" panose="02020603050405020304" pitchFamily="18" charset="0"/>
              </a:rPr>
              <a:t>qilmaydi</a:t>
            </a:r>
            <a:endParaRPr altLang="ru-RU" sz="1800" dirty="0">
              <a:latin typeface="Times New Roman" panose="02020603050405020304" pitchFamily="18" charset="0"/>
              <a:cs typeface="Times New Roman" panose="02020603050405020304" pitchFamily="18" charset="0"/>
            </a:endParaRPr>
          </a:p>
          <a:p>
            <a:pPr eaLnBrk="1" hangingPunct="1">
              <a:lnSpc>
                <a:spcPct val="80000"/>
              </a:lnSpc>
            </a:pPr>
            <a:r>
              <a:rPr lang="en-US" altLang="ru-RU" sz="1800" dirty="0" err="1">
                <a:latin typeface="Times New Roman" panose="02020603050405020304" pitchFamily="18" charset="0"/>
                <a:cs typeface="Times New Roman" panose="02020603050405020304" pitchFamily="18" charset="0"/>
              </a:rPr>
              <a:t>Misol</a:t>
            </a:r>
            <a:r>
              <a:rPr altLang="ru-RU" sz="1800" dirty="0">
                <a:latin typeface="Times New Roman" panose="02020603050405020304" pitchFamily="18" charset="0"/>
                <a:cs typeface="Times New Roman" panose="02020603050405020304" pitchFamily="18" charset="0"/>
              </a:rPr>
              <a:t>.</a:t>
            </a:r>
          </a:p>
          <a:p>
            <a:pPr lvl="1" eaLnBrk="1" hangingPunct="1">
              <a:lnSpc>
                <a:spcPct val="80000"/>
              </a:lnSpc>
            </a:pPr>
            <a:r>
              <a:rPr altLang="ru-RU" sz="1800" i="1" dirty="0">
                <a:latin typeface="Times New Roman" panose="02020603050405020304" pitchFamily="18" charset="0"/>
                <a:cs typeface="Times New Roman" panose="02020603050405020304" pitchFamily="18" charset="0"/>
              </a:rPr>
              <a:t>Mycoplasma </a:t>
            </a:r>
            <a:r>
              <a:rPr altLang="ru-RU" sz="1800" i="1" dirty="0" err="1">
                <a:latin typeface="Times New Roman" panose="02020603050405020304" pitchFamily="18" charset="0"/>
                <a:cs typeface="Times New Roman" panose="02020603050405020304" pitchFamily="18" charset="0"/>
              </a:rPr>
              <a:t>pneumoniae</a:t>
            </a:r>
            <a:endParaRPr altLang="ru-RU" sz="1800" dirty="0">
              <a:latin typeface="Times New Roman" panose="02020603050405020304" pitchFamily="18" charset="0"/>
              <a:cs typeface="Times New Roman" panose="02020603050405020304" pitchFamily="18" charset="0"/>
            </a:endParaRPr>
          </a:p>
          <a:p>
            <a:pPr lvl="1" eaLnBrk="1" hangingPunct="1">
              <a:lnSpc>
                <a:spcPct val="80000"/>
              </a:lnSpc>
            </a:pPr>
            <a:r>
              <a:rPr altLang="ru-RU" sz="1800" i="1" dirty="0" err="1">
                <a:latin typeface="Times New Roman" panose="02020603050405020304" pitchFamily="18" charset="0"/>
                <a:cs typeface="Times New Roman" panose="02020603050405020304" pitchFamily="18" charset="0"/>
              </a:rPr>
              <a:t>Ureaplasma</a:t>
            </a:r>
            <a:r>
              <a:rPr altLang="ru-RU" sz="1800" i="1" dirty="0">
                <a:latin typeface="Times New Roman" panose="02020603050405020304" pitchFamily="18" charset="0"/>
                <a:cs typeface="Times New Roman" panose="02020603050405020304" pitchFamily="18" charset="0"/>
              </a:rPr>
              <a:t> </a:t>
            </a:r>
            <a:r>
              <a:rPr altLang="ru-RU" sz="1800" i="1" dirty="0" err="1">
                <a:latin typeface="Times New Roman" panose="02020603050405020304" pitchFamily="18" charset="0"/>
                <a:cs typeface="Times New Roman" panose="02020603050405020304" pitchFamily="18" charset="0"/>
              </a:rPr>
              <a:t>urealyticum</a:t>
            </a:r>
            <a:r>
              <a:rPr altLang="ru-RU" sz="1800" dirty="0">
                <a:latin typeface="Times New Roman" panose="02020603050405020304" pitchFamily="18" charset="0"/>
                <a:cs typeface="Times New Roman" panose="02020603050405020304" pitchFamily="18" charset="0"/>
              </a:rPr>
              <a:t> </a:t>
            </a:r>
          </a:p>
          <a:p>
            <a:r>
              <a:rPr lang="en-US" altLang="ru-RU" sz="1800" dirty="0" err="1">
                <a:latin typeface="Times New Roman" panose="02020603050405020304" pitchFamily="18" charset="0"/>
                <a:cs typeface="Times New Roman" panose="02020603050405020304" pitchFamily="18" charset="0"/>
              </a:rPr>
              <a:t>Ikkalasi</a:t>
            </a:r>
            <a:r>
              <a:rPr lang="en-US" altLang="ru-RU" sz="1800" dirty="0">
                <a:latin typeface="Times New Roman" panose="02020603050405020304" pitchFamily="18" charset="0"/>
                <a:cs typeface="Times New Roman" panose="02020603050405020304" pitchFamily="18" charset="0"/>
              </a:rPr>
              <a:t> ham </a:t>
            </a:r>
            <a:r>
              <a:rPr lang="en-US" altLang="ru-RU" sz="1800" dirty="0" err="1">
                <a:latin typeface="Times New Roman" panose="02020603050405020304" pitchFamily="18" charset="0"/>
                <a:cs typeface="Times New Roman" panose="02020603050405020304" pitchFamily="18" charset="0"/>
              </a:rPr>
              <a:t>o'zlarini</a:t>
            </a:r>
            <a:r>
              <a:rPr lang="en-US" altLang="ru-RU" sz="1800" dirty="0">
                <a:latin typeface="Times New Roman" panose="02020603050405020304" pitchFamily="18" charset="0"/>
                <a:cs typeface="Times New Roman" panose="02020603050405020304" pitchFamily="18" charset="0"/>
              </a:rPr>
              <a:t> </a:t>
            </a:r>
            <a:r>
              <a:rPr lang="en-US" altLang="ru-RU" sz="1800" dirty="0" err="1">
                <a:latin typeface="Times New Roman" panose="02020603050405020304" pitchFamily="18" charset="0"/>
                <a:cs typeface="Times New Roman" panose="02020603050405020304" pitchFamily="18" charset="0"/>
              </a:rPr>
              <a:t>to'qima</a:t>
            </a:r>
            <a:r>
              <a:rPr lang="en-US" altLang="ru-RU" sz="1800" dirty="0">
                <a:latin typeface="Times New Roman" panose="02020603050405020304" pitchFamily="18" charset="0"/>
                <a:cs typeface="Times New Roman" panose="02020603050405020304" pitchFamily="18" charset="0"/>
              </a:rPr>
              <a:t> </a:t>
            </a:r>
            <a:r>
              <a:rPr lang="en-US" altLang="ru-RU" sz="1800" dirty="0" err="1">
                <a:latin typeface="Times New Roman" panose="02020603050405020304" pitchFamily="18" charset="0"/>
                <a:cs typeface="Times New Roman" panose="02020603050405020304" pitchFamily="18" charset="0"/>
              </a:rPr>
              <a:t>ichiga</a:t>
            </a:r>
            <a:r>
              <a:rPr lang="en-US" altLang="ru-RU" sz="1800" dirty="0">
                <a:latin typeface="Times New Roman" panose="02020603050405020304" pitchFamily="18" charset="0"/>
                <a:cs typeface="Times New Roman" panose="02020603050405020304" pitchFamily="18" charset="0"/>
              </a:rPr>
              <a:t> </a:t>
            </a:r>
            <a:r>
              <a:rPr lang="en-US" altLang="ru-RU" sz="1800" dirty="0" err="1">
                <a:latin typeface="Times New Roman" panose="02020603050405020304" pitchFamily="18" charset="0"/>
                <a:cs typeface="Times New Roman" panose="02020603050405020304" pitchFamily="18" charset="0"/>
              </a:rPr>
              <a:t>singdirdi</a:t>
            </a:r>
            <a:r>
              <a:rPr lang="en-US" altLang="ru-RU" sz="1800" dirty="0">
                <a:latin typeface="Times New Roman" panose="02020603050405020304" pitchFamily="18" charset="0"/>
                <a:cs typeface="Times New Roman" panose="02020603050405020304" pitchFamily="18" charset="0"/>
              </a:rPr>
              <a:t>. </a:t>
            </a:r>
            <a:endParaRPr altLang="ru-RU" sz="1800" dirty="0">
              <a:latin typeface="Times New Roman" panose="02020603050405020304" pitchFamily="18" charset="0"/>
              <a:cs typeface="Times New Roman" panose="02020603050405020304" pitchFamily="18" charset="0"/>
            </a:endParaRPr>
          </a:p>
        </p:txBody>
      </p:sp>
      <p:pic>
        <p:nvPicPr>
          <p:cNvPr id="30726" name="Content Placeholder 7" descr="mycoplasma pnemonia.jpg"/>
          <p:cNvPicPr>
            <a:picLocks noGrp="1" noChangeAspect="1"/>
          </p:cNvPicPr>
          <p:nvPr>
            <p:ph idx="4"/>
          </p:nvPr>
        </p:nvPicPr>
        <p:blipFill>
          <a:blip r:embed="rId2">
            <a:extLst>
              <a:ext uri="{28A0092B-C50C-407E-A947-70E740481C1C}">
                <a14:useLocalDpi xmlns:a14="http://schemas.microsoft.com/office/drawing/2010/main" val="0"/>
              </a:ext>
            </a:extLst>
          </a:blip>
          <a:srcRect/>
          <a:stretch>
            <a:fillRect/>
          </a:stretch>
        </p:blipFill>
        <p:spPr>
          <a:xfrm>
            <a:off x="6781800" y="1143000"/>
            <a:ext cx="2857500" cy="2362200"/>
          </a:xfrm>
        </p:spPr>
      </p:pic>
      <p:pic>
        <p:nvPicPr>
          <p:cNvPr id="30727" name="Picture 8" descr="m pneumonia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733800"/>
            <a:ext cx="335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319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17498"/>
          </a:xfrm>
        </p:spPr>
        <p:txBody>
          <a:bodyPr/>
          <a:lstStyle/>
          <a:p>
            <a:r>
              <a:rPr lang="en-US" dirty="0"/>
              <a:t>MIKOPLAZMALAR:</a:t>
            </a:r>
            <a:endParaRPr lang="ru-RU" dirty="0"/>
          </a:p>
        </p:txBody>
      </p:sp>
      <p:graphicFrame>
        <p:nvGraphicFramePr>
          <p:cNvPr id="6" name="Объект 5"/>
          <p:cNvGraphicFramePr>
            <a:graphicFrameLocks noGrp="1"/>
          </p:cNvGraphicFramePr>
          <p:nvPr>
            <p:ph idx="1"/>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2077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793114"/>
          </a:xfrm>
        </p:spPr>
        <p:txBody>
          <a:bodyPr/>
          <a:lstStyle/>
          <a:p>
            <a:r>
              <a:rPr lang="en-US" dirty="0"/>
              <a:t>SAPROFIT MIKOPLAZMALAR:</a:t>
            </a:r>
            <a:endParaRPr lang="ru-RU" dirty="0"/>
          </a:p>
        </p:txBody>
      </p:sp>
      <p:sp>
        <p:nvSpPr>
          <p:cNvPr id="3" name="Объект 2"/>
          <p:cNvSpPr>
            <a:spLocks noGrp="1"/>
          </p:cNvSpPr>
          <p:nvPr>
            <p:ph idx="1"/>
          </p:nvPr>
        </p:nvSpPr>
        <p:spPr>
          <a:xfrm>
            <a:off x="5925312" y="4864608"/>
            <a:ext cx="4266438" cy="389973"/>
          </a:xfrm>
        </p:spPr>
        <p:txBody>
          <a:bodyPr>
            <a:normAutofit fontScale="92500" lnSpcReduction="20000"/>
          </a:bodyPr>
          <a:lstStyle/>
          <a:p>
            <a:r>
              <a:rPr lang="en-US" dirty="0" err="1"/>
              <a:t>Mikroplazma</a:t>
            </a:r>
            <a:r>
              <a:rPr lang="en-US" dirty="0"/>
              <a:t> </a:t>
            </a:r>
            <a:r>
              <a:rPr lang="en-US" dirty="0" err="1"/>
              <a:t>koloniyasi</a:t>
            </a:r>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7746" y="1850517"/>
            <a:ext cx="4381500" cy="257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676400" y="1620858"/>
            <a:ext cx="3797808" cy="4154984"/>
          </a:xfrm>
          <a:prstGeom prst="rect">
            <a:avLst/>
          </a:prstGeom>
        </p:spPr>
        <p:txBody>
          <a:bodyPr wrap="square">
            <a:spAutoFit/>
          </a:bodyPr>
          <a:lstStyle/>
          <a:p>
            <a:pPr algn="just"/>
            <a:r>
              <a:rPr lang="en-US" sz="2400" dirty="0" err="1"/>
              <a:t>Ularni</a:t>
            </a:r>
            <a:r>
              <a:rPr lang="ru-RU" sz="2400" dirty="0"/>
              <a:t> 10-20% </a:t>
            </a:r>
            <a:r>
              <a:rPr lang="en-US" sz="2400" dirty="0" err="1"/>
              <a:t>ot</a:t>
            </a:r>
            <a:r>
              <a:rPr lang="en-US" sz="2400" dirty="0"/>
              <a:t> </a:t>
            </a:r>
            <a:r>
              <a:rPr lang="en-US" sz="2400" dirty="0" err="1"/>
              <a:t>qonining</a:t>
            </a:r>
            <a:r>
              <a:rPr lang="en-US" sz="2400" dirty="0"/>
              <a:t> </a:t>
            </a:r>
            <a:r>
              <a:rPr lang="en-US" sz="2400" dirty="0" err="1"/>
              <a:t>zardobi</a:t>
            </a:r>
            <a:r>
              <a:rPr lang="en-US" sz="2400" dirty="0"/>
              <a:t> </a:t>
            </a:r>
            <a:r>
              <a:rPr lang="en-US" sz="2400" dirty="0" err="1"/>
              <a:t>qo’shilgan</a:t>
            </a:r>
            <a:r>
              <a:rPr lang="en-US" sz="2400" dirty="0"/>
              <a:t> </a:t>
            </a:r>
            <a:r>
              <a:rPr lang="en-US" sz="2400" dirty="0" err="1"/>
              <a:t>qattiq</a:t>
            </a:r>
            <a:r>
              <a:rPr lang="en-US" sz="2400" dirty="0"/>
              <a:t> </a:t>
            </a:r>
            <a:r>
              <a:rPr lang="en-US" sz="2400" dirty="0" err="1"/>
              <a:t>ozuqa</a:t>
            </a:r>
            <a:r>
              <a:rPr lang="en-US" sz="2400" dirty="0"/>
              <a:t> </a:t>
            </a:r>
            <a:r>
              <a:rPr lang="en-US" sz="2400" dirty="0" err="1"/>
              <a:t>muhitlarda</a:t>
            </a:r>
            <a:r>
              <a:rPr lang="en-US" sz="2400" dirty="0"/>
              <a:t> </a:t>
            </a:r>
            <a:r>
              <a:rPr lang="en-US" sz="2400" dirty="0" err="1"/>
              <a:t>o’stirish</a:t>
            </a:r>
            <a:r>
              <a:rPr lang="en-US" sz="2400" dirty="0"/>
              <a:t> </a:t>
            </a:r>
            <a:r>
              <a:rPr lang="en-US" sz="2400" dirty="0" err="1"/>
              <a:t>mumkin</a:t>
            </a:r>
            <a:r>
              <a:rPr lang="en-US" sz="2400" dirty="0"/>
              <a:t>. </a:t>
            </a:r>
            <a:r>
              <a:rPr lang="en-US" sz="2400" dirty="0" err="1"/>
              <a:t>Suyuq</a:t>
            </a:r>
            <a:r>
              <a:rPr lang="en-US" sz="2400" dirty="0"/>
              <a:t> </a:t>
            </a:r>
            <a:r>
              <a:rPr lang="en-US" sz="2400" dirty="0" err="1"/>
              <a:t>ozuqa</a:t>
            </a:r>
            <a:r>
              <a:rPr lang="en-US" sz="2400" dirty="0"/>
              <a:t> </a:t>
            </a:r>
            <a:r>
              <a:rPr lang="en-US" sz="2400" dirty="0" err="1"/>
              <a:t>muhitlarida</a:t>
            </a:r>
            <a:r>
              <a:rPr lang="en-US" sz="2400" dirty="0"/>
              <a:t> </a:t>
            </a:r>
            <a:r>
              <a:rPr lang="en-US" sz="2400" dirty="0" err="1"/>
              <a:t>mikoplazmalar</a:t>
            </a:r>
            <a:r>
              <a:rPr lang="en-US" sz="2400" dirty="0"/>
              <a:t> </a:t>
            </a:r>
            <a:r>
              <a:rPr lang="en-US" sz="2400" dirty="0" err="1"/>
              <a:t>sharsimon</a:t>
            </a:r>
            <a:r>
              <a:rPr lang="en-US" sz="2400" dirty="0"/>
              <a:t>, </a:t>
            </a:r>
            <a:r>
              <a:rPr lang="en-US" sz="2400" dirty="0" err="1"/>
              <a:t>yulduzsimon</a:t>
            </a:r>
            <a:r>
              <a:rPr lang="en-US" sz="2400" dirty="0"/>
              <a:t>, </a:t>
            </a:r>
            <a:r>
              <a:rPr lang="en-US" sz="2400" dirty="0" err="1"/>
              <a:t>duksimon</a:t>
            </a:r>
            <a:r>
              <a:rPr lang="en-US" sz="2400" dirty="0"/>
              <a:t>, </a:t>
            </a:r>
            <a:r>
              <a:rPr lang="en-US" sz="2400" dirty="0" err="1"/>
              <a:t>ipsimon</a:t>
            </a:r>
            <a:r>
              <a:rPr lang="en-US" sz="2400" dirty="0"/>
              <a:t> </a:t>
            </a:r>
            <a:r>
              <a:rPr lang="en-US" sz="2400" dirty="0" err="1"/>
              <a:t>va</a:t>
            </a:r>
            <a:r>
              <a:rPr lang="en-US" sz="2400" dirty="0"/>
              <a:t> </a:t>
            </a:r>
            <a:r>
              <a:rPr lang="en-US" sz="2400" dirty="0" err="1"/>
              <a:t>boshqa</a:t>
            </a:r>
            <a:r>
              <a:rPr lang="en-US" sz="2400" dirty="0"/>
              <a:t> </a:t>
            </a:r>
            <a:r>
              <a:rPr lang="en-US" sz="2400" dirty="0" err="1"/>
              <a:t>shaklli</a:t>
            </a:r>
            <a:r>
              <a:rPr lang="en-US" sz="2400" dirty="0"/>
              <a:t> </a:t>
            </a:r>
            <a:r>
              <a:rPr lang="en-US" sz="2400" dirty="0" err="1"/>
              <a:t>bo’lib</a:t>
            </a:r>
            <a:r>
              <a:rPr lang="en-US" sz="2400" dirty="0"/>
              <a:t>, </a:t>
            </a:r>
            <a:r>
              <a:rPr lang="en-US" sz="2400" dirty="0" err="1"/>
              <a:t>qattiq</a:t>
            </a:r>
            <a:r>
              <a:rPr lang="en-US" sz="2400" dirty="0"/>
              <a:t> </a:t>
            </a:r>
            <a:r>
              <a:rPr lang="en-US" sz="2400" dirty="0" err="1"/>
              <a:t>ozuqa</a:t>
            </a:r>
            <a:r>
              <a:rPr lang="en-US" sz="2400" dirty="0"/>
              <a:t> </a:t>
            </a:r>
            <a:r>
              <a:rPr lang="en-US" sz="2400" dirty="0" err="1"/>
              <a:t>muhitida</a:t>
            </a:r>
            <a:r>
              <a:rPr lang="en-US" sz="2400" dirty="0"/>
              <a:t> </a:t>
            </a:r>
            <a:r>
              <a:rPr lang="en-US" sz="2400" dirty="0" err="1"/>
              <a:t>esa</a:t>
            </a:r>
            <a:r>
              <a:rPr lang="en-US" sz="2400" dirty="0"/>
              <a:t> </a:t>
            </a:r>
            <a:r>
              <a:rPr lang="en-US" sz="2400" dirty="0" err="1"/>
              <a:t>o’rtasi</a:t>
            </a:r>
            <a:r>
              <a:rPr lang="en-US" sz="2400" dirty="0"/>
              <a:t> </a:t>
            </a:r>
            <a:r>
              <a:rPr lang="en-US" sz="2400" dirty="0" err="1"/>
              <a:t>qora</a:t>
            </a:r>
            <a:r>
              <a:rPr lang="en-US" sz="2400" dirty="0"/>
              <a:t>, </a:t>
            </a:r>
            <a:r>
              <a:rPr lang="en-US" sz="2400" dirty="0" err="1"/>
              <a:t>mayda</a:t>
            </a:r>
            <a:r>
              <a:rPr lang="en-US" sz="2400" dirty="0"/>
              <a:t> </a:t>
            </a:r>
            <a:r>
              <a:rPr lang="en-US" sz="2400" dirty="0" err="1"/>
              <a:t>koloniyalar</a:t>
            </a:r>
            <a:r>
              <a:rPr lang="en-US" sz="2400" dirty="0"/>
              <a:t> </a:t>
            </a:r>
            <a:r>
              <a:rPr lang="en-US" sz="2400" dirty="0" err="1"/>
              <a:t>hosil</a:t>
            </a:r>
            <a:r>
              <a:rPr lang="en-US" sz="2400" dirty="0"/>
              <a:t> </a:t>
            </a:r>
            <a:r>
              <a:rPr lang="en-US" sz="2400" dirty="0" err="1"/>
              <a:t>qiladi</a:t>
            </a:r>
            <a:r>
              <a:rPr lang="en-US" sz="2400" dirty="0"/>
              <a:t>. </a:t>
            </a:r>
            <a:endParaRPr lang="ru-RU" sz="2400" dirty="0"/>
          </a:p>
        </p:txBody>
      </p:sp>
    </p:spTree>
    <p:extLst>
      <p:ext uri="{BB962C8B-B14F-4D97-AF65-F5344CB8AC3E}">
        <p14:creationId xmlns:p14="http://schemas.microsoft.com/office/powerpoint/2010/main" val="760005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610234"/>
          </a:xfrm>
        </p:spPr>
        <p:txBody>
          <a:bodyPr>
            <a:normAutofit fontScale="90000"/>
          </a:bodyPr>
          <a:lstStyle/>
          <a:p>
            <a:r>
              <a:rPr lang="en-US" dirty="0"/>
              <a:t>MIKOPLAZMALAR:</a:t>
            </a:r>
            <a:endParaRPr lang="ru-RU" dirty="0"/>
          </a:p>
        </p:txBody>
      </p:sp>
      <p:sp>
        <p:nvSpPr>
          <p:cNvPr id="3" name="Объект 2"/>
          <p:cNvSpPr>
            <a:spLocks noGrp="1"/>
          </p:cNvSpPr>
          <p:nvPr>
            <p:ph idx="1"/>
          </p:nvPr>
        </p:nvSpPr>
        <p:spPr>
          <a:xfrm>
            <a:off x="2164842" y="6169152"/>
            <a:ext cx="7886700" cy="410147"/>
          </a:xfrm>
        </p:spPr>
        <p:txBody>
          <a:bodyPr>
            <a:normAutofit fontScale="70000" lnSpcReduction="20000"/>
          </a:bodyPr>
          <a:lstStyle/>
          <a:p>
            <a:r>
              <a:rPr lang="en-US" dirty="0" err="1"/>
              <a:t>Mikoplazmaning</a:t>
            </a:r>
            <a:r>
              <a:rPr lang="en-US" dirty="0"/>
              <a:t> </a:t>
            </a:r>
            <a:r>
              <a:rPr lang="en-US" dirty="0" err="1"/>
              <a:t>qattiq</a:t>
            </a:r>
            <a:r>
              <a:rPr lang="en-US" dirty="0"/>
              <a:t> </a:t>
            </a:r>
            <a:r>
              <a:rPr lang="en-US" dirty="0" err="1"/>
              <a:t>ozuqa</a:t>
            </a:r>
            <a:r>
              <a:rPr lang="en-US" dirty="0"/>
              <a:t> </a:t>
            </a:r>
            <a:r>
              <a:rPr lang="en-US" dirty="0" err="1"/>
              <a:t>muhitidagi</a:t>
            </a:r>
            <a:r>
              <a:rPr lang="en-US" dirty="0"/>
              <a:t>  </a:t>
            </a:r>
            <a:r>
              <a:rPr lang="en-US" dirty="0" err="1"/>
              <a:t>va</a:t>
            </a:r>
            <a:r>
              <a:rPr lang="en-US" dirty="0"/>
              <a:t> </a:t>
            </a:r>
            <a:r>
              <a:rPr lang="en-US" dirty="0" err="1"/>
              <a:t>tabiiy</a:t>
            </a:r>
            <a:r>
              <a:rPr lang="en-US" dirty="0"/>
              <a:t> </a:t>
            </a:r>
            <a:r>
              <a:rPr lang="en-US" dirty="0" err="1"/>
              <a:t>muhitdagi</a:t>
            </a:r>
            <a:r>
              <a:rPr lang="en-US" dirty="0"/>
              <a:t> </a:t>
            </a:r>
            <a:r>
              <a:rPr lang="en-US" dirty="0" err="1"/>
              <a:t>koloniyasi</a:t>
            </a:r>
            <a:endParaRPr lang="ru-RU" dirty="0"/>
          </a:p>
        </p:txBody>
      </p:sp>
      <p:pic>
        <p:nvPicPr>
          <p:cNvPr id="11266" name="Picture 2" descr="ÐÐ°ÑÑÐ¸Ð½ÐºÐ¸ Ð¿Ð¾ Ð·Ð°Ð¿ÑÐ¾ÑÑ Ð¿Ð°ÑÐ¾Ð³ÐµÐ½Ð½ÑÐµ Ð¼Ð¸ÐºÐ¾Ð¿Ð»Ð°Ð·Ð¼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5103" y="1297745"/>
            <a:ext cx="4578985" cy="3198246"/>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591" y="1176365"/>
            <a:ext cx="4762500"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5788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90650"/>
          </a:xfrm>
        </p:spPr>
        <p:txBody>
          <a:bodyPr/>
          <a:lstStyle/>
          <a:p>
            <a:r>
              <a:rPr lang="en-US" dirty="0"/>
              <a:t>MIKOPLAZMA KASALLIKLARI:</a:t>
            </a:r>
            <a:endParaRPr lang="ru-RU" dirty="0"/>
          </a:p>
        </p:txBody>
      </p:sp>
      <p:sp>
        <p:nvSpPr>
          <p:cNvPr id="3" name="Объект 2"/>
          <p:cNvSpPr>
            <a:spLocks noGrp="1"/>
          </p:cNvSpPr>
          <p:nvPr>
            <p:ph idx="1"/>
          </p:nvPr>
        </p:nvSpPr>
        <p:spPr>
          <a:xfrm>
            <a:off x="2152650" y="5803392"/>
            <a:ext cx="7886700" cy="373571"/>
          </a:xfrm>
        </p:spPr>
        <p:txBody>
          <a:bodyPr>
            <a:normAutofit fontScale="85000" lnSpcReduction="20000"/>
          </a:bodyPr>
          <a:lstStyle/>
          <a:p>
            <a:r>
              <a:rPr lang="en-US" dirty="0" err="1"/>
              <a:t>O’simlikdagi</a:t>
            </a:r>
            <a:r>
              <a:rPr lang="en-US" dirty="0"/>
              <a:t> </a:t>
            </a:r>
            <a:r>
              <a:rPr lang="en-US" dirty="0" err="1"/>
              <a:t>va</a:t>
            </a:r>
            <a:r>
              <a:rPr lang="en-US" dirty="0"/>
              <a:t> </a:t>
            </a:r>
            <a:r>
              <a:rPr lang="en-US" dirty="0" err="1"/>
              <a:t>cho’chqadagi</a:t>
            </a:r>
            <a:r>
              <a:rPr lang="en-US" dirty="0"/>
              <a:t> </a:t>
            </a:r>
            <a:r>
              <a:rPr lang="en-US" dirty="0" err="1"/>
              <a:t>mikoplazma</a:t>
            </a:r>
            <a:r>
              <a:rPr lang="en-US" dirty="0"/>
              <a:t> </a:t>
            </a:r>
            <a:r>
              <a:rPr lang="en-US" dirty="0" err="1"/>
              <a:t>kasalligi</a:t>
            </a:r>
            <a:r>
              <a:rPr lang="en-US" dirty="0"/>
              <a:t> </a:t>
            </a:r>
            <a:r>
              <a:rPr lang="en-US" dirty="0" err="1"/>
              <a:t>alomatlari</a:t>
            </a:r>
            <a:endParaRPr lang="ru-RU" dirty="0"/>
          </a:p>
        </p:txBody>
      </p:sp>
      <p:sp>
        <p:nvSpPr>
          <p:cNvPr id="4" name="AutoShape 2" descr="ÐÐ°ÑÑÐ¸Ð½ÐºÐ¸ Ð¿Ð¾ Ð·Ð°Ð¿ÑÐ¾ÑÑ Ð¼Ð¸ÐºÐ¾Ð¿Ð»Ð°Ð·Ð¼Ð°ÑÐ¸ÑÐµÑÐºÐ¾Ðµ Ð±Ð¾Ð»ÐµÐ·Ð½Ð¸ ÑÐ°ÑÑÐµÐ½Ð¸Ð¸"/>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7190" y="1357884"/>
            <a:ext cx="3361818" cy="2253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7984" y="2984466"/>
            <a:ext cx="4124805" cy="2532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165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1000378"/>
          </a:xfrm>
        </p:spPr>
        <p:txBody>
          <a:bodyPr/>
          <a:lstStyle/>
          <a:p>
            <a:r>
              <a:rPr lang="en-US" dirty="0"/>
              <a:t>MIKOPLAZMALAR:</a:t>
            </a:r>
            <a:endParaRPr lang="ru-RU" dirty="0"/>
          </a:p>
        </p:txBody>
      </p:sp>
      <p:sp>
        <p:nvSpPr>
          <p:cNvPr id="3" name="Объект 2"/>
          <p:cNvSpPr>
            <a:spLocks noGrp="1"/>
          </p:cNvSpPr>
          <p:nvPr>
            <p:ph idx="1"/>
          </p:nvPr>
        </p:nvSpPr>
        <p:spPr>
          <a:xfrm>
            <a:off x="2152651" y="1365506"/>
            <a:ext cx="8232015" cy="2702479"/>
          </a:xfrm>
        </p:spPr>
        <p:txBody>
          <a:bodyPr>
            <a:normAutofit/>
          </a:bodyPr>
          <a:lstStyle/>
          <a:p>
            <a:pPr algn="just"/>
            <a:r>
              <a:rPr lang="en-US" dirty="0" err="1"/>
              <a:t>Mikoplazmalarga</a:t>
            </a:r>
            <a:r>
              <a:rPr lang="en-US" dirty="0"/>
              <a:t> </a:t>
            </a:r>
            <a:r>
              <a:rPr lang="en-US" dirty="0" err="1"/>
              <a:t>bakteriyalarning</a:t>
            </a:r>
            <a:r>
              <a:rPr lang="en-US" dirty="0"/>
              <a:t> L-</a:t>
            </a:r>
            <a:r>
              <a:rPr lang="en-US" dirty="0" err="1"/>
              <a:t>shakllilari</a:t>
            </a:r>
            <a:r>
              <a:rPr lang="en-US" dirty="0"/>
              <a:t> </a:t>
            </a:r>
            <a:r>
              <a:rPr lang="en-US" dirty="0" err="1"/>
              <a:t>yaqin</a:t>
            </a:r>
            <a:r>
              <a:rPr lang="en-US" dirty="0"/>
              <a:t> </a:t>
            </a:r>
            <a:r>
              <a:rPr lang="en-US" dirty="0" err="1"/>
              <a:t>turadi</a:t>
            </a:r>
            <a:r>
              <a:rPr lang="en-US" dirty="0"/>
              <a:t>. Bu </a:t>
            </a:r>
            <a:r>
              <a:rPr lang="en-US" dirty="0" err="1"/>
              <a:t>bakteriyalarni</a:t>
            </a:r>
            <a:r>
              <a:rPr lang="en-US" dirty="0"/>
              <a:t> </a:t>
            </a:r>
            <a:r>
              <a:rPr lang="en-US" dirty="0" err="1"/>
              <a:t>tajribi</a:t>
            </a:r>
            <a:r>
              <a:rPr lang="en-US" dirty="0"/>
              <a:t> </a:t>
            </a:r>
            <a:r>
              <a:rPr lang="en-US" dirty="0" err="1"/>
              <a:t>yo’li</a:t>
            </a:r>
            <a:r>
              <a:rPr lang="en-US" dirty="0"/>
              <a:t> </a:t>
            </a:r>
            <a:r>
              <a:rPr lang="en-US" dirty="0" err="1"/>
              <a:t>bilan</a:t>
            </a:r>
            <a:r>
              <a:rPr lang="en-US" dirty="0"/>
              <a:t> ham </a:t>
            </a:r>
            <a:r>
              <a:rPr lang="en-US" dirty="0" err="1"/>
              <a:t>olish</a:t>
            </a:r>
            <a:r>
              <a:rPr lang="en-US" dirty="0"/>
              <a:t> </a:t>
            </a:r>
            <a:r>
              <a:rPr lang="en-US" dirty="0" err="1"/>
              <a:t>mumkin</a:t>
            </a:r>
            <a:r>
              <a:rPr lang="en-US" dirty="0"/>
              <a:t>, </a:t>
            </a:r>
            <a:r>
              <a:rPr lang="en-US" dirty="0" err="1"/>
              <a:t>buning</a:t>
            </a:r>
            <a:r>
              <a:rPr lang="en-US" dirty="0"/>
              <a:t> </a:t>
            </a:r>
            <a:r>
              <a:rPr lang="en-US" dirty="0" err="1"/>
              <a:t>uchun</a:t>
            </a:r>
            <a:r>
              <a:rPr lang="en-US" dirty="0"/>
              <a:t> </a:t>
            </a:r>
            <a:r>
              <a:rPr lang="en-US" dirty="0" err="1"/>
              <a:t>bakteriyalarga</a:t>
            </a:r>
            <a:r>
              <a:rPr lang="en-US" dirty="0"/>
              <a:t> penicillin </a:t>
            </a:r>
            <a:r>
              <a:rPr lang="en-US" dirty="0" err="1"/>
              <a:t>ta’sir</a:t>
            </a:r>
            <a:r>
              <a:rPr lang="en-US" dirty="0"/>
              <a:t> </a:t>
            </a:r>
            <a:r>
              <a:rPr lang="en-US" dirty="0" err="1"/>
              <a:t>etiladi</a:t>
            </a:r>
            <a:r>
              <a:rPr lang="en-US" dirty="0"/>
              <a:t>. </a:t>
            </a:r>
            <a:endParaRPr lang="ru-RU"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0872" y="3148584"/>
            <a:ext cx="38100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096001" y="6133838"/>
            <a:ext cx="1964897" cy="369332"/>
          </a:xfrm>
          <a:prstGeom prst="rect">
            <a:avLst/>
          </a:prstGeom>
        </p:spPr>
        <p:txBody>
          <a:bodyPr wrap="none">
            <a:spAutoFit/>
          </a:bodyPr>
          <a:lstStyle/>
          <a:p>
            <a:r>
              <a:rPr lang="en-US" dirty="0" err="1"/>
              <a:t>Arvoh</a:t>
            </a:r>
            <a:r>
              <a:rPr lang="en-US" dirty="0"/>
              <a:t> </a:t>
            </a:r>
            <a:r>
              <a:rPr lang="en-US" dirty="0" err="1"/>
              <a:t>bakteriyalar</a:t>
            </a:r>
            <a:r>
              <a:rPr lang="ru-RU" dirty="0"/>
              <a:t> </a:t>
            </a:r>
          </a:p>
        </p:txBody>
      </p:sp>
    </p:spTree>
    <p:extLst>
      <p:ext uri="{BB962C8B-B14F-4D97-AF65-F5344CB8AC3E}">
        <p14:creationId xmlns:p14="http://schemas.microsoft.com/office/powerpoint/2010/main" val="4021641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64842" y="291975"/>
            <a:ext cx="7886700" cy="915034"/>
          </a:xfrm>
        </p:spPr>
        <p:txBody>
          <a:bodyPr/>
          <a:lstStyle/>
          <a:p>
            <a:r>
              <a:rPr lang="en-US" dirty="0"/>
              <a:t>MIKOPLAZMALAR:</a:t>
            </a:r>
            <a:endParaRPr lang="ru-RU" dirty="0"/>
          </a:p>
        </p:txBody>
      </p:sp>
      <p:sp>
        <p:nvSpPr>
          <p:cNvPr id="3" name="Объект 2"/>
          <p:cNvSpPr>
            <a:spLocks noGrp="1"/>
          </p:cNvSpPr>
          <p:nvPr>
            <p:ph idx="1"/>
          </p:nvPr>
        </p:nvSpPr>
        <p:spPr>
          <a:xfrm>
            <a:off x="2091690" y="1231393"/>
            <a:ext cx="8308086" cy="4267199"/>
          </a:xfrm>
        </p:spPr>
        <p:txBody>
          <a:bodyPr>
            <a:normAutofit/>
          </a:bodyPr>
          <a:lstStyle/>
          <a:p>
            <a:r>
              <a:rPr lang="uz-Cyrl-UZ" dirty="0"/>
              <a:t>М</a:t>
            </a:r>
            <a:r>
              <a:rPr lang="en-US" dirty="0" err="1"/>
              <a:t>ikoplazmalar</a:t>
            </a:r>
            <a:r>
              <a:rPr lang="en-US" dirty="0"/>
              <a:t> </a:t>
            </a:r>
            <a:r>
              <a:rPr lang="en-US" dirty="0" err="1"/>
              <a:t>ichida</a:t>
            </a:r>
            <a:r>
              <a:rPr lang="en-US" dirty="0"/>
              <a:t> </a:t>
            </a:r>
            <a:r>
              <a:rPr lang="en-US" dirty="0" err="1"/>
              <a:t>eng</a:t>
            </a:r>
            <a:r>
              <a:rPr lang="en-US" dirty="0"/>
              <a:t> </a:t>
            </a:r>
            <a:r>
              <a:rPr lang="en-US" dirty="0" err="1"/>
              <a:t>yaxshi</a:t>
            </a:r>
            <a:r>
              <a:rPr lang="en-US" dirty="0"/>
              <a:t> </a:t>
            </a:r>
            <a:r>
              <a:rPr lang="en-US" dirty="0" err="1"/>
              <a:t>o’rganilgani</a:t>
            </a:r>
            <a:r>
              <a:rPr lang="en-US" dirty="0"/>
              <a:t>, </a:t>
            </a:r>
            <a:r>
              <a:rPr lang="en-US" dirty="0" err="1"/>
              <a:t>erkin</a:t>
            </a:r>
            <a:r>
              <a:rPr lang="en-US" dirty="0"/>
              <a:t> </a:t>
            </a:r>
            <a:r>
              <a:rPr lang="en-US" dirty="0" err="1"/>
              <a:t>holda</a:t>
            </a:r>
            <a:r>
              <a:rPr lang="en-US" dirty="0"/>
              <a:t> </a:t>
            </a:r>
            <a:r>
              <a:rPr lang="en-US" dirty="0" err="1"/>
              <a:t>hayot</a:t>
            </a:r>
            <a:r>
              <a:rPr lang="en-US" dirty="0"/>
              <a:t> </a:t>
            </a:r>
            <a:r>
              <a:rPr lang="en-US" dirty="0" err="1"/>
              <a:t>kechiruvchi</a:t>
            </a:r>
            <a:r>
              <a:rPr lang="en-US" dirty="0"/>
              <a:t> </a:t>
            </a:r>
            <a:r>
              <a:rPr lang="en-US" b="1" i="1" dirty="0"/>
              <a:t>Mycoplasma </a:t>
            </a:r>
            <a:r>
              <a:rPr lang="en-US" b="1" i="1" dirty="0" err="1"/>
              <a:t>laidlawu</a:t>
            </a:r>
            <a:r>
              <a:rPr lang="en-US" dirty="0" err="1"/>
              <a:t>dir</a:t>
            </a:r>
            <a:r>
              <a:rPr lang="uz-Cyrl-UZ" dirty="0"/>
              <a:t>. </a:t>
            </a:r>
            <a:r>
              <a:rPr lang="en-US" dirty="0" err="1"/>
              <a:t>G.Morovin</a:t>
            </a:r>
            <a:r>
              <a:rPr lang="en-US" dirty="0"/>
              <a:t> </a:t>
            </a:r>
            <a:r>
              <a:rPr lang="en-US" dirty="0" err="1"/>
              <a:t>va</a:t>
            </a:r>
            <a:r>
              <a:rPr lang="en-US" dirty="0"/>
              <a:t> </a:t>
            </a:r>
            <a:r>
              <a:rPr lang="en-US" dirty="0" err="1"/>
              <a:t>M.Turtelen</a:t>
            </a:r>
            <a:r>
              <a:rPr lang="en-US" dirty="0"/>
              <a:t> (1964) electron </a:t>
            </a:r>
            <a:r>
              <a:rPr lang="en-US" dirty="0" err="1"/>
              <a:t>mikroskopda</a:t>
            </a:r>
            <a:r>
              <a:rPr lang="en-US" dirty="0"/>
              <a:t> </a:t>
            </a:r>
            <a:r>
              <a:rPr lang="en-US" dirty="0" err="1"/>
              <a:t>ko’rib</a:t>
            </a:r>
            <a:r>
              <a:rPr lang="en-US" dirty="0"/>
              <a:t>, </a:t>
            </a:r>
            <a:r>
              <a:rPr lang="en-US" dirty="0" err="1"/>
              <a:t>to’rt</a:t>
            </a:r>
            <a:r>
              <a:rPr lang="en-US" dirty="0"/>
              <a:t> </a:t>
            </a:r>
            <a:r>
              <a:rPr lang="en-US" dirty="0" err="1"/>
              <a:t>xil</a:t>
            </a:r>
            <a:r>
              <a:rPr lang="en-US" dirty="0"/>
              <a:t> </a:t>
            </a:r>
            <a:r>
              <a:rPr lang="en-US" dirty="0" err="1"/>
              <a:t>hujayrasi</a:t>
            </a:r>
            <a:r>
              <a:rPr lang="en-US" dirty="0"/>
              <a:t> </a:t>
            </a:r>
            <a:r>
              <a:rPr lang="en-US" dirty="0" err="1"/>
              <a:t>mavjudligini</a:t>
            </a:r>
            <a:r>
              <a:rPr lang="en-US" dirty="0"/>
              <a:t> </a:t>
            </a:r>
            <a:r>
              <a:rPr lang="en-US" dirty="0" err="1"/>
              <a:t>aniqlagan</a:t>
            </a:r>
            <a:r>
              <a:rPr lang="en-US" dirty="0"/>
              <a:t>: </a:t>
            </a:r>
          </a:p>
          <a:p>
            <a:r>
              <a:rPr lang="uz-Cyrl-UZ" dirty="0"/>
              <a:t>1) </a:t>
            </a:r>
            <a:r>
              <a:rPr lang="en-US" dirty="0" err="1"/>
              <a:t>elementar</a:t>
            </a:r>
            <a:r>
              <a:rPr lang="en-US" dirty="0"/>
              <a:t> </a:t>
            </a:r>
            <a:r>
              <a:rPr lang="en-US" dirty="0" err="1"/>
              <a:t>tanasi</a:t>
            </a:r>
            <a:r>
              <a:rPr lang="uz-Cyrl-UZ" dirty="0"/>
              <a:t>;   </a:t>
            </a:r>
            <a:endParaRPr lang="ru-RU" dirty="0"/>
          </a:p>
          <a:p>
            <a:r>
              <a:rPr lang="uz-Cyrl-UZ" dirty="0"/>
              <a:t>2)</a:t>
            </a:r>
            <a:r>
              <a:rPr lang="en-US" dirty="0" err="1"/>
              <a:t>oraliq</a:t>
            </a:r>
            <a:r>
              <a:rPr lang="en-US" dirty="0"/>
              <a:t> </a:t>
            </a:r>
            <a:r>
              <a:rPr lang="en-US" dirty="0" err="1"/>
              <a:t>hujayralar</a:t>
            </a:r>
            <a:r>
              <a:rPr lang="uz-Cyrl-UZ" dirty="0"/>
              <a:t>; </a:t>
            </a:r>
            <a:endParaRPr lang="ru-RU" dirty="0"/>
          </a:p>
          <a:p>
            <a:r>
              <a:rPr lang="uz-Cyrl-UZ" dirty="0"/>
              <a:t>3)</a:t>
            </a:r>
            <a:r>
              <a:rPr lang="en-US" dirty="0" err="1"/>
              <a:t>yirik</a:t>
            </a:r>
            <a:r>
              <a:rPr lang="en-US" dirty="0"/>
              <a:t> </a:t>
            </a:r>
            <a:r>
              <a:rPr lang="en-US" dirty="0" err="1"/>
              <a:t>hujayaralar</a:t>
            </a:r>
            <a:r>
              <a:rPr lang="uz-Cyrl-UZ" dirty="0"/>
              <a:t>; </a:t>
            </a:r>
            <a:endParaRPr lang="ru-RU" dirty="0"/>
          </a:p>
          <a:p>
            <a:r>
              <a:rPr lang="uz-Cyrl-UZ" dirty="0"/>
              <a:t>4)</a:t>
            </a:r>
            <a:r>
              <a:rPr lang="en-US" dirty="0" err="1"/>
              <a:t>ichida</a:t>
            </a:r>
            <a:r>
              <a:rPr lang="en-US" dirty="0"/>
              <a:t> </a:t>
            </a:r>
            <a:r>
              <a:rPr lang="en-US" dirty="0" err="1"/>
              <a:t>elementar</a:t>
            </a:r>
            <a:r>
              <a:rPr lang="en-US" dirty="0"/>
              <a:t> </a:t>
            </a:r>
            <a:r>
              <a:rPr lang="en-US" dirty="0" err="1"/>
              <a:t>tanasi</a:t>
            </a:r>
            <a:r>
              <a:rPr lang="en-US" dirty="0"/>
              <a:t> </a:t>
            </a:r>
          </a:p>
          <a:p>
            <a:pPr marL="0" indent="0">
              <a:buNone/>
            </a:pPr>
            <a:r>
              <a:rPr lang="en-US" dirty="0" err="1"/>
              <a:t>bo’lagan</a:t>
            </a:r>
            <a:r>
              <a:rPr lang="en-US" dirty="0"/>
              <a:t> </a:t>
            </a:r>
            <a:r>
              <a:rPr lang="en-US" dirty="0" err="1"/>
              <a:t>yirik</a:t>
            </a:r>
            <a:r>
              <a:rPr lang="en-US" dirty="0"/>
              <a:t> </a:t>
            </a:r>
            <a:r>
              <a:rPr lang="en-US" dirty="0" err="1"/>
              <a:t>hujayralar</a:t>
            </a:r>
            <a:r>
              <a:rPr lang="en-US" dirty="0"/>
              <a:t>.</a:t>
            </a:r>
          </a:p>
          <a:p>
            <a:endParaRPr lang="ru-RU"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9302" y="3364991"/>
            <a:ext cx="3800475"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7240448" y="5889998"/>
            <a:ext cx="2288896" cy="369332"/>
          </a:xfrm>
          <a:prstGeom prst="rect">
            <a:avLst/>
          </a:prstGeom>
        </p:spPr>
        <p:txBody>
          <a:bodyPr wrap="none">
            <a:spAutoFit/>
          </a:bodyPr>
          <a:lstStyle/>
          <a:p>
            <a:r>
              <a:rPr lang="en-US" b="1" i="1" dirty="0"/>
              <a:t>Mycoplasma </a:t>
            </a:r>
            <a:r>
              <a:rPr lang="en-US" b="1" i="1" dirty="0" err="1"/>
              <a:t>laidlawu</a:t>
            </a:r>
            <a:endParaRPr lang="ru-RU" dirty="0"/>
          </a:p>
        </p:txBody>
      </p:sp>
    </p:spTree>
    <p:extLst>
      <p:ext uri="{BB962C8B-B14F-4D97-AF65-F5344CB8AC3E}">
        <p14:creationId xmlns:p14="http://schemas.microsoft.com/office/powerpoint/2010/main" val="3086425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716699"/>
          </a:xfrm>
        </p:spPr>
        <p:txBody>
          <a:bodyPr/>
          <a:lstStyle/>
          <a:p>
            <a:r>
              <a:rPr lang="en-US" dirty="0"/>
              <a:t>MIKOPLAZMALAR:</a:t>
            </a:r>
            <a:endParaRPr lang="ru-RU" dirty="0"/>
          </a:p>
        </p:txBody>
      </p:sp>
      <p:sp>
        <p:nvSpPr>
          <p:cNvPr id="3" name="Объект 2"/>
          <p:cNvSpPr>
            <a:spLocks noGrp="1"/>
          </p:cNvSpPr>
          <p:nvPr>
            <p:ph idx="1"/>
          </p:nvPr>
        </p:nvSpPr>
        <p:spPr>
          <a:xfrm>
            <a:off x="2152650" y="1475233"/>
            <a:ext cx="7886700" cy="4701731"/>
          </a:xfrm>
        </p:spPr>
        <p:txBody>
          <a:bodyPr>
            <a:normAutofit fontScale="92500" lnSpcReduction="10000"/>
          </a:bodyPr>
          <a:lstStyle/>
          <a:p>
            <a:pPr algn="just"/>
            <a:r>
              <a:rPr lang="en-US" dirty="0" err="1"/>
              <a:t>Mikoplazmalar</a:t>
            </a:r>
            <a:r>
              <a:rPr lang="en-US" dirty="0"/>
              <a:t> </a:t>
            </a:r>
            <a:r>
              <a:rPr lang="en-US" dirty="0" err="1"/>
              <a:t>odam</a:t>
            </a:r>
            <a:r>
              <a:rPr lang="en-US" dirty="0"/>
              <a:t> </a:t>
            </a:r>
            <a:r>
              <a:rPr lang="en-US" dirty="0" err="1"/>
              <a:t>va</a:t>
            </a:r>
            <a:r>
              <a:rPr lang="en-US" dirty="0"/>
              <a:t> </a:t>
            </a:r>
            <a:r>
              <a:rPr lang="en-US" dirty="0" err="1"/>
              <a:t>boshqa</a:t>
            </a:r>
            <a:r>
              <a:rPr lang="en-US" dirty="0"/>
              <a:t> </a:t>
            </a:r>
            <a:r>
              <a:rPr lang="en-US" dirty="0" err="1"/>
              <a:t>umurtqalilar</a:t>
            </a:r>
            <a:r>
              <a:rPr lang="en-US" dirty="0"/>
              <a:t> </a:t>
            </a:r>
            <a:r>
              <a:rPr lang="en-US" dirty="0" err="1"/>
              <a:t>orasida</a:t>
            </a:r>
            <a:r>
              <a:rPr lang="en-US" dirty="0"/>
              <a:t> </a:t>
            </a:r>
            <a:r>
              <a:rPr lang="en-US" dirty="0" err="1"/>
              <a:t>keng</a:t>
            </a:r>
            <a:r>
              <a:rPr lang="en-US" dirty="0"/>
              <a:t> </a:t>
            </a:r>
            <a:r>
              <a:rPr lang="en-US" dirty="0" err="1"/>
              <a:t>tarqalgan</a:t>
            </a:r>
            <a:r>
              <a:rPr lang="en-US" dirty="0"/>
              <a:t>. </a:t>
            </a:r>
            <a:r>
              <a:rPr lang="en-US" dirty="0" err="1"/>
              <a:t>Mikoplazmalarning</a:t>
            </a:r>
            <a:r>
              <a:rPr lang="en-US" dirty="0"/>
              <a:t> </a:t>
            </a:r>
            <a:r>
              <a:rPr lang="en-US" dirty="0" err="1"/>
              <a:t>o’ziga</a:t>
            </a:r>
            <a:r>
              <a:rPr lang="en-US" dirty="0"/>
              <a:t> </a:t>
            </a:r>
            <a:r>
              <a:rPr lang="en-US" dirty="0" err="1"/>
              <a:t>xos</a:t>
            </a:r>
            <a:r>
              <a:rPr lang="en-US" dirty="0"/>
              <a:t> </a:t>
            </a:r>
            <a:r>
              <a:rPr lang="en-US" dirty="0" err="1"/>
              <a:t>xususiyatlari</a:t>
            </a:r>
            <a:r>
              <a:rPr lang="en-US" dirty="0"/>
              <a:t> </a:t>
            </a:r>
            <a:r>
              <a:rPr lang="en-US" dirty="0" err="1"/>
              <a:t>quyidagilardan</a:t>
            </a:r>
            <a:r>
              <a:rPr lang="en-US" dirty="0"/>
              <a:t> </a:t>
            </a:r>
            <a:r>
              <a:rPr lang="en-US" dirty="0" err="1"/>
              <a:t>iborat</a:t>
            </a:r>
            <a:r>
              <a:rPr lang="en-US" dirty="0"/>
              <a:t>: </a:t>
            </a:r>
          </a:p>
          <a:p>
            <a:r>
              <a:rPr lang="uz-Cyrl-UZ" dirty="0"/>
              <a:t>а) </a:t>
            </a:r>
            <a:r>
              <a:rPr lang="en-US" dirty="0" err="1"/>
              <a:t>hujayralari</a:t>
            </a:r>
            <a:r>
              <a:rPr lang="en-US" dirty="0"/>
              <a:t> </a:t>
            </a:r>
            <a:r>
              <a:rPr lang="en-US" dirty="0" err="1"/>
              <a:t>polimorf</a:t>
            </a:r>
            <a:r>
              <a:rPr lang="en-US" dirty="0"/>
              <a:t>, </a:t>
            </a:r>
            <a:r>
              <a:rPr lang="en-US" dirty="0" err="1"/>
              <a:t>diametri</a:t>
            </a:r>
            <a:r>
              <a:rPr lang="en-US" dirty="0"/>
              <a:t> </a:t>
            </a:r>
            <a:r>
              <a:rPr lang="uz-Cyrl-UZ" dirty="0"/>
              <a:t>0,1 —1,0 </a:t>
            </a:r>
            <a:r>
              <a:rPr lang="en-US" dirty="0" err="1"/>
              <a:t>mkm</a:t>
            </a:r>
            <a:r>
              <a:rPr lang="uz-Cyrl-UZ" dirty="0"/>
              <a:t>;</a:t>
            </a:r>
            <a:endParaRPr lang="ru-RU" dirty="0"/>
          </a:p>
          <a:p>
            <a:r>
              <a:rPr lang="en-US" dirty="0"/>
              <a:t>b</a:t>
            </a:r>
            <a:r>
              <a:rPr lang="uz-Cyrl-UZ" dirty="0"/>
              <a:t>) </a:t>
            </a:r>
            <a:r>
              <a:rPr lang="en-US" dirty="0" err="1"/>
              <a:t>hujayralari</a:t>
            </a:r>
            <a:r>
              <a:rPr lang="en-US" dirty="0"/>
              <a:t> </a:t>
            </a:r>
            <a:r>
              <a:rPr lang="en-US" dirty="0" err="1"/>
              <a:t>uch</a:t>
            </a:r>
            <a:r>
              <a:rPr lang="en-US" dirty="0"/>
              <a:t> </a:t>
            </a:r>
            <a:r>
              <a:rPr lang="en-US" dirty="0" err="1"/>
              <a:t>qavatli</a:t>
            </a:r>
            <a:r>
              <a:rPr lang="en-US" dirty="0"/>
              <a:t> </a:t>
            </a:r>
            <a:r>
              <a:rPr lang="en-US" dirty="0" err="1"/>
              <a:t>membrana</a:t>
            </a:r>
            <a:r>
              <a:rPr lang="en-US" dirty="0"/>
              <a:t> </a:t>
            </a:r>
            <a:r>
              <a:rPr lang="en-US" dirty="0" err="1"/>
              <a:t>bilan</a:t>
            </a:r>
            <a:r>
              <a:rPr lang="en-US" dirty="0"/>
              <a:t> </a:t>
            </a:r>
            <a:r>
              <a:rPr lang="en-US" dirty="0" err="1"/>
              <a:t>o’ralgan</a:t>
            </a:r>
            <a:r>
              <a:rPr lang="uz-Cyrl-UZ" dirty="0"/>
              <a:t>;</a:t>
            </a:r>
            <a:endParaRPr lang="ru-RU" dirty="0"/>
          </a:p>
          <a:p>
            <a:r>
              <a:rPr lang="en-US" dirty="0"/>
              <a:t>v</a:t>
            </a:r>
            <a:r>
              <a:rPr lang="uz-Cyrl-UZ" dirty="0"/>
              <a:t>) </a:t>
            </a:r>
            <a:r>
              <a:rPr lang="en-US" dirty="0" err="1"/>
              <a:t>bakteriya</a:t>
            </a:r>
            <a:r>
              <a:rPr lang="en-US" dirty="0"/>
              <a:t> </a:t>
            </a:r>
            <a:r>
              <a:rPr lang="en-US" dirty="0" err="1"/>
              <a:t>ribosomalariga</a:t>
            </a:r>
            <a:r>
              <a:rPr lang="en-US" dirty="0"/>
              <a:t> </a:t>
            </a:r>
            <a:r>
              <a:rPr lang="en-US" dirty="0" err="1"/>
              <a:t>o’xshahsh</a:t>
            </a:r>
            <a:r>
              <a:rPr lang="en-US" dirty="0"/>
              <a:t> </a:t>
            </a:r>
            <a:r>
              <a:rPr lang="en-US" dirty="0" err="1"/>
              <a:t>ribosomalari</a:t>
            </a:r>
            <a:r>
              <a:rPr lang="en-US" dirty="0"/>
              <a:t> </a:t>
            </a:r>
            <a:r>
              <a:rPr lang="en-US" dirty="0" err="1"/>
              <a:t>mavjud</a:t>
            </a:r>
            <a:r>
              <a:rPr lang="en-US" dirty="0"/>
              <a:t>; </a:t>
            </a:r>
          </a:p>
          <a:p>
            <a:r>
              <a:rPr lang="en-US" dirty="0"/>
              <a:t>g</a:t>
            </a:r>
            <a:r>
              <a:rPr lang="uz-Cyrl-UZ" dirty="0"/>
              <a:t>)</a:t>
            </a:r>
            <a:r>
              <a:rPr lang="en-US" dirty="0"/>
              <a:t> </a:t>
            </a:r>
            <a:r>
              <a:rPr lang="en-US" dirty="0" err="1"/>
              <a:t>hujyaralarida</a:t>
            </a:r>
            <a:r>
              <a:rPr lang="en-US" dirty="0"/>
              <a:t> RNK </a:t>
            </a:r>
            <a:r>
              <a:rPr lang="en-US" dirty="0" err="1"/>
              <a:t>va</a:t>
            </a:r>
            <a:r>
              <a:rPr lang="en-US" dirty="0"/>
              <a:t> DNK bor. DNK </a:t>
            </a:r>
            <a:r>
              <a:rPr lang="en-US" dirty="0" err="1"/>
              <a:t>qo’sh</a:t>
            </a:r>
            <a:r>
              <a:rPr lang="en-US" dirty="0"/>
              <a:t> spirally, </a:t>
            </a:r>
            <a:r>
              <a:rPr lang="en-US" dirty="0" err="1"/>
              <a:t>molekulyar</a:t>
            </a:r>
            <a:r>
              <a:rPr lang="en-US" dirty="0"/>
              <a:t> </a:t>
            </a:r>
            <a:r>
              <a:rPr lang="en-US" dirty="0" err="1"/>
              <a:t>og’irligi</a:t>
            </a:r>
            <a:r>
              <a:rPr lang="en-US" dirty="0"/>
              <a:t> </a:t>
            </a:r>
            <a:r>
              <a:rPr lang="uz-Cyrl-UZ" dirty="0"/>
              <a:t>4×10</a:t>
            </a:r>
            <a:r>
              <a:rPr lang="uz-Cyrl-UZ" baseline="30000" dirty="0"/>
              <a:t>8</a:t>
            </a:r>
            <a:r>
              <a:rPr lang="uz-Cyrl-UZ" dirty="0"/>
              <a:t> </a:t>
            </a:r>
            <a:r>
              <a:rPr lang="en-US" dirty="0" err="1"/>
              <a:t>dan</a:t>
            </a:r>
            <a:r>
              <a:rPr lang="uz-Cyrl-UZ" dirty="0"/>
              <a:t> 1×10</a:t>
            </a:r>
            <a:r>
              <a:rPr lang="uz-Cyrl-UZ" baseline="30000" dirty="0"/>
              <a:t>9</a:t>
            </a:r>
            <a:r>
              <a:rPr lang="uz-Cyrl-UZ" dirty="0"/>
              <a:t> </a:t>
            </a:r>
            <a:r>
              <a:rPr lang="en-US" dirty="0" err="1"/>
              <a:t>gacha</a:t>
            </a:r>
            <a:r>
              <a:rPr lang="uz-Cyrl-UZ" dirty="0"/>
              <a:t>;</a:t>
            </a:r>
            <a:endParaRPr lang="ru-RU" dirty="0"/>
          </a:p>
          <a:p>
            <a:r>
              <a:rPr lang="en-US" dirty="0"/>
              <a:t>d</a:t>
            </a:r>
            <a:r>
              <a:rPr lang="uz-Cyrl-UZ" dirty="0"/>
              <a:t>) </a:t>
            </a:r>
            <a:r>
              <a:rPr lang="en-US" dirty="0" err="1"/>
              <a:t>suniy</a:t>
            </a:r>
            <a:r>
              <a:rPr lang="en-US" dirty="0"/>
              <a:t> </a:t>
            </a:r>
            <a:r>
              <a:rPr lang="en-US" dirty="0" err="1"/>
              <a:t>ozuqa</a:t>
            </a:r>
            <a:r>
              <a:rPr lang="en-US" dirty="0"/>
              <a:t> </a:t>
            </a:r>
            <a:r>
              <a:rPr lang="en-US" dirty="0" err="1"/>
              <a:t>muhitida</a:t>
            </a:r>
            <a:r>
              <a:rPr lang="en-US" dirty="0"/>
              <a:t> </a:t>
            </a:r>
            <a:r>
              <a:rPr lang="en-US" dirty="0" err="1"/>
              <a:t>o’sadi</a:t>
            </a:r>
            <a:r>
              <a:rPr lang="en-US" dirty="0"/>
              <a:t>, </a:t>
            </a:r>
            <a:r>
              <a:rPr lang="en-US" dirty="0" err="1"/>
              <a:t>agarli</a:t>
            </a:r>
            <a:r>
              <a:rPr lang="en-US" dirty="0"/>
              <a:t> </a:t>
            </a:r>
            <a:r>
              <a:rPr lang="en-US" dirty="0" err="1"/>
              <a:t>muhitda</a:t>
            </a:r>
            <a:r>
              <a:rPr lang="en-US" dirty="0"/>
              <a:t> </a:t>
            </a:r>
            <a:r>
              <a:rPr lang="en-US" dirty="0" err="1"/>
              <a:t>mayda</a:t>
            </a:r>
            <a:r>
              <a:rPr lang="en-US" dirty="0"/>
              <a:t> </a:t>
            </a:r>
            <a:r>
              <a:rPr lang="en-US" dirty="0" err="1"/>
              <a:t>koloniayalar</a:t>
            </a:r>
            <a:r>
              <a:rPr lang="en-US" dirty="0"/>
              <a:t> </a:t>
            </a:r>
            <a:r>
              <a:rPr lang="en-US" dirty="0" err="1"/>
              <a:t>hosil</a:t>
            </a:r>
            <a:r>
              <a:rPr lang="en-US" dirty="0"/>
              <a:t> </a:t>
            </a:r>
            <a:r>
              <a:rPr lang="en-US" dirty="0" err="1"/>
              <a:t>qiladi</a:t>
            </a:r>
            <a:r>
              <a:rPr lang="en-US" dirty="0"/>
              <a:t>; </a:t>
            </a:r>
          </a:p>
          <a:p>
            <a:r>
              <a:rPr lang="uz-Cyrl-UZ" dirty="0"/>
              <a:t>е) </a:t>
            </a:r>
            <a:r>
              <a:rPr lang="en-US" dirty="0" err="1"/>
              <a:t>penisilinga</a:t>
            </a:r>
            <a:r>
              <a:rPr lang="en-US" dirty="0"/>
              <a:t> </a:t>
            </a:r>
            <a:r>
              <a:rPr lang="en-US" dirty="0" err="1"/>
              <a:t>chidamli</a:t>
            </a:r>
            <a:r>
              <a:rPr lang="en-US" dirty="0"/>
              <a:t>, </a:t>
            </a:r>
            <a:r>
              <a:rPr lang="en-US" dirty="0" err="1"/>
              <a:t>lekin</a:t>
            </a:r>
            <a:r>
              <a:rPr lang="en-US" dirty="0"/>
              <a:t> </a:t>
            </a:r>
            <a:r>
              <a:rPr lang="en-US" dirty="0" err="1"/>
              <a:t>tetrasiklinga</a:t>
            </a:r>
            <a:r>
              <a:rPr lang="en-US" dirty="0"/>
              <a:t> </a:t>
            </a:r>
            <a:r>
              <a:rPr lang="en-US" dirty="0" err="1"/>
              <a:t>sezgir</a:t>
            </a:r>
            <a:r>
              <a:rPr lang="uz-Cyrl-UZ" dirty="0"/>
              <a:t>;</a:t>
            </a:r>
            <a:endParaRPr lang="ru-RU" dirty="0"/>
          </a:p>
          <a:p>
            <a:endParaRPr lang="ru-RU" dirty="0"/>
          </a:p>
        </p:txBody>
      </p:sp>
    </p:spTree>
    <p:extLst>
      <p:ext uri="{BB962C8B-B14F-4D97-AF65-F5344CB8AC3E}">
        <p14:creationId xmlns:p14="http://schemas.microsoft.com/office/powerpoint/2010/main" val="2719125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7306" y="219202"/>
            <a:ext cx="7886700" cy="939418"/>
          </a:xfrm>
        </p:spPr>
        <p:txBody>
          <a:bodyPr/>
          <a:lstStyle/>
          <a:p>
            <a:r>
              <a:rPr lang="en-US" dirty="0"/>
              <a:t>MIKOPLAZMALAR:</a:t>
            </a:r>
            <a:endParaRPr lang="ru-RU" dirty="0"/>
          </a:p>
        </p:txBody>
      </p:sp>
      <p:sp>
        <p:nvSpPr>
          <p:cNvPr id="3" name="Объект 2"/>
          <p:cNvSpPr>
            <a:spLocks noGrp="1"/>
          </p:cNvSpPr>
          <p:nvPr>
            <p:ph idx="1"/>
          </p:nvPr>
        </p:nvSpPr>
        <p:spPr>
          <a:xfrm>
            <a:off x="5193792" y="1158620"/>
            <a:ext cx="5181600" cy="5139149"/>
          </a:xfrm>
        </p:spPr>
        <p:txBody>
          <a:bodyPr>
            <a:normAutofit fontScale="92500" lnSpcReduction="10000"/>
          </a:bodyPr>
          <a:lstStyle/>
          <a:p>
            <a:pPr lvl="0" algn="just"/>
            <a:r>
              <a:rPr lang="uz-Cyrl-UZ" dirty="0"/>
              <a:t>O‘simliklarda uchraydigan mikoplazmalar — M</a:t>
            </a:r>
            <a:r>
              <a:rPr lang="en-US" dirty="0"/>
              <a:t>L</a:t>
            </a:r>
            <a:r>
              <a:rPr lang="uz-Cyrl-UZ" dirty="0"/>
              <a:t>O ni birinchi bo‘lib, yaponiyalik olimlar aniqlaganlar. Ular </a:t>
            </a:r>
            <a:r>
              <a:rPr lang="uz-Cyrl-UZ" b="1" i="1" dirty="0"/>
              <a:t>qo‘qongulning sariq kasalligi, tut daraxtining pakanaligi </a:t>
            </a:r>
            <a:r>
              <a:rPr lang="uz-Cyrl-UZ" dirty="0"/>
              <a:t>va boshqa kasalliklarning sababchilarini elektron mikroskopda ko‘rib, mikoplazmalarga o‘xshash hujayralar borligini kuzatganlar. Kasallangan tut ko‘chatlariga </a:t>
            </a:r>
            <a:r>
              <a:rPr lang="uz-Cyrl-UZ" b="1" i="1" dirty="0"/>
              <a:t>tetrasiklin</a:t>
            </a:r>
            <a:r>
              <a:rPr lang="uz-Cyrl-UZ" dirty="0"/>
              <a:t> ta’sir ettirilgach, kasallik namoyon bo‘lmay qolgan. O‘simliklarda uchraydigan MLO hujayralar ichida bo‘ladi.</a:t>
            </a:r>
            <a:endParaRPr lang="ru-RU" dirty="0"/>
          </a:p>
          <a:p>
            <a:endParaRPr lang="ru-RU"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993" y="1158620"/>
            <a:ext cx="3121152" cy="4411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0911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732154"/>
          </a:xfrm>
        </p:spPr>
        <p:txBody>
          <a:bodyPr/>
          <a:lstStyle/>
          <a:p>
            <a:r>
              <a:rPr lang="en-US" dirty="0"/>
              <a:t>MIKOBAKTERIYALAR:</a:t>
            </a:r>
            <a:endParaRPr lang="ru-RU" dirty="0"/>
          </a:p>
        </p:txBody>
      </p:sp>
      <p:sp>
        <p:nvSpPr>
          <p:cNvPr id="3" name="Объект 2"/>
          <p:cNvSpPr>
            <a:spLocks noGrp="1"/>
          </p:cNvSpPr>
          <p:nvPr>
            <p:ph idx="1"/>
          </p:nvPr>
        </p:nvSpPr>
        <p:spPr>
          <a:xfrm>
            <a:off x="2177034" y="1216026"/>
            <a:ext cx="7886700" cy="2551303"/>
          </a:xfrm>
        </p:spPr>
        <p:txBody>
          <a:bodyPr>
            <a:normAutofit/>
          </a:bodyPr>
          <a:lstStyle/>
          <a:p>
            <a:pPr algn="just"/>
            <a:r>
              <a:rPr lang="en-US" dirty="0" err="1"/>
              <a:t>Mikobakterialar</a:t>
            </a:r>
            <a:r>
              <a:rPr lang="en-US" dirty="0"/>
              <a:t> </a:t>
            </a:r>
            <a:r>
              <a:rPr lang="en-US" dirty="0" err="1"/>
              <a:t>grammusbat</a:t>
            </a:r>
            <a:r>
              <a:rPr lang="en-US" dirty="0"/>
              <a:t>, </a:t>
            </a:r>
            <a:r>
              <a:rPr lang="en-US" dirty="0" err="1"/>
              <a:t>yoshlik</a:t>
            </a:r>
            <a:r>
              <a:rPr lang="en-US" dirty="0"/>
              <a:t> </a:t>
            </a:r>
            <a:r>
              <a:rPr lang="en-US" dirty="0" err="1"/>
              <a:t>vaqtida</a:t>
            </a:r>
            <a:r>
              <a:rPr lang="en-US" dirty="0"/>
              <a:t> </a:t>
            </a:r>
            <a:r>
              <a:rPr lang="en-US" dirty="0" err="1"/>
              <a:t>egilgan</a:t>
            </a:r>
            <a:r>
              <a:rPr lang="en-US" dirty="0"/>
              <a:t> </a:t>
            </a:r>
            <a:r>
              <a:rPr lang="en-US" dirty="0" err="1"/>
              <a:t>va</a:t>
            </a:r>
            <a:r>
              <a:rPr lang="en-US" dirty="0"/>
              <a:t> </a:t>
            </a:r>
            <a:r>
              <a:rPr lang="en-US" dirty="0" err="1"/>
              <a:t>shoxlangan</a:t>
            </a:r>
            <a:r>
              <a:rPr lang="en-US" dirty="0"/>
              <a:t>, </a:t>
            </a:r>
            <a:r>
              <a:rPr lang="en-US" dirty="0" err="1"/>
              <a:t>harakatsiz</a:t>
            </a:r>
            <a:r>
              <a:rPr lang="en-US" dirty="0"/>
              <a:t> </a:t>
            </a:r>
            <a:r>
              <a:rPr lang="en-US" dirty="0" err="1"/>
              <a:t>tayoqchalardir</a:t>
            </a:r>
            <a:r>
              <a:rPr lang="en-US" dirty="0"/>
              <a:t>. </a:t>
            </a:r>
            <a:r>
              <a:rPr lang="en-US" dirty="0" err="1"/>
              <a:t>Kalta</a:t>
            </a:r>
            <a:r>
              <a:rPr lang="en-US" dirty="0"/>
              <a:t> </a:t>
            </a:r>
            <a:r>
              <a:rPr lang="en-US" dirty="0" err="1"/>
              <a:t>mitseliy</a:t>
            </a:r>
            <a:r>
              <a:rPr lang="en-US" dirty="0"/>
              <a:t> </a:t>
            </a:r>
            <a:r>
              <a:rPr lang="en-US" dirty="0" err="1"/>
              <a:t>hosil</a:t>
            </a:r>
            <a:r>
              <a:rPr lang="en-US" dirty="0"/>
              <a:t> </a:t>
            </a:r>
            <a:r>
              <a:rPr lang="en-US" dirty="0" err="1"/>
              <a:t>kiladi</a:t>
            </a:r>
            <a:r>
              <a:rPr lang="en-US" dirty="0"/>
              <a:t> </a:t>
            </a:r>
            <a:r>
              <a:rPr lang="en-US" dirty="0" err="1"/>
              <a:t>va</a:t>
            </a:r>
            <a:r>
              <a:rPr lang="en-US" dirty="0"/>
              <a:t> u </a:t>
            </a:r>
            <a:r>
              <a:rPr lang="en-US" dirty="0" err="1"/>
              <a:t>tezgina</a:t>
            </a:r>
            <a:r>
              <a:rPr lang="en-US" dirty="0"/>
              <a:t> </a:t>
            </a:r>
            <a:r>
              <a:rPr lang="en-US" dirty="0" err="1"/>
              <a:t>kalta</a:t>
            </a:r>
            <a:r>
              <a:rPr lang="en-US" dirty="0"/>
              <a:t> </a:t>
            </a:r>
            <a:r>
              <a:rPr lang="en-US" dirty="0" err="1"/>
              <a:t>fragmentlarga</a:t>
            </a:r>
            <a:r>
              <a:rPr lang="en-US" dirty="0"/>
              <a:t> </a:t>
            </a:r>
            <a:r>
              <a:rPr lang="en-US" dirty="0" err="1"/>
              <a:t>parchalanib</a:t>
            </a:r>
            <a:r>
              <a:rPr lang="en-US" dirty="0"/>
              <a:t> </a:t>
            </a:r>
            <a:r>
              <a:rPr lang="en-US" dirty="0" err="1"/>
              <a:t>ketadi</a:t>
            </a:r>
            <a:r>
              <a:rPr lang="en-US" dirty="0"/>
              <a:t>. </a:t>
            </a:r>
            <a:r>
              <a:rPr lang="en-US" dirty="0" err="1"/>
              <a:t>Boʼlinib</a:t>
            </a:r>
            <a:r>
              <a:rPr lang="en-US" dirty="0"/>
              <a:t> </a:t>
            </a:r>
            <a:r>
              <a:rPr lang="en-US" dirty="0" err="1"/>
              <a:t>koʼpayadi</a:t>
            </a:r>
            <a:r>
              <a:rPr lang="en-US" dirty="0"/>
              <a:t>, </a:t>
            </a:r>
            <a:r>
              <a:rPr lang="en-US" dirty="0" err="1"/>
              <a:t>spora</a:t>
            </a:r>
            <a:r>
              <a:rPr lang="en-US" dirty="0"/>
              <a:t> </a:t>
            </a:r>
            <a:r>
              <a:rPr lang="en-US" dirty="0" err="1"/>
              <a:t>hosil</a:t>
            </a:r>
            <a:r>
              <a:rPr lang="en-US" dirty="0"/>
              <a:t> </a:t>
            </a:r>
            <a:r>
              <a:rPr lang="en-US" dirty="0" err="1"/>
              <a:t>qilmaydi</a:t>
            </a:r>
            <a:r>
              <a:rPr lang="en-US" dirty="0"/>
              <a:t>, </a:t>
            </a:r>
            <a:r>
              <a:rPr lang="en-US" dirty="0" err="1"/>
              <a:t>koʼp</a:t>
            </a:r>
            <a:r>
              <a:rPr lang="en-US" dirty="0"/>
              <a:t> </a:t>
            </a:r>
            <a:r>
              <a:rPr lang="en-US" dirty="0" err="1"/>
              <a:t>vakillari</a:t>
            </a:r>
            <a:r>
              <a:rPr lang="en-US" dirty="0"/>
              <a:t> </a:t>
            </a:r>
            <a:r>
              <a:rPr lang="en-US" dirty="0" err="1"/>
              <a:t>odam</a:t>
            </a:r>
            <a:r>
              <a:rPr lang="en-US" dirty="0"/>
              <a:t> </a:t>
            </a:r>
            <a:r>
              <a:rPr lang="en-US" dirty="0" err="1"/>
              <a:t>va</a:t>
            </a:r>
            <a:r>
              <a:rPr lang="en-US" dirty="0"/>
              <a:t> </a:t>
            </a:r>
            <a:r>
              <a:rPr lang="en-US" dirty="0" err="1"/>
              <a:t>hayvonlarda</a:t>
            </a:r>
            <a:r>
              <a:rPr lang="en-US" dirty="0"/>
              <a:t> </a:t>
            </a:r>
            <a:r>
              <a:rPr lang="en-US" dirty="0" err="1"/>
              <a:t>kasallik</a:t>
            </a:r>
            <a:r>
              <a:rPr lang="en-US" dirty="0"/>
              <a:t> </a:t>
            </a:r>
            <a:r>
              <a:rPr lang="en-US" dirty="0" err="1"/>
              <a:t>koʼzgʼatadi</a:t>
            </a:r>
            <a:r>
              <a:rPr lang="en-US" dirty="0"/>
              <a:t>.</a:t>
            </a:r>
            <a:endParaRPr lang="ru-RU"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2194" y="3767329"/>
            <a:ext cx="2857500"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8104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5802" y="316359"/>
            <a:ext cx="7886700" cy="963802"/>
          </a:xfrm>
        </p:spPr>
        <p:txBody>
          <a:bodyPr/>
          <a:lstStyle/>
          <a:p>
            <a:r>
              <a:rPr lang="en-US" dirty="0"/>
              <a:t>MIKOBAKTERIYALAR:</a:t>
            </a:r>
            <a:endParaRPr lang="ru-RU"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4957" y="1467532"/>
            <a:ext cx="5715000" cy="431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5897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951610"/>
          </a:xfrm>
        </p:spPr>
        <p:txBody>
          <a:bodyPr/>
          <a:lstStyle/>
          <a:p>
            <a:r>
              <a:rPr lang="en-US" dirty="0"/>
              <a:t>MIKOBAKTERIYALAR:</a:t>
            </a:r>
            <a:endParaRPr lang="ru-RU" dirty="0"/>
          </a:p>
        </p:txBody>
      </p:sp>
      <p:sp>
        <p:nvSpPr>
          <p:cNvPr id="3" name="Объект 2"/>
          <p:cNvSpPr>
            <a:spLocks noGrp="1"/>
          </p:cNvSpPr>
          <p:nvPr>
            <p:ph idx="1"/>
          </p:nvPr>
        </p:nvSpPr>
        <p:spPr>
          <a:xfrm>
            <a:off x="2152650" y="5815584"/>
            <a:ext cx="7886700" cy="361379"/>
          </a:xfrm>
        </p:spPr>
        <p:txBody>
          <a:bodyPr>
            <a:normAutofit fontScale="85000" lnSpcReduction="20000"/>
          </a:bodyPr>
          <a:lstStyle/>
          <a:p>
            <a:r>
              <a:rPr lang="en-US" dirty="0" err="1"/>
              <a:t>Hayvon</a:t>
            </a:r>
            <a:r>
              <a:rPr lang="en-US" dirty="0"/>
              <a:t> </a:t>
            </a:r>
            <a:r>
              <a:rPr lang="en-US" dirty="0" err="1"/>
              <a:t>sili</a:t>
            </a:r>
            <a:r>
              <a:rPr lang="en-US" dirty="0"/>
              <a:t> </a:t>
            </a:r>
            <a:r>
              <a:rPr lang="en-US" dirty="0" err="1"/>
              <a:t>bilan</a:t>
            </a:r>
            <a:r>
              <a:rPr lang="en-US" dirty="0"/>
              <a:t> </a:t>
            </a:r>
            <a:r>
              <a:rPr lang="en-US" dirty="0" err="1"/>
              <a:t>og’rigan</a:t>
            </a:r>
            <a:r>
              <a:rPr lang="en-US" dirty="0"/>
              <a:t> </a:t>
            </a:r>
            <a:r>
              <a:rPr lang="en-US" dirty="0" err="1"/>
              <a:t>sigir</a:t>
            </a:r>
            <a:r>
              <a:rPr lang="en-US" dirty="0"/>
              <a:t> </a:t>
            </a:r>
            <a:r>
              <a:rPr lang="en-US" dirty="0" err="1"/>
              <a:t>va</a:t>
            </a:r>
            <a:r>
              <a:rPr lang="en-US" dirty="0"/>
              <a:t> </a:t>
            </a:r>
            <a:r>
              <a:rPr lang="en-US" dirty="0" err="1"/>
              <a:t>nobud</a:t>
            </a:r>
            <a:r>
              <a:rPr lang="en-US" dirty="0"/>
              <a:t> </a:t>
            </a:r>
            <a:r>
              <a:rPr lang="en-US" dirty="0" err="1"/>
              <a:t>bo’lgan</a:t>
            </a:r>
            <a:r>
              <a:rPr lang="en-US" dirty="0"/>
              <a:t> it.</a:t>
            </a:r>
            <a:endParaRPr lang="ru-RU"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976" y="1443930"/>
            <a:ext cx="4863465" cy="2987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3808" y="2592896"/>
            <a:ext cx="4108704" cy="3090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5186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981200" y="273050"/>
            <a:ext cx="8229600" cy="1143000"/>
          </a:xfrm>
        </p:spPr>
        <p:txBody>
          <a:bodyPr/>
          <a:lstStyle/>
          <a:p>
            <a:pPr>
              <a:spcBef>
                <a:spcPts val="0"/>
              </a:spcBef>
              <a:defRPr/>
            </a:pPr>
            <a:r>
              <a:rPr sz="2800" dirty="0"/>
              <a:t>Mycobacteria </a:t>
            </a:r>
          </a:p>
        </p:txBody>
      </p:sp>
      <p:sp>
        <p:nvSpPr>
          <p:cNvPr id="43013" name="Content Placeholder 4"/>
          <p:cNvSpPr txBox="1">
            <a:spLocks noGrp="1"/>
          </p:cNvSpPr>
          <p:nvPr>
            <p:ph idx="2"/>
          </p:nvPr>
        </p:nvSpPr>
        <p:spPr>
          <a:xfrm>
            <a:off x="1031631" y="1416050"/>
            <a:ext cx="4040188" cy="3941763"/>
          </a:xfrm>
        </p:spPr>
        <p:txBody>
          <a:bodyPr>
            <a:normAutofit/>
          </a:bodyPr>
          <a:lstStyle/>
          <a:p>
            <a:r>
              <a:rPr lang="en-US" altLang="ru-RU" sz="2000" dirty="0">
                <a:latin typeface="Times New Roman" panose="02020603050405020304" pitchFamily="18" charset="0"/>
                <a:cs typeface="Times New Roman" panose="02020603050405020304" pitchFamily="18" charset="0"/>
              </a:rPr>
              <a:t>Gram </a:t>
            </a:r>
            <a:r>
              <a:rPr lang="en-US" altLang="ru-RU" sz="2000" dirty="0" err="1">
                <a:latin typeface="Times New Roman" panose="02020603050405020304" pitchFamily="18" charset="0"/>
                <a:cs typeface="Times New Roman" panose="02020603050405020304" pitchFamily="18" charset="0"/>
              </a:rPr>
              <a:t>ijobiy</a:t>
            </a:r>
            <a:r>
              <a:rPr lang="en-US" altLang="ru-RU" sz="2000" dirty="0">
                <a:latin typeface="Times New Roman" panose="02020603050405020304" pitchFamily="18" charset="0"/>
                <a:cs typeface="Times New Roman" panose="02020603050405020304" pitchFamily="18" charset="0"/>
              </a:rPr>
              <a:t> </a:t>
            </a:r>
          </a:p>
          <a:p>
            <a:endParaRPr lang="en-US" altLang="ru-RU" sz="2000" dirty="0">
              <a:latin typeface="Times New Roman" panose="02020603050405020304" pitchFamily="18" charset="0"/>
              <a:cs typeface="Times New Roman" panose="02020603050405020304" pitchFamily="18" charset="0"/>
            </a:endParaRPr>
          </a:p>
          <a:p>
            <a:r>
              <a:rPr lang="en-US" altLang="ru-RU" sz="2000" i="1" dirty="0">
                <a:latin typeface="Times New Roman" panose="02020603050405020304" pitchFamily="18" charset="0"/>
                <a:cs typeface="Times New Roman" panose="02020603050405020304" pitchFamily="18" charset="0"/>
              </a:rPr>
              <a:t>M. </a:t>
            </a:r>
            <a:r>
              <a:rPr lang="en-US" altLang="ru-RU" sz="2000" i="1" dirty="0" err="1">
                <a:latin typeface="Times New Roman" panose="02020603050405020304" pitchFamily="18" charset="0"/>
                <a:cs typeface="Times New Roman" panose="02020603050405020304" pitchFamily="18" charset="0"/>
              </a:rPr>
              <a:t>leprae</a:t>
            </a:r>
            <a:endParaRPr lang="en-US" altLang="ru-RU" sz="2000" i="1" dirty="0">
              <a:latin typeface="Times New Roman" panose="02020603050405020304" pitchFamily="18" charset="0"/>
              <a:cs typeface="Times New Roman" panose="02020603050405020304" pitchFamily="18" charset="0"/>
            </a:endParaRPr>
          </a:p>
          <a:p>
            <a:r>
              <a:rPr lang="en-US" altLang="ru-RU" sz="2000" dirty="0" err="1">
                <a:latin typeface="Times New Roman" panose="02020603050405020304" pitchFamily="18" charset="0"/>
                <a:cs typeface="Times New Roman" panose="02020603050405020304" pitchFamily="18" charset="0"/>
              </a:rPr>
              <a:t>Moxovning</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qo'zg'atuvchisi</a:t>
            </a:r>
            <a:endParaRPr lang="en-US" altLang="ru-RU" sz="2000" dirty="0">
              <a:latin typeface="Times New Roman" panose="02020603050405020304" pitchFamily="18" charset="0"/>
              <a:cs typeface="Times New Roman" panose="02020603050405020304" pitchFamily="18" charset="0"/>
            </a:endParaRPr>
          </a:p>
          <a:p>
            <a:r>
              <a:rPr lang="en-US" altLang="ru-RU" sz="2000" dirty="0">
                <a:latin typeface="Times New Roman" panose="02020603050405020304" pitchFamily="18" charset="0"/>
                <a:cs typeface="Times New Roman" panose="02020603050405020304" pitchFamily="18" charset="0"/>
              </a:rPr>
              <a:t>Juda </a:t>
            </a:r>
            <a:r>
              <a:rPr lang="en-US" altLang="ru-RU" sz="2000" dirty="0" err="1">
                <a:latin typeface="Times New Roman" panose="02020603050405020304" pitchFamily="18" charset="0"/>
                <a:cs typeface="Times New Roman" panose="02020603050405020304" pitchFamily="18" charset="0"/>
              </a:rPr>
              <a:t>keng</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tarqalmagan</a:t>
            </a:r>
            <a:endParaRPr lang="en-US" altLang="ru-RU" sz="2000" dirty="0">
              <a:latin typeface="Times New Roman" panose="02020603050405020304" pitchFamily="18" charset="0"/>
              <a:cs typeface="Times New Roman" panose="02020603050405020304" pitchFamily="18" charset="0"/>
            </a:endParaRPr>
          </a:p>
          <a:p>
            <a:r>
              <a:rPr lang="en-US" altLang="ru-RU" sz="2000" dirty="0" err="1">
                <a:latin typeface="Times New Roman" panose="02020603050405020304" pitchFamily="18" charset="0"/>
                <a:cs typeface="Times New Roman" panose="02020603050405020304" pitchFamily="18" charset="0"/>
              </a:rPr>
              <a:t>Faqatgina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tana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harorati</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nisbatan</a:t>
            </a:r>
            <a:r>
              <a:rPr lang="en-US" altLang="ru-RU" sz="2000" dirty="0">
                <a:latin typeface="Times New Roman" panose="02020603050405020304" pitchFamily="18" charset="0"/>
                <a:cs typeface="Times New Roman" panose="02020603050405020304" pitchFamily="18" charset="0"/>
              </a:rPr>
              <a:t> past </a:t>
            </a:r>
            <a:r>
              <a:rPr lang="en-US" altLang="ru-RU" sz="2000" dirty="0" err="1">
                <a:latin typeface="Times New Roman" panose="02020603050405020304" pitchFamily="18" charset="0"/>
                <a:cs typeface="Times New Roman" panose="02020603050405020304" pitchFamily="18" charset="0"/>
              </a:rPr>
              <a:t>bo'lgan</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tana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qsimlariga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ta'sir</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qiladi</a:t>
            </a:r>
            <a:endParaRPr lang="en-US" altLang="ru-RU" sz="2000" dirty="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endParaRPr altLang="ru-RU" sz="2000" dirty="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endParaRPr altLang="ru-RU" sz="2000" dirty="0">
              <a:latin typeface="Times New Roman" panose="02020603050405020304" pitchFamily="18" charset="0"/>
              <a:cs typeface="Times New Roman" panose="02020603050405020304" pitchFamily="18" charset="0"/>
            </a:endParaRPr>
          </a:p>
        </p:txBody>
      </p:sp>
      <p:pic>
        <p:nvPicPr>
          <p:cNvPr id="43014" name="Content Placeholder 6" descr="m leprae skin.jpg"/>
          <p:cNvPicPr>
            <a:picLocks noGrp="1" noChangeAspect="1"/>
          </p:cNvPicPr>
          <p:nvPr>
            <p:ph idx="4"/>
          </p:nvPr>
        </p:nvPicPr>
        <p:blipFill>
          <a:blip r:embed="rId2">
            <a:extLst>
              <a:ext uri="{28A0092B-C50C-407E-A947-70E740481C1C}">
                <a14:useLocalDpi xmlns:a14="http://schemas.microsoft.com/office/drawing/2010/main" val="0"/>
              </a:ext>
            </a:extLst>
          </a:blip>
          <a:srcRect/>
          <a:stretch>
            <a:fillRect/>
          </a:stretch>
        </p:blipFill>
        <p:spPr>
          <a:xfrm>
            <a:off x="6629400" y="609600"/>
            <a:ext cx="3429000" cy="2476500"/>
          </a:xfrm>
        </p:spPr>
      </p:pic>
      <p:pic>
        <p:nvPicPr>
          <p:cNvPr id="43015" name="Picture 7" descr="m leprae digi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3124200"/>
            <a:ext cx="35433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222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78458"/>
          </a:xfrm>
        </p:spPr>
        <p:txBody>
          <a:bodyPr/>
          <a:lstStyle/>
          <a:p>
            <a:r>
              <a:rPr lang="en-US" dirty="0"/>
              <a:t>RIKKETSIY:</a:t>
            </a:r>
            <a:endParaRPr lang="ru-RU" dirty="0"/>
          </a:p>
        </p:txBody>
      </p:sp>
      <p:sp>
        <p:nvSpPr>
          <p:cNvPr id="3" name="Объект 2"/>
          <p:cNvSpPr>
            <a:spLocks noGrp="1"/>
          </p:cNvSpPr>
          <p:nvPr>
            <p:ph idx="1"/>
          </p:nvPr>
        </p:nvSpPr>
        <p:spPr>
          <a:xfrm>
            <a:off x="5242560" y="1350138"/>
            <a:ext cx="5103468" cy="4226415"/>
          </a:xfrm>
        </p:spPr>
        <p:txBody>
          <a:bodyPr>
            <a:normAutofit lnSpcReduction="10000"/>
          </a:bodyPr>
          <a:lstStyle/>
          <a:p>
            <a:pPr lvl="0" algn="just"/>
            <a:r>
              <a:rPr lang="uz-Cyrl-UZ" dirty="0"/>
              <a:t>1909 yilda </a:t>
            </a:r>
            <a:r>
              <a:rPr lang="uz-Cyrl-UZ" b="1" i="1" dirty="0"/>
              <a:t>Rikkets</a:t>
            </a:r>
            <a:r>
              <a:rPr lang="uz-Cyrl-UZ" dirty="0"/>
              <a:t> Meksikada uchraydigan va bit orqali tarqaladigan qizilchali tif kasalligini tekshirib, kasal odam tanasidan kalta tayoqcha shaklidagi mikrob topadi va </a:t>
            </a:r>
            <a:r>
              <a:rPr lang="uz-Cyrl-UZ" b="1" i="1" dirty="0"/>
              <a:t>rikketsiya provocheka </a:t>
            </a:r>
            <a:r>
              <a:rPr lang="uz-Cyrl-UZ" dirty="0"/>
              <a:t>deb nomlaydi. Bular juft-juft yoki zanjir shaklida bo‘lishi mumkin, uzunligi 300-400 nm. Faqat tirik to‘qima va hujayralarda rivojlanadi.</a:t>
            </a:r>
            <a:endParaRPr lang="ru-RU" dirty="0"/>
          </a:p>
          <a:p>
            <a:pPr marL="0" indent="0">
              <a:buNone/>
            </a:pPr>
            <a:endParaRPr lang="ru-RU"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3858" y="1304544"/>
            <a:ext cx="2934382"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322491" y="5175503"/>
            <a:ext cx="2867275" cy="369332"/>
          </a:xfrm>
          <a:prstGeom prst="rect">
            <a:avLst/>
          </a:prstGeom>
        </p:spPr>
        <p:txBody>
          <a:bodyPr wrap="square">
            <a:spAutoFit/>
          </a:bodyPr>
          <a:lstStyle/>
          <a:p>
            <a:pPr algn="ctr"/>
            <a:r>
              <a:rPr lang="en-US" b="1" i="1" dirty="0" err="1"/>
              <a:t>Rikkets</a:t>
            </a:r>
            <a:r>
              <a:rPr lang="en-US" b="1" i="1" dirty="0"/>
              <a:t> </a:t>
            </a:r>
            <a:r>
              <a:rPr lang="en-US" b="1" i="1" dirty="0" err="1"/>
              <a:t>Xauard</a:t>
            </a:r>
            <a:r>
              <a:rPr lang="en-US" b="1" i="1" dirty="0"/>
              <a:t> Taylor</a:t>
            </a:r>
            <a:endParaRPr lang="ru-RU" b="1" i="1" dirty="0"/>
          </a:p>
        </p:txBody>
      </p:sp>
    </p:spTree>
    <p:extLst>
      <p:ext uri="{BB962C8B-B14F-4D97-AF65-F5344CB8AC3E}">
        <p14:creationId xmlns:p14="http://schemas.microsoft.com/office/powerpoint/2010/main" val="2931407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981200" y="273050"/>
            <a:ext cx="8229600" cy="793750"/>
          </a:xfrm>
        </p:spPr>
        <p:txBody>
          <a:bodyPr/>
          <a:lstStyle/>
          <a:p>
            <a:pPr>
              <a:spcBef>
                <a:spcPts val="0"/>
              </a:spcBef>
              <a:defRPr/>
            </a:pPr>
            <a:r>
              <a:rPr sz="2400" dirty="0"/>
              <a:t> </a:t>
            </a:r>
            <a:r>
              <a:rPr sz="2400" i="1" dirty="0"/>
              <a:t> Rickettsia Gram Negative Rod</a:t>
            </a:r>
            <a:endParaRPr sz="2400" dirty="0"/>
          </a:p>
        </p:txBody>
      </p:sp>
      <p:sp>
        <p:nvSpPr>
          <p:cNvPr id="29701" name="Content Placeholder 4"/>
          <p:cNvSpPr txBox="1">
            <a:spLocks noGrp="1"/>
          </p:cNvSpPr>
          <p:nvPr>
            <p:ph idx="2"/>
          </p:nvPr>
        </p:nvSpPr>
        <p:spPr>
          <a:xfrm>
            <a:off x="1981200" y="1219200"/>
            <a:ext cx="4040188" cy="4167188"/>
          </a:xfrm>
        </p:spPr>
        <p:txBody>
          <a:bodyPr>
            <a:normAutofit/>
          </a:bodyPr>
          <a:lstStyle/>
          <a:p>
            <a:pPr eaLnBrk="1" hangingPunct="1">
              <a:lnSpc>
                <a:spcPct val="90000"/>
              </a:lnSpc>
            </a:pPr>
            <a:r>
              <a:rPr lang="en-US" altLang="ru-RU" sz="1900" dirty="0">
                <a:latin typeface="Lucida Sans Unicode" panose="020B0602030504020204" pitchFamily="34" charset="0"/>
              </a:rPr>
              <a:t>G</a:t>
            </a:r>
            <a:r>
              <a:rPr altLang="ru-RU" sz="1900" dirty="0">
                <a:latin typeface="Lucida Sans Unicode" panose="020B0602030504020204" pitchFamily="34" charset="0"/>
              </a:rPr>
              <a:t>ram negative </a:t>
            </a:r>
          </a:p>
          <a:p>
            <a:pPr eaLnBrk="1" hangingPunct="1">
              <a:lnSpc>
                <a:spcPct val="90000"/>
              </a:lnSpc>
              <a:buFont typeface="Wingdings 3" panose="05040102010807070707" pitchFamily="18" charset="2"/>
              <a:buNone/>
            </a:pPr>
            <a:endParaRPr altLang="ru-RU" sz="1900" dirty="0">
              <a:latin typeface="Lucida Sans Unicode" panose="020B0602030504020204" pitchFamily="34" charset="0"/>
            </a:endParaRPr>
          </a:p>
          <a:p>
            <a:pPr eaLnBrk="1" hangingPunct="1">
              <a:lnSpc>
                <a:spcPct val="90000"/>
              </a:lnSpc>
            </a:pPr>
            <a:r>
              <a:rPr lang="en-US" altLang="ru-RU" sz="1900" dirty="0" err="1">
                <a:latin typeface="Lucida Sans Unicode" panose="020B0602030504020204" pitchFamily="34" charset="0"/>
              </a:rPr>
              <a:t>O’zining</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koenzim</a:t>
            </a:r>
            <a:r>
              <a:rPr lang="en-US" altLang="ru-RU" sz="1900" dirty="0">
                <a:latin typeface="Lucida Sans Unicode" panose="020B0602030504020204" pitchFamily="34" charset="0"/>
              </a:rPr>
              <a:t> A </a:t>
            </a:r>
            <a:r>
              <a:rPr lang="en-US" altLang="ru-RU" sz="1900" dirty="0" err="1">
                <a:latin typeface="Lucida Sans Unicode" panose="020B0602030504020204" pitchFamily="34" charset="0"/>
              </a:rPr>
              <a:t>va</a:t>
            </a:r>
            <a:r>
              <a:rPr lang="en-US" altLang="ru-RU" sz="1900" dirty="0">
                <a:latin typeface="Lucida Sans Unicode" panose="020B0602030504020204" pitchFamily="34" charset="0"/>
              </a:rPr>
              <a:t> NAD </a:t>
            </a:r>
            <a:r>
              <a:rPr lang="en-US" altLang="ru-RU" sz="1900" dirty="0" err="1">
                <a:latin typeface="Lucida Sans Unicode" panose="020B0602030504020204" pitchFamily="34" charset="0"/>
              </a:rPr>
              <a:t>ni</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sintez</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qila</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olmaydi</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shuning</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uchun</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hujayra</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ichida</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parazitlik</a:t>
            </a:r>
            <a:r>
              <a:rPr lang="en-US" altLang="ru-RU" sz="1900" dirty="0">
                <a:latin typeface="Lucida Sans Unicode" panose="020B0602030504020204" pitchFamily="34" charset="0"/>
              </a:rPr>
              <a:t> </a:t>
            </a:r>
            <a:r>
              <a:rPr lang="en-US" altLang="ru-RU" sz="1900" dirty="0" err="1">
                <a:latin typeface="Lucida Sans Unicode" panose="020B0602030504020204" pitchFamily="34" charset="0"/>
              </a:rPr>
              <a:t>qiladi</a:t>
            </a:r>
            <a:endParaRPr altLang="ru-RU" sz="1900" dirty="0">
              <a:latin typeface="Lucida Sans Unicode" panose="020B0602030504020204" pitchFamily="34" charset="0"/>
            </a:endParaRPr>
          </a:p>
          <a:p>
            <a:pPr eaLnBrk="1" hangingPunct="1">
              <a:lnSpc>
                <a:spcPct val="90000"/>
              </a:lnSpc>
            </a:pPr>
            <a:r>
              <a:rPr lang="en-US" altLang="ru-RU" sz="1700" dirty="0" err="1">
                <a:latin typeface="Lucida Sans Unicode" panose="020B0602030504020204" pitchFamily="34" charset="0"/>
              </a:rPr>
              <a:t>Misol</a:t>
            </a:r>
            <a:r>
              <a:rPr lang="en-US" altLang="ru-RU" sz="1700" dirty="0">
                <a:latin typeface="Lucida Sans Unicode" panose="020B0602030504020204" pitchFamily="34" charset="0"/>
              </a:rPr>
              <a:t>:</a:t>
            </a:r>
            <a:endParaRPr altLang="ru-RU" sz="1700" dirty="0">
              <a:latin typeface="Lucida Sans Unicode" panose="020B0602030504020204" pitchFamily="34" charset="0"/>
            </a:endParaRPr>
          </a:p>
          <a:p>
            <a:pPr lvl="1" eaLnBrk="1" hangingPunct="1">
              <a:lnSpc>
                <a:spcPct val="90000"/>
              </a:lnSpc>
            </a:pPr>
            <a:r>
              <a:rPr altLang="ru-RU" sz="1700" i="1" dirty="0">
                <a:latin typeface="Lucida Sans Unicode" panose="020B0602030504020204" pitchFamily="34" charset="0"/>
              </a:rPr>
              <a:t>R. </a:t>
            </a:r>
            <a:r>
              <a:rPr altLang="ru-RU" sz="1700" i="1" dirty="0" err="1">
                <a:latin typeface="Lucida Sans Unicode" panose="020B0602030504020204" pitchFamily="34" charset="0"/>
              </a:rPr>
              <a:t>Prowazekii</a:t>
            </a:r>
            <a:endParaRPr altLang="ru-RU" sz="1700" dirty="0">
              <a:latin typeface="Lucida Sans Unicode" panose="020B0602030504020204" pitchFamily="34" charset="0"/>
            </a:endParaRPr>
          </a:p>
        </p:txBody>
      </p:sp>
      <p:pic>
        <p:nvPicPr>
          <p:cNvPr id="29702" name="Content Placeholder 6" descr="rickettsia cover.gif"/>
          <p:cNvPicPr>
            <a:picLocks noGrp="1" noChangeAspect="1"/>
          </p:cNvPicPr>
          <p:nvPr>
            <p:ph idx="4"/>
          </p:nvPr>
        </p:nvPicPr>
        <p:blipFill>
          <a:blip r:embed="rId2">
            <a:extLst>
              <a:ext uri="{28A0092B-C50C-407E-A947-70E740481C1C}">
                <a14:useLocalDpi xmlns:a14="http://schemas.microsoft.com/office/drawing/2010/main" val="0"/>
              </a:ext>
            </a:extLst>
          </a:blip>
          <a:srcRect/>
          <a:stretch>
            <a:fillRect/>
          </a:stretch>
        </p:blipFill>
        <p:spPr>
          <a:xfrm>
            <a:off x="6254751" y="1143000"/>
            <a:ext cx="3870325" cy="2438400"/>
          </a:xfrm>
        </p:spPr>
      </p:pic>
      <p:pic>
        <p:nvPicPr>
          <p:cNvPr id="29703" name="Picture 7" descr="RMSF_ras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657600"/>
            <a:ext cx="4038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899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2498" y="287853"/>
            <a:ext cx="7886700" cy="446242"/>
          </a:xfrm>
        </p:spPr>
        <p:txBody>
          <a:bodyPr>
            <a:normAutofit fontScale="90000"/>
          </a:bodyPr>
          <a:lstStyle/>
          <a:p>
            <a:r>
              <a:rPr lang="en-US" dirty="0"/>
              <a:t>RIKKETSIY:</a:t>
            </a:r>
            <a:endParaRPr lang="ru-RU" dirty="0"/>
          </a:p>
        </p:txBody>
      </p:sp>
      <p:sp>
        <p:nvSpPr>
          <p:cNvPr id="3" name="Объект 2"/>
          <p:cNvSpPr>
            <a:spLocks noGrp="1"/>
          </p:cNvSpPr>
          <p:nvPr>
            <p:ph idx="1"/>
          </p:nvPr>
        </p:nvSpPr>
        <p:spPr>
          <a:xfrm>
            <a:off x="2152650" y="927279"/>
            <a:ext cx="8335046" cy="2840050"/>
          </a:xfrm>
        </p:spPr>
        <p:txBody>
          <a:bodyPr>
            <a:normAutofit lnSpcReduction="10000"/>
          </a:bodyPr>
          <a:lstStyle/>
          <a:p>
            <a:pPr lvl="0" algn="just"/>
            <a:r>
              <a:rPr lang="uz-Cyrl-UZ" dirty="0"/>
              <a:t>Rikketsiyalar  (Rickettsia)  xususiyatlariga  ko‘ra mikoplazmalarga o‘xshaydi, bakteriyalar va viruslarning oraliq   formasi, DNK va RNKga ega, polimorf mikroorganizmlar, ba’zilari kokksimon, donador, diametri 0,5 mkm. Tayoqchasimonlari 1-1,5 mkm,  uchlari yumaloq yoki bir oz bukilgan, 3-4 mkm, ipsimon formalari 10-40 mkm, donador. Rikketsiyalar harakatsiz</a:t>
            </a:r>
            <a:r>
              <a:rPr lang="en-US" dirty="0"/>
              <a:t>, </a:t>
            </a:r>
            <a:r>
              <a:rPr lang="uz-Cyrl-UZ" dirty="0"/>
              <a:t>spora va kapsula hosil qilmaydi.</a:t>
            </a:r>
            <a:endParaRPr lang="ru-RU" dirty="0"/>
          </a:p>
          <a:p>
            <a:pPr marL="0" indent="0" algn="just">
              <a:buNone/>
            </a:pPr>
            <a:endParaRPr lang="ru-RU"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1904" y="3767328"/>
            <a:ext cx="3494165" cy="2877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1208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8"/>
            <a:ext cx="7886700" cy="598041"/>
          </a:xfrm>
        </p:spPr>
        <p:txBody>
          <a:bodyPr>
            <a:normAutofit fontScale="90000"/>
          </a:bodyPr>
          <a:lstStyle/>
          <a:p>
            <a:r>
              <a:rPr lang="en-US" dirty="0"/>
              <a:t>RIKKETSIY:</a:t>
            </a:r>
            <a:endParaRPr lang="ru-RU" dirty="0"/>
          </a:p>
        </p:txBody>
      </p:sp>
      <p:sp>
        <p:nvSpPr>
          <p:cNvPr id="3" name="Объект 2"/>
          <p:cNvSpPr>
            <a:spLocks noGrp="1"/>
          </p:cNvSpPr>
          <p:nvPr>
            <p:ph idx="1"/>
          </p:nvPr>
        </p:nvSpPr>
        <p:spPr>
          <a:xfrm>
            <a:off x="2055114" y="1054101"/>
            <a:ext cx="8329551" cy="2270887"/>
          </a:xfrm>
        </p:spPr>
        <p:txBody>
          <a:bodyPr/>
          <a:lstStyle/>
          <a:p>
            <a:pPr lvl="0" algn="just"/>
            <a:r>
              <a:rPr lang="uz-Cyrl-UZ" dirty="0"/>
              <a:t>Patogen rikketsiyalar hayvonlarda va odamda turli-tuman kasalliklarni keltirib chiqaradi, </a:t>
            </a:r>
            <a:r>
              <a:rPr lang="uz-Cyrl-UZ" b="1" i="1" dirty="0"/>
              <a:t>qizilchali tif, yurakda suv to‘planishi, tovuq va it rikketsi</a:t>
            </a:r>
            <a:r>
              <a:rPr lang="en-US" b="1" i="1" dirty="0"/>
              <a:t>k</a:t>
            </a:r>
            <a:r>
              <a:rPr lang="uz-Cyrl-UZ" b="1" i="1" dirty="0"/>
              <a:t>ozi, ornitoz</a:t>
            </a:r>
            <a:r>
              <a:rPr lang="uz-Cyrl-UZ" dirty="0"/>
              <a:t> va boshqa yuqumli kasalliklarni qo‘zg‘atuvchilaridir.</a:t>
            </a:r>
            <a:endParaRPr lang="ru-RU" dirty="0"/>
          </a:p>
          <a:p>
            <a:endParaRPr lang="ru-RU"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1498" y="3324987"/>
            <a:ext cx="270510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5583" y="3048000"/>
            <a:ext cx="4680967" cy="3303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969702" y="6392870"/>
            <a:ext cx="1783822" cy="369332"/>
          </a:xfrm>
          <a:prstGeom prst="rect">
            <a:avLst/>
          </a:prstGeom>
        </p:spPr>
        <p:txBody>
          <a:bodyPr wrap="none">
            <a:spAutoFit/>
          </a:bodyPr>
          <a:lstStyle/>
          <a:p>
            <a:r>
              <a:rPr lang="en-US" dirty="0"/>
              <a:t>Kana </a:t>
            </a:r>
            <a:r>
              <a:rPr lang="en-US" dirty="0" err="1"/>
              <a:t>rekketsikozi</a:t>
            </a:r>
            <a:endParaRPr lang="ru-RU" dirty="0"/>
          </a:p>
        </p:txBody>
      </p:sp>
      <p:sp>
        <p:nvSpPr>
          <p:cNvPr id="7" name="Прямоугольник 6"/>
          <p:cNvSpPr/>
          <p:nvPr/>
        </p:nvSpPr>
        <p:spPr>
          <a:xfrm>
            <a:off x="3208470" y="5118806"/>
            <a:ext cx="1664558" cy="369332"/>
          </a:xfrm>
          <a:prstGeom prst="rect">
            <a:avLst/>
          </a:prstGeom>
        </p:spPr>
        <p:txBody>
          <a:bodyPr wrap="none">
            <a:spAutoFit/>
          </a:bodyPr>
          <a:lstStyle/>
          <a:p>
            <a:r>
              <a:rPr lang="en-US" dirty="0"/>
              <a:t>Teri </a:t>
            </a:r>
            <a:r>
              <a:rPr lang="en-US" dirty="0" err="1"/>
              <a:t>rekketsikozi</a:t>
            </a:r>
            <a:endParaRPr lang="ru-RU" dirty="0"/>
          </a:p>
        </p:txBody>
      </p:sp>
    </p:spTree>
    <p:extLst>
      <p:ext uri="{BB962C8B-B14F-4D97-AF65-F5344CB8AC3E}">
        <p14:creationId xmlns:p14="http://schemas.microsoft.com/office/powerpoint/2010/main" val="167372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231015"/>
            <a:ext cx="7886700" cy="780922"/>
          </a:xfrm>
        </p:spPr>
        <p:txBody>
          <a:bodyPr/>
          <a:lstStyle/>
          <a:p>
            <a:r>
              <a:rPr lang="en-US" dirty="0"/>
              <a:t>ORNITOZ:</a:t>
            </a:r>
            <a:endParaRPr lang="ru-RU" dirty="0"/>
          </a:p>
        </p:txBody>
      </p:sp>
      <p:sp>
        <p:nvSpPr>
          <p:cNvPr id="3" name="Объект 2"/>
          <p:cNvSpPr>
            <a:spLocks noGrp="1"/>
          </p:cNvSpPr>
          <p:nvPr>
            <p:ph idx="1"/>
          </p:nvPr>
        </p:nvSpPr>
        <p:spPr>
          <a:xfrm>
            <a:off x="1524001" y="4681728"/>
            <a:ext cx="3736045" cy="414528"/>
          </a:xfrm>
        </p:spPr>
        <p:txBody>
          <a:bodyPr>
            <a:normAutofit fontScale="70000" lnSpcReduction="20000"/>
          </a:bodyPr>
          <a:lstStyle/>
          <a:p>
            <a:r>
              <a:rPr lang="en-US" dirty="0" err="1"/>
              <a:t>Ornitoz</a:t>
            </a:r>
            <a:r>
              <a:rPr lang="en-US" dirty="0"/>
              <a:t> </a:t>
            </a:r>
            <a:r>
              <a:rPr lang="en-US" dirty="0" err="1"/>
              <a:t>bilan</a:t>
            </a:r>
            <a:r>
              <a:rPr lang="en-US" dirty="0"/>
              <a:t> </a:t>
            </a:r>
            <a:r>
              <a:rPr lang="en-US" dirty="0" err="1"/>
              <a:t>kasallangan</a:t>
            </a:r>
            <a:r>
              <a:rPr lang="en-US" dirty="0"/>
              <a:t> </a:t>
            </a:r>
            <a:r>
              <a:rPr lang="en-US" dirty="0" err="1"/>
              <a:t>kaptar</a:t>
            </a:r>
            <a:endParaRPr lang="ru-RU"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5470" y="1279587"/>
            <a:ext cx="4618482" cy="3231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0045" y="2639473"/>
            <a:ext cx="5431768" cy="3743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Объект 2"/>
          <p:cNvSpPr txBox="1">
            <a:spLocks/>
          </p:cNvSpPr>
          <p:nvPr/>
        </p:nvSpPr>
        <p:spPr>
          <a:xfrm>
            <a:off x="5931409" y="6437377"/>
            <a:ext cx="3736045" cy="365951"/>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Ornitoz</a:t>
            </a:r>
            <a:r>
              <a:rPr lang="en-US" dirty="0"/>
              <a:t> </a:t>
            </a:r>
            <a:r>
              <a:rPr lang="en-US" dirty="0" err="1"/>
              <a:t>kasalligining</a:t>
            </a:r>
            <a:r>
              <a:rPr lang="en-US" dirty="0"/>
              <a:t> </a:t>
            </a:r>
            <a:r>
              <a:rPr lang="en-US" dirty="0" err="1"/>
              <a:t>serkulyatsiyasi</a:t>
            </a:r>
            <a:endParaRPr lang="ru-RU" dirty="0"/>
          </a:p>
        </p:txBody>
      </p:sp>
    </p:spTree>
    <p:extLst>
      <p:ext uri="{BB962C8B-B14F-4D97-AF65-F5344CB8AC3E}">
        <p14:creationId xmlns:p14="http://schemas.microsoft.com/office/powerpoint/2010/main" val="407660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66266"/>
          </a:xfrm>
        </p:spPr>
        <p:txBody>
          <a:bodyPr/>
          <a:lstStyle/>
          <a:p>
            <a:r>
              <a:rPr lang="en-US" dirty="0"/>
              <a:t>MIKSOBAKTERIYALAR:</a:t>
            </a:r>
            <a:endParaRPr lang="ru-RU" dirty="0"/>
          </a:p>
        </p:txBody>
      </p:sp>
      <p:sp>
        <p:nvSpPr>
          <p:cNvPr id="3" name="Объект 2"/>
          <p:cNvSpPr>
            <a:spLocks noGrp="1"/>
          </p:cNvSpPr>
          <p:nvPr>
            <p:ph idx="1"/>
          </p:nvPr>
        </p:nvSpPr>
        <p:spPr>
          <a:xfrm>
            <a:off x="2116074" y="1191642"/>
            <a:ext cx="7886700" cy="2234139"/>
          </a:xfrm>
        </p:spPr>
        <p:txBody>
          <a:bodyPr>
            <a:normAutofit/>
          </a:bodyPr>
          <a:lstStyle/>
          <a:p>
            <a:pPr lvl="0" algn="just"/>
            <a:r>
              <a:rPr lang="en-US" dirty="0"/>
              <a:t>S</a:t>
            </a:r>
            <a:r>
              <a:rPr lang="uz-Cyrl-UZ"/>
              <a:t>hilimshiq </a:t>
            </a:r>
            <a:r>
              <a:rPr lang="uz-Cyrl-UZ" dirty="0"/>
              <a:t>bakteriyalarning eng yuksak formalari bo‘lib, ba’zilari ipsimon, ba’zilari - kokkilarga o‘xshab ketadi. Bularning hujayra po‘sti elastik bo‘lganligi uchun harakatlana oladi va tana tuzilishini o‘zgartiradi. </a:t>
            </a:r>
            <a:endParaRPr lang="ru-RU" dirty="0"/>
          </a:p>
          <a:p>
            <a:endParaRPr lang="ru-RU"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9629" y="3686792"/>
            <a:ext cx="3791712" cy="2400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7643" y="3608443"/>
            <a:ext cx="381000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7513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1418" y="243208"/>
            <a:ext cx="7886700" cy="719961"/>
          </a:xfrm>
        </p:spPr>
        <p:txBody>
          <a:bodyPr/>
          <a:lstStyle/>
          <a:p>
            <a:r>
              <a:rPr lang="en-US" dirty="0"/>
              <a:t>MIKSOBAKTERIYALAR:</a:t>
            </a:r>
            <a:endParaRPr lang="ru-RU" dirty="0"/>
          </a:p>
        </p:txBody>
      </p:sp>
      <p:sp>
        <p:nvSpPr>
          <p:cNvPr id="3" name="Объект 2"/>
          <p:cNvSpPr>
            <a:spLocks noGrp="1"/>
          </p:cNvSpPr>
          <p:nvPr>
            <p:ph idx="1"/>
          </p:nvPr>
        </p:nvSpPr>
        <p:spPr>
          <a:xfrm>
            <a:off x="2201418" y="986553"/>
            <a:ext cx="7886700" cy="2441575"/>
          </a:xfrm>
        </p:spPr>
        <p:txBody>
          <a:bodyPr>
            <a:normAutofit/>
          </a:bodyPr>
          <a:lstStyle/>
          <a:p>
            <a:pPr lvl="0" algn="just"/>
            <a:r>
              <a:rPr lang="uz-Cyrl-UZ" dirty="0"/>
              <a:t>O‘zi ajratgan suyuqlik yordamida harakatlanadi, hivchinlari yo‘q hujayrasi ikkiga  bo‘linib yoki o‘rtadan to‘siq hosil qilib ko‘payadi va meva tana hosil qiladi. Ular meva tanasiga qarab sistemaga solinadi. Qattiq ozuqa muhitida bakteriyalar koloniyasiga o‘xshash koloniyalar hosil qiladi.</a:t>
            </a:r>
            <a:endParaRPr lang="ru-RU" dirty="0"/>
          </a:p>
          <a:p>
            <a:pPr marL="0" indent="0">
              <a:buNone/>
            </a:pPr>
            <a:endParaRPr lang="ru-RU"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5024" y="3384714"/>
            <a:ext cx="4125087" cy="290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779650" y="6309884"/>
            <a:ext cx="3131370" cy="369332"/>
          </a:xfrm>
          <a:prstGeom prst="rect">
            <a:avLst/>
          </a:prstGeom>
        </p:spPr>
        <p:txBody>
          <a:bodyPr wrap="none">
            <a:spAutoFit/>
          </a:bodyPr>
          <a:lstStyle/>
          <a:p>
            <a:r>
              <a:rPr lang="en-US" dirty="0" err="1"/>
              <a:t>Miksobakteriyalrning</a:t>
            </a:r>
            <a:r>
              <a:rPr lang="en-US" dirty="0"/>
              <a:t> </a:t>
            </a:r>
            <a:r>
              <a:rPr lang="en-US" dirty="0" err="1"/>
              <a:t>koloniyasi</a:t>
            </a:r>
            <a:endParaRPr lang="ru-RU" dirty="0"/>
          </a:p>
        </p:txBody>
      </p:sp>
    </p:spTree>
    <p:extLst>
      <p:ext uri="{BB962C8B-B14F-4D97-AF65-F5344CB8AC3E}">
        <p14:creationId xmlns:p14="http://schemas.microsoft.com/office/powerpoint/2010/main" val="7922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29690"/>
          </a:xfrm>
        </p:spPr>
        <p:txBody>
          <a:bodyPr/>
          <a:lstStyle/>
          <a:p>
            <a:r>
              <a:rPr lang="en-US" dirty="0"/>
              <a:t>SIANOBAKTERIYALAR:</a:t>
            </a:r>
            <a:endParaRPr lang="ru-RU" dirty="0"/>
          </a:p>
        </p:txBody>
      </p:sp>
      <p:sp>
        <p:nvSpPr>
          <p:cNvPr id="3" name="Объект 2"/>
          <p:cNvSpPr>
            <a:spLocks noGrp="1"/>
          </p:cNvSpPr>
          <p:nvPr>
            <p:ph idx="1"/>
          </p:nvPr>
        </p:nvSpPr>
        <p:spPr>
          <a:xfrm>
            <a:off x="2042922" y="1130682"/>
            <a:ext cx="7886700" cy="2526919"/>
          </a:xfrm>
        </p:spPr>
        <p:txBody>
          <a:bodyPr>
            <a:normAutofit lnSpcReduction="10000"/>
          </a:bodyPr>
          <a:lstStyle/>
          <a:p>
            <a:pPr lvl="0" algn="just"/>
            <a:r>
              <a:rPr lang="uz-Cyrl-UZ" b="1" dirty="0"/>
              <a:t>Sianobakteriyalar (ko‘k-yashil suvo‘tlari) </a:t>
            </a:r>
            <a:r>
              <a:rPr lang="uz-Cyrl-UZ" dirty="0"/>
              <a:t>bakteriyalarga ko‘p tomonlari  bilan</a:t>
            </a:r>
            <a:r>
              <a:rPr lang="en-US" dirty="0"/>
              <a:t> </a:t>
            </a:r>
            <a:r>
              <a:rPr lang="uz-Cyrl-UZ" dirty="0"/>
              <a:t>o‘xshab ketadi. Hujayralarida takomillashgan yadrosi  yo‘q, lekin DNK si bor. Sianobakteriyalarning ko‘pchiligi shilimshiq kapsula bilan o‘ralgan bo‘lib,  och-yashil, sariq, jigarrang, qizg‘ish, ko‘kimtir, binafsha va to‘q-ko‘kish ranglarda bo‘ladi. </a:t>
            </a:r>
            <a:endParaRPr lang="ru-RU" dirty="0"/>
          </a:p>
          <a:p>
            <a:pPr marL="0" indent="0" algn="just">
              <a:buNone/>
            </a:pPr>
            <a:endParaRPr lang="ru-RU" dirty="0"/>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0912" y="3584324"/>
            <a:ext cx="4733354" cy="307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80660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0458" y="157863"/>
            <a:ext cx="7886700" cy="878458"/>
          </a:xfrm>
        </p:spPr>
        <p:txBody>
          <a:bodyPr/>
          <a:lstStyle/>
          <a:p>
            <a:r>
              <a:rPr lang="en-US" dirty="0"/>
              <a:t>SIANOBAKTERIYALAR:</a:t>
            </a:r>
            <a:endParaRPr lang="ru-RU" dirty="0"/>
          </a:p>
        </p:txBody>
      </p:sp>
      <p:sp>
        <p:nvSpPr>
          <p:cNvPr id="3" name="Объект 2"/>
          <p:cNvSpPr>
            <a:spLocks noGrp="1"/>
          </p:cNvSpPr>
          <p:nvPr>
            <p:ph idx="1"/>
          </p:nvPr>
        </p:nvSpPr>
        <p:spPr>
          <a:xfrm>
            <a:off x="2152650" y="1121665"/>
            <a:ext cx="7886700" cy="2840737"/>
          </a:xfrm>
        </p:spPr>
        <p:txBody>
          <a:bodyPr>
            <a:normAutofit lnSpcReduction="10000"/>
          </a:bodyPr>
          <a:lstStyle/>
          <a:p>
            <a:pPr lvl="0" algn="just"/>
            <a:r>
              <a:rPr lang="uz-Cyrl-UZ" dirty="0"/>
              <a:t>Ularning hujayrasida </a:t>
            </a:r>
            <a:r>
              <a:rPr lang="uz-Cyrl-UZ" b="1" i="1" dirty="0"/>
              <a:t>karotinoidlar</a:t>
            </a:r>
            <a:r>
              <a:rPr lang="uz-Cyrl-UZ" dirty="0"/>
              <a:t> va </a:t>
            </a:r>
            <a:r>
              <a:rPr lang="uz-Cyrl-UZ" b="1" i="1" dirty="0"/>
              <a:t>fikoblinlar </a:t>
            </a:r>
            <a:r>
              <a:rPr lang="uz-Cyrl-UZ" dirty="0"/>
              <a:t>bo‘lib, miqdorining turlicha  bo‘lishi ularga  har xil  rang beradi. Pigmentlar lamellalar shaklida hujayralarning chetlarida, xromatoforlarda joylashgan. Xromatoforasida </a:t>
            </a:r>
            <a:r>
              <a:rPr lang="uz-Cyrl-UZ" b="1" i="1" dirty="0"/>
              <a:t>yashil rangli xlorofill</a:t>
            </a:r>
            <a:r>
              <a:rPr lang="uz-Cyrl-UZ" dirty="0"/>
              <a:t>, </a:t>
            </a:r>
            <a:r>
              <a:rPr lang="uz-Cyrl-UZ" b="1" i="1" dirty="0"/>
              <a:t>ko‘k rangli fikotsian</a:t>
            </a:r>
            <a:r>
              <a:rPr lang="uz-Cyrl-UZ" dirty="0"/>
              <a:t>, ba’zilarida </a:t>
            </a:r>
            <a:r>
              <a:rPr lang="uz-Cyrl-UZ" b="1" i="1" dirty="0"/>
              <a:t>karotin</a:t>
            </a:r>
            <a:r>
              <a:rPr lang="uz-Cyrl-UZ" dirty="0"/>
              <a:t> va </a:t>
            </a:r>
            <a:r>
              <a:rPr lang="uz-Cyrl-UZ" b="1" i="1" dirty="0"/>
              <a:t>fikoeritrin</a:t>
            </a:r>
            <a:r>
              <a:rPr lang="uz-Cyrl-UZ" dirty="0"/>
              <a:t> uchraydi. Fotosintez protsessida ko‘pchiligida </a:t>
            </a:r>
            <a:r>
              <a:rPr lang="uz-Cyrl-UZ" b="1" i="1" dirty="0"/>
              <a:t>glikogen</a:t>
            </a:r>
            <a:r>
              <a:rPr lang="uz-Cyrl-UZ" dirty="0"/>
              <a:t>  hosil  bo‘ladi.</a:t>
            </a:r>
            <a:endParaRPr lang="ru-RU" dirty="0"/>
          </a:p>
          <a:p>
            <a:pPr marL="0" indent="0">
              <a:buNone/>
            </a:pPr>
            <a:endParaRPr lang="ru-RU" dirty="0"/>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0916" y="4087560"/>
            <a:ext cx="4800600"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7422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793114"/>
          </a:xfrm>
        </p:spPr>
        <p:txBody>
          <a:bodyPr/>
          <a:lstStyle/>
          <a:p>
            <a:r>
              <a:rPr lang="en-US" dirty="0"/>
              <a:t>SIANOBAKTERIYALAR:</a:t>
            </a:r>
            <a:endParaRPr lang="ru-RU" dirty="0"/>
          </a:p>
        </p:txBody>
      </p:sp>
      <p:pic>
        <p:nvPicPr>
          <p:cNvPr id="44034" name="Picture 2" descr="ÐÐ°ÑÑÐ¸Ð½ÐºÐ¸ Ð¿Ð¾ Ð·Ð°Ð¿ÑÐ¾ÑÑ Ð¡Ð¢Ð ÐÐÐÐÐ Ð¦ÐÐÐÐÐÐÐÐ¢ÐÐ Ð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5826" y="1463041"/>
            <a:ext cx="8024495" cy="4980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6547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267592"/>
            <a:ext cx="7886700" cy="622425"/>
          </a:xfrm>
        </p:spPr>
        <p:txBody>
          <a:bodyPr>
            <a:normAutofit fontScale="90000"/>
          </a:bodyPr>
          <a:lstStyle/>
          <a:p>
            <a:r>
              <a:rPr lang="en-US" dirty="0"/>
              <a:t>SIANOBAKTERIYALAR:</a:t>
            </a:r>
            <a:endParaRPr lang="ru-RU" dirty="0"/>
          </a:p>
        </p:txBody>
      </p:sp>
      <p:sp>
        <p:nvSpPr>
          <p:cNvPr id="3" name="Объект 2"/>
          <p:cNvSpPr>
            <a:spLocks noGrp="1"/>
          </p:cNvSpPr>
          <p:nvPr>
            <p:ph idx="1"/>
          </p:nvPr>
        </p:nvSpPr>
        <p:spPr>
          <a:xfrm>
            <a:off x="2116074" y="1011937"/>
            <a:ext cx="7886700" cy="1692625"/>
          </a:xfrm>
        </p:spPr>
        <p:txBody>
          <a:bodyPr>
            <a:normAutofit fontScale="85000" lnSpcReduction="10000"/>
          </a:bodyPr>
          <a:lstStyle/>
          <a:p>
            <a:pPr lvl="0" algn="just"/>
            <a:r>
              <a:rPr lang="uz-Cyrl-UZ" dirty="0"/>
              <a:t>Sianobakteriyalar tuproqlarda keng tarqalgan bo‘lib, 1g tuproqda 20000-50000 gacha uchraydi, hattoki, cho‘l tuproqlarida ham uchraydi. Ayrimlari tog‘larda lishayniklar bilan simbioz holda yashaydi. Bularni ko‘pchiligi atmosfera azotini o‘zlashtiradi va tuproqning unumdorligini oshiradi. </a:t>
            </a:r>
            <a:endParaRPr lang="ru-RU" dirty="0"/>
          </a:p>
          <a:p>
            <a:pPr marL="0" indent="0">
              <a:buNone/>
            </a:pPr>
            <a:endParaRPr lang="ru-RU" dirty="0"/>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2531" y="2704563"/>
            <a:ext cx="6790267" cy="384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62652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17498"/>
          </a:xfrm>
        </p:spPr>
        <p:txBody>
          <a:bodyPr/>
          <a:lstStyle/>
          <a:p>
            <a:r>
              <a:rPr lang="en-US" dirty="0"/>
              <a:t>DIATOM SUVO’TLAR:</a:t>
            </a:r>
            <a:endParaRPr lang="ru-RU" dirty="0"/>
          </a:p>
        </p:txBody>
      </p:sp>
      <p:sp>
        <p:nvSpPr>
          <p:cNvPr id="3" name="Объект 2"/>
          <p:cNvSpPr>
            <a:spLocks noGrp="1"/>
          </p:cNvSpPr>
          <p:nvPr>
            <p:ph idx="1"/>
          </p:nvPr>
        </p:nvSpPr>
        <p:spPr>
          <a:xfrm>
            <a:off x="2152650" y="1159220"/>
            <a:ext cx="7886700" cy="2051431"/>
          </a:xfrm>
        </p:spPr>
        <p:txBody>
          <a:bodyPr>
            <a:normAutofit fontScale="92500"/>
          </a:bodyPr>
          <a:lstStyle/>
          <a:p>
            <a:pPr lvl="0" algn="just"/>
            <a:r>
              <a:rPr lang="uz-Cyrl-UZ" dirty="0"/>
              <a:t>Ular bir hujayrali, hujayra devorlarida kremniy bor, ular biri katta va ikkinchisi kichik qopqoqlardan iborat bo‘lib, biri ikkinchisining ichiga kirib turadi, hujayralari  sirpanib harakatlanadi, ularning harakatini maxsus joyidan ajralib chiqqan protoplazma ta’minlaydi</a:t>
            </a:r>
            <a:r>
              <a:rPr lang="en-US" dirty="0"/>
              <a:t>. </a:t>
            </a:r>
            <a:endParaRPr lang="ru-RU" dirty="0"/>
          </a:p>
          <a:p>
            <a:pPr marL="0" indent="0" algn="just">
              <a:buNone/>
            </a:pPr>
            <a:endParaRPr lang="ru-RU" dirty="0"/>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2334" y="3268980"/>
            <a:ext cx="3612642" cy="3058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9736" y="3360420"/>
            <a:ext cx="3810000" cy="287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48771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8"/>
            <a:ext cx="7886700" cy="805305"/>
          </a:xfrm>
        </p:spPr>
        <p:txBody>
          <a:bodyPr/>
          <a:lstStyle/>
          <a:p>
            <a:r>
              <a:rPr lang="en-US" dirty="0"/>
              <a:t>AKTINOMISETLAR:</a:t>
            </a:r>
            <a:endParaRPr lang="ru-RU" dirty="0"/>
          </a:p>
        </p:txBody>
      </p:sp>
      <p:sp>
        <p:nvSpPr>
          <p:cNvPr id="3" name="Объект 2"/>
          <p:cNvSpPr>
            <a:spLocks noGrp="1"/>
          </p:cNvSpPr>
          <p:nvPr>
            <p:ph idx="1"/>
          </p:nvPr>
        </p:nvSpPr>
        <p:spPr>
          <a:xfrm>
            <a:off x="2152650" y="1255775"/>
            <a:ext cx="7886700" cy="2337246"/>
          </a:xfrm>
        </p:spPr>
        <p:txBody>
          <a:bodyPr>
            <a:normAutofit fontScale="92500" lnSpcReduction="20000"/>
          </a:bodyPr>
          <a:lstStyle/>
          <a:p>
            <a:pPr lvl="0" algn="just"/>
            <a:r>
              <a:rPr lang="uz-Cyrl-UZ" b="1" dirty="0"/>
              <a:t>Aktinomitsetlar</a:t>
            </a:r>
            <a:r>
              <a:rPr lang="uz-Cyrl-UZ" dirty="0"/>
              <a:t> yoki nursimon (nurli) zamburug‘lar tuzilishi jihatidan bakteriyalar va tuban zamburug‘larga o‘xshaydi (6, 7- rasmlar). Ular mog‘or zamburug‘lar bilan bakteriyalar orasidagi guruhga mansub, ma’lum shakldagi yadrosi bo‘lmaydi. Bu guruh grammusbat bakteriyalardir. Aktinomitsetlar gifalarining uzunligi 600 mkm, eni 0,5–2 mkm va undan uzun bo‘lgan shoxlangan mitseliy hosil qiladi</a:t>
            </a:r>
            <a:r>
              <a:rPr lang="en-US" dirty="0"/>
              <a:t>.</a:t>
            </a:r>
            <a:r>
              <a:rPr lang="uz-Cyrl-UZ" dirty="0"/>
              <a:t> </a:t>
            </a:r>
            <a:endParaRPr lang="ru-RU" dirty="0"/>
          </a:p>
          <a:p>
            <a:pPr marL="0" indent="0">
              <a:buNone/>
            </a:pPr>
            <a:endParaRPr lang="ru-RU" dirty="0"/>
          </a:p>
          <a:p>
            <a:pPr marL="0" indent="0" algn="just">
              <a:buNone/>
            </a:pPr>
            <a:endParaRPr lang="ru-RU"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6164" y="3739326"/>
            <a:ext cx="5019675"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80397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902842"/>
          </a:xfrm>
        </p:spPr>
        <p:txBody>
          <a:bodyPr/>
          <a:lstStyle/>
          <a:p>
            <a:r>
              <a:rPr lang="en-US" dirty="0"/>
              <a:t>AKTINOMISETLAR:</a:t>
            </a:r>
            <a:endParaRPr lang="ru-RU" dirty="0"/>
          </a:p>
        </p:txBody>
      </p:sp>
      <p:sp>
        <p:nvSpPr>
          <p:cNvPr id="3" name="Объект 2"/>
          <p:cNvSpPr>
            <a:spLocks noGrp="1"/>
          </p:cNvSpPr>
          <p:nvPr>
            <p:ph idx="1"/>
          </p:nvPr>
        </p:nvSpPr>
        <p:spPr>
          <a:xfrm>
            <a:off x="1652778" y="1240410"/>
            <a:ext cx="5004054" cy="1941703"/>
          </a:xfrm>
        </p:spPr>
        <p:txBody>
          <a:bodyPr>
            <a:normAutofit lnSpcReduction="10000"/>
          </a:bodyPr>
          <a:lstStyle/>
          <a:p>
            <a:pPr lvl="0" algn="just"/>
            <a:r>
              <a:rPr lang="uz-Cyrl-UZ" dirty="0"/>
              <a:t>Ozuqa muhitidagi mitseliy ikki xil - biri substratda (substrat mitseliysi), ikkinchisi ozuqa muhit yuzasida (havo mitseliysi) bo‘ladi. </a:t>
            </a:r>
            <a:endParaRPr lang="ru-RU" dirty="0"/>
          </a:p>
          <a:p>
            <a:pPr marL="0" indent="0">
              <a:buNone/>
            </a:pPr>
            <a:endParaRPr lang="ru-RU"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445" y="3404616"/>
            <a:ext cx="54673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0944" y="853440"/>
            <a:ext cx="3709416" cy="288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18225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AKTINOMISETLARNING MISELIYSI:</a:t>
            </a:r>
            <a:endParaRPr lang="ru-RU" dirty="0"/>
          </a:p>
        </p:txBody>
      </p:sp>
      <p:sp>
        <p:nvSpPr>
          <p:cNvPr id="3" name="Объект 2"/>
          <p:cNvSpPr>
            <a:spLocks noGrp="1"/>
          </p:cNvSpPr>
          <p:nvPr>
            <p:ph idx="1"/>
          </p:nvPr>
        </p:nvSpPr>
        <p:spPr>
          <a:xfrm>
            <a:off x="2414016" y="5205984"/>
            <a:ext cx="7703820" cy="690563"/>
          </a:xfrm>
        </p:spPr>
        <p:txBody>
          <a:bodyPr>
            <a:normAutofit fontScale="92500" lnSpcReduction="20000"/>
          </a:bodyPr>
          <a:lstStyle/>
          <a:p>
            <a:r>
              <a:rPr lang="ru-RU" dirty="0"/>
              <a:t>1 – </a:t>
            </a:r>
            <a:r>
              <a:rPr lang="en-US" dirty="0" err="1"/>
              <a:t>havo</a:t>
            </a:r>
            <a:r>
              <a:rPr lang="en-US" dirty="0"/>
              <a:t> </a:t>
            </a:r>
            <a:r>
              <a:rPr lang="en-US" dirty="0" err="1"/>
              <a:t>miseleyi</a:t>
            </a:r>
            <a:r>
              <a:rPr lang="ru-RU" dirty="0"/>
              <a:t>; 2 – </a:t>
            </a:r>
            <a:r>
              <a:rPr lang="en-US" dirty="0" err="1"/>
              <a:t>substrat</a:t>
            </a:r>
            <a:r>
              <a:rPr lang="en-US" dirty="0"/>
              <a:t> </a:t>
            </a:r>
            <a:r>
              <a:rPr lang="en-US" dirty="0" err="1"/>
              <a:t>miseleyi</a:t>
            </a:r>
            <a:r>
              <a:rPr lang="ru-RU" dirty="0"/>
              <a:t>; 3 - </a:t>
            </a:r>
            <a:r>
              <a:rPr lang="en-US" dirty="0" err="1"/>
              <a:t>sporangiy</a:t>
            </a:r>
            <a:r>
              <a:rPr lang="ru-RU" dirty="0"/>
              <a:t>; 4 - </a:t>
            </a:r>
            <a:r>
              <a:rPr lang="en-US" dirty="0" err="1"/>
              <a:t>sporalar</a:t>
            </a:r>
            <a:r>
              <a:rPr lang="ru-RU" dirty="0"/>
              <a:t>.</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1136" y="1524000"/>
            <a:ext cx="7754112" cy="352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7735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902842"/>
          </a:xfrm>
        </p:spPr>
        <p:txBody>
          <a:bodyPr>
            <a:normAutofit fontScale="90000"/>
          </a:bodyPr>
          <a:lstStyle/>
          <a:p>
            <a:r>
              <a:rPr lang="en-US" dirty="0"/>
              <a:t>AKTINOMISETLARNING AHAMIYATI:</a:t>
            </a:r>
            <a:endParaRPr lang="ru-RU" dirty="0"/>
          </a:p>
        </p:txBody>
      </p:sp>
      <p:sp>
        <p:nvSpPr>
          <p:cNvPr id="3" name="Объект 2"/>
          <p:cNvSpPr>
            <a:spLocks noGrp="1"/>
          </p:cNvSpPr>
          <p:nvPr>
            <p:ph idx="1"/>
          </p:nvPr>
        </p:nvSpPr>
        <p:spPr>
          <a:xfrm>
            <a:off x="2152650" y="1362330"/>
            <a:ext cx="7886700" cy="1941703"/>
          </a:xfrm>
        </p:spPr>
        <p:txBody>
          <a:bodyPr>
            <a:normAutofit/>
          </a:bodyPr>
          <a:lstStyle/>
          <a:p>
            <a:pPr lvl="0" algn="just"/>
            <a:r>
              <a:rPr lang="uz-Cyrl-UZ" dirty="0"/>
              <a:t>Aktinomitsetlar tuproqda, organik o‘g‘itlar, chiriyotgan moddalar yuzasida, boshoqdosh o‘simliklar tanasida uchraydi. Ulardan</a:t>
            </a:r>
            <a:r>
              <a:rPr lang="en-US" dirty="0"/>
              <a:t> </a:t>
            </a:r>
            <a:r>
              <a:rPr lang="en-US" dirty="0" err="1"/>
              <a:t>quyudagi</a:t>
            </a:r>
            <a:r>
              <a:rPr lang="en-US" dirty="0"/>
              <a:t> </a:t>
            </a:r>
            <a:r>
              <a:rPr lang="en-US" dirty="0" err="1"/>
              <a:t>antibiotiklar</a:t>
            </a:r>
            <a:r>
              <a:rPr lang="en-US" dirty="0"/>
              <a:t> </a:t>
            </a:r>
            <a:r>
              <a:rPr lang="en-US" dirty="0" err="1"/>
              <a:t>olinadi</a:t>
            </a:r>
            <a:r>
              <a:rPr lang="en-US" dirty="0"/>
              <a:t>:</a:t>
            </a:r>
            <a:endParaRPr lang="ru-RU" dirty="0"/>
          </a:p>
          <a:p>
            <a:pPr marL="0" indent="0">
              <a:buNone/>
            </a:pPr>
            <a:endParaRPr lang="ru-RU" dirty="0"/>
          </a:p>
        </p:txBody>
      </p:sp>
      <p:graphicFrame>
        <p:nvGraphicFramePr>
          <p:cNvPr id="5" name="Схема 4"/>
          <p:cNvGraphicFramePr/>
          <p:nvPr/>
        </p:nvGraphicFramePr>
        <p:xfrm>
          <a:off x="3267456" y="3523488"/>
          <a:ext cx="6096000" cy="302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064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561466"/>
          </a:xfrm>
        </p:spPr>
        <p:txBody>
          <a:bodyPr>
            <a:normAutofit fontScale="90000"/>
          </a:bodyPr>
          <a:lstStyle/>
          <a:p>
            <a:r>
              <a:rPr lang="en-US" dirty="0"/>
              <a:t>ZARARLI AHAMIYATI:</a:t>
            </a:r>
            <a:endParaRPr lang="ru-RU" dirty="0"/>
          </a:p>
        </p:txBody>
      </p:sp>
      <p:sp>
        <p:nvSpPr>
          <p:cNvPr id="3" name="Объект 2"/>
          <p:cNvSpPr>
            <a:spLocks noGrp="1"/>
          </p:cNvSpPr>
          <p:nvPr>
            <p:ph idx="1"/>
          </p:nvPr>
        </p:nvSpPr>
        <p:spPr>
          <a:xfrm>
            <a:off x="2152650" y="1130682"/>
            <a:ext cx="7886700" cy="1624711"/>
          </a:xfrm>
        </p:spPr>
        <p:txBody>
          <a:bodyPr/>
          <a:lstStyle/>
          <a:p>
            <a:pPr marL="0" indent="0" algn="just">
              <a:buNone/>
            </a:pPr>
            <a:r>
              <a:rPr lang="uz-Cyrl-UZ" dirty="0"/>
              <a:t>Ba’zi patogen formalari yumshoq to‘qima va suyaklarni yemirib, og‘ir kasallik - </a:t>
            </a:r>
            <a:r>
              <a:rPr lang="uz-Cyrl-UZ" b="1" i="1" dirty="0"/>
              <a:t>aktinomikozni </a:t>
            </a:r>
            <a:r>
              <a:rPr lang="uz-Cyrl-UZ" dirty="0"/>
              <a:t>vujudga keltirishi mumkin.</a:t>
            </a:r>
            <a:endParaRPr lang="ru-RU" dirty="0"/>
          </a:p>
          <a:p>
            <a:pPr marL="0" indent="0">
              <a:buNone/>
            </a:pPr>
            <a:endParaRPr lang="ru-RU"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5920" y="2363462"/>
            <a:ext cx="4596003" cy="350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556513" y="5583222"/>
            <a:ext cx="1761636" cy="369332"/>
          </a:xfrm>
          <a:prstGeom prst="rect">
            <a:avLst/>
          </a:prstGeom>
        </p:spPr>
        <p:txBody>
          <a:bodyPr wrap="none">
            <a:spAutoFit/>
          </a:bodyPr>
          <a:lstStyle/>
          <a:p>
            <a:r>
              <a:rPr lang="en-US" dirty="0"/>
              <a:t>Teri </a:t>
            </a:r>
            <a:r>
              <a:rPr lang="en-US" dirty="0" err="1"/>
              <a:t>aktinomikozi</a:t>
            </a:r>
            <a:endParaRPr lang="ru-RU" dirty="0"/>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1922" y="2363462"/>
            <a:ext cx="3948997" cy="2921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7545601" y="5488734"/>
            <a:ext cx="2782428" cy="369332"/>
          </a:xfrm>
          <a:prstGeom prst="rect">
            <a:avLst/>
          </a:prstGeom>
        </p:spPr>
        <p:txBody>
          <a:bodyPr wrap="none">
            <a:spAutoFit/>
          </a:bodyPr>
          <a:lstStyle/>
          <a:p>
            <a:r>
              <a:rPr lang="en-US" dirty="0" err="1"/>
              <a:t>Og’iz</a:t>
            </a:r>
            <a:r>
              <a:rPr lang="en-US" dirty="0"/>
              <a:t> </a:t>
            </a:r>
            <a:r>
              <a:rPr lang="en-US" dirty="0" err="1"/>
              <a:t>bo’shlig’i</a:t>
            </a:r>
            <a:r>
              <a:rPr lang="en-US" dirty="0"/>
              <a:t> </a:t>
            </a:r>
            <a:r>
              <a:rPr lang="en-US" dirty="0" err="1"/>
              <a:t>aktinomikozi</a:t>
            </a:r>
            <a:endParaRPr lang="ru-RU" dirty="0"/>
          </a:p>
        </p:txBody>
      </p:sp>
    </p:spTree>
    <p:extLst>
      <p:ext uri="{BB962C8B-B14F-4D97-AF65-F5344CB8AC3E}">
        <p14:creationId xmlns:p14="http://schemas.microsoft.com/office/powerpoint/2010/main" val="23839475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902842"/>
          </a:xfrm>
        </p:spPr>
        <p:txBody>
          <a:bodyPr/>
          <a:lstStyle/>
          <a:p>
            <a:r>
              <a:rPr lang="en-US" dirty="0"/>
              <a:t>PROAKTINOMISETLAR:</a:t>
            </a:r>
            <a:endParaRPr lang="ru-RU" dirty="0"/>
          </a:p>
        </p:txBody>
      </p:sp>
      <p:sp>
        <p:nvSpPr>
          <p:cNvPr id="3" name="Объект 2"/>
          <p:cNvSpPr>
            <a:spLocks noGrp="1"/>
          </p:cNvSpPr>
          <p:nvPr>
            <p:ph idx="1"/>
          </p:nvPr>
        </p:nvSpPr>
        <p:spPr>
          <a:xfrm>
            <a:off x="6797802" y="4632960"/>
            <a:ext cx="3870198" cy="690563"/>
          </a:xfrm>
        </p:spPr>
        <p:txBody>
          <a:bodyPr/>
          <a:lstStyle/>
          <a:p>
            <a:r>
              <a:rPr lang="en-US" dirty="0" err="1"/>
              <a:t>Proaktinomisetlar</a:t>
            </a:r>
            <a:r>
              <a:rPr lang="en-US" dirty="0"/>
              <a:t>:</a:t>
            </a:r>
            <a:endParaRPr lang="ru-RU"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6245" y="1813559"/>
            <a:ext cx="19812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813690" y="1267969"/>
            <a:ext cx="4572000" cy="3416320"/>
          </a:xfrm>
          <a:prstGeom prst="rect">
            <a:avLst/>
          </a:prstGeom>
        </p:spPr>
        <p:txBody>
          <a:bodyPr>
            <a:spAutoFit/>
          </a:bodyPr>
          <a:lstStyle/>
          <a:p>
            <a:pPr algn="just"/>
            <a:r>
              <a:rPr lang="ru-RU" sz="2400" dirty="0" err="1"/>
              <a:t>Proaktinomitsetlar</a:t>
            </a:r>
            <a:r>
              <a:rPr lang="ru-RU" sz="2400" dirty="0"/>
              <a:t> </a:t>
            </a:r>
            <a:r>
              <a:rPr lang="ru-RU" sz="2400" dirty="0" err="1"/>
              <a:t>oz</a:t>
            </a:r>
            <a:r>
              <a:rPr lang="uz-Cyrl-UZ" sz="2400" dirty="0"/>
              <a:t>uqa muhitida avval aktinomitsetlarga o‘xshab o‘sadi, shoxlangan substrat mitseliy avval hosil qiladi. Ammo tezlik bilan mitseliyda ko‘ndalang to‘siqlar hosil bo‘ladi va kalta ipcha, tayoqcha va kokkilarga bo‘linadi. Ularni ozuqa muhitiga ekilsa, yana mitseliy hosil qiladi. </a:t>
            </a:r>
            <a:endParaRPr lang="ru-RU" sz="2400" dirty="0"/>
          </a:p>
        </p:txBody>
      </p:sp>
    </p:spTree>
    <p:extLst>
      <p:ext uri="{BB962C8B-B14F-4D97-AF65-F5344CB8AC3E}">
        <p14:creationId xmlns:p14="http://schemas.microsoft.com/office/powerpoint/2010/main" val="17372972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17498"/>
          </a:xfrm>
        </p:spPr>
        <p:txBody>
          <a:bodyPr/>
          <a:lstStyle/>
          <a:p>
            <a:r>
              <a:rPr lang="en-US" dirty="0"/>
              <a:t>PROAKTINOMISETLAR:</a:t>
            </a:r>
            <a:endParaRPr lang="ru-RU" dirty="0"/>
          </a:p>
        </p:txBody>
      </p:sp>
      <p:sp>
        <p:nvSpPr>
          <p:cNvPr id="3" name="Объект 2"/>
          <p:cNvSpPr>
            <a:spLocks noGrp="1"/>
          </p:cNvSpPr>
          <p:nvPr>
            <p:ph idx="1"/>
          </p:nvPr>
        </p:nvSpPr>
        <p:spPr>
          <a:xfrm>
            <a:off x="2152650" y="1182626"/>
            <a:ext cx="7886700" cy="1844167"/>
          </a:xfrm>
        </p:spPr>
        <p:txBody>
          <a:bodyPr/>
          <a:lstStyle/>
          <a:p>
            <a:pPr lvl="0" algn="just"/>
            <a:r>
              <a:rPr lang="uz-Cyrl-UZ" altLang="ru-RU" dirty="0">
                <a:latin typeface="Arial" panose="020B0604020202020204" pitchFamily="34" charset="0"/>
                <a:ea typeface="Times New Roman" panose="02020603050405020304" pitchFamily="18" charset="0"/>
              </a:rPr>
              <a:t>Aktinomitsetlarda bo‘ladigan antogonistik xususiyatlar proaktonomitsetlarda umuman bo‘lmaydi yoki bu xususiyat kuchsiz namoyon  bo‘lishi mumkin.</a:t>
            </a:r>
            <a:endParaRPr lang="ru-RU" altLang="ru-RU" dirty="0">
              <a:latin typeface="Arial" panose="020B0604020202020204" pitchFamily="34" charset="0"/>
              <a:ea typeface="Times New Roman" panose="02020603050405020304" pitchFamily="18" charset="0"/>
            </a:endParaRPr>
          </a:p>
          <a:p>
            <a:pPr marL="0" indent="0" algn="just">
              <a:buNone/>
            </a:pPr>
            <a:endParaRPr lang="ru-RU"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8968" y="2811399"/>
            <a:ext cx="3810000"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1974215" y="6750686"/>
            <a:ext cx="4572000" cy="276999"/>
          </a:xfrm>
          <a:prstGeom prst="rect">
            <a:avLst/>
          </a:prstGeom>
        </p:spPr>
        <p:txBody>
          <a:bodyPr>
            <a:spAutoFit/>
          </a:bodyPr>
          <a:lstStyle/>
          <a:p>
            <a:pPr algn="just"/>
            <a:r>
              <a:rPr lang="ru-RU" sz="1200">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4084321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8"/>
            <a:ext cx="7886700" cy="829689"/>
          </a:xfrm>
        </p:spPr>
        <p:txBody>
          <a:bodyPr/>
          <a:lstStyle/>
          <a:p>
            <a:r>
              <a:rPr lang="en-US" dirty="0"/>
              <a:t>PROAKTINOMISETLAR:</a:t>
            </a:r>
            <a:endParaRPr lang="ru-RU" dirty="0"/>
          </a:p>
        </p:txBody>
      </p:sp>
      <p:sp>
        <p:nvSpPr>
          <p:cNvPr id="3" name="Объект 2"/>
          <p:cNvSpPr>
            <a:spLocks noGrp="1"/>
          </p:cNvSpPr>
          <p:nvPr>
            <p:ph idx="1"/>
          </p:nvPr>
        </p:nvSpPr>
        <p:spPr>
          <a:xfrm>
            <a:off x="2152650" y="1316824"/>
            <a:ext cx="7886700" cy="2648839"/>
          </a:xfrm>
        </p:spPr>
        <p:txBody>
          <a:bodyPr/>
          <a:lstStyle/>
          <a:p>
            <a:pPr lvl="0" algn="just"/>
            <a:r>
              <a:rPr lang="uz-Cyrl-UZ" dirty="0"/>
              <a:t>Aktinomikoz bilan kasallangan odam va hayvon tanalaridan ajratib olish mumkin. Ba’zi vakillari mazkur kasalliklarni qo‘zg‘atuvchilar hisoblanadi. Vakillaridan </a:t>
            </a:r>
            <a:r>
              <a:rPr lang="uz-Cyrl-UZ" b="1" i="1" dirty="0"/>
              <a:t>Proactinomyces ruber, Pr. bovis   </a:t>
            </a:r>
            <a:r>
              <a:rPr lang="uz-Cyrl-UZ" dirty="0"/>
              <a:t>va boshqalarni ko‘rsatish mumkin.</a:t>
            </a:r>
            <a:endParaRPr lang="ru-RU"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5091" y="3795141"/>
            <a:ext cx="4657725" cy="166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3645408" y="5804186"/>
            <a:ext cx="5888546" cy="369332"/>
          </a:xfrm>
          <a:prstGeom prst="rect">
            <a:avLst/>
          </a:prstGeom>
        </p:spPr>
        <p:txBody>
          <a:bodyPr wrap="square">
            <a:spAutoFit/>
          </a:bodyPr>
          <a:lstStyle/>
          <a:p>
            <a:r>
              <a:rPr lang="en-US" dirty="0" err="1"/>
              <a:t>Proactinomyces</a:t>
            </a:r>
            <a:r>
              <a:rPr lang="en-US" dirty="0"/>
              <a:t> </a:t>
            </a:r>
            <a:r>
              <a:rPr lang="en-US" dirty="0" err="1"/>
              <a:t>ruber</a:t>
            </a:r>
            <a:r>
              <a:rPr lang="en-US" dirty="0"/>
              <a:t> </a:t>
            </a:r>
            <a:r>
              <a:rPr lang="en-US" dirty="0" err="1"/>
              <a:t>mitseliysining</a:t>
            </a:r>
            <a:r>
              <a:rPr lang="en-US" dirty="0"/>
              <a:t> </a:t>
            </a:r>
            <a:r>
              <a:rPr lang="en-US" dirty="0" err="1"/>
              <a:t>umumiy</a:t>
            </a:r>
            <a:r>
              <a:rPr lang="en-US" dirty="0"/>
              <a:t> </a:t>
            </a:r>
            <a:r>
              <a:rPr lang="en-US" dirty="0" err="1"/>
              <a:t>tuzilishi</a:t>
            </a:r>
            <a:r>
              <a:rPr lang="ru-RU" dirty="0"/>
              <a:t> </a:t>
            </a:r>
          </a:p>
        </p:txBody>
      </p:sp>
    </p:spTree>
    <p:extLst>
      <p:ext uri="{BB962C8B-B14F-4D97-AF65-F5344CB8AC3E}">
        <p14:creationId xmlns:p14="http://schemas.microsoft.com/office/powerpoint/2010/main" val="1661619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805306"/>
          </a:xfrm>
        </p:spPr>
        <p:txBody>
          <a:bodyPr/>
          <a:lstStyle/>
          <a:p>
            <a:r>
              <a:rPr lang="en-US" dirty="0"/>
              <a:t>SHILIMSHIQLAR:</a:t>
            </a:r>
            <a:endParaRPr lang="ru-RU" dirty="0"/>
          </a:p>
        </p:txBody>
      </p:sp>
      <p:sp>
        <p:nvSpPr>
          <p:cNvPr id="3" name="Объект 2"/>
          <p:cNvSpPr>
            <a:spLocks noGrp="1"/>
          </p:cNvSpPr>
          <p:nvPr>
            <p:ph idx="1"/>
          </p:nvPr>
        </p:nvSpPr>
        <p:spPr>
          <a:xfrm>
            <a:off x="1994154" y="1325754"/>
            <a:ext cx="4150614" cy="4965319"/>
          </a:xfrm>
        </p:spPr>
        <p:txBody>
          <a:bodyPr>
            <a:normAutofit fontScale="92500" lnSpcReduction="10000"/>
          </a:bodyPr>
          <a:lstStyle/>
          <a:p>
            <a:pPr lvl="0" algn="just"/>
            <a:r>
              <a:rPr lang="uz-Cyrl-UZ" dirty="0"/>
              <a:t>Shilimshiqlar amyobasimon organizmlar guruhiga mansub bo‘lib, saprofit va parazit formalari bor. Protoplazmasida bir nechta yadrosi bor, po‘sti bo‘lmaydi, o‘zi amyobaga o‘xshaydi. Bularni chirigan daraxt po‘stlog‘i orasida uchratish mumkin, chunki ular qorong‘ida yashaydi. Ko‘payish davrida sariq rangli yumaloq </a:t>
            </a:r>
            <a:r>
              <a:rPr lang="uz-Cyrl-UZ" b="1" dirty="0"/>
              <a:t>sporangiylar </a:t>
            </a:r>
            <a:r>
              <a:rPr lang="uz-Cyrl-UZ" dirty="0"/>
              <a:t>hosil qiladi.</a:t>
            </a:r>
            <a:endParaRPr lang="ru-RU" dirty="0"/>
          </a:p>
        </p:txBody>
      </p:sp>
      <p:pic>
        <p:nvPicPr>
          <p:cNvPr id="33794" name="Picture 2" descr="ÐÐ°ÑÑÐ¸Ð½ÐºÐ¸ Ð¿Ð¾ Ð·Ð°Ð¿ÑÐ¾ÑÑ Plasmodiophora brassica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0257" y="1812352"/>
            <a:ext cx="3062605" cy="3917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912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8"/>
            <a:ext cx="7886700" cy="756537"/>
          </a:xfrm>
        </p:spPr>
        <p:txBody>
          <a:bodyPr/>
          <a:lstStyle/>
          <a:p>
            <a:r>
              <a:rPr lang="en-US" dirty="0"/>
              <a:t>SHILIMSHIQLAR:</a:t>
            </a:r>
            <a:endParaRPr lang="ru-RU" dirty="0"/>
          </a:p>
        </p:txBody>
      </p:sp>
      <p:sp>
        <p:nvSpPr>
          <p:cNvPr id="3" name="Объект 2"/>
          <p:cNvSpPr>
            <a:spLocks noGrp="1"/>
          </p:cNvSpPr>
          <p:nvPr>
            <p:ph idx="1"/>
          </p:nvPr>
        </p:nvSpPr>
        <p:spPr>
          <a:xfrm>
            <a:off x="2164842" y="1142873"/>
            <a:ext cx="7886700" cy="1734439"/>
          </a:xfrm>
        </p:spPr>
        <p:txBody>
          <a:bodyPr>
            <a:normAutofit/>
          </a:bodyPr>
          <a:lstStyle/>
          <a:p>
            <a:pPr lvl="0" algn="just"/>
            <a:r>
              <a:rPr lang="uz-Cyrl-UZ" dirty="0"/>
              <a:t>M.S.Voronin karamda parazit holda yashaydigan </a:t>
            </a:r>
            <a:r>
              <a:rPr lang="uz-Cyrl-UZ" b="1" i="1" dirty="0"/>
              <a:t>Plasmodiophora brassicaeni </a:t>
            </a:r>
            <a:r>
              <a:rPr lang="uz-Cyrl-UZ" dirty="0"/>
              <a:t>tekshirib, u karamda va boshqa butguldoshlarda “karam kili” degan kasallikni keltirib chiqarishini aniqlagan</a:t>
            </a:r>
            <a:r>
              <a:rPr lang="en-US" dirty="0"/>
              <a:t>.</a:t>
            </a:r>
            <a:endParaRPr lang="ru-RU" dirty="0"/>
          </a:p>
          <a:p>
            <a:pPr marL="0" indent="0" algn="just">
              <a:buNone/>
            </a:pPr>
            <a:endParaRPr lang="ru-RU"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548" y="2898520"/>
            <a:ext cx="6345936" cy="3572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57295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732154"/>
          </a:xfrm>
        </p:spPr>
        <p:txBody>
          <a:bodyPr/>
          <a:lstStyle/>
          <a:p>
            <a:r>
              <a:rPr lang="en-US" dirty="0"/>
              <a:t>ZAMBURUG’LAR:</a:t>
            </a:r>
            <a:endParaRPr lang="ru-RU" dirty="0"/>
          </a:p>
        </p:txBody>
      </p:sp>
      <p:sp>
        <p:nvSpPr>
          <p:cNvPr id="3" name="Объект 2"/>
          <p:cNvSpPr>
            <a:spLocks noGrp="1"/>
          </p:cNvSpPr>
          <p:nvPr>
            <p:ph idx="1"/>
          </p:nvPr>
        </p:nvSpPr>
        <p:spPr>
          <a:xfrm>
            <a:off x="2018538" y="1097282"/>
            <a:ext cx="4248150" cy="3581527"/>
          </a:xfrm>
        </p:spPr>
        <p:txBody>
          <a:bodyPr>
            <a:normAutofit fontScale="77500" lnSpcReduction="20000"/>
          </a:bodyPr>
          <a:lstStyle/>
          <a:p>
            <a:pPr lvl="0" algn="just"/>
            <a:r>
              <a:rPr lang="uz-Cyrl-UZ" dirty="0"/>
              <a:t>Ko‘pchilik zamburug‘larning xarakterli xususiyati shundan iboratki, ularning tanasi shoxlangan ipchalar (giflar)dan tashkil topadi, bu vegetativ tanadir. Zamburug‘ tanasining bunday tuzilganligi uning tashqi muhitga tegib turish yuzasini haddan tashqari oshiradi. Ba’zi zamburug‘larning giflari oidiya deb atalgan qisqa hujayralarga bo‘linadi, oidiyalar vegetativ ko‘payish uchun xizmat qiladi. </a:t>
            </a:r>
            <a:endParaRPr lang="ru-RU" dirty="0"/>
          </a:p>
          <a:p>
            <a:pPr marL="0" indent="0">
              <a:buNone/>
            </a:pPr>
            <a:endParaRPr lang="ru-RU" dirty="0"/>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3292" y="4294062"/>
            <a:ext cx="5715000"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848" y="1213104"/>
            <a:ext cx="4060889"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6968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8"/>
            <a:ext cx="7886700" cy="622425"/>
          </a:xfrm>
        </p:spPr>
        <p:txBody>
          <a:bodyPr>
            <a:normAutofit fontScale="90000"/>
          </a:bodyPr>
          <a:lstStyle/>
          <a:p>
            <a:r>
              <a:rPr lang="en-US" dirty="0"/>
              <a:t>ZAMBURUG’LAR:</a:t>
            </a:r>
            <a:endParaRPr lang="ru-RU" dirty="0"/>
          </a:p>
        </p:txBody>
      </p:sp>
      <p:sp>
        <p:nvSpPr>
          <p:cNvPr id="3" name="Объект 2"/>
          <p:cNvSpPr>
            <a:spLocks noGrp="1"/>
          </p:cNvSpPr>
          <p:nvPr>
            <p:ph idx="1"/>
          </p:nvPr>
        </p:nvSpPr>
        <p:spPr>
          <a:xfrm>
            <a:off x="2116074" y="1094106"/>
            <a:ext cx="7886700" cy="1953895"/>
          </a:xfrm>
        </p:spPr>
        <p:txBody>
          <a:bodyPr>
            <a:normAutofit fontScale="77500" lnSpcReduction="20000"/>
          </a:bodyPr>
          <a:lstStyle/>
          <a:p>
            <a:pPr lvl="0" algn="just"/>
            <a:r>
              <a:rPr lang="uz-Latn-UZ" dirty="0"/>
              <a:t>Ko’payish vaqtida a</a:t>
            </a:r>
            <a:r>
              <a:rPr lang="uz-Cyrl-UZ" dirty="0"/>
              <a:t>chitqi zamburug‘larida kurtaklanuvchi mitseliy hosil bo‘ladi. Jinsiy yo‘l bilan ko‘payishda ikkita hujayra qo‘shilishidan </a:t>
            </a:r>
            <a:r>
              <a:rPr lang="uz-Cyrl-UZ" b="1" i="1" dirty="0"/>
              <a:t>zigospora</a:t>
            </a:r>
            <a:r>
              <a:rPr lang="uz-Cyrl-UZ" dirty="0"/>
              <a:t> (mog‘or zamburug‘larda), </a:t>
            </a:r>
            <a:r>
              <a:rPr lang="uz-Cyrl-UZ" b="1" i="1" dirty="0"/>
              <a:t>askospora</a:t>
            </a:r>
            <a:r>
              <a:rPr lang="uz-Cyrl-UZ" dirty="0"/>
              <a:t> (xaltachali zamburug‘larda), </a:t>
            </a:r>
            <a:r>
              <a:rPr lang="uz-Cyrl-UZ" b="1" i="1" dirty="0"/>
              <a:t>bazidiospora</a:t>
            </a:r>
            <a:r>
              <a:rPr lang="uz-Cyrl-UZ" dirty="0"/>
              <a:t> (bazidiyali zamburug‘larda) hosil bo‘ladi. </a:t>
            </a:r>
            <a:endParaRPr lang="ru-RU" dirty="0"/>
          </a:p>
          <a:p>
            <a:pPr lvl="0" algn="just"/>
            <a:r>
              <a:rPr lang="uz-Cyrl-UZ" dirty="0"/>
              <a:t>Zamburug‘lar bir qancha morfologik va fiziologik belgilariga ko‘ra yetti sinfga: </a:t>
            </a:r>
            <a:endParaRPr lang="ru-RU" dirty="0"/>
          </a:p>
          <a:p>
            <a:pPr algn="just"/>
            <a:endParaRPr lang="ru-RU" dirty="0"/>
          </a:p>
        </p:txBody>
      </p:sp>
      <p:graphicFrame>
        <p:nvGraphicFramePr>
          <p:cNvPr id="4" name="Схема 3"/>
          <p:cNvGraphicFramePr/>
          <p:nvPr/>
        </p:nvGraphicFramePr>
        <p:xfrm>
          <a:off x="2840736" y="2944368"/>
          <a:ext cx="6949440" cy="348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06401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537082"/>
          </a:xfrm>
        </p:spPr>
        <p:txBody>
          <a:bodyPr>
            <a:normAutofit fontScale="90000"/>
          </a:bodyPr>
          <a:lstStyle/>
          <a:p>
            <a:r>
              <a:rPr lang="en-US" dirty="0"/>
              <a:t>ZAMBURUG’LAR:</a:t>
            </a:r>
            <a:endParaRPr lang="ru-RU" dirty="0"/>
          </a:p>
        </p:txBody>
      </p:sp>
      <p:sp>
        <p:nvSpPr>
          <p:cNvPr id="3" name="Объект 2"/>
          <p:cNvSpPr>
            <a:spLocks noGrp="1"/>
          </p:cNvSpPr>
          <p:nvPr>
            <p:ph idx="1"/>
          </p:nvPr>
        </p:nvSpPr>
        <p:spPr>
          <a:xfrm>
            <a:off x="1957578" y="1008762"/>
            <a:ext cx="8295894" cy="2380615"/>
          </a:xfrm>
        </p:spPr>
        <p:txBody>
          <a:bodyPr>
            <a:normAutofit lnSpcReduction="10000"/>
          </a:bodyPr>
          <a:lstStyle/>
          <a:p>
            <a:pPr lvl="0" algn="just"/>
            <a:r>
              <a:rPr lang="uz-Cyrl-UZ" dirty="0"/>
              <a:t>Bu mikroorganizmlarning hammasi bo‘lib 70 mingdan ortiq turi ma’lum. Fikomitsetlarga mog‘or zamburug‘lari misol bo‘ladi, ular tabiatda keng tarqalgan bir hujayrali shoxlangan mitseliy hosil qiladi. Uning uchidan spora bilan to‘lgan sharsimon sporangiyli meva hosil qiluvchi giflar ajralib chiqadi.</a:t>
            </a:r>
            <a:endParaRPr lang="ru-RU" dirty="0"/>
          </a:p>
          <a:p>
            <a:pPr marL="0" indent="0">
              <a:buNone/>
            </a:pPr>
            <a:endParaRPr lang="ru-RU" dirty="0"/>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1440" y="3194305"/>
            <a:ext cx="5547360" cy="312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51130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365127"/>
            <a:ext cx="7886700" cy="756538"/>
          </a:xfrm>
        </p:spPr>
        <p:txBody>
          <a:bodyPr/>
          <a:lstStyle/>
          <a:p>
            <a:r>
              <a:rPr lang="en-US" dirty="0"/>
              <a:t>ASKOMISETLAR:</a:t>
            </a:r>
            <a:endParaRPr lang="ru-RU" dirty="0"/>
          </a:p>
        </p:txBody>
      </p:sp>
      <p:sp>
        <p:nvSpPr>
          <p:cNvPr id="3" name="Объект 2"/>
          <p:cNvSpPr>
            <a:spLocks noGrp="1"/>
          </p:cNvSpPr>
          <p:nvPr>
            <p:ph idx="1"/>
          </p:nvPr>
        </p:nvSpPr>
        <p:spPr>
          <a:xfrm>
            <a:off x="2042922" y="1130682"/>
            <a:ext cx="7886700" cy="1917319"/>
          </a:xfrm>
        </p:spPr>
        <p:txBody>
          <a:bodyPr>
            <a:normAutofit fontScale="92500" lnSpcReduction="20000"/>
          </a:bodyPr>
          <a:lstStyle/>
          <a:p>
            <a:pPr lvl="0" algn="just"/>
            <a:r>
              <a:rPr lang="uz-Cyrl-UZ" dirty="0"/>
              <a:t>Askomitsetlarga achitqilar kiradi. Bular bir hujayrali, tuxumsimon va elipsimon shaklida, uzunligi 8-10 mkm, yo‘g‘onligi 2-7 mkm ga yaqin. Ularni hujayralari qobiq, protoplazma va o‘zakdan iborat. Asosan oddiy bo‘linish, kurtaklanish yo‘li bilan ko‘payadi. Ba’zilari esa askospora hosil qilish yo‘li bilan ko‘payadi.</a:t>
            </a:r>
            <a:endParaRPr lang="ru-RU" dirty="0"/>
          </a:p>
          <a:p>
            <a:pPr marL="0" indent="0" algn="just">
              <a:buNone/>
            </a:pPr>
            <a:endParaRPr lang="ru-RU" dirty="0"/>
          </a:p>
        </p:txBody>
      </p:sp>
      <p:pic>
        <p:nvPicPr>
          <p:cNvPr id="389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52948" y="2987040"/>
            <a:ext cx="4141216" cy="310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75421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i="1" dirty="0" err="1" smtClean="0"/>
              <a:t>Nazorat</a:t>
            </a:r>
            <a:r>
              <a:rPr lang="en-US" b="1" i="1" dirty="0" smtClean="0"/>
              <a:t> </a:t>
            </a:r>
            <a:r>
              <a:rPr lang="en-US" b="1" i="1" dirty="0" err="1" smtClean="0"/>
              <a:t>savollari</a:t>
            </a:r>
            <a:endParaRPr lang="ru-RU" b="1" i="1" dirty="0"/>
          </a:p>
        </p:txBody>
      </p:sp>
      <p:sp>
        <p:nvSpPr>
          <p:cNvPr id="3" name="Объект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1. </a:t>
            </a:r>
            <a:r>
              <a:rPr lang="en-US" b="1" dirty="0" err="1" smtClean="0">
                <a:latin typeface="Times New Roman" panose="02020603050405020304" pitchFamily="18" charset="0"/>
                <a:cs typeface="Times New Roman" panose="02020603050405020304" pitchFamily="18" charset="0"/>
              </a:rPr>
              <a:t>Eukariot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va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prokariotlar</a:t>
            </a:r>
            <a:r>
              <a:rPr lang="ru-RU"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organizmlarning</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fotosintez</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farqini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ayting</a:t>
            </a:r>
            <a:r>
              <a:rPr lang="en-US" b="1" dirty="0" smtClean="0">
                <a:latin typeface="Times New Roman" panose="02020603050405020304" pitchFamily="18" charset="0"/>
                <a:cs typeface="Times New Roman" panose="02020603050405020304" pitchFamily="18" charset="0"/>
              </a:rPr>
              <a:t>?</a:t>
            </a:r>
          </a:p>
          <a:p>
            <a:r>
              <a:rPr lang="en-US" b="1" dirty="0" smtClean="0">
                <a:latin typeface="Times New Roman" panose="02020603050405020304" pitchFamily="18" charset="0"/>
                <a:cs typeface="Times New Roman" panose="02020603050405020304" pitchFamily="18" charset="0"/>
              </a:rPr>
              <a:t>2. </a:t>
            </a:r>
            <a:r>
              <a:rPr lang="en-US" b="1" dirty="0" err="1" smtClean="0">
                <a:latin typeface="Times New Roman" panose="02020603050405020304" pitchFamily="18" charset="0"/>
                <a:cs typeface="Times New Roman" panose="02020603050405020304" pitchFamily="18" charset="0"/>
              </a:rPr>
              <a:t>Vi</a:t>
            </a:r>
            <a:r>
              <a:rPr lang="en-US" altLang="ru-RU" b="1" dirty="0" err="1" smtClean="0">
                <a:latin typeface="Times New Roman" panose="02020603050405020304" pitchFamily="18" charset="0"/>
                <a:cs typeface="Times New Roman" panose="02020603050405020304" pitchFamily="18" charset="0"/>
              </a:rPr>
              <a:t>ruslar</a:t>
            </a:r>
            <a:r>
              <a:rPr lang="en-US" altLang="ru-RU" b="1" dirty="0" smtClean="0">
                <a:latin typeface="Times New Roman" panose="02020603050405020304" pitchFamily="18" charset="0"/>
                <a:cs typeface="Times New Roman" panose="02020603050405020304" pitchFamily="18" charset="0"/>
              </a:rPr>
              <a:t> </a:t>
            </a:r>
            <a:r>
              <a:rPr lang="en-US" altLang="ru-RU" b="1" dirty="0" err="1">
                <a:latin typeface="Times New Roman" panose="02020603050405020304" pitchFamily="18" charset="0"/>
                <a:cs typeface="Times New Roman" panose="02020603050405020304" pitchFamily="18" charset="0"/>
              </a:rPr>
              <a:t>uchun</a:t>
            </a:r>
            <a:r>
              <a:rPr lang="en-US" altLang="ru-RU" b="1" dirty="0">
                <a:latin typeface="Times New Roman" panose="02020603050405020304" pitchFamily="18" charset="0"/>
                <a:cs typeface="Times New Roman" panose="02020603050405020304" pitchFamily="18" charset="0"/>
              </a:rPr>
              <a:t> </a:t>
            </a:r>
            <a:r>
              <a:rPr lang="en-US" altLang="ru-RU" b="1" dirty="0" err="1">
                <a:latin typeface="Times New Roman" panose="02020603050405020304" pitchFamily="18" charset="0"/>
                <a:cs typeface="Times New Roman" panose="02020603050405020304" pitchFamily="18" charset="0"/>
              </a:rPr>
              <a:t>umumiy</a:t>
            </a:r>
            <a:r>
              <a:rPr lang="en-US" altLang="ru-RU" b="1" dirty="0">
                <a:latin typeface="Times New Roman" panose="02020603050405020304" pitchFamily="18" charset="0"/>
                <a:cs typeface="Times New Roman" panose="02020603050405020304" pitchFamily="18" charset="0"/>
              </a:rPr>
              <a:t> </a:t>
            </a:r>
            <a:r>
              <a:rPr lang="en-US" altLang="ru-RU" b="1" dirty="0" err="1">
                <a:latin typeface="Times New Roman" panose="02020603050405020304" pitchFamily="18" charset="0"/>
                <a:cs typeface="Times New Roman" panose="02020603050405020304" pitchFamily="18" charset="0"/>
              </a:rPr>
              <a:t>bo’lgan</a:t>
            </a:r>
            <a:r>
              <a:rPr lang="en-US" altLang="ru-RU" b="1" dirty="0">
                <a:latin typeface="Times New Roman" panose="02020603050405020304" pitchFamily="18" charset="0"/>
                <a:cs typeface="Times New Roman" panose="02020603050405020304" pitchFamily="18" charset="0"/>
              </a:rPr>
              <a:t> </a:t>
            </a:r>
            <a:r>
              <a:rPr lang="en-US" altLang="ru-RU" b="1" dirty="0" err="1" smtClean="0">
                <a:latin typeface="Times New Roman" panose="02020603050405020304" pitchFamily="18" charset="0"/>
                <a:cs typeface="Times New Roman" panose="02020603050405020304" pitchFamily="18" charset="0"/>
              </a:rPr>
              <a:t>xususiyatlarni</a:t>
            </a:r>
            <a:r>
              <a:rPr lang="en-US" altLang="ru-RU" b="1" dirty="0">
                <a:latin typeface="Times New Roman" panose="02020603050405020304" pitchFamily="18" charset="0"/>
                <a:cs typeface="Times New Roman" panose="02020603050405020304" pitchFamily="18" charset="0"/>
              </a:rPr>
              <a:t> </a:t>
            </a:r>
            <a:r>
              <a:rPr lang="en-US" altLang="ru-RU" b="1" dirty="0" err="1" smtClean="0">
                <a:latin typeface="Times New Roman" panose="02020603050405020304" pitchFamily="18" charset="0"/>
                <a:cs typeface="Times New Roman" panose="02020603050405020304" pitchFamily="18" charset="0"/>
              </a:rPr>
              <a:t>ayting</a:t>
            </a:r>
            <a:r>
              <a:rPr lang="en-US" altLang="ru-RU" b="1" dirty="0" smtClean="0">
                <a:latin typeface="Times New Roman" panose="02020603050405020304" pitchFamily="18" charset="0"/>
                <a:cs typeface="Times New Roman" panose="02020603050405020304" pitchFamily="18" charset="0"/>
              </a:rPr>
              <a:t>?</a:t>
            </a:r>
          </a:p>
          <a:p>
            <a:r>
              <a:rPr lang="en-US" altLang="ru-RU" b="1" dirty="0" smtClean="0">
                <a:latin typeface="Times New Roman" panose="02020603050405020304" pitchFamily="18" charset="0"/>
                <a:cs typeface="Times New Roman" panose="02020603050405020304" pitchFamily="18" charset="0"/>
              </a:rPr>
              <a:t>3. </a:t>
            </a:r>
            <a:r>
              <a:rPr lang="en-US" b="1" dirty="0" err="1" smtClean="0">
                <a:latin typeface="Times New Roman" panose="02020603050405020304" pitchFamily="18" charset="0"/>
                <a:cs typeface="Times New Roman" panose="02020603050405020304" pitchFamily="18" charset="0"/>
              </a:rPr>
              <a:t>Saprofit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mikoplazmalar</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qayerlarda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uchraydi</a:t>
            </a:r>
            <a:r>
              <a:rPr lang="en-US" b="1" dirty="0" smtClean="0">
                <a:latin typeface="Times New Roman" panose="02020603050405020304" pitchFamily="18" charset="0"/>
                <a:cs typeface="Times New Roman" panose="02020603050405020304" pitchFamily="18" charset="0"/>
              </a:rPr>
              <a:t>?</a:t>
            </a:r>
            <a:endParaRPr lang="en-US" altLang="ru-RU" b="1" dirty="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4. A</a:t>
            </a:r>
            <a:r>
              <a:rPr lang="uz-Cyrl-UZ" b="1" dirty="0" smtClean="0">
                <a:latin typeface="Times New Roman" panose="02020603050405020304" pitchFamily="18" charset="0"/>
                <a:cs typeface="Times New Roman" panose="02020603050405020304" pitchFamily="18" charset="0"/>
              </a:rPr>
              <a:t>ktinomikoz</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qanday</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kasallik</a:t>
            </a:r>
            <a:r>
              <a:rPr lang="en-US" b="1" dirty="0" smtClean="0">
                <a:latin typeface="Times New Roman" panose="02020603050405020304" pitchFamily="18" charset="0"/>
                <a:cs typeface="Times New Roman" panose="02020603050405020304" pitchFamily="18" charset="0"/>
              </a:rPr>
              <a:t>?</a:t>
            </a:r>
          </a:p>
          <a:p>
            <a:r>
              <a:rPr lang="en-US" b="1" dirty="0" smtClean="0">
                <a:latin typeface="Times New Roman" panose="02020603050405020304" pitchFamily="18" charset="0"/>
                <a:cs typeface="Times New Roman" panose="02020603050405020304" pitchFamily="18" charset="0"/>
              </a:rPr>
              <a:t>5. </a:t>
            </a:r>
            <a:r>
              <a:rPr lang="en-US" b="1" dirty="0" err="1" smtClean="0">
                <a:latin typeface="Times New Roman" panose="02020603050405020304" pitchFamily="18" charset="0"/>
                <a:cs typeface="Times New Roman" panose="02020603050405020304" pitchFamily="18" charset="0"/>
              </a:rPr>
              <a:t>Sianobakteriyalar</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qayerda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keng</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tarqalgan</a:t>
            </a:r>
            <a:r>
              <a:rPr lang="en-US" b="1" dirty="0"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60907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i="1" dirty="0" err="1" smtClean="0">
                <a:latin typeface="Times New Roman" panose="02020603050405020304" pitchFamily="18" charset="0"/>
                <a:cs typeface="Times New Roman" panose="02020603050405020304" pitchFamily="18" charset="0"/>
              </a:rPr>
              <a:t>Nazorat</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testlar</a:t>
            </a:r>
            <a:endParaRPr lang="ru-RU" b="1"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en-US" dirty="0" smtClean="0"/>
              <a:t>1. </a:t>
            </a:r>
            <a:r>
              <a:rPr lang="en-US" dirty="0" err="1" smtClean="0"/>
              <a:t>Binar</a:t>
            </a:r>
            <a:r>
              <a:rPr lang="en-US" dirty="0" smtClean="0"/>
              <a:t> </a:t>
            </a:r>
            <a:r>
              <a:rPr lang="en-US" dirty="0" err="1"/>
              <a:t>bo’linish</a:t>
            </a:r>
            <a:r>
              <a:rPr lang="en-US" dirty="0"/>
              <a:t> </a:t>
            </a:r>
            <a:r>
              <a:rPr lang="en-US" dirty="0" err="1"/>
              <a:t>qaysi</a:t>
            </a:r>
            <a:r>
              <a:rPr lang="en-US" dirty="0"/>
              <a:t> </a:t>
            </a:r>
            <a:r>
              <a:rPr lang="en-US" dirty="0" err="1"/>
              <a:t>organizmlar</a:t>
            </a:r>
            <a:r>
              <a:rPr lang="en-US" dirty="0"/>
              <a:t> </a:t>
            </a:r>
            <a:r>
              <a:rPr lang="en-US" dirty="0" err="1"/>
              <a:t>uchun</a:t>
            </a:r>
            <a:r>
              <a:rPr lang="en-US" dirty="0"/>
              <a:t> xos.1)</a:t>
            </a:r>
            <a:r>
              <a:rPr lang="en-US" dirty="0" err="1"/>
              <a:t>bezgak</a:t>
            </a:r>
            <a:r>
              <a:rPr lang="en-US" dirty="0"/>
              <a:t> </a:t>
            </a:r>
            <a:r>
              <a:rPr lang="en-US" dirty="0" err="1"/>
              <a:t>paraziti</a:t>
            </a:r>
            <a:r>
              <a:rPr lang="en-US" dirty="0"/>
              <a:t> 2)</a:t>
            </a:r>
            <a:r>
              <a:rPr lang="en-US" dirty="0" err="1"/>
              <a:t>og’iz</a:t>
            </a:r>
            <a:r>
              <a:rPr lang="en-US" dirty="0"/>
              <a:t> </a:t>
            </a:r>
            <a:r>
              <a:rPr lang="en-US" dirty="0" err="1"/>
              <a:t>amyobasi</a:t>
            </a:r>
            <a:r>
              <a:rPr lang="en-US" dirty="0"/>
              <a:t> 3)</a:t>
            </a:r>
            <a:r>
              <a:rPr lang="en-US" dirty="0" err="1"/>
              <a:t>triponosoma</a:t>
            </a:r>
            <a:r>
              <a:rPr lang="en-US" dirty="0"/>
              <a:t> 4)</a:t>
            </a:r>
            <a:r>
              <a:rPr lang="en-US" dirty="0" err="1"/>
              <a:t>evgilena</a:t>
            </a:r>
            <a:r>
              <a:rPr lang="en-US" dirty="0"/>
              <a:t> 5)</a:t>
            </a:r>
            <a:r>
              <a:rPr lang="en-US" dirty="0" err="1"/>
              <a:t>achitqi</a:t>
            </a:r>
            <a:r>
              <a:rPr lang="en-US" dirty="0"/>
              <a:t> </a:t>
            </a:r>
            <a:r>
              <a:rPr lang="en-US" dirty="0" err="1"/>
              <a:t>zamburug’I</a:t>
            </a:r>
            <a:r>
              <a:rPr lang="en-US" dirty="0"/>
              <a:t> 6)</a:t>
            </a:r>
            <a:r>
              <a:rPr lang="en-US" dirty="0" err="1"/>
              <a:t>xlominomanada</a:t>
            </a:r>
            <a:r>
              <a:rPr lang="en-US" dirty="0"/>
              <a:t> 7)</a:t>
            </a:r>
            <a:r>
              <a:rPr lang="en-US" dirty="0" err="1"/>
              <a:t>tufelka</a:t>
            </a:r>
            <a:r>
              <a:rPr lang="en-US" dirty="0"/>
              <a:t> .</a:t>
            </a:r>
          </a:p>
          <a:p>
            <a:r>
              <a:rPr lang="en-US" b="1" dirty="0"/>
              <a:t>a)</a:t>
            </a:r>
            <a:r>
              <a:rPr lang="en-US" dirty="0"/>
              <a:t>1,3,5</a:t>
            </a:r>
          </a:p>
          <a:p>
            <a:r>
              <a:rPr lang="en-US" b="1" dirty="0"/>
              <a:t>b)</a:t>
            </a:r>
            <a:r>
              <a:rPr lang="en-US" dirty="0"/>
              <a:t>2,3</a:t>
            </a:r>
          </a:p>
          <a:p>
            <a:r>
              <a:rPr lang="en-US" b="1" dirty="0"/>
              <a:t>c)</a:t>
            </a:r>
            <a:r>
              <a:rPr lang="en-US" dirty="0"/>
              <a:t>2,4,7</a:t>
            </a:r>
          </a:p>
          <a:p>
            <a:r>
              <a:rPr lang="en-US" b="1" dirty="0"/>
              <a:t>d)</a:t>
            </a:r>
            <a:r>
              <a:rPr lang="en-US" dirty="0"/>
              <a:t>2,4,6</a:t>
            </a:r>
          </a:p>
          <a:p>
            <a:endParaRPr lang="ru-RU" dirty="0"/>
          </a:p>
        </p:txBody>
      </p:sp>
    </p:spTree>
    <p:extLst>
      <p:ext uri="{BB962C8B-B14F-4D97-AF65-F5344CB8AC3E}">
        <p14:creationId xmlns:p14="http://schemas.microsoft.com/office/powerpoint/2010/main" val="131726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799564" y="125614"/>
            <a:ext cx="10515600" cy="6597158"/>
          </a:xfrm>
        </p:spPr>
        <p:txBody>
          <a:bodyPr>
            <a:normAutofit lnSpcReduction="10000"/>
          </a:bodyPr>
          <a:lstStyle/>
          <a:p>
            <a:pPr marL="0" indent="0">
              <a:buNone/>
            </a:pPr>
            <a:r>
              <a:rPr lang="en-US" dirty="0" smtClean="0"/>
              <a:t>2. </a:t>
            </a:r>
            <a:r>
              <a:rPr lang="en-US" dirty="0" err="1" smtClean="0"/>
              <a:t>Bakteriya</a:t>
            </a:r>
            <a:r>
              <a:rPr lang="en-US" dirty="0" smtClean="0"/>
              <a:t> </a:t>
            </a:r>
            <a:r>
              <a:rPr lang="en-US" dirty="0" err="1"/>
              <a:t>hujayrasiga</a:t>
            </a:r>
            <a:r>
              <a:rPr lang="en-US" dirty="0"/>
              <a:t> </a:t>
            </a:r>
            <a:r>
              <a:rPr lang="en-US" dirty="0" err="1"/>
              <a:t>xos</a:t>
            </a:r>
            <a:r>
              <a:rPr lang="en-US" dirty="0"/>
              <a:t> </a:t>
            </a:r>
            <a:r>
              <a:rPr lang="en-US" dirty="0" err="1"/>
              <a:t>xususiyatlarni</a:t>
            </a:r>
            <a:r>
              <a:rPr lang="en-US" dirty="0"/>
              <a:t> aniqlang.1)</a:t>
            </a:r>
            <a:r>
              <a:rPr lang="en-US" dirty="0" err="1"/>
              <a:t>xujayra</a:t>
            </a:r>
            <a:r>
              <a:rPr lang="en-US" dirty="0"/>
              <a:t> </a:t>
            </a:r>
            <a:r>
              <a:rPr lang="en-US" dirty="0" err="1"/>
              <a:t>qobig’i</a:t>
            </a:r>
            <a:r>
              <a:rPr lang="en-US" dirty="0"/>
              <a:t> </a:t>
            </a:r>
            <a:r>
              <a:rPr lang="en-US" dirty="0" err="1"/>
              <a:t>murein</a:t>
            </a:r>
            <a:r>
              <a:rPr lang="en-US" dirty="0"/>
              <a:t> </a:t>
            </a:r>
            <a:r>
              <a:rPr lang="en-US" dirty="0" err="1"/>
              <a:t>degan</a:t>
            </a:r>
            <a:r>
              <a:rPr lang="en-US" dirty="0"/>
              <a:t> </a:t>
            </a:r>
            <a:r>
              <a:rPr lang="en-US" dirty="0" err="1"/>
              <a:t>moddadan</a:t>
            </a:r>
            <a:r>
              <a:rPr lang="en-US" dirty="0"/>
              <a:t> </a:t>
            </a:r>
            <a:r>
              <a:rPr lang="en-US" dirty="0" err="1"/>
              <a:t>iborat</a:t>
            </a:r>
            <a:r>
              <a:rPr lang="en-US" dirty="0"/>
              <a:t> 2)ATF </a:t>
            </a:r>
            <a:r>
              <a:rPr lang="en-US" dirty="0" err="1"/>
              <a:t>sintezi</a:t>
            </a:r>
            <a:r>
              <a:rPr lang="en-US" dirty="0"/>
              <a:t> </a:t>
            </a:r>
            <a:r>
              <a:rPr lang="en-US" dirty="0" err="1"/>
              <a:t>mitoxondriyada</a:t>
            </a:r>
            <a:r>
              <a:rPr lang="en-US" dirty="0"/>
              <a:t> </a:t>
            </a:r>
            <a:r>
              <a:rPr lang="en-US" dirty="0" err="1"/>
              <a:t>sodir</a:t>
            </a:r>
            <a:r>
              <a:rPr lang="en-US" dirty="0"/>
              <a:t> </a:t>
            </a:r>
            <a:r>
              <a:rPr lang="en-US" dirty="0" err="1"/>
              <a:t>bo’lmaydi</a:t>
            </a:r>
            <a:r>
              <a:rPr lang="en-US" dirty="0"/>
              <a:t> 3)</a:t>
            </a:r>
            <a:r>
              <a:rPr lang="en-US" dirty="0" err="1"/>
              <a:t>ATFsintezi</a:t>
            </a:r>
            <a:r>
              <a:rPr lang="en-US" dirty="0"/>
              <a:t> </a:t>
            </a:r>
            <a:r>
              <a:rPr lang="en-US" dirty="0" err="1"/>
              <a:t>mezosomada</a:t>
            </a:r>
            <a:r>
              <a:rPr lang="en-US" dirty="0"/>
              <a:t> </a:t>
            </a:r>
            <a:r>
              <a:rPr lang="en-US" dirty="0" err="1"/>
              <a:t>sodir</a:t>
            </a:r>
            <a:r>
              <a:rPr lang="en-US" dirty="0"/>
              <a:t> </a:t>
            </a:r>
            <a:r>
              <a:rPr lang="en-US" dirty="0" err="1"/>
              <a:t>bo’lmaydi</a:t>
            </a:r>
            <a:r>
              <a:rPr lang="en-US" dirty="0"/>
              <a:t> 4)</a:t>
            </a:r>
            <a:r>
              <a:rPr lang="en-US" dirty="0" err="1"/>
              <a:t>aerosomaga</a:t>
            </a:r>
            <a:r>
              <a:rPr lang="en-US" dirty="0"/>
              <a:t> </a:t>
            </a:r>
            <a:r>
              <a:rPr lang="en-US" dirty="0" err="1"/>
              <a:t>ega</a:t>
            </a:r>
            <a:r>
              <a:rPr lang="en-US" dirty="0"/>
              <a:t> 5) </a:t>
            </a:r>
            <a:r>
              <a:rPr lang="en-US" dirty="0" err="1"/>
              <a:t>Xujayra</a:t>
            </a:r>
            <a:r>
              <a:rPr lang="en-US" dirty="0"/>
              <a:t> </a:t>
            </a:r>
            <a:r>
              <a:rPr lang="en-US" dirty="0" err="1"/>
              <a:t>qobig’I</a:t>
            </a:r>
            <a:r>
              <a:rPr lang="en-US" dirty="0"/>
              <a:t> </a:t>
            </a:r>
            <a:r>
              <a:rPr lang="en-US" dirty="0" err="1"/>
              <a:t>xitinmoddadan</a:t>
            </a:r>
            <a:r>
              <a:rPr lang="en-US" dirty="0"/>
              <a:t> </a:t>
            </a:r>
            <a:r>
              <a:rPr lang="en-US" dirty="0" err="1"/>
              <a:t>iborat</a:t>
            </a:r>
            <a:r>
              <a:rPr lang="en-US" dirty="0"/>
              <a:t> 6)</a:t>
            </a:r>
            <a:r>
              <a:rPr lang="en-US" dirty="0" err="1"/>
              <a:t>zaxira</a:t>
            </a:r>
            <a:r>
              <a:rPr lang="en-US" dirty="0"/>
              <a:t> </a:t>
            </a:r>
            <a:r>
              <a:rPr lang="en-US" dirty="0" err="1"/>
              <a:t>modda</a:t>
            </a:r>
            <a:r>
              <a:rPr lang="en-US" dirty="0"/>
              <a:t> </a:t>
            </a:r>
            <a:r>
              <a:rPr lang="en-US" dirty="0" err="1"/>
              <a:t>kraxmal</a:t>
            </a:r>
            <a:r>
              <a:rPr lang="en-US" dirty="0"/>
              <a:t> .</a:t>
            </a:r>
          </a:p>
          <a:p>
            <a:r>
              <a:rPr lang="en-US" b="1" dirty="0"/>
              <a:t>a)</a:t>
            </a:r>
            <a:r>
              <a:rPr lang="en-US" dirty="0"/>
              <a:t>2,5,4</a:t>
            </a:r>
          </a:p>
          <a:p>
            <a:r>
              <a:rPr lang="en-US" b="1" dirty="0"/>
              <a:t>b)</a:t>
            </a:r>
            <a:r>
              <a:rPr lang="en-US" dirty="0"/>
              <a:t>1,3,6</a:t>
            </a:r>
          </a:p>
          <a:p>
            <a:r>
              <a:rPr lang="en-US" b="1" dirty="0"/>
              <a:t>c)</a:t>
            </a:r>
            <a:r>
              <a:rPr lang="en-US" dirty="0"/>
              <a:t>1,2,4</a:t>
            </a:r>
          </a:p>
          <a:p>
            <a:r>
              <a:rPr lang="en-US" b="1" dirty="0" smtClean="0"/>
              <a:t>d)</a:t>
            </a:r>
            <a:r>
              <a:rPr lang="en-US" dirty="0" smtClean="0"/>
              <a:t>2,4,6</a:t>
            </a:r>
          </a:p>
          <a:p>
            <a:pPr marL="0" indent="0">
              <a:buNone/>
            </a:pPr>
            <a:r>
              <a:rPr lang="en-US" dirty="0" smtClean="0"/>
              <a:t>3. </a:t>
            </a:r>
            <a:r>
              <a:rPr lang="en-US" dirty="0" err="1" smtClean="0"/>
              <a:t>Parazit</a:t>
            </a:r>
            <a:r>
              <a:rPr lang="en-US" dirty="0" smtClean="0"/>
              <a:t> </a:t>
            </a:r>
            <a:r>
              <a:rPr lang="en-US" dirty="0" err="1"/>
              <a:t>bakteriyalar</a:t>
            </a:r>
            <a:r>
              <a:rPr lang="en-US" dirty="0"/>
              <a:t> </a:t>
            </a:r>
            <a:r>
              <a:rPr lang="en-US" dirty="0" err="1"/>
              <a:t>keltirilgan</a:t>
            </a:r>
            <a:r>
              <a:rPr lang="en-US" dirty="0"/>
              <a:t> </a:t>
            </a:r>
            <a:r>
              <a:rPr lang="en-US" dirty="0" err="1"/>
              <a:t>qatorni</a:t>
            </a:r>
            <a:r>
              <a:rPr lang="en-US" dirty="0"/>
              <a:t> toping.1)</a:t>
            </a:r>
            <a:r>
              <a:rPr lang="en-US" dirty="0" err="1"/>
              <a:t>o’lat</a:t>
            </a:r>
            <a:r>
              <a:rPr lang="en-US" dirty="0"/>
              <a:t> 2)</a:t>
            </a:r>
            <a:r>
              <a:rPr lang="en-US" dirty="0" err="1"/>
              <a:t>vertisilium</a:t>
            </a:r>
            <a:r>
              <a:rPr lang="en-US" dirty="0"/>
              <a:t> 3)</a:t>
            </a:r>
            <a:r>
              <a:rPr lang="en-US" dirty="0" err="1"/>
              <a:t>tamaki</a:t>
            </a:r>
            <a:r>
              <a:rPr lang="en-US" dirty="0"/>
              <a:t> </a:t>
            </a:r>
            <a:r>
              <a:rPr lang="en-US" dirty="0" err="1"/>
              <a:t>mozaikasi</a:t>
            </a:r>
            <a:r>
              <a:rPr lang="en-US" dirty="0"/>
              <a:t> 4)</a:t>
            </a:r>
            <a:r>
              <a:rPr lang="en-US" dirty="0" err="1"/>
              <a:t>leyshmaniya</a:t>
            </a:r>
            <a:r>
              <a:rPr lang="en-US" dirty="0"/>
              <a:t> 5)</a:t>
            </a:r>
            <a:r>
              <a:rPr lang="en-US" dirty="0" err="1"/>
              <a:t>qoqshol</a:t>
            </a:r>
            <a:r>
              <a:rPr lang="en-US" dirty="0"/>
              <a:t> 6)</a:t>
            </a:r>
            <a:r>
              <a:rPr lang="en-US" dirty="0" err="1"/>
              <a:t>triponosoma</a:t>
            </a:r>
            <a:r>
              <a:rPr lang="en-US" dirty="0"/>
              <a:t> .</a:t>
            </a:r>
          </a:p>
          <a:p>
            <a:r>
              <a:rPr lang="en-US" b="1" dirty="0"/>
              <a:t>a)</a:t>
            </a:r>
            <a:r>
              <a:rPr lang="en-US" dirty="0"/>
              <a:t>2,3,5</a:t>
            </a:r>
          </a:p>
          <a:p>
            <a:r>
              <a:rPr lang="en-US" b="1" dirty="0"/>
              <a:t>b)</a:t>
            </a:r>
            <a:r>
              <a:rPr lang="en-US" dirty="0"/>
              <a:t>1,3,5</a:t>
            </a:r>
          </a:p>
          <a:p>
            <a:r>
              <a:rPr lang="en-US" b="1" dirty="0"/>
              <a:t>c)</a:t>
            </a:r>
            <a:r>
              <a:rPr lang="en-US" dirty="0"/>
              <a:t>3,4,6</a:t>
            </a:r>
          </a:p>
          <a:p>
            <a:r>
              <a:rPr lang="en-US" b="1" dirty="0"/>
              <a:t>d)</a:t>
            </a:r>
            <a:r>
              <a:rPr lang="en-US" dirty="0"/>
              <a:t>1,5</a:t>
            </a:r>
          </a:p>
          <a:p>
            <a:endParaRPr lang="en-US" dirty="0"/>
          </a:p>
        </p:txBody>
      </p:sp>
    </p:spTree>
    <p:extLst>
      <p:ext uri="{BB962C8B-B14F-4D97-AF65-F5344CB8AC3E}">
        <p14:creationId xmlns:p14="http://schemas.microsoft.com/office/powerpoint/2010/main" val="3250388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5620" y="138493"/>
            <a:ext cx="11757338" cy="6571400"/>
          </a:xfrm>
        </p:spPr>
        <p:txBody>
          <a:bodyPr/>
          <a:lstStyle/>
          <a:p>
            <a:pPr marL="0" indent="0">
              <a:buNone/>
            </a:pPr>
            <a:r>
              <a:rPr lang="en-US" dirty="0" smtClean="0"/>
              <a:t>4. </a:t>
            </a:r>
            <a:r>
              <a:rPr lang="en-US" dirty="0" err="1" smtClean="0"/>
              <a:t>Bezgak</a:t>
            </a:r>
            <a:r>
              <a:rPr lang="en-US" dirty="0" smtClean="0"/>
              <a:t> </a:t>
            </a:r>
            <a:r>
              <a:rPr lang="en-US" dirty="0" err="1"/>
              <a:t>parazitiga</a:t>
            </a:r>
            <a:r>
              <a:rPr lang="en-US" dirty="0"/>
              <a:t> </a:t>
            </a:r>
            <a:r>
              <a:rPr lang="en-US" dirty="0" err="1"/>
              <a:t>xos</a:t>
            </a:r>
            <a:r>
              <a:rPr lang="en-US" dirty="0"/>
              <a:t> </a:t>
            </a:r>
            <a:r>
              <a:rPr lang="en-US" dirty="0" err="1"/>
              <a:t>xuxusiyatlarni</a:t>
            </a:r>
            <a:r>
              <a:rPr lang="en-US" dirty="0"/>
              <a:t> toping.1)</a:t>
            </a:r>
            <a:r>
              <a:rPr lang="en-US" dirty="0" err="1"/>
              <a:t>Afrikada</a:t>
            </a:r>
            <a:r>
              <a:rPr lang="en-US" dirty="0"/>
              <a:t> </a:t>
            </a:r>
            <a:r>
              <a:rPr lang="en-US" dirty="0" err="1"/>
              <a:t>uchraydi</a:t>
            </a:r>
            <a:r>
              <a:rPr lang="en-US" dirty="0"/>
              <a:t> 2)</a:t>
            </a:r>
            <a:r>
              <a:rPr lang="en-US" dirty="0" err="1"/>
              <a:t>eurkariot</a:t>
            </a:r>
            <a:r>
              <a:rPr lang="en-US" dirty="0"/>
              <a:t> </a:t>
            </a:r>
            <a:r>
              <a:rPr lang="en-US" dirty="0" err="1"/>
              <a:t>xujayra</a:t>
            </a:r>
            <a:r>
              <a:rPr lang="en-US" dirty="0"/>
              <a:t> 3)</a:t>
            </a:r>
            <a:r>
              <a:rPr lang="en-US" dirty="0" err="1"/>
              <a:t>prokariot</a:t>
            </a:r>
            <a:r>
              <a:rPr lang="en-US" dirty="0"/>
              <a:t> </a:t>
            </a:r>
            <a:r>
              <a:rPr lang="en-US" dirty="0" err="1"/>
              <a:t>xujayra</a:t>
            </a:r>
            <a:r>
              <a:rPr lang="en-US" dirty="0"/>
              <a:t> 4)</a:t>
            </a:r>
            <a:r>
              <a:rPr lang="en-US" dirty="0" err="1"/>
              <a:t>shizogoniya</a:t>
            </a:r>
            <a:r>
              <a:rPr lang="en-US" dirty="0"/>
              <a:t> </a:t>
            </a:r>
            <a:r>
              <a:rPr lang="en-US" dirty="0" err="1"/>
              <a:t>sodir</a:t>
            </a:r>
            <a:r>
              <a:rPr lang="en-US" dirty="0"/>
              <a:t> </a:t>
            </a:r>
            <a:r>
              <a:rPr lang="en-US" dirty="0" err="1"/>
              <a:t>bo’ladi</a:t>
            </a:r>
            <a:r>
              <a:rPr lang="en-US" dirty="0"/>
              <a:t> 5)</a:t>
            </a:r>
            <a:r>
              <a:rPr lang="en-US" dirty="0" err="1"/>
              <a:t>meyoz</a:t>
            </a:r>
            <a:r>
              <a:rPr lang="en-US" dirty="0"/>
              <a:t> </a:t>
            </a:r>
            <a:r>
              <a:rPr lang="en-US" dirty="0" err="1"/>
              <a:t>bo’linish</a:t>
            </a:r>
            <a:r>
              <a:rPr lang="en-US" dirty="0"/>
              <a:t> </a:t>
            </a:r>
            <a:r>
              <a:rPr lang="en-US" dirty="0" err="1"/>
              <a:t>xos</a:t>
            </a:r>
            <a:r>
              <a:rPr lang="en-US" dirty="0"/>
              <a:t> 6)</a:t>
            </a:r>
            <a:r>
              <a:rPr lang="en-US" dirty="0" err="1"/>
              <a:t>eritrotsidda</a:t>
            </a:r>
            <a:r>
              <a:rPr lang="en-US" dirty="0"/>
              <a:t> </a:t>
            </a:r>
            <a:r>
              <a:rPr lang="en-US" dirty="0" err="1"/>
              <a:t>yashaydi</a:t>
            </a:r>
            <a:r>
              <a:rPr lang="en-US" dirty="0"/>
              <a:t>. .</a:t>
            </a:r>
          </a:p>
          <a:p>
            <a:r>
              <a:rPr lang="en-US" b="1" dirty="0"/>
              <a:t>a)</a:t>
            </a:r>
            <a:r>
              <a:rPr lang="en-US" dirty="0"/>
              <a:t>1,2,5</a:t>
            </a:r>
          </a:p>
          <a:p>
            <a:r>
              <a:rPr lang="en-US" b="1" dirty="0"/>
              <a:t>b)</a:t>
            </a:r>
            <a:r>
              <a:rPr lang="en-US" dirty="0"/>
              <a:t>3,5,6</a:t>
            </a:r>
          </a:p>
          <a:p>
            <a:r>
              <a:rPr lang="en-US" b="1" dirty="0"/>
              <a:t>c)</a:t>
            </a:r>
            <a:r>
              <a:rPr lang="en-US" dirty="0"/>
              <a:t>3,4,6</a:t>
            </a:r>
          </a:p>
          <a:p>
            <a:r>
              <a:rPr lang="en-US" b="1" dirty="0"/>
              <a:t>d)</a:t>
            </a:r>
            <a:r>
              <a:rPr lang="en-US" dirty="0"/>
              <a:t>1,4,5</a:t>
            </a:r>
          </a:p>
          <a:p>
            <a:pPr marL="0" indent="0">
              <a:buNone/>
            </a:pPr>
            <a:r>
              <a:rPr lang="en-US" dirty="0" smtClean="0"/>
              <a:t>5. </a:t>
            </a:r>
            <a:r>
              <a:rPr lang="en-US" dirty="0" err="1" smtClean="0"/>
              <a:t>Aerosomaga</a:t>
            </a:r>
            <a:r>
              <a:rPr lang="en-US" dirty="0" smtClean="0"/>
              <a:t> </a:t>
            </a:r>
            <a:r>
              <a:rPr lang="en-US" dirty="0" err="1"/>
              <a:t>ega</a:t>
            </a:r>
            <a:r>
              <a:rPr lang="en-US" dirty="0"/>
              <a:t> </a:t>
            </a:r>
            <a:r>
              <a:rPr lang="en-US" dirty="0" err="1"/>
              <a:t>organizmlar</a:t>
            </a:r>
            <a:r>
              <a:rPr lang="en-US" dirty="0"/>
              <a:t> </a:t>
            </a:r>
            <a:r>
              <a:rPr lang="en-US" dirty="0" err="1"/>
              <a:t>mezosomasida</a:t>
            </a:r>
            <a:r>
              <a:rPr lang="en-US" dirty="0"/>
              <a:t> ATF </a:t>
            </a:r>
            <a:r>
              <a:rPr lang="en-US" dirty="0" err="1"/>
              <a:t>sintezladi</a:t>
            </a:r>
            <a:r>
              <a:rPr lang="en-US" dirty="0"/>
              <a:t>. Bu </a:t>
            </a:r>
            <a:r>
              <a:rPr lang="en-US" dirty="0" err="1"/>
              <a:t>qaysi</a:t>
            </a:r>
            <a:r>
              <a:rPr lang="en-US" dirty="0"/>
              <a:t> </a:t>
            </a:r>
            <a:r>
              <a:rPr lang="en-US" dirty="0" err="1"/>
              <a:t>organizm</a:t>
            </a:r>
            <a:r>
              <a:rPr lang="en-US" dirty="0"/>
              <a:t> </a:t>
            </a:r>
          </a:p>
          <a:p>
            <a:r>
              <a:rPr lang="en-US" b="1" dirty="0"/>
              <a:t>a)</a:t>
            </a:r>
            <a:r>
              <a:rPr lang="en-US" dirty="0" err="1"/>
              <a:t>achitqi</a:t>
            </a:r>
            <a:r>
              <a:rPr lang="en-US" dirty="0"/>
              <a:t> </a:t>
            </a:r>
            <a:r>
              <a:rPr lang="en-US" dirty="0" err="1"/>
              <a:t>zamburug’I</a:t>
            </a:r>
            <a:endParaRPr lang="en-US" dirty="0"/>
          </a:p>
          <a:p>
            <a:r>
              <a:rPr lang="en-US" b="1" dirty="0"/>
              <a:t>b)</a:t>
            </a:r>
            <a:r>
              <a:rPr lang="en-US" dirty="0" err="1"/>
              <a:t>aerob</a:t>
            </a:r>
            <a:r>
              <a:rPr lang="en-US" dirty="0"/>
              <a:t> </a:t>
            </a:r>
            <a:r>
              <a:rPr lang="en-US" dirty="0" err="1"/>
              <a:t>bekteriya</a:t>
            </a:r>
            <a:endParaRPr lang="en-US" dirty="0"/>
          </a:p>
          <a:p>
            <a:r>
              <a:rPr lang="en-US" b="1" dirty="0"/>
              <a:t>c)</a:t>
            </a:r>
            <a:r>
              <a:rPr lang="en-US" dirty="0" err="1"/>
              <a:t>anaerob</a:t>
            </a:r>
            <a:r>
              <a:rPr lang="en-US" dirty="0"/>
              <a:t> </a:t>
            </a:r>
            <a:r>
              <a:rPr lang="en-US" dirty="0" err="1"/>
              <a:t>bakteriya</a:t>
            </a:r>
            <a:endParaRPr lang="en-US" dirty="0"/>
          </a:p>
          <a:p>
            <a:r>
              <a:rPr lang="en-US" b="1" dirty="0"/>
              <a:t>d)</a:t>
            </a:r>
            <a:r>
              <a:rPr lang="en-US" dirty="0" err="1"/>
              <a:t>xlorella</a:t>
            </a:r>
            <a:endParaRPr lang="en-US" dirty="0"/>
          </a:p>
          <a:p>
            <a:endParaRPr lang="ru-RU" dirty="0"/>
          </a:p>
        </p:txBody>
      </p:sp>
    </p:spTree>
    <p:extLst>
      <p:ext uri="{BB962C8B-B14F-4D97-AF65-F5344CB8AC3E}">
        <p14:creationId xmlns:p14="http://schemas.microsoft.com/office/powerpoint/2010/main" val="23297874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6982" y="112734"/>
            <a:ext cx="11886127" cy="6584279"/>
          </a:xfrm>
        </p:spPr>
        <p:txBody>
          <a:bodyPr/>
          <a:lstStyle/>
          <a:p>
            <a:pPr marL="0" indent="0">
              <a:buNone/>
            </a:pPr>
            <a:r>
              <a:rPr lang="en-US" dirty="0" smtClean="0"/>
              <a:t>6. </a:t>
            </a:r>
            <a:r>
              <a:rPr lang="en-US" dirty="0" err="1" smtClean="0"/>
              <a:t>Hujayrasiz</a:t>
            </a:r>
            <a:r>
              <a:rPr lang="en-US" dirty="0" smtClean="0"/>
              <a:t> </a:t>
            </a:r>
            <a:r>
              <a:rPr lang="en-US" dirty="0" err="1"/>
              <a:t>hayot</a:t>
            </a:r>
            <a:r>
              <a:rPr lang="en-US" dirty="0"/>
              <a:t> </a:t>
            </a:r>
            <a:r>
              <a:rPr lang="en-US" dirty="0" err="1"/>
              <a:t>yo’qligini</a:t>
            </a:r>
            <a:r>
              <a:rPr lang="en-US" dirty="0"/>
              <a:t>, </a:t>
            </a:r>
            <a:r>
              <a:rPr lang="en-US" dirty="0" err="1"/>
              <a:t>hujayra</a:t>
            </a:r>
            <a:r>
              <a:rPr lang="en-US" dirty="0"/>
              <a:t> </a:t>
            </a:r>
            <a:r>
              <a:rPr lang="en-US" dirty="0" err="1"/>
              <a:t>faqat</a:t>
            </a:r>
            <a:r>
              <a:rPr lang="en-US" dirty="0"/>
              <a:t> </a:t>
            </a:r>
            <a:r>
              <a:rPr lang="en-US" dirty="0" err="1"/>
              <a:t>avval</a:t>
            </a:r>
            <a:r>
              <a:rPr lang="en-US" dirty="0"/>
              <a:t> </a:t>
            </a:r>
            <a:r>
              <a:rPr lang="en-US" dirty="0" err="1"/>
              <a:t>mavjud</a:t>
            </a:r>
            <a:r>
              <a:rPr lang="en-US" dirty="0"/>
              <a:t> </a:t>
            </a:r>
            <a:r>
              <a:rPr lang="en-US" dirty="0" err="1"/>
              <a:t>bo’lgan</a:t>
            </a:r>
            <a:r>
              <a:rPr lang="en-US" dirty="0"/>
              <a:t> </a:t>
            </a:r>
            <a:r>
              <a:rPr lang="en-US" dirty="0" err="1"/>
              <a:t>hujayrani</a:t>
            </a:r>
            <a:r>
              <a:rPr lang="en-US" dirty="0"/>
              <a:t> </a:t>
            </a:r>
            <a:r>
              <a:rPr lang="en-US" dirty="0" err="1"/>
              <a:t>bo’linishidan</a:t>
            </a:r>
            <a:r>
              <a:rPr lang="en-US" dirty="0"/>
              <a:t> </a:t>
            </a:r>
            <a:r>
              <a:rPr lang="en-US" dirty="0" err="1"/>
              <a:t>paydo</a:t>
            </a:r>
            <a:r>
              <a:rPr lang="en-US" dirty="0"/>
              <a:t> </a:t>
            </a:r>
            <a:r>
              <a:rPr lang="en-US" dirty="0" err="1"/>
              <a:t>bo’lishini</a:t>
            </a:r>
            <a:r>
              <a:rPr lang="en-US" dirty="0"/>
              <a:t> </a:t>
            </a:r>
            <a:r>
              <a:rPr lang="en-US" dirty="0" err="1"/>
              <a:t>kim</a:t>
            </a:r>
            <a:r>
              <a:rPr lang="en-US" dirty="0"/>
              <a:t> </a:t>
            </a:r>
            <a:r>
              <a:rPr lang="en-US" dirty="0" err="1"/>
              <a:t>isbotlab</a:t>
            </a:r>
            <a:r>
              <a:rPr lang="en-US" dirty="0"/>
              <a:t> </a:t>
            </a:r>
            <a:r>
              <a:rPr lang="en-US" dirty="0" err="1"/>
              <a:t>bergan</a:t>
            </a:r>
            <a:r>
              <a:rPr lang="en-US" dirty="0"/>
              <a:t>.</a:t>
            </a:r>
          </a:p>
          <a:p>
            <a:r>
              <a:rPr lang="en-US" b="1" dirty="0"/>
              <a:t>a)</a:t>
            </a:r>
            <a:r>
              <a:rPr lang="en-US" dirty="0"/>
              <a:t>Adolf </a:t>
            </a:r>
            <a:r>
              <a:rPr lang="en-US" dirty="0" err="1"/>
              <a:t>Virxov</a:t>
            </a:r>
            <a:endParaRPr lang="en-US" dirty="0"/>
          </a:p>
          <a:p>
            <a:r>
              <a:rPr lang="en-US" b="1" dirty="0"/>
              <a:t>b)</a:t>
            </a:r>
            <a:r>
              <a:rPr lang="en-US" dirty="0" err="1"/>
              <a:t>M.SHleyder</a:t>
            </a:r>
            <a:endParaRPr lang="en-US" dirty="0"/>
          </a:p>
          <a:p>
            <a:r>
              <a:rPr lang="en-US" b="1" dirty="0"/>
              <a:t>c)</a:t>
            </a:r>
            <a:r>
              <a:rPr lang="en-US" dirty="0"/>
              <a:t>A </a:t>
            </a:r>
            <a:r>
              <a:rPr lang="en-US" dirty="0" err="1"/>
              <a:t>va</a:t>
            </a:r>
            <a:r>
              <a:rPr lang="en-US" dirty="0"/>
              <a:t> B</a:t>
            </a:r>
          </a:p>
          <a:p>
            <a:r>
              <a:rPr lang="en-US" b="1" dirty="0" smtClean="0"/>
              <a:t>d)</a:t>
            </a:r>
            <a:r>
              <a:rPr lang="en-US" dirty="0" err="1" smtClean="0"/>
              <a:t>T.Shvan</a:t>
            </a:r>
            <a:endParaRPr lang="en-US" dirty="0" smtClean="0"/>
          </a:p>
          <a:p>
            <a:r>
              <a:rPr lang="en-US" dirty="0" smtClean="0"/>
              <a:t>7. </a:t>
            </a:r>
            <a:r>
              <a:rPr lang="en-US" dirty="0" err="1"/>
              <a:t>Tarkibida</a:t>
            </a:r>
            <a:r>
              <a:rPr lang="en-US" dirty="0"/>
              <a:t> </a:t>
            </a:r>
            <a:r>
              <a:rPr lang="en-US" dirty="0" err="1"/>
              <a:t>zahira</a:t>
            </a:r>
            <a:r>
              <a:rPr lang="en-US" dirty="0"/>
              <a:t> </a:t>
            </a:r>
            <a:r>
              <a:rPr lang="en-US" dirty="0" err="1"/>
              <a:t>oziq</a:t>
            </a:r>
            <a:r>
              <a:rPr lang="en-US" dirty="0"/>
              <a:t> </a:t>
            </a:r>
            <a:r>
              <a:rPr lang="en-US" dirty="0" err="1"/>
              <a:t>modda</a:t>
            </a:r>
            <a:r>
              <a:rPr lang="en-US" dirty="0"/>
              <a:t> </a:t>
            </a:r>
            <a:r>
              <a:rPr lang="en-US" dirty="0" err="1"/>
              <a:t>sifatida</a:t>
            </a:r>
            <a:r>
              <a:rPr lang="en-US" dirty="0"/>
              <a:t> </a:t>
            </a:r>
            <a:r>
              <a:rPr lang="en-US" dirty="0" err="1"/>
              <a:t>polifosfatlar</a:t>
            </a:r>
            <a:r>
              <a:rPr lang="en-US" dirty="0"/>
              <a:t> </a:t>
            </a:r>
            <a:r>
              <a:rPr lang="en-US" dirty="0" err="1"/>
              <a:t>to’playdigan</a:t>
            </a:r>
            <a:r>
              <a:rPr lang="en-US" dirty="0"/>
              <a:t> </a:t>
            </a:r>
            <a:r>
              <a:rPr lang="en-US" dirty="0" err="1"/>
              <a:t>organizmlarni</a:t>
            </a:r>
            <a:r>
              <a:rPr lang="en-US" dirty="0"/>
              <a:t> </a:t>
            </a:r>
            <a:r>
              <a:rPr lang="en-US" dirty="0" err="1"/>
              <a:t>hujayra</a:t>
            </a:r>
            <a:r>
              <a:rPr lang="en-US" dirty="0"/>
              <a:t> </a:t>
            </a:r>
            <a:r>
              <a:rPr lang="en-US" dirty="0" err="1"/>
              <a:t>qobig’i</a:t>
            </a:r>
            <a:r>
              <a:rPr lang="en-US" dirty="0"/>
              <a:t> </a:t>
            </a:r>
            <a:r>
              <a:rPr lang="en-US" dirty="0" err="1"/>
              <a:t>nimadan</a:t>
            </a:r>
            <a:r>
              <a:rPr lang="en-US" dirty="0"/>
              <a:t> </a:t>
            </a:r>
            <a:r>
              <a:rPr lang="en-US" dirty="0" err="1"/>
              <a:t>iborat</a:t>
            </a:r>
            <a:r>
              <a:rPr lang="en-US" dirty="0"/>
              <a:t>.</a:t>
            </a:r>
          </a:p>
          <a:p>
            <a:r>
              <a:rPr lang="en-US" b="1" dirty="0"/>
              <a:t>a)</a:t>
            </a:r>
            <a:r>
              <a:rPr lang="en-US" dirty="0" err="1"/>
              <a:t>xitin</a:t>
            </a:r>
            <a:endParaRPr lang="en-US" dirty="0"/>
          </a:p>
          <a:p>
            <a:r>
              <a:rPr lang="en-US" b="1" dirty="0"/>
              <a:t>b)</a:t>
            </a:r>
            <a:r>
              <a:rPr lang="en-US" dirty="0" err="1"/>
              <a:t>kletchatka</a:t>
            </a:r>
            <a:endParaRPr lang="en-US" dirty="0"/>
          </a:p>
          <a:p>
            <a:r>
              <a:rPr lang="en-US" b="1" dirty="0"/>
              <a:t>c)</a:t>
            </a:r>
            <a:r>
              <a:rPr lang="en-US" dirty="0" err="1"/>
              <a:t>pektin</a:t>
            </a:r>
            <a:endParaRPr lang="en-US" dirty="0"/>
          </a:p>
          <a:p>
            <a:r>
              <a:rPr lang="en-US" b="1" dirty="0"/>
              <a:t>d)</a:t>
            </a:r>
            <a:r>
              <a:rPr lang="en-US" dirty="0" err="1"/>
              <a:t>murein</a:t>
            </a:r>
            <a:endParaRPr lang="en-US" dirty="0"/>
          </a:p>
          <a:p>
            <a:endParaRPr lang="en-US" dirty="0"/>
          </a:p>
        </p:txBody>
      </p:sp>
    </p:spTree>
    <p:extLst>
      <p:ext uri="{BB962C8B-B14F-4D97-AF65-F5344CB8AC3E}">
        <p14:creationId xmlns:p14="http://schemas.microsoft.com/office/powerpoint/2010/main" val="39621008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2740" y="138492"/>
            <a:ext cx="11860369" cy="6558522"/>
          </a:xfrm>
        </p:spPr>
        <p:txBody>
          <a:bodyPr>
            <a:normAutofit fontScale="92500" lnSpcReduction="10000"/>
          </a:bodyPr>
          <a:lstStyle/>
          <a:p>
            <a:r>
              <a:rPr lang="en-US" dirty="0" smtClean="0"/>
              <a:t>8. </a:t>
            </a:r>
            <a:r>
              <a:rPr lang="en-US" dirty="0" err="1"/>
              <a:t>Zamburug</a:t>
            </a:r>
            <a:r>
              <a:rPr lang="en-US" dirty="0"/>
              <a:t>’ </a:t>
            </a:r>
            <a:r>
              <a:rPr lang="en-US" dirty="0" err="1"/>
              <a:t>hujayrasiga</a:t>
            </a:r>
            <a:r>
              <a:rPr lang="en-US" dirty="0"/>
              <a:t> </a:t>
            </a:r>
            <a:r>
              <a:rPr lang="en-US" dirty="0" err="1"/>
              <a:t>xos</a:t>
            </a:r>
            <a:r>
              <a:rPr lang="en-US" dirty="0"/>
              <a:t> </a:t>
            </a:r>
            <a:r>
              <a:rPr lang="en-US" dirty="0" err="1"/>
              <a:t>xususiyatlarni</a:t>
            </a:r>
            <a:r>
              <a:rPr lang="en-US" dirty="0"/>
              <a:t> toping.1)</a:t>
            </a:r>
            <a:r>
              <a:rPr lang="en-US" dirty="0" err="1"/>
              <a:t>zaxira</a:t>
            </a:r>
            <a:r>
              <a:rPr lang="en-US" dirty="0"/>
              <a:t> </a:t>
            </a:r>
            <a:r>
              <a:rPr lang="en-US" dirty="0" err="1"/>
              <a:t>modda</a:t>
            </a:r>
            <a:r>
              <a:rPr lang="en-US" dirty="0"/>
              <a:t> </a:t>
            </a:r>
            <a:r>
              <a:rPr lang="en-US" dirty="0" err="1"/>
              <a:t>kraxmal</a:t>
            </a:r>
            <a:r>
              <a:rPr lang="en-US" dirty="0"/>
              <a:t> 2)</a:t>
            </a:r>
            <a:r>
              <a:rPr lang="en-US" dirty="0" err="1"/>
              <a:t>zaxira</a:t>
            </a:r>
            <a:r>
              <a:rPr lang="en-US" dirty="0"/>
              <a:t> </a:t>
            </a:r>
            <a:r>
              <a:rPr lang="en-US" dirty="0" err="1"/>
              <a:t>modda</a:t>
            </a:r>
            <a:r>
              <a:rPr lang="en-US" dirty="0"/>
              <a:t> </a:t>
            </a:r>
            <a:r>
              <a:rPr lang="en-US" dirty="0" err="1"/>
              <a:t>polisaxarid</a:t>
            </a:r>
            <a:r>
              <a:rPr lang="en-US" dirty="0"/>
              <a:t> 3)</a:t>
            </a:r>
            <a:r>
              <a:rPr lang="en-US" dirty="0" err="1"/>
              <a:t>xujayra</a:t>
            </a:r>
            <a:r>
              <a:rPr lang="en-US" dirty="0"/>
              <a:t> </a:t>
            </a:r>
            <a:r>
              <a:rPr lang="en-US" dirty="0" err="1"/>
              <a:t>qobig’i</a:t>
            </a:r>
            <a:r>
              <a:rPr lang="en-US" dirty="0"/>
              <a:t> </a:t>
            </a:r>
            <a:r>
              <a:rPr lang="en-US" dirty="0" err="1"/>
              <a:t>lipoproteindan</a:t>
            </a:r>
            <a:r>
              <a:rPr lang="en-US" dirty="0"/>
              <a:t> </a:t>
            </a:r>
            <a:r>
              <a:rPr lang="en-US" dirty="0" err="1"/>
              <a:t>iborat</a:t>
            </a:r>
            <a:r>
              <a:rPr lang="en-US" dirty="0"/>
              <a:t> 4)</a:t>
            </a:r>
            <a:r>
              <a:rPr lang="en-US" dirty="0" err="1"/>
              <a:t>saprofit</a:t>
            </a:r>
            <a:r>
              <a:rPr lang="en-US" dirty="0"/>
              <a:t> </a:t>
            </a:r>
            <a:r>
              <a:rPr lang="en-US" dirty="0" err="1"/>
              <a:t>oziqlanadi</a:t>
            </a:r>
            <a:r>
              <a:rPr lang="en-US" dirty="0"/>
              <a:t> 5)ATF </a:t>
            </a:r>
            <a:r>
              <a:rPr lang="en-US" dirty="0" err="1"/>
              <a:t>sintezi</a:t>
            </a:r>
            <a:r>
              <a:rPr lang="en-US" dirty="0"/>
              <a:t> </a:t>
            </a:r>
            <a:r>
              <a:rPr lang="en-US" dirty="0" err="1"/>
              <a:t>sitoplazma</a:t>
            </a:r>
            <a:r>
              <a:rPr lang="en-US" dirty="0"/>
              <a:t> </a:t>
            </a:r>
            <a:r>
              <a:rPr lang="en-US" dirty="0" err="1"/>
              <a:t>va</a:t>
            </a:r>
            <a:r>
              <a:rPr lang="en-US" dirty="0"/>
              <a:t> </a:t>
            </a:r>
            <a:r>
              <a:rPr lang="en-US" dirty="0" err="1"/>
              <a:t>mitoxondriyada</a:t>
            </a:r>
            <a:r>
              <a:rPr lang="en-US" dirty="0"/>
              <a:t> </a:t>
            </a:r>
            <a:r>
              <a:rPr lang="en-US" dirty="0" err="1"/>
              <a:t>kechadi</a:t>
            </a:r>
            <a:r>
              <a:rPr lang="en-US" dirty="0"/>
              <a:t> 6)</a:t>
            </a:r>
            <a:r>
              <a:rPr lang="en-US" dirty="0" err="1"/>
              <a:t>zaxira</a:t>
            </a:r>
            <a:r>
              <a:rPr lang="en-US" dirty="0"/>
              <a:t> </a:t>
            </a:r>
            <a:r>
              <a:rPr lang="en-US" dirty="0" err="1"/>
              <a:t>modda</a:t>
            </a:r>
            <a:r>
              <a:rPr lang="en-US" dirty="0"/>
              <a:t> </a:t>
            </a:r>
            <a:r>
              <a:rPr lang="en-US" dirty="0" err="1"/>
              <a:t>glikogen</a:t>
            </a:r>
            <a:r>
              <a:rPr lang="en-US" dirty="0"/>
              <a:t> .</a:t>
            </a:r>
          </a:p>
          <a:p>
            <a:r>
              <a:rPr lang="en-US" b="1" dirty="0"/>
              <a:t>a)</a:t>
            </a:r>
            <a:r>
              <a:rPr lang="en-US" dirty="0"/>
              <a:t>1,2,3</a:t>
            </a:r>
          </a:p>
          <a:p>
            <a:r>
              <a:rPr lang="en-US" b="1" dirty="0"/>
              <a:t>b)</a:t>
            </a:r>
            <a:r>
              <a:rPr lang="en-US" dirty="0"/>
              <a:t>4,5,6</a:t>
            </a:r>
          </a:p>
          <a:p>
            <a:r>
              <a:rPr lang="en-US" b="1" dirty="0"/>
              <a:t>c)</a:t>
            </a:r>
            <a:r>
              <a:rPr lang="en-US" dirty="0"/>
              <a:t>1,3,5</a:t>
            </a:r>
          </a:p>
          <a:p>
            <a:r>
              <a:rPr lang="en-US" b="1" dirty="0"/>
              <a:t>d)</a:t>
            </a:r>
            <a:r>
              <a:rPr lang="en-US" dirty="0"/>
              <a:t>2,4,5</a:t>
            </a:r>
          </a:p>
          <a:p>
            <a:r>
              <a:rPr lang="en-US" dirty="0" smtClean="0"/>
              <a:t>9. </a:t>
            </a:r>
            <a:r>
              <a:rPr lang="en-US" dirty="0" err="1"/>
              <a:t>Eukariot</a:t>
            </a:r>
            <a:r>
              <a:rPr lang="en-US" dirty="0"/>
              <a:t> </a:t>
            </a:r>
            <a:r>
              <a:rPr lang="en-US" dirty="0" err="1"/>
              <a:t>organizmning</a:t>
            </a:r>
            <a:r>
              <a:rPr lang="en-US" dirty="0"/>
              <a:t> «</a:t>
            </a:r>
            <a:r>
              <a:rPr lang="en-US" dirty="0" err="1"/>
              <a:t>Prokariot</a:t>
            </a:r>
            <a:r>
              <a:rPr lang="en-US" dirty="0"/>
              <a:t>» </a:t>
            </a:r>
            <a:r>
              <a:rPr lang="en-US" dirty="0" err="1"/>
              <a:t>hujayrasi</a:t>
            </a:r>
            <a:r>
              <a:rPr lang="en-US" dirty="0"/>
              <a:t> </a:t>
            </a:r>
            <a:r>
              <a:rPr lang="en-US" dirty="0" err="1"/>
              <a:t>uchraydigan</a:t>
            </a:r>
            <a:r>
              <a:rPr lang="en-US" dirty="0"/>
              <a:t> </a:t>
            </a:r>
            <a:r>
              <a:rPr lang="en-US" dirty="0" err="1"/>
              <a:t>to’qimalarga</a:t>
            </a:r>
            <a:r>
              <a:rPr lang="en-US" dirty="0"/>
              <a:t> </a:t>
            </a:r>
            <a:r>
              <a:rPr lang="en-US" dirty="0" err="1"/>
              <a:t>xos</a:t>
            </a:r>
            <a:r>
              <a:rPr lang="en-US" dirty="0"/>
              <a:t> </a:t>
            </a:r>
            <a:r>
              <a:rPr lang="en-US" dirty="0" err="1"/>
              <a:t>xususiyatlarni</a:t>
            </a:r>
            <a:r>
              <a:rPr lang="en-US" dirty="0"/>
              <a:t> belgilang.1) </a:t>
            </a:r>
            <a:r>
              <a:rPr lang="en-US" dirty="0" err="1"/>
              <a:t>O’lik</a:t>
            </a:r>
            <a:r>
              <a:rPr lang="en-US" dirty="0"/>
              <a:t> </a:t>
            </a:r>
            <a:r>
              <a:rPr lang="en-US" dirty="0" err="1"/>
              <a:t>va</a:t>
            </a:r>
            <a:r>
              <a:rPr lang="en-US" dirty="0"/>
              <a:t> </a:t>
            </a:r>
            <a:r>
              <a:rPr lang="en-US" dirty="0" err="1"/>
              <a:t>tirik</a:t>
            </a:r>
            <a:r>
              <a:rPr lang="en-US" dirty="0"/>
              <a:t> </a:t>
            </a:r>
            <a:r>
              <a:rPr lang="en-US" dirty="0" err="1"/>
              <a:t>hujayralardan</a:t>
            </a:r>
            <a:r>
              <a:rPr lang="en-US" dirty="0"/>
              <a:t> </a:t>
            </a:r>
            <a:r>
              <a:rPr lang="en-US" dirty="0" err="1"/>
              <a:t>tashkil</a:t>
            </a:r>
            <a:r>
              <a:rPr lang="en-US" dirty="0"/>
              <a:t> </a:t>
            </a:r>
            <a:r>
              <a:rPr lang="en-US" dirty="0" err="1"/>
              <a:t>topgan</a:t>
            </a:r>
            <a:r>
              <a:rPr lang="en-US" dirty="0"/>
              <a:t>; 2) </a:t>
            </a:r>
            <a:r>
              <a:rPr lang="en-US" dirty="0" err="1"/>
              <a:t>Faqat</a:t>
            </a:r>
            <a:r>
              <a:rPr lang="en-US" dirty="0"/>
              <a:t> </a:t>
            </a:r>
            <a:r>
              <a:rPr lang="en-US" dirty="0" err="1"/>
              <a:t>tirik</a:t>
            </a:r>
            <a:r>
              <a:rPr lang="en-US" dirty="0"/>
              <a:t> </a:t>
            </a:r>
            <a:r>
              <a:rPr lang="en-US" dirty="0" err="1"/>
              <a:t>hujayralardan</a:t>
            </a:r>
            <a:r>
              <a:rPr lang="en-US" dirty="0"/>
              <a:t> </a:t>
            </a:r>
            <a:r>
              <a:rPr lang="en-US" dirty="0" err="1"/>
              <a:t>tashkil</a:t>
            </a:r>
            <a:r>
              <a:rPr lang="en-US" dirty="0"/>
              <a:t> </a:t>
            </a:r>
            <a:r>
              <a:rPr lang="en-US" dirty="0" err="1"/>
              <a:t>topgan</a:t>
            </a:r>
            <a:r>
              <a:rPr lang="en-US" dirty="0"/>
              <a:t> ; 3) </a:t>
            </a:r>
            <a:r>
              <a:rPr lang="en-US" dirty="0" err="1"/>
              <a:t>Endodermadan</a:t>
            </a:r>
            <a:r>
              <a:rPr lang="en-US" dirty="0"/>
              <a:t> </a:t>
            </a:r>
            <a:r>
              <a:rPr lang="en-US" dirty="0" err="1"/>
              <a:t>hosil</a:t>
            </a:r>
            <a:r>
              <a:rPr lang="en-US" dirty="0"/>
              <a:t> </a:t>
            </a:r>
            <a:r>
              <a:rPr lang="en-US" dirty="0" err="1"/>
              <a:t>bo’ladi</a:t>
            </a:r>
            <a:r>
              <a:rPr lang="en-US" dirty="0"/>
              <a:t> ; 4) </a:t>
            </a:r>
            <a:r>
              <a:rPr lang="en-US" dirty="0" err="1"/>
              <a:t>Blastaselda</a:t>
            </a:r>
            <a:r>
              <a:rPr lang="en-US" dirty="0"/>
              <a:t> </a:t>
            </a:r>
            <a:r>
              <a:rPr lang="en-US" dirty="0" err="1"/>
              <a:t>joylashgan</a:t>
            </a:r>
            <a:r>
              <a:rPr lang="en-US" dirty="0"/>
              <a:t> </a:t>
            </a:r>
            <a:r>
              <a:rPr lang="en-US" dirty="0" err="1"/>
              <a:t>murtak</a:t>
            </a:r>
            <a:r>
              <a:rPr lang="en-US" dirty="0"/>
              <a:t> </a:t>
            </a:r>
            <a:r>
              <a:rPr lang="en-US" dirty="0" err="1"/>
              <a:t>varag’idan</a:t>
            </a:r>
            <a:r>
              <a:rPr lang="en-US" dirty="0"/>
              <a:t> </a:t>
            </a:r>
            <a:r>
              <a:rPr lang="en-US" dirty="0" err="1"/>
              <a:t>hosil</a:t>
            </a:r>
            <a:r>
              <a:rPr lang="en-US" dirty="0"/>
              <a:t> </a:t>
            </a:r>
            <a:r>
              <a:rPr lang="en-US" dirty="0" err="1"/>
              <a:t>bo’ladi</a:t>
            </a:r>
            <a:r>
              <a:rPr lang="en-US" dirty="0"/>
              <a:t> ; 5) </a:t>
            </a:r>
            <a:r>
              <a:rPr lang="en-US" dirty="0" err="1"/>
              <a:t>Dastlab</a:t>
            </a:r>
            <a:r>
              <a:rPr lang="en-US" dirty="0"/>
              <a:t> </a:t>
            </a:r>
            <a:r>
              <a:rPr lang="en-US" dirty="0" err="1"/>
              <a:t>moluskalarda</a:t>
            </a:r>
            <a:r>
              <a:rPr lang="en-US" dirty="0"/>
              <a:t> </a:t>
            </a:r>
            <a:r>
              <a:rPr lang="en-US" dirty="0" err="1"/>
              <a:t>hosil</a:t>
            </a:r>
            <a:r>
              <a:rPr lang="en-US" dirty="0"/>
              <a:t> </a:t>
            </a:r>
            <a:r>
              <a:rPr lang="en-US" dirty="0" err="1"/>
              <a:t>bo’lgan</a:t>
            </a:r>
            <a:r>
              <a:rPr lang="en-US" dirty="0"/>
              <a:t> ; 6) </a:t>
            </a:r>
            <a:r>
              <a:rPr lang="en-US" dirty="0" err="1"/>
              <a:t>Dastlab</a:t>
            </a:r>
            <a:r>
              <a:rPr lang="en-US" dirty="0"/>
              <a:t> </a:t>
            </a:r>
            <a:r>
              <a:rPr lang="en-US" dirty="0" err="1"/>
              <a:t>kiprikli</a:t>
            </a:r>
            <a:r>
              <a:rPr lang="en-US" dirty="0"/>
              <a:t> </a:t>
            </a:r>
            <a:r>
              <a:rPr lang="en-US" dirty="0" err="1"/>
              <a:t>chuvalchanglarda</a:t>
            </a:r>
            <a:r>
              <a:rPr lang="en-US" dirty="0"/>
              <a:t> </a:t>
            </a:r>
            <a:r>
              <a:rPr lang="en-US" dirty="0" err="1"/>
              <a:t>xosil</a:t>
            </a:r>
            <a:r>
              <a:rPr lang="en-US" dirty="0"/>
              <a:t> </a:t>
            </a:r>
            <a:r>
              <a:rPr lang="en-US" dirty="0" err="1"/>
              <a:t>bo’lgan</a:t>
            </a:r>
            <a:r>
              <a:rPr lang="en-US" dirty="0"/>
              <a:t>. .</a:t>
            </a:r>
          </a:p>
          <a:p>
            <a:r>
              <a:rPr lang="en-US" b="1" dirty="0"/>
              <a:t>a)</a:t>
            </a:r>
            <a:r>
              <a:rPr lang="en-US" dirty="0"/>
              <a:t>2,5,4</a:t>
            </a:r>
          </a:p>
          <a:p>
            <a:r>
              <a:rPr lang="en-US" b="1" dirty="0"/>
              <a:t>b)</a:t>
            </a:r>
            <a:r>
              <a:rPr lang="en-US" dirty="0"/>
              <a:t>6,2,3</a:t>
            </a:r>
          </a:p>
          <a:p>
            <a:r>
              <a:rPr lang="en-US" b="1" dirty="0"/>
              <a:t>c)</a:t>
            </a:r>
            <a:r>
              <a:rPr lang="en-US" dirty="0"/>
              <a:t>1,4,6</a:t>
            </a:r>
          </a:p>
          <a:p>
            <a:r>
              <a:rPr lang="en-US" b="1" dirty="0" smtClean="0"/>
              <a:t>d)</a:t>
            </a:r>
            <a:r>
              <a:rPr lang="en-US" dirty="0" smtClean="0"/>
              <a:t>6,2,4</a:t>
            </a:r>
            <a:endParaRPr lang="en-US" dirty="0"/>
          </a:p>
        </p:txBody>
      </p:sp>
    </p:spTree>
    <p:extLst>
      <p:ext uri="{BB962C8B-B14F-4D97-AF65-F5344CB8AC3E}">
        <p14:creationId xmlns:p14="http://schemas.microsoft.com/office/powerpoint/2010/main" val="9852529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7896" y="305918"/>
            <a:ext cx="10515600" cy="4351338"/>
          </a:xfrm>
        </p:spPr>
        <p:txBody>
          <a:bodyPr/>
          <a:lstStyle/>
          <a:p>
            <a:r>
              <a:rPr lang="en-US" dirty="0" smtClean="0"/>
              <a:t>10. </a:t>
            </a:r>
            <a:r>
              <a:rPr lang="en-US" dirty="0" err="1"/>
              <a:t>Tugunak</a:t>
            </a:r>
            <a:r>
              <a:rPr lang="en-US" dirty="0"/>
              <a:t> </a:t>
            </a:r>
            <a:r>
              <a:rPr lang="en-US" dirty="0" err="1"/>
              <a:t>bakteriyasi</a:t>
            </a:r>
            <a:r>
              <a:rPr lang="en-US" dirty="0"/>
              <a:t> </a:t>
            </a:r>
            <a:r>
              <a:rPr lang="en-US" dirty="0" err="1"/>
              <a:t>uchun</a:t>
            </a:r>
            <a:r>
              <a:rPr lang="en-US" dirty="0"/>
              <a:t> </a:t>
            </a:r>
            <a:r>
              <a:rPr lang="en-US" dirty="0" err="1"/>
              <a:t>xos</a:t>
            </a:r>
            <a:r>
              <a:rPr lang="en-US" dirty="0"/>
              <a:t> </a:t>
            </a:r>
            <a:r>
              <a:rPr lang="en-US" dirty="0" err="1"/>
              <a:t>bo'lgan</a:t>
            </a:r>
            <a:r>
              <a:rPr lang="en-US" dirty="0"/>
              <a:t> </a:t>
            </a:r>
            <a:r>
              <a:rPr lang="en-US" dirty="0" err="1"/>
              <a:t>xususiyatlarni</a:t>
            </a:r>
            <a:r>
              <a:rPr lang="en-US" dirty="0"/>
              <a:t> </a:t>
            </a:r>
            <a:r>
              <a:rPr lang="en-US" dirty="0" err="1"/>
              <a:t>aniqlang</a:t>
            </a:r>
            <a:r>
              <a:rPr lang="en-US" dirty="0"/>
              <a:t>.</a:t>
            </a:r>
          </a:p>
          <a:p>
            <a:r>
              <a:rPr lang="en-US" b="1" dirty="0"/>
              <a:t>a)</a:t>
            </a:r>
            <a:r>
              <a:rPr lang="en-US" dirty="0" err="1"/>
              <a:t>avtotrof</a:t>
            </a:r>
            <a:r>
              <a:rPr lang="en-US" dirty="0"/>
              <a:t> </a:t>
            </a:r>
            <a:r>
              <a:rPr lang="en-US" dirty="0" err="1"/>
              <a:t>organizm</a:t>
            </a:r>
            <a:endParaRPr lang="en-US" dirty="0"/>
          </a:p>
          <a:p>
            <a:r>
              <a:rPr lang="en-US" b="1" dirty="0"/>
              <a:t>b)</a:t>
            </a:r>
            <a:r>
              <a:rPr lang="en-US" dirty="0" err="1"/>
              <a:t>hujayra</a:t>
            </a:r>
            <a:r>
              <a:rPr lang="en-US" dirty="0"/>
              <a:t> </a:t>
            </a:r>
            <a:r>
              <a:rPr lang="en-US" dirty="0" err="1"/>
              <a:t>markazi</a:t>
            </a:r>
            <a:r>
              <a:rPr lang="en-US" dirty="0"/>
              <a:t> </a:t>
            </a:r>
            <a:r>
              <a:rPr lang="en-US" dirty="0" err="1"/>
              <a:t>ikkita</a:t>
            </a:r>
            <a:r>
              <a:rPr lang="en-US" dirty="0"/>
              <a:t> </a:t>
            </a:r>
            <a:r>
              <a:rPr lang="en-US" dirty="0" err="1"/>
              <a:t>sentrioladan</a:t>
            </a:r>
            <a:r>
              <a:rPr lang="en-US" dirty="0"/>
              <a:t> </a:t>
            </a:r>
            <a:r>
              <a:rPr lang="en-US" dirty="0" err="1"/>
              <a:t>tashkil</a:t>
            </a:r>
            <a:r>
              <a:rPr lang="en-US" dirty="0"/>
              <a:t> </a:t>
            </a:r>
            <a:r>
              <a:rPr lang="en-US" dirty="0" err="1"/>
              <a:t>topgan</a:t>
            </a:r>
            <a:endParaRPr lang="en-US" dirty="0"/>
          </a:p>
          <a:p>
            <a:r>
              <a:rPr lang="en-US" b="1" dirty="0"/>
              <a:t>c)</a:t>
            </a:r>
            <a:r>
              <a:rPr lang="en-US" dirty="0" err="1"/>
              <a:t>endoplazmatik</a:t>
            </a:r>
            <a:r>
              <a:rPr lang="en-US" dirty="0"/>
              <a:t> </a:t>
            </a:r>
            <a:r>
              <a:rPr lang="en-US" dirty="0" err="1"/>
              <a:t>to‘rga</a:t>
            </a:r>
            <a:r>
              <a:rPr lang="en-US" dirty="0"/>
              <a:t> </a:t>
            </a:r>
            <a:r>
              <a:rPr lang="en-US" dirty="0" err="1"/>
              <a:t>ega</a:t>
            </a:r>
            <a:endParaRPr lang="en-US" dirty="0"/>
          </a:p>
          <a:p>
            <a:r>
              <a:rPr lang="en-US" b="1" dirty="0"/>
              <a:t>d)</a:t>
            </a:r>
            <a:r>
              <a:rPr lang="en-US" dirty="0" err="1"/>
              <a:t>geterotrof</a:t>
            </a:r>
            <a:r>
              <a:rPr lang="en-US" dirty="0"/>
              <a:t> </a:t>
            </a:r>
            <a:r>
              <a:rPr lang="en-US" dirty="0" err="1"/>
              <a:t>organizm</a:t>
            </a:r>
            <a:endParaRPr lang="en-US" dirty="0"/>
          </a:p>
          <a:p>
            <a:endParaRPr lang="ru-RU" dirty="0"/>
          </a:p>
        </p:txBody>
      </p:sp>
    </p:spTree>
    <p:extLst>
      <p:ext uri="{BB962C8B-B14F-4D97-AF65-F5344CB8AC3E}">
        <p14:creationId xmlns:p14="http://schemas.microsoft.com/office/powerpoint/2010/main" val="8076653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8504" y="2709080"/>
            <a:ext cx="10515600" cy="1325563"/>
          </a:xfrm>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b="1" dirty="0" err="1"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E’tiboriz</a:t>
            </a:r>
            <a:r>
              <a:rPr lang="en-US" b="1"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 </a:t>
            </a:r>
            <a:r>
              <a:rPr lang="en-US" b="1" dirty="0" err="1"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uchun</a:t>
            </a:r>
            <a:r>
              <a:rPr lang="en-US" b="1"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 </a:t>
            </a:r>
            <a:r>
              <a:rPr lang="en-US" b="1" dirty="0" err="1"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rahmat</a:t>
            </a:r>
            <a:endParaRPr lang="ru-RU"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171012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TotalTime>
  <Words>2154</Words>
  <Application>Microsoft Office PowerPoint</Application>
  <PresentationFormat>Широкоэкранный</PresentationFormat>
  <Paragraphs>269</Paragraphs>
  <Slides>57</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57</vt:i4>
      </vt:variant>
    </vt:vector>
  </HeadingPairs>
  <TitlesOfParts>
    <vt:vector size="64" baseType="lpstr">
      <vt:lpstr>Arial</vt:lpstr>
      <vt:lpstr>Calibri</vt:lpstr>
      <vt:lpstr>Calibri Light</vt:lpstr>
      <vt:lpstr>Lucida Sans Unicode</vt:lpstr>
      <vt:lpstr>Times New Roman</vt:lpstr>
      <vt:lpstr>Wingdings 3</vt:lpstr>
      <vt:lpstr>Тема Office</vt:lpstr>
      <vt:lpstr>O‘ZBEKISTON RESPUBLIKASI  OLIY TA’LIM, FAN VA INNOVATSIYALAR VAZIRLIGI   GULISTON DAVLAT  UNIVERSITETI  BIOLOGIYA KAFEDRASI   MIKROBIOLOGIYA FANI   MAVZU: TURLI MORFOLOGIK GURUH MIKROORGANIZMLARGA TAVSIF      Tuzuvchi: Rahmatov F.O.  </vt:lpstr>
      <vt:lpstr>DARS REJASI:</vt:lpstr>
      <vt:lpstr>EUKARIOT VA PROKARIOTLAR ORGANIZMLARNI TAQQOSLASH:</vt:lpstr>
      <vt:lpstr>EUKARIOT VA PROKARIOTLARNING HUJAYRAVIY TUZILISHI:</vt:lpstr>
      <vt:lpstr>Viruslar</vt:lpstr>
      <vt:lpstr>Презентация PowerPoint</vt:lpstr>
      <vt:lpstr> Viruses</vt:lpstr>
      <vt:lpstr>Презентация PowerPoint</vt:lpstr>
      <vt:lpstr>BAKTERIYA HUJAYRALARINING SHAKLLARI:</vt:lpstr>
      <vt:lpstr>MIKOPLAZMALAR:</vt:lpstr>
      <vt:lpstr>Mycoplasma Gram Pozitiv </vt:lpstr>
      <vt:lpstr>MIKOPLAZMALAR:</vt:lpstr>
      <vt:lpstr>SAPROFIT MIKOPLAZMALAR:</vt:lpstr>
      <vt:lpstr>MIKOPLAZMALAR:</vt:lpstr>
      <vt:lpstr>MIKOPLAZMA KASALLIKLARI:</vt:lpstr>
      <vt:lpstr>MIKOPLAZMALAR:</vt:lpstr>
      <vt:lpstr>MIKOPLAZMALAR:</vt:lpstr>
      <vt:lpstr>MIKOPLAZMALAR:</vt:lpstr>
      <vt:lpstr>MIKOPLAZMALAR:</vt:lpstr>
      <vt:lpstr>MIKOBAKTERIYALAR:</vt:lpstr>
      <vt:lpstr>MIKOBAKTERIYALAR:</vt:lpstr>
      <vt:lpstr>MIKOBAKTERIYALAR:</vt:lpstr>
      <vt:lpstr>Mycobacteria </vt:lpstr>
      <vt:lpstr>RIKKETSIY:</vt:lpstr>
      <vt:lpstr>  Rickettsia Gram Negative Rod</vt:lpstr>
      <vt:lpstr>RIKKETSIY:</vt:lpstr>
      <vt:lpstr>RIKKETSIY:</vt:lpstr>
      <vt:lpstr>ORNITOZ:</vt:lpstr>
      <vt:lpstr>MIKSOBAKTERIYALAR:</vt:lpstr>
      <vt:lpstr>MIKSOBAKTERIYALAR:</vt:lpstr>
      <vt:lpstr>SIANOBAKTERIYALAR:</vt:lpstr>
      <vt:lpstr>SIANOBAKTERIYALAR:</vt:lpstr>
      <vt:lpstr>SIANOBAKTERIYALAR:</vt:lpstr>
      <vt:lpstr>SIANOBAKTERIYALAR:</vt:lpstr>
      <vt:lpstr>DIATOM SUVO’TLAR:</vt:lpstr>
      <vt:lpstr>AKTINOMISETLAR:</vt:lpstr>
      <vt:lpstr>AKTINOMISETLAR:</vt:lpstr>
      <vt:lpstr>AKTINOMISETLARNING MISELIYSI:</vt:lpstr>
      <vt:lpstr>AKTINOMISETLARNING AHAMIYATI:</vt:lpstr>
      <vt:lpstr>ZARARLI AHAMIYATI:</vt:lpstr>
      <vt:lpstr>PROAKTINOMISETLAR:</vt:lpstr>
      <vt:lpstr>PROAKTINOMISETLAR:</vt:lpstr>
      <vt:lpstr>PROAKTINOMISETLAR:</vt:lpstr>
      <vt:lpstr>SHILIMSHIQLAR:</vt:lpstr>
      <vt:lpstr>SHILIMSHIQLAR:</vt:lpstr>
      <vt:lpstr>ZAMBURUG’LAR:</vt:lpstr>
      <vt:lpstr>ZAMBURUG’LAR:</vt:lpstr>
      <vt:lpstr>ZAMBURUG’LAR:</vt:lpstr>
      <vt:lpstr>ASKOMISETLAR:</vt:lpstr>
      <vt:lpstr>Nazorat savollari</vt:lpstr>
      <vt:lpstr>Nazorat testlar</vt:lpstr>
      <vt:lpstr>Презентация PowerPoint</vt:lpstr>
      <vt:lpstr>Презентация PowerPoint</vt:lpstr>
      <vt:lpstr>Презентация PowerPoint</vt:lpstr>
      <vt:lpstr>Презентация PowerPoint</vt:lpstr>
      <vt:lpstr>Презентация PowerPoint</vt:lpstr>
      <vt:lpstr>E’tiboriz uchun rahmat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O’ZBEKISTON RESPUBLIKASIN OLIY VA O’RTA MAXSUS TA’LIM VAZIRLIGI  MIRZO ULEG’BEK NOMIDAGI O’ZBEKISTON MILLIY UNIVERSITETI  MIKROBIOLOGIYA VA BIOTEXNOLOGIYA KAFEDRASI   MIKROBIOLOGIYA VA VIRUSOLOGIYA FANI   MAVZU: TURLI MORFOLOGIK GURUH MIKROORGANIZMLARGA TAVSIF</dc:title>
  <dc:creator>Пользователь</dc:creator>
  <cp:lastModifiedBy>User</cp:lastModifiedBy>
  <cp:revision>22</cp:revision>
  <dcterms:created xsi:type="dcterms:W3CDTF">2020-10-16T16:34:38Z</dcterms:created>
  <dcterms:modified xsi:type="dcterms:W3CDTF">2025-10-03T06:10:07Z</dcterms:modified>
</cp:coreProperties>
</file>