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FFCC"/>
    <a:srgbClr val="00FF99"/>
    <a:srgbClr val="33CCFF"/>
    <a:srgbClr val="3333CC"/>
    <a:srgbClr val="99FFCC"/>
    <a:srgbClr val="FFCC99"/>
    <a:srgbClr val="99FF99"/>
    <a:srgbClr val="FFFF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46EC0-3C2E-4907-A019-7188948913C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7FF30E-59BC-4F50-8A9A-FCC7CAAF62BD}">
      <dgm:prSet phldrT="[Текст]" phldr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4477D79B-25C2-4FD4-8B88-9A8E8FA912F5}" type="parTrans" cxnId="{7A71F685-9884-4431-8833-27F0BF1A719E}">
      <dgm:prSet/>
      <dgm:spPr/>
      <dgm:t>
        <a:bodyPr/>
        <a:lstStyle/>
        <a:p>
          <a:endParaRPr lang="ru-RU"/>
        </a:p>
      </dgm:t>
    </dgm:pt>
    <dgm:pt modelId="{DD90AD33-59C2-4F77-B4D0-5BC686697790}" type="sibTrans" cxnId="{7A71F685-9884-4431-8833-27F0BF1A719E}">
      <dgm:prSet/>
      <dgm:spPr/>
      <dgm:t>
        <a:bodyPr/>
        <a:lstStyle/>
        <a:p>
          <a:endParaRPr lang="ru-RU"/>
        </a:p>
      </dgm:t>
    </dgm:pt>
    <dgm:pt modelId="{B24BFEC2-BD80-4042-AB80-0875DD4ECF9D}">
      <dgm:prSet phldrT="[Текст]" custT="1"/>
      <dgm:spPr>
        <a:solidFill>
          <a:srgbClr val="FFCC99">
            <a:alpha val="89804"/>
          </a:srgbClr>
        </a:solidFill>
      </dgm:spPr>
      <dgm:t>
        <a:bodyPr/>
        <a:lstStyle/>
        <a:p>
          <a:r>
            <a:rPr lang="uz-Cyrl-UZ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Иқтисодиётда бир қанча офатлар, хусусан, оммавий ишсизлик ва инфляция ижтимоий-иқтисодий ривожланишда асосий муаммолардан бири бўлиб қолмоқда. 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AD387C-3B7E-46D9-8A89-32182EBE3CE1}" type="parTrans" cxnId="{5E39811A-B73C-4B24-892D-1C9AC4348EBF}">
      <dgm:prSet/>
      <dgm:spPr/>
      <dgm:t>
        <a:bodyPr/>
        <a:lstStyle/>
        <a:p>
          <a:endParaRPr lang="ru-RU"/>
        </a:p>
      </dgm:t>
    </dgm:pt>
    <dgm:pt modelId="{282E7D74-09E7-43C9-91A3-8B698C498027}" type="sibTrans" cxnId="{5E39811A-B73C-4B24-892D-1C9AC4348EBF}">
      <dgm:prSet/>
      <dgm:spPr/>
      <dgm:t>
        <a:bodyPr/>
        <a:lstStyle/>
        <a:p>
          <a:endParaRPr lang="ru-RU"/>
        </a:p>
      </dgm:t>
    </dgm:pt>
    <dgm:pt modelId="{1AA775FB-0E87-4C69-988A-842039BD9D6C}">
      <dgm:prSet phldrT="[Текст]" phldr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3AE8F31C-0400-43A8-9FFE-B27985AD2885}" type="parTrans" cxnId="{DBAB1E8B-77C6-4905-8A2E-03636033135F}">
      <dgm:prSet/>
      <dgm:spPr/>
      <dgm:t>
        <a:bodyPr/>
        <a:lstStyle/>
        <a:p>
          <a:endParaRPr lang="ru-RU"/>
        </a:p>
      </dgm:t>
    </dgm:pt>
    <dgm:pt modelId="{47FA519A-9E61-4D19-B5C0-81AC4C62560C}" type="sibTrans" cxnId="{DBAB1E8B-77C6-4905-8A2E-03636033135F}">
      <dgm:prSet/>
      <dgm:spPr/>
      <dgm:t>
        <a:bodyPr/>
        <a:lstStyle/>
        <a:p>
          <a:endParaRPr lang="ru-RU"/>
        </a:p>
      </dgm:t>
    </dgm:pt>
    <dgm:pt modelId="{BE6C2FE8-5A16-4006-AD3C-C9E16911A98C}">
      <dgm:prSet phldrT="[Текст]" custT="1"/>
      <dgm:spPr>
        <a:solidFill>
          <a:srgbClr val="FFCC99">
            <a:alpha val="90000"/>
          </a:srgbClr>
        </a:solidFill>
      </dgm:spPr>
      <dgm:t>
        <a:bodyPr/>
        <a:lstStyle/>
        <a:p>
          <a:r>
            <a:rPr lang="uz-Cyrl-UZ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Қандай қилиб аҳолининг мўътадил ва тўла бандлигини, реал даромадлар ўсишини таъминлаш мумкин деган саволлар ҳаммани, иқтисодиёт фани намоёндаларини ҳам қизиқтириб келмоқда.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A55FC4-567A-4EB4-A6D7-3A340F95878B}" type="parTrans" cxnId="{2B2DC8BC-7604-48F2-A83E-941826DA4481}">
      <dgm:prSet/>
      <dgm:spPr/>
      <dgm:t>
        <a:bodyPr/>
        <a:lstStyle/>
        <a:p>
          <a:endParaRPr lang="ru-RU"/>
        </a:p>
      </dgm:t>
    </dgm:pt>
    <dgm:pt modelId="{516F0BD5-5958-4352-9F7A-78C29BA80B4D}" type="sibTrans" cxnId="{2B2DC8BC-7604-48F2-A83E-941826DA4481}">
      <dgm:prSet/>
      <dgm:spPr/>
      <dgm:t>
        <a:bodyPr/>
        <a:lstStyle/>
        <a:p>
          <a:endParaRPr lang="ru-RU"/>
        </a:p>
      </dgm:t>
    </dgm:pt>
    <dgm:pt modelId="{FFFEBDC5-E7F2-4B32-9327-200D55410AEA}">
      <dgm:prSet phldrT="[Текст]" phldr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AC71E401-8296-4E59-A261-F9A53EAB2851}" type="parTrans" cxnId="{63013E7B-F06D-4D16-80E5-E7E19BD7B155}">
      <dgm:prSet/>
      <dgm:spPr/>
      <dgm:t>
        <a:bodyPr/>
        <a:lstStyle/>
        <a:p>
          <a:endParaRPr lang="ru-RU"/>
        </a:p>
      </dgm:t>
    </dgm:pt>
    <dgm:pt modelId="{F1E63D6F-893E-4187-BB61-3BC5B47A684D}" type="sibTrans" cxnId="{63013E7B-F06D-4D16-80E5-E7E19BD7B155}">
      <dgm:prSet/>
      <dgm:spPr/>
      <dgm:t>
        <a:bodyPr/>
        <a:lstStyle/>
        <a:p>
          <a:endParaRPr lang="ru-RU"/>
        </a:p>
      </dgm:t>
    </dgm:pt>
    <dgm:pt modelId="{B97A8B6B-3151-4FB8-84CB-2F6FA45C7DDA}">
      <dgm:prSet phldrT="[Текст]" custT="1"/>
      <dgm:spPr>
        <a:solidFill>
          <a:srgbClr val="FFCC99">
            <a:alpha val="90000"/>
          </a:srgbClr>
        </a:solidFill>
      </dgm:spPr>
      <dgm:t>
        <a:bodyPr/>
        <a:lstStyle/>
        <a:p>
          <a:r>
            <a:rPr lang="uz-Cyrl-UZ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Бу ва бошқа масалалар билан неоклассик синтез йўналиши шуғулланиб, унда классик иқтисодий таълимот томонидан илгари аниқланган ҳақиқат ва қоидалар ҳозирги даврдаги даромадлар шаклланиши назариялари билан синтез қилинади</a:t>
          </a:r>
          <a:r>
            <a:rPr lang="uz-Cyrl-U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398AAA-9BC3-4D62-A072-01D62BA59C84}" type="parTrans" cxnId="{5AA86A71-97D1-47FD-8E6D-A9B3823B43C7}">
      <dgm:prSet/>
      <dgm:spPr/>
      <dgm:t>
        <a:bodyPr/>
        <a:lstStyle/>
        <a:p>
          <a:endParaRPr lang="ru-RU"/>
        </a:p>
      </dgm:t>
    </dgm:pt>
    <dgm:pt modelId="{BB188EC1-03AA-4182-B79A-96C654B3AADC}" type="sibTrans" cxnId="{5AA86A71-97D1-47FD-8E6D-A9B3823B43C7}">
      <dgm:prSet/>
      <dgm:spPr/>
      <dgm:t>
        <a:bodyPr/>
        <a:lstStyle/>
        <a:p>
          <a:endParaRPr lang="ru-RU"/>
        </a:p>
      </dgm:t>
    </dgm:pt>
    <dgm:pt modelId="{78C1FDBE-18B6-4478-8A5E-D78A95941816}" type="pres">
      <dgm:prSet presAssocID="{2A646EC0-3C2E-4907-A019-7188948913C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F6A41B-19F7-444C-AA1F-15029EC97635}" type="pres">
      <dgm:prSet presAssocID="{4B7FF30E-59BC-4F50-8A9A-FCC7CAAF62BD}" presName="composite" presStyleCnt="0"/>
      <dgm:spPr/>
    </dgm:pt>
    <dgm:pt modelId="{96BE7356-957F-4245-96B7-C1B784E7D6CF}" type="pres">
      <dgm:prSet presAssocID="{4B7FF30E-59BC-4F50-8A9A-FCC7CAAF62BD}" presName="parentText" presStyleLbl="alignNode1" presStyleIdx="0" presStyleCnt="3" custLinFactNeighborX="1049" custLinFactNeighborY="-91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697CA-8EB3-4F1A-B9D7-13CF871B5B92}" type="pres">
      <dgm:prSet presAssocID="{4B7FF30E-59BC-4F50-8A9A-FCC7CAAF62BD}" presName="descendantText" presStyleLbl="alignAcc1" presStyleIdx="0" presStyleCnt="3" custScaleY="133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D2E65-5070-4F91-B422-7D653CE4F4BC}" type="pres">
      <dgm:prSet presAssocID="{DD90AD33-59C2-4F77-B4D0-5BC686697790}" presName="sp" presStyleCnt="0"/>
      <dgm:spPr/>
    </dgm:pt>
    <dgm:pt modelId="{14355EC9-CF4F-4D4F-9906-5A6530C0E35B}" type="pres">
      <dgm:prSet presAssocID="{1AA775FB-0E87-4C69-988A-842039BD9D6C}" presName="composite" presStyleCnt="0"/>
      <dgm:spPr/>
    </dgm:pt>
    <dgm:pt modelId="{05E5537C-43B3-4FAC-B5B7-B1A906C5E25C}" type="pres">
      <dgm:prSet presAssocID="{1AA775FB-0E87-4C69-988A-842039BD9D6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443C98-A1DB-4641-B54D-ABF3D3747AF2}" type="pres">
      <dgm:prSet presAssocID="{1AA775FB-0E87-4C69-988A-842039BD9D6C}" presName="descendantText" presStyleLbl="alignAcc1" presStyleIdx="1" presStyleCnt="3" custScaleY="145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53E02-44EA-4271-9D12-CC94F8EB47AF}" type="pres">
      <dgm:prSet presAssocID="{47FA519A-9E61-4D19-B5C0-81AC4C62560C}" presName="sp" presStyleCnt="0"/>
      <dgm:spPr/>
    </dgm:pt>
    <dgm:pt modelId="{C9F109B4-04E8-4EE8-8777-D809D6DF1B3E}" type="pres">
      <dgm:prSet presAssocID="{FFFEBDC5-E7F2-4B32-9327-200D55410AEA}" presName="composite" presStyleCnt="0"/>
      <dgm:spPr/>
    </dgm:pt>
    <dgm:pt modelId="{11AC50A4-14AB-4FCB-AAEC-9319CC80855D}" type="pres">
      <dgm:prSet presAssocID="{FFFEBDC5-E7F2-4B32-9327-200D55410AE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583FC3-E7EE-45C7-9A95-C582F62CB531}" type="pres">
      <dgm:prSet presAssocID="{FFFEBDC5-E7F2-4B32-9327-200D55410AEA}" presName="descendantText" presStyleLbl="alignAcc1" presStyleIdx="2" presStyleCnt="3" custScaleY="157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AB1E8B-77C6-4905-8A2E-03636033135F}" srcId="{2A646EC0-3C2E-4907-A019-7188948913C0}" destId="{1AA775FB-0E87-4C69-988A-842039BD9D6C}" srcOrd="1" destOrd="0" parTransId="{3AE8F31C-0400-43A8-9FFE-B27985AD2885}" sibTransId="{47FA519A-9E61-4D19-B5C0-81AC4C62560C}"/>
    <dgm:cxn modelId="{A34663F3-6AF1-4F49-9347-492EEC568133}" type="presOf" srcId="{1AA775FB-0E87-4C69-988A-842039BD9D6C}" destId="{05E5537C-43B3-4FAC-B5B7-B1A906C5E25C}" srcOrd="0" destOrd="0" presId="urn:microsoft.com/office/officeart/2005/8/layout/chevron2"/>
    <dgm:cxn modelId="{2B2DC8BC-7604-48F2-A83E-941826DA4481}" srcId="{1AA775FB-0E87-4C69-988A-842039BD9D6C}" destId="{BE6C2FE8-5A16-4006-AD3C-C9E16911A98C}" srcOrd="0" destOrd="0" parTransId="{54A55FC4-567A-4EB4-A6D7-3A340F95878B}" sibTransId="{516F0BD5-5958-4352-9F7A-78C29BA80B4D}"/>
    <dgm:cxn modelId="{9C33EA69-DC14-48F3-BFE4-1FFED42CBB5E}" type="presOf" srcId="{FFFEBDC5-E7F2-4B32-9327-200D55410AEA}" destId="{11AC50A4-14AB-4FCB-AAEC-9319CC80855D}" srcOrd="0" destOrd="0" presId="urn:microsoft.com/office/officeart/2005/8/layout/chevron2"/>
    <dgm:cxn modelId="{5E39811A-B73C-4B24-892D-1C9AC4348EBF}" srcId="{4B7FF30E-59BC-4F50-8A9A-FCC7CAAF62BD}" destId="{B24BFEC2-BD80-4042-AB80-0875DD4ECF9D}" srcOrd="0" destOrd="0" parTransId="{9DAD387C-3B7E-46D9-8A89-32182EBE3CE1}" sibTransId="{282E7D74-09E7-43C9-91A3-8B698C498027}"/>
    <dgm:cxn modelId="{7A71F685-9884-4431-8833-27F0BF1A719E}" srcId="{2A646EC0-3C2E-4907-A019-7188948913C0}" destId="{4B7FF30E-59BC-4F50-8A9A-FCC7CAAF62BD}" srcOrd="0" destOrd="0" parTransId="{4477D79B-25C2-4FD4-8B88-9A8E8FA912F5}" sibTransId="{DD90AD33-59C2-4F77-B4D0-5BC686697790}"/>
    <dgm:cxn modelId="{46C49639-787D-4EC4-8E76-72041EEBB7D6}" type="presOf" srcId="{BE6C2FE8-5A16-4006-AD3C-C9E16911A98C}" destId="{29443C98-A1DB-4641-B54D-ABF3D3747AF2}" srcOrd="0" destOrd="0" presId="urn:microsoft.com/office/officeart/2005/8/layout/chevron2"/>
    <dgm:cxn modelId="{5AA86A71-97D1-47FD-8E6D-A9B3823B43C7}" srcId="{FFFEBDC5-E7F2-4B32-9327-200D55410AEA}" destId="{B97A8B6B-3151-4FB8-84CB-2F6FA45C7DDA}" srcOrd="0" destOrd="0" parTransId="{16398AAA-9BC3-4D62-A072-01D62BA59C84}" sibTransId="{BB188EC1-03AA-4182-B79A-96C654B3AADC}"/>
    <dgm:cxn modelId="{2D67C599-5503-4F61-8237-7308B85B72ED}" type="presOf" srcId="{B24BFEC2-BD80-4042-AB80-0875DD4ECF9D}" destId="{6D8697CA-8EB3-4F1A-B9D7-13CF871B5B92}" srcOrd="0" destOrd="0" presId="urn:microsoft.com/office/officeart/2005/8/layout/chevron2"/>
    <dgm:cxn modelId="{F1714F71-C5A1-4BC7-AAF5-224EB4E709EC}" type="presOf" srcId="{2A646EC0-3C2E-4907-A019-7188948913C0}" destId="{78C1FDBE-18B6-4478-8A5E-D78A95941816}" srcOrd="0" destOrd="0" presId="urn:microsoft.com/office/officeart/2005/8/layout/chevron2"/>
    <dgm:cxn modelId="{5BF4D77C-0E68-4C30-9879-E01EBAB29B36}" type="presOf" srcId="{B97A8B6B-3151-4FB8-84CB-2F6FA45C7DDA}" destId="{A2583FC3-E7EE-45C7-9A95-C582F62CB531}" srcOrd="0" destOrd="0" presId="urn:microsoft.com/office/officeart/2005/8/layout/chevron2"/>
    <dgm:cxn modelId="{63013E7B-F06D-4D16-80E5-E7E19BD7B155}" srcId="{2A646EC0-3C2E-4907-A019-7188948913C0}" destId="{FFFEBDC5-E7F2-4B32-9327-200D55410AEA}" srcOrd="2" destOrd="0" parTransId="{AC71E401-8296-4E59-A261-F9A53EAB2851}" sibTransId="{F1E63D6F-893E-4187-BB61-3BC5B47A684D}"/>
    <dgm:cxn modelId="{D55E1012-4BA6-499B-826E-048E5A384A1E}" type="presOf" srcId="{4B7FF30E-59BC-4F50-8A9A-FCC7CAAF62BD}" destId="{96BE7356-957F-4245-96B7-C1B784E7D6CF}" srcOrd="0" destOrd="0" presId="urn:microsoft.com/office/officeart/2005/8/layout/chevron2"/>
    <dgm:cxn modelId="{8A14BD15-FEFE-4868-B007-676A043E957A}" type="presParOf" srcId="{78C1FDBE-18B6-4478-8A5E-D78A95941816}" destId="{A8F6A41B-19F7-444C-AA1F-15029EC97635}" srcOrd="0" destOrd="0" presId="urn:microsoft.com/office/officeart/2005/8/layout/chevron2"/>
    <dgm:cxn modelId="{04CC4989-130B-4E0F-8AE6-6E2D71C3DF34}" type="presParOf" srcId="{A8F6A41B-19F7-444C-AA1F-15029EC97635}" destId="{96BE7356-957F-4245-96B7-C1B784E7D6CF}" srcOrd="0" destOrd="0" presId="urn:microsoft.com/office/officeart/2005/8/layout/chevron2"/>
    <dgm:cxn modelId="{52B7D3D3-44FD-422E-B2A3-C65570933CDC}" type="presParOf" srcId="{A8F6A41B-19F7-444C-AA1F-15029EC97635}" destId="{6D8697CA-8EB3-4F1A-B9D7-13CF871B5B92}" srcOrd="1" destOrd="0" presId="urn:microsoft.com/office/officeart/2005/8/layout/chevron2"/>
    <dgm:cxn modelId="{B234B076-33BB-4025-AB36-6C33B6D3A954}" type="presParOf" srcId="{78C1FDBE-18B6-4478-8A5E-D78A95941816}" destId="{DE4D2E65-5070-4F91-B422-7D653CE4F4BC}" srcOrd="1" destOrd="0" presId="urn:microsoft.com/office/officeart/2005/8/layout/chevron2"/>
    <dgm:cxn modelId="{CE42B289-0444-4765-BA00-F3339ECEA32D}" type="presParOf" srcId="{78C1FDBE-18B6-4478-8A5E-D78A95941816}" destId="{14355EC9-CF4F-4D4F-9906-5A6530C0E35B}" srcOrd="2" destOrd="0" presId="urn:microsoft.com/office/officeart/2005/8/layout/chevron2"/>
    <dgm:cxn modelId="{95F43F19-F99C-419E-8FE2-3274703790CC}" type="presParOf" srcId="{14355EC9-CF4F-4D4F-9906-5A6530C0E35B}" destId="{05E5537C-43B3-4FAC-B5B7-B1A906C5E25C}" srcOrd="0" destOrd="0" presId="urn:microsoft.com/office/officeart/2005/8/layout/chevron2"/>
    <dgm:cxn modelId="{33153AB1-8D27-4B12-ABCF-CE33C451639D}" type="presParOf" srcId="{14355EC9-CF4F-4D4F-9906-5A6530C0E35B}" destId="{29443C98-A1DB-4641-B54D-ABF3D3747AF2}" srcOrd="1" destOrd="0" presId="urn:microsoft.com/office/officeart/2005/8/layout/chevron2"/>
    <dgm:cxn modelId="{66A8140F-9EBA-46F4-A251-C616311A21B8}" type="presParOf" srcId="{78C1FDBE-18B6-4478-8A5E-D78A95941816}" destId="{A8953E02-44EA-4271-9D12-CC94F8EB47AF}" srcOrd="3" destOrd="0" presId="urn:microsoft.com/office/officeart/2005/8/layout/chevron2"/>
    <dgm:cxn modelId="{23B80668-29CF-4407-8193-EBCC15580F2D}" type="presParOf" srcId="{78C1FDBE-18B6-4478-8A5E-D78A95941816}" destId="{C9F109B4-04E8-4EE8-8777-D809D6DF1B3E}" srcOrd="4" destOrd="0" presId="urn:microsoft.com/office/officeart/2005/8/layout/chevron2"/>
    <dgm:cxn modelId="{846F20D0-59D2-499D-B112-5A7B862EEC1A}" type="presParOf" srcId="{C9F109B4-04E8-4EE8-8777-D809D6DF1B3E}" destId="{11AC50A4-14AB-4FCB-AAEC-9319CC80855D}" srcOrd="0" destOrd="0" presId="urn:microsoft.com/office/officeart/2005/8/layout/chevron2"/>
    <dgm:cxn modelId="{D5B3713F-BC3C-4309-A72B-A93410281C93}" type="presParOf" srcId="{C9F109B4-04E8-4EE8-8777-D809D6DF1B3E}" destId="{A2583FC3-E7EE-45C7-9A95-C582F62CB53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B462C1-4F74-40B6-9BD3-97819AB36D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D7B8E6-61C0-48C3-B46C-3FCFF31167EB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Самуэлсон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қўшимча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оқибатлар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соғлиқни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сақлаш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,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саноатнинг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ифлослантириши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муаммоларига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талаб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таклиф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қонуни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таъсир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этмайди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дейди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Давлат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иқтисодиёт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учун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мақсадларни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аниқлашни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зиммасига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олиши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мақсадларга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эришиш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учун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кучидан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фойдаланиши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керак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Самуэлсон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давлатнинг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уй-жой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қурилиш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дастурларини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молиялаштиришни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озиқ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овқат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ёрдамини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қашоқликни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усули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сифатида</a:t>
          </a:r>
          <a:r>
            <a:rPr lang="ru-RU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қўллаб-қувватлайди</a:t>
          </a:r>
          <a:r>
            <a:rPr lang="ru-RU" dirty="0" smtClean="0"/>
            <a:t>. </a:t>
          </a:r>
          <a:endParaRPr lang="ru-RU" dirty="0"/>
        </a:p>
      </dgm:t>
    </dgm:pt>
    <dgm:pt modelId="{363CC47B-4376-4BDC-A6D2-3D7468A96BB5}" type="parTrans" cxnId="{2593A533-9B5E-4638-BFBA-D34C17532B49}">
      <dgm:prSet/>
      <dgm:spPr/>
      <dgm:t>
        <a:bodyPr/>
        <a:lstStyle/>
        <a:p>
          <a:endParaRPr lang="ru-RU"/>
        </a:p>
      </dgm:t>
    </dgm:pt>
    <dgm:pt modelId="{077F4D4E-840C-419A-8076-BE6241D4940F}" type="sibTrans" cxnId="{2593A533-9B5E-4638-BFBA-D34C17532B49}">
      <dgm:prSet/>
      <dgm:spPr/>
      <dgm:t>
        <a:bodyPr/>
        <a:lstStyle/>
        <a:p>
          <a:endParaRPr lang="ru-RU"/>
        </a:p>
      </dgm:t>
    </dgm:pt>
    <dgm:pt modelId="{B3DBD8B1-E344-4AE6-9F41-14F2D8C8B50A}" type="pres">
      <dgm:prSet presAssocID="{3BB462C1-4F74-40B6-9BD3-97819AB36D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53355D-F83D-4923-A1CD-1941710AF5AD}" type="pres">
      <dgm:prSet presAssocID="{94D7B8E6-61C0-48C3-B46C-3FCFF31167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7E75B8-E8C6-4304-B017-CD33D44E7D19}" type="presOf" srcId="{94D7B8E6-61C0-48C3-B46C-3FCFF31167EB}" destId="{AE53355D-F83D-4923-A1CD-1941710AF5AD}" srcOrd="0" destOrd="0" presId="urn:microsoft.com/office/officeart/2005/8/layout/vList2"/>
    <dgm:cxn modelId="{04414187-BA82-463A-9BB5-BBE09BBFFC43}" type="presOf" srcId="{3BB462C1-4F74-40B6-9BD3-97819AB36D22}" destId="{B3DBD8B1-E344-4AE6-9F41-14F2D8C8B50A}" srcOrd="0" destOrd="0" presId="urn:microsoft.com/office/officeart/2005/8/layout/vList2"/>
    <dgm:cxn modelId="{2593A533-9B5E-4638-BFBA-D34C17532B49}" srcId="{3BB462C1-4F74-40B6-9BD3-97819AB36D22}" destId="{94D7B8E6-61C0-48C3-B46C-3FCFF31167EB}" srcOrd="0" destOrd="0" parTransId="{363CC47B-4376-4BDC-A6D2-3D7468A96BB5}" sibTransId="{077F4D4E-840C-419A-8076-BE6241D4940F}"/>
    <dgm:cxn modelId="{5B6FD5F3-34FA-4DAD-9671-0F75786EBF17}" type="presParOf" srcId="{B3DBD8B1-E344-4AE6-9F41-14F2D8C8B50A}" destId="{AE53355D-F83D-4923-A1CD-1941710AF5A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3EEE10-08E1-4A3F-9140-F745A1DEB4A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569619-370F-4DF6-B72C-857CDCBDAEE7}">
      <dgm:prSet phldrT="[Текст]" phldr="1"/>
      <dgm:spPr>
        <a:solidFill>
          <a:srgbClr val="66FF33"/>
        </a:solidFill>
      </dgm:spPr>
      <dgm:t>
        <a:bodyPr/>
        <a:lstStyle/>
        <a:p>
          <a:endParaRPr lang="ru-RU" dirty="0"/>
        </a:p>
      </dgm:t>
    </dgm:pt>
    <dgm:pt modelId="{30973060-DCC6-4EDD-9976-A47041097FB9}" type="parTrans" cxnId="{B98E740B-E49B-4FDA-A97C-4744BC86B7C2}">
      <dgm:prSet/>
      <dgm:spPr/>
      <dgm:t>
        <a:bodyPr/>
        <a:lstStyle/>
        <a:p>
          <a:endParaRPr lang="ru-RU"/>
        </a:p>
      </dgm:t>
    </dgm:pt>
    <dgm:pt modelId="{5FA08CF3-698E-4A5E-ADD7-A05644F84546}" type="sibTrans" cxnId="{B98E740B-E49B-4FDA-A97C-4744BC86B7C2}">
      <dgm:prSet/>
      <dgm:spPr/>
      <dgm:t>
        <a:bodyPr/>
        <a:lstStyle/>
        <a:p>
          <a:endParaRPr lang="ru-RU"/>
        </a:p>
      </dgm:t>
    </dgm:pt>
    <dgm:pt modelId="{A2377726-EB51-47DA-B930-4286AAAA4275}">
      <dgm:prSet phldrT="[Текст]" custT="1"/>
      <dgm:spPr>
        <a:solidFill>
          <a:srgbClr val="99FF99">
            <a:alpha val="89804"/>
          </a:srgbClr>
        </a:solidFill>
      </dgm:spPr>
      <dgm:t>
        <a:bodyPr/>
        <a:lstStyle/>
        <a:p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Таҳлилнинг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математик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статистик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услубларининг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ривожи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айниқса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математик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программалаш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турли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ўйинлар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назарияси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математик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статистикага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оид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ишларнинг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кўпайиши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43CE2C-16C9-4DEC-9802-166D8D382C86}" type="parTrans" cxnId="{BB932A41-B461-4819-B60A-07F0F3DBD225}">
      <dgm:prSet/>
      <dgm:spPr/>
      <dgm:t>
        <a:bodyPr/>
        <a:lstStyle/>
        <a:p>
          <a:endParaRPr lang="ru-RU"/>
        </a:p>
      </dgm:t>
    </dgm:pt>
    <dgm:pt modelId="{ABB49A08-D22B-4714-B838-E67556DC5210}" type="sibTrans" cxnId="{BB932A41-B461-4819-B60A-07F0F3DBD225}">
      <dgm:prSet/>
      <dgm:spPr/>
      <dgm:t>
        <a:bodyPr/>
        <a:lstStyle/>
        <a:p>
          <a:endParaRPr lang="ru-RU"/>
        </a:p>
      </dgm:t>
    </dgm:pt>
    <dgm:pt modelId="{2F71E00F-EF9E-4922-9628-D324B736C739}">
      <dgm:prSet phldrT="[Текст]" phldr="1"/>
      <dgm:spPr>
        <a:solidFill>
          <a:srgbClr val="66FF33"/>
        </a:solidFill>
      </dgm:spPr>
      <dgm:t>
        <a:bodyPr/>
        <a:lstStyle/>
        <a:p>
          <a:endParaRPr lang="ru-RU" dirty="0"/>
        </a:p>
      </dgm:t>
    </dgm:pt>
    <dgm:pt modelId="{5CA5243F-B474-44AB-BF26-FAACAE258222}" type="parTrans" cxnId="{8F7A886E-55A2-469E-B5AA-F15F5075FF34}">
      <dgm:prSet/>
      <dgm:spPr/>
      <dgm:t>
        <a:bodyPr/>
        <a:lstStyle/>
        <a:p>
          <a:endParaRPr lang="ru-RU"/>
        </a:p>
      </dgm:t>
    </dgm:pt>
    <dgm:pt modelId="{67F6EF2A-3695-4E5F-8236-ADC584DE91A7}" type="sibTrans" cxnId="{8F7A886E-55A2-469E-B5AA-F15F5075FF34}">
      <dgm:prSet/>
      <dgm:spPr/>
      <dgm:t>
        <a:bodyPr/>
        <a:lstStyle/>
        <a:p>
          <a:endParaRPr lang="ru-RU"/>
        </a:p>
      </dgm:t>
    </dgm:pt>
    <dgm:pt modelId="{955E3595-FBC0-4E96-8200-F1EBC0AA2B0B}">
      <dgm:prSet phldrT="[Текст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Илмий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-техника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тараққиётининг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ривожи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фаннинг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янги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тармоқларининг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пайдо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бўлиши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хусусан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кибернетика, электрон-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ҳисоблаш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техникаси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компьютерлар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тизими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иқтисодиёт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соҳасидаги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информациянинг</a:t>
          </a:r>
          <a:r>
            <a: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тобора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кўпайиши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информацияни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тайёрлаш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узатиш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қабул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қилиш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ишлаш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ҳажмларининг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кескин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ортиб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кетиши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EA395D-3DD1-4915-BEFE-3440D8FE3CBB}" type="parTrans" cxnId="{1B2D92AD-01A7-48ED-A724-96642D44A669}">
      <dgm:prSet/>
      <dgm:spPr/>
      <dgm:t>
        <a:bodyPr/>
        <a:lstStyle/>
        <a:p>
          <a:endParaRPr lang="ru-RU"/>
        </a:p>
      </dgm:t>
    </dgm:pt>
    <dgm:pt modelId="{5295FE15-A1C6-45A6-965C-CF45F5B5BD68}" type="sibTrans" cxnId="{1B2D92AD-01A7-48ED-A724-96642D44A669}">
      <dgm:prSet/>
      <dgm:spPr/>
      <dgm:t>
        <a:bodyPr/>
        <a:lstStyle/>
        <a:p>
          <a:endParaRPr lang="ru-RU"/>
        </a:p>
      </dgm:t>
    </dgm:pt>
    <dgm:pt modelId="{9BA79262-07D4-4BCF-AD52-86C0164BE366}" type="pres">
      <dgm:prSet presAssocID="{653EEE10-08E1-4A3F-9140-F745A1DEB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181C73-CA89-441F-88DE-BF370AB19C39}" type="pres">
      <dgm:prSet presAssocID="{67569619-370F-4DF6-B72C-857CDCBDAEE7}" presName="composite" presStyleCnt="0"/>
      <dgm:spPr/>
    </dgm:pt>
    <dgm:pt modelId="{33FD311A-4FEF-4ECF-A375-67E45F5D912D}" type="pres">
      <dgm:prSet presAssocID="{67569619-370F-4DF6-B72C-857CDCBDAEE7}" presName="parentText" presStyleLbl="alignNode1" presStyleIdx="0" presStyleCnt="2" custLinFactNeighborX="767" custLinFactNeighborY="-111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CF3E7D-AC7F-4FE0-8AA8-E441EC3A9C9E}" type="pres">
      <dgm:prSet presAssocID="{67569619-370F-4DF6-B72C-857CDCBDAEE7}" presName="descendantText" presStyleLbl="alignAcc1" presStyleIdx="0" presStyleCnt="2" custScaleY="13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7F121-A433-47C3-B778-18F433190280}" type="pres">
      <dgm:prSet presAssocID="{5FA08CF3-698E-4A5E-ADD7-A05644F84546}" presName="sp" presStyleCnt="0"/>
      <dgm:spPr/>
    </dgm:pt>
    <dgm:pt modelId="{647210AD-D7CE-403D-AB04-A1DE79C8AA2B}" type="pres">
      <dgm:prSet presAssocID="{2F71E00F-EF9E-4922-9628-D324B736C739}" presName="composite" presStyleCnt="0"/>
      <dgm:spPr/>
    </dgm:pt>
    <dgm:pt modelId="{59E3054F-83BC-47B2-B11A-BD861F2294D5}" type="pres">
      <dgm:prSet presAssocID="{2F71E00F-EF9E-4922-9628-D324B736C739}" presName="parentText" presStyleLbl="alignNode1" presStyleIdx="1" presStyleCnt="2" custScaleY="125513" custLinFactNeighborX="767" custLinFactNeighborY="-161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20949-F921-4735-ADD4-8719411F3FFB}" type="pres">
      <dgm:prSet presAssocID="{2F71E00F-EF9E-4922-9628-D324B736C739}" presName="descendantText" presStyleLbl="alignAcc1" presStyleIdx="1" presStyleCnt="2" custScaleY="203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2D92AD-01A7-48ED-A724-96642D44A669}" srcId="{2F71E00F-EF9E-4922-9628-D324B736C739}" destId="{955E3595-FBC0-4E96-8200-F1EBC0AA2B0B}" srcOrd="0" destOrd="0" parTransId="{73EA395D-3DD1-4915-BEFE-3440D8FE3CBB}" sibTransId="{5295FE15-A1C6-45A6-965C-CF45F5B5BD68}"/>
    <dgm:cxn modelId="{6B4CA802-75D8-4AB5-AA8B-A3EA5661A3CB}" type="presOf" srcId="{2F71E00F-EF9E-4922-9628-D324B736C739}" destId="{59E3054F-83BC-47B2-B11A-BD861F2294D5}" srcOrd="0" destOrd="0" presId="urn:microsoft.com/office/officeart/2005/8/layout/chevron2"/>
    <dgm:cxn modelId="{BB932A41-B461-4819-B60A-07F0F3DBD225}" srcId="{67569619-370F-4DF6-B72C-857CDCBDAEE7}" destId="{A2377726-EB51-47DA-B930-4286AAAA4275}" srcOrd="0" destOrd="0" parTransId="{5243CE2C-16C9-4DEC-9802-166D8D382C86}" sibTransId="{ABB49A08-D22B-4714-B838-E67556DC5210}"/>
    <dgm:cxn modelId="{BC3C19D8-9DE8-43FA-B930-8D51E49851ED}" type="presOf" srcId="{955E3595-FBC0-4E96-8200-F1EBC0AA2B0B}" destId="{90520949-F921-4735-ADD4-8719411F3FFB}" srcOrd="0" destOrd="0" presId="urn:microsoft.com/office/officeart/2005/8/layout/chevron2"/>
    <dgm:cxn modelId="{B98E740B-E49B-4FDA-A97C-4744BC86B7C2}" srcId="{653EEE10-08E1-4A3F-9140-F745A1DEB4A4}" destId="{67569619-370F-4DF6-B72C-857CDCBDAEE7}" srcOrd="0" destOrd="0" parTransId="{30973060-DCC6-4EDD-9976-A47041097FB9}" sibTransId="{5FA08CF3-698E-4A5E-ADD7-A05644F84546}"/>
    <dgm:cxn modelId="{9A5B6D28-B22D-4DC1-857D-90EA7881F3B7}" type="presOf" srcId="{653EEE10-08E1-4A3F-9140-F745A1DEB4A4}" destId="{9BA79262-07D4-4BCF-AD52-86C0164BE366}" srcOrd="0" destOrd="0" presId="urn:microsoft.com/office/officeart/2005/8/layout/chevron2"/>
    <dgm:cxn modelId="{99157C5D-9BA1-4673-83A8-4C24147535F1}" type="presOf" srcId="{A2377726-EB51-47DA-B930-4286AAAA4275}" destId="{97CF3E7D-AC7F-4FE0-8AA8-E441EC3A9C9E}" srcOrd="0" destOrd="0" presId="urn:microsoft.com/office/officeart/2005/8/layout/chevron2"/>
    <dgm:cxn modelId="{06C2195E-33E9-4360-BEF4-68C5ADB8C800}" type="presOf" srcId="{67569619-370F-4DF6-B72C-857CDCBDAEE7}" destId="{33FD311A-4FEF-4ECF-A375-67E45F5D912D}" srcOrd="0" destOrd="0" presId="urn:microsoft.com/office/officeart/2005/8/layout/chevron2"/>
    <dgm:cxn modelId="{8F7A886E-55A2-469E-B5AA-F15F5075FF34}" srcId="{653EEE10-08E1-4A3F-9140-F745A1DEB4A4}" destId="{2F71E00F-EF9E-4922-9628-D324B736C739}" srcOrd="1" destOrd="0" parTransId="{5CA5243F-B474-44AB-BF26-FAACAE258222}" sibTransId="{67F6EF2A-3695-4E5F-8236-ADC584DE91A7}"/>
    <dgm:cxn modelId="{FD726A25-BD67-4A52-B323-C55822DEC51D}" type="presParOf" srcId="{9BA79262-07D4-4BCF-AD52-86C0164BE366}" destId="{6D181C73-CA89-441F-88DE-BF370AB19C39}" srcOrd="0" destOrd="0" presId="urn:microsoft.com/office/officeart/2005/8/layout/chevron2"/>
    <dgm:cxn modelId="{F97F1008-8D97-42C0-8F58-AC8B3296E77A}" type="presParOf" srcId="{6D181C73-CA89-441F-88DE-BF370AB19C39}" destId="{33FD311A-4FEF-4ECF-A375-67E45F5D912D}" srcOrd="0" destOrd="0" presId="urn:microsoft.com/office/officeart/2005/8/layout/chevron2"/>
    <dgm:cxn modelId="{96EECF8B-F209-4ADC-9015-00A376807B35}" type="presParOf" srcId="{6D181C73-CA89-441F-88DE-BF370AB19C39}" destId="{97CF3E7D-AC7F-4FE0-8AA8-E441EC3A9C9E}" srcOrd="1" destOrd="0" presId="urn:microsoft.com/office/officeart/2005/8/layout/chevron2"/>
    <dgm:cxn modelId="{8C1900D4-E44C-44B2-B82F-AFFF56669570}" type="presParOf" srcId="{9BA79262-07D4-4BCF-AD52-86C0164BE366}" destId="{85B7F121-A433-47C3-B778-18F433190280}" srcOrd="1" destOrd="0" presId="urn:microsoft.com/office/officeart/2005/8/layout/chevron2"/>
    <dgm:cxn modelId="{63DFA456-E309-40B2-9A4B-401B4BF94A15}" type="presParOf" srcId="{9BA79262-07D4-4BCF-AD52-86C0164BE366}" destId="{647210AD-D7CE-403D-AB04-A1DE79C8AA2B}" srcOrd="2" destOrd="0" presId="urn:microsoft.com/office/officeart/2005/8/layout/chevron2"/>
    <dgm:cxn modelId="{49BEB8FD-1C52-4899-B360-14FB688A74FD}" type="presParOf" srcId="{647210AD-D7CE-403D-AB04-A1DE79C8AA2B}" destId="{59E3054F-83BC-47B2-B11A-BD861F2294D5}" srcOrd="0" destOrd="0" presId="urn:microsoft.com/office/officeart/2005/8/layout/chevron2"/>
    <dgm:cxn modelId="{A59208B5-34C7-4491-A840-32A36D3E685C}" type="presParOf" srcId="{647210AD-D7CE-403D-AB04-A1DE79C8AA2B}" destId="{90520949-F921-4735-ADD4-8719411F3FF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E7356-957F-4245-96B7-C1B784E7D6CF}">
      <dsp:nvSpPr>
        <dsp:cNvPr id="0" name=""/>
        <dsp:cNvSpPr/>
      </dsp:nvSpPr>
      <dsp:spPr>
        <a:xfrm rot="5400000">
          <a:off x="-209542" y="253376"/>
          <a:ext cx="1468857" cy="1028200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0787" y="547147"/>
        <a:ext cx="1028200" cy="440657"/>
      </dsp:txXfrm>
    </dsp:sp>
    <dsp:sp modelId="{6D8697CA-8EB3-4F1A-B9D7-13CF871B5B92}">
      <dsp:nvSpPr>
        <dsp:cNvPr id="0" name=""/>
        <dsp:cNvSpPr/>
      </dsp:nvSpPr>
      <dsp:spPr>
        <a:xfrm rot="5400000">
          <a:off x="3990415" y="-2956416"/>
          <a:ext cx="1276969" cy="7201399"/>
        </a:xfrm>
        <a:prstGeom prst="round2SameRect">
          <a:avLst/>
        </a:prstGeom>
        <a:solidFill>
          <a:srgbClr val="FFCC99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Иқтисодиётда бир қанча офатлар, хусусан, оммавий ишсизлик ва инфляция ижтимоий-иқтисодий ривожланишда асосий муаммолардан бири бўлиб қолмоқда. 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8200" y="68135"/>
        <a:ext cx="7139063" cy="1152297"/>
      </dsp:txXfrm>
    </dsp:sp>
    <dsp:sp modelId="{05E5537C-43B3-4FAC-B5B7-B1A906C5E25C}">
      <dsp:nvSpPr>
        <dsp:cNvPr id="0" name=""/>
        <dsp:cNvSpPr/>
      </dsp:nvSpPr>
      <dsp:spPr>
        <a:xfrm rot="5400000">
          <a:off x="-220328" y="1908567"/>
          <a:ext cx="1468857" cy="1028200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2202338"/>
        <a:ext cx="1028200" cy="440657"/>
      </dsp:txXfrm>
    </dsp:sp>
    <dsp:sp modelId="{29443C98-A1DB-4641-B54D-ABF3D3747AF2}">
      <dsp:nvSpPr>
        <dsp:cNvPr id="0" name=""/>
        <dsp:cNvSpPr/>
      </dsp:nvSpPr>
      <dsp:spPr>
        <a:xfrm rot="5400000">
          <a:off x="3933115" y="-1435082"/>
          <a:ext cx="1391568" cy="7201399"/>
        </a:xfrm>
        <a:prstGeom prst="round2SameRect">
          <a:avLst/>
        </a:prstGeom>
        <a:solidFill>
          <a:srgbClr val="FFCC99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Қандай қилиб аҳолининг мўътадил ва тўла бандлигини, реал даромадлар ўсишини таъминлаш мумкин деган саволлар ҳаммани, иқтисодиёт фани намоёндаларини ҳам қизиқтириб келмоқда.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8200" y="1537764"/>
        <a:ext cx="7133468" cy="1255706"/>
      </dsp:txXfrm>
    </dsp:sp>
    <dsp:sp modelId="{11AC50A4-14AB-4FCB-AAEC-9319CC80855D}">
      <dsp:nvSpPr>
        <dsp:cNvPr id="0" name=""/>
        <dsp:cNvSpPr/>
      </dsp:nvSpPr>
      <dsp:spPr>
        <a:xfrm rot="5400000">
          <a:off x="-220328" y="3487658"/>
          <a:ext cx="1468857" cy="1028200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3781429"/>
        <a:ext cx="1028200" cy="440657"/>
      </dsp:txXfrm>
    </dsp:sp>
    <dsp:sp modelId="{A2583FC3-E7EE-45C7-9A95-C582F62CB531}">
      <dsp:nvSpPr>
        <dsp:cNvPr id="0" name=""/>
        <dsp:cNvSpPr/>
      </dsp:nvSpPr>
      <dsp:spPr>
        <a:xfrm rot="5400000">
          <a:off x="3875357" y="144009"/>
          <a:ext cx="1507085" cy="7201399"/>
        </a:xfrm>
        <a:prstGeom prst="round2SameRect">
          <a:avLst/>
        </a:prstGeom>
        <a:solidFill>
          <a:srgbClr val="FFCC99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Бу ва бошқа масалалар билан неоклассик синтез йўналиши шуғулланиб, унда классик иқтисодий таълимот томонидан илгари аниқланган ҳақиқат ва қоидалар ҳозирги даврдаги даромадлар шаклланиши назариялари билан синтез қилинади</a:t>
          </a:r>
          <a:r>
            <a:rPr lang="uz-Cyrl-U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8200" y="3064736"/>
        <a:ext cx="7127829" cy="1359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3"/>
            <a:ext cx="8136904" cy="2088231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Latn-U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uz-Cyrl-U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-Мавзу.  ҲОЗИРГИ ЗАМОН </a:t>
            </a:r>
            <a:r>
              <a:rPr lang="uz-Latn-U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 </a:t>
            </a:r>
            <a:r>
              <a:rPr lang="uz-Cyrl-U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ҚАРАШЛАРИ </a:t>
            </a:r>
            <a:r>
              <a:rPr lang="uz-Cyrl-U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Cyrl-UZ" sz="2700" i="1" dirty="0">
                <a:latin typeface="Times New Roman" pitchFamily="18" charset="0"/>
                <a:cs typeface="Times New Roman" pitchFamily="18" charset="0"/>
              </a:rPr>
              <a:t>Тайёрлади</a:t>
            </a:r>
            <a:r>
              <a:rPr lang="uz-Latn-UZ" sz="2700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z-Cyrl-UZ" sz="2700" i="1" dirty="0">
                <a:latin typeface="Times New Roman" pitchFamily="18" charset="0"/>
                <a:cs typeface="Times New Roman" pitchFamily="18" charset="0"/>
              </a:rPr>
              <a:t>кат. ўқит. М.Аллаярова</a:t>
            </a:r>
            <a:r>
              <a:rPr lang="uz-Latn-UZ" sz="2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52936"/>
            <a:ext cx="6336704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57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саволлар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uz-Cyrl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Неоклассик синтез </a:t>
            </a:r>
            <a:r>
              <a:rPr lang="uz-Cyrl-U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концепсиясининг </a:t>
            </a:r>
            <a:r>
              <a:rPr lang="uz-Cyrl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моҳияти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z-Cyrl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Неоклассик синтез </a:t>
            </a:r>
            <a:r>
              <a:rPr lang="uz-Cyrl-U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концепсиясининг </a:t>
            </a:r>
            <a:r>
              <a:rPr lang="uz-Cyrl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янги версиялари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П.Саму</a:t>
            </a:r>
            <a:r>
              <a:rPr lang="uz-Cyrl-U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лсоннинг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кономикс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асаридаги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ғоялар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z-Latn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конометриканинг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ҳозирги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йўналишлари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35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Неоклассик </a:t>
            </a:r>
            <a:r>
              <a:rPr lang="uz-Cyrl-U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концепсиясининг </a:t>
            </a:r>
            <a:r>
              <a:rPr lang="uz-Cyrl-U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моҳияти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433143"/>
              </p:ext>
            </p:extLst>
          </p:nvPr>
        </p:nvGraphicFramePr>
        <p:xfrm>
          <a:off x="467544" y="1628800"/>
          <a:ext cx="8229600" cy="4741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66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uz-Cyrl-UZ" b="1" dirty="0" smtClean="0"/>
              <a:t/>
            </a:r>
            <a:br>
              <a:rPr lang="uz-Cyrl-UZ" b="1" dirty="0" smtClean="0"/>
            </a:br>
            <a:r>
              <a:rPr lang="uz-Cyrl-UZ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Неоклассик </a:t>
            </a:r>
            <a:r>
              <a:rPr lang="uz-Cyrl-U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концепсиясининг </a:t>
            </a:r>
            <a:r>
              <a:rPr lang="uz-Cyrl-U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янги версиялари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z-Cyrl-UZ" dirty="0" smtClean="0"/>
              <a:t>    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янги ғоянинг пайдо бўлиши билан иқтисодий таҳлилда аралаш шаклдаги қарашлар устундир, </a:t>
            </a:r>
            <a:r>
              <a:rPr lang="uz-Cyrl-UZ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иқтисодиётни тартибга солишнинг турли шакллари таклиф этилади</a:t>
            </a: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Ҳозирги даврда иқтисодиётни макроиқтисодий 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тартибга </a:t>
            </a: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солишда асосан учта 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 </a:t>
            </a: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қарашлари ситбиозм (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қоришмаси</a:t>
            </a: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иштирок 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этади.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52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қуйидагилар: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модификациядаги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кейнсчилик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таълимотлари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таклиф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иқтисодиёти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назариялари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монетаризм.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3501008"/>
            <a:ext cx="5472608" cy="2884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98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Кейнсчилик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қарашларида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давлатнинг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иқтисодиётга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иштироки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тарғиб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Бунда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конъюнктуранинг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ўзгариши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чиқаришнинг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юқори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даражасини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таъминлаш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бандлик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циклик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ривожланишни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юмшатиш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олинади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Бунда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эътибор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давлат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қаратилади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шу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йўл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тўлов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имконият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тўғридан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тўғри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тартибга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солинади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644" y="4077072"/>
            <a:ext cx="2906266" cy="2420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19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uz-Cyrl-U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Милтон Фридман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912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Монетаристлар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фикрича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ҳаётга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умуман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аралашмаслик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қўллаб-қувватланади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3960440" cy="468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484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П.Самуэлсоннинг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Экономикс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асаридаги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ғоялар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1970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йилда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Нобел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мукофоти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П.Самуэлсонга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"статик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ривожлантиригани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берилди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Самуэлсоннинг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дастлаб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марта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ҳозирги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таълимотларнинг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йўналишларидан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ташкил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1992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йилда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Нордхаус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ҳаммуалифликда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тилига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ағдарилди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0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uz-Cyrl-U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Самуэлсон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4546848" cy="4709120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Маълумки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ҳозирги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(ХХ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аср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таълимотларида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1)неоклассик; 2)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кейнсчилик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3)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институтионал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йўналиш-лар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мавжуд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бўлиб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Самуэлсон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шулардан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биринчисининг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вакили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сифатида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ижод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этган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528392" cy="468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32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538929"/>
              </p:ext>
            </p:extLst>
          </p:nvPr>
        </p:nvGraphicFramePr>
        <p:xfrm>
          <a:off x="251520" y="332656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43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тараққиётнинг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омилларига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тўртта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ҳисоблайди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1.Меҳнат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ресурслари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биринчи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2.Табиий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3.Капитал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4.Технологиялар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омиллари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тараққиётнинг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ғилдираги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юритилади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28575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445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66FF33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Эконометриканинг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ҳозирги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замондаги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аҳамияти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157488"/>
              </p:ext>
            </p:extLst>
          </p:nvPr>
        </p:nvGraphicFramePr>
        <p:xfrm>
          <a:off x="457200" y="1600200"/>
          <a:ext cx="8229600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6174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20680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</a:t>
            </a:r>
            <a:r>
              <a:rPr lang="uz-Latn-UZ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бошларида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Лозанна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Л.Валрас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капиталистик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иқтисодиётнинг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умумий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мувозанати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моделини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қурди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Валрас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ишининг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давомчиси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италиялик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лфредо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Парето (1848-1923)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томонидан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ривожлантирилди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z-Cyrl-U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юқори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наф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истеъмол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неъматларининг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фойдалилиги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ҳисоблаш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усуллардан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фойдаланди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29000"/>
            <a:ext cx="2743572" cy="30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267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Парето (1848-1923)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  <a:solidFill>
            <a:srgbClr val="FFFFCC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В. Парето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таҳлили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даромад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миқдори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баҳосини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қўйди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Истеъмол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неъматлари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тўплами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турлича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бўлиши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сабабли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"идеал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мувозанат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бунда автоматик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равишда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бўладиган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хусусий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мувозанат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истеъмолчининг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танловидан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вужудга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келади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40768"/>
            <a:ext cx="2421022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125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597</Words>
  <Application>Microsoft Office PowerPoint</Application>
  <PresentationFormat>Экран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11-Мавзу.  ҲОЗИРГИ ЗАМОН ИҚТИСОДИЙ ҚАРАШЛАРИ ЭВОЛЮЦИЯСИ Тайёрлади:кат. ўқит. М.Аллаярова   </vt:lpstr>
      <vt:lpstr>Асосий саволлар:</vt:lpstr>
      <vt:lpstr> Неоклассик синтез концепсиясининг моҳияти </vt:lpstr>
      <vt:lpstr> Неоклассик синтез концепсиясининг янги версиялари </vt:lpstr>
      <vt:lpstr>Булар қуйидагилар:</vt:lpstr>
      <vt:lpstr>Презентация PowerPoint</vt:lpstr>
      <vt:lpstr>Милтон Фридман</vt:lpstr>
      <vt:lpstr>П.Самуэлсоннинг «Экономикс" асаридаги ғоялар</vt:lpstr>
      <vt:lpstr>Самуэлсон</vt:lpstr>
      <vt:lpstr>Презентация PowerPoint</vt:lpstr>
      <vt:lpstr>Презентация PowerPoint</vt:lpstr>
      <vt:lpstr>Эконометриканинг ҳозирги  замондаги аҳамияти</vt:lpstr>
      <vt:lpstr>Презентация PowerPoint</vt:lpstr>
      <vt:lpstr>Парето (1848-1923)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11-Мавзу.  ҲОЗИРГИ ЗАМОН ИҚТИСОДИЙ ҚАРАШЛАРИ ЭВОЛЮЦИЯСИ </dc:title>
  <dc:creator>hp</dc:creator>
  <cp:lastModifiedBy>AliCom</cp:lastModifiedBy>
  <cp:revision>49</cp:revision>
  <dcterms:created xsi:type="dcterms:W3CDTF">2023-11-18T04:12:09Z</dcterms:created>
  <dcterms:modified xsi:type="dcterms:W3CDTF">2025-09-11T03:28:47Z</dcterms:modified>
</cp:coreProperties>
</file>