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64" r:id="rId4"/>
    <p:sldId id="265" r:id="rId5"/>
    <p:sldId id="259" r:id="rId6"/>
    <p:sldId id="267" r:id="rId7"/>
    <p:sldId id="266" r:id="rId8"/>
    <p:sldId id="269" r:id="rId9"/>
    <p:sldId id="270" r:id="rId10"/>
    <p:sldId id="272" r:id="rId11"/>
    <p:sldId id="273" r:id="rId12"/>
    <p:sldId id="274" r:id="rId13"/>
    <p:sldId id="275" r:id="rId14"/>
    <p:sldId id="277" r:id="rId15"/>
    <p:sldId id="27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FFCC"/>
    <a:srgbClr val="FFFF00"/>
    <a:srgbClr val="D1B53F"/>
    <a:srgbClr val="660033"/>
    <a:srgbClr val="F0784E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1282" y="-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>
            <a:lnSpc>
              <a:spcPct val="100000"/>
            </a:lnSpc>
            <a:spcAft>
              <a:spcPts val="0"/>
            </a:spcAft>
          </a:pPr>
          <a:r>
            <a:rPr lang="uz-Cyrl-UZ" sz="3200" b="1" dirty="0" smtClean="0">
              <a:latin typeface="Times New Roman" pitchFamily="18" charset="0"/>
              <a:cs typeface="Times New Roman" pitchFamily="18" charset="0"/>
            </a:rPr>
            <a:t>Мавзу. Жон Мейнард Кейнс таълимоти ва </a:t>
          </a:r>
          <a:r>
            <a:rPr lang="uz-Cyrl-UZ" sz="3200" b="1" dirty="0" smtClean="0">
              <a:latin typeface="Times New Roman" pitchFamily="18" charset="0"/>
              <a:cs typeface="Times New Roman" pitchFamily="18" charset="0"/>
            </a:rPr>
            <a:t>кейнсчилик</a:t>
          </a:r>
        </a:p>
        <a:p>
          <a:pPr algn="r" rtl="0">
            <a:lnSpc>
              <a:spcPct val="100000"/>
            </a:lnSpc>
            <a:spcAft>
              <a:spcPts val="0"/>
            </a:spcAft>
          </a:pPr>
          <a:r>
            <a:rPr lang="uz-Cyrl-UZ" sz="2400" b="0" i="1" dirty="0" smtClean="0">
              <a:latin typeface="Times New Roman" pitchFamily="18" charset="0"/>
              <a:cs typeface="Times New Roman" pitchFamily="18" charset="0"/>
            </a:rPr>
            <a:t>Тайёрлади</a:t>
          </a:r>
          <a:r>
            <a:rPr lang="uz-Latn-UZ" sz="2400" b="0" i="1" dirty="0" smtClean="0">
              <a:latin typeface="Times New Roman" pitchFamily="18" charset="0"/>
              <a:cs typeface="Times New Roman" pitchFamily="18" charset="0"/>
            </a:rPr>
            <a:t>:</a:t>
          </a:r>
          <a:r>
            <a:rPr lang="uz-Cyrl-UZ" sz="2400" b="0" i="1" dirty="0" smtClean="0">
              <a:latin typeface="Times New Roman" pitchFamily="18" charset="0"/>
              <a:cs typeface="Times New Roman" pitchFamily="18" charset="0"/>
            </a:rPr>
            <a:t>кат. ўқит. М.Аллаярова</a:t>
          </a:r>
          <a:r>
            <a:rPr lang="uz-Latn-UZ" sz="2400" b="0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z-Cyrl-UZ" sz="2400" b="0" i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4692CCD4-FB72-4707-9FD2-AC6827C6871F}" type="presOf" srcId="{D7EF8255-DB4F-43E4-9959-566D7FD4C5C9}" destId="{6832D362-7884-491E-83C4-E9263BBD7397}" srcOrd="0" destOrd="0" presId="urn:microsoft.com/office/officeart/2005/8/layout/vList2"/>
    <dgm:cxn modelId="{725E0884-59FD-4DBE-8475-CE50C7F0FD68}" type="presOf" srcId="{411A18D8-D54C-4327-B4E6-81B5271483C1}" destId="{DFAEB1D4-6560-4F3F-ABF3-E1370E750E96}" srcOrd="0" destOrd="0" presId="urn:microsoft.com/office/officeart/2005/8/layout/vList2"/>
    <dgm:cxn modelId="{ACB33424-E4B0-4541-A3E6-716B2FD406C9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5934484-3130-4C02-974D-C868B5AF42F6}">
      <dgm:prSet/>
      <dgm:spPr/>
      <dgm:t>
        <a:bodyPr/>
        <a:lstStyle/>
        <a:p>
          <a:pPr rtl="0"/>
          <a:r>
            <a:rPr lang="ru-RU" smtClean="0">
              <a:latin typeface="Times New Roman" pitchFamily="18" charset="0"/>
              <a:cs typeface="Times New Roman" pitchFamily="18" charset="0"/>
            </a:rPr>
            <a:t>1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591E69-CE38-4848-9B67-B3D6D8AD48FF}" type="par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5542DB5-9A8F-43CC-A83B-53E1CC2AFAE3}" type="sib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74DC8AB-A1A5-4CCA-8F13-435C4B586961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72994761-E47E-4A16-9B5A-958047DFC686}" type="par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87D60C4-3E41-4B3A-ABB4-D7560A456DAF}" type="sib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28A481E-CC28-4EA8-8312-563077CFB1B6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D5EBCDF7-9F23-4B54-86B8-99B5106DAE57}" type="par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8554014-853C-49D2-8091-5841361361DB}" type="sib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BC2E86-8072-4AD4-980A-186EA85DB1CB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9C8E80FC-4004-42C6-8942-5E555AA89E0B}" type="par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651A0C8-463E-45D8-BBD4-7E0F28E8CCBF}" type="sib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1149299-7EEC-4754-863A-C89B698284C9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Кейнс таълимоти вужудга келишида бошқа таълимотларнинг ўрни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7684951B-B521-48F9-927F-883F7D5B7FE5}" type="par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77A4621-4900-43D3-81B5-4266FBBF177C}" type="sib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CBBD371-FF5F-4904-8424-9B56E6B4C046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Кейнс иқтисодий таълимотининг ху</a:t>
          </a:r>
          <a:r>
            <a:rPr lang="ru-RU" sz="2200" smtClean="0">
              <a:latin typeface="Times New Roman" pitchFamily="18" charset="0"/>
              <a:cs typeface="Times New Roman" pitchFamily="18" charset="0"/>
            </a:rPr>
            <a:t>сусиятлари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40221E6E-57B3-4DDD-B606-755C3D1264F3}" type="par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67C3F93-A3FC-45A9-8906-88CCE1A8E6F9}" type="sib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EF2CCDE-8392-4995-8F30-A4A71F7EAD88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Кейнсчилик</a:t>
          </a:r>
          <a:r>
            <a:rPr lang="ru-RU" sz="2200" smtClean="0">
              <a:latin typeface="Times New Roman" pitchFamily="18" charset="0"/>
              <a:cs typeface="Times New Roman" pitchFamily="18" charset="0"/>
            </a:rPr>
            <a:t> ва неокейнсчилик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7669E539-28B8-4635-B2A1-AC326A6FC65B}" type="par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77C800D-7D54-4465-9E9A-080DDD7FFBDA}" type="sib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BC8E2F-EF64-4226-94DB-48D03053F484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Кейнс</a:t>
          </a:r>
          <a:r>
            <a:rPr lang="ru-RU" sz="2200" smtClean="0">
              <a:latin typeface="Times New Roman" pitchFamily="18" charset="0"/>
              <a:cs typeface="Times New Roman" pitchFamily="18" charset="0"/>
            </a:rPr>
            <a:t> таълимотининг ҳозирги даврдаги аҳамияти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85B22EAE-6219-47D5-96D7-F464A95A8E1B}" type="par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D922745-CB4E-450F-A7F0-D1E0934FE663}" type="sib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3E8EFC-9763-4FC6-96EC-4E10A3D8C16F}" type="pres">
      <dgm:prSet presAssocID="{75934484-3130-4C02-974D-C868B5AF42F6}" presName="composite" presStyleCnt="0"/>
      <dgm:spPr/>
    </dgm:pt>
    <dgm:pt modelId="{5F175A24-2B80-48D2-94EB-10F17908ECD3}" type="pres">
      <dgm:prSet presAssocID="{75934484-3130-4C02-974D-C868B5AF42F6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21EFA-3F54-47E5-B272-20B182D1FAA4}" type="pres">
      <dgm:prSet presAssocID="{75934484-3130-4C02-974D-C868B5AF42F6}" presName="descendantText" presStyleLbl="alignAcc1" presStyleIdx="0" presStyleCnt="4" custLinFactNeighborX="-111" custLinFactNeighborY="9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83990-7128-40BB-867C-AFBB4AF1C806}" type="pres">
      <dgm:prSet presAssocID="{25542DB5-9A8F-43CC-A83B-53E1CC2AFAE3}" presName="sp" presStyleCnt="0"/>
      <dgm:spPr/>
    </dgm:pt>
    <dgm:pt modelId="{284EDE58-D653-48C1-8767-2B092BA1084F}" type="pres">
      <dgm:prSet presAssocID="{874DC8AB-A1A5-4CCA-8F13-435C4B586961}" presName="composite" presStyleCnt="0"/>
      <dgm:spPr/>
    </dgm:pt>
    <dgm:pt modelId="{938056E7-4D8F-4931-979F-92C5C5ABA2AC}" type="pres">
      <dgm:prSet presAssocID="{874DC8AB-A1A5-4CCA-8F13-435C4B58696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92271-4207-4F17-9F0D-0F8566CE71E2}" type="pres">
      <dgm:prSet presAssocID="{874DC8AB-A1A5-4CCA-8F13-435C4B586961}" presName="descendantText" presStyleLbl="alignAcc1" presStyleIdx="1" presStyleCnt="4" custLinFactNeighborX="-472" custLinFactNeighborY="96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FEF56-2677-421A-8F75-FD8E5010D4A2}" type="pres">
      <dgm:prSet presAssocID="{387D60C4-3E41-4B3A-ABB4-D7560A456DAF}" presName="sp" presStyleCnt="0"/>
      <dgm:spPr/>
    </dgm:pt>
    <dgm:pt modelId="{080047E7-1C91-4246-9505-7FAF9E710332}" type="pres">
      <dgm:prSet presAssocID="{328A481E-CC28-4EA8-8312-563077CFB1B6}" presName="composite" presStyleCnt="0"/>
      <dgm:spPr/>
    </dgm:pt>
    <dgm:pt modelId="{4EE061FA-9583-4C24-AEA0-4B4D14F80148}" type="pres">
      <dgm:prSet presAssocID="{328A481E-CC28-4EA8-8312-563077CFB1B6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DCC22-792C-4990-8B48-9C544959B67A}" type="pres">
      <dgm:prSet presAssocID="{328A481E-CC28-4EA8-8312-563077CFB1B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6E7BE-16CE-4144-B2E3-A0B312A95267}" type="pres">
      <dgm:prSet presAssocID="{48554014-853C-49D2-8091-5841361361DB}" presName="sp" presStyleCnt="0"/>
      <dgm:spPr/>
    </dgm:pt>
    <dgm:pt modelId="{BB5087EE-23CB-47E5-9805-5146844E3B5D}" type="pres">
      <dgm:prSet presAssocID="{85BC2E86-8072-4AD4-980A-186EA85DB1CB}" presName="composite" presStyleCnt="0"/>
      <dgm:spPr/>
    </dgm:pt>
    <dgm:pt modelId="{A22836C0-C054-4B64-88A7-D8A3CBE7FCA8}" type="pres">
      <dgm:prSet presAssocID="{85BC2E86-8072-4AD4-980A-186EA85DB1C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6B00B-1953-47F7-971D-624CAF7DBD0B}" type="pres">
      <dgm:prSet presAssocID="{85BC2E86-8072-4AD4-980A-186EA85DB1CB}" presName="descendantText" presStyleLbl="alignAcc1" presStyleIdx="3" presStyleCnt="4" custLinFactNeighborX="457" custLinFactNeighborY="3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B21A21-0C24-4A8F-B4E8-634863FFAF5D}" srcId="{53D1F27F-E5AB-4ECD-9A93-99D91CC1C84B}" destId="{85BC2E86-8072-4AD4-980A-186EA85DB1CB}" srcOrd="3" destOrd="0" parTransId="{9C8E80FC-4004-42C6-8942-5E555AA89E0B}" sibTransId="{B651A0C8-463E-45D8-BBD4-7E0F28E8CCBF}"/>
    <dgm:cxn modelId="{9909BABC-02FA-4334-A845-3FE1B2626748}" type="presOf" srcId="{328A481E-CC28-4EA8-8312-563077CFB1B6}" destId="{4EE061FA-9583-4C24-AEA0-4B4D14F80148}" srcOrd="0" destOrd="0" presId="urn:microsoft.com/office/officeart/2005/8/layout/chevron2"/>
    <dgm:cxn modelId="{685A1E99-298C-4BCC-8E23-D4486CA5D0B4}" type="presOf" srcId="{53D1F27F-E5AB-4ECD-9A93-99D91CC1C84B}" destId="{DEB43669-B5C8-46DF-9488-8E9161B6EBBB}" srcOrd="0" destOrd="0" presId="urn:microsoft.com/office/officeart/2005/8/layout/chevron2"/>
    <dgm:cxn modelId="{D9830877-FF4A-4852-9952-52E639B623DD}" srcId="{53D1F27F-E5AB-4ECD-9A93-99D91CC1C84B}" destId="{328A481E-CC28-4EA8-8312-563077CFB1B6}" srcOrd="2" destOrd="0" parTransId="{D5EBCDF7-9F23-4B54-86B8-99B5106DAE57}" sibTransId="{48554014-853C-49D2-8091-5841361361DB}"/>
    <dgm:cxn modelId="{CB419986-4912-4945-A41F-62DBD38BD50F}" srcId="{53D1F27F-E5AB-4ECD-9A93-99D91CC1C84B}" destId="{874DC8AB-A1A5-4CCA-8F13-435C4B586961}" srcOrd="1" destOrd="0" parTransId="{72994761-E47E-4A16-9B5A-958047DFC686}" sibTransId="{387D60C4-3E41-4B3A-ABB4-D7560A456DAF}"/>
    <dgm:cxn modelId="{E1CAF47A-9546-4263-8DBF-B39897709202}" type="presOf" srcId="{5EF2CCDE-8392-4995-8F30-A4A71F7EAD88}" destId="{193DCC22-792C-4990-8B48-9C544959B67A}" srcOrd="0" destOrd="0" presId="urn:microsoft.com/office/officeart/2005/8/layout/chevron2"/>
    <dgm:cxn modelId="{00D1E822-B164-4B12-B258-4C22028A0863}" srcId="{85BC2E86-8072-4AD4-980A-186EA85DB1CB}" destId="{30BC8E2F-EF64-4226-94DB-48D03053F484}" srcOrd="0" destOrd="0" parTransId="{85B22EAE-6219-47D5-96D7-F464A95A8E1B}" sibTransId="{5D922745-CB4E-450F-A7F0-D1E0934FE663}"/>
    <dgm:cxn modelId="{17044091-4C98-4F4E-BF21-5ACF4B5C5F2A}" type="presOf" srcId="{ECBBD371-FF5F-4904-8424-9B56E6B4C046}" destId="{A0692271-4207-4F17-9F0D-0F8566CE71E2}" srcOrd="0" destOrd="0" presId="urn:microsoft.com/office/officeart/2005/8/layout/chevron2"/>
    <dgm:cxn modelId="{812C68E4-6397-4B9C-B793-68C9829C8196}" srcId="{75934484-3130-4C02-974D-C868B5AF42F6}" destId="{41149299-7EEC-4754-863A-C89B698284C9}" srcOrd="0" destOrd="0" parTransId="{7684951B-B521-48F9-927F-883F7D5B7FE5}" sibTransId="{B77A4621-4900-43D3-81B5-4266FBBF177C}"/>
    <dgm:cxn modelId="{50C666A7-61B5-4660-985E-6B6DC69E12A7}" type="presOf" srcId="{41149299-7EEC-4754-863A-C89B698284C9}" destId="{FA521EFA-3F54-47E5-B272-20B182D1FAA4}" srcOrd="0" destOrd="0" presId="urn:microsoft.com/office/officeart/2005/8/layout/chevron2"/>
    <dgm:cxn modelId="{D9BA0F15-E76E-4062-B368-87B23684647C}" type="presOf" srcId="{85BC2E86-8072-4AD4-980A-186EA85DB1CB}" destId="{A22836C0-C054-4B64-88A7-D8A3CBE7FCA8}" srcOrd="0" destOrd="0" presId="urn:microsoft.com/office/officeart/2005/8/layout/chevron2"/>
    <dgm:cxn modelId="{1A4801A8-ECEC-411D-AFCC-B8DB684B21F8}" srcId="{874DC8AB-A1A5-4CCA-8F13-435C4B586961}" destId="{ECBBD371-FF5F-4904-8424-9B56E6B4C046}" srcOrd="0" destOrd="0" parTransId="{40221E6E-57B3-4DDD-B606-755C3D1264F3}" sibTransId="{F67C3F93-A3FC-45A9-8906-88CCE1A8E6F9}"/>
    <dgm:cxn modelId="{D3096B30-F1FD-407C-8CBA-376B803889E9}" srcId="{328A481E-CC28-4EA8-8312-563077CFB1B6}" destId="{5EF2CCDE-8392-4995-8F30-A4A71F7EAD88}" srcOrd="0" destOrd="0" parTransId="{7669E539-28B8-4635-B2A1-AC326A6FC65B}" sibTransId="{977C800D-7D54-4465-9E9A-080DDD7FFBDA}"/>
    <dgm:cxn modelId="{8D43462C-14E1-4406-A309-AA0F9297ED21}" type="presOf" srcId="{874DC8AB-A1A5-4CCA-8F13-435C4B586961}" destId="{938056E7-4D8F-4931-979F-92C5C5ABA2AC}" srcOrd="0" destOrd="0" presId="urn:microsoft.com/office/officeart/2005/8/layout/chevron2"/>
    <dgm:cxn modelId="{D9EC3EDF-AF58-4DAF-ADFB-D34B88FE4869}" type="presOf" srcId="{75934484-3130-4C02-974D-C868B5AF42F6}" destId="{5F175A24-2B80-48D2-94EB-10F17908ECD3}" srcOrd="0" destOrd="0" presId="urn:microsoft.com/office/officeart/2005/8/layout/chevron2"/>
    <dgm:cxn modelId="{57C1E8D4-392A-46CC-95C4-3AE6F481932A}" type="presOf" srcId="{30BC8E2F-EF64-4226-94DB-48D03053F484}" destId="{1256B00B-1953-47F7-971D-624CAF7DBD0B}" srcOrd="0" destOrd="0" presId="urn:microsoft.com/office/officeart/2005/8/layout/chevron2"/>
    <dgm:cxn modelId="{60BF0915-6E39-4250-9B41-C88F7BE33499}" srcId="{53D1F27F-E5AB-4ECD-9A93-99D91CC1C84B}" destId="{75934484-3130-4C02-974D-C868B5AF42F6}" srcOrd="0" destOrd="0" parTransId="{30591E69-CE38-4848-9B67-B3D6D8AD48FF}" sibTransId="{25542DB5-9A8F-43CC-A83B-53E1CC2AFAE3}"/>
    <dgm:cxn modelId="{070A84CF-735A-40AC-A1E3-8BDBFC904F5D}" type="presParOf" srcId="{DEB43669-B5C8-46DF-9488-8E9161B6EBBB}" destId="{B23E8EFC-9763-4FC6-96EC-4E10A3D8C16F}" srcOrd="0" destOrd="0" presId="urn:microsoft.com/office/officeart/2005/8/layout/chevron2"/>
    <dgm:cxn modelId="{30F13A94-780B-418F-86A9-CAB24B677272}" type="presParOf" srcId="{B23E8EFC-9763-4FC6-96EC-4E10A3D8C16F}" destId="{5F175A24-2B80-48D2-94EB-10F17908ECD3}" srcOrd="0" destOrd="0" presId="urn:microsoft.com/office/officeart/2005/8/layout/chevron2"/>
    <dgm:cxn modelId="{5DE4C460-2D25-46F0-9441-3BD054A1041E}" type="presParOf" srcId="{B23E8EFC-9763-4FC6-96EC-4E10A3D8C16F}" destId="{FA521EFA-3F54-47E5-B272-20B182D1FAA4}" srcOrd="1" destOrd="0" presId="urn:microsoft.com/office/officeart/2005/8/layout/chevron2"/>
    <dgm:cxn modelId="{2A025231-CB1D-4467-BDAB-2499F5BB2043}" type="presParOf" srcId="{DEB43669-B5C8-46DF-9488-8E9161B6EBBB}" destId="{1F483990-7128-40BB-867C-AFBB4AF1C806}" srcOrd="1" destOrd="0" presId="urn:microsoft.com/office/officeart/2005/8/layout/chevron2"/>
    <dgm:cxn modelId="{14E4EEFE-1A6C-4682-8675-2BBE0F19EA2D}" type="presParOf" srcId="{DEB43669-B5C8-46DF-9488-8E9161B6EBBB}" destId="{284EDE58-D653-48C1-8767-2B092BA1084F}" srcOrd="2" destOrd="0" presId="urn:microsoft.com/office/officeart/2005/8/layout/chevron2"/>
    <dgm:cxn modelId="{7722A027-773D-4A0B-9039-5118E126C3A2}" type="presParOf" srcId="{284EDE58-D653-48C1-8767-2B092BA1084F}" destId="{938056E7-4D8F-4931-979F-92C5C5ABA2AC}" srcOrd="0" destOrd="0" presId="urn:microsoft.com/office/officeart/2005/8/layout/chevron2"/>
    <dgm:cxn modelId="{85754F83-70B5-4E0F-90A4-CB64D8504288}" type="presParOf" srcId="{284EDE58-D653-48C1-8767-2B092BA1084F}" destId="{A0692271-4207-4F17-9F0D-0F8566CE71E2}" srcOrd="1" destOrd="0" presId="urn:microsoft.com/office/officeart/2005/8/layout/chevron2"/>
    <dgm:cxn modelId="{B23C830C-EE25-41FB-B686-F5C4EEC4E852}" type="presParOf" srcId="{DEB43669-B5C8-46DF-9488-8E9161B6EBBB}" destId="{20DFEF56-2677-421A-8F75-FD8E5010D4A2}" srcOrd="3" destOrd="0" presId="urn:microsoft.com/office/officeart/2005/8/layout/chevron2"/>
    <dgm:cxn modelId="{D2D6AC19-24D0-4248-8367-6D5C06A655F0}" type="presParOf" srcId="{DEB43669-B5C8-46DF-9488-8E9161B6EBBB}" destId="{080047E7-1C91-4246-9505-7FAF9E710332}" srcOrd="4" destOrd="0" presId="urn:microsoft.com/office/officeart/2005/8/layout/chevron2"/>
    <dgm:cxn modelId="{E76D61C3-9D60-4AF0-A673-F4CA168BCDE6}" type="presParOf" srcId="{080047E7-1C91-4246-9505-7FAF9E710332}" destId="{4EE061FA-9583-4C24-AEA0-4B4D14F80148}" srcOrd="0" destOrd="0" presId="urn:microsoft.com/office/officeart/2005/8/layout/chevron2"/>
    <dgm:cxn modelId="{71055212-2800-4244-B52F-E7C574296071}" type="presParOf" srcId="{080047E7-1C91-4246-9505-7FAF9E710332}" destId="{193DCC22-792C-4990-8B48-9C544959B67A}" srcOrd="1" destOrd="0" presId="urn:microsoft.com/office/officeart/2005/8/layout/chevron2"/>
    <dgm:cxn modelId="{5D3F7CDE-16E6-4127-836D-A8E24855755B}" type="presParOf" srcId="{DEB43669-B5C8-46DF-9488-8E9161B6EBBB}" destId="{2F56E7BE-16CE-4144-B2E3-A0B312A95267}" srcOrd="5" destOrd="0" presId="urn:microsoft.com/office/officeart/2005/8/layout/chevron2"/>
    <dgm:cxn modelId="{E8CCCA83-4D00-49C2-AF26-9C9028B875C4}" type="presParOf" srcId="{DEB43669-B5C8-46DF-9488-8E9161B6EBBB}" destId="{BB5087EE-23CB-47E5-9805-5146844E3B5D}" srcOrd="6" destOrd="0" presId="urn:microsoft.com/office/officeart/2005/8/layout/chevron2"/>
    <dgm:cxn modelId="{AA1CAE7A-7D58-45F3-B184-A62B4BCF00F4}" type="presParOf" srcId="{BB5087EE-23CB-47E5-9805-5146844E3B5D}" destId="{A22836C0-C054-4B64-88A7-D8A3CBE7FCA8}" srcOrd="0" destOrd="0" presId="urn:microsoft.com/office/officeart/2005/8/layout/chevron2"/>
    <dgm:cxn modelId="{16A3BE61-5510-4AE5-83C1-16B23C9352F6}" type="presParOf" srcId="{BB5087EE-23CB-47E5-9805-5146844E3B5D}" destId="{1256B00B-1953-47F7-971D-624CAF7DBD0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BF8102-F1FE-4A55-832E-A6F02DFD6245}" type="doc">
      <dgm:prSet loTypeId="urn:microsoft.com/office/officeart/2005/8/layout/vList2" loCatId="list" qsTypeId="urn:microsoft.com/office/officeart/2005/8/quickstyle/3d1" qsCatId="3D" csTypeId="urn:microsoft.com/office/officeart/2005/8/colors/colorful1#14" csCatId="colorful" phldr="1"/>
      <dgm:spPr/>
      <dgm:t>
        <a:bodyPr/>
        <a:lstStyle/>
        <a:p>
          <a:endParaRPr lang="ru-RU"/>
        </a:p>
      </dgm:t>
    </dgm:pt>
    <dgm:pt modelId="{1C128C39-F0A4-4A0E-B587-1CE79B88F362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dirty="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89C30DF8-AA3B-432C-A304-5B2F048C7594}" type="parTrans" cxnId="{4B4206CC-790C-423A-9CA7-AFA068777F11}">
      <dgm:prSet/>
      <dgm:spPr/>
      <dgm:t>
        <a:bodyPr/>
        <a:lstStyle/>
        <a:p>
          <a:endParaRPr lang="ru-RU"/>
        </a:p>
      </dgm:t>
    </dgm:pt>
    <dgm:pt modelId="{F7C50935-E93C-486A-B228-666A143AC85A}" type="sibTrans" cxnId="{4B4206CC-790C-423A-9CA7-AFA068777F11}">
      <dgm:prSet/>
      <dgm:spPr/>
      <dgm:t>
        <a:bodyPr/>
        <a:lstStyle/>
        <a:p>
          <a:endParaRPr lang="ru-RU"/>
        </a:p>
      </dgm:t>
    </dgm:pt>
    <dgm:pt modelId="{A80D7302-2B2F-4487-B50D-4B1AFA0385E0}" type="pres">
      <dgm:prSet presAssocID="{ADBF8102-F1FE-4A55-832E-A6F02DFD62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BB8C34-C2AF-437D-BA1A-4CB0EE4962DD}" type="pres">
      <dgm:prSet presAssocID="{1C128C39-F0A4-4A0E-B587-1CE79B88F36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4206CC-790C-423A-9CA7-AFA068777F11}" srcId="{ADBF8102-F1FE-4A55-832E-A6F02DFD6245}" destId="{1C128C39-F0A4-4A0E-B587-1CE79B88F362}" srcOrd="0" destOrd="0" parTransId="{89C30DF8-AA3B-432C-A304-5B2F048C7594}" sibTransId="{F7C50935-E93C-486A-B228-666A143AC85A}"/>
    <dgm:cxn modelId="{05095970-A0E8-484D-8AB3-D647EE512342}" type="presOf" srcId="{1C128C39-F0A4-4A0E-B587-1CE79B88F362}" destId="{3EBB8C34-C2AF-437D-BA1A-4CB0EE4962DD}" srcOrd="0" destOrd="0" presId="urn:microsoft.com/office/officeart/2005/8/layout/vList2"/>
    <dgm:cxn modelId="{7D2AED02-80FA-45D3-9B31-7D90BFC535BA}" type="presOf" srcId="{ADBF8102-F1FE-4A55-832E-A6F02DFD6245}" destId="{A80D7302-2B2F-4487-B50D-4B1AFA0385E0}" srcOrd="0" destOrd="0" presId="urn:microsoft.com/office/officeart/2005/8/layout/vList2"/>
    <dgm:cxn modelId="{78A5DB47-7C03-4D81-8C90-F40A0960483E}" type="presParOf" srcId="{A80D7302-2B2F-4487-B50D-4B1AFA0385E0}" destId="{3EBB8C34-C2AF-437D-BA1A-4CB0EE4962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5934484-3130-4C02-974D-C868B5AF42F6}">
      <dgm:prSet/>
      <dgm:spPr/>
      <dgm:t>
        <a:bodyPr/>
        <a:lstStyle/>
        <a:p>
          <a:pPr rtl="0"/>
          <a:r>
            <a:rPr lang="ru-RU" dirty="0" smtClean="0">
              <a:latin typeface="Times New Roman" pitchFamily="18" charset="0"/>
              <a:cs typeface="Times New Roman" pitchFamily="18" charset="0"/>
            </a:rPr>
            <a:t>1.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0591E69-CE38-4848-9B67-B3D6D8AD48FF}" type="par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5542DB5-9A8F-43CC-A83B-53E1CC2AFAE3}" type="sib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1149299-7EEC-4754-863A-C89B698284C9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Кейнс таълимоти вужудга келишида бошқа таълимотларнинг ўрни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7684951B-B521-48F9-927F-883F7D5B7FE5}" type="par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77A4621-4900-43D3-81B5-4266FBBF177C}" type="sib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3E8EFC-9763-4FC6-96EC-4E10A3D8C16F}" type="pres">
      <dgm:prSet presAssocID="{75934484-3130-4C02-974D-C868B5AF42F6}" presName="composite" presStyleCnt="0"/>
      <dgm:spPr/>
    </dgm:pt>
    <dgm:pt modelId="{5F175A24-2B80-48D2-94EB-10F17908ECD3}" type="pres">
      <dgm:prSet presAssocID="{75934484-3130-4C02-974D-C868B5AF42F6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21EFA-3F54-47E5-B272-20B182D1FAA4}" type="pres">
      <dgm:prSet presAssocID="{75934484-3130-4C02-974D-C868B5AF42F6}" presName="descendantText" presStyleLbl="alignAcc1" presStyleIdx="0" presStyleCnt="1" custLinFactNeighborX="-111" custLinFactNeighborY="9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2C68E4-6397-4B9C-B793-68C9829C8196}" srcId="{75934484-3130-4C02-974D-C868B5AF42F6}" destId="{41149299-7EEC-4754-863A-C89B698284C9}" srcOrd="0" destOrd="0" parTransId="{7684951B-B521-48F9-927F-883F7D5B7FE5}" sibTransId="{B77A4621-4900-43D3-81B5-4266FBBF177C}"/>
    <dgm:cxn modelId="{60BF0915-6E39-4250-9B41-C88F7BE33499}" srcId="{53D1F27F-E5AB-4ECD-9A93-99D91CC1C84B}" destId="{75934484-3130-4C02-974D-C868B5AF42F6}" srcOrd="0" destOrd="0" parTransId="{30591E69-CE38-4848-9B67-B3D6D8AD48FF}" sibTransId="{25542DB5-9A8F-43CC-A83B-53E1CC2AFAE3}"/>
    <dgm:cxn modelId="{947CE427-DE65-486E-8E95-481369FADAA8}" type="presOf" srcId="{75934484-3130-4C02-974D-C868B5AF42F6}" destId="{5F175A24-2B80-48D2-94EB-10F17908ECD3}" srcOrd="0" destOrd="0" presId="urn:microsoft.com/office/officeart/2005/8/layout/chevron2"/>
    <dgm:cxn modelId="{E3D1B0B5-74FE-436A-BFA7-FEFDCC3B4B50}" type="presOf" srcId="{41149299-7EEC-4754-863A-C89B698284C9}" destId="{FA521EFA-3F54-47E5-B272-20B182D1FAA4}" srcOrd="0" destOrd="0" presId="urn:microsoft.com/office/officeart/2005/8/layout/chevron2"/>
    <dgm:cxn modelId="{6BA50581-C37F-4332-B2CD-94FF3972B860}" type="presOf" srcId="{53D1F27F-E5AB-4ECD-9A93-99D91CC1C84B}" destId="{DEB43669-B5C8-46DF-9488-8E9161B6EBBB}" srcOrd="0" destOrd="0" presId="urn:microsoft.com/office/officeart/2005/8/layout/chevron2"/>
    <dgm:cxn modelId="{588CC1F5-68E0-46E0-BF19-CBA55F83C208}" type="presParOf" srcId="{DEB43669-B5C8-46DF-9488-8E9161B6EBBB}" destId="{B23E8EFC-9763-4FC6-96EC-4E10A3D8C16F}" srcOrd="0" destOrd="0" presId="urn:microsoft.com/office/officeart/2005/8/layout/chevron2"/>
    <dgm:cxn modelId="{66721ED5-98CA-49F6-BE3E-2FCF9726B515}" type="presParOf" srcId="{B23E8EFC-9763-4FC6-96EC-4E10A3D8C16F}" destId="{5F175A24-2B80-48D2-94EB-10F17908ECD3}" srcOrd="0" destOrd="0" presId="urn:microsoft.com/office/officeart/2005/8/layout/chevron2"/>
    <dgm:cxn modelId="{56DE133A-C504-4168-8110-37857579AD02}" type="presParOf" srcId="{B23E8EFC-9763-4FC6-96EC-4E10A3D8C16F}" destId="{FA521EFA-3F54-47E5-B272-20B182D1FAA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CD8A492-C94B-4817-8795-9A72A6360DB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z-Cyrl-UZ"/>
        </a:p>
      </dgm:t>
    </dgm:pt>
    <dgm:pt modelId="{C8983247-3DC0-4843-BA9A-60D794DBA56A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rgbClr val="FF7C80"/>
        </a:solidFill>
      </dgm:spPr>
      <dgm:t>
        <a:bodyPr/>
        <a:lstStyle/>
        <a:p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Бозор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муносабатлари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тизими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мукаммал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ўз-ўзини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автоматик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равишда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тартибга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сола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олмайди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 Шу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сабабли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максимал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даражада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бандликни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ўсишни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фақат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давлатнинг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иқтисодиётга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фаол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аралашуви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таъминлай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олади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давридаги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амалий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иқтисодиётдаги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конкрет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аҳвол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чамбарчас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боғлиқ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эди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uz-Cyrl-UZ" sz="2200" b="0" i="1" dirty="0">
            <a:latin typeface="Times New Roman" pitchFamily="18" charset="0"/>
            <a:cs typeface="Times New Roman" pitchFamily="18" charset="0"/>
          </a:endParaRPr>
        </a:p>
      </dgm:t>
    </dgm:pt>
    <dgm:pt modelId="{9819BE19-A45E-4478-A023-F4C47C0E1B0C}" type="parTrans" cxnId="{DD7FD7CE-F18D-48D2-A39D-B7BEEF177409}">
      <dgm:prSet/>
      <dgm:spPr/>
      <dgm:t>
        <a:bodyPr/>
        <a:lstStyle/>
        <a:p>
          <a:endParaRPr lang="uz-Cyrl-UZ"/>
        </a:p>
      </dgm:t>
    </dgm:pt>
    <dgm:pt modelId="{605C8A0E-29D7-447D-8990-9BC593624529}" type="sibTrans" cxnId="{DD7FD7CE-F18D-48D2-A39D-B7BEEF177409}">
      <dgm:prSet/>
      <dgm:spPr/>
      <dgm:t>
        <a:bodyPr/>
        <a:lstStyle/>
        <a:p>
          <a:endParaRPr lang="uz-Cyrl-UZ"/>
        </a:p>
      </dgm:t>
    </dgm:pt>
    <dgm:pt modelId="{F2F2594F-1068-4DCC-A3AD-8728B4715BCD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rgbClr val="FF7C80"/>
        </a:solidFill>
      </dgm:spPr>
      <dgm:t>
        <a:bodyPr/>
        <a:lstStyle/>
        <a:p>
          <a:endParaRPr lang="uz-Cyrl-UZ" sz="2200" b="0" i="1" dirty="0">
            <a:latin typeface="Times New Roman" pitchFamily="18" charset="0"/>
            <a:cs typeface="Times New Roman" pitchFamily="18" charset="0"/>
          </a:endParaRPr>
        </a:p>
      </dgm:t>
    </dgm:pt>
    <dgm:pt modelId="{3D960A78-2A03-4F88-8072-9324DFB673C7}" type="parTrans" cxnId="{11B12F1E-F812-4352-B16A-86B5009F4186}">
      <dgm:prSet/>
      <dgm:spPr/>
      <dgm:t>
        <a:bodyPr/>
        <a:lstStyle/>
        <a:p>
          <a:endParaRPr lang="uz-Cyrl-UZ"/>
        </a:p>
      </dgm:t>
    </dgm:pt>
    <dgm:pt modelId="{73DF18B1-7A99-4188-B685-9F1263BAC6B8}" type="sibTrans" cxnId="{11B12F1E-F812-4352-B16A-86B5009F4186}">
      <dgm:prSet/>
      <dgm:spPr/>
      <dgm:t>
        <a:bodyPr/>
        <a:lstStyle/>
        <a:p>
          <a:endParaRPr lang="uz-Cyrl-UZ"/>
        </a:p>
      </dgm:t>
    </dgm:pt>
    <dgm:pt modelId="{EDE5507E-0899-436D-9B16-509AF81EA419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rgbClr val="66FF33"/>
        </a:solidFill>
      </dgm:spPr>
      <dgm:t>
        <a:bodyPr/>
        <a:lstStyle/>
        <a:p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Кейнс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таълимотининг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янги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ғояси</a:t>
          </a:r>
          <a:endParaRPr lang="uz-Cyrl-UZ" sz="24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C24A753-1A05-4D5F-8880-4F394B74DC43}" type="sibTrans" cxnId="{DF7C72C8-3F99-415F-AC10-1EA5969F1905}">
      <dgm:prSet/>
      <dgm:spPr/>
      <dgm:t>
        <a:bodyPr/>
        <a:lstStyle/>
        <a:p>
          <a:endParaRPr lang="uz-Cyrl-UZ"/>
        </a:p>
      </dgm:t>
    </dgm:pt>
    <dgm:pt modelId="{431F69F7-8DC6-462F-A963-F126D4D04E90}" type="parTrans" cxnId="{DF7C72C8-3F99-415F-AC10-1EA5969F1905}">
      <dgm:prSet/>
      <dgm:spPr/>
      <dgm:t>
        <a:bodyPr/>
        <a:lstStyle/>
        <a:p>
          <a:endParaRPr lang="uz-Cyrl-UZ"/>
        </a:p>
      </dgm:t>
    </dgm:pt>
    <dgm:pt modelId="{EE7F580D-9A13-443F-9274-D29B31D38DDB}" type="pres">
      <dgm:prSet presAssocID="{DCD8A492-C94B-4817-8795-9A72A6360DB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E709B80D-D1BA-4E98-BF37-B3E776E432B6}" type="pres">
      <dgm:prSet presAssocID="{EDE5507E-0899-436D-9B16-509AF81EA419}" presName="linNode" presStyleCnt="0"/>
      <dgm:spPr/>
    </dgm:pt>
    <dgm:pt modelId="{FA3F88FA-B5FF-467D-8B43-B3C6A3106D9F}" type="pres">
      <dgm:prSet presAssocID="{EDE5507E-0899-436D-9B16-509AF81EA419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FA099-5A0B-4183-9B3B-1E12DDD6F62C}" type="pres">
      <dgm:prSet presAssocID="{EDE5507E-0899-436D-9B16-509AF81EA419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41C4DF-1723-4C1C-95E0-CF2D7E8601F1}" type="presOf" srcId="{F2F2594F-1068-4DCC-A3AD-8728B4715BCD}" destId="{405FA099-5A0B-4183-9B3B-1E12DDD6F62C}" srcOrd="0" destOrd="1" presId="urn:microsoft.com/office/officeart/2005/8/layout/vList5"/>
    <dgm:cxn modelId="{DF7C72C8-3F99-415F-AC10-1EA5969F1905}" srcId="{DCD8A492-C94B-4817-8795-9A72A6360DBA}" destId="{EDE5507E-0899-436D-9B16-509AF81EA419}" srcOrd="0" destOrd="0" parTransId="{431F69F7-8DC6-462F-A963-F126D4D04E90}" sibTransId="{8C24A753-1A05-4D5F-8880-4F394B74DC43}"/>
    <dgm:cxn modelId="{966AFE71-653E-47D5-8E4C-8351F3AD8325}" type="presOf" srcId="{DCD8A492-C94B-4817-8795-9A72A6360DBA}" destId="{EE7F580D-9A13-443F-9274-D29B31D38DDB}" srcOrd="0" destOrd="0" presId="urn:microsoft.com/office/officeart/2005/8/layout/vList5"/>
    <dgm:cxn modelId="{DD7FD7CE-F18D-48D2-A39D-B7BEEF177409}" srcId="{EDE5507E-0899-436D-9B16-509AF81EA419}" destId="{C8983247-3DC0-4843-BA9A-60D794DBA56A}" srcOrd="0" destOrd="0" parTransId="{9819BE19-A45E-4478-A023-F4C47C0E1B0C}" sibTransId="{605C8A0E-29D7-447D-8990-9BC593624529}"/>
    <dgm:cxn modelId="{11B12F1E-F812-4352-B16A-86B5009F4186}" srcId="{EDE5507E-0899-436D-9B16-509AF81EA419}" destId="{F2F2594F-1068-4DCC-A3AD-8728B4715BCD}" srcOrd="1" destOrd="0" parTransId="{3D960A78-2A03-4F88-8072-9324DFB673C7}" sibTransId="{73DF18B1-7A99-4188-B685-9F1263BAC6B8}"/>
    <dgm:cxn modelId="{68BC2853-32CA-4673-8891-A6416C8B78DD}" type="presOf" srcId="{EDE5507E-0899-436D-9B16-509AF81EA419}" destId="{FA3F88FA-B5FF-467D-8B43-B3C6A3106D9F}" srcOrd="0" destOrd="0" presId="urn:microsoft.com/office/officeart/2005/8/layout/vList5"/>
    <dgm:cxn modelId="{C96582D1-11B1-45F1-B35A-C46E4AA52F23}" type="presOf" srcId="{C8983247-3DC0-4843-BA9A-60D794DBA56A}" destId="{405FA099-5A0B-4183-9B3B-1E12DDD6F62C}" srcOrd="0" destOrd="0" presId="urn:microsoft.com/office/officeart/2005/8/layout/vList5"/>
    <dgm:cxn modelId="{406B8D77-06E5-472F-9FE1-5C53716C8C32}" type="presParOf" srcId="{EE7F580D-9A13-443F-9274-D29B31D38DDB}" destId="{E709B80D-D1BA-4E98-BF37-B3E776E432B6}" srcOrd="0" destOrd="0" presId="urn:microsoft.com/office/officeart/2005/8/layout/vList5"/>
    <dgm:cxn modelId="{CA38F176-FA65-4988-AC44-4331DC8715D1}" type="presParOf" srcId="{E709B80D-D1BA-4E98-BF37-B3E776E432B6}" destId="{FA3F88FA-B5FF-467D-8B43-B3C6A3106D9F}" srcOrd="0" destOrd="0" presId="urn:microsoft.com/office/officeart/2005/8/layout/vList5"/>
    <dgm:cxn modelId="{B5F63380-6C15-4EC2-A737-3146F2D8DEB1}" type="presParOf" srcId="{E709B80D-D1BA-4E98-BF37-B3E776E432B6}" destId="{405FA099-5A0B-4183-9B3B-1E12DDD6F62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751CEE5-C845-4A2B-AA53-4CA483AF52E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09E21D19-0130-4F01-A76F-12647DB8253B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Биринчи бўлиб  макроиқтисодий услубни қўллади,  яъни  халқ, хўжалиги  ялпи  миқдорлари  (ижтимоий  маҳсулот,  ялпи жамғарма,  ялпи  инвестиция,  жами  истеъмол  харажатлари  ва  б.)  ўртасидаги  боғлиқлик  ва  нисбатларни тадқиқ этди.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12620EC-F8B6-43A6-B728-39089E9D5C33}" type="parTrans" cxnId="{B926751F-EC53-4591-A1E3-B47F4A97B575}">
      <dgm:prSet/>
      <dgm:spPr/>
      <dgm:t>
        <a:bodyPr/>
        <a:lstStyle/>
        <a:p>
          <a:endParaRPr lang="ru-RU"/>
        </a:p>
      </dgm:t>
    </dgm:pt>
    <dgm:pt modelId="{C6F4D459-EEAE-462F-936F-8CB9A597E797}" type="sibTrans" cxnId="{B926751F-EC53-4591-A1E3-B47F4A97B575}">
      <dgm:prSet/>
      <dgm:spPr/>
      <dgm:t>
        <a:bodyPr/>
        <a:lstStyle/>
        <a:p>
          <a:endParaRPr lang="ru-RU"/>
        </a:p>
      </dgm:t>
    </dgm:pt>
    <dgm:pt modelId="{7BBFDC87-2CC2-4BB1-A172-DEA01AEA5892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“</a:t>
          </a:r>
          <a:r>
            <a:rPr lang="uz-Cyrl-UZ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Психологик Қонунга</a:t>
          </a:r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”  асосланган ҳолда “</a:t>
          </a:r>
          <a:r>
            <a:rPr lang="uz-Cyrl-UZ" sz="2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самарали талаб</a:t>
          </a:r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” аталмиш (талабнинг давлат  томонидан  рағбатлантирилиши)  концепциясини  асослаб  беришида ўз  аксини  топади.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7391B38B-2862-4C46-9B0A-DBCB87922868}" type="parTrans" cxnId="{C250A8A1-9A17-46F2-B064-EF4FB3BFC307}">
      <dgm:prSet/>
      <dgm:spPr/>
      <dgm:t>
        <a:bodyPr/>
        <a:lstStyle/>
        <a:p>
          <a:endParaRPr lang="ru-RU"/>
        </a:p>
      </dgm:t>
    </dgm:pt>
    <dgm:pt modelId="{DC3442A0-2FF3-4F37-BE9F-9FC5C684695C}" type="sibTrans" cxnId="{C250A8A1-9A17-46F2-B064-EF4FB3BFC307}">
      <dgm:prSet/>
      <dgm:spPr/>
      <dgm:t>
        <a:bodyPr/>
        <a:lstStyle/>
        <a:p>
          <a:endParaRPr lang="ru-RU"/>
        </a:p>
      </dgm:t>
    </dgm:pt>
    <dgm:pt modelId="{EC4F698C-1054-4D45-BDEB-CF8B41CF174C}" type="pres">
      <dgm:prSet presAssocID="{3751CEE5-C845-4A2B-AA53-4CA483AF52EE}" presName="linearFlow" presStyleCnt="0">
        <dgm:presLayoutVars>
          <dgm:dir/>
          <dgm:resizeHandles val="exact"/>
        </dgm:presLayoutVars>
      </dgm:prSet>
      <dgm:spPr/>
    </dgm:pt>
    <dgm:pt modelId="{A41EEFA7-4793-4ABE-993A-1468085AAC0C}" type="pres">
      <dgm:prSet presAssocID="{09E21D19-0130-4F01-A76F-12647DB8253B}" presName="composite" presStyleCnt="0"/>
      <dgm:spPr/>
    </dgm:pt>
    <dgm:pt modelId="{DBB6DBC2-07A5-46CD-9070-A0004440B18F}" type="pres">
      <dgm:prSet presAssocID="{09E21D19-0130-4F01-A76F-12647DB8253B}" presName="imgShp" presStyleLbl="fgImgPlace1" presStyleIdx="0" presStyleCnt="2" custLinFactNeighborX="-66632" custLinFactNeighborY="-3588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</dgm:pt>
    <dgm:pt modelId="{950834C6-F51B-4055-9B33-599823193F0D}" type="pres">
      <dgm:prSet presAssocID="{09E21D19-0130-4F01-A76F-12647DB8253B}" presName="txShp" presStyleLbl="node1" presStyleIdx="0" presStyleCnt="2" custScaleX="1254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BAB796-CC9A-4F9C-ABCB-276B3122DB49}" type="pres">
      <dgm:prSet presAssocID="{C6F4D459-EEAE-462F-936F-8CB9A597E797}" presName="spacing" presStyleCnt="0"/>
      <dgm:spPr/>
    </dgm:pt>
    <dgm:pt modelId="{CE6CBEC6-8501-4A56-A1B4-98617449BC88}" type="pres">
      <dgm:prSet presAssocID="{7BBFDC87-2CC2-4BB1-A172-DEA01AEA5892}" presName="composite" presStyleCnt="0"/>
      <dgm:spPr/>
    </dgm:pt>
    <dgm:pt modelId="{754B8079-747A-489D-9FB8-C567A238D858}" type="pres">
      <dgm:prSet presAssocID="{7BBFDC87-2CC2-4BB1-A172-DEA01AEA5892}" presName="imgShp" presStyleLbl="fgImgPlace1" presStyleIdx="1" presStyleCnt="2" custLinFactNeighborX="-33997" custLinFactNeighborY="-18693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</dgm:pt>
    <dgm:pt modelId="{512D0E48-4649-43F5-A8C5-E08079B4F82B}" type="pres">
      <dgm:prSet presAssocID="{7BBFDC87-2CC2-4BB1-A172-DEA01AEA5892}" presName="txShp" presStyleLbl="node1" presStyleIdx="1" presStyleCnt="2" custScaleX="120394" custLinFactNeighborX="2358" custLinFactNeighborY="-15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26751F-EC53-4591-A1E3-B47F4A97B575}" srcId="{3751CEE5-C845-4A2B-AA53-4CA483AF52EE}" destId="{09E21D19-0130-4F01-A76F-12647DB8253B}" srcOrd="0" destOrd="0" parTransId="{712620EC-F8B6-43A6-B728-39089E9D5C33}" sibTransId="{C6F4D459-EEAE-462F-936F-8CB9A597E797}"/>
    <dgm:cxn modelId="{C99DE809-7B4B-475A-9C1D-AB737CBE9098}" type="presOf" srcId="{09E21D19-0130-4F01-A76F-12647DB8253B}" destId="{950834C6-F51B-4055-9B33-599823193F0D}" srcOrd="0" destOrd="0" presId="urn:microsoft.com/office/officeart/2005/8/layout/vList3"/>
    <dgm:cxn modelId="{C250A8A1-9A17-46F2-B064-EF4FB3BFC307}" srcId="{3751CEE5-C845-4A2B-AA53-4CA483AF52EE}" destId="{7BBFDC87-2CC2-4BB1-A172-DEA01AEA5892}" srcOrd="1" destOrd="0" parTransId="{7391B38B-2862-4C46-9B0A-DBCB87922868}" sibTransId="{DC3442A0-2FF3-4F37-BE9F-9FC5C684695C}"/>
    <dgm:cxn modelId="{B79094A1-1624-46B5-9C42-09F62147C15B}" type="presOf" srcId="{7BBFDC87-2CC2-4BB1-A172-DEA01AEA5892}" destId="{512D0E48-4649-43F5-A8C5-E08079B4F82B}" srcOrd="0" destOrd="0" presId="urn:microsoft.com/office/officeart/2005/8/layout/vList3"/>
    <dgm:cxn modelId="{6F764DCA-534D-4426-B0CB-91B9418C99A6}" type="presOf" srcId="{3751CEE5-C845-4A2B-AA53-4CA483AF52EE}" destId="{EC4F698C-1054-4D45-BDEB-CF8B41CF174C}" srcOrd="0" destOrd="0" presId="urn:microsoft.com/office/officeart/2005/8/layout/vList3"/>
    <dgm:cxn modelId="{4ACDE6EC-9ECB-4F48-9B2A-C3E0C6574685}" type="presParOf" srcId="{EC4F698C-1054-4D45-BDEB-CF8B41CF174C}" destId="{A41EEFA7-4793-4ABE-993A-1468085AAC0C}" srcOrd="0" destOrd="0" presId="urn:microsoft.com/office/officeart/2005/8/layout/vList3"/>
    <dgm:cxn modelId="{6523B926-511F-4A6B-8842-BC1ED7B81875}" type="presParOf" srcId="{A41EEFA7-4793-4ABE-993A-1468085AAC0C}" destId="{DBB6DBC2-07A5-46CD-9070-A0004440B18F}" srcOrd="0" destOrd="0" presId="urn:microsoft.com/office/officeart/2005/8/layout/vList3"/>
    <dgm:cxn modelId="{E96B0C5C-5FFA-40CB-B18F-B85A98B6AADE}" type="presParOf" srcId="{A41EEFA7-4793-4ABE-993A-1468085AAC0C}" destId="{950834C6-F51B-4055-9B33-599823193F0D}" srcOrd="1" destOrd="0" presId="urn:microsoft.com/office/officeart/2005/8/layout/vList3"/>
    <dgm:cxn modelId="{60026304-BF16-4ACD-A1EF-3AFDD9C6AE82}" type="presParOf" srcId="{EC4F698C-1054-4D45-BDEB-CF8B41CF174C}" destId="{EFBAB796-CC9A-4F9C-ABCB-276B3122DB49}" srcOrd="1" destOrd="0" presId="urn:microsoft.com/office/officeart/2005/8/layout/vList3"/>
    <dgm:cxn modelId="{F406939A-C44C-4BA5-AD44-9EBDC26E54FB}" type="presParOf" srcId="{EC4F698C-1054-4D45-BDEB-CF8B41CF174C}" destId="{CE6CBEC6-8501-4A56-A1B4-98617449BC88}" srcOrd="2" destOrd="0" presId="urn:microsoft.com/office/officeart/2005/8/layout/vList3"/>
    <dgm:cxn modelId="{16469C75-1DCC-495C-91B8-3F08F92E8B04}" type="presParOf" srcId="{CE6CBEC6-8501-4A56-A1B4-98617449BC88}" destId="{754B8079-747A-489D-9FB8-C567A238D858}" srcOrd="0" destOrd="0" presId="urn:microsoft.com/office/officeart/2005/8/layout/vList3"/>
    <dgm:cxn modelId="{CD1F0B1E-01AD-4230-AACF-47AAC71E0219}" type="presParOf" srcId="{CE6CBEC6-8501-4A56-A1B4-98617449BC88}" destId="{512D0E48-4649-43F5-A8C5-E08079B4F82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3DDFE96-D9F2-43DC-9726-29CD4DE6D88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893EDF-8F3A-4D83-A9B5-912BE419A6E2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514DCD4-3A1C-45CC-B9FA-978F1F56172C}" type="parTrans" cxnId="{724D9AEF-F19A-4E3D-9DD1-CB790C862C26}">
      <dgm:prSet/>
      <dgm:spPr/>
      <dgm:t>
        <a:bodyPr/>
        <a:lstStyle/>
        <a:p>
          <a:endParaRPr lang="ru-RU"/>
        </a:p>
      </dgm:t>
    </dgm:pt>
    <dgm:pt modelId="{363950BD-7E59-4DA3-A83C-8E86B499386C}" type="sibTrans" cxnId="{724D9AEF-F19A-4E3D-9DD1-CB790C862C26}">
      <dgm:prSet/>
      <dgm:spPr/>
      <dgm:t>
        <a:bodyPr/>
        <a:lstStyle/>
        <a:p>
          <a:endParaRPr lang="ru-RU"/>
        </a:p>
      </dgm:t>
    </dgm:pt>
    <dgm:pt modelId="{D2B4BB0C-3B29-43F6-B006-31A16B43A5B0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Ж.М.  Кейнс ўз таҳлилининг бошланғич нуқтаси қилиб </a:t>
          </a:r>
          <a:r>
            <a:rPr lang="uz-Cyrl-UZ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иш билан бандлик муаммоси</a:t>
          </a:r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ни танлади.  Чунки ишсизлик ўша пайтда ниҳоятда кўпайган эди. У юқори ривожланган бозор  </a:t>
          </a:r>
          <a:r>
            <a:rPr lang="uz-Cyrl-UZ" sz="2000" i="1" u="sng" dirty="0" smtClean="0">
              <a:latin typeface="Times New Roman" pitchFamily="18" charset="0"/>
              <a:cs typeface="Times New Roman" pitchFamily="18" charset="0"/>
            </a:rPr>
            <a:t>иқтисодиётида ҳаётий зарур муаммолар ечимини  таклифдан эмас, балки талабдан  қидириш  керак</a:t>
          </a:r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, деган хулосага келди. 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9240717-8D36-4CFF-8568-81DA0FF971BF}" type="parTrans" cxnId="{E95BF8AD-CBF5-4824-997D-15D42DD74819}">
      <dgm:prSet/>
      <dgm:spPr/>
      <dgm:t>
        <a:bodyPr/>
        <a:lstStyle/>
        <a:p>
          <a:endParaRPr lang="ru-RU"/>
        </a:p>
      </dgm:t>
    </dgm:pt>
    <dgm:pt modelId="{614FDE57-747B-4D44-BC0C-9FBA8B80A94D}" type="sibTrans" cxnId="{E95BF8AD-CBF5-4824-997D-15D42DD74819}">
      <dgm:prSet/>
      <dgm:spPr/>
      <dgm:t>
        <a:bodyPr/>
        <a:lstStyle/>
        <a:p>
          <a:endParaRPr lang="ru-RU"/>
        </a:p>
      </dgm:t>
    </dgm:pt>
    <dgm:pt modelId="{220CB001-15CF-4E11-9983-AEE6F234A086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2A5E5FA-A626-4469-AF2A-2C11723E73BE}" type="parTrans" cxnId="{8D2E0C5D-146D-41D9-9919-5E40F547F977}">
      <dgm:prSet/>
      <dgm:spPr/>
      <dgm:t>
        <a:bodyPr/>
        <a:lstStyle/>
        <a:p>
          <a:endParaRPr lang="ru-RU"/>
        </a:p>
      </dgm:t>
    </dgm:pt>
    <dgm:pt modelId="{81371233-0083-4882-8B7B-E14519B12223}" type="sibTrans" cxnId="{8D2E0C5D-146D-41D9-9919-5E40F547F977}">
      <dgm:prSet/>
      <dgm:spPr/>
      <dgm:t>
        <a:bodyPr/>
        <a:lstStyle/>
        <a:p>
          <a:endParaRPr lang="ru-RU"/>
        </a:p>
      </dgm:t>
    </dgm:pt>
    <dgm:pt modelId="{BE2283B1-83ED-4C38-825D-E83D1639020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Айнан  истеъмол  буюмларига  ва  ишлаб  чиқариш  ресурс-ларига  бўлган  талабнинг  камлиги  баҳонинг  пасайишини  ва  таклифнинг  қисқаришини  келтириб  чиқаради, бу  эса  иш  жойларининг  камайишига  олиб  келади. 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2CA4022-BEAD-4DBB-8F5F-2DDC9551AA2A}" type="parTrans" cxnId="{CC47FC8B-B0EA-44CE-BA7B-DEC4CE223B0E}">
      <dgm:prSet/>
      <dgm:spPr/>
      <dgm:t>
        <a:bodyPr/>
        <a:lstStyle/>
        <a:p>
          <a:endParaRPr lang="ru-RU"/>
        </a:p>
      </dgm:t>
    </dgm:pt>
    <dgm:pt modelId="{D7975AD1-5C25-494C-8F63-243D7AAFEFF9}" type="sibTrans" cxnId="{CC47FC8B-B0EA-44CE-BA7B-DEC4CE223B0E}">
      <dgm:prSet/>
      <dgm:spPr/>
      <dgm:t>
        <a:bodyPr/>
        <a:lstStyle/>
        <a:p>
          <a:endParaRPr lang="ru-RU"/>
        </a:p>
      </dgm:t>
    </dgm:pt>
    <dgm:pt modelId="{7C0E8F2F-EDB2-4FD4-B229-332B28EB6BC7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B7FE79D-BEA1-42C9-9376-B073C26035D1}" type="parTrans" cxnId="{F6E331DF-577D-4E27-96F1-23AA9108542D}">
      <dgm:prSet/>
      <dgm:spPr/>
      <dgm:t>
        <a:bodyPr/>
        <a:lstStyle/>
        <a:p>
          <a:endParaRPr lang="ru-RU"/>
        </a:p>
      </dgm:t>
    </dgm:pt>
    <dgm:pt modelId="{4D2ABF26-DF8C-4408-B514-11BDD6CBD4A2}" type="sibTrans" cxnId="{F6E331DF-577D-4E27-96F1-23AA9108542D}">
      <dgm:prSet/>
      <dgm:spPr/>
      <dgm:t>
        <a:bodyPr/>
        <a:lstStyle/>
        <a:p>
          <a:endParaRPr lang="ru-RU"/>
        </a:p>
      </dgm:t>
    </dgm:pt>
    <dgm:pt modelId="{3E943537-69FB-4055-8C65-8C7F9DD821C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Ялпи талабнинг ялпи таклифдан орқада қолиб кетиши - бу капиталистик  жамиятнинг  сурункали  касаллигидир.  Ялпи талаб ҳаракати  ва  ижтимоий  маҳсулот миқдорининг ўзгариши  ўртасидаги  боғлиқлик  кейнсчилик  тадқиқотининг марказий  объектини  ташкил  этади.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874B681-0A7D-401A-ABC5-DC9696CB3444}" type="parTrans" cxnId="{367963DC-8637-433F-9907-C79E35A1264C}">
      <dgm:prSet/>
      <dgm:spPr/>
      <dgm:t>
        <a:bodyPr/>
        <a:lstStyle/>
        <a:p>
          <a:endParaRPr lang="ru-RU"/>
        </a:p>
      </dgm:t>
    </dgm:pt>
    <dgm:pt modelId="{BA7E04F8-9331-400B-9850-7CC53F3CA1E3}" type="sibTrans" cxnId="{367963DC-8637-433F-9907-C79E35A1264C}">
      <dgm:prSet/>
      <dgm:spPr/>
      <dgm:t>
        <a:bodyPr/>
        <a:lstStyle/>
        <a:p>
          <a:endParaRPr lang="ru-RU"/>
        </a:p>
      </dgm:t>
    </dgm:pt>
    <dgm:pt modelId="{B026F653-4333-4E19-BD9F-CE78713C5223}" type="pres">
      <dgm:prSet presAssocID="{03DDFE96-D9F2-43DC-9726-29CD4DE6D88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FAF67C-3450-4037-B052-7EEF25D4FD6E}" type="pres">
      <dgm:prSet presAssocID="{19893EDF-8F3A-4D83-A9B5-912BE419A6E2}" presName="composite" presStyleCnt="0"/>
      <dgm:spPr/>
    </dgm:pt>
    <dgm:pt modelId="{20553090-81A2-4853-976A-5B785120D2DF}" type="pres">
      <dgm:prSet presAssocID="{19893EDF-8F3A-4D83-A9B5-912BE419A6E2}" presName="parentText" presStyleLbl="alignNode1" presStyleIdx="0" presStyleCnt="3" custScaleY="1396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051578-DECC-45A8-9667-E84C44CB3D20}" type="pres">
      <dgm:prSet presAssocID="{19893EDF-8F3A-4D83-A9B5-912BE419A6E2}" presName="descendantText" presStyleLbl="alignAcc1" presStyleIdx="0" presStyleCnt="3" custScaleY="158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6AFF9-C477-420D-AD72-C0AABB33EB78}" type="pres">
      <dgm:prSet presAssocID="{363950BD-7E59-4DA3-A83C-8E86B499386C}" presName="sp" presStyleCnt="0"/>
      <dgm:spPr/>
    </dgm:pt>
    <dgm:pt modelId="{D0055BF9-DA03-471E-AC6D-CF36869EBAC5}" type="pres">
      <dgm:prSet presAssocID="{220CB001-15CF-4E11-9983-AEE6F234A086}" presName="composite" presStyleCnt="0"/>
      <dgm:spPr/>
    </dgm:pt>
    <dgm:pt modelId="{69C6A18D-AFEF-4DEC-8F4D-83BA3A02F25E}" type="pres">
      <dgm:prSet presAssocID="{220CB001-15CF-4E11-9983-AEE6F234A086}" presName="parentText" presStyleLbl="alignNode1" presStyleIdx="1" presStyleCnt="3" custScaleX="106580" custScaleY="13025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F4E3A1-1171-4727-82BC-EA5738DAAEAD}" type="pres">
      <dgm:prSet presAssocID="{220CB001-15CF-4E11-9983-AEE6F234A086}" presName="descendantText" presStyleLbl="alignAcc1" presStyleIdx="1" presStyleCnt="3" custScaleY="1538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E15529-1007-4BD5-9989-060CDCED0662}" type="pres">
      <dgm:prSet presAssocID="{81371233-0083-4882-8B7B-E14519B12223}" presName="sp" presStyleCnt="0"/>
      <dgm:spPr/>
    </dgm:pt>
    <dgm:pt modelId="{AA91355C-A023-4184-9CFD-83794567BE7E}" type="pres">
      <dgm:prSet presAssocID="{7C0E8F2F-EDB2-4FD4-B229-332B28EB6BC7}" presName="composite" presStyleCnt="0"/>
      <dgm:spPr/>
    </dgm:pt>
    <dgm:pt modelId="{2D05C5D7-2E5D-41A5-9E2B-E23F89029208}" type="pres">
      <dgm:prSet presAssocID="{7C0E8F2F-EDB2-4FD4-B229-332B28EB6BC7}" presName="parentText" presStyleLbl="alignNode1" presStyleIdx="2" presStyleCnt="3" custScaleY="121797" custLinFactNeighborX="-4898" custLinFactNeighborY="-1289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B574AA-D179-49E6-9D6A-CF6D0B35509C}" type="pres">
      <dgm:prSet presAssocID="{7C0E8F2F-EDB2-4FD4-B229-332B28EB6BC7}" presName="descendantText" presStyleLbl="alignAcc1" presStyleIdx="2" presStyleCnt="3" custScaleX="100187" custScaleY="1675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40F864-A859-4E5B-BA6D-D65615A0B10D}" type="presOf" srcId="{19893EDF-8F3A-4D83-A9B5-912BE419A6E2}" destId="{20553090-81A2-4853-976A-5B785120D2DF}" srcOrd="0" destOrd="0" presId="urn:microsoft.com/office/officeart/2005/8/layout/chevron2"/>
    <dgm:cxn modelId="{92F27D1A-A3FE-4914-9F26-1C0E24DF2127}" type="presOf" srcId="{D2B4BB0C-3B29-43F6-B006-31A16B43A5B0}" destId="{15051578-DECC-45A8-9667-E84C44CB3D20}" srcOrd="0" destOrd="0" presId="urn:microsoft.com/office/officeart/2005/8/layout/chevron2"/>
    <dgm:cxn modelId="{CC47FC8B-B0EA-44CE-BA7B-DEC4CE223B0E}" srcId="{220CB001-15CF-4E11-9983-AEE6F234A086}" destId="{BE2283B1-83ED-4C38-825D-E83D16390209}" srcOrd="0" destOrd="0" parTransId="{D2CA4022-BEAD-4DBB-8F5F-2DDC9551AA2A}" sibTransId="{D7975AD1-5C25-494C-8F63-243D7AAFEFF9}"/>
    <dgm:cxn modelId="{A5FED8E5-C341-4A1D-9454-966A664F1DAC}" type="presOf" srcId="{7C0E8F2F-EDB2-4FD4-B229-332B28EB6BC7}" destId="{2D05C5D7-2E5D-41A5-9E2B-E23F89029208}" srcOrd="0" destOrd="0" presId="urn:microsoft.com/office/officeart/2005/8/layout/chevron2"/>
    <dgm:cxn modelId="{04A7413F-5255-4469-8505-8CF9B3626A54}" type="presOf" srcId="{03DDFE96-D9F2-43DC-9726-29CD4DE6D889}" destId="{B026F653-4333-4E19-BD9F-CE78713C5223}" srcOrd="0" destOrd="0" presId="urn:microsoft.com/office/officeart/2005/8/layout/chevron2"/>
    <dgm:cxn modelId="{F6E331DF-577D-4E27-96F1-23AA9108542D}" srcId="{03DDFE96-D9F2-43DC-9726-29CD4DE6D889}" destId="{7C0E8F2F-EDB2-4FD4-B229-332B28EB6BC7}" srcOrd="2" destOrd="0" parTransId="{6B7FE79D-BEA1-42C9-9376-B073C26035D1}" sibTransId="{4D2ABF26-DF8C-4408-B514-11BDD6CBD4A2}"/>
    <dgm:cxn modelId="{724D9AEF-F19A-4E3D-9DD1-CB790C862C26}" srcId="{03DDFE96-D9F2-43DC-9726-29CD4DE6D889}" destId="{19893EDF-8F3A-4D83-A9B5-912BE419A6E2}" srcOrd="0" destOrd="0" parTransId="{F514DCD4-3A1C-45CC-B9FA-978F1F56172C}" sibTransId="{363950BD-7E59-4DA3-A83C-8E86B499386C}"/>
    <dgm:cxn modelId="{451447C8-363A-40FE-8A92-54A4D1469A9F}" type="presOf" srcId="{3E943537-69FB-4055-8C65-8C7F9DD821C4}" destId="{5EB574AA-D179-49E6-9D6A-CF6D0B35509C}" srcOrd="0" destOrd="0" presId="urn:microsoft.com/office/officeart/2005/8/layout/chevron2"/>
    <dgm:cxn modelId="{E95BF8AD-CBF5-4824-997D-15D42DD74819}" srcId="{19893EDF-8F3A-4D83-A9B5-912BE419A6E2}" destId="{D2B4BB0C-3B29-43F6-B006-31A16B43A5B0}" srcOrd="0" destOrd="0" parTransId="{C9240717-8D36-4CFF-8568-81DA0FF971BF}" sibTransId="{614FDE57-747B-4D44-BC0C-9FBA8B80A94D}"/>
    <dgm:cxn modelId="{8D2E0C5D-146D-41D9-9919-5E40F547F977}" srcId="{03DDFE96-D9F2-43DC-9726-29CD4DE6D889}" destId="{220CB001-15CF-4E11-9983-AEE6F234A086}" srcOrd="1" destOrd="0" parTransId="{C2A5E5FA-A626-4469-AF2A-2C11723E73BE}" sibTransId="{81371233-0083-4882-8B7B-E14519B12223}"/>
    <dgm:cxn modelId="{65049785-CCC5-46D1-9E1C-D3CEAD80F0EE}" type="presOf" srcId="{BE2283B1-83ED-4C38-825D-E83D16390209}" destId="{79F4E3A1-1171-4727-82BC-EA5738DAAEAD}" srcOrd="0" destOrd="0" presId="urn:microsoft.com/office/officeart/2005/8/layout/chevron2"/>
    <dgm:cxn modelId="{367963DC-8637-433F-9907-C79E35A1264C}" srcId="{7C0E8F2F-EDB2-4FD4-B229-332B28EB6BC7}" destId="{3E943537-69FB-4055-8C65-8C7F9DD821C4}" srcOrd="0" destOrd="0" parTransId="{3874B681-0A7D-401A-ABC5-DC9696CB3444}" sibTransId="{BA7E04F8-9331-400B-9850-7CC53F3CA1E3}"/>
    <dgm:cxn modelId="{2C735AED-0E3C-4346-BF71-0413A305F585}" type="presOf" srcId="{220CB001-15CF-4E11-9983-AEE6F234A086}" destId="{69C6A18D-AFEF-4DEC-8F4D-83BA3A02F25E}" srcOrd="0" destOrd="0" presId="urn:microsoft.com/office/officeart/2005/8/layout/chevron2"/>
    <dgm:cxn modelId="{D9C08A6F-7465-4C55-AD28-261E0E9C2DFB}" type="presParOf" srcId="{B026F653-4333-4E19-BD9F-CE78713C5223}" destId="{ECFAF67C-3450-4037-B052-7EEF25D4FD6E}" srcOrd="0" destOrd="0" presId="urn:microsoft.com/office/officeart/2005/8/layout/chevron2"/>
    <dgm:cxn modelId="{C577505E-20D9-4498-9964-ECA2BB0F8DBC}" type="presParOf" srcId="{ECFAF67C-3450-4037-B052-7EEF25D4FD6E}" destId="{20553090-81A2-4853-976A-5B785120D2DF}" srcOrd="0" destOrd="0" presId="urn:microsoft.com/office/officeart/2005/8/layout/chevron2"/>
    <dgm:cxn modelId="{F29254EA-48AC-4B14-AE33-C78D98BF545F}" type="presParOf" srcId="{ECFAF67C-3450-4037-B052-7EEF25D4FD6E}" destId="{15051578-DECC-45A8-9667-E84C44CB3D20}" srcOrd="1" destOrd="0" presId="urn:microsoft.com/office/officeart/2005/8/layout/chevron2"/>
    <dgm:cxn modelId="{E4BD6EE3-C93D-488E-9752-8F35FC9A23BB}" type="presParOf" srcId="{B026F653-4333-4E19-BD9F-CE78713C5223}" destId="{EF26AFF9-C477-420D-AD72-C0AABB33EB78}" srcOrd="1" destOrd="0" presId="urn:microsoft.com/office/officeart/2005/8/layout/chevron2"/>
    <dgm:cxn modelId="{2AABBD62-6B6F-48B2-92C3-BBCC42047AC5}" type="presParOf" srcId="{B026F653-4333-4E19-BD9F-CE78713C5223}" destId="{D0055BF9-DA03-471E-AC6D-CF36869EBAC5}" srcOrd="2" destOrd="0" presId="urn:microsoft.com/office/officeart/2005/8/layout/chevron2"/>
    <dgm:cxn modelId="{50770D81-4C48-465E-8121-FCE43B6440FC}" type="presParOf" srcId="{D0055BF9-DA03-471E-AC6D-CF36869EBAC5}" destId="{69C6A18D-AFEF-4DEC-8F4D-83BA3A02F25E}" srcOrd="0" destOrd="0" presId="urn:microsoft.com/office/officeart/2005/8/layout/chevron2"/>
    <dgm:cxn modelId="{81FEB723-E7B5-4329-AD31-0E133491FAB9}" type="presParOf" srcId="{D0055BF9-DA03-471E-AC6D-CF36869EBAC5}" destId="{79F4E3A1-1171-4727-82BC-EA5738DAAEAD}" srcOrd="1" destOrd="0" presId="urn:microsoft.com/office/officeart/2005/8/layout/chevron2"/>
    <dgm:cxn modelId="{0C3E0421-B804-46EE-ADFC-E138870A539C}" type="presParOf" srcId="{B026F653-4333-4E19-BD9F-CE78713C5223}" destId="{49E15529-1007-4BD5-9989-060CDCED0662}" srcOrd="3" destOrd="0" presId="urn:microsoft.com/office/officeart/2005/8/layout/chevron2"/>
    <dgm:cxn modelId="{4E74008A-38C4-4EE5-B228-07F09980DD29}" type="presParOf" srcId="{B026F653-4333-4E19-BD9F-CE78713C5223}" destId="{AA91355C-A023-4184-9CFD-83794567BE7E}" srcOrd="4" destOrd="0" presId="urn:microsoft.com/office/officeart/2005/8/layout/chevron2"/>
    <dgm:cxn modelId="{E4BFEC5D-4F96-4779-9EF9-9AD94920419B}" type="presParOf" srcId="{AA91355C-A023-4184-9CFD-83794567BE7E}" destId="{2D05C5D7-2E5D-41A5-9E2B-E23F89029208}" srcOrd="0" destOrd="0" presId="urn:microsoft.com/office/officeart/2005/8/layout/chevron2"/>
    <dgm:cxn modelId="{1282B0BF-851D-4C85-9DF1-D0EF74B34F6F}" type="presParOf" srcId="{AA91355C-A023-4184-9CFD-83794567BE7E}" destId="{5EB574AA-D179-49E6-9D6A-CF6D0B35509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74DC8AB-A1A5-4CCA-8F13-435C4B586961}">
      <dgm:prSet custT="1"/>
      <dgm:spPr/>
      <dgm:t>
        <a:bodyPr/>
        <a:lstStyle/>
        <a:p>
          <a:pPr rtl="0"/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2.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72994761-E47E-4A16-9B5A-958047DFC686}" type="par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87D60C4-3E41-4B3A-ABB4-D7560A456DAF}" type="sib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CBBD371-FF5F-4904-8424-9B56E6B4C046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Кейнс иқтисодий таълимотининг ху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сусиятлари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40221E6E-57B3-4DDD-B606-755C3D1264F3}" type="par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67C3F93-A3FC-45A9-8906-88CCE1A8E6F9}" type="sib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4EDE58-D653-48C1-8767-2B092BA1084F}" type="pres">
      <dgm:prSet presAssocID="{874DC8AB-A1A5-4CCA-8F13-435C4B586961}" presName="composite" presStyleCnt="0"/>
      <dgm:spPr/>
    </dgm:pt>
    <dgm:pt modelId="{938056E7-4D8F-4931-979F-92C5C5ABA2AC}" type="pres">
      <dgm:prSet presAssocID="{874DC8AB-A1A5-4CCA-8F13-435C4B586961}" presName="parentText" presStyleLbl="alignNode1" presStyleIdx="0" presStyleCnt="1" custScaleX="1504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92271-4207-4F17-9F0D-0F8566CE71E2}" type="pres">
      <dgm:prSet presAssocID="{874DC8AB-A1A5-4CCA-8F13-435C4B586961}" presName="descendantText" presStyleLbl="alignAcc1" presStyleIdx="0" presStyleCnt="1" custScaleX="87291" custLinFactNeighborX="-472" custLinFactNeighborY="96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419986-4912-4945-A41F-62DBD38BD50F}" srcId="{53D1F27F-E5AB-4ECD-9A93-99D91CC1C84B}" destId="{874DC8AB-A1A5-4CCA-8F13-435C4B586961}" srcOrd="0" destOrd="0" parTransId="{72994761-E47E-4A16-9B5A-958047DFC686}" sibTransId="{387D60C4-3E41-4B3A-ABB4-D7560A456DAF}"/>
    <dgm:cxn modelId="{9B571BAD-1D66-4B35-AB29-1236BB8E2A82}" type="presOf" srcId="{ECBBD371-FF5F-4904-8424-9B56E6B4C046}" destId="{A0692271-4207-4F17-9F0D-0F8566CE71E2}" srcOrd="0" destOrd="0" presId="urn:microsoft.com/office/officeart/2005/8/layout/chevron2"/>
    <dgm:cxn modelId="{1A4801A8-ECEC-411D-AFCC-B8DB684B21F8}" srcId="{874DC8AB-A1A5-4CCA-8F13-435C4B586961}" destId="{ECBBD371-FF5F-4904-8424-9B56E6B4C046}" srcOrd="0" destOrd="0" parTransId="{40221E6E-57B3-4DDD-B606-755C3D1264F3}" sibTransId="{F67C3F93-A3FC-45A9-8906-88CCE1A8E6F9}"/>
    <dgm:cxn modelId="{BF8B1AF5-121C-4488-82A5-2F7E6E0574FF}" type="presOf" srcId="{874DC8AB-A1A5-4CCA-8F13-435C4B586961}" destId="{938056E7-4D8F-4931-979F-92C5C5ABA2AC}" srcOrd="0" destOrd="0" presId="urn:microsoft.com/office/officeart/2005/8/layout/chevron2"/>
    <dgm:cxn modelId="{5D826DA9-4B2F-4F87-AE4C-051BEB526FED}" type="presOf" srcId="{53D1F27F-E5AB-4ECD-9A93-99D91CC1C84B}" destId="{DEB43669-B5C8-46DF-9488-8E9161B6EBBB}" srcOrd="0" destOrd="0" presId="urn:microsoft.com/office/officeart/2005/8/layout/chevron2"/>
    <dgm:cxn modelId="{76B0D3C0-50CF-47D8-B7E8-DDF77DC07C6D}" type="presParOf" srcId="{DEB43669-B5C8-46DF-9488-8E9161B6EBBB}" destId="{284EDE58-D653-48C1-8767-2B092BA1084F}" srcOrd="0" destOrd="0" presId="urn:microsoft.com/office/officeart/2005/8/layout/chevron2"/>
    <dgm:cxn modelId="{44D6B5CE-6AC8-483D-8338-8CE09ABFB16C}" type="presParOf" srcId="{284EDE58-D653-48C1-8767-2B092BA1084F}" destId="{938056E7-4D8F-4931-979F-92C5C5ABA2AC}" srcOrd="0" destOrd="0" presId="urn:microsoft.com/office/officeart/2005/8/layout/chevron2"/>
    <dgm:cxn modelId="{1751625B-78A1-407D-B16B-C46D4D206BD5}" type="presParOf" srcId="{284EDE58-D653-48C1-8767-2B092BA1084F}" destId="{A0692271-4207-4F17-9F0D-0F8566CE71E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2239F4-EBA6-4296-AA7B-485E43199F9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C2BEBD-8E8D-4A8F-9BB7-E4F040C59595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uz-Cyrl-UZ" sz="2800" dirty="0" smtClean="0">
              <a:latin typeface="Times New Roman" pitchFamily="18" charset="0"/>
              <a:cs typeface="Times New Roman" pitchFamily="18" charset="0"/>
            </a:rPr>
            <a:t>Самарали талаб назариясига мувофиқ муайян миқдордаги  маҳсулот  таклифининг  баҳоси  шуни билдирадики,  у тадбиркорни ушбу  маҳсулот миқдорини таклиф қилишга рағбатлантириш учун етарли ҳисобланади.  Ялпи  харажат  ва  ялпи  маҳсулот  ҳажми  ўртасидаги  нисбат  </a:t>
          </a:r>
          <a:r>
            <a:rPr lang="uz-Cyrl-UZ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ялпи  таклифни  </a:t>
          </a:r>
          <a:r>
            <a:rPr lang="uz-Cyrl-UZ" sz="2800" dirty="0" smtClean="0">
              <a:latin typeface="Times New Roman" pitchFamily="18" charset="0"/>
              <a:cs typeface="Times New Roman" pitchFamily="18" charset="0"/>
            </a:rPr>
            <a:t>аниқлаб беради.  Кутилаётган  даромад  ва  маҳсулот  ҳажми ўртасидаги  нисбат </a:t>
          </a:r>
          <a:r>
            <a:rPr lang="uz-Cyrl-UZ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ялпи талабни </a:t>
          </a:r>
          <a:r>
            <a:rPr lang="uz-Cyrl-UZ" sz="2800" dirty="0" smtClean="0">
              <a:latin typeface="Times New Roman" pitchFamily="18" charset="0"/>
              <a:cs typeface="Times New Roman" pitchFamily="18" charset="0"/>
            </a:rPr>
            <a:t>акс этгиради. 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DA0DBFBC-D27E-4C6D-A46F-DF1C4566F9AE}" type="parTrans" cxnId="{5DB34D7A-E02F-4394-B77E-F57CD491D653}">
      <dgm:prSet/>
      <dgm:spPr/>
      <dgm:t>
        <a:bodyPr/>
        <a:lstStyle/>
        <a:p>
          <a:endParaRPr lang="ru-RU"/>
        </a:p>
      </dgm:t>
    </dgm:pt>
    <dgm:pt modelId="{14B84B09-922A-4A79-91A0-0065975AC6CC}" type="sibTrans" cxnId="{5DB34D7A-E02F-4394-B77E-F57CD491D653}">
      <dgm:prSet/>
      <dgm:spPr/>
      <dgm:t>
        <a:bodyPr/>
        <a:lstStyle/>
        <a:p>
          <a:endParaRPr lang="ru-RU"/>
        </a:p>
      </dgm:t>
    </dgm:pt>
    <dgm:pt modelId="{AEC77C17-32EE-4B39-9BB8-02C9388F3B4D}" type="pres">
      <dgm:prSet presAssocID="{2F2239F4-EBA6-4296-AA7B-485E43199F9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28C9C2-0188-4F56-9927-8B3151B3C98B}" type="pres">
      <dgm:prSet presAssocID="{23C2BEBD-8E8D-4A8F-9BB7-E4F040C59595}" presName="circle1" presStyleLbl="node1" presStyleIdx="0" presStyleCnt="1"/>
      <dgm:spPr/>
    </dgm:pt>
    <dgm:pt modelId="{B54AD861-6854-469C-A4E3-455A0C0DCE7F}" type="pres">
      <dgm:prSet presAssocID="{23C2BEBD-8E8D-4A8F-9BB7-E4F040C59595}" presName="space" presStyleCnt="0"/>
      <dgm:spPr/>
    </dgm:pt>
    <dgm:pt modelId="{5166D593-9BFD-4709-91D1-150DF02FB137}" type="pres">
      <dgm:prSet presAssocID="{23C2BEBD-8E8D-4A8F-9BB7-E4F040C59595}" presName="rect1" presStyleLbl="alignAcc1" presStyleIdx="0" presStyleCnt="1" custScaleX="107991"/>
      <dgm:spPr/>
      <dgm:t>
        <a:bodyPr/>
        <a:lstStyle/>
        <a:p>
          <a:endParaRPr lang="ru-RU"/>
        </a:p>
      </dgm:t>
    </dgm:pt>
    <dgm:pt modelId="{9993BB4A-9839-4F7D-8F93-E6A974FF42ED}" type="pres">
      <dgm:prSet presAssocID="{23C2BEBD-8E8D-4A8F-9BB7-E4F040C59595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B1BA1B-C0A8-4AE7-A26F-CF9F973B8734}" type="presOf" srcId="{23C2BEBD-8E8D-4A8F-9BB7-E4F040C59595}" destId="{9993BB4A-9839-4F7D-8F93-E6A974FF42ED}" srcOrd="1" destOrd="0" presId="urn:microsoft.com/office/officeart/2005/8/layout/target3"/>
    <dgm:cxn modelId="{F46BAE35-AB85-47A4-8F91-DDC3FA0D84DF}" type="presOf" srcId="{23C2BEBD-8E8D-4A8F-9BB7-E4F040C59595}" destId="{5166D593-9BFD-4709-91D1-150DF02FB137}" srcOrd="0" destOrd="0" presId="urn:microsoft.com/office/officeart/2005/8/layout/target3"/>
    <dgm:cxn modelId="{A897684D-0570-46DA-AD53-727852044CC2}" type="presOf" srcId="{2F2239F4-EBA6-4296-AA7B-485E43199F9F}" destId="{AEC77C17-32EE-4B39-9BB8-02C9388F3B4D}" srcOrd="0" destOrd="0" presId="urn:microsoft.com/office/officeart/2005/8/layout/target3"/>
    <dgm:cxn modelId="{5DB34D7A-E02F-4394-B77E-F57CD491D653}" srcId="{2F2239F4-EBA6-4296-AA7B-485E43199F9F}" destId="{23C2BEBD-8E8D-4A8F-9BB7-E4F040C59595}" srcOrd="0" destOrd="0" parTransId="{DA0DBFBC-D27E-4C6D-A46F-DF1C4566F9AE}" sibTransId="{14B84B09-922A-4A79-91A0-0065975AC6CC}"/>
    <dgm:cxn modelId="{18AC41AD-50BF-4325-8D1B-0BD05317285C}" type="presParOf" srcId="{AEC77C17-32EE-4B39-9BB8-02C9388F3B4D}" destId="{B628C9C2-0188-4F56-9927-8B3151B3C98B}" srcOrd="0" destOrd="0" presId="urn:microsoft.com/office/officeart/2005/8/layout/target3"/>
    <dgm:cxn modelId="{A0D6939C-7D43-4A3A-806F-488FE05A975F}" type="presParOf" srcId="{AEC77C17-32EE-4B39-9BB8-02C9388F3B4D}" destId="{B54AD861-6854-469C-A4E3-455A0C0DCE7F}" srcOrd="1" destOrd="0" presId="urn:microsoft.com/office/officeart/2005/8/layout/target3"/>
    <dgm:cxn modelId="{DEFDCC62-9E45-4159-BFE5-850749777373}" type="presParOf" srcId="{AEC77C17-32EE-4B39-9BB8-02C9388F3B4D}" destId="{5166D593-9BFD-4709-91D1-150DF02FB137}" srcOrd="2" destOrd="0" presId="urn:microsoft.com/office/officeart/2005/8/layout/target3"/>
    <dgm:cxn modelId="{D62DB3B8-FDDF-413C-B3A1-BB05ED08F55B}" type="presParOf" srcId="{AEC77C17-32EE-4B39-9BB8-02C9388F3B4D}" destId="{9993BB4A-9839-4F7D-8F93-E6A974FF42E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5ACFB36-5E33-44DF-BD96-C97D297C567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DE6E04-F478-42F6-8B09-63CB913E97B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Янги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кейнсчилар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инвестициянинг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қандай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ишлатилишига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катта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эътибор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бериб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индустрлашган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инвестиция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тушунчасини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киритдилар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93A06BB-7E4D-4069-AD49-E03793823C01}" type="parTrans" cxnId="{B8D4D078-F663-4B38-80A3-8C663FAA6627}">
      <dgm:prSet/>
      <dgm:spPr/>
      <dgm:t>
        <a:bodyPr/>
        <a:lstStyle/>
        <a:p>
          <a:endParaRPr lang="ru-RU"/>
        </a:p>
      </dgm:t>
    </dgm:pt>
    <dgm:pt modelId="{5060907E-E2EB-4DFF-A69A-6F7355051210}" type="sibTrans" cxnId="{B8D4D078-F663-4B38-80A3-8C663FAA6627}">
      <dgm:prSet/>
      <dgm:spPr/>
      <dgm:t>
        <a:bodyPr/>
        <a:lstStyle/>
        <a:p>
          <a:endParaRPr lang="ru-RU"/>
        </a:p>
      </dgm:t>
    </dgm:pt>
    <dgm:pt modelId="{75A2E1FA-85A8-4CF4-8D89-D8352E36D5F0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Акселератор инвестиция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ўсишининг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даромад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ўсишига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яъни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инвестициядан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кейинги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ундан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олдинги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даромадларнинг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фарқлари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нисбати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аниқланади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D0DD5A1-D466-458D-855F-D965BD7B6C41}" type="parTrans" cxnId="{DA89AC21-41E1-4E1D-B5EA-CE222DEBC413}">
      <dgm:prSet/>
      <dgm:spPr/>
      <dgm:t>
        <a:bodyPr/>
        <a:lstStyle/>
        <a:p>
          <a:endParaRPr lang="ru-RU"/>
        </a:p>
      </dgm:t>
    </dgm:pt>
    <dgm:pt modelId="{293CCB1E-9F56-4A5A-B711-B8C5C3793878}" type="sibTrans" cxnId="{DA89AC21-41E1-4E1D-B5EA-CE222DEBC413}">
      <dgm:prSet/>
      <dgm:spPr/>
      <dgm:t>
        <a:bodyPr/>
        <a:lstStyle/>
        <a:p>
          <a:endParaRPr lang="ru-RU"/>
        </a:p>
      </dgm:t>
    </dgm:pt>
    <dgm:pt modelId="{71D45D60-1D9E-4D04-BFFF-7341247AB418}" type="pres">
      <dgm:prSet presAssocID="{85ACFB36-5E33-44DF-BD96-C97D297C567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8F46AD-E6B0-4871-A7D7-C979CCBFD6AA}" type="pres">
      <dgm:prSet presAssocID="{9CDE6E04-F478-42F6-8B09-63CB913E97B9}" presName="parentLin" presStyleCnt="0"/>
      <dgm:spPr/>
    </dgm:pt>
    <dgm:pt modelId="{611F266D-46CF-441F-917B-8853AF900552}" type="pres">
      <dgm:prSet presAssocID="{9CDE6E04-F478-42F6-8B09-63CB913E97B9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D11E3B09-6EE2-4DFC-8EDD-761A4CB7511A}" type="pres">
      <dgm:prSet presAssocID="{9CDE6E04-F478-42F6-8B09-63CB913E97B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A91E89-6755-4DBC-9840-543B4B7AC702}" type="pres">
      <dgm:prSet presAssocID="{9CDE6E04-F478-42F6-8B09-63CB913E97B9}" presName="negativeSpace" presStyleCnt="0"/>
      <dgm:spPr/>
    </dgm:pt>
    <dgm:pt modelId="{06A5A1E8-5B93-409D-B8A9-A09AC46F4307}" type="pres">
      <dgm:prSet presAssocID="{9CDE6E04-F478-42F6-8B09-63CB913E97B9}" presName="childText" presStyleLbl="conFgAcc1" presStyleIdx="0" presStyleCnt="2">
        <dgm:presLayoutVars>
          <dgm:bulletEnabled val="1"/>
        </dgm:presLayoutVars>
      </dgm:prSet>
      <dgm:spPr/>
    </dgm:pt>
    <dgm:pt modelId="{F9A72EDA-5F86-41E7-8830-684797C1DE1F}" type="pres">
      <dgm:prSet presAssocID="{5060907E-E2EB-4DFF-A69A-6F7355051210}" presName="spaceBetweenRectangles" presStyleCnt="0"/>
      <dgm:spPr/>
    </dgm:pt>
    <dgm:pt modelId="{33B8F89E-4A45-419A-8B51-C03468A40C09}" type="pres">
      <dgm:prSet presAssocID="{75A2E1FA-85A8-4CF4-8D89-D8352E36D5F0}" presName="parentLin" presStyleCnt="0"/>
      <dgm:spPr/>
    </dgm:pt>
    <dgm:pt modelId="{D607CB0D-AAEE-407B-96D0-B2936E8B7C65}" type="pres">
      <dgm:prSet presAssocID="{75A2E1FA-85A8-4CF4-8D89-D8352E36D5F0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B9FE8D24-E53A-456F-8336-A3169EEA3D63}" type="pres">
      <dgm:prSet presAssocID="{75A2E1FA-85A8-4CF4-8D89-D8352E36D5F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65FB4F-9323-4E67-8424-D2FF796FDE4C}" type="pres">
      <dgm:prSet presAssocID="{75A2E1FA-85A8-4CF4-8D89-D8352E36D5F0}" presName="negativeSpace" presStyleCnt="0"/>
      <dgm:spPr/>
    </dgm:pt>
    <dgm:pt modelId="{5CCFACCA-74F9-4AE4-8A79-EC453CCE81BE}" type="pres">
      <dgm:prSet presAssocID="{75A2E1FA-85A8-4CF4-8D89-D8352E36D5F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FB846C6-2B24-41AE-87C3-6EC69BA8E5D0}" type="presOf" srcId="{75A2E1FA-85A8-4CF4-8D89-D8352E36D5F0}" destId="{B9FE8D24-E53A-456F-8336-A3169EEA3D63}" srcOrd="1" destOrd="0" presId="urn:microsoft.com/office/officeart/2005/8/layout/list1"/>
    <dgm:cxn modelId="{6A3D8585-96AE-4EF5-94D6-26701D957C6C}" type="presOf" srcId="{75A2E1FA-85A8-4CF4-8D89-D8352E36D5F0}" destId="{D607CB0D-AAEE-407B-96D0-B2936E8B7C65}" srcOrd="0" destOrd="0" presId="urn:microsoft.com/office/officeart/2005/8/layout/list1"/>
    <dgm:cxn modelId="{BCC4A664-03E9-485E-9B26-5D2DAC741AC7}" type="presOf" srcId="{9CDE6E04-F478-42F6-8B09-63CB913E97B9}" destId="{611F266D-46CF-441F-917B-8853AF900552}" srcOrd="0" destOrd="0" presId="urn:microsoft.com/office/officeart/2005/8/layout/list1"/>
    <dgm:cxn modelId="{C96E3CBA-4F9E-4D52-AD3D-314302A79B1A}" type="presOf" srcId="{9CDE6E04-F478-42F6-8B09-63CB913E97B9}" destId="{D11E3B09-6EE2-4DFC-8EDD-761A4CB7511A}" srcOrd="1" destOrd="0" presId="urn:microsoft.com/office/officeart/2005/8/layout/list1"/>
    <dgm:cxn modelId="{925064EC-7D27-4D02-989C-ACB02AC6E84A}" type="presOf" srcId="{85ACFB36-5E33-44DF-BD96-C97D297C567B}" destId="{71D45D60-1D9E-4D04-BFFF-7341247AB418}" srcOrd="0" destOrd="0" presId="urn:microsoft.com/office/officeart/2005/8/layout/list1"/>
    <dgm:cxn modelId="{DA89AC21-41E1-4E1D-B5EA-CE222DEBC413}" srcId="{85ACFB36-5E33-44DF-BD96-C97D297C567B}" destId="{75A2E1FA-85A8-4CF4-8D89-D8352E36D5F0}" srcOrd="1" destOrd="0" parTransId="{5D0DD5A1-D466-458D-855F-D965BD7B6C41}" sibTransId="{293CCB1E-9F56-4A5A-B711-B8C5C3793878}"/>
    <dgm:cxn modelId="{B8D4D078-F663-4B38-80A3-8C663FAA6627}" srcId="{85ACFB36-5E33-44DF-BD96-C97D297C567B}" destId="{9CDE6E04-F478-42F6-8B09-63CB913E97B9}" srcOrd="0" destOrd="0" parTransId="{E93A06BB-7E4D-4069-AD49-E03793823C01}" sibTransId="{5060907E-E2EB-4DFF-A69A-6F7355051210}"/>
    <dgm:cxn modelId="{9E014F16-E774-4CAC-93C6-AEDC31E0B1CA}" type="presParOf" srcId="{71D45D60-1D9E-4D04-BFFF-7341247AB418}" destId="{1D8F46AD-E6B0-4871-A7D7-C979CCBFD6AA}" srcOrd="0" destOrd="0" presId="urn:microsoft.com/office/officeart/2005/8/layout/list1"/>
    <dgm:cxn modelId="{ABBA1254-0B6C-44B8-9FC9-5B287644B66E}" type="presParOf" srcId="{1D8F46AD-E6B0-4871-A7D7-C979CCBFD6AA}" destId="{611F266D-46CF-441F-917B-8853AF900552}" srcOrd="0" destOrd="0" presId="urn:microsoft.com/office/officeart/2005/8/layout/list1"/>
    <dgm:cxn modelId="{FD4D88B4-47EE-4790-AB69-9EC337495F11}" type="presParOf" srcId="{1D8F46AD-E6B0-4871-A7D7-C979CCBFD6AA}" destId="{D11E3B09-6EE2-4DFC-8EDD-761A4CB7511A}" srcOrd="1" destOrd="0" presId="urn:microsoft.com/office/officeart/2005/8/layout/list1"/>
    <dgm:cxn modelId="{373C1A30-6451-4BCB-916F-A5BDA55FD99C}" type="presParOf" srcId="{71D45D60-1D9E-4D04-BFFF-7341247AB418}" destId="{58A91E89-6755-4DBC-9840-543B4B7AC702}" srcOrd="1" destOrd="0" presId="urn:microsoft.com/office/officeart/2005/8/layout/list1"/>
    <dgm:cxn modelId="{7041B412-155E-4598-9D5D-10F6F79E6C8B}" type="presParOf" srcId="{71D45D60-1D9E-4D04-BFFF-7341247AB418}" destId="{06A5A1E8-5B93-409D-B8A9-A09AC46F4307}" srcOrd="2" destOrd="0" presId="urn:microsoft.com/office/officeart/2005/8/layout/list1"/>
    <dgm:cxn modelId="{412A80C6-6BE7-4088-9A45-1B64E3A1CC1C}" type="presParOf" srcId="{71D45D60-1D9E-4D04-BFFF-7341247AB418}" destId="{F9A72EDA-5F86-41E7-8830-684797C1DE1F}" srcOrd="3" destOrd="0" presId="urn:microsoft.com/office/officeart/2005/8/layout/list1"/>
    <dgm:cxn modelId="{92EC349E-2C0D-4502-A341-3D5FA110AAEB}" type="presParOf" srcId="{71D45D60-1D9E-4D04-BFFF-7341247AB418}" destId="{33B8F89E-4A45-419A-8B51-C03468A40C09}" srcOrd="4" destOrd="0" presId="urn:microsoft.com/office/officeart/2005/8/layout/list1"/>
    <dgm:cxn modelId="{C0DEDB5A-0480-4723-ADD5-2CC811B31112}" type="presParOf" srcId="{33B8F89E-4A45-419A-8B51-C03468A40C09}" destId="{D607CB0D-AAEE-407B-96D0-B2936E8B7C65}" srcOrd="0" destOrd="0" presId="urn:microsoft.com/office/officeart/2005/8/layout/list1"/>
    <dgm:cxn modelId="{4D19D32C-D209-44FA-BDDE-EB49F5528A59}" type="presParOf" srcId="{33B8F89E-4A45-419A-8B51-C03468A40C09}" destId="{B9FE8D24-E53A-456F-8336-A3169EEA3D63}" srcOrd="1" destOrd="0" presId="urn:microsoft.com/office/officeart/2005/8/layout/list1"/>
    <dgm:cxn modelId="{B7277FD8-4BA4-4EED-A96D-F27A75F87EA9}" type="presParOf" srcId="{71D45D60-1D9E-4D04-BFFF-7341247AB418}" destId="{0165FB4F-9323-4E67-8424-D2FF796FDE4C}" srcOrd="5" destOrd="0" presId="urn:microsoft.com/office/officeart/2005/8/layout/list1"/>
    <dgm:cxn modelId="{1AC4E09A-F247-4EC4-A2AD-20AB100CEDB1}" type="presParOf" srcId="{71D45D60-1D9E-4D04-BFFF-7341247AB418}" destId="{5CCFACCA-74F9-4AE4-8A79-EC453CCE81B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91176"/>
          <a:ext cx="8229600" cy="109980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z-Cyrl-UZ" sz="3200" b="1" kern="1200" dirty="0" smtClean="0">
              <a:latin typeface="Times New Roman" pitchFamily="18" charset="0"/>
              <a:cs typeface="Times New Roman" pitchFamily="18" charset="0"/>
            </a:rPr>
            <a:t>Мавзу. Жон Мейнард Кейнс таълимоти ва </a:t>
          </a:r>
          <a:r>
            <a:rPr lang="uz-Cyrl-UZ" sz="3200" b="1" kern="1200" dirty="0" smtClean="0">
              <a:latin typeface="Times New Roman" pitchFamily="18" charset="0"/>
              <a:cs typeface="Times New Roman" pitchFamily="18" charset="0"/>
            </a:rPr>
            <a:t>кейнсчилик</a:t>
          </a:r>
        </a:p>
        <a:p>
          <a:pPr lvl="0" algn="r" defTabSz="14224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z-Cyrl-UZ" sz="2400" b="0" i="1" kern="1200" dirty="0" smtClean="0">
              <a:latin typeface="Times New Roman" pitchFamily="18" charset="0"/>
              <a:cs typeface="Times New Roman" pitchFamily="18" charset="0"/>
            </a:rPr>
            <a:t>Тайёрлади</a:t>
          </a:r>
          <a:r>
            <a:rPr lang="uz-Latn-UZ" sz="2400" b="0" i="1" kern="1200" dirty="0" smtClean="0">
              <a:latin typeface="Times New Roman" pitchFamily="18" charset="0"/>
              <a:cs typeface="Times New Roman" pitchFamily="18" charset="0"/>
            </a:rPr>
            <a:t>:</a:t>
          </a:r>
          <a:r>
            <a:rPr lang="uz-Cyrl-UZ" sz="2400" b="0" i="1" kern="1200" dirty="0" smtClean="0">
              <a:latin typeface="Times New Roman" pitchFamily="18" charset="0"/>
              <a:cs typeface="Times New Roman" pitchFamily="18" charset="0"/>
            </a:rPr>
            <a:t>кат. ўқит. М.Аллаярова</a:t>
          </a:r>
          <a:r>
            <a:rPr lang="uz-Latn-UZ" sz="2400" b="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z-Cyrl-UZ" sz="2400" b="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688" y="144864"/>
        <a:ext cx="8122224" cy="9924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75A24-2B80-48D2-94EB-10F17908ECD3}">
      <dsp:nvSpPr>
        <dsp:cNvPr id="0" name=""/>
        <dsp:cNvSpPr/>
      </dsp:nvSpPr>
      <dsp:spPr>
        <a:xfrm rot="5400000">
          <a:off x="-170155" y="172542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99415"/>
        <a:ext cx="794058" cy="340311"/>
      </dsp:txXfrm>
    </dsp:sp>
    <dsp:sp modelId="{FA521EFA-3F54-47E5-B272-20B182D1FAA4}">
      <dsp:nvSpPr>
        <dsp:cNvPr id="0" name=""/>
        <dsp:cNvSpPr/>
      </dsp:nvSpPr>
      <dsp:spPr>
        <a:xfrm rot="5400000">
          <a:off x="4134905" y="-3277661"/>
          <a:ext cx="737340" cy="7435541"/>
        </a:xfrm>
        <a:prstGeom prst="round2Same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Кейнс таълимоти вужудга келишида бошқа таълимотларнинг ўрни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85805" y="107433"/>
        <a:ext cx="7399547" cy="665352"/>
      </dsp:txXfrm>
    </dsp:sp>
    <dsp:sp modelId="{938056E7-4D8F-4931-979F-92C5C5ABA2AC}">
      <dsp:nvSpPr>
        <dsp:cNvPr id="0" name=""/>
        <dsp:cNvSpPr/>
      </dsp:nvSpPr>
      <dsp:spPr>
        <a:xfrm rot="5400000">
          <a:off x="-170155" y="1158606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1385479"/>
        <a:ext cx="794058" cy="340311"/>
      </dsp:txXfrm>
    </dsp:sp>
    <dsp:sp modelId="{A0692271-4207-4F17-9F0D-0F8566CE71E2}">
      <dsp:nvSpPr>
        <dsp:cNvPr id="0" name=""/>
        <dsp:cNvSpPr/>
      </dsp:nvSpPr>
      <dsp:spPr>
        <a:xfrm rot="5400000">
          <a:off x="4108063" y="-2289673"/>
          <a:ext cx="737340" cy="7435541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Кейнс иқтисодий таълимотининг ху</a:t>
          </a: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сусиятлари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58963" y="1095421"/>
        <a:ext cx="7399547" cy="665352"/>
      </dsp:txXfrm>
    </dsp:sp>
    <dsp:sp modelId="{4EE061FA-9583-4C24-AEA0-4B4D14F80148}">
      <dsp:nvSpPr>
        <dsp:cNvPr id="0" name=""/>
        <dsp:cNvSpPr/>
      </dsp:nvSpPr>
      <dsp:spPr>
        <a:xfrm rot="5400000">
          <a:off x="-170155" y="2144669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2371542"/>
        <a:ext cx="794058" cy="340311"/>
      </dsp:txXfrm>
    </dsp:sp>
    <dsp:sp modelId="{193DCC22-792C-4990-8B48-9C544959B67A}">
      <dsp:nvSpPr>
        <dsp:cNvPr id="0" name=""/>
        <dsp:cNvSpPr/>
      </dsp:nvSpPr>
      <dsp:spPr>
        <a:xfrm rot="5400000">
          <a:off x="4143159" y="-1374585"/>
          <a:ext cx="737340" cy="7435541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Кейнсчилик</a:t>
          </a: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 ва неокейнсчилик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94059" y="2010509"/>
        <a:ext cx="7399547" cy="665352"/>
      </dsp:txXfrm>
    </dsp:sp>
    <dsp:sp modelId="{A22836C0-C054-4B64-88A7-D8A3CBE7FCA8}">
      <dsp:nvSpPr>
        <dsp:cNvPr id="0" name=""/>
        <dsp:cNvSpPr/>
      </dsp:nvSpPr>
      <dsp:spPr>
        <a:xfrm rot="5400000">
          <a:off x="-170155" y="3130733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357606"/>
        <a:ext cx="794058" cy="340311"/>
      </dsp:txXfrm>
    </dsp:sp>
    <dsp:sp modelId="{1256B00B-1953-47F7-971D-624CAF7DBD0B}">
      <dsp:nvSpPr>
        <dsp:cNvPr id="0" name=""/>
        <dsp:cNvSpPr/>
      </dsp:nvSpPr>
      <dsp:spPr>
        <a:xfrm rot="5400000">
          <a:off x="4143159" y="-386022"/>
          <a:ext cx="737340" cy="7435541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Кейнс</a:t>
          </a: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 таълимотининг ҳозирги даврдаги аҳамияти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94059" y="2999072"/>
        <a:ext cx="7399547" cy="6653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B8C34-C2AF-437D-BA1A-4CB0EE4962DD}">
      <dsp:nvSpPr>
        <dsp:cNvPr id="0" name=""/>
        <dsp:cNvSpPr/>
      </dsp:nvSpPr>
      <dsp:spPr>
        <a:xfrm>
          <a:off x="0" y="65731"/>
          <a:ext cx="1714512" cy="444600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dirty="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704" y="87435"/>
        <a:ext cx="1671104" cy="4011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75A24-2B80-48D2-94EB-10F17908ECD3}">
      <dsp:nvSpPr>
        <dsp:cNvPr id="0" name=""/>
        <dsp:cNvSpPr/>
      </dsp:nvSpPr>
      <dsp:spPr>
        <a:xfrm rot="5400000">
          <a:off x="-149873" y="150361"/>
          <a:ext cx="999154" cy="69940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1.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0" y="350192"/>
        <a:ext cx="699408" cy="299746"/>
      </dsp:txXfrm>
    </dsp:sp>
    <dsp:sp modelId="{FA521EFA-3F54-47E5-B272-20B182D1FAA4}">
      <dsp:nvSpPr>
        <dsp:cNvPr id="0" name=""/>
        <dsp:cNvSpPr/>
      </dsp:nvSpPr>
      <dsp:spPr>
        <a:xfrm rot="5400000">
          <a:off x="4131420" y="-3379061"/>
          <a:ext cx="649450" cy="7530191"/>
        </a:xfrm>
        <a:prstGeom prst="round2Same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Кейнс таълимоти вужудга келишида бошқа таълимотларнинг ўрни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91050" y="93013"/>
        <a:ext cx="7498487" cy="5860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FA099-5A0B-4183-9B3B-1E12DDD6F62C}">
      <dsp:nvSpPr>
        <dsp:cNvPr id="0" name=""/>
        <dsp:cNvSpPr/>
      </dsp:nvSpPr>
      <dsp:spPr>
        <a:xfrm rot="5400000">
          <a:off x="3353768" y="-62865"/>
          <a:ext cx="3882432" cy="4983514"/>
        </a:xfrm>
        <a:prstGeom prst="round2SameRect">
          <a:avLst/>
        </a:prstGeom>
        <a:solidFill>
          <a:srgbClr val="FF7C80"/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Бозор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муносабатлари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тизими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мукаммал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ўз-ўзини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автоматик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равишда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тартибга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сола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олмайди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 Шу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сабабли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максимал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даражада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бандликни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ўсишни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фақат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давлатнинг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иқтисодиётга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фаол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аралашуви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таъминлай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олади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давридаги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амалий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иқтисодиётдаги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конкрет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аҳвол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чамбарчас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боғлиқ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эди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uz-Cyrl-UZ" sz="2200" b="0" i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z-Cyrl-UZ" sz="2200" b="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803228" y="677201"/>
        <a:ext cx="4793989" cy="3503382"/>
      </dsp:txXfrm>
    </dsp:sp>
    <dsp:sp modelId="{FA3F88FA-B5FF-467D-8B43-B3C6A3106D9F}">
      <dsp:nvSpPr>
        <dsp:cNvPr id="0" name=""/>
        <dsp:cNvSpPr/>
      </dsp:nvSpPr>
      <dsp:spPr>
        <a:xfrm>
          <a:off x="0" y="2371"/>
          <a:ext cx="2803227" cy="4853040"/>
        </a:xfrm>
        <a:prstGeom prst="roundRect">
          <a:avLst/>
        </a:prstGeom>
        <a:solidFill>
          <a:srgbClr val="66FF33"/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Кейнс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таълимотининг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янги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ғояси</a:t>
          </a:r>
          <a:endParaRPr lang="uz-Cyrl-UZ" sz="2400" b="1" i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6842" y="139213"/>
        <a:ext cx="2529543" cy="45793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0834C6-F51B-4055-9B33-599823193F0D}">
      <dsp:nvSpPr>
        <dsp:cNvPr id="0" name=""/>
        <dsp:cNvSpPr/>
      </dsp:nvSpPr>
      <dsp:spPr>
        <a:xfrm rot="10800000">
          <a:off x="827231" y="1167"/>
          <a:ext cx="6863676" cy="1968071"/>
        </a:xfrm>
        <a:prstGeom prst="homePlat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67865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Биринчи бўлиб  макроиқтисодий услубни қўллади,  яъни  халқ, хўжалиги  ялпи  миқдорлари  (ижтимоий  маҳсулот,  ялпи жамғарма,  ялпи  инвестиция,  жами  истеъмол  харажатлари  ва  б.)  ўртасидаги  боғлиқлик  ва  нисбатларни тадқиқ этди.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1319249" y="1167"/>
        <a:ext cx="6371658" cy="1968071"/>
      </dsp:txXfrm>
    </dsp:sp>
    <dsp:sp modelId="{DBB6DBC2-07A5-46CD-9070-A0004440B18F}">
      <dsp:nvSpPr>
        <dsp:cNvPr id="0" name=""/>
        <dsp:cNvSpPr/>
      </dsp:nvSpPr>
      <dsp:spPr>
        <a:xfrm>
          <a:off x="0" y="0"/>
          <a:ext cx="1968071" cy="1968071"/>
        </a:xfrm>
        <a:prstGeom prst="ellips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</dsp:sp>
    <dsp:sp modelId="{512D0E48-4649-43F5-A8C5-E08079B4F82B}">
      <dsp:nvSpPr>
        <dsp:cNvPr id="0" name=""/>
        <dsp:cNvSpPr/>
      </dsp:nvSpPr>
      <dsp:spPr>
        <a:xfrm rot="10800000">
          <a:off x="1162447" y="2260843"/>
          <a:ext cx="6588783" cy="1968071"/>
        </a:xfrm>
        <a:prstGeom prst="homePlat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67865" tIns="83820" rIns="156464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“</a:t>
          </a:r>
          <a:r>
            <a:rPr lang="uz-Cyrl-UZ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Психологик Қонунга</a:t>
          </a: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”  асосланган ҳолда “</a:t>
          </a:r>
          <a:r>
            <a:rPr lang="uz-Cyrl-UZ" sz="22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самарали талаб</a:t>
          </a: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” аталмиш (талабнинг давлат  томонидан  рағбатлантирилиши)  концепциясини  асослаб  беришида ўз  аксини  топади.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1654465" y="2260843"/>
        <a:ext cx="6096765" cy="1968071"/>
      </dsp:txXfrm>
    </dsp:sp>
    <dsp:sp modelId="{754B8079-747A-489D-9FB8-C567A238D858}">
      <dsp:nvSpPr>
        <dsp:cNvPr id="0" name=""/>
        <dsp:cNvSpPr/>
      </dsp:nvSpPr>
      <dsp:spPr>
        <a:xfrm>
          <a:off x="0" y="2188831"/>
          <a:ext cx="1968071" cy="1968071"/>
        </a:xfrm>
        <a:prstGeom prst="ellips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553090-81A2-4853-976A-5B785120D2DF}">
      <dsp:nvSpPr>
        <dsp:cNvPr id="0" name=""/>
        <dsp:cNvSpPr/>
      </dsp:nvSpPr>
      <dsp:spPr>
        <a:xfrm rot="5400000">
          <a:off x="-484498" y="488627"/>
          <a:ext cx="1880438" cy="942447"/>
        </a:xfrm>
        <a:prstGeom prst="chevron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-15503" y="490856"/>
        <a:ext cx="942447" cy="937991"/>
      </dsp:txXfrm>
    </dsp:sp>
    <dsp:sp modelId="{15051578-DECC-45A8-9667-E84C44CB3D20}">
      <dsp:nvSpPr>
        <dsp:cNvPr id="0" name=""/>
        <dsp:cNvSpPr/>
      </dsp:nvSpPr>
      <dsp:spPr>
        <a:xfrm rot="5400000">
          <a:off x="3878227" y="-2919337"/>
          <a:ext cx="1384586" cy="7287152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Ж.М.  Кейнс ўз таҳлилининг бошланғич нуқтаси қилиб </a:t>
          </a:r>
          <a:r>
            <a:rPr lang="uz-Cyrl-UZ" sz="20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иш билан бандлик муаммоси</a:t>
          </a: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ни танлади.  Чунки ишсизлик ўша пайтда ниҳоятда кўпайган эди. У юқори ривожланган бозор  </a:t>
          </a:r>
          <a:r>
            <a:rPr lang="uz-Cyrl-UZ" sz="2000" i="1" u="sng" kern="1200" dirty="0" smtClean="0">
              <a:latin typeface="Times New Roman" pitchFamily="18" charset="0"/>
              <a:cs typeface="Times New Roman" pitchFamily="18" charset="0"/>
            </a:rPr>
            <a:t>иқтисодиётида ҳаётий зарур муаммолар ечимини  таклифдан эмас, балки талабдан  қидириш  керак</a:t>
          </a: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, деган хулосага келди. 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926944" y="99536"/>
        <a:ext cx="7219562" cy="1249406"/>
      </dsp:txXfrm>
    </dsp:sp>
    <dsp:sp modelId="{69C6A18D-AFEF-4DEC-8F4D-83BA3A02F25E}">
      <dsp:nvSpPr>
        <dsp:cNvPr id="0" name=""/>
        <dsp:cNvSpPr/>
      </dsp:nvSpPr>
      <dsp:spPr>
        <a:xfrm rot="5400000">
          <a:off x="-390146" y="2168492"/>
          <a:ext cx="1753746" cy="1004460"/>
        </a:xfrm>
        <a:prstGeom prst="chevron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-15503" y="2296079"/>
        <a:ext cx="1004460" cy="749286"/>
      </dsp:txXfrm>
    </dsp:sp>
    <dsp:sp modelId="{79F4E3A1-1171-4727-82BC-EA5738DAAEAD}">
      <dsp:nvSpPr>
        <dsp:cNvPr id="0" name=""/>
        <dsp:cNvSpPr/>
      </dsp:nvSpPr>
      <dsp:spPr>
        <a:xfrm rot="5400000">
          <a:off x="3928254" y="-1208465"/>
          <a:ext cx="1346544" cy="7287152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Айнан  истеъмол  буюмларига  ва  ишлаб  чиқариш  ресурс-ларига  бўлган  талабнинг  камлиги  баҳонинг  пасайишини  ва  таклифнинг  қисқаришини  келтириб  чиқаради, бу  эса  иш  жойларининг  камайишига  олиб  келади. 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957951" y="1827571"/>
        <a:ext cx="7221419" cy="1215078"/>
      </dsp:txXfrm>
    </dsp:sp>
    <dsp:sp modelId="{2D05C5D7-2E5D-41A5-9E2B-E23F89029208}">
      <dsp:nvSpPr>
        <dsp:cNvPr id="0" name=""/>
        <dsp:cNvSpPr/>
      </dsp:nvSpPr>
      <dsp:spPr>
        <a:xfrm rot="5400000">
          <a:off x="-364188" y="3733066"/>
          <a:ext cx="1639818" cy="942447"/>
        </a:xfrm>
        <a:prstGeom prst="chevron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-15502" y="3855605"/>
        <a:ext cx="942447" cy="697371"/>
      </dsp:txXfrm>
    </dsp:sp>
    <dsp:sp modelId="{5EB574AA-D179-49E6-9D6A-CF6D0B35509C}">
      <dsp:nvSpPr>
        <dsp:cNvPr id="0" name=""/>
        <dsp:cNvSpPr/>
      </dsp:nvSpPr>
      <dsp:spPr>
        <a:xfrm rot="5400000">
          <a:off x="3837594" y="491900"/>
          <a:ext cx="1465851" cy="7300779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Ялпи талабнинг ялпи таклифдан орқада қолиб кетиши - бу капиталистик  жамиятнинг  сурункали  касаллигидир.  Ялпи талаб ҳаракати  ва  ижтимоий  маҳсулот миқдорининг ўзгариши  ўртасидаги  боғлиқлик  кейнсчилик  тадқиқотининг марказий  объектини  ташкил  этади.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920131" y="3480921"/>
        <a:ext cx="7229222" cy="13227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056E7-4D8F-4931-979F-92C5C5ABA2AC}">
      <dsp:nvSpPr>
        <dsp:cNvPr id="0" name=""/>
        <dsp:cNvSpPr/>
      </dsp:nvSpPr>
      <dsp:spPr>
        <a:xfrm rot="5400000">
          <a:off x="457698" y="-18347"/>
          <a:ext cx="712984" cy="75107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2.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38653" y="698"/>
        <a:ext cx="751074" cy="712984"/>
      </dsp:txXfrm>
    </dsp:sp>
    <dsp:sp modelId="{A0692271-4207-4F17-9F0D-0F8566CE71E2}">
      <dsp:nvSpPr>
        <dsp:cNvPr id="0" name=""/>
        <dsp:cNvSpPr/>
      </dsp:nvSpPr>
      <dsp:spPr>
        <a:xfrm rot="5400000">
          <a:off x="4389836" y="-2858188"/>
          <a:ext cx="463683" cy="6270723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Кейнс иқтисодий таълимотининг ху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сусиятлари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486317" y="67966"/>
        <a:ext cx="6248088" cy="41841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28C9C2-0188-4F56-9927-8B3151B3C98B}">
      <dsp:nvSpPr>
        <dsp:cNvPr id="0" name=""/>
        <dsp:cNvSpPr/>
      </dsp:nvSpPr>
      <dsp:spPr>
        <a:xfrm>
          <a:off x="-117119" y="0"/>
          <a:ext cx="5001419" cy="500141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66D593-9BFD-4709-91D1-150DF02FB137}">
      <dsp:nvSpPr>
        <dsp:cNvPr id="0" name=""/>
        <dsp:cNvSpPr/>
      </dsp:nvSpPr>
      <dsp:spPr>
        <a:xfrm>
          <a:off x="2149351" y="0"/>
          <a:ext cx="6331039" cy="5001419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800" kern="1200" dirty="0" smtClean="0">
              <a:latin typeface="Times New Roman" pitchFamily="18" charset="0"/>
              <a:cs typeface="Times New Roman" pitchFamily="18" charset="0"/>
            </a:rPr>
            <a:t>Самарали талаб назариясига мувофиқ муайян миқдордаги  маҳсулот  таклифининг  баҳоси  шуни билдирадики,  у тадбиркорни ушбу  маҳсулот миқдорини таклиф қилишга рағбатлантириш учун етарли ҳисобланади.  Ялпи  харажат  ва  ялпи  маҳсулот  ҳажми  ўртасидаги  нисбат  </a:t>
          </a:r>
          <a:r>
            <a:rPr lang="uz-Cyrl-UZ" sz="28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ялпи  таклифни  </a:t>
          </a:r>
          <a:r>
            <a:rPr lang="uz-Cyrl-UZ" sz="2800" kern="1200" dirty="0" smtClean="0">
              <a:latin typeface="Times New Roman" pitchFamily="18" charset="0"/>
              <a:cs typeface="Times New Roman" pitchFamily="18" charset="0"/>
            </a:rPr>
            <a:t>аниқлаб беради.  Кутилаётган  даромад  ва  маҳсулот  ҳажми ўртасидаги  нисбат </a:t>
          </a:r>
          <a:r>
            <a:rPr lang="uz-Cyrl-UZ" sz="28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ялпи талабни </a:t>
          </a:r>
          <a:r>
            <a:rPr lang="uz-Cyrl-UZ" sz="2800" kern="1200" dirty="0" smtClean="0">
              <a:latin typeface="Times New Roman" pitchFamily="18" charset="0"/>
              <a:cs typeface="Times New Roman" pitchFamily="18" charset="0"/>
            </a:rPr>
            <a:t>акс этгиради. 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49351" y="0"/>
        <a:ext cx="6331039" cy="500141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F6C307-DBF1-4B3C-A78F-546B63C846B7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6163F-AAC7-4A22-906D-9FE6FDC71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03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7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1.jpeg"/><Relationship Id="rId12" Type="http://schemas.openxmlformats.org/officeDocument/2006/relationships/image" Target="../media/image6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image" Target="../media/image5.jpeg"/><Relationship Id="rId5" Type="http://schemas.openxmlformats.org/officeDocument/2006/relationships/diagramColors" Target="../diagrams/colors8.xml"/><Relationship Id="rId10" Type="http://schemas.openxmlformats.org/officeDocument/2006/relationships/image" Target="../media/image4.jpe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3.jpeg"/><Relationship Id="rId1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87842213"/>
              </p:ext>
            </p:extLst>
          </p:nvPr>
        </p:nvGraphicFramePr>
        <p:xfrm>
          <a:off x="457200" y="274638"/>
          <a:ext cx="8229600" cy="1282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71472" y="2214554"/>
          <a:ext cx="8229600" cy="4097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756487050"/>
              </p:ext>
            </p:extLst>
          </p:nvPr>
        </p:nvGraphicFramePr>
        <p:xfrm>
          <a:off x="3286116" y="1628800"/>
          <a:ext cx="1714512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20161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9085568"/>
              </p:ext>
            </p:extLst>
          </p:nvPr>
        </p:nvGraphicFramePr>
        <p:xfrm>
          <a:off x="500034" y="285728"/>
          <a:ext cx="8229600" cy="1000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644999306"/>
              </p:ext>
            </p:extLst>
          </p:nvPr>
        </p:nvGraphicFramePr>
        <p:xfrm>
          <a:off x="714348" y="1142984"/>
          <a:ext cx="7786742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43189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0784E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z-Cyrl-UZ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Жон  Мейнард Кейнснинг 1936  йили  чоп  этилган  “Иш  билан  бандлик,  фоиз  ва пулнинг  умумий  назарияси”  </a:t>
            </a:r>
            <a:r>
              <a:rPr lang="uz-Cyrl-U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асарининг бош ғояси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923761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2872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  <a:ln/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z-Cyrl-UZ" sz="2200" b="1" dirty="0" smtClean="0">
                <a:latin typeface="Times New Roman" pitchFamily="18" charset="0"/>
                <a:cs typeface="Times New Roman" pitchFamily="18" charset="0"/>
              </a:rPr>
              <a:t>КЕЙНСНИ ЎРГАНИШ ПРЕДМЕТИ ВА УСЛУБИ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8085166"/>
              </p:ext>
            </p:extLst>
          </p:nvPr>
        </p:nvGraphicFramePr>
        <p:xfrm>
          <a:off x="457200" y="908720"/>
          <a:ext cx="8229600" cy="5217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3752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76535"/>
              </p:ext>
            </p:extLst>
          </p:nvPr>
        </p:nvGraphicFramePr>
        <p:xfrm>
          <a:off x="571472" y="428604"/>
          <a:ext cx="8229600" cy="714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0354" name="Oval 2"/>
          <p:cNvSpPr>
            <a:spLocks noChangeArrowheads="1"/>
          </p:cNvSpPr>
          <p:nvPr/>
        </p:nvSpPr>
        <p:spPr bwMode="auto">
          <a:xfrm>
            <a:off x="3857620" y="3000372"/>
            <a:ext cx="2155825" cy="1762125"/>
          </a:xfrm>
          <a:prstGeom prst="ellipse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Кейнсчилик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Ж. М. Кейнс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таълимоти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355" name="Oval 3"/>
          <p:cNvSpPr>
            <a:spLocks noChangeArrowheads="1"/>
          </p:cNvSpPr>
          <p:nvPr/>
        </p:nvSpPr>
        <p:spPr bwMode="auto">
          <a:xfrm>
            <a:off x="857224" y="3214686"/>
            <a:ext cx="1782762" cy="1762125"/>
          </a:xfrm>
          <a:prstGeom prst="ellipse">
            <a:avLst/>
          </a:prstGeom>
          <a:blipFill>
            <a:blip r:embed="rId7"/>
            <a:tile tx="0" ty="0" sx="100000" sy="100000" flip="none" algn="tl"/>
          </a:blipFill>
          <a:ln w="19050">
            <a:solidFill>
              <a:srgbClr val="17365D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Иш билан бандлик, фоиз ва пулнинг умумий назарияси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356" name="Oval 4"/>
          <p:cNvSpPr>
            <a:spLocks noChangeArrowheads="1"/>
          </p:cNvSpPr>
          <p:nvPr/>
        </p:nvSpPr>
        <p:spPr bwMode="auto">
          <a:xfrm>
            <a:off x="6572264" y="1500174"/>
            <a:ext cx="1751013" cy="1658938"/>
          </a:xfrm>
          <a:prstGeom prst="ellipse">
            <a:avLst/>
          </a:prstGeom>
          <a:blipFill>
            <a:blip r:embed="rId8"/>
            <a:tile tx="0" ty="0" sx="100000" sy="100000" flip="none" algn="tl"/>
          </a:blipFill>
          <a:ln w="19050">
            <a:solidFill>
              <a:srgbClr val="17365D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Жамғарма ва инвестицияларнинг тенглашуви механизми</a:t>
            </a: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  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357" name="Oval 5"/>
          <p:cNvSpPr>
            <a:spLocks noChangeArrowheads="1"/>
          </p:cNvSpPr>
          <p:nvPr/>
        </p:nvSpPr>
        <p:spPr bwMode="auto">
          <a:xfrm>
            <a:off x="2571736" y="1500174"/>
            <a:ext cx="1544638" cy="993775"/>
          </a:xfrm>
          <a:prstGeom prst="ellipse">
            <a:avLst/>
          </a:prstGeom>
          <a:blipFill>
            <a:blip r:embed="rId9"/>
            <a:tile tx="0" ty="0" sx="100000" sy="100000" flip="none" algn="tl"/>
          </a:blipFill>
          <a:ln w="19050">
            <a:solidFill>
              <a:srgbClr val="17365D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кейнсчилик крести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358" name="Oval 6"/>
          <p:cNvSpPr>
            <a:spLocks noChangeArrowheads="1"/>
          </p:cNvSpPr>
          <p:nvPr/>
        </p:nvSpPr>
        <p:spPr bwMode="auto">
          <a:xfrm>
            <a:off x="4286248" y="1285860"/>
            <a:ext cx="1997075" cy="842962"/>
          </a:xfrm>
          <a:prstGeom prst="ellipse">
            <a:avLst/>
          </a:prstGeom>
          <a:blipFill>
            <a:blip r:embed="rId10"/>
            <a:tile tx="0" ty="0" sx="100000" sy="100000" flip="none" algn="tl"/>
          </a:blipFill>
          <a:ln w="19050">
            <a:solidFill>
              <a:srgbClr val="17365D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Мултипликатор самараси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359" name="Oval 7"/>
          <p:cNvSpPr>
            <a:spLocks noChangeArrowheads="1"/>
          </p:cNvSpPr>
          <p:nvPr/>
        </p:nvSpPr>
        <p:spPr bwMode="auto">
          <a:xfrm>
            <a:off x="6858016" y="3357562"/>
            <a:ext cx="1530350" cy="1109662"/>
          </a:xfrm>
          <a:prstGeom prst="ellipse">
            <a:avLst/>
          </a:prstGeom>
          <a:blipFill>
            <a:blip r:embed="rId10"/>
            <a:tile tx="0" ty="0" sx="100000" sy="100000" flip="none" algn="tl"/>
          </a:blipFill>
          <a:ln w="19050">
            <a:solidFill>
              <a:srgbClr val="17365D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Ликвидлик устунлиги назарияси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360" name="Oval 8"/>
          <p:cNvSpPr>
            <a:spLocks noChangeArrowheads="1"/>
          </p:cNvSpPr>
          <p:nvPr/>
        </p:nvSpPr>
        <p:spPr bwMode="auto">
          <a:xfrm>
            <a:off x="500034" y="1643050"/>
            <a:ext cx="1530350" cy="1109663"/>
          </a:xfrm>
          <a:prstGeom prst="ellipse">
            <a:avLst/>
          </a:prstGeom>
          <a:blipFill>
            <a:blip r:embed="rId11"/>
            <a:tile tx="0" ty="0" sx="100000" sy="100000" flip="none" algn="tl"/>
          </a:blipFill>
          <a:ln w="19050">
            <a:solidFill>
              <a:srgbClr val="17365D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Пул бозори ва фоиз ставкаси</a:t>
            </a: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  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361" name="AutoShape 9"/>
          <p:cNvSpPr>
            <a:spLocks noChangeShapeType="1"/>
          </p:cNvSpPr>
          <p:nvPr/>
        </p:nvSpPr>
        <p:spPr bwMode="auto">
          <a:xfrm flipV="1">
            <a:off x="5000628" y="2143116"/>
            <a:ext cx="285752" cy="857256"/>
          </a:xfrm>
          <a:prstGeom prst="straightConnector1">
            <a:avLst/>
          </a:prstGeom>
          <a:noFill/>
          <a:ln w="19050">
            <a:solidFill>
              <a:srgbClr val="17365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0362" name="AutoShape 10"/>
          <p:cNvSpPr>
            <a:spLocks noChangeShapeType="1"/>
          </p:cNvSpPr>
          <p:nvPr/>
        </p:nvSpPr>
        <p:spPr bwMode="auto">
          <a:xfrm flipH="1" flipV="1">
            <a:off x="1643042" y="2643180"/>
            <a:ext cx="2357454" cy="785819"/>
          </a:xfrm>
          <a:prstGeom prst="straightConnector1">
            <a:avLst/>
          </a:prstGeom>
          <a:noFill/>
          <a:ln w="19050">
            <a:solidFill>
              <a:srgbClr val="17365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0363" name="AutoShape 11"/>
          <p:cNvSpPr>
            <a:spLocks noChangeShapeType="1"/>
          </p:cNvSpPr>
          <p:nvPr/>
        </p:nvSpPr>
        <p:spPr bwMode="auto">
          <a:xfrm flipH="1" flipV="1">
            <a:off x="3714744" y="2428868"/>
            <a:ext cx="500066" cy="785818"/>
          </a:xfrm>
          <a:prstGeom prst="straightConnector1">
            <a:avLst/>
          </a:prstGeom>
          <a:noFill/>
          <a:ln w="19050">
            <a:solidFill>
              <a:srgbClr val="17365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0364" name="AutoShape 12"/>
          <p:cNvSpPr>
            <a:spLocks noChangeShapeType="1"/>
          </p:cNvSpPr>
          <p:nvPr/>
        </p:nvSpPr>
        <p:spPr bwMode="auto">
          <a:xfrm flipH="1">
            <a:off x="2643174" y="3857628"/>
            <a:ext cx="1214446" cy="71438"/>
          </a:xfrm>
          <a:prstGeom prst="straightConnector1">
            <a:avLst/>
          </a:prstGeom>
          <a:noFill/>
          <a:ln w="19050">
            <a:solidFill>
              <a:srgbClr val="17365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0365" name="AutoShape 13"/>
          <p:cNvSpPr>
            <a:spLocks noChangeShapeType="1"/>
          </p:cNvSpPr>
          <p:nvPr/>
        </p:nvSpPr>
        <p:spPr bwMode="auto">
          <a:xfrm flipV="1">
            <a:off x="5715008" y="2500305"/>
            <a:ext cx="806451" cy="785818"/>
          </a:xfrm>
          <a:prstGeom prst="straightConnector1">
            <a:avLst/>
          </a:prstGeom>
          <a:noFill/>
          <a:ln w="19050">
            <a:solidFill>
              <a:srgbClr val="17365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0366" name="AutoShape 14"/>
          <p:cNvSpPr>
            <a:spLocks noChangeShapeType="1"/>
          </p:cNvSpPr>
          <p:nvPr/>
        </p:nvSpPr>
        <p:spPr bwMode="auto">
          <a:xfrm>
            <a:off x="6000760" y="3857628"/>
            <a:ext cx="857256" cy="45719"/>
          </a:xfrm>
          <a:prstGeom prst="straightConnector1">
            <a:avLst/>
          </a:prstGeom>
          <a:noFill/>
          <a:ln w="19050">
            <a:solidFill>
              <a:srgbClr val="17365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0367" name="Oval 15"/>
          <p:cNvSpPr>
            <a:spLocks noChangeArrowheads="1"/>
          </p:cNvSpPr>
          <p:nvPr/>
        </p:nvSpPr>
        <p:spPr bwMode="auto">
          <a:xfrm>
            <a:off x="3357554" y="5643578"/>
            <a:ext cx="1346200" cy="838200"/>
          </a:xfrm>
          <a:prstGeom prst="ellipse">
            <a:avLst/>
          </a:prstGeom>
          <a:blipFill>
            <a:blip r:embed="rId12"/>
            <a:tile tx="0" ty="0" sx="100000" sy="100000" flip="none" algn="tl"/>
          </a:blipFill>
          <a:ln w="19050">
            <a:solidFill>
              <a:srgbClr val="17365D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Самарали талаб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368" name="Oval 16"/>
          <p:cNvSpPr>
            <a:spLocks noChangeArrowheads="1"/>
          </p:cNvSpPr>
          <p:nvPr/>
        </p:nvSpPr>
        <p:spPr bwMode="auto">
          <a:xfrm>
            <a:off x="4857752" y="5429264"/>
            <a:ext cx="1517650" cy="1157288"/>
          </a:xfrm>
          <a:prstGeom prst="ellipse">
            <a:avLst/>
          </a:prstGeom>
          <a:blipFill>
            <a:blip r:embed="rId13"/>
            <a:tile tx="0" ty="0" sx="100000" sy="100000" flip="none" algn="tl"/>
          </a:blipFill>
          <a:ln w="19050">
            <a:solidFill>
              <a:srgbClr val="17365D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Инсоннинг психологик мойиллиги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369" name="Oval 17"/>
          <p:cNvSpPr>
            <a:spLocks noChangeArrowheads="1"/>
          </p:cNvSpPr>
          <p:nvPr/>
        </p:nvSpPr>
        <p:spPr bwMode="auto">
          <a:xfrm>
            <a:off x="6357950" y="4500570"/>
            <a:ext cx="1906588" cy="2079625"/>
          </a:xfrm>
          <a:prstGeom prst="ellipse">
            <a:avLst/>
          </a:prstGeom>
          <a:blipFill>
            <a:blip r:embed="rId14"/>
            <a:tile tx="0" ty="0" sx="100000" sy="100000" flip="none" algn="tl"/>
          </a:blipFill>
          <a:ln w="19050">
            <a:solidFill>
              <a:srgbClr val="17365D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Иқтисодиётни давлат томонидан тартиблашнинг чора тадбирлари    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370" name="Oval 18"/>
          <p:cNvSpPr>
            <a:spLocks noChangeArrowheads="1"/>
          </p:cNvSpPr>
          <p:nvPr/>
        </p:nvSpPr>
        <p:spPr bwMode="auto">
          <a:xfrm>
            <a:off x="1214414" y="5072074"/>
            <a:ext cx="1714500" cy="1247775"/>
          </a:xfrm>
          <a:prstGeom prst="ellipse">
            <a:avLst/>
          </a:prstGeom>
          <a:blipFill>
            <a:blip r:embed="rId12"/>
            <a:tile tx="0" ty="0" sx="100000" sy="100000" flip="none" algn="tl"/>
          </a:blipFill>
          <a:ln w="19050">
            <a:solidFill>
              <a:srgbClr val="17365D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Янг</a:t>
            </a: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и</a:t>
            </a: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кейнсчилик</a:t>
            </a: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371" name="AutoShape 19"/>
          <p:cNvSpPr>
            <a:spLocks noChangeShapeType="1"/>
          </p:cNvSpPr>
          <p:nvPr/>
        </p:nvSpPr>
        <p:spPr bwMode="auto">
          <a:xfrm flipH="1">
            <a:off x="4214810" y="4714884"/>
            <a:ext cx="357190" cy="965196"/>
          </a:xfrm>
          <a:prstGeom prst="straightConnector1">
            <a:avLst/>
          </a:prstGeom>
          <a:noFill/>
          <a:ln w="19050">
            <a:solidFill>
              <a:srgbClr val="17365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0372" name="AutoShape 20"/>
          <p:cNvSpPr>
            <a:spLocks noChangeShapeType="1"/>
          </p:cNvSpPr>
          <p:nvPr/>
        </p:nvSpPr>
        <p:spPr bwMode="auto">
          <a:xfrm>
            <a:off x="5786446" y="4500570"/>
            <a:ext cx="754061" cy="479427"/>
          </a:xfrm>
          <a:prstGeom prst="straightConnector1">
            <a:avLst/>
          </a:prstGeom>
          <a:noFill/>
          <a:ln w="19050">
            <a:solidFill>
              <a:srgbClr val="17365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0373" name="AutoShape 21"/>
          <p:cNvSpPr>
            <a:spLocks noChangeShapeType="1"/>
          </p:cNvSpPr>
          <p:nvPr/>
        </p:nvSpPr>
        <p:spPr bwMode="auto">
          <a:xfrm flipH="1">
            <a:off x="2786048" y="4286256"/>
            <a:ext cx="1214447" cy="1000132"/>
          </a:xfrm>
          <a:prstGeom prst="straightConnector1">
            <a:avLst/>
          </a:prstGeom>
          <a:noFill/>
          <a:ln w="19050">
            <a:solidFill>
              <a:srgbClr val="17365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00374" name="AutoShape 22"/>
          <p:cNvSpPr>
            <a:spLocks noChangeShapeType="1"/>
          </p:cNvSpPr>
          <p:nvPr/>
        </p:nvSpPr>
        <p:spPr bwMode="auto">
          <a:xfrm>
            <a:off x="5214942" y="4714884"/>
            <a:ext cx="403222" cy="681041"/>
          </a:xfrm>
          <a:prstGeom prst="straightConnector1">
            <a:avLst/>
          </a:prstGeom>
          <a:noFill/>
          <a:ln w="19050">
            <a:solidFill>
              <a:srgbClr val="17365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357462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uz-Cyrl-UZ" dirty="0" smtClean="0"/>
              <a:t>         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СЕЙ                    КЕЙНС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uz-Cyrl-UZ" b="1" dirty="0" smtClean="0">
                <a:latin typeface="Times New Roman" pitchFamily="18" charset="0"/>
                <a:cs typeface="Times New Roman" pitchFamily="18" charset="0"/>
              </a:rPr>
              <a:t>Сей қонуни</a:t>
            </a:r>
          </a:p>
          <a:p>
            <a:pPr marL="0" indent="0">
              <a:buNone/>
            </a:pP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  Таклиф  автоматик        тарзда 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ўз  талабини  юзага 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келтиради.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uz-Cyrl-UZ" b="1" dirty="0" smtClean="0">
                <a:latin typeface="Times New Roman" pitchFamily="18" charset="0"/>
                <a:cs typeface="Times New Roman" pitchFamily="18" charset="0"/>
              </a:rPr>
              <a:t>Самарали талаб</a:t>
            </a:r>
          </a:p>
          <a:p>
            <a:pPr marL="0" indent="0">
              <a:buNone/>
            </a:pPr>
            <a:r>
              <a:rPr lang="uz-Cyrl-UZ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лпи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талаб ўз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таклиф-ини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юзага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келтиради.</a:t>
            </a:r>
          </a:p>
          <a:p>
            <a:pPr marL="0" indent="0">
              <a:buNone/>
            </a:pP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40968"/>
            <a:ext cx="295232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140968"/>
            <a:ext cx="302433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3677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706090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z-Cyrl-UZ" sz="2400" b="1" dirty="0" smtClean="0">
                <a:latin typeface="Times New Roman" pitchFamily="18" charset="0"/>
                <a:cs typeface="Times New Roman" pitchFamily="18" charset="0"/>
              </a:rPr>
              <a:t>САМАРАЛИ ТАЛАБ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6128915"/>
              </p:ext>
            </p:extLst>
          </p:nvPr>
        </p:nvGraphicFramePr>
        <p:xfrm>
          <a:off x="457200" y="1124744"/>
          <a:ext cx="8363272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2165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uz-Cyrl-U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Самарали талаб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z-Cyrl-UZ" dirty="0" smtClean="0"/>
              <a:t>      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Ж.М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.  Кейнс таълимоти бўйича,  ишлаб чиқариш  ва иш билан  бандлик  “самарали  талаб”  ўзгариши  билан  аниқланади,  у  истеъмол  харажатлари  ва  инвестицияларни ўз  ичига олади,  яъни  миллий  даромад  миқдори ялпи  харажатлар  миқдори  билан  ифодаланади: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z-Cyrl-UZ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z-Latn-UZ" sz="4600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ru-RU" sz="46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uz-Latn-UZ" sz="4600" dirty="0">
                <a:latin typeface="Times New Roman" pitchFamily="18" charset="0"/>
                <a:cs typeface="Times New Roman" pitchFamily="18" charset="0"/>
              </a:rPr>
              <a:t> C </a:t>
            </a:r>
            <a:r>
              <a:rPr lang="ru-RU" sz="46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z-Latn-UZ" sz="4600" dirty="0">
                <a:latin typeface="Times New Roman" pitchFamily="18" charset="0"/>
                <a:cs typeface="Times New Roman" pitchFamily="18" charset="0"/>
              </a:rPr>
              <a:t> I</a:t>
            </a:r>
            <a:endParaRPr lang="ru-RU" sz="4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 Y -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миллий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даромад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С  -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истеъмол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харажатлари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 I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ялпи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инвестициялар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uz-Cyrl-UZ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547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Инсоннинг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психологик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мойиллиги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Ж.М.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Кейнс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очиб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берган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психологик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қонунга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кўра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инсон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даромадлари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ошиб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бориши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истеъмол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жам</a:t>
            </a:r>
            <a:r>
              <a:rPr lang="uz-Cyrl-UZ" sz="26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армани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кўпайтириб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боришга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мойил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Шунинг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истеъмол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жамғарманинг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миллий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даромадга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боғлиқлиги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уларнинг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нисбати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муҳим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аҳамият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касб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этади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Истеъмол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функцияси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тенглама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кўринишида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ифодаланади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ctr"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C=C(Y)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189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Истеъмолга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бўлган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меъёрли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мойиллик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Ж.М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Кейнс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истеъмол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ўзгариши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даромад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ўзга­риши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ўртасидаги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нисбатни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истеъмолга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бўлган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меъёрли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мойиллик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деб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атади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уни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қуйидаги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формула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ифодалади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uz-Cyrl-U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50426" t="31498" r="37803" b="61894"/>
          <a:stretch/>
        </p:blipFill>
        <p:spPr bwMode="auto">
          <a:xfrm>
            <a:off x="2339752" y="3429000"/>
            <a:ext cx="4176464" cy="2088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4321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Истеъмолга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бўлган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ўртача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мойиллик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Истеъмол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умумий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даромад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ўртасидаги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нисбатни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истеъмолга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бўлган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ўртача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мойиллик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uz-Cyrl-UZ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50674" t="29516" r="36937" b="62555"/>
          <a:stretch/>
        </p:blipFill>
        <p:spPr bwMode="auto">
          <a:xfrm>
            <a:off x="2627784" y="3356992"/>
            <a:ext cx="4248472" cy="24482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26667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40638" t="7929" r="26281" b="56167"/>
          <a:stretch/>
        </p:blipFill>
        <p:spPr bwMode="auto">
          <a:xfrm>
            <a:off x="467544" y="476672"/>
            <a:ext cx="8208912" cy="5904656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513110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z-Cyrl-UZ" sz="2600" b="1" dirty="0" smtClean="0">
                <a:latin typeface="Times New Roman" pitchFamily="18" charset="0"/>
                <a:cs typeface="Times New Roman" pitchFamily="18" charset="0"/>
              </a:rPr>
              <a:t>ЖАМҒАРМАГА БЎЛГАН ЎРТАЧА МОЙИЛЛИК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40391" t="37005" r="26776" b="26872"/>
          <a:stretch/>
        </p:blipFill>
        <p:spPr bwMode="auto">
          <a:xfrm>
            <a:off x="467544" y="1556792"/>
            <a:ext cx="8208912" cy="4752528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87916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7C80"/>
          </a:solidFill>
          <a:ln>
            <a:solidFill>
              <a:srgbClr val="FF7C80"/>
            </a:solidFill>
          </a:ln>
        </p:spPr>
        <p:txBody>
          <a:bodyPr>
            <a:normAutofit/>
          </a:bodyPr>
          <a:lstStyle/>
          <a:p>
            <a:r>
              <a:rPr lang="uz-Cyrl-UZ" sz="3600" dirty="0" smtClean="0">
                <a:latin typeface="Times New Roman" pitchFamily="18" charset="0"/>
                <a:cs typeface="Times New Roman" pitchFamily="18" charset="0"/>
              </a:rPr>
              <a:t>МУЛЬТИПЛИКАТОР ФОРМУЛАСИ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2"/>
          <a:srcRect l="40210" t="58920" r="26839" b="28685"/>
          <a:stretch/>
        </p:blipFill>
        <p:spPr bwMode="auto">
          <a:xfrm>
            <a:off x="395536" y="1700808"/>
            <a:ext cx="8280920" cy="4112563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3114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Акселератор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542499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83864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595</Words>
  <Application>Microsoft Office PowerPoint</Application>
  <PresentationFormat>Экран (4:3)</PresentationFormat>
  <Paragraphs>69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Жон  Мейнард Кейнснинг 1936  йили  чоп  этилган  “Иш  билан  бандлик,  фоиз  ва пулнинг  умумий  назарияси”  асарининг бош ғояси </vt:lpstr>
      <vt:lpstr>КЕЙНСНИ ЎРГАНИШ ПРЕДМЕТИ ВА УСЛУБИ</vt:lpstr>
      <vt:lpstr>Презентация PowerPoint</vt:lpstr>
      <vt:lpstr>          СЕЙ                    КЕЙНС</vt:lpstr>
      <vt:lpstr>САМАРАЛИ ТАЛАБ</vt:lpstr>
      <vt:lpstr>Самарали талаб</vt:lpstr>
      <vt:lpstr>Инсоннинг психологик мойиллиги</vt:lpstr>
      <vt:lpstr>Истеъмолга  бўлган  меъёрли мойиллик</vt:lpstr>
      <vt:lpstr>Истеъмолга  бўлган  ўртача  мойиллик</vt:lpstr>
      <vt:lpstr>Презентация PowerPoint</vt:lpstr>
      <vt:lpstr>ЖАМҒАРМАГА БЎЛГАН ЎРТАЧА МОЙИЛЛИК</vt:lpstr>
      <vt:lpstr>МУЛЬТИПЛИКАТОР ФОРМУЛАСИ</vt:lpstr>
      <vt:lpstr>Акселератор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AliCom</cp:lastModifiedBy>
  <cp:revision>42</cp:revision>
  <dcterms:created xsi:type="dcterms:W3CDTF">2022-09-05T13:05:15Z</dcterms:created>
  <dcterms:modified xsi:type="dcterms:W3CDTF">2025-09-11T03:28:28Z</dcterms:modified>
</cp:coreProperties>
</file>