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6" r:id="rId6"/>
    <p:sldId id="267" r:id="rId7"/>
    <p:sldId id="269" r:id="rId8"/>
    <p:sldId id="270" r:id="rId9"/>
    <p:sldId id="271" r:id="rId10"/>
    <p:sldId id="272" r:id="rId11"/>
    <p:sldId id="275" r:id="rId12"/>
    <p:sldId id="273" r:id="rId13"/>
    <p:sldId id="276" r:id="rId14"/>
    <p:sldId id="27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CC"/>
    <a:srgbClr val="3333CC"/>
    <a:srgbClr val="CCCCFF"/>
    <a:srgbClr val="CCFFCC"/>
    <a:srgbClr val="66FF66"/>
    <a:srgbClr val="CCECFF"/>
    <a:srgbClr val="CC3300"/>
    <a:srgbClr val="FF99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6D61BD-30B7-4B67-A57A-24741E0F34D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5BF572-0EBB-4E0A-97D9-02FA913DE6EA}">
      <dgm:prSet custT="1"/>
      <dgm:spPr>
        <a:solidFill>
          <a:schemeClr val="bg2">
            <a:lumMod val="90000"/>
          </a:schemeClr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uz-Cyrl-UZ" sz="3000" dirty="0" smtClean="0">
              <a:latin typeface="Times New Roman" pitchFamily="18" charset="0"/>
              <a:cs typeface="Times New Roman" pitchFamily="18" charset="0"/>
            </a:rPr>
            <a:t>      </a:t>
          </a:r>
          <a:r>
            <a:rPr lang="uz-Latn-UZ" sz="3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ХIХ асрнинг ўрталарида я</a:t>
          </a:r>
          <a:r>
            <a:rPr lang="uz-Cyrl-UZ" sz="3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ъ</a:t>
          </a:r>
          <a:r>
            <a:rPr lang="uz-Latn-UZ" sz="3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ни Германия ерларини бирлаштириб, ягона давлатга айлантирилиш даврида классик иқтисодий мактабга муқобил яна бир йўналиш "немис тарихий мактаблари" йўналиши вужудга келди. Бу мактаблар нафақат тарихий балки ижтимоий-тарихий йўналишни ўз ичига олиб, клас</a:t>
          </a:r>
          <a:r>
            <a:rPr lang="uz-Cyrl-UZ" sz="3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</a:t>
          </a:r>
          <a:r>
            <a:rPr lang="uz-Latn-UZ" sz="3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иклардан фарқ қилиб,</a:t>
          </a:r>
          <a:r>
            <a:rPr lang="uz-Cyrl-UZ" sz="3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z-Latn-UZ" sz="3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сиёсий иқтисод фани тадқиқот мавзуига </a:t>
          </a:r>
          <a:r>
            <a:rPr lang="uz-Latn-UZ" sz="3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иқтисодий ва ноиқтисодий омилларни </a:t>
          </a:r>
          <a:r>
            <a:rPr lang="uz-Latn-UZ" sz="3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киритдилар</a:t>
          </a:r>
          <a:endParaRPr lang="ru-RU" sz="3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B6212BB-6CEE-4DB6-93CF-64307CB8AF32}" type="parTrans" cxnId="{902B79FA-FC6B-4AD2-BB12-0CF1ED2DECEC}">
      <dgm:prSet/>
      <dgm:spPr/>
      <dgm:t>
        <a:bodyPr/>
        <a:lstStyle/>
        <a:p>
          <a:endParaRPr lang="ru-RU"/>
        </a:p>
      </dgm:t>
    </dgm:pt>
    <dgm:pt modelId="{7959EA54-1704-45B0-8A63-DCE1B4AAEB09}" type="sibTrans" cxnId="{902B79FA-FC6B-4AD2-BB12-0CF1ED2DECEC}">
      <dgm:prSet/>
      <dgm:spPr/>
      <dgm:t>
        <a:bodyPr/>
        <a:lstStyle/>
        <a:p>
          <a:endParaRPr lang="ru-RU"/>
        </a:p>
      </dgm:t>
    </dgm:pt>
    <dgm:pt modelId="{CCE76B03-5C1D-4034-A44F-BE9533F92122}" type="pres">
      <dgm:prSet presAssocID="{CC6D61BD-30B7-4B67-A57A-24741E0F34D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3EECCE-1267-4A6B-8D6B-18F47252F9F8}" type="pres">
      <dgm:prSet presAssocID="{435BF572-0EBB-4E0A-97D9-02FA913DE6E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DA7723-0B09-4AE5-8ED3-E0AABC8B9CA9}" type="presOf" srcId="{CC6D61BD-30B7-4B67-A57A-24741E0F34DC}" destId="{CCE76B03-5C1D-4034-A44F-BE9533F92122}" srcOrd="0" destOrd="0" presId="urn:microsoft.com/office/officeart/2005/8/layout/vList2"/>
    <dgm:cxn modelId="{62A67267-07CF-4EB7-B4CB-88739420E821}" type="presOf" srcId="{435BF572-0EBB-4E0A-97D9-02FA913DE6EA}" destId="{133EECCE-1267-4A6B-8D6B-18F47252F9F8}" srcOrd="0" destOrd="0" presId="urn:microsoft.com/office/officeart/2005/8/layout/vList2"/>
    <dgm:cxn modelId="{902B79FA-FC6B-4AD2-BB12-0CF1ED2DECEC}" srcId="{CC6D61BD-30B7-4B67-A57A-24741E0F34DC}" destId="{435BF572-0EBB-4E0A-97D9-02FA913DE6EA}" srcOrd="0" destOrd="0" parTransId="{BB6212BB-6CEE-4DB6-93CF-64307CB8AF32}" sibTransId="{7959EA54-1704-45B0-8A63-DCE1B4AAEB09}"/>
    <dgm:cxn modelId="{BADEE400-D2CA-4A0F-AB10-AA4D7788611B}" type="presParOf" srcId="{CCE76B03-5C1D-4034-A44F-BE9533F92122}" destId="{133EECCE-1267-4A6B-8D6B-18F47252F9F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22231F-E9B3-49F2-85BE-85A538A27A2E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7C2D9EC-6843-42B7-A6B3-CF056D89FFCB}">
      <dgm:prSet phldrT="[Текст]"/>
      <dgm:spPr>
        <a:solidFill>
          <a:srgbClr val="66FF66"/>
        </a:solidFill>
      </dgm:spPr>
      <dgm:t>
        <a:bodyPr/>
        <a:lstStyle/>
        <a:p>
          <a:r>
            <a:rPr lang="uz-Latn-UZ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D6630AA-D69D-416B-B680-FB951E3A2FD6}" type="parTrans" cxnId="{FEF44FFE-D20E-4C91-9DB8-90BD5F5C360A}">
      <dgm:prSet/>
      <dgm:spPr/>
      <dgm:t>
        <a:bodyPr/>
        <a:lstStyle/>
        <a:p>
          <a:endParaRPr lang="ru-RU"/>
        </a:p>
      </dgm:t>
    </dgm:pt>
    <dgm:pt modelId="{F880B22F-20BB-4322-B054-882CD2A60FA0}" type="sibTrans" cxnId="{FEF44FFE-D20E-4C91-9DB8-90BD5F5C360A}">
      <dgm:prSet/>
      <dgm:spPr/>
      <dgm:t>
        <a:bodyPr/>
        <a:lstStyle/>
        <a:p>
          <a:endParaRPr lang="ru-RU"/>
        </a:p>
      </dgm:t>
    </dgm:pt>
    <dgm:pt modelId="{E9E7173F-4E96-4039-B15F-7BB3649A1529}">
      <dgm:prSet phldrT="[Текст]" custT="1"/>
      <dgm:spPr>
        <a:solidFill>
          <a:srgbClr val="CCFFCC">
            <a:alpha val="89804"/>
          </a:srgbClr>
        </a:solidFill>
      </dgm:spPr>
      <dgm:t>
        <a:bodyPr/>
        <a:lstStyle/>
        <a:p>
          <a:r>
            <a:rPr lang="ru-RU" sz="2200" b="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Биринчи</a:t>
          </a:r>
          <a:r>
            <a:rPr lang="ru-RU" sz="2200" b="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давр</a:t>
          </a:r>
          <a:r>
            <a:rPr lang="ru-RU" sz="2200" b="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Х</a:t>
          </a:r>
          <a:r>
            <a:rPr lang="uz-Latn-UZ" sz="2200" dirty="0" smtClean="0">
              <a:latin typeface="Times New Roman" pitchFamily="18" charset="0"/>
              <a:cs typeface="Times New Roman" pitchFamily="18" charset="0"/>
            </a:rPr>
            <a:t>I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Х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40-60-йилларини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ўз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ичига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олиб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"</a:t>
          </a:r>
          <a:r>
            <a:rPr lang="uz-Cyrl-UZ" sz="2200" dirty="0" smtClean="0">
              <a:latin typeface="Times New Roman" pitchFamily="18" charset="0"/>
              <a:cs typeface="Times New Roman" pitchFamily="18" charset="0"/>
            </a:rPr>
            <a:t>Э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ски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тарихий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мактаб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"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даври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номланади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В.Рошео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К.Книс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Б.Гилдебранд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даврнинг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асосий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муаллифларидир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1BC308BF-8F6D-48C3-8AA3-AC3AE2A11B9D}" type="parTrans" cxnId="{5EE47C5A-C759-47A2-B2C6-CC33CE4BD20B}">
      <dgm:prSet/>
      <dgm:spPr/>
      <dgm:t>
        <a:bodyPr/>
        <a:lstStyle/>
        <a:p>
          <a:endParaRPr lang="ru-RU"/>
        </a:p>
      </dgm:t>
    </dgm:pt>
    <dgm:pt modelId="{C32BF80C-6AAC-43FA-A063-703A343DADF7}" type="sibTrans" cxnId="{5EE47C5A-C759-47A2-B2C6-CC33CE4BD20B}">
      <dgm:prSet/>
      <dgm:spPr/>
      <dgm:t>
        <a:bodyPr/>
        <a:lstStyle/>
        <a:p>
          <a:endParaRPr lang="ru-RU"/>
        </a:p>
      </dgm:t>
    </dgm:pt>
    <dgm:pt modelId="{BFFE2586-BE73-4542-8985-9CEE6886323C}">
      <dgm:prSet phldrT="[Текст]"/>
      <dgm:spPr>
        <a:solidFill>
          <a:srgbClr val="66FF66"/>
        </a:solidFill>
      </dgm:spPr>
      <dgm:t>
        <a:bodyPr/>
        <a:lstStyle/>
        <a:p>
          <a:r>
            <a:rPr lang="uz-Latn-UZ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II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6138D0-64C7-45EA-ADAD-3F29081C2BDE}" type="parTrans" cxnId="{A5C73417-1C1C-4422-81E7-0F7E5FB513F9}">
      <dgm:prSet/>
      <dgm:spPr/>
      <dgm:t>
        <a:bodyPr/>
        <a:lstStyle/>
        <a:p>
          <a:endParaRPr lang="ru-RU"/>
        </a:p>
      </dgm:t>
    </dgm:pt>
    <dgm:pt modelId="{CADB8D2F-8C90-46E1-9BF0-E02BFDAE8FB0}" type="sibTrans" cxnId="{A5C73417-1C1C-4422-81E7-0F7E5FB513F9}">
      <dgm:prSet/>
      <dgm:spPr/>
      <dgm:t>
        <a:bodyPr/>
        <a:lstStyle/>
        <a:p>
          <a:endParaRPr lang="ru-RU"/>
        </a:p>
      </dgm:t>
    </dgm:pt>
    <dgm:pt modelId="{F927A0E6-A029-4AD8-81C3-41BEBCAA4624}">
      <dgm:prSet phldrT="[Текст]" custT="1"/>
      <dgm:spPr>
        <a:solidFill>
          <a:srgbClr val="CCFFCC">
            <a:alpha val="90000"/>
          </a:srgbClr>
        </a:solidFill>
      </dgm:spPr>
      <dgm:t>
        <a:bodyPr/>
        <a:lstStyle/>
        <a:p>
          <a:r>
            <a:rPr lang="ru-RU" sz="2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Иккинчи</a:t>
          </a:r>
          <a:r>
            <a:rPr lang="ru-RU" sz="2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давр</a:t>
          </a:r>
          <a:r>
            <a:rPr lang="ru-RU" sz="2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Х</a:t>
          </a:r>
          <a:r>
            <a:rPr lang="uz-Latn-UZ" sz="2200" dirty="0" smtClean="0">
              <a:latin typeface="Times New Roman" pitchFamily="18" charset="0"/>
              <a:cs typeface="Times New Roman" pitchFamily="18" charset="0"/>
            </a:rPr>
            <a:t>I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Х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70-90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йилларига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тўғри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келиб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"Янги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тарихий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мактаб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"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даври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номланади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Г.Шмоллер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Л.Брентано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даврнинг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асосий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ижодкорларидир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DAC7DC96-B3C4-45B6-B2F7-5CB49A69CE81}" type="parTrans" cxnId="{4EF0CA36-DB02-4554-8E58-5522D9BBF5C0}">
      <dgm:prSet/>
      <dgm:spPr/>
      <dgm:t>
        <a:bodyPr/>
        <a:lstStyle/>
        <a:p>
          <a:endParaRPr lang="ru-RU"/>
        </a:p>
      </dgm:t>
    </dgm:pt>
    <dgm:pt modelId="{3921BD38-5191-4F95-8CAE-74A72030446B}" type="sibTrans" cxnId="{4EF0CA36-DB02-4554-8E58-5522D9BBF5C0}">
      <dgm:prSet/>
      <dgm:spPr/>
      <dgm:t>
        <a:bodyPr/>
        <a:lstStyle/>
        <a:p>
          <a:endParaRPr lang="ru-RU"/>
        </a:p>
      </dgm:t>
    </dgm:pt>
    <dgm:pt modelId="{7EB908AA-E5FC-4002-B809-1B96A502C708}">
      <dgm:prSet phldrT="[Текст]"/>
      <dgm:spPr>
        <a:solidFill>
          <a:srgbClr val="66FF66"/>
        </a:solidFill>
      </dgm:spPr>
      <dgm:t>
        <a:bodyPr/>
        <a:lstStyle/>
        <a:p>
          <a:r>
            <a:rPr lang="uz-Latn-UZ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III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613B747-2812-4EFE-A7ED-BB2FC7AD922B}" type="parTrans" cxnId="{9CF66F6F-BEA5-4354-B096-B91D29B30478}">
      <dgm:prSet/>
      <dgm:spPr/>
      <dgm:t>
        <a:bodyPr/>
        <a:lstStyle/>
        <a:p>
          <a:endParaRPr lang="ru-RU"/>
        </a:p>
      </dgm:t>
    </dgm:pt>
    <dgm:pt modelId="{0BE8D015-44C6-4184-AE80-6E7F106EBF6C}" type="sibTrans" cxnId="{9CF66F6F-BEA5-4354-B096-B91D29B30478}">
      <dgm:prSet/>
      <dgm:spPr/>
      <dgm:t>
        <a:bodyPr/>
        <a:lstStyle/>
        <a:p>
          <a:endParaRPr lang="ru-RU"/>
        </a:p>
      </dgm:t>
    </dgm:pt>
    <dgm:pt modelId="{81B49BC3-37E8-41A4-95D4-F9191BEEF95F}">
      <dgm:prSet phldrT="[Текст]" custT="1"/>
      <dgm:spPr>
        <a:solidFill>
          <a:srgbClr val="CCFFCC">
            <a:alpha val="90000"/>
          </a:srgbClr>
        </a:solidFill>
      </dgm:spPr>
      <dgm:t>
        <a:bodyPr/>
        <a:lstStyle/>
        <a:p>
          <a:r>
            <a:rPr lang="ru-RU" sz="2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Учинчи</a:t>
          </a:r>
          <a:r>
            <a:rPr lang="ru-RU" sz="2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давр</a:t>
          </a:r>
          <a:r>
            <a:rPr lang="ru-RU" sz="2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ХХ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30-йилларигача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давом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этиб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"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Энг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янги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тарихий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мактаб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"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даври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ёки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қисқача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"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ижтимоий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йўналиш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"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номини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олди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В.Зомбарт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М.Веберлар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унинг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асосий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муаллифлари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эдилар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426FEA71-FAFF-4D38-B7F4-011664A2BA22}" type="parTrans" cxnId="{442F6BAC-BA6A-453B-9490-F7D104211F86}">
      <dgm:prSet/>
      <dgm:spPr/>
      <dgm:t>
        <a:bodyPr/>
        <a:lstStyle/>
        <a:p>
          <a:endParaRPr lang="ru-RU"/>
        </a:p>
      </dgm:t>
    </dgm:pt>
    <dgm:pt modelId="{EB84057E-6919-4D5D-83AF-B25028D50A95}" type="sibTrans" cxnId="{442F6BAC-BA6A-453B-9490-F7D104211F86}">
      <dgm:prSet/>
      <dgm:spPr/>
      <dgm:t>
        <a:bodyPr/>
        <a:lstStyle/>
        <a:p>
          <a:endParaRPr lang="ru-RU"/>
        </a:p>
      </dgm:t>
    </dgm:pt>
    <dgm:pt modelId="{E26AB5A5-C6CF-4418-8D9B-AC018C9F5A35}" type="pres">
      <dgm:prSet presAssocID="{8B22231F-E9B3-49F2-85BE-85A538A27A2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081A98-6ECE-44B9-B2BF-ED27AFB81ADC}" type="pres">
      <dgm:prSet presAssocID="{77C2D9EC-6843-42B7-A6B3-CF056D89FFCB}" presName="composite" presStyleCnt="0"/>
      <dgm:spPr/>
    </dgm:pt>
    <dgm:pt modelId="{3D198E97-A767-4800-BA87-0F0D0ABAFB86}" type="pres">
      <dgm:prSet presAssocID="{77C2D9EC-6843-42B7-A6B3-CF056D89FFCB}" presName="parentText" presStyleLbl="alignNode1" presStyleIdx="0" presStyleCnt="3" custLinFactNeighborX="974" custLinFactNeighborY="-142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803FD0-CCDC-434A-9718-BA5FD5AF1C0C}" type="pres">
      <dgm:prSet presAssocID="{77C2D9EC-6843-42B7-A6B3-CF056D89FFCB}" presName="descendantText" presStyleLbl="alignAcc1" presStyleIdx="0" presStyleCnt="3" custScaleY="1096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FFC644-8CD8-4787-989E-CAB30F357C26}" type="pres">
      <dgm:prSet presAssocID="{F880B22F-20BB-4322-B054-882CD2A60FA0}" presName="sp" presStyleCnt="0"/>
      <dgm:spPr/>
    </dgm:pt>
    <dgm:pt modelId="{AADDB016-C1D8-4669-9A91-E3B6BB6062B6}" type="pres">
      <dgm:prSet presAssocID="{BFFE2586-BE73-4542-8985-9CEE6886323C}" presName="composite" presStyleCnt="0"/>
      <dgm:spPr/>
    </dgm:pt>
    <dgm:pt modelId="{25CABFC6-DBB4-4ECC-B7D7-985989C0DB32}" type="pres">
      <dgm:prSet presAssocID="{BFFE2586-BE73-4542-8985-9CEE6886323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140C90-72E8-4B88-A956-0E5CF2AF29A4}" type="pres">
      <dgm:prSet presAssocID="{BFFE2586-BE73-4542-8985-9CEE6886323C}" presName="descendantText" presStyleLbl="alignAcc1" presStyleIdx="1" presStyleCnt="3" custScaleY="1197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6C262A-FB7E-42C7-A3DF-8AEB8EEC1ACC}" type="pres">
      <dgm:prSet presAssocID="{CADB8D2F-8C90-46E1-9BF0-E02BFDAE8FB0}" presName="sp" presStyleCnt="0"/>
      <dgm:spPr/>
    </dgm:pt>
    <dgm:pt modelId="{511F7DD8-8E57-4C5D-9E7F-4C6E3FF653CA}" type="pres">
      <dgm:prSet presAssocID="{7EB908AA-E5FC-4002-B809-1B96A502C708}" presName="composite" presStyleCnt="0"/>
      <dgm:spPr/>
    </dgm:pt>
    <dgm:pt modelId="{6FD74EEB-1B1E-4E10-8067-6C7ECB70B108}" type="pres">
      <dgm:prSet presAssocID="{7EB908AA-E5FC-4002-B809-1B96A502C708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6DA6BB-346E-4BF9-91C0-81DCAA5FEBD0}" type="pres">
      <dgm:prSet presAssocID="{7EB908AA-E5FC-4002-B809-1B96A502C708}" presName="descendantText" presStyleLbl="alignAcc1" presStyleIdx="2" presStyleCnt="3" custScaleY="1374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79B5B79-46EC-4F77-80F4-E67BE5027C43}" type="presOf" srcId="{81B49BC3-37E8-41A4-95D4-F9191BEEF95F}" destId="{616DA6BB-346E-4BF9-91C0-81DCAA5FEBD0}" srcOrd="0" destOrd="0" presId="urn:microsoft.com/office/officeart/2005/8/layout/chevron2"/>
    <dgm:cxn modelId="{5EE47C5A-C759-47A2-B2C6-CC33CE4BD20B}" srcId="{77C2D9EC-6843-42B7-A6B3-CF056D89FFCB}" destId="{E9E7173F-4E96-4039-B15F-7BB3649A1529}" srcOrd="0" destOrd="0" parTransId="{1BC308BF-8F6D-48C3-8AA3-AC3AE2A11B9D}" sibTransId="{C32BF80C-6AAC-43FA-A063-703A343DADF7}"/>
    <dgm:cxn modelId="{C8E0C013-995D-40B0-8F66-A587B9F25FB2}" type="presOf" srcId="{BFFE2586-BE73-4542-8985-9CEE6886323C}" destId="{25CABFC6-DBB4-4ECC-B7D7-985989C0DB32}" srcOrd="0" destOrd="0" presId="urn:microsoft.com/office/officeart/2005/8/layout/chevron2"/>
    <dgm:cxn modelId="{9CF66F6F-BEA5-4354-B096-B91D29B30478}" srcId="{8B22231F-E9B3-49F2-85BE-85A538A27A2E}" destId="{7EB908AA-E5FC-4002-B809-1B96A502C708}" srcOrd="2" destOrd="0" parTransId="{9613B747-2812-4EFE-A7ED-BB2FC7AD922B}" sibTransId="{0BE8D015-44C6-4184-AE80-6E7F106EBF6C}"/>
    <dgm:cxn modelId="{0DBD8CC7-3636-4A34-AC63-EA9B78F12D9A}" type="presOf" srcId="{F927A0E6-A029-4AD8-81C3-41BEBCAA4624}" destId="{2A140C90-72E8-4B88-A956-0E5CF2AF29A4}" srcOrd="0" destOrd="0" presId="urn:microsoft.com/office/officeart/2005/8/layout/chevron2"/>
    <dgm:cxn modelId="{01765497-7278-47E0-B962-21909CBEE9BF}" type="presOf" srcId="{7EB908AA-E5FC-4002-B809-1B96A502C708}" destId="{6FD74EEB-1B1E-4E10-8067-6C7ECB70B108}" srcOrd="0" destOrd="0" presId="urn:microsoft.com/office/officeart/2005/8/layout/chevron2"/>
    <dgm:cxn modelId="{47D5BEC8-1072-4B38-99B1-A589F52866CE}" type="presOf" srcId="{E9E7173F-4E96-4039-B15F-7BB3649A1529}" destId="{AD803FD0-CCDC-434A-9718-BA5FD5AF1C0C}" srcOrd="0" destOrd="0" presId="urn:microsoft.com/office/officeart/2005/8/layout/chevron2"/>
    <dgm:cxn modelId="{5A0033C6-73B8-4F29-907C-8D78EF37F618}" type="presOf" srcId="{8B22231F-E9B3-49F2-85BE-85A538A27A2E}" destId="{E26AB5A5-C6CF-4418-8D9B-AC018C9F5A35}" srcOrd="0" destOrd="0" presId="urn:microsoft.com/office/officeart/2005/8/layout/chevron2"/>
    <dgm:cxn modelId="{4EF0CA36-DB02-4554-8E58-5522D9BBF5C0}" srcId="{BFFE2586-BE73-4542-8985-9CEE6886323C}" destId="{F927A0E6-A029-4AD8-81C3-41BEBCAA4624}" srcOrd="0" destOrd="0" parTransId="{DAC7DC96-B3C4-45B6-B2F7-5CB49A69CE81}" sibTransId="{3921BD38-5191-4F95-8CAE-74A72030446B}"/>
    <dgm:cxn modelId="{FEF44FFE-D20E-4C91-9DB8-90BD5F5C360A}" srcId="{8B22231F-E9B3-49F2-85BE-85A538A27A2E}" destId="{77C2D9EC-6843-42B7-A6B3-CF056D89FFCB}" srcOrd="0" destOrd="0" parTransId="{ED6630AA-D69D-416B-B680-FB951E3A2FD6}" sibTransId="{F880B22F-20BB-4322-B054-882CD2A60FA0}"/>
    <dgm:cxn modelId="{442F6BAC-BA6A-453B-9490-F7D104211F86}" srcId="{7EB908AA-E5FC-4002-B809-1B96A502C708}" destId="{81B49BC3-37E8-41A4-95D4-F9191BEEF95F}" srcOrd="0" destOrd="0" parTransId="{426FEA71-FAFF-4D38-B7F4-011664A2BA22}" sibTransId="{EB84057E-6919-4D5D-83AF-B25028D50A95}"/>
    <dgm:cxn modelId="{FD1B4113-D60D-4227-92E7-1EE4EB81F4A4}" type="presOf" srcId="{77C2D9EC-6843-42B7-A6B3-CF056D89FFCB}" destId="{3D198E97-A767-4800-BA87-0F0D0ABAFB86}" srcOrd="0" destOrd="0" presId="urn:microsoft.com/office/officeart/2005/8/layout/chevron2"/>
    <dgm:cxn modelId="{A5C73417-1C1C-4422-81E7-0F7E5FB513F9}" srcId="{8B22231F-E9B3-49F2-85BE-85A538A27A2E}" destId="{BFFE2586-BE73-4542-8985-9CEE6886323C}" srcOrd="1" destOrd="0" parTransId="{F96138D0-64C7-45EA-ADAD-3F29081C2BDE}" sibTransId="{CADB8D2F-8C90-46E1-9BF0-E02BFDAE8FB0}"/>
    <dgm:cxn modelId="{7C89D982-0E09-4751-B01B-0EF06A83C240}" type="presParOf" srcId="{E26AB5A5-C6CF-4418-8D9B-AC018C9F5A35}" destId="{C4081A98-6ECE-44B9-B2BF-ED27AFB81ADC}" srcOrd="0" destOrd="0" presId="urn:microsoft.com/office/officeart/2005/8/layout/chevron2"/>
    <dgm:cxn modelId="{E7AD67BA-2978-4ADF-B130-FAF145256279}" type="presParOf" srcId="{C4081A98-6ECE-44B9-B2BF-ED27AFB81ADC}" destId="{3D198E97-A767-4800-BA87-0F0D0ABAFB86}" srcOrd="0" destOrd="0" presId="urn:microsoft.com/office/officeart/2005/8/layout/chevron2"/>
    <dgm:cxn modelId="{9A0DD5CD-A937-4FB4-A925-DA876189041A}" type="presParOf" srcId="{C4081A98-6ECE-44B9-B2BF-ED27AFB81ADC}" destId="{AD803FD0-CCDC-434A-9718-BA5FD5AF1C0C}" srcOrd="1" destOrd="0" presId="urn:microsoft.com/office/officeart/2005/8/layout/chevron2"/>
    <dgm:cxn modelId="{3506A6CA-D75B-483F-A569-29FAD1349C6B}" type="presParOf" srcId="{E26AB5A5-C6CF-4418-8D9B-AC018C9F5A35}" destId="{36FFC644-8CD8-4787-989E-CAB30F357C26}" srcOrd="1" destOrd="0" presId="urn:microsoft.com/office/officeart/2005/8/layout/chevron2"/>
    <dgm:cxn modelId="{4B57A4E5-816A-4B3A-8ED8-2D3C4BB06D46}" type="presParOf" srcId="{E26AB5A5-C6CF-4418-8D9B-AC018C9F5A35}" destId="{AADDB016-C1D8-4669-9A91-E3B6BB6062B6}" srcOrd="2" destOrd="0" presId="urn:microsoft.com/office/officeart/2005/8/layout/chevron2"/>
    <dgm:cxn modelId="{E76F7F9F-3CDD-4D25-B8A5-32601696F641}" type="presParOf" srcId="{AADDB016-C1D8-4669-9A91-E3B6BB6062B6}" destId="{25CABFC6-DBB4-4ECC-B7D7-985989C0DB32}" srcOrd="0" destOrd="0" presId="urn:microsoft.com/office/officeart/2005/8/layout/chevron2"/>
    <dgm:cxn modelId="{6DAC0C47-A888-4C8D-A495-DBF3B1055981}" type="presParOf" srcId="{AADDB016-C1D8-4669-9A91-E3B6BB6062B6}" destId="{2A140C90-72E8-4B88-A956-0E5CF2AF29A4}" srcOrd="1" destOrd="0" presId="urn:microsoft.com/office/officeart/2005/8/layout/chevron2"/>
    <dgm:cxn modelId="{21A55FD2-20C2-433F-9158-F2CC1C13DFD0}" type="presParOf" srcId="{E26AB5A5-C6CF-4418-8D9B-AC018C9F5A35}" destId="{876C262A-FB7E-42C7-A3DF-8AEB8EEC1ACC}" srcOrd="3" destOrd="0" presId="urn:microsoft.com/office/officeart/2005/8/layout/chevron2"/>
    <dgm:cxn modelId="{B0545E51-AE6E-4AC3-BF19-76B6470BF44B}" type="presParOf" srcId="{E26AB5A5-C6CF-4418-8D9B-AC018C9F5A35}" destId="{511F7DD8-8E57-4C5D-9E7F-4C6E3FF653CA}" srcOrd="4" destOrd="0" presId="urn:microsoft.com/office/officeart/2005/8/layout/chevron2"/>
    <dgm:cxn modelId="{3AA53CAE-A572-43FA-9F07-7857CBE0379A}" type="presParOf" srcId="{511F7DD8-8E57-4C5D-9E7F-4C6E3FF653CA}" destId="{6FD74EEB-1B1E-4E10-8067-6C7ECB70B108}" srcOrd="0" destOrd="0" presId="urn:microsoft.com/office/officeart/2005/8/layout/chevron2"/>
    <dgm:cxn modelId="{1644A6F8-FABA-4DF8-A0A5-5762A0DE8E93}" type="presParOf" srcId="{511F7DD8-8E57-4C5D-9E7F-4C6E3FF653CA}" destId="{616DA6BB-346E-4BF9-91C0-81DCAA5FEBD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AF45B11-FF46-4B56-B518-2A44C143D1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545A4C7-8D94-4F95-8CE4-F711C95B6BF4}">
      <dgm:prSet custT="1"/>
      <dgm:spPr>
        <a:solidFill>
          <a:schemeClr val="bg2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К.Книс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алоҳида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иқтисодий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қонунлар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йўқ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фақат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доимо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ҳамма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жойда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амал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қиладиган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табиий</a:t>
          </a:r>
          <a:r>
            <a: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қонунлар</a:t>
          </a:r>
          <a:r>
            <a: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бор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даъво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қилди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Шунга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асосланиб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у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хусусий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мулкчилик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капитализмнинг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абадийлиги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тўғрисида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хулоса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чиқарди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endParaRPr lang="ru-RU" sz="2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559AD33-C84B-419F-B24D-DAAC7D5FD216}" type="parTrans" cxnId="{ECF09065-A032-420F-B1D3-FBC4DEB7306A}">
      <dgm:prSet/>
      <dgm:spPr/>
      <dgm:t>
        <a:bodyPr/>
        <a:lstStyle/>
        <a:p>
          <a:endParaRPr lang="ru-RU"/>
        </a:p>
      </dgm:t>
    </dgm:pt>
    <dgm:pt modelId="{03B93516-1C23-4617-877C-5229A103092C}" type="sibTrans" cxnId="{ECF09065-A032-420F-B1D3-FBC4DEB7306A}">
      <dgm:prSet/>
      <dgm:spPr/>
      <dgm:t>
        <a:bodyPr/>
        <a:lstStyle/>
        <a:p>
          <a:endParaRPr lang="ru-RU"/>
        </a:p>
      </dgm:t>
    </dgm:pt>
    <dgm:pt modelId="{3CB8D49F-48FD-4DEF-A148-02F7A21B8E91}">
      <dgm:prSet custT="1"/>
      <dgm:spPr>
        <a:solidFill>
          <a:schemeClr val="bg2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Книс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миллат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турмушининг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иқтисодий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шароитлари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индивид (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шахс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),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жамият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давлатнинг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масъулиятини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эклектик (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қоришма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)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тарзда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бирлаштирмоқчи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бўлди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пулни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талқин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этишда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металлчилар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консепцияси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позитциясида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қолди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endParaRPr lang="ru-RU" sz="2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BC32DCD-E2B6-41F4-A26C-1A728817DDF4}" type="parTrans" cxnId="{85B2C758-37D6-4540-BC14-88D69EFB654F}">
      <dgm:prSet/>
      <dgm:spPr/>
      <dgm:t>
        <a:bodyPr/>
        <a:lstStyle/>
        <a:p>
          <a:endParaRPr lang="ru-RU"/>
        </a:p>
      </dgm:t>
    </dgm:pt>
    <dgm:pt modelId="{8E3271A8-81CC-4693-8106-3EA696EC2021}" type="sibTrans" cxnId="{85B2C758-37D6-4540-BC14-88D69EFB654F}">
      <dgm:prSet/>
      <dgm:spPr/>
      <dgm:t>
        <a:bodyPr/>
        <a:lstStyle/>
        <a:p>
          <a:endParaRPr lang="ru-RU"/>
        </a:p>
      </dgm:t>
    </dgm:pt>
    <dgm:pt modelId="{531C5272-20CE-4FB5-BBD1-187787A91437}" type="pres">
      <dgm:prSet presAssocID="{DAF45B11-FF46-4B56-B518-2A44C143D1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7FA1B57-17B9-47E9-9BE6-7C11294E8626}" type="pres">
      <dgm:prSet presAssocID="{7545A4C7-8D94-4F95-8CE4-F711C95B6BF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6717DC-76FC-4D2A-AE9A-C05B78816074}" type="pres">
      <dgm:prSet presAssocID="{03B93516-1C23-4617-877C-5229A103092C}" presName="spacer" presStyleCnt="0"/>
      <dgm:spPr/>
    </dgm:pt>
    <dgm:pt modelId="{181B5CFB-322D-4816-8137-BD9C20E3EE3E}" type="pres">
      <dgm:prSet presAssocID="{3CB8D49F-48FD-4DEF-A148-02F7A21B8E9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F09065-A032-420F-B1D3-FBC4DEB7306A}" srcId="{DAF45B11-FF46-4B56-B518-2A44C143D15F}" destId="{7545A4C7-8D94-4F95-8CE4-F711C95B6BF4}" srcOrd="0" destOrd="0" parTransId="{8559AD33-C84B-419F-B24D-DAAC7D5FD216}" sibTransId="{03B93516-1C23-4617-877C-5229A103092C}"/>
    <dgm:cxn modelId="{85B2C758-37D6-4540-BC14-88D69EFB654F}" srcId="{DAF45B11-FF46-4B56-B518-2A44C143D15F}" destId="{3CB8D49F-48FD-4DEF-A148-02F7A21B8E91}" srcOrd="1" destOrd="0" parTransId="{3BC32DCD-E2B6-41F4-A26C-1A728817DDF4}" sibTransId="{8E3271A8-81CC-4693-8106-3EA696EC2021}"/>
    <dgm:cxn modelId="{3C669B8B-2F39-43DC-B53A-C97F44D229D2}" type="presOf" srcId="{DAF45B11-FF46-4B56-B518-2A44C143D15F}" destId="{531C5272-20CE-4FB5-BBD1-187787A91437}" srcOrd="0" destOrd="0" presId="urn:microsoft.com/office/officeart/2005/8/layout/vList2"/>
    <dgm:cxn modelId="{DD209EAA-F420-4F0E-BD4E-A06F28010E26}" type="presOf" srcId="{7545A4C7-8D94-4F95-8CE4-F711C95B6BF4}" destId="{17FA1B57-17B9-47E9-9BE6-7C11294E8626}" srcOrd="0" destOrd="0" presId="urn:microsoft.com/office/officeart/2005/8/layout/vList2"/>
    <dgm:cxn modelId="{A8FED28A-BC01-4F0C-823C-2318CF318D47}" type="presOf" srcId="{3CB8D49F-48FD-4DEF-A148-02F7A21B8E91}" destId="{181B5CFB-322D-4816-8137-BD9C20E3EE3E}" srcOrd="0" destOrd="0" presId="urn:microsoft.com/office/officeart/2005/8/layout/vList2"/>
    <dgm:cxn modelId="{F3C7FCE0-1A3D-47ED-B681-8E0546DC874F}" type="presParOf" srcId="{531C5272-20CE-4FB5-BBD1-187787A91437}" destId="{17FA1B57-17B9-47E9-9BE6-7C11294E8626}" srcOrd="0" destOrd="0" presId="urn:microsoft.com/office/officeart/2005/8/layout/vList2"/>
    <dgm:cxn modelId="{CFCFEF60-655A-4924-BE45-08BDC976D58A}" type="presParOf" srcId="{531C5272-20CE-4FB5-BBD1-187787A91437}" destId="{0A6717DC-76FC-4D2A-AE9A-C05B78816074}" srcOrd="1" destOrd="0" presId="urn:microsoft.com/office/officeart/2005/8/layout/vList2"/>
    <dgm:cxn modelId="{89C1E0E9-288A-45AC-A775-53A3812B9069}" type="presParOf" srcId="{531C5272-20CE-4FB5-BBD1-187787A91437}" destId="{181B5CFB-322D-4816-8137-BD9C20E3EE3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DE0F58B-FA37-478A-A820-5D40E99B28D6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A47DCDE-1254-42F2-81EF-9F4407FED5B3}">
      <dgm:prSet custT="1"/>
      <dgm:spPr>
        <a:solidFill>
          <a:srgbClr val="FFCCCC"/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Иқтисодий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ходисаларни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тадқиқ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қилишнинг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тарихий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усули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жамият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тизимининг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иқтисодий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қонунларини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таҳлил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этишга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статистика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тарихий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маълумотларни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юзаки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тарзда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тўплашни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қарама-қарши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қўйди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EDC59BB-85BA-4A3D-87AE-2ACC57E5CD4E}" type="parTrans" cxnId="{A854EEBA-62AD-4777-821F-C3EB07B62233}">
      <dgm:prSet/>
      <dgm:spPr/>
      <dgm:t>
        <a:bodyPr/>
        <a:lstStyle/>
        <a:p>
          <a:endParaRPr lang="ru-RU"/>
        </a:p>
      </dgm:t>
    </dgm:pt>
    <dgm:pt modelId="{E7719F97-4001-429C-8A0B-29B4ABB6A15C}" type="sibTrans" cxnId="{A854EEBA-62AD-4777-821F-C3EB07B62233}">
      <dgm:prSet/>
      <dgm:spPr>
        <a:solidFill>
          <a:srgbClr val="FF6600">
            <a:alpha val="90000"/>
          </a:srgb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ru-RU"/>
        </a:p>
      </dgm:t>
    </dgm:pt>
    <dgm:pt modelId="{E9030820-F1BA-4486-BC4B-0EC0B194641C}">
      <dgm:prSet/>
      <dgm:spPr>
        <a:solidFill>
          <a:srgbClr val="FFCCCC"/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Қийматни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фойдалиликдан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иборат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деб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билди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хусусий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мулкчиликнинг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ҳимоячиси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бўлиб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майдонга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чиқди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DDB5B72-D353-49C6-8FB4-931E99124A30}" type="parTrans" cxnId="{A79DB769-CB5A-4BD7-BE8D-3AA594E0E331}">
      <dgm:prSet/>
      <dgm:spPr/>
      <dgm:t>
        <a:bodyPr/>
        <a:lstStyle/>
        <a:p>
          <a:endParaRPr lang="ru-RU"/>
        </a:p>
      </dgm:t>
    </dgm:pt>
    <dgm:pt modelId="{7656E2A2-1512-4303-8E88-2E5AC3200D9F}" type="sibTrans" cxnId="{A79DB769-CB5A-4BD7-BE8D-3AA594E0E331}">
      <dgm:prSet/>
      <dgm:spPr>
        <a:solidFill>
          <a:srgbClr val="FF6600">
            <a:alpha val="90000"/>
          </a:srgb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ru-RU"/>
        </a:p>
      </dgm:t>
    </dgm:pt>
    <dgm:pt modelId="{AE50602A-3091-4A47-839C-206C5DA6A13A}">
      <dgm:prSet/>
      <dgm:spPr>
        <a:solidFill>
          <a:srgbClr val="FFCCCC"/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Б.Гилдебранд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таклиф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этган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инсоният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тараққиётининг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системаси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натура, пул </a:t>
          </a:r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кредит </a:t>
          </a:r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хўжалигини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ўз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ичига </a:t>
          </a:r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олади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E3012A0-3F08-4162-BAF7-235499E4747C}" type="parTrans" cxnId="{26F36244-8BE0-412B-9F95-29938F2A163A}">
      <dgm:prSet/>
      <dgm:spPr/>
      <dgm:t>
        <a:bodyPr/>
        <a:lstStyle/>
        <a:p>
          <a:endParaRPr lang="ru-RU"/>
        </a:p>
      </dgm:t>
    </dgm:pt>
    <dgm:pt modelId="{0A3F7ABF-256B-4E21-91E6-4BFA9F736F13}" type="sibTrans" cxnId="{26F36244-8BE0-412B-9F95-29938F2A163A}">
      <dgm:prSet/>
      <dgm:spPr/>
      <dgm:t>
        <a:bodyPr/>
        <a:lstStyle/>
        <a:p>
          <a:endParaRPr lang="ru-RU"/>
        </a:p>
      </dgm:t>
    </dgm:pt>
    <dgm:pt modelId="{0E917B8A-0E01-41C9-B9D9-44B5B5FEA200}" type="pres">
      <dgm:prSet presAssocID="{5DE0F58B-FA37-478A-A820-5D40E99B28D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31F0C7D-4AFC-4C90-BB72-6632C4F97679}" type="pres">
      <dgm:prSet presAssocID="{5DE0F58B-FA37-478A-A820-5D40E99B28D6}" presName="dummyMaxCanvas" presStyleCnt="0">
        <dgm:presLayoutVars/>
      </dgm:prSet>
      <dgm:spPr/>
    </dgm:pt>
    <dgm:pt modelId="{A3DEF603-EEBA-420C-888B-705531B1A908}" type="pres">
      <dgm:prSet presAssocID="{5DE0F58B-FA37-478A-A820-5D40E99B28D6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2CF936-A889-4710-967D-CF1961291B0F}" type="pres">
      <dgm:prSet presAssocID="{5DE0F58B-FA37-478A-A820-5D40E99B28D6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7CAB13-4102-4BDE-A42D-D1A6927BFB4B}" type="pres">
      <dgm:prSet presAssocID="{5DE0F58B-FA37-478A-A820-5D40E99B28D6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4C7789-7E53-4C96-A14A-FEDC2CB2EA90}" type="pres">
      <dgm:prSet presAssocID="{5DE0F58B-FA37-478A-A820-5D40E99B28D6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D60290-CF1A-4800-B5FE-67B5CD3FCD4D}" type="pres">
      <dgm:prSet presAssocID="{5DE0F58B-FA37-478A-A820-5D40E99B28D6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EBF2F9-737D-4FC7-AFB3-C8813AC99E6E}" type="pres">
      <dgm:prSet presAssocID="{5DE0F58B-FA37-478A-A820-5D40E99B28D6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882B05-9E84-477C-A24C-67B1712475BF}" type="pres">
      <dgm:prSet presAssocID="{5DE0F58B-FA37-478A-A820-5D40E99B28D6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28327B-8F37-42BB-84D7-6972EED3ADB2}" type="pres">
      <dgm:prSet presAssocID="{5DE0F58B-FA37-478A-A820-5D40E99B28D6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A8E695-1D0B-442F-920C-FCDE4BF21FB5}" type="presOf" srcId="{E9030820-F1BA-4486-BC4B-0EC0B194641C}" destId="{092CF936-A889-4710-967D-CF1961291B0F}" srcOrd="0" destOrd="0" presId="urn:microsoft.com/office/officeart/2005/8/layout/vProcess5"/>
    <dgm:cxn modelId="{917F0796-12EF-46FF-95DF-779DE88939E5}" type="presOf" srcId="{E9030820-F1BA-4486-BC4B-0EC0B194641C}" destId="{07882B05-9E84-477C-A24C-67B1712475BF}" srcOrd="1" destOrd="0" presId="urn:microsoft.com/office/officeart/2005/8/layout/vProcess5"/>
    <dgm:cxn modelId="{61C4256F-7736-48F4-8337-A36161D0E140}" type="presOf" srcId="{5DE0F58B-FA37-478A-A820-5D40E99B28D6}" destId="{0E917B8A-0E01-41C9-B9D9-44B5B5FEA200}" srcOrd="0" destOrd="0" presId="urn:microsoft.com/office/officeart/2005/8/layout/vProcess5"/>
    <dgm:cxn modelId="{A14F6B9F-0DAE-4B90-B4B8-AD5A858841ED}" type="presOf" srcId="{AE50602A-3091-4A47-839C-206C5DA6A13A}" destId="{E77CAB13-4102-4BDE-A42D-D1A6927BFB4B}" srcOrd="0" destOrd="0" presId="urn:microsoft.com/office/officeart/2005/8/layout/vProcess5"/>
    <dgm:cxn modelId="{E287BCC2-DF30-43CB-AC9E-306162BC865A}" type="presOf" srcId="{AE50602A-3091-4A47-839C-206C5DA6A13A}" destId="{D428327B-8F37-42BB-84D7-6972EED3ADB2}" srcOrd="1" destOrd="0" presId="urn:microsoft.com/office/officeart/2005/8/layout/vProcess5"/>
    <dgm:cxn modelId="{CC1A51A1-D5BD-404E-AE8D-67ED4CB036F0}" type="presOf" srcId="{6A47DCDE-1254-42F2-81EF-9F4407FED5B3}" destId="{A3DEF603-EEBA-420C-888B-705531B1A908}" srcOrd="0" destOrd="0" presId="urn:microsoft.com/office/officeart/2005/8/layout/vProcess5"/>
    <dgm:cxn modelId="{A79DB769-CB5A-4BD7-BE8D-3AA594E0E331}" srcId="{5DE0F58B-FA37-478A-A820-5D40E99B28D6}" destId="{E9030820-F1BA-4486-BC4B-0EC0B194641C}" srcOrd="1" destOrd="0" parTransId="{2DDB5B72-D353-49C6-8FB4-931E99124A30}" sibTransId="{7656E2A2-1512-4303-8E88-2E5AC3200D9F}"/>
    <dgm:cxn modelId="{26F36244-8BE0-412B-9F95-29938F2A163A}" srcId="{5DE0F58B-FA37-478A-A820-5D40E99B28D6}" destId="{AE50602A-3091-4A47-839C-206C5DA6A13A}" srcOrd="2" destOrd="0" parTransId="{EE3012A0-3F08-4162-BAF7-235499E4747C}" sibTransId="{0A3F7ABF-256B-4E21-91E6-4BFA9F736F13}"/>
    <dgm:cxn modelId="{FCD68118-12A9-4FB4-B6BB-B63756A3C871}" type="presOf" srcId="{7656E2A2-1512-4303-8E88-2E5AC3200D9F}" destId="{F8D60290-CF1A-4800-B5FE-67B5CD3FCD4D}" srcOrd="0" destOrd="0" presId="urn:microsoft.com/office/officeart/2005/8/layout/vProcess5"/>
    <dgm:cxn modelId="{3B43B4A0-A792-47E1-9DEB-7FB4FD11EB22}" type="presOf" srcId="{6A47DCDE-1254-42F2-81EF-9F4407FED5B3}" destId="{24EBF2F9-737D-4FC7-AFB3-C8813AC99E6E}" srcOrd="1" destOrd="0" presId="urn:microsoft.com/office/officeart/2005/8/layout/vProcess5"/>
    <dgm:cxn modelId="{A854EEBA-62AD-4777-821F-C3EB07B62233}" srcId="{5DE0F58B-FA37-478A-A820-5D40E99B28D6}" destId="{6A47DCDE-1254-42F2-81EF-9F4407FED5B3}" srcOrd="0" destOrd="0" parTransId="{CEDC59BB-85BA-4A3D-87AE-2ACC57E5CD4E}" sibTransId="{E7719F97-4001-429C-8A0B-29B4ABB6A15C}"/>
    <dgm:cxn modelId="{C55ABD28-C304-4748-8332-AD990A3A88FA}" type="presOf" srcId="{E7719F97-4001-429C-8A0B-29B4ABB6A15C}" destId="{864C7789-7E53-4C96-A14A-FEDC2CB2EA90}" srcOrd="0" destOrd="0" presId="urn:microsoft.com/office/officeart/2005/8/layout/vProcess5"/>
    <dgm:cxn modelId="{E61524E3-B1F1-4104-99EE-0CCA5C3AF659}" type="presParOf" srcId="{0E917B8A-0E01-41C9-B9D9-44B5B5FEA200}" destId="{931F0C7D-4AFC-4C90-BB72-6632C4F97679}" srcOrd="0" destOrd="0" presId="urn:microsoft.com/office/officeart/2005/8/layout/vProcess5"/>
    <dgm:cxn modelId="{DF3EC91D-E858-45EE-8D88-0C5FDEFB990A}" type="presParOf" srcId="{0E917B8A-0E01-41C9-B9D9-44B5B5FEA200}" destId="{A3DEF603-EEBA-420C-888B-705531B1A908}" srcOrd="1" destOrd="0" presId="urn:microsoft.com/office/officeart/2005/8/layout/vProcess5"/>
    <dgm:cxn modelId="{728C1052-4FFF-4748-9ACA-71B5DA055F72}" type="presParOf" srcId="{0E917B8A-0E01-41C9-B9D9-44B5B5FEA200}" destId="{092CF936-A889-4710-967D-CF1961291B0F}" srcOrd="2" destOrd="0" presId="urn:microsoft.com/office/officeart/2005/8/layout/vProcess5"/>
    <dgm:cxn modelId="{3051038B-00CA-49B4-92E1-3556636E157A}" type="presParOf" srcId="{0E917B8A-0E01-41C9-B9D9-44B5B5FEA200}" destId="{E77CAB13-4102-4BDE-A42D-D1A6927BFB4B}" srcOrd="3" destOrd="0" presId="urn:microsoft.com/office/officeart/2005/8/layout/vProcess5"/>
    <dgm:cxn modelId="{FC94966D-69F2-4B33-B5DE-A7F557A54A72}" type="presParOf" srcId="{0E917B8A-0E01-41C9-B9D9-44B5B5FEA200}" destId="{864C7789-7E53-4C96-A14A-FEDC2CB2EA90}" srcOrd="4" destOrd="0" presId="urn:microsoft.com/office/officeart/2005/8/layout/vProcess5"/>
    <dgm:cxn modelId="{0FD62D77-A08A-4E42-BDD2-7AA4B7974399}" type="presParOf" srcId="{0E917B8A-0E01-41C9-B9D9-44B5B5FEA200}" destId="{F8D60290-CF1A-4800-B5FE-67B5CD3FCD4D}" srcOrd="5" destOrd="0" presId="urn:microsoft.com/office/officeart/2005/8/layout/vProcess5"/>
    <dgm:cxn modelId="{90499014-E457-417B-8D86-F295B097B569}" type="presParOf" srcId="{0E917B8A-0E01-41C9-B9D9-44B5B5FEA200}" destId="{24EBF2F9-737D-4FC7-AFB3-C8813AC99E6E}" srcOrd="6" destOrd="0" presId="urn:microsoft.com/office/officeart/2005/8/layout/vProcess5"/>
    <dgm:cxn modelId="{542099A6-1309-4D54-8838-63ECF3722189}" type="presParOf" srcId="{0E917B8A-0E01-41C9-B9D9-44B5B5FEA200}" destId="{07882B05-9E84-477C-A24C-67B1712475BF}" srcOrd="7" destOrd="0" presId="urn:microsoft.com/office/officeart/2005/8/layout/vProcess5"/>
    <dgm:cxn modelId="{76781DC1-753F-4EA7-8B7A-1673ACDDF090}" type="presParOf" srcId="{0E917B8A-0E01-41C9-B9D9-44B5B5FEA200}" destId="{D428327B-8F37-42BB-84D7-6972EED3ADB2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7166F18-C99D-4854-BFC3-63425F3B942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3CD4D93-08BD-4540-9C0C-31CDBDB32237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Қийматнинг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меҳнат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назарияси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 "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ишнинг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ғояси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"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эълон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қилинди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фикран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мантиқий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бир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ишдан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иборат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кўрсатилди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DB930C67-37B9-41D2-B12D-3D2E1E61D4C7}" type="parTrans" cxnId="{75F1BDA6-77F8-4229-B863-1D392C7FF25D}">
      <dgm:prSet/>
      <dgm:spPr/>
      <dgm:t>
        <a:bodyPr/>
        <a:lstStyle/>
        <a:p>
          <a:endParaRPr lang="ru-RU"/>
        </a:p>
      </dgm:t>
    </dgm:pt>
    <dgm:pt modelId="{C0FE5E9F-4C4C-4514-9914-BCCE9D701E24}" type="sibTrans" cxnId="{75F1BDA6-77F8-4229-B863-1D392C7FF25D}">
      <dgm:prSet/>
      <dgm:spPr/>
      <dgm:t>
        <a:bodyPr/>
        <a:lstStyle/>
        <a:p>
          <a:endParaRPr lang="ru-RU"/>
        </a:p>
      </dgm:t>
    </dgm:pt>
    <dgm:pt modelId="{2D0EDDFA-3C89-40BD-B5D4-2E7696FDD900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Зомбарт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ишлаб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чиқаришнинг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уч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омили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хусусидаги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назариянинг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тарафдори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бўлиб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(капитал,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меҳнат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, ер),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антагонистик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зиддиятлар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иқтисодий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инқирозларнинг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муқаррарлигини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инкор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этди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E3939DFF-1B9E-403C-BD94-54913B9D4258}" type="parTrans" cxnId="{045CEA0B-4919-4F68-A813-566341AFF1A8}">
      <dgm:prSet/>
      <dgm:spPr/>
      <dgm:t>
        <a:bodyPr/>
        <a:lstStyle/>
        <a:p>
          <a:endParaRPr lang="ru-RU"/>
        </a:p>
      </dgm:t>
    </dgm:pt>
    <dgm:pt modelId="{1F31EDB2-6E9B-4B90-973F-4E5D246AAABF}" type="sibTrans" cxnId="{045CEA0B-4919-4F68-A813-566341AFF1A8}">
      <dgm:prSet/>
      <dgm:spPr/>
      <dgm:t>
        <a:bodyPr/>
        <a:lstStyle/>
        <a:p>
          <a:endParaRPr lang="ru-RU"/>
        </a:p>
      </dgm:t>
    </dgm:pt>
    <dgm:pt modelId="{A4E441B4-5C0C-4AEF-AFFB-46C5358C43FA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У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ўз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асарида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ижтимоий-иқтисодий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форматциялар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тўғрисидаги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таълимотни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айниқса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пролетариат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диктатураси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назариясини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инкор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dirty="0" err="1" smtClean="0">
              <a:latin typeface="Times New Roman" pitchFamily="18" charset="0"/>
              <a:cs typeface="Times New Roman" pitchFamily="18" charset="0"/>
            </a:rPr>
            <a:t>қилди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214FDCEB-F4AA-4A00-950B-A2843D93EF1F}" type="parTrans" cxnId="{EB493543-DEF5-4EEB-8236-37B22F83C1C6}">
      <dgm:prSet/>
      <dgm:spPr/>
      <dgm:t>
        <a:bodyPr/>
        <a:lstStyle/>
        <a:p>
          <a:endParaRPr lang="ru-RU"/>
        </a:p>
      </dgm:t>
    </dgm:pt>
    <dgm:pt modelId="{660B3FDC-31A3-40C1-A692-5D46FC5818B3}" type="sibTrans" cxnId="{EB493543-DEF5-4EEB-8236-37B22F83C1C6}">
      <dgm:prSet/>
      <dgm:spPr/>
      <dgm:t>
        <a:bodyPr/>
        <a:lstStyle/>
        <a:p>
          <a:endParaRPr lang="ru-RU"/>
        </a:p>
      </dgm:t>
    </dgm:pt>
    <dgm:pt modelId="{3DBC0FC4-4958-46A9-8F42-D74766041C04}" type="pres">
      <dgm:prSet presAssocID="{77166F18-C99D-4854-BFC3-63425F3B942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8F00F81-5616-4C63-A984-68F99FE89049}" type="pres">
      <dgm:prSet presAssocID="{C3CD4D93-08BD-4540-9C0C-31CDBDB32237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C89C96-E606-494F-9529-099E61C999F9}" type="pres">
      <dgm:prSet presAssocID="{C0FE5E9F-4C4C-4514-9914-BCCE9D701E24}" presName="spacer" presStyleCnt="0"/>
      <dgm:spPr/>
    </dgm:pt>
    <dgm:pt modelId="{E494B8D9-B130-4D24-8869-B420FAEDDB4D}" type="pres">
      <dgm:prSet presAssocID="{2D0EDDFA-3C89-40BD-B5D4-2E7696FDD90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38D6C3-128B-47DA-AB89-4F9A9A33095E}" type="pres">
      <dgm:prSet presAssocID="{1F31EDB2-6E9B-4B90-973F-4E5D246AAABF}" presName="spacer" presStyleCnt="0"/>
      <dgm:spPr/>
    </dgm:pt>
    <dgm:pt modelId="{A3B0DCCD-D2F1-45F4-9FC6-89E9AAD6FCF5}" type="pres">
      <dgm:prSet presAssocID="{A4E441B4-5C0C-4AEF-AFFB-46C5358C43F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632251-2168-41C2-BE91-A8C48B4951A3}" type="presOf" srcId="{C3CD4D93-08BD-4540-9C0C-31CDBDB32237}" destId="{88F00F81-5616-4C63-A984-68F99FE89049}" srcOrd="0" destOrd="0" presId="urn:microsoft.com/office/officeart/2005/8/layout/vList2"/>
    <dgm:cxn modelId="{045CEA0B-4919-4F68-A813-566341AFF1A8}" srcId="{77166F18-C99D-4854-BFC3-63425F3B942C}" destId="{2D0EDDFA-3C89-40BD-B5D4-2E7696FDD900}" srcOrd="1" destOrd="0" parTransId="{E3939DFF-1B9E-403C-BD94-54913B9D4258}" sibTransId="{1F31EDB2-6E9B-4B90-973F-4E5D246AAABF}"/>
    <dgm:cxn modelId="{EB493543-DEF5-4EEB-8236-37B22F83C1C6}" srcId="{77166F18-C99D-4854-BFC3-63425F3B942C}" destId="{A4E441B4-5C0C-4AEF-AFFB-46C5358C43FA}" srcOrd="2" destOrd="0" parTransId="{214FDCEB-F4AA-4A00-950B-A2843D93EF1F}" sibTransId="{660B3FDC-31A3-40C1-A692-5D46FC5818B3}"/>
    <dgm:cxn modelId="{A1045C12-3223-4E9D-9578-F40B7169EFBB}" type="presOf" srcId="{2D0EDDFA-3C89-40BD-B5D4-2E7696FDD900}" destId="{E494B8D9-B130-4D24-8869-B420FAEDDB4D}" srcOrd="0" destOrd="0" presId="urn:microsoft.com/office/officeart/2005/8/layout/vList2"/>
    <dgm:cxn modelId="{75F1BDA6-77F8-4229-B863-1D392C7FF25D}" srcId="{77166F18-C99D-4854-BFC3-63425F3B942C}" destId="{C3CD4D93-08BD-4540-9C0C-31CDBDB32237}" srcOrd="0" destOrd="0" parTransId="{DB930C67-37B9-41D2-B12D-3D2E1E61D4C7}" sibTransId="{C0FE5E9F-4C4C-4514-9914-BCCE9D701E24}"/>
    <dgm:cxn modelId="{A93C3FF0-5F60-4814-AEAB-2B13A7BDF64F}" type="presOf" srcId="{77166F18-C99D-4854-BFC3-63425F3B942C}" destId="{3DBC0FC4-4958-46A9-8F42-D74766041C04}" srcOrd="0" destOrd="0" presId="urn:microsoft.com/office/officeart/2005/8/layout/vList2"/>
    <dgm:cxn modelId="{F6EDBE0F-6F39-445C-A4C8-79A3C90BEF21}" type="presOf" srcId="{A4E441B4-5C0C-4AEF-AFFB-46C5358C43FA}" destId="{A3B0DCCD-D2F1-45F4-9FC6-89E9AAD6FCF5}" srcOrd="0" destOrd="0" presId="urn:microsoft.com/office/officeart/2005/8/layout/vList2"/>
    <dgm:cxn modelId="{80EF090D-C5E7-4F82-9F35-DADC246076A7}" type="presParOf" srcId="{3DBC0FC4-4958-46A9-8F42-D74766041C04}" destId="{88F00F81-5616-4C63-A984-68F99FE89049}" srcOrd="0" destOrd="0" presId="urn:microsoft.com/office/officeart/2005/8/layout/vList2"/>
    <dgm:cxn modelId="{77BCC9B9-8B79-4A31-A721-6218A2C1C33A}" type="presParOf" srcId="{3DBC0FC4-4958-46A9-8F42-D74766041C04}" destId="{CFC89C96-E606-494F-9529-099E61C999F9}" srcOrd="1" destOrd="0" presId="urn:microsoft.com/office/officeart/2005/8/layout/vList2"/>
    <dgm:cxn modelId="{3DEE2AF2-5769-4B2A-9B1D-DF835B07885E}" type="presParOf" srcId="{3DBC0FC4-4958-46A9-8F42-D74766041C04}" destId="{E494B8D9-B130-4D24-8869-B420FAEDDB4D}" srcOrd="2" destOrd="0" presId="urn:microsoft.com/office/officeart/2005/8/layout/vList2"/>
    <dgm:cxn modelId="{34602993-7A70-4B29-92E5-4A7890B84792}" type="presParOf" srcId="{3DBC0FC4-4958-46A9-8F42-D74766041C04}" destId="{CB38D6C3-128B-47DA-AB89-4F9A9A33095E}" srcOrd="3" destOrd="0" presId="urn:microsoft.com/office/officeart/2005/8/layout/vList2"/>
    <dgm:cxn modelId="{CB4517F3-5C1B-4EF7-A1E1-097962A8DDCD}" type="presParOf" srcId="{3DBC0FC4-4958-46A9-8F42-D74766041C04}" destId="{A3B0DCCD-D2F1-45F4-9FC6-89E9AAD6FCF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319E8C-029E-44B1-BA1A-04F69206AD6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0E93BDF-9514-430B-8537-90B0A3EF6220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М.Вебер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нотўғри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фикрга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асосланган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миллатчилик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бир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тарафлама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"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тарихий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усул"дан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озоддир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B720C19A-10A8-4AF7-A580-F32A09899506}" type="parTrans" cxnId="{5E93A146-6E32-4765-A4F2-0A8647C49634}">
      <dgm:prSet/>
      <dgm:spPr/>
      <dgm:t>
        <a:bodyPr/>
        <a:lstStyle/>
        <a:p>
          <a:endParaRPr lang="ru-RU"/>
        </a:p>
      </dgm:t>
    </dgm:pt>
    <dgm:pt modelId="{305C0280-1250-4C85-AC0F-BCE6E2F72F81}" type="sibTrans" cxnId="{5E93A146-6E32-4765-A4F2-0A8647C49634}">
      <dgm:prSet/>
      <dgm:spPr/>
      <dgm:t>
        <a:bodyPr/>
        <a:lstStyle/>
        <a:p>
          <a:endParaRPr lang="ru-RU"/>
        </a:p>
      </dgm:t>
    </dgm:pt>
    <dgm:pt modelId="{4E580592-892F-45B5-B6BA-A2D7C07EC244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У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юксак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бенуқсон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типлар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консепциясини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илгари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сурди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6D2137A2-E303-43CE-A535-EB7B44088DF2}" type="parTrans" cxnId="{376CA241-2AE9-4AA2-BF59-3426935E45F7}">
      <dgm:prSet/>
      <dgm:spPr/>
      <dgm:t>
        <a:bodyPr/>
        <a:lstStyle/>
        <a:p>
          <a:endParaRPr lang="ru-RU"/>
        </a:p>
      </dgm:t>
    </dgm:pt>
    <dgm:pt modelId="{1ED4257A-70E0-4680-B710-ED2AC891D81C}" type="sibTrans" cxnId="{376CA241-2AE9-4AA2-BF59-3426935E45F7}">
      <dgm:prSet/>
      <dgm:spPr/>
      <dgm:t>
        <a:bodyPr/>
        <a:lstStyle/>
        <a:p>
          <a:endParaRPr lang="ru-RU"/>
        </a:p>
      </dgm:t>
    </dgm:pt>
    <dgm:pt modelId="{0CAA12E4-09EC-4605-B451-7F6F26F31DCE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Юксак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бенуқсон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тип -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ўз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моҳиятига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кўра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олим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шакллантирган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конкрет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фактлар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у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ёки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халқнинг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тарихий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ривожланиш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жараёнларини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Макс Вебер 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тушунтириб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бериши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тузадиган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муаян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схемасидир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434302A7-5819-46C8-AAED-CC4636EAE5E1}" type="parTrans" cxnId="{609C89CF-C40C-44DD-A967-CB3C0CD95AF8}">
      <dgm:prSet/>
      <dgm:spPr/>
      <dgm:t>
        <a:bodyPr/>
        <a:lstStyle/>
        <a:p>
          <a:endParaRPr lang="ru-RU"/>
        </a:p>
      </dgm:t>
    </dgm:pt>
    <dgm:pt modelId="{8B3797AB-CB84-449B-923F-A8F8B93A5EF6}" type="sibTrans" cxnId="{609C89CF-C40C-44DD-A967-CB3C0CD95AF8}">
      <dgm:prSet/>
      <dgm:spPr/>
      <dgm:t>
        <a:bodyPr/>
        <a:lstStyle/>
        <a:p>
          <a:endParaRPr lang="ru-RU"/>
        </a:p>
      </dgm:t>
    </dgm:pt>
    <dgm:pt modelId="{7AB29E5A-3E29-43D5-B090-384F212C6E0C}" type="pres">
      <dgm:prSet presAssocID="{18319E8C-029E-44B1-BA1A-04F69206AD6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5CEBFF-6281-4662-B7B1-EE2092DCDBB7}" type="pres">
      <dgm:prSet presAssocID="{60E93BDF-9514-430B-8537-90B0A3EF622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076E19-58FD-4CDA-917E-F2C6ED9DA0D6}" type="pres">
      <dgm:prSet presAssocID="{305C0280-1250-4C85-AC0F-BCE6E2F72F81}" presName="spacer" presStyleCnt="0"/>
      <dgm:spPr/>
    </dgm:pt>
    <dgm:pt modelId="{DFA7A71F-53E2-482E-A7C6-895113B5AC94}" type="pres">
      <dgm:prSet presAssocID="{4E580592-892F-45B5-B6BA-A2D7C07EC244}" presName="parentText" presStyleLbl="node1" presStyleIdx="1" presStyleCnt="3" custScaleY="517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30141B-E05E-463E-AF9F-5E55877D8CB4}" type="pres">
      <dgm:prSet presAssocID="{1ED4257A-70E0-4680-B710-ED2AC891D81C}" presName="spacer" presStyleCnt="0"/>
      <dgm:spPr/>
    </dgm:pt>
    <dgm:pt modelId="{056CF5A0-94DA-4161-8F55-A31E103A9DBE}" type="pres">
      <dgm:prSet presAssocID="{0CAA12E4-09EC-4605-B451-7F6F26F31DC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9C89CF-C40C-44DD-A967-CB3C0CD95AF8}" srcId="{18319E8C-029E-44B1-BA1A-04F69206AD65}" destId="{0CAA12E4-09EC-4605-B451-7F6F26F31DCE}" srcOrd="2" destOrd="0" parTransId="{434302A7-5819-46C8-AAED-CC4636EAE5E1}" sibTransId="{8B3797AB-CB84-449B-923F-A8F8B93A5EF6}"/>
    <dgm:cxn modelId="{2C7A106F-3D7E-48C0-87A9-8D5A5F83C0F5}" type="presOf" srcId="{4E580592-892F-45B5-B6BA-A2D7C07EC244}" destId="{DFA7A71F-53E2-482E-A7C6-895113B5AC94}" srcOrd="0" destOrd="0" presId="urn:microsoft.com/office/officeart/2005/8/layout/vList2"/>
    <dgm:cxn modelId="{F0B9ACF5-42EB-4E44-91CB-E2897ACF8CFC}" type="presOf" srcId="{18319E8C-029E-44B1-BA1A-04F69206AD65}" destId="{7AB29E5A-3E29-43D5-B090-384F212C6E0C}" srcOrd="0" destOrd="0" presId="urn:microsoft.com/office/officeart/2005/8/layout/vList2"/>
    <dgm:cxn modelId="{5E93A146-6E32-4765-A4F2-0A8647C49634}" srcId="{18319E8C-029E-44B1-BA1A-04F69206AD65}" destId="{60E93BDF-9514-430B-8537-90B0A3EF6220}" srcOrd="0" destOrd="0" parTransId="{B720C19A-10A8-4AF7-A580-F32A09899506}" sibTransId="{305C0280-1250-4C85-AC0F-BCE6E2F72F81}"/>
    <dgm:cxn modelId="{376CA241-2AE9-4AA2-BF59-3426935E45F7}" srcId="{18319E8C-029E-44B1-BA1A-04F69206AD65}" destId="{4E580592-892F-45B5-B6BA-A2D7C07EC244}" srcOrd="1" destOrd="0" parTransId="{6D2137A2-E303-43CE-A535-EB7B44088DF2}" sibTransId="{1ED4257A-70E0-4680-B710-ED2AC891D81C}"/>
    <dgm:cxn modelId="{FE166676-3FA9-4742-BD41-EE0BBAACE450}" type="presOf" srcId="{0CAA12E4-09EC-4605-B451-7F6F26F31DCE}" destId="{056CF5A0-94DA-4161-8F55-A31E103A9DBE}" srcOrd="0" destOrd="0" presId="urn:microsoft.com/office/officeart/2005/8/layout/vList2"/>
    <dgm:cxn modelId="{917E5397-5127-4D0E-9F15-6759DC7247C7}" type="presOf" srcId="{60E93BDF-9514-430B-8537-90B0A3EF6220}" destId="{3A5CEBFF-6281-4662-B7B1-EE2092DCDBB7}" srcOrd="0" destOrd="0" presId="urn:microsoft.com/office/officeart/2005/8/layout/vList2"/>
    <dgm:cxn modelId="{E818E73C-D9DF-40D3-9AFA-60C4253840D7}" type="presParOf" srcId="{7AB29E5A-3E29-43D5-B090-384F212C6E0C}" destId="{3A5CEBFF-6281-4662-B7B1-EE2092DCDBB7}" srcOrd="0" destOrd="0" presId="urn:microsoft.com/office/officeart/2005/8/layout/vList2"/>
    <dgm:cxn modelId="{A2900894-CD7B-414B-A37C-20589DE3A80B}" type="presParOf" srcId="{7AB29E5A-3E29-43D5-B090-384F212C6E0C}" destId="{FD076E19-58FD-4CDA-917E-F2C6ED9DA0D6}" srcOrd="1" destOrd="0" presId="urn:microsoft.com/office/officeart/2005/8/layout/vList2"/>
    <dgm:cxn modelId="{4C486A6B-CB45-4B77-999D-97B9000BCF24}" type="presParOf" srcId="{7AB29E5A-3E29-43D5-B090-384F212C6E0C}" destId="{DFA7A71F-53E2-482E-A7C6-895113B5AC94}" srcOrd="2" destOrd="0" presId="urn:microsoft.com/office/officeart/2005/8/layout/vList2"/>
    <dgm:cxn modelId="{E0D7C50D-8E37-4C98-87E4-AF523A6045C5}" type="presParOf" srcId="{7AB29E5A-3E29-43D5-B090-384F212C6E0C}" destId="{9B30141B-E05E-463E-AF9F-5E55877D8CB4}" srcOrd="3" destOrd="0" presId="urn:microsoft.com/office/officeart/2005/8/layout/vList2"/>
    <dgm:cxn modelId="{84ABFC6E-371E-4EA2-8BCD-90FEE61C445A}" type="presParOf" srcId="{7AB29E5A-3E29-43D5-B090-384F212C6E0C}" destId="{056CF5A0-94DA-4161-8F55-A31E103A9DB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3EECCE-1267-4A6B-8D6B-18F47252F9F8}">
      <dsp:nvSpPr>
        <dsp:cNvPr id="0" name=""/>
        <dsp:cNvSpPr/>
      </dsp:nvSpPr>
      <dsp:spPr>
        <a:xfrm>
          <a:off x="0" y="676"/>
          <a:ext cx="8229600" cy="4524609"/>
        </a:xfrm>
        <a:prstGeom prst="round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000" kern="1200" dirty="0" smtClean="0">
              <a:latin typeface="Times New Roman" pitchFamily="18" charset="0"/>
              <a:cs typeface="Times New Roman" pitchFamily="18" charset="0"/>
            </a:rPr>
            <a:t>      </a:t>
          </a:r>
          <a:r>
            <a:rPr lang="uz-Latn-UZ" sz="3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ХIХ асрнинг ўрталарида я</a:t>
          </a:r>
          <a:r>
            <a:rPr lang="uz-Cyrl-UZ" sz="3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ъ</a:t>
          </a:r>
          <a:r>
            <a:rPr lang="uz-Latn-UZ" sz="3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ни Германия ерларини бирлаштириб, ягона давлатга айлантирилиш даврида классик иқтисодий мактабга муқобил яна бир йўналиш "немис тарихий мактаблари" йўналиши вужудга келди. Бу мактаблар нафақат тарихий балки ижтимоий-тарихий йўналишни ўз ичига олиб, клас</a:t>
          </a:r>
          <a:r>
            <a:rPr lang="uz-Cyrl-UZ" sz="3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</a:t>
          </a:r>
          <a:r>
            <a:rPr lang="uz-Latn-UZ" sz="3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иклардан фарқ қилиб,</a:t>
          </a:r>
          <a:r>
            <a:rPr lang="uz-Cyrl-UZ" sz="3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z-Latn-UZ" sz="3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сиёсий иқтисод фани тадқиқот мавзуига </a:t>
          </a:r>
          <a:r>
            <a:rPr lang="uz-Latn-UZ" sz="30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иқтисодий ва ноиқтисодий омилларни </a:t>
          </a:r>
          <a:r>
            <a:rPr lang="uz-Latn-UZ" sz="3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киритдилар</a:t>
          </a:r>
          <a:endParaRPr lang="ru-RU" sz="3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0873" y="221549"/>
        <a:ext cx="7787854" cy="40828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98E97-A767-4800-BA87-0F0D0ABAFB86}">
      <dsp:nvSpPr>
        <dsp:cNvPr id="0" name=""/>
        <dsp:cNvSpPr/>
      </dsp:nvSpPr>
      <dsp:spPr>
        <a:xfrm rot="5400000">
          <a:off x="-217171" y="256120"/>
          <a:ext cx="1516748" cy="1061723"/>
        </a:xfrm>
        <a:prstGeom prst="chevron">
          <a:avLst/>
        </a:prstGeom>
        <a:solidFill>
          <a:srgbClr val="66FF66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Latn-UZ" sz="31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</a:t>
          </a:r>
          <a:endParaRPr lang="ru-RU" sz="31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0342" y="559470"/>
        <a:ext cx="1061723" cy="455025"/>
      </dsp:txXfrm>
    </dsp:sp>
    <dsp:sp modelId="{AD803FD0-CCDC-434A-9718-BA5FD5AF1C0C}">
      <dsp:nvSpPr>
        <dsp:cNvPr id="0" name=""/>
        <dsp:cNvSpPr/>
      </dsp:nvSpPr>
      <dsp:spPr>
        <a:xfrm rot="5400000">
          <a:off x="4105065" y="-3040758"/>
          <a:ext cx="1081191" cy="7167876"/>
        </a:xfrm>
        <a:prstGeom prst="round2SameRect">
          <a:avLst/>
        </a:prstGeom>
        <a:solidFill>
          <a:srgbClr val="CCFFCC">
            <a:alpha val="89804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b="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Биринчи</a:t>
          </a:r>
          <a:r>
            <a:rPr lang="ru-RU" sz="2200" b="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давр</a:t>
          </a:r>
          <a:r>
            <a:rPr lang="ru-RU" sz="2200" b="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Х</a:t>
          </a:r>
          <a:r>
            <a:rPr lang="uz-Latn-UZ" sz="2200" kern="1200" dirty="0" smtClean="0">
              <a:latin typeface="Times New Roman" pitchFamily="18" charset="0"/>
              <a:cs typeface="Times New Roman" pitchFamily="18" charset="0"/>
            </a:rPr>
            <a:t>I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Х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40-60-йилларини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ўз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ичига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олиб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"</a:t>
          </a:r>
          <a:r>
            <a:rPr lang="uz-Cyrl-UZ" sz="2200" kern="1200" dirty="0" smtClean="0">
              <a:latin typeface="Times New Roman" pitchFamily="18" charset="0"/>
              <a:cs typeface="Times New Roman" pitchFamily="18" charset="0"/>
            </a:rPr>
            <a:t>Э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ски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тарихий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мактаб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"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даври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номланади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В.Рошео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К.Книс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Б.Гилдебранд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даврнинг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асосий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муаллифларидир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61723" y="55363"/>
        <a:ext cx="7115097" cy="975633"/>
      </dsp:txXfrm>
    </dsp:sp>
    <dsp:sp modelId="{25CABFC6-DBB4-4ECC-B7D7-985989C0DB32}">
      <dsp:nvSpPr>
        <dsp:cNvPr id="0" name=""/>
        <dsp:cNvSpPr/>
      </dsp:nvSpPr>
      <dsp:spPr>
        <a:xfrm rot="5400000">
          <a:off x="-227512" y="1712448"/>
          <a:ext cx="1516748" cy="1061723"/>
        </a:xfrm>
        <a:prstGeom prst="chevron">
          <a:avLst/>
        </a:prstGeom>
        <a:solidFill>
          <a:srgbClr val="66FF66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Latn-UZ" sz="31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II</a:t>
          </a:r>
          <a:endParaRPr lang="ru-RU" sz="31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" y="2015798"/>
        <a:ext cx="1061723" cy="455025"/>
      </dsp:txXfrm>
    </dsp:sp>
    <dsp:sp modelId="{2A140C90-72E8-4B88-A956-0E5CF2AF29A4}">
      <dsp:nvSpPr>
        <dsp:cNvPr id="0" name=""/>
        <dsp:cNvSpPr/>
      </dsp:nvSpPr>
      <dsp:spPr>
        <a:xfrm rot="5400000">
          <a:off x="4055249" y="-1606058"/>
          <a:ext cx="1180825" cy="7167876"/>
        </a:xfrm>
        <a:prstGeom prst="round2SameRect">
          <a:avLst/>
        </a:prstGeom>
        <a:solidFill>
          <a:srgbClr val="CCFFCC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Иккинчи</a:t>
          </a:r>
          <a:r>
            <a:rPr lang="ru-RU" sz="22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давр</a:t>
          </a:r>
          <a:r>
            <a:rPr lang="ru-RU" sz="22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Х</a:t>
          </a:r>
          <a:r>
            <a:rPr lang="uz-Latn-UZ" sz="2200" kern="1200" dirty="0" smtClean="0">
              <a:latin typeface="Times New Roman" pitchFamily="18" charset="0"/>
              <a:cs typeface="Times New Roman" pitchFamily="18" charset="0"/>
            </a:rPr>
            <a:t>I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Х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70-90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йилларига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тўғри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келиб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"Янги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тарихий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мактаб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"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даври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номланади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Г.Шмоллер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Л.Брентано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даврнинг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асосий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ижодкорларидир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61724" y="1445110"/>
        <a:ext cx="7110233" cy="1065539"/>
      </dsp:txXfrm>
    </dsp:sp>
    <dsp:sp modelId="{6FD74EEB-1B1E-4E10-8067-6C7ECB70B108}">
      <dsp:nvSpPr>
        <dsp:cNvPr id="0" name=""/>
        <dsp:cNvSpPr/>
      </dsp:nvSpPr>
      <dsp:spPr>
        <a:xfrm rot="5400000">
          <a:off x="-227512" y="3234143"/>
          <a:ext cx="1516748" cy="1061723"/>
        </a:xfrm>
        <a:prstGeom prst="chevron">
          <a:avLst/>
        </a:prstGeom>
        <a:solidFill>
          <a:srgbClr val="66FF66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Latn-UZ" sz="31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III</a:t>
          </a:r>
          <a:endParaRPr lang="ru-RU" sz="31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" y="3537493"/>
        <a:ext cx="1061723" cy="455025"/>
      </dsp:txXfrm>
    </dsp:sp>
    <dsp:sp modelId="{616DA6BB-346E-4BF9-91C0-81DCAA5FEBD0}">
      <dsp:nvSpPr>
        <dsp:cNvPr id="0" name=""/>
        <dsp:cNvSpPr/>
      </dsp:nvSpPr>
      <dsp:spPr>
        <a:xfrm rot="5400000">
          <a:off x="3968254" y="-84364"/>
          <a:ext cx="1354814" cy="7167876"/>
        </a:xfrm>
        <a:prstGeom prst="round2SameRect">
          <a:avLst/>
        </a:prstGeom>
        <a:solidFill>
          <a:srgbClr val="CCFFCC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Учинчи</a:t>
          </a:r>
          <a:r>
            <a:rPr lang="ru-RU" sz="22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давр</a:t>
          </a:r>
          <a:r>
            <a:rPr lang="ru-RU" sz="22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ХХ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асрнинг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30-йилларигача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давом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этиб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"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Энг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янги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тарихий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мактаб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"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даври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ёки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қисқача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"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ижтимоий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йўналиш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"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номини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олди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В.Зомбарт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М.Веберлар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унинг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асосий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муаллифлари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эдилар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61724" y="2888303"/>
        <a:ext cx="7101739" cy="12225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FA1B57-17B9-47E9-9BE6-7C11294E8626}">
      <dsp:nvSpPr>
        <dsp:cNvPr id="0" name=""/>
        <dsp:cNvSpPr/>
      </dsp:nvSpPr>
      <dsp:spPr>
        <a:xfrm>
          <a:off x="0" y="51467"/>
          <a:ext cx="8229600" cy="2281500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К.Книс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алоҳида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иқтисодий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қонунлар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йўқ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фақат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доимо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ҳамма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жойда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амал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қиладиган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табиий</a:t>
          </a:r>
          <a:r>
            <a:rPr lang="ru-RU" sz="2800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қонунлар</a:t>
          </a:r>
          <a:r>
            <a:rPr lang="ru-RU" sz="2800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бор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даъво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қилди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Шунга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асосланиб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у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хусусий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мулкчилик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капитализмнинг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абадийлиги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тўғрисида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хулоса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чиқарди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endParaRPr lang="ru-RU" sz="2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1374" y="162841"/>
        <a:ext cx="8006852" cy="2058752"/>
      </dsp:txXfrm>
    </dsp:sp>
    <dsp:sp modelId="{181B5CFB-322D-4816-8137-BD9C20E3EE3E}">
      <dsp:nvSpPr>
        <dsp:cNvPr id="0" name=""/>
        <dsp:cNvSpPr/>
      </dsp:nvSpPr>
      <dsp:spPr>
        <a:xfrm>
          <a:off x="0" y="2520168"/>
          <a:ext cx="8229600" cy="2281500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Книс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миллат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турмушининг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иқтисодий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шароитлари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учун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индивид (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шахс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),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жамият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давлатнинг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масъулиятини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эклектик (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қоришма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)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тарзда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бирлаштирмоқчи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бўлди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пулни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талқин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этишда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металлчилар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консепцияси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позитциясида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қолди</a:t>
          </a:r>
          <a:r>
            <a:rPr lang="ru-RU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endParaRPr lang="ru-RU" sz="2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1374" y="2631542"/>
        <a:ext cx="8006852" cy="20587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DEF603-EEBA-420C-888B-705531B1A908}">
      <dsp:nvSpPr>
        <dsp:cNvPr id="0" name=""/>
        <dsp:cNvSpPr/>
      </dsp:nvSpPr>
      <dsp:spPr>
        <a:xfrm>
          <a:off x="0" y="0"/>
          <a:ext cx="6995160" cy="1477543"/>
        </a:xfrm>
        <a:prstGeom prst="roundRect">
          <a:avLst>
            <a:gd name="adj" fmla="val 10000"/>
          </a:avLst>
        </a:prstGeom>
        <a:solidFill>
          <a:srgbClr val="FFCCCC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Иқтисодий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ходисаларни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тадқиқ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қилишнинг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тарихий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усули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бу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жамият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тизимининг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иқтисодий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қонунларини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таҳлил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этишга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статистика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тарихий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маълумотларни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юзаки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тарзда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тўплашни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қарама-қарши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қўйди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3276" y="43276"/>
        <a:ext cx="5400775" cy="1390991"/>
      </dsp:txXfrm>
    </dsp:sp>
    <dsp:sp modelId="{092CF936-A889-4710-967D-CF1961291B0F}">
      <dsp:nvSpPr>
        <dsp:cNvPr id="0" name=""/>
        <dsp:cNvSpPr/>
      </dsp:nvSpPr>
      <dsp:spPr>
        <a:xfrm>
          <a:off x="617219" y="1723800"/>
          <a:ext cx="6995160" cy="1477543"/>
        </a:xfrm>
        <a:prstGeom prst="roundRect">
          <a:avLst>
            <a:gd name="adj" fmla="val 10000"/>
          </a:avLst>
        </a:prstGeom>
        <a:solidFill>
          <a:srgbClr val="FFCCCC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Қийматни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фойдалиликдан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иборат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деб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билди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хусусий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мулкчиликнинг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ҳимоячиси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бўлиб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майдонга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чиқди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60495" y="1767076"/>
        <a:ext cx="5330984" cy="1390991"/>
      </dsp:txXfrm>
    </dsp:sp>
    <dsp:sp modelId="{E77CAB13-4102-4BDE-A42D-D1A6927BFB4B}">
      <dsp:nvSpPr>
        <dsp:cNvPr id="0" name=""/>
        <dsp:cNvSpPr/>
      </dsp:nvSpPr>
      <dsp:spPr>
        <a:xfrm>
          <a:off x="1234439" y="3447600"/>
          <a:ext cx="6995160" cy="1477543"/>
        </a:xfrm>
        <a:prstGeom prst="roundRect">
          <a:avLst>
            <a:gd name="adj" fmla="val 10000"/>
          </a:avLst>
        </a:prstGeom>
        <a:solidFill>
          <a:srgbClr val="FFCCCC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Б.Гилдебранд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таклиф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этган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инсоният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тараққиётининг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системаси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натура, пул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ва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кредит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хўжалигини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ўз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ичига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олади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endParaRPr lang="ru-RU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277715" y="3490876"/>
        <a:ext cx="5330984" cy="1390991"/>
      </dsp:txXfrm>
    </dsp:sp>
    <dsp:sp modelId="{864C7789-7E53-4C96-A14A-FEDC2CB2EA90}">
      <dsp:nvSpPr>
        <dsp:cNvPr id="0" name=""/>
        <dsp:cNvSpPr/>
      </dsp:nvSpPr>
      <dsp:spPr>
        <a:xfrm>
          <a:off x="6034756" y="1120470"/>
          <a:ext cx="960403" cy="960403"/>
        </a:xfrm>
        <a:prstGeom prst="downArrow">
          <a:avLst>
            <a:gd name="adj1" fmla="val 55000"/>
            <a:gd name="adj2" fmla="val 45000"/>
          </a:avLst>
        </a:prstGeom>
        <a:solidFill>
          <a:srgbClr val="FF6600">
            <a:alpha val="90000"/>
          </a:srgbClr>
        </a:solidFill>
        <a:ln w="254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250847" y="1120470"/>
        <a:ext cx="528221" cy="722703"/>
      </dsp:txXfrm>
    </dsp:sp>
    <dsp:sp modelId="{F8D60290-CF1A-4800-B5FE-67B5CD3FCD4D}">
      <dsp:nvSpPr>
        <dsp:cNvPr id="0" name=""/>
        <dsp:cNvSpPr/>
      </dsp:nvSpPr>
      <dsp:spPr>
        <a:xfrm>
          <a:off x="6651976" y="2834420"/>
          <a:ext cx="960403" cy="960403"/>
        </a:xfrm>
        <a:prstGeom prst="downArrow">
          <a:avLst>
            <a:gd name="adj1" fmla="val 55000"/>
            <a:gd name="adj2" fmla="val 45000"/>
          </a:avLst>
        </a:prstGeom>
        <a:solidFill>
          <a:srgbClr val="FF6600">
            <a:alpha val="90000"/>
          </a:srgbClr>
        </a:solidFill>
        <a:ln w="254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868067" y="2834420"/>
        <a:ext cx="528221" cy="72270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8136904" cy="1584175"/>
          </a:xfrm>
          <a:solidFill>
            <a:srgbClr val="3399FF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lvl="0" algn="r"/>
            <a:r>
              <a:rPr lang="uz-Cyrl-UZ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z-Cyrl-UZ" smtClean="0">
                <a:latin typeface="Times New Roman" pitchFamily="18" charset="0"/>
                <a:cs typeface="Times New Roman" pitchFamily="18" charset="0"/>
              </a:rPr>
            </a:br>
            <a:r>
              <a:rPr lang="uz-Cyrl-UZ">
                <a:latin typeface="Times New Roman" pitchFamily="18" charset="0"/>
                <a:cs typeface="Times New Roman" pitchFamily="18" charset="0"/>
              </a:rPr>
              <a:t/>
            </a:r>
            <a:br>
              <a:rPr lang="uz-Cyrl-UZ">
                <a:latin typeface="Times New Roman" pitchFamily="18" charset="0"/>
                <a:cs typeface="Times New Roman" pitchFamily="18" charset="0"/>
              </a:rPr>
            </a:br>
            <a:r>
              <a:rPr lang="uz-Cyrl-UZ" smtClean="0">
                <a:latin typeface="Times New Roman" pitchFamily="18" charset="0"/>
                <a:cs typeface="Times New Roman" pitchFamily="18" charset="0"/>
              </a:rPr>
              <a:t>Германия </a:t>
            </a:r>
            <a:r>
              <a:rPr lang="uz-Cyrl-UZ" smtClean="0">
                <a:latin typeface="Times New Roman" pitchFamily="18" charset="0"/>
                <a:cs typeface="Times New Roman" pitchFamily="18" charset="0"/>
              </a:rPr>
              <a:t>тарихий </a:t>
            </a:r>
            <a:r>
              <a:rPr lang="uz-Cyrl-UZ" smtClean="0">
                <a:latin typeface="Times New Roman" pitchFamily="18" charset="0"/>
                <a:cs typeface="Times New Roman" pitchFamily="18" charset="0"/>
              </a:rPr>
              <a:t>таълимотлари</a:t>
            </a:r>
            <a:br>
              <a:rPr lang="uz-Cyrl-UZ" smtClean="0">
                <a:latin typeface="Times New Roman" pitchFamily="18" charset="0"/>
                <a:cs typeface="Times New Roman" pitchFamily="18" charset="0"/>
              </a:rPr>
            </a:br>
            <a:r>
              <a:rPr lang="uz-Cyrl-UZ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z-Cyrl-UZ" smtClean="0">
                <a:latin typeface="Times New Roman" pitchFamily="18" charset="0"/>
                <a:cs typeface="Times New Roman" pitchFamily="18" charset="0"/>
              </a:rPr>
            </a:br>
            <a:r>
              <a:rPr lang="uz-Cyrl-UZ" sz="2700" i="1" smtClean="0">
                <a:latin typeface="Times New Roman" pitchFamily="18" charset="0"/>
                <a:cs typeface="Times New Roman" pitchFamily="18" charset="0"/>
              </a:rPr>
              <a:t>Тайёрлади</a:t>
            </a:r>
            <a:r>
              <a:rPr lang="uz-Latn-UZ" sz="2700" i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z-Cyrl-UZ" sz="2700" i="1" dirty="0">
                <a:latin typeface="Times New Roman" pitchFamily="18" charset="0"/>
                <a:cs typeface="Times New Roman" pitchFamily="18" charset="0"/>
              </a:rPr>
              <a:t>кат. ўқит. М.Аллаярова</a:t>
            </a:r>
            <a:r>
              <a:rPr lang="uz-Latn-UZ" sz="27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Cyrl-UZ" sz="27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35" y="2204864"/>
            <a:ext cx="8064896" cy="44644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851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Асосий саволлар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2568"/>
          </a:xfr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uz-Latn-UZ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Германия </a:t>
            </a:r>
            <a:r>
              <a:rPr lang="uz-Latn-UZ" dirty="0">
                <a:latin typeface="Times New Roman" pitchFamily="18" charset="0"/>
                <a:cs typeface="Times New Roman" pitchFamily="18" charset="0"/>
              </a:rPr>
              <a:t>тарихий мактабларининг ўзига хос 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хусусиятлари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z-Latn-UZ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Ф.Листнинг </a:t>
            </a:r>
            <a:r>
              <a:rPr lang="uz-Latn-UZ" dirty="0">
                <a:latin typeface="Times New Roman" pitchFamily="18" charset="0"/>
                <a:cs typeface="Times New Roman" pitchFamily="18" charset="0"/>
              </a:rPr>
              <a:t>иқтисодий 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қарашлари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z-Latn-UZ" dirty="0">
                <a:latin typeface="Times New Roman" pitchFamily="18" charset="0"/>
                <a:cs typeface="Times New Roman" pitchFamily="18" charset="0"/>
              </a:rPr>
              <a:t>3. Тарихий мактаб (В.Рошер, К.Книс ва Б.Гилдебранд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005064"/>
            <a:ext cx="4502274" cy="24712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1268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uz-Latn-UZ" sz="3200" b="1" dirty="0">
                <a:latin typeface="Times New Roman" pitchFamily="18" charset="0"/>
                <a:cs typeface="Times New Roman" pitchFamily="18" charset="0"/>
              </a:rPr>
              <a:t>Германия тарихий мактабларининг ўзига хос хусусиятлари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589378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4847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778098"/>
          </a:xfr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Ф.Листнинг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иқтисодий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қарашлари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000" dirty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(1789-1846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йй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.)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5400600"/>
          </a:xfr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Қийматни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ишлаб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чиқарувчи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кучлар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"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миллатнинг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руҳи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"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тож-тахтнинг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мерос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бўлиб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қолиши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ҳуқуқ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суд, армия,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политция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кабилар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яратади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ўжалик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тараққиётининг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бешта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босқичга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бўлади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indent="15875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бадавийлик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15875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чўпонлик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15875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деҳқончилик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15875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мануфактура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15875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савдо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74084"/>
            <a:ext cx="2808312" cy="38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7783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66FF66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Германияда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тарихий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мактаблар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шаклланиши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Cyrl-UZ" sz="3600" dirty="0" smtClean="0">
                <a:latin typeface="Times New Roman" pitchFamily="18" charset="0"/>
                <a:cs typeface="Times New Roman" pitchFamily="18" charset="0"/>
              </a:rPr>
              <a:t>босқичлари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4190069"/>
              </p:ext>
            </p:extLst>
          </p:nvPr>
        </p:nvGraphicFramePr>
        <p:xfrm>
          <a:off x="467544" y="170080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7331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  <a:solidFill>
            <a:srgbClr val="3333CC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lvl="0"/>
            <a:r>
              <a:rPr lang="ru-RU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Вилгельм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Георг Фридрих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Рошер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(1817-1894)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Германиядаги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тарихий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мактабнинг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асосчиси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  <a:solidFill>
            <a:srgbClr val="CCCCFF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Иқтисодий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қонунларнинг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объективлигини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рад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қилиш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таълимотнинг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ўзагидир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В.Рошер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ижтимоий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иқтисодиётнинг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умумий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қонунияти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йўқ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балки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фақат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иқтисодий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омиллар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тараққиётининггина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қонунлари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бор,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даъво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қилган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Сиёсий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иқтисод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миллат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олдида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бурч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туйғусига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эга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бўлган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маънавий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фандир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32190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Карл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Книс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(1821-1892) "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Тарихий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усул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нуқтайи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назаридан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сиёсий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иқтисод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китоби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(1853)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6869732"/>
              </p:ext>
            </p:extLst>
          </p:nvPr>
        </p:nvGraphicFramePr>
        <p:xfrm>
          <a:off x="457200" y="1600200"/>
          <a:ext cx="8229600" cy="4853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8415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6600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Бруно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Гилдебранд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(1812-1878) "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Ҳозирги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замон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келажакнинг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сиёсий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иқтисоди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китоби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(1848)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8717799"/>
              </p:ext>
            </p:extLst>
          </p:nvPr>
        </p:nvGraphicFramePr>
        <p:xfrm>
          <a:off x="457200" y="1600200"/>
          <a:ext cx="8229600" cy="49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70728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Янги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тарихий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мактаб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ижтимоий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йўналиш"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Густав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Шмоллер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(1838- 1917) </a:t>
            </a: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/>
              <a:t> 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Г.Шмоллер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иқтисодиётда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одоб-ҳуқуқ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омилини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белгиловчи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омил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ҳисоблаб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ҳар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халқнинг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ҳаёт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тарзи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одоб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қоидаларида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хўжалик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ҳуқуқида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ўзининг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асосий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ифодасини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топади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таъкидлайди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Янги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тарихий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мактаб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иқтисодчилари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хўжалик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турмушида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буржуа-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помешчик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давлати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ҳал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қилувчи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рол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ўйнайди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эдилар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Улар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Германияда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кучли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миллий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давлат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ташкил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этилиши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тарафдори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эдилар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573016"/>
            <a:ext cx="2376264" cy="2952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1973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Лун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Брентано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(1844-1931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0600"/>
          </a:xfr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Л.Брентано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иқтисодиётда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аҳлоқ</a:t>
            </a:r>
            <a:r>
              <a:rPr 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ҳуқуқ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омиллари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белгиловчи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рол </a:t>
            </a:r>
          </a:p>
          <a:p>
            <a:pPr marL="0" indent="0"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ўйнайди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деб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ҳисоблаб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ишлаб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чиқариш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унинг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табиий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ижтимоий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жиҳатларига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эътибор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бермайди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айрбошлаш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консепциясининг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тарафдори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бўлиб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айрибошлаш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шароитларининг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ўзгариши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хўжалик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турмушида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ишлаб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чиқариш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шаклларида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белгиловчи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аҳамиятга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эга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бўлади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деб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ҳисоблайди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Л.Брентано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либерал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капиталистларнинг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манфаатларини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ифодалаб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немис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ишчилар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сифининг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инқилобий-сиёсий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чиқишларига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қарши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эди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60648"/>
            <a:ext cx="1907703" cy="25649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9979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Вернер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Зомбарт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(1863-1941)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1"/>
          </a:xfr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166" y="1628800"/>
            <a:ext cx="3960440" cy="4608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0586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Вернер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Зомбарт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(1863-1941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976123"/>
              </p:ext>
            </p:extLst>
          </p:nvPr>
        </p:nvGraphicFramePr>
        <p:xfrm>
          <a:off x="457200" y="1268760"/>
          <a:ext cx="822960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06487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Макс Вебер (1864-1921)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991" y="1628800"/>
            <a:ext cx="3867150" cy="4946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6469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Макс Вебер (1864-1921)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3634540"/>
              </p:ext>
            </p:extLst>
          </p:nvPr>
        </p:nvGraphicFramePr>
        <p:xfrm>
          <a:off x="457200" y="1196752"/>
          <a:ext cx="822960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02901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692</Words>
  <Application>Microsoft Office PowerPoint</Application>
  <PresentationFormat>Экран (4:3)</PresentationFormat>
  <Paragraphs>56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 Германия тарихий таълимотлари   Тайёрлади:кат. ўқит. М.Аллаярова   </vt:lpstr>
      <vt:lpstr>Асосий саволлар</vt:lpstr>
      <vt:lpstr>Германия тарихий мактабларининг ўзига хос хусусиятлари</vt:lpstr>
      <vt:lpstr>Ф.Листнинг иқтисодий қарашлари  (1789-1846 йй.) </vt:lpstr>
      <vt:lpstr>Германияда тарихий мактаблар шаклланиши босқичлари</vt:lpstr>
      <vt:lpstr>Вилгельм Георг Фридрих Рошер (1817-1894) Германиядаги тарихий мактабнинг асосчиси </vt:lpstr>
      <vt:lpstr>Карл Книс (1821-1892) "Тарихий усул нуқтайи назаридан сиёсий иқтисод" китоби (1853)</vt:lpstr>
      <vt:lpstr>Бруно Гилдебранд (1812-1878) "Ҳозирги замон ва келажакнинг сиёсий иқтисоди" китоби (1848)</vt:lpstr>
      <vt:lpstr>  Янги тарихий мактаб ва "ижтимоий йўналиш"Густав Шмоллер (1838- 1917)    </vt:lpstr>
      <vt:lpstr>   Лун Брентано (1844-1931) </vt:lpstr>
      <vt:lpstr>Вернер Зомбарт (1863-1941)</vt:lpstr>
      <vt:lpstr>Вернер Зомбарт (1863-1941)</vt:lpstr>
      <vt:lpstr>Макс Вебер (1864-1921)</vt:lpstr>
      <vt:lpstr>Макс Вебер (1864-1921)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Германия тарихий таълимотлари</dc:title>
  <dc:creator>Pc</dc:creator>
  <cp:lastModifiedBy>AliCom</cp:lastModifiedBy>
  <cp:revision>66</cp:revision>
  <dcterms:created xsi:type="dcterms:W3CDTF">2023-10-15T15:02:26Z</dcterms:created>
  <dcterms:modified xsi:type="dcterms:W3CDTF">2025-09-11T03:26:18Z</dcterms:modified>
</cp:coreProperties>
</file>