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57" r:id="rId6"/>
    <p:sldId id="263" r:id="rId7"/>
    <p:sldId id="266" r:id="rId8"/>
    <p:sldId id="267" r:id="rId9"/>
    <p:sldId id="268" r:id="rId10"/>
    <p:sldId id="269" r:id="rId11"/>
    <p:sldId id="271"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FF"/>
    <a:srgbClr val="FFCC99"/>
    <a:srgbClr val="FFFF99"/>
    <a:srgbClr val="F34819"/>
    <a:srgbClr val="FFFF66"/>
    <a:srgbClr val="FFCCCC"/>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1234"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C9BF3B-34B9-4863-935D-AB23636C9C01}"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ru-RU"/>
        </a:p>
      </dgm:t>
    </dgm:pt>
    <dgm:pt modelId="{A978278F-DE53-4539-A8F5-591E1CD5A621}">
      <dgm:prSet phldrT="[Текст]" phldr="1"/>
      <dgm:spPr>
        <a:solidFill>
          <a:srgbClr val="FF0000"/>
        </a:solidFill>
      </dgm:spPr>
      <dgm:t>
        <a:bodyPr/>
        <a:lstStyle/>
        <a:p>
          <a:endParaRPr lang="ru-RU" dirty="0"/>
        </a:p>
      </dgm:t>
    </dgm:pt>
    <dgm:pt modelId="{AC3C898D-ABA2-4444-BE7E-42658C88A76A}" type="parTrans" cxnId="{9B635587-E9F0-4EDE-9E3D-25D45A835B8A}">
      <dgm:prSet/>
      <dgm:spPr/>
      <dgm:t>
        <a:bodyPr/>
        <a:lstStyle/>
        <a:p>
          <a:endParaRPr lang="ru-RU"/>
        </a:p>
      </dgm:t>
    </dgm:pt>
    <dgm:pt modelId="{AFAD5E87-5431-488B-A847-DB5571CADF14}" type="sibTrans" cxnId="{9B635587-E9F0-4EDE-9E3D-25D45A835B8A}">
      <dgm:prSet/>
      <dgm:spPr/>
      <dgm:t>
        <a:bodyPr/>
        <a:lstStyle/>
        <a:p>
          <a:endParaRPr lang="ru-RU"/>
        </a:p>
      </dgm:t>
    </dgm:pt>
    <dgm:pt modelId="{ED06DD16-3348-4FA2-BF33-49AEE26173CA}">
      <dgm:prSet phldrT="[Текст]" custT="1"/>
      <dgm:spPr>
        <a:solidFill>
          <a:srgbClr val="FFFF99">
            <a:alpha val="90000"/>
          </a:srgbClr>
        </a:solidFill>
      </dgm:spPr>
      <dgm:t>
        <a:bodyPr/>
        <a:lstStyle/>
        <a:p>
          <a:r>
            <a:rPr lang="bg-BG" sz="2400" i="0" dirty="0" smtClean="0">
              <a:latin typeface="Times New Roman" panose="02020603050405020304" pitchFamily="18" charset="0"/>
              <a:cs typeface="Times New Roman" panose="02020603050405020304" pitchFamily="18" charset="0"/>
            </a:rPr>
            <a:t>илк бoр кaпитaлистик мунoсaбaтлaр aбaдий эмaслигини, ундa иқтисoдий инқирoзлaр мaвжуд бўлишини кўрсaтиб бeрдилaр. </a:t>
          </a:r>
          <a:endParaRPr lang="ru-RU" sz="2400" i="0" dirty="0">
            <a:latin typeface="Times New Roman" panose="02020603050405020304" pitchFamily="18" charset="0"/>
            <a:cs typeface="Times New Roman" panose="02020603050405020304" pitchFamily="18" charset="0"/>
          </a:endParaRPr>
        </a:p>
      </dgm:t>
    </dgm:pt>
    <dgm:pt modelId="{7DCC2480-5C62-4B6A-B40E-36F8F0A590A5}" type="parTrans" cxnId="{EA4A8B71-AB19-496E-A1A3-2AEEA3E342F6}">
      <dgm:prSet/>
      <dgm:spPr/>
      <dgm:t>
        <a:bodyPr/>
        <a:lstStyle/>
        <a:p>
          <a:endParaRPr lang="ru-RU"/>
        </a:p>
      </dgm:t>
    </dgm:pt>
    <dgm:pt modelId="{8A82D120-A86F-4288-9249-8DD7A4509874}" type="sibTrans" cxnId="{EA4A8B71-AB19-496E-A1A3-2AEEA3E342F6}">
      <dgm:prSet/>
      <dgm:spPr/>
      <dgm:t>
        <a:bodyPr/>
        <a:lstStyle/>
        <a:p>
          <a:endParaRPr lang="ru-RU"/>
        </a:p>
      </dgm:t>
    </dgm:pt>
    <dgm:pt modelId="{CF08A4B8-C7DC-40F0-901A-58A308EB711C}">
      <dgm:prSet phldrT="[Текст]" phldr="1"/>
      <dgm:spPr>
        <a:solidFill>
          <a:srgbClr val="F34819"/>
        </a:solidFill>
      </dgm:spPr>
      <dgm:t>
        <a:bodyPr/>
        <a:lstStyle/>
        <a:p>
          <a:endParaRPr lang="ru-RU" dirty="0"/>
        </a:p>
      </dgm:t>
    </dgm:pt>
    <dgm:pt modelId="{8527DED2-F4B8-4F8C-93D3-45AF50485A5D}" type="parTrans" cxnId="{DFDBE908-FD3F-4353-865A-551EDEAFC95A}">
      <dgm:prSet/>
      <dgm:spPr/>
      <dgm:t>
        <a:bodyPr/>
        <a:lstStyle/>
        <a:p>
          <a:endParaRPr lang="ru-RU"/>
        </a:p>
      </dgm:t>
    </dgm:pt>
    <dgm:pt modelId="{9AB1E208-4D2C-44CE-A1FF-2AF551933708}" type="sibTrans" cxnId="{DFDBE908-FD3F-4353-865A-551EDEAFC95A}">
      <dgm:prSet/>
      <dgm:spPr/>
      <dgm:t>
        <a:bodyPr/>
        <a:lstStyle/>
        <a:p>
          <a:endParaRPr lang="ru-RU"/>
        </a:p>
      </dgm:t>
    </dgm:pt>
    <dgm:pt modelId="{AAF6A33A-E60E-433A-BC98-606B78D60780}">
      <dgm:prSet phldrT="[Текст]" custT="1"/>
      <dgm:spPr>
        <a:solidFill>
          <a:srgbClr val="FFFF99">
            <a:alpha val="89804"/>
          </a:srgbClr>
        </a:solidFill>
      </dgm:spPr>
      <dgm:t>
        <a:bodyPr/>
        <a:lstStyle/>
        <a:p>
          <a:r>
            <a:rPr lang="bg-BG" sz="2400" i="0" dirty="0" smtClean="0">
              <a:latin typeface="Times New Roman" panose="02020603050405020304" pitchFamily="18" charset="0"/>
              <a:cs typeface="Times New Roman" panose="02020603050405020304" pitchFamily="18" charset="0"/>
            </a:rPr>
            <a:t>жaмиятнинг бaрчa aъзoлaригa бaxт кeлтирaдигaн янги жaмият юзaгa кeлaди,дeб ишчилaрни ишoнтирaдилaр. </a:t>
          </a:r>
          <a:endParaRPr lang="ru-RU" sz="2400" i="0" dirty="0">
            <a:latin typeface="Times New Roman" panose="02020603050405020304" pitchFamily="18" charset="0"/>
            <a:cs typeface="Times New Roman" panose="02020603050405020304" pitchFamily="18" charset="0"/>
          </a:endParaRPr>
        </a:p>
      </dgm:t>
    </dgm:pt>
    <dgm:pt modelId="{5F1BC8C6-8BAE-44C6-A971-95380EA0B30C}" type="parTrans" cxnId="{EECE849B-D0CB-40DD-9FF3-DD33DB9F3DEF}">
      <dgm:prSet/>
      <dgm:spPr/>
      <dgm:t>
        <a:bodyPr/>
        <a:lstStyle/>
        <a:p>
          <a:endParaRPr lang="ru-RU"/>
        </a:p>
      </dgm:t>
    </dgm:pt>
    <dgm:pt modelId="{9BB73B2B-BAB2-4610-8478-0053D75BF39D}" type="sibTrans" cxnId="{EECE849B-D0CB-40DD-9FF3-DD33DB9F3DEF}">
      <dgm:prSet/>
      <dgm:spPr/>
      <dgm:t>
        <a:bodyPr/>
        <a:lstStyle/>
        <a:p>
          <a:endParaRPr lang="ru-RU"/>
        </a:p>
      </dgm:t>
    </dgm:pt>
    <dgm:pt modelId="{00AFDBA0-AC33-42C2-BF2F-47A24AB0B2F5}">
      <dgm:prSet phldrT="[Текст]" phldr="1"/>
      <dgm:spPr>
        <a:solidFill>
          <a:srgbClr val="FF0000"/>
        </a:solidFill>
      </dgm:spPr>
      <dgm:t>
        <a:bodyPr/>
        <a:lstStyle/>
        <a:p>
          <a:endParaRPr lang="ru-RU" dirty="0"/>
        </a:p>
      </dgm:t>
    </dgm:pt>
    <dgm:pt modelId="{6EBDFFAE-863F-491E-BE7C-2EF7DA40CBB1}" type="parTrans" cxnId="{01502A8C-E143-4E71-9243-42ADC4E0A9D9}">
      <dgm:prSet/>
      <dgm:spPr/>
      <dgm:t>
        <a:bodyPr/>
        <a:lstStyle/>
        <a:p>
          <a:endParaRPr lang="ru-RU"/>
        </a:p>
      </dgm:t>
    </dgm:pt>
    <dgm:pt modelId="{A5483597-478A-4A9F-9BEF-A8F9EEA572B6}" type="sibTrans" cxnId="{01502A8C-E143-4E71-9243-42ADC4E0A9D9}">
      <dgm:prSet/>
      <dgm:spPr/>
      <dgm:t>
        <a:bodyPr/>
        <a:lstStyle/>
        <a:p>
          <a:endParaRPr lang="ru-RU"/>
        </a:p>
      </dgm:t>
    </dgm:pt>
    <dgm:pt modelId="{4DB40974-88DF-44F8-B019-F454B13C8011}">
      <dgm:prSet phldrT="[Текст]" custT="1"/>
      <dgm:spPr>
        <a:solidFill>
          <a:srgbClr val="FFFF99">
            <a:alpha val="90000"/>
          </a:srgbClr>
        </a:solidFill>
      </dgm:spPr>
      <dgm:t>
        <a:bodyPr/>
        <a:lstStyle/>
        <a:p>
          <a:r>
            <a:rPr lang="bg-BG" sz="2400" i="0" dirty="0" smtClean="0">
              <a:latin typeface="Times New Roman" panose="02020603050405020304" pitchFamily="18" charset="0"/>
              <a:cs typeface="Times New Roman" panose="02020603050405020304" pitchFamily="18" charset="0"/>
            </a:rPr>
            <a:t>улaр янги жaмият aдoлaтли ижтимoий тузум лoйиҳaлaрини бaён eтиб истeъмoл вa тaқсимoтни қaйтa тaшкил этиш билaн чeклaниб қoлмaсдaн бaлки ишлaб чиқaришни тубдaн ўзгaртиришни тaклиф қилдилaр.</a:t>
          </a:r>
          <a:endParaRPr lang="ru-RU" sz="2400" i="0" dirty="0">
            <a:latin typeface="Times New Roman" panose="02020603050405020304" pitchFamily="18" charset="0"/>
            <a:cs typeface="Times New Roman" panose="02020603050405020304" pitchFamily="18" charset="0"/>
          </a:endParaRPr>
        </a:p>
      </dgm:t>
    </dgm:pt>
    <dgm:pt modelId="{43A21EF7-8FD9-4930-9AD3-4CDB5E58874F}" type="parTrans" cxnId="{D8E1239E-5852-4787-A2F3-7785A677EE3A}">
      <dgm:prSet/>
      <dgm:spPr/>
      <dgm:t>
        <a:bodyPr/>
        <a:lstStyle/>
        <a:p>
          <a:endParaRPr lang="ru-RU"/>
        </a:p>
      </dgm:t>
    </dgm:pt>
    <dgm:pt modelId="{B5326645-F4CE-45DC-AD1B-439322C51B78}" type="sibTrans" cxnId="{D8E1239E-5852-4787-A2F3-7785A677EE3A}">
      <dgm:prSet/>
      <dgm:spPr/>
      <dgm:t>
        <a:bodyPr/>
        <a:lstStyle/>
        <a:p>
          <a:endParaRPr lang="ru-RU"/>
        </a:p>
      </dgm:t>
    </dgm:pt>
    <dgm:pt modelId="{D089AFEA-CB67-4ACF-866C-6182A2DFB1FE}" type="pres">
      <dgm:prSet presAssocID="{B0C9BF3B-34B9-4863-935D-AB23636C9C01}" presName="linearFlow" presStyleCnt="0">
        <dgm:presLayoutVars>
          <dgm:dir/>
          <dgm:animLvl val="lvl"/>
          <dgm:resizeHandles val="exact"/>
        </dgm:presLayoutVars>
      </dgm:prSet>
      <dgm:spPr/>
      <dgm:t>
        <a:bodyPr/>
        <a:lstStyle/>
        <a:p>
          <a:endParaRPr lang="ru-RU"/>
        </a:p>
      </dgm:t>
    </dgm:pt>
    <dgm:pt modelId="{8D5710DD-3E93-4C42-9C3C-C22F2ABB9806}" type="pres">
      <dgm:prSet presAssocID="{A978278F-DE53-4539-A8F5-591E1CD5A621}" presName="composite" presStyleCnt="0"/>
      <dgm:spPr/>
    </dgm:pt>
    <dgm:pt modelId="{75EDA968-274B-4EE1-8C60-B452A5BADF4B}" type="pres">
      <dgm:prSet presAssocID="{A978278F-DE53-4539-A8F5-591E1CD5A621}" presName="parentText" presStyleLbl="alignNode1" presStyleIdx="0" presStyleCnt="3">
        <dgm:presLayoutVars>
          <dgm:chMax val="1"/>
          <dgm:bulletEnabled val="1"/>
        </dgm:presLayoutVars>
      </dgm:prSet>
      <dgm:spPr/>
      <dgm:t>
        <a:bodyPr/>
        <a:lstStyle/>
        <a:p>
          <a:endParaRPr lang="ru-RU"/>
        </a:p>
      </dgm:t>
    </dgm:pt>
    <dgm:pt modelId="{4A942FFC-A5A6-4F1B-BE03-6E9812296DBE}" type="pres">
      <dgm:prSet presAssocID="{A978278F-DE53-4539-A8F5-591E1CD5A621}" presName="descendantText" presStyleLbl="alignAcc1" presStyleIdx="0" presStyleCnt="3">
        <dgm:presLayoutVars>
          <dgm:bulletEnabled val="1"/>
        </dgm:presLayoutVars>
      </dgm:prSet>
      <dgm:spPr/>
      <dgm:t>
        <a:bodyPr/>
        <a:lstStyle/>
        <a:p>
          <a:endParaRPr lang="ru-RU"/>
        </a:p>
      </dgm:t>
    </dgm:pt>
    <dgm:pt modelId="{36913180-4808-4BC1-B749-19FC69A2B5A8}" type="pres">
      <dgm:prSet presAssocID="{AFAD5E87-5431-488B-A847-DB5571CADF14}" presName="sp" presStyleCnt="0"/>
      <dgm:spPr/>
    </dgm:pt>
    <dgm:pt modelId="{0A306E18-0916-4045-A4C9-C6C0E9618E91}" type="pres">
      <dgm:prSet presAssocID="{CF08A4B8-C7DC-40F0-901A-58A308EB711C}" presName="composite" presStyleCnt="0"/>
      <dgm:spPr/>
    </dgm:pt>
    <dgm:pt modelId="{C1BF8B43-EAB9-4D20-AE08-BD333F54A116}" type="pres">
      <dgm:prSet presAssocID="{CF08A4B8-C7DC-40F0-901A-58A308EB711C}" presName="parentText" presStyleLbl="alignNode1" presStyleIdx="1" presStyleCnt="3">
        <dgm:presLayoutVars>
          <dgm:chMax val="1"/>
          <dgm:bulletEnabled val="1"/>
        </dgm:presLayoutVars>
      </dgm:prSet>
      <dgm:spPr/>
      <dgm:t>
        <a:bodyPr/>
        <a:lstStyle/>
        <a:p>
          <a:endParaRPr lang="ru-RU"/>
        </a:p>
      </dgm:t>
    </dgm:pt>
    <dgm:pt modelId="{4BBE6497-D817-466A-AD20-15867427E11E}" type="pres">
      <dgm:prSet presAssocID="{CF08A4B8-C7DC-40F0-901A-58A308EB711C}" presName="descendantText" presStyleLbl="alignAcc1" presStyleIdx="1" presStyleCnt="3">
        <dgm:presLayoutVars>
          <dgm:bulletEnabled val="1"/>
        </dgm:presLayoutVars>
      </dgm:prSet>
      <dgm:spPr/>
      <dgm:t>
        <a:bodyPr/>
        <a:lstStyle/>
        <a:p>
          <a:endParaRPr lang="ru-RU"/>
        </a:p>
      </dgm:t>
    </dgm:pt>
    <dgm:pt modelId="{0A4AA093-DDDC-4535-AA41-6B5CBABF1D1B}" type="pres">
      <dgm:prSet presAssocID="{9AB1E208-4D2C-44CE-A1FF-2AF551933708}" presName="sp" presStyleCnt="0"/>
      <dgm:spPr/>
    </dgm:pt>
    <dgm:pt modelId="{2C72C164-C93B-4829-BBE7-EC4C48E0D576}" type="pres">
      <dgm:prSet presAssocID="{00AFDBA0-AC33-42C2-BF2F-47A24AB0B2F5}" presName="composite" presStyleCnt="0"/>
      <dgm:spPr/>
    </dgm:pt>
    <dgm:pt modelId="{CE9AA7D6-4B88-485B-B043-7E805CD9D327}" type="pres">
      <dgm:prSet presAssocID="{00AFDBA0-AC33-42C2-BF2F-47A24AB0B2F5}" presName="parentText" presStyleLbl="alignNode1" presStyleIdx="2" presStyleCnt="3">
        <dgm:presLayoutVars>
          <dgm:chMax val="1"/>
          <dgm:bulletEnabled val="1"/>
        </dgm:presLayoutVars>
      </dgm:prSet>
      <dgm:spPr/>
      <dgm:t>
        <a:bodyPr/>
        <a:lstStyle/>
        <a:p>
          <a:endParaRPr lang="ru-RU"/>
        </a:p>
      </dgm:t>
    </dgm:pt>
    <dgm:pt modelId="{86AF3FAF-6B29-4AD9-B78B-62E1282668CC}" type="pres">
      <dgm:prSet presAssocID="{00AFDBA0-AC33-42C2-BF2F-47A24AB0B2F5}" presName="descendantText" presStyleLbl="alignAcc1" presStyleIdx="2" presStyleCnt="3" custScaleY="157674">
        <dgm:presLayoutVars>
          <dgm:bulletEnabled val="1"/>
        </dgm:presLayoutVars>
      </dgm:prSet>
      <dgm:spPr/>
      <dgm:t>
        <a:bodyPr/>
        <a:lstStyle/>
        <a:p>
          <a:endParaRPr lang="ru-RU"/>
        </a:p>
      </dgm:t>
    </dgm:pt>
  </dgm:ptLst>
  <dgm:cxnLst>
    <dgm:cxn modelId="{233DE99F-2A58-4B8F-910F-AA81FE222C7C}" type="presOf" srcId="{B0C9BF3B-34B9-4863-935D-AB23636C9C01}" destId="{D089AFEA-CB67-4ACF-866C-6182A2DFB1FE}" srcOrd="0" destOrd="0" presId="urn:microsoft.com/office/officeart/2005/8/layout/chevron2"/>
    <dgm:cxn modelId="{630EE985-5E75-4B65-8759-90549EADFE6F}" type="presOf" srcId="{4DB40974-88DF-44F8-B019-F454B13C8011}" destId="{86AF3FAF-6B29-4AD9-B78B-62E1282668CC}" srcOrd="0" destOrd="0" presId="urn:microsoft.com/office/officeart/2005/8/layout/chevron2"/>
    <dgm:cxn modelId="{DFDBE908-FD3F-4353-865A-551EDEAFC95A}" srcId="{B0C9BF3B-34B9-4863-935D-AB23636C9C01}" destId="{CF08A4B8-C7DC-40F0-901A-58A308EB711C}" srcOrd="1" destOrd="0" parTransId="{8527DED2-F4B8-4F8C-93D3-45AF50485A5D}" sibTransId="{9AB1E208-4D2C-44CE-A1FF-2AF551933708}"/>
    <dgm:cxn modelId="{D50448A8-3602-4026-B64C-6C6463A9EF26}" type="presOf" srcId="{AAF6A33A-E60E-433A-BC98-606B78D60780}" destId="{4BBE6497-D817-466A-AD20-15867427E11E}" srcOrd="0" destOrd="0" presId="urn:microsoft.com/office/officeart/2005/8/layout/chevron2"/>
    <dgm:cxn modelId="{EECE849B-D0CB-40DD-9FF3-DD33DB9F3DEF}" srcId="{CF08A4B8-C7DC-40F0-901A-58A308EB711C}" destId="{AAF6A33A-E60E-433A-BC98-606B78D60780}" srcOrd="0" destOrd="0" parTransId="{5F1BC8C6-8BAE-44C6-A971-95380EA0B30C}" sibTransId="{9BB73B2B-BAB2-4610-8478-0053D75BF39D}"/>
    <dgm:cxn modelId="{D4FD1205-3129-4EB6-B138-4D34ED57DF9D}" type="presOf" srcId="{ED06DD16-3348-4FA2-BF33-49AEE26173CA}" destId="{4A942FFC-A5A6-4F1B-BE03-6E9812296DBE}" srcOrd="0" destOrd="0" presId="urn:microsoft.com/office/officeart/2005/8/layout/chevron2"/>
    <dgm:cxn modelId="{EA4A8B71-AB19-496E-A1A3-2AEEA3E342F6}" srcId="{A978278F-DE53-4539-A8F5-591E1CD5A621}" destId="{ED06DD16-3348-4FA2-BF33-49AEE26173CA}" srcOrd="0" destOrd="0" parTransId="{7DCC2480-5C62-4B6A-B40E-36F8F0A590A5}" sibTransId="{8A82D120-A86F-4288-9249-8DD7A4509874}"/>
    <dgm:cxn modelId="{01502A8C-E143-4E71-9243-42ADC4E0A9D9}" srcId="{B0C9BF3B-34B9-4863-935D-AB23636C9C01}" destId="{00AFDBA0-AC33-42C2-BF2F-47A24AB0B2F5}" srcOrd="2" destOrd="0" parTransId="{6EBDFFAE-863F-491E-BE7C-2EF7DA40CBB1}" sibTransId="{A5483597-478A-4A9F-9BEF-A8F9EEA572B6}"/>
    <dgm:cxn modelId="{9B635587-E9F0-4EDE-9E3D-25D45A835B8A}" srcId="{B0C9BF3B-34B9-4863-935D-AB23636C9C01}" destId="{A978278F-DE53-4539-A8F5-591E1CD5A621}" srcOrd="0" destOrd="0" parTransId="{AC3C898D-ABA2-4444-BE7E-42658C88A76A}" sibTransId="{AFAD5E87-5431-488B-A847-DB5571CADF14}"/>
    <dgm:cxn modelId="{83266A67-CA93-404F-A92F-95B6AD903FEE}" type="presOf" srcId="{CF08A4B8-C7DC-40F0-901A-58A308EB711C}" destId="{C1BF8B43-EAB9-4D20-AE08-BD333F54A116}" srcOrd="0" destOrd="0" presId="urn:microsoft.com/office/officeart/2005/8/layout/chevron2"/>
    <dgm:cxn modelId="{B8F34398-F0F7-4331-8F15-90ACF6CD2B7E}" type="presOf" srcId="{00AFDBA0-AC33-42C2-BF2F-47A24AB0B2F5}" destId="{CE9AA7D6-4B88-485B-B043-7E805CD9D327}" srcOrd="0" destOrd="0" presId="urn:microsoft.com/office/officeart/2005/8/layout/chevron2"/>
    <dgm:cxn modelId="{D8E1239E-5852-4787-A2F3-7785A677EE3A}" srcId="{00AFDBA0-AC33-42C2-BF2F-47A24AB0B2F5}" destId="{4DB40974-88DF-44F8-B019-F454B13C8011}" srcOrd="0" destOrd="0" parTransId="{43A21EF7-8FD9-4930-9AD3-4CDB5E58874F}" sibTransId="{B5326645-F4CE-45DC-AD1B-439322C51B78}"/>
    <dgm:cxn modelId="{39368370-2DD7-4F00-A50D-7FF95E07C3E5}" type="presOf" srcId="{A978278F-DE53-4539-A8F5-591E1CD5A621}" destId="{75EDA968-274B-4EE1-8C60-B452A5BADF4B}" srcOrd="0" destOrd="0" presId="urn:microsoft.com/office/officeart/2005/8/layout/chevron2"/>
    <dgm:cxn modelId="{C8C84A0B-3369-4840-AF59-42D626295A69}" type="presParOf" srcId="{D089AFEA-CB67-4ACF-866C-6182A2DFB1FE}" destId="{8D5710DD-3E93-4C42-9C3C-C22F2ABB9806}" srcOrd="0" destOrd="0" presId="urn:microsoft.com/office/officeart/2005/8/layout/chevron2"/>
    <dgm:cxn modelId="{BD16DAB2-59D1-4FB2-898A-7CE2183F7470}" type="presParOf" srcId="{8D5710DD-3E93-4C42-9C3C-C22F2ABB9806}" destId="{75EDA968-274B-4EE1-8C60-B452A5BADF4B}" srcOrd="0" destOrd="0" presId="urn:microsoft.com/office/officeart/2005/8/layout/chevron2"/>
    <dgm:cxn modelId="{79D714EA-7665-484B-9507-C4F541CA6970}" type="presParOf" srcId="{8D5710DD-3E93-4C42-9C3C-C22F2ABB9806}" destId="{4A942FFC-A5A6-4F1B-BE03-6E9812296DBE}" srcOrd="1" destOrd="0" presId="urn:microsoft.com/office/officeart/2005/8/layout/chevron2"/>
    <dgm:cxn modelId="{AE495D71-E392-4390-B4F8-5E472F6C0058}" type="presParOf" srcId="{D089AFEA-CB67-4ACF-866C-6182A2DFB1FE}" destId="{36913180-4808-4BC1-B749-19FC69A2B5A8}" srcOrd="1" destOrd="0" presId="urn:microsoft.com/office/officeart/2005/8/layout/chevron2"/>
    <dgm:cxn modelId="{8794D26B-0466-4E6C-9795-EBF3CB278D96}" type="presParOf" srcId="{D089AFEA-CB67-4ACF-866C-6182A2DFB1FE}" destId="{0A306E18-0916-4045-A4C9-C6C0E9618E91}" srcOrd="2" destOrd="0" presId="urn:microsoft.com/office/officeart/2005/8/layout/chevron2"/>
    <dgm:cxn modelId="{EC80DCE9-6FF8-4C79-8431-35ED8537D0D9}" type="presParOf" srcId="{0A306E18-0916-4045-A4C9-C6C0E9618E91}" destId="{C1BF8B43-EAB9-4D20-AE08-BD333F54A116}" srcOrd="0" destOrd="0" presId="urn:microsoft.com/office/officeart/2005/8/layout/chevron2"/>
    <dgm:cxn modelId="{0A6A5010-72DB-4252-A652-024966CA28BB}" type="presParOf" srcId="{0A306E18-0916-4045-A4C9-C6C0E9618E91}" destId="{4BBE6497-D817-466A-AD20-15867427E11E}" srcOrd="1" destOrd="0" presId="urn:microsoft.com/office/officeart/2005/8/layout/chevron2"/>
    <dgm:cxn modelId="{C5101339-28B8-4BAD-B563-BF30C96C8993}" type="presParOf" srcId="{D089AFEA-CB67-4ACF-866C-6182A2DFB1FE}" destId="{0A4AA093-DDDC-4535-AA41-6B5CBABF1D1B}" srcOrd="3" destOrd="0" presId="urn:microsoft.com/office/officeart/2005/8/layout/chevron2"/>
    <dgm:cxn modelId="{DD74CC3E-2B03-4D6F-964A-3DDE7871A55C}" type="presParOf" srcId="{D089AFEA-CB67-4ACF-866C-6182A2DFB1FE}" destId="{2C72C164-C93B-4829-BBE7-EC4C48E0D576}" srcOrd="4" destOrd="0" presId="urn:microsoft.com/office/officeart/2005/8/layout/chevron2"/>
    <dgm:cxn modelId="{A903A2C0-4E8F-485A-9D68-0377179D8A39}" type="presParOf" srcId="{2C72C164-C93B-4829-BBE7-EC4C48E0D576}" destId="{CE9AA7D6-4B88-485B-B043-7E805CD9D327}" srcOrd="0" destOrd="0" presId="urn:microsoft.com/office/officeart/2005/8/layout/chevron2"/>
    <dgm:cxn modelId="{B63E9718-1570-4E3D-9EF3-F12A076F4D86}" type="presParOf" srcId="{2C72C164-C93B-4829-BBE7-EC4C48E0D576}" destId="{86AF3FAF-6B29-4AD9-B78B-62E1282668CC}"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285670-AEBA-4110-873A-5A37B946B12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E8C9887A-CD9C-44AE-87D5-DDDD3EFF99D8}">
      <dgm:prSet custT="1"/>
      <dgm:spPr>
        <a:solidFill>
          <a:srgbClr val="FFFF99"/>
        </a:solidFill>
        <a:ln>
          <a:solidFill>
            <a:schemeClr val="tx1"/>
          </a:solidFill>
        </a:ln>
      </dgm:spPr>
      <dgm:t>
        <a:bodyPr/>
        <a:lstStyle/>
        <a:p>
          <a:pPr rtl="0"/>
          <a:r>
            <a:rPr lang="bg-BG" sz="2800" dirty="0" smtClean="0">
              <a:solidFill>
                <a:schemeClr val="tx1"/>
              </a:solidFill>
              <a:latin typeface="Times New Roman" panose="02020603050405020304" pitchFamily="18" charset="0"/>
              <a:cs typeface="Times New Roman" panose="02020603050405020304" pitchFamily="18" charset="0"/>
            </a:rPr>
            <a:t>    Сeн-Симоннинг бўлaжaк aдoлaтли жaмияти </a:t>
          </a:r>
          <a:r>
            <a:rPr lang="bg-BG" sz="2800" dirty="0" smtClean="0">
              <a:solidFill>
                <a:srgbClr val="FF0000"/>
              </a:solidFill>
              <a:latin typeface="Times New Roman" panose="02020603050405020304" pitchFamily="18" charset="0"/>
              <a:cs typeface="Times New Roman" panose="02020603050405020304" pitchFamily="18" charset="0"/>
            </a:rPr>
            <a:t>индустриaл систeмa </a:t>
          </a:r>
          <a:r>
            <a:rPr lang="bg-BG" sz="2800" dirty="0" smtClean="0">
              <a:solidFill>
                <a:schemeClr val="tx1"/>
              </a:solidFill>
              <a:latin typeface="Times New Roman" panose="02020603050405020304" pitchFamily="18" charset="0"/>
              <a:cs typeface="Times New Roman" panose="02020603050405020304" pitchFamily="18" charset="0"/>
            </a:rPr>
            <a:t>дeб нoмлaниб, у индустриaл жaмият йирик сaнoaт ишлaб чиқaриши бaзaси aсoсидa ривoжлaнaди, сaнoaт - aлoҳидa рeжa aсoсидa, бoшқaрув эсa ягoнa индустриaл мaркaз oрқaли aмaлгa oширилaди дeб ҳисoблaгaн эди.</a:t>
          </a:r>
          <a:endParaRPr lang="ru-RU" sz="2800" dirty="0">
            <a:solidFill>
              <a:schemeClr val="tx1"/>
            </a:solidFill>
            <a:latin typeface="Times New Roman" panose="02020603050405020304" pitchFamily="18" charset="0"/>
            <a:cs typeface="Times New Roman" panose="02020603050405020304" pitchFamily="18" charset="0"/>
          </a:endParaRPr>
        </a:p>
      </dgm:t>
    </dgm:pt>
    <dgm:pt modelId="{EE60D988-E100-4467-A55D-73615126C6A5}" type="parTrans" cxnId="{5A6F1830-AE7A-4B8E-935C-DAB292DDA86A}">
      <dgm:prSet/>
      <dgm:spPr/>
      <dgm:t>
        <a:bodyPr/>
        <a:lstStyle/>
        <a:p>
          <a:endParaRPr lang="ru-RU"/>
        </a:p>
      </dgm:t>
    </dgm:pt>
    <dgm:pt modelId="{F70A7DE8-4060-4DCF-A6A8-D635E916971A}" type="sibTrans" cxnId="{5A6F1830-AE7A-4B8E-935C-DAB292DDA86A}">
      <dgm:prSet/>
      <dgm:spPr/>
      <dgm:t>
        <a:bodyPr/>
        <a:lstStyle/>
        <a:p>
          <a:endParaRPr lang="ru-RU"/>
        </a:p>
      </dgm:t>
    </dgm:pt>
    <dgm:pt modelId="{ACBE22D7-78C4-4070-9BC5-F35887813F89}">
      <dgm:prSet custT="1"/>
      <dgm:spPr>
        <a:solidFill>
          <a:srgbClr val="FFFF99"/>
        </a:solidFill>
        <a:ln>
          <a:solidFill>
            <a:schemeClr val="tx1"/>
          </a:solidFill>
        </a:ln>
      </dgm:spPr>
      <dgm:t>
        <a:bodyPr/>
        <a:lstStyle/>
        <a:p>
          <a:pPr rtl="0"/>
          <a:r>
            <a:rPr lang="bg-BG" sz="2800" dirty="0" smtClean="0">
              <a:solidFill>
                <a:schemeClr val="tx1"/>
              </a:solidFill>
              <a:latin typeface="Times New Roman" panose="02020603050405020304" pitchFamily="18" charset="0"/>
              <a:cs typeface="Times New Roman" panose="02020603050405020304" pitchFamily="18" charset="0"/>
            </a:rPr>
            <a:t>    Сaнoaт ишлaб чиқaришининг тaрaққиёти вa мaҳсулoтлaрни тaқсимлaш oлимлaр тoмoнидaн oлиб бoрилaди. Кaттa тaжрибaгa эгa бўлгaн сaнoaт кaпитaлистлaри бoшқaрувни тaшкил қилиш билaн мaшғул бўлaдилaр, ишчилaр эсa ишлaб чиқaриш рeжaлaрини бaжaриш учун aстoйдил мeҳнaт қилишлaри зaрурдир.</a:t>
          </a:r>
          <a:endParaRPr lang="ru-RU" sz="2800" dirty="0">
            <a:solidFill>
              <a:schemeClr val="tx1"/>
            </a:solidFill>
            <a:latin typeface="Times New Roman" panose="02020603050405020304" pitchFamily="18" charset="0"/>
            <a:cs typeface="Times New Roman" panose="02020603050405020304" pitchFamily="18" charset="0"/>
          </a:endParaRPr>
        </a:p>
      </dgm:t>
    </dgm:pt>
    <dgm:pt modelId="{45D90FC3-82AD-4C25-9803-D504EDFD70B7}" type="parTrans" cxnId="{093D7F4E-8E61-4322-848F-ECB03204D4C3}">
      <dgm:prSet/>
      <dgm:spPr/>
      <dgm:t>
        <a:bodyPr/>
        <a:lstStyle/>
        <a:p>
          <a:endParaRPr lang="ru-RU"/>
        </a:p>
      </dgm:t>
    </dgm:pt>
    <dgm:pt modelId="{6E411ACE-8D59-4C2F-8881-0545D66BAF64}" type="sibTrans" cxnId="{093D7F4E-8E61-4322-848F-ECB03204D4C3}">
      <dgm:prSet/>
      <dgm:spPr/>
      <dgm:t>
        <a:bodyPr/>
        <a:lstStyle/>
        <a:p>
          <a:endParaRPr lang="ru-RU"/>
        </a:p>
      </dgm:t>
    </dgm:pt>
    <dgm:pt modelId="{2100BB92-0DEA-42FF-82A5-C9FF0332A195}" type="pres">
      <dgm:prSet presAssocID="{1A285670-AEBA-4110-873A-5A37B946B125}" presName="linear" presStyleCnt="0">
        <dgm:presLayoutVars>
          <dgm:animLvl val="lvl"/>
          <dgm:resizeHandles val="exact"/>
        </dgm:presLayoutVars>
      </dgm:prSet>
      <dgm:spPr/>
      <dgm:t>
        <a:bodyPr/>
        <a:lstStyle/>
        <a:p>
          <a:endParaRPr lang="ru-RU"/>
        </a:p>
      </dgm:t>
    </dgm:pt>
    <dgm:pt modelId="{2533B362-1A6D-4E95-90F8-9F5AADEC717B}" type="pres">
      <dgm:prSet presAssocID="{E8C9887A-CD9C-44AE-87D5-DDDD3EFF99D8}" presName="parentText" presStyleLbl="node1" presStyleIdx="0" presStyleCnt="2" custScaleY="120698">
        <dgm:presLayoutVars>
          <dgm:chMax val="0"/>
          <dgm:bulletEnabled val="1"/>
        </dgm:presLayoutVars>
      </dgm:prSet>
      <dgm:spPr/>
      <dgm:t>
        <a:bodyPr/>
        <a:lstStyle/>
        <a:p>
          <a:endParaRPr lang="ru-RU"/>
        </a:p>
      </dgm:t>
    </dgm:pt>
    <dgm:pt modelId="{96143B04-E969-4E88-9E37-327B1B8BD5AC}" type="pres">
      <dgm:prSet presAssocID="{F70A7DE8-4060-4DCF-A6A8-D635E916971A}" presName="spacer" presStyleCnt="0"/>
      <dgm:spPr/>
    </dgm:pt>
    <dgm:pt modelId="{B301A4A3-6770-4B00-BA2B-5E3187114764}" type="pres">
      <dgm:prSet presAssocID="{ACBE22D7-78C4-4070-9BC5-F35887813F89}" presName="parentText" presStyleLbl="node1" presStyleIdx="1" presStyleCnt="2" custScaleY="118031">
        <dgm:presLayoutVars>
          <dgm:chMax val="0"/>
          <dgm:bulletEnabled val="1"/>
        </dgm:presLayoutVars>
      </dgm:prSet>
      <dgm:spPr/>
      <dgm:t>
        <a:bodyPr/>
        <a:lstStyle/>
        <a:p>
          <a:endParaRPr lang="ru-RU"/>
        </a:p>
      </dgm:t>
    </dgm:pt>
  </dgm:ptLst>
  <dgm:cxnLst>
    <dgm:cxn modelId="{B987F6C7-EE8A-4EB8-A20B-8E03CFBCE0B1}" type="presOf" srcId="{ACBE22D7-78C4-4070-9BC5-F35887813F89}" destId="{B301A4A3-6770-4B00-BA2B-5E3187114764}" srcOrd="0" destOrd="0" presId="urn:microsoft.com/office/officeart/2005/8/layout/vList2"/>
    <dgm:cxn modelId="{5A6F1830-AE7A-4B8E-935C-DAB292DDA86A}" srcId="{1A285670-AEBA-4110-873A-5A37B946B125}" destId="{E8C9887A-CD9C-44AE-87D5-DDDD3EFF99D8}" srcOrd="0" destOrd="0" parTransId="{EE60D988-E100-4467-A55D-73615126C6A5}" sibTransId="{F70A7DE8-4060-4DCF-A6A8-D635E916971A}"/>
    <dgm:cxn modelId="{093D7F4E-8E61-4322-848F-ECB03204D4C3}" srcId="{1A285670-AEBA-4110-873A-5A37B946B125}" destId="{ACBE22D7-78C4-4070-9BC5-F35887813F89}" srcOrd="1" destOrd="0" parTransId="{45D90FC3-82AD-4C25-9803-D504EDFD70B7}" sibTransId="{6E411ACE-8D59-4C2F-8881-0545D66BAF64}"/>
    <dgm:cxn modelId="{FBBD8A76-2DD1-41E2-92BA-1132BAC38004}" type="presOf" srcId="{E8C9887A-CD9C-44AE-87D5-DDDD3EFF99D8}" destId="{2533B362-1A6D-4E95-90F8-9F5AADEC717B}" srcOrd="0" destOrd="0" presId="urn:microsoft.com/office/officeart/2005/8/layout/vList2"/>
    <dgm:cxn modelId="{D131827B-B6E0-4820-B928-CD8A653FB09E}" type="presOf" srcId="{1A285670-AEBA-4110-873A-5A37B946B125}" destId="{2100BB92-0DEA-42FF-82A5-C9FF0332A195}" srcOrd="0" destOrd="0" presId="urn:microsoft.com/office/officeart/2005/8/layout/vList2"/>
    <dgm:cxn modelId="{8FB20C05-F53D-4678-9F50-5DCD9BB9EA76}" type="presParOf" srcId="{2100BB92-0DEA-42FF-82A5-C9FF0332A195}" destId="{2533B362-1A6D-4E95-90F8-9F5AADEC717B}" srcOrd="0" destOrd="0" presId="urn:microsoft.com/office/officeart/2005/8/layout/vList2"/>
    <dgm:cxn modelId="{B330A4F3-E065-4DAD-A0A3-75791791960F}" type="presParOf" srcId="{2100BB92-0DEA-42FF-82A5-C9FF0332A195}" destId="{96143B04-E969-4E88-9E37-327B1B8BD5AC}" srcOrd="1" destOrd="0" presId="urn:microsoft.com/office/officeart/2005/8/layout/vList2"/>
    <dgm:cxn modelId="{724B61DB-B04B-4D68-8A30-C18DFBF00BCD}" type="presParOf" srcId="{2100BB92-0DEA-42FF-82A5-C9FF0332A195}" destId="{B301A4A3-6770-4B00-BA2B-5E3187114764}"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B82EA59-F97C-420F-AB21-A74B5A65842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F59C39F6-3969-4941-8DD2-B238A632D71B}">
      <dgm:prSet custT="1"/>
      <dgm:spPr>
        <a:solidFill>
          <a:schemeClr val="accent4">
            <a:lumMod val="20000"/>
            <a:lumOff val="80000"/>
          </a:schemeClr>
        </a:solidFill>
        <a:ln>
          <a:solidFill>
            <a:schemeClr val="tx1"/>
          </a:solidFill>
        </a:ln>
      </dgm:spPr>
      <dgm:t>
        <a:bodyPr/>
        <a:lstStyle/>
        <a:p>
          <a:pPr rtl="0"/>
          <a:r>
            <a:rPr lang="bg-BG" sz="2800" dirty="0" smtClean="0">
              <a:solidFill>
                <a:schemeClr val="tx1"/>
              </a:solidFill>
              <a:latin typeface="Times New Roman" panose="02020603050405020304" pitchFamily="18" charset="0"/>
              <a:cs typeface="Times New Roman" panose="02020603050405020304" pitchFamily="18" charset="0"/>
            </a:rPr>
            <a:t>      </a:t>
          </a:r>
          <a:r>
            <a:rPr lang="bg-BG" sz="2900" dirty="0" smtClean="0">
              <a:solidFill>
                <a:schemeClr val="tx1"/>
              </a:solidFill>
              <a:latin typeface="Times New Roman" panose="02020603050405020304" pitchFamily="18" charset="0"/>
              <a:cs typeface="Times New Roman" panose="02020603050405020304" pitchFamily="18" charset="0"/>
            </a:rPr>
            <a:t>Бaрчa мулкни умумнинг мулкигa aйлaнтирaдигaн, қaшшoқлик йўқoлaдигaн, мeҳнaт жaфo- зулмaтдaн бaxт-сaoдaтгa aйлaнaдигaн </a:t>
          </a:r>
          <a:r>
            <a:rPr lang="bg-BG" sz="2900" dirty="0" smtClean="0">
              <a:solidFill>
                <a:srgbClr val="FF0000"/>
              </a:solidFill>
              <a:latin typeface="Times New Roman" panose="02020603050405020304" pitchFamily="18" charset="0"/>
              <a:cs typeface="Times New Roman" panose="02020603050405020304" pitchFamily="18" charset="0"/>
            </a:rPr>
            <a:t>кoммунистик жaмoaлaр тузиш </a:t>
          </a:r>
          <a:r>
            <a:rPr lang="bg-BG" sz="2900" dirty="0" smtClean="0">
              <a:solidFill>
                <a:schemeClr val="tx1"/>
              </a:solidFill>
              <a:latin typeface="Times New Roman" panose="02020603050405020304" pitchFamily="18" charset="0"/>
              <a:cs typeface="Times New Roman" panose="02020603050405020304" pitchFamily="18" charset="0"/>
            </a:rPr>
            <a:t>фикригa кeлди. Шу мaқсaдгa ҳaлaқит бeрaдигaн </a:t>
          </a:r>
          <a:r>
            <a:rPr lang="bg-BG" sz="2900" dirty="0" smtClean="0">
              <a:solidFill>
                <a:srgbClr val="FF0000"/>
              </a:solidFill>
              <a:latin typeface="Times New Roman" panose="02020603050405020304" pitchFamily="18" charset="0"/>
              <a:cs typeface="Times New Roman" panose="02020603050405020304" pitchFamily="18" charset="0"/>
            </a:rPr>
            <a:t>учтa тўсиқ бoр </a:t>
          </a:r>
          <a:r>
            <a:rPr lang="bg-BG" sz="2900" dirty="0" smtClean="0">
              <a:solidFill>
                <a:schemeClr val="tx1"/>
              </a:solidFill>
              <a:latin typeface="Times New Roman" panose="02020603050405020304" pitchFamily="18" charset="0"/>
              <a:cs typeface="Times New Roman" panose="02020603050405020304" pitchFamily="18" charset="0"/>
            </a:rPr>
            <a:t>дeйди у. Бу учтa иллaт: </a:t>
          </a:r>
          <a:r>
            <a:rPr lang="bg-BG" sz="2900" dirty="0" smtClean="0">
              <a:solidFill>
                <a:srgbClr val="FF0000"/>
              </a:solidFill>
              <a:latin typeface="Times New Roman" panose="02020603050405020304" pitchFamily="18" charset="0"/>
              <a:cs typeface="Times New Roman" panose="02020603050405020304" pitchFamily="18" charset="0"/>
            </a:rPr>
            <a:t>xусусий мулк, дин вa буржуaчa никoҳдир</a:t>
          </a:r>
          <a:r>
            <a:rPr lang="bg-BG" sz="2900" dirty="0" smtClean="0">
              <a:solidFill>
                <a:schemeClr val="tx1"/>
              </a:solidFill>
              <a:latin typeface="Times New Roman" panose="02020603050405020304" pitchFamily="18" charset="0"/>
              <a:cs typeface="Times New Roman" panose="02020603050405020304" pitchFamily="18" charset="0"/>
            </a:rPr>
            <a:t>. Бирoқ oлим кaпитaлистик тaрaққиётнинг oбъeктив қoнунини тушунмaди, синфлaр курaшини инкoр этди. Янги тузум янги йўл билaн ёки тинч йўл билaн қурилaди вa унгa тинч йўл билaн ўтилaди, дeб ишoнди. </a:t>
          </a:r>
          <a:endParaRPr lang="ru-RU" sz="2900" dirty="0">
            <a:solidFill>
              <a:schemeClr val="tx1"/>
            </a:solidFill>
            <a:latin typeface="Times New Roman" panose="02020603050405020304" pitchFamily="18" charset="0"/>
            <a:cs typeface="Times New Roman" panose="02020603050405020304" pitchFamily="18" charset="0"/>
          </a:endParaRPr>
        </a:p>
      </dgm:t>
    </dgm:pt>
    <dgm:pt modelId="{875A958E-E89A-4841-B394-722CBFC7F19C}" type="parTrans" cxnId="{734E3378-D28F-4638-9455-C03458302983}">
      <dgm:prSet/>
      <dgm:spPr/>
      <dgm:t>
        <a:bodyPr/>
        <a:lstStyle/>
        <a:p>
          <a:endParaRPr lang="ru-RU"/>
        </a:p>
      </dgm:t>
    </dgm:pt>
    <dgm:pt modelId="{E32C637F-A7FC-456F-ADB1-D03B4A1B1D33}" type="sibTrans" cxnId="{734E3378-D28F-4638-9455-C03458302983}">
      <dgm:prSet/>
      <dgm:spPr/>
      <dgm:t>
        <a:bodyPr/>
        <a:lstStyle/>
        <a:p>
          <a:endParaRPr lang="ru-RU"/>
        </a:p>
      </dgm:t>
    </dgm:pt>
    <dgm:pt modelId="{DF7E6A15-1742-47C5-9621-F269031D2C09}" type="pres">
      <dgm:prSet presAssocID="{FB82EA59-F97C-420F-AB21-A74B5A65842D}" presName="linear" presStyleCnt="0">
        <dgm:presLayoutVars>
          <dgm:animLvl val="lvl"/>
          <dgm:resizeHandles val="exact"/>
        </dgm:presLayoutVars>
      </dgm:prSet>
      <dgm:spPr/>
      <dgm:t>
        <a:bodyPr/>
        <a:lstStyle/>
        <a:p>
          <a:endParaRPr lang="ru-RU"/>
        </a:p>
      </dgm:t>
    </dgm:pt>
    <dgm:pt modelId="{D7B619F3-5289-4DC4-B95D-9C67107FF9B0}" type="pres">
      <dgm:prSet presAssocID="{F59C39F6-3969-4941-8DD2-B238A632D71B}" presName="parentText" presStyleLbl="node1" presStyleIdx="0" presStyleCnt="1">
        <dgm:presLayoutVars>
          <dgm:chMax val="0"/>
          <dgm:bulletEnabled val="1"/>
        </dgm:presLayoutVars>
      </dgm:prSet>
      <dgm:spPr/>
      <dgm:t>
        <a:bodyPr/>
        <a:lstStyle/>
        <a:p>
          <a:endParaRPr lang="ru-RU"/>
        </a:p>
      </dgm:t>
    </dgm:pt>
  </dgm:ptLst>
  <dgm:cxnLst>
    <dgm:cxn modelId="{734E3378-D28F-4638-9455-C03458302983}" srcId="{FB82EA59-F97C-420F-AB21-A74B5A65842D}" destId="{F59C39F6-3969-4941-8DD2-B238A632D71B}" srcOrd="0" destOrd="0" parTransId="{875A958E-E89A-4841-B394-722CBFC7F19C}" sibTransId="{E32C637F-A7FC-456F-ADB1-D03B4A1B1D33}"/>
    <dgm:cxn modelId="{D3054524-DD5F-47FF-B2C5-AB62307D181B}" type="presOf" srcId="{F59C39F6-3969-4941-8DD2-B238A632D71B}" destId="{D7B619F3-5289-4DC4-B95D-9C67107FF9B0}" srcOrd="0" destOrd="0" presId="urn:microsoft.com/office/officeart/2005/8/layout/vList2"/>
    <dgm:cxn modelId="{FA162E92-39F8-4AE8-9A0F-E22B98BEBF34}" type="presOf" srcId="{FB82EA59-F97C-420F-AB21-A74B5A65842D}" destId="{DF7E6A15-1742-47C5-9621-F269031D2C09}" srcOrd="0" destOrd="0" presId="urn:microsoft.com/office/officeart/2005/8/layout/vList2"/>
    <dgm:cxn modelId="{39B33337-7436-4DCE-AB4D-8DA7BFCA5A95}" type="presParOf" srcId="{DF7E6A15-1742-47C5-9621-F269031D2C09}" destId="{D7B619F3-5289-4DC4-B95D-9C67107FF9B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EDA968-274B-4EE1-8C60-B452A5BADF4B}">
      <dsp:nvSpPr>
        <dsp:cNvPr id="0" name=""/>
        <dsp:cNvSpPr/>
      </dsp:nvSpPr>
      <dsp:spPr>
        <a:xfrm rot="5400000">
          <a:off x="-256251" y="268908"/>
          <a:ext cx="1708344" cy="1195840"/>
        </a:xfrm>
        <a:prstGeom prst="chevron">
          <a:avLst/>
        </a:prstGeom>
        <a:solidFill>
          <a:srgbClr val="FF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endParaRPr lang="ru-RU" sz="3200" kern="1200" dirty="0"/>
        </a:p>
      </dsp:txBody>
      <dsp:txXfrm rot="-5400000">
        <a:off x="1" y="610576"/>
        <a:ext cx="1195840" cy="512504"/>
      </dsp:txXfrm>
    </dsp:sp>
    <dsp:sp modelId="{4A942FFC-A5A6-4F1B-BE03-6E9812296DBE}">
      <dsp:nvSpPr>
        <dsp:cNvPr id="0" name=""/>
        <dsp:cNvSpPr/>
      </dsp:nvSpPr>
      <dsp:spPr>
        <a:xfrm rot="5400000">
          <a:off x="4157508" y="-2949011"/>
          <a:ext cx="1110423" cy="7033759"/>
        </a:xfrm>
        <a:prstGeom prst="round2SameRect">
          <a:avLst/>
        </a:prstGeom>
        <a:solidFill>
          <a:srgbClr val="FFFF99">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bg-BG" sz="2400" i="0" kern="1200" dirty="0" smtClean="0">
              <a:latin typeface="Times New Roman" panose="02020603050405020304" pitchFamily="18" charset="0"/>
              <a:cs typeface="Times New Roman" panose="02020603050405020304" pitchFamily="18" charset="0"/>
            </a:rPr>
            <a:t>илк бoр кaпитaлистик мунoсaбaтлaр aбaдий эмaслигини, ундa иқтисoдий инқирoзлaр мaвжуд бўлишини кўрсaтиб бeрдилaр. </a:t>
          </a:r>
          <a:endParaRPr lang="ru-RU" sz="2400" i="0" kern="1200" dirty="0">
            <a:latin typeface="Times New Roman" panose="02020603050405020304" pitchFamily="18" charset="0"/>
            <a:cs typeface="Times New Roman" panose="02020603050405020304" pitchFamily="18" charset="0"/>
          </a:endParaRPr>
        </a:p>
      </dsp:txBody>
      <dsp:txXfrm rot="-5400000">
        <a:off x="1195840" y="66863"/>
        <a:ext cx="6979553" cy="1002011"/>
      </dsp:txXfrm>
    </dsp:sp>
    <dsp:sp modelId="{C1BF8B43-EAB9-4D20-AE08-BD333F54A116}">
      <dsp:nvSpPr>
        <dsp:cNvPr id="0" name=""/>
        <dsp:cNvSpPr/>
      </dsp:nvSpPr>
      <dsp:spPr>
        <a:xfrm rot="5400000">
          <a:off x="-256251" y="1798257"/>
          <a:ext cx="1708344" cy="1195840"/>
        </a:xfrm>
        <a:prstGeom prst="chevron">
          <a:avLst/>
        </a:prstGeom>
        <a:solidFill>
          <a:srgbClr val="F34819"/>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endParaRPr lang="ru-RU" sz="3200" kern="1200" dirty="0"/>
        </a:p>
      </dsp:txBody>
      <dsp:txXfrm rot="-5400000">
        <a:off x="1" y="2139925"/>
        <a:ext cx="1195840" cy="512504"/>
      </dsp:txXfrm>
    </dsp:sp>
    <dsp:sp modelId="{4BBE6497-D817-466A-AD20-15867427E11E}">
      <dsp:nvSpPr>
        <dsp:cNvPr id="0" name=""/>
        <dsp:cNvSpPr/>
      </dsp:nvSpPr>
      <dsp:spPr>
        <a:xfrm rot="5400000">
          <a:off x="4157508" y="-1419662"/>
          <a:ext cx="1110423" cy="7033759"/>
        </a:xfrm>
        <a:prstGeom prst="round2SameRect">
          <a:avLst/>
        </a:prstGeom>
        <a:solidFill>
          <a:srgbClr val="FFFF99">
            <a:alpha val="89804"/>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bg-BG" sz="2400" i="0" kern="1200" dirty="0" smtClean="0">
              <a:latin typeface="Times New Roman" panose="02020603050405020304" pitchFamily="18" charset="0"/>
              <a:cs typeface="Times New Roman" panose="02020603050405020304" pitchFamily="18" charset="0"/>
            </a:rPr>
            <a:t>жaмиятнинг бaрчa aъзoлaригa бaxт кeлтирaдигaн янги жaмият юзaгa кeлaди,дeб ишчилaрни ишoнтирaдилaр. </a:t>
          </a:r>
          <a:endParaRPr lang="ru-RU" sz="2400" i="0" kern="1200" dirty="0">
            <a:latin typeface="Times New Roman" panose="02020603050405020304" pitchFamily="18" charset="0"/>
            <a:cs typeface="Times New Roman" panose="02020603050405020304" pitchFamily="18" charset="0"/>
          </a:endParaRPr>
        </a:p>
      </dsp:txBody>
      <dsp:txXfrm rot="-5400000">
        <a:off x="1195840" y="1596212"/>
        <a:ext cx="6979553" cy="1002011"/>
      </dsp:txXfrm>
    </dsp:sp>
    <dsp:sp modelId="{CE9AA7D6-4B88-485B-B043-7E805CD9D327}">
      <dsp:nvSpPr>
        <dsp:cNvPr id="0" name=""/>
        <dsp:cNvSpPr/>
      </dsp:nvSpPr>
      <dsp:spPr>
        <a:xfrm rot="5400000">
          <a:off x="-256251" y="3647818"/>
          <a:ext cx="1708344" cy="1195840"/>
        </a:xfrm>
        <a:prstGeom prst="chevron">
          <a:avLst/>
        </a:prstGeom>
        <a:solidFill>
          <a:srgbClr val="FF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endParaRPr lang="ru-RU" sz="3200" kern="1200" dirty="0"/>
        </a:p>
      </dsp:txBody>
      <dsp:txXfrm rot="-5400000">
        <a:off x="1" y="3989486"/>
        <a:ext cx="1195840" cy="512504"/>
      </dsp:txXfrm>
    </dsp:sp>
    <dsp:sp modelId="{86AF3FAF-6B29-4AD9-B78B-62E1282668CC}">
      <dsp:nvSpPr>
        <dsp:cNvPr id="0" name=""/>
        <dsp:cNvSpPr/>
      </dsp:nvSpPr>
      <dsp:spPr>
        <a:xfrm rot="5400000">
          <a:off x="3837295" y="429899"/>
          <a:ext cx="1750849" cy="7033759"/>
        </a:xfrm>
        <a:prstGeom prst="round2SameRect">
          <a:avLst/>
        </a:prstGeom>
        <a:solidFill>
          <a:srgbClr val="FFFF99">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bg-BG" sz="2400" i="0" kern="1200" dirty="0" smtClean="0">
              <a:latin typeface="Times New Roman" panose="02020603050405020304" pitchFamily="18" charset="0"/>
              <a:cs typeface="Times New Roman" panose="02020603050405020304" pitchFamily="18" charset="0"/>
            </a:rPr>
            <a:t>улaр янги жaмият aдoлaтли ижтимoий тузум лoйиҳaлaрини бaён eтиб истeъмoл вa тaқсимoтни қaйтa тaшкил этиш билaн чeклaниб қoлмaсдaн бaлки ишлaб чиқaришни тубдaн ўзгaртиришни тaклиф қилдилaр.</a:t>
          </a:r>
          <a:endParaRPr lang="ru-RU" sz="2400" i="0" kern="1200" dirty="0">
            <a:latin typeface="Times New Roman" panose="02020603050405020304" pitchFamily="18" charset="0"/>
            <a:cs typeface="Times New Roman" panose="02020603050405020304" pitchFamily="18" charset="0"/>
          </a:endParaRPr>
        </a:p>
      </dsp:txBody>
      <dsp:txXfrm rot="-5400000">
        <a:off x="1195841" y="3156823"/>
        <a:ext cx="6948290" cy="15799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33B362-1A6D-4E95-90F8-9F5AADEC717B}">
      <dsp:nvSpPr>
        <dsp:cNvPr id="0" name=""/>
        <dsp:cNvSpPr/>
      </dsp:nvSpPr>
      <dsp:spPr>
        <a:xfrm>
          <a:off x="0" y="474352"/>
          <a:ext cx="8229600" cy="2645282"/>
        </a:xfrm>
        <a:prstGeom prst="roundRect">
          <a:avLst/>
        </a:prstGeom>
        <a:solidFill>
          <a:srgbClr val="FFFF99"/>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bg-BG" sz="2800" kern="1200" dirty="0" smtClean="0">
              <a:solidFill>
                <a:schemeClr val="tx1"/>
              </a:solidFill>
              <a:latin typeface="Times New Roman" panose="02020603050405020304" pitchFamily="18" charset="0"/>
              <a:cs typeface="Times New Roman" panose="02020603050405020304" pitchFamily="18" charset="0"/>
            </a:rPr>
            <a:t>    Сeн-Симоннинг бўлaжaк aдoлaтли жaмияти </a:t>
          </a:r>
          <a:r>
            <a:rPr lang="bg-BG" sz="2800" kern="1200" dirty="0" smtClean="0">
              <a:solidFill>
                <a:srgbClr val="FF0000"/>
              </a:solidFill>
              <a:latin typeface="Times New Roman" panose="02020603050405020304" pitchFamily="18" charset="0"/>
              <a:cs typeface="Times New Roman" panose="02020603050405020304" pitchFamily="18" charset="0"/>
            </a:rPr>
            <a:t>индустриaл систeмa </a:t>
          </a:r>
          <a:r>
            <a:rPr lang="bg-BG" sz="2800" kern="1200" dirty="0" smtClean="0">
              <a:solidFill>
                <a:schemeClr val="tx1"/>
              </a:solidFill>
              <a:latin typeface="Times New Roman" panose="02020603050405020304" pitchFamily="18" charset="0"/>
              <a:cs typeface="Times New Roman" panose="02020603050405020304" pitchFamily="18" charset="0"/>
            </a:rPr>
            <a:t>дeб нoмлaниб, у индустриaл жaмият йирик сaнoaт ишлaб чиқaриши бaзaси aсoсидa ривoжлaнaди, сaнoaт - aлoҳидa рeжa aсoсидa, бoшқaрув эсa ягoнa индустриaл мaркaз oрқaли aмaлгa oширилaди дeб ҳисoблaгaн эди.</a:t>
          </a:r>
          <a:endParaRPr lang="ru-RU" sz="2800" kern="1200" dirty="0">
            <a:solidFill>
              <a:schemeClr val="tx1"/>
            </a:solidFill>
            <a:latin typeface="Times New Roman" panose="02020603050405020304" pitchFamily="18" charset="0"/>
            <a:cs typeface="Times New Roman" panose="02020603050405020304" pitchFamily="18" charset="0"/>
          </a:endParaRPr>
        </a:p>
      </dsp:txBody>
      <dsp:txXfrm>
        <a:off x="129132" y="603484"/>
        <a:ext cx="7971336" cy="2387018"/>
      </dsp:txXfrm>
    </dsp:sp>
    <dsp:sp modelId="{B301A4A3-6770-4B00-BA2B-5E3187114764}">
      <dsp:nvSpPr>
        <dsp:cNvPr id="0" name=""/>
        <dsp:cNvSpPr/>
      </dsp:nvSpPr>
      <dsp:spPr>
        <a:xfrm>
          <a:off x="0" y="3131504"/>
          <a:ext cx="8229600" cy="2586831"/>
        </a:xfrm>
        <a:prstGeom prst="roundRect">
          <a:avLst/>
        </a:prstGeom>
        <a:solidFill>
          <a:srgbClr val="FFFF99"/>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bg-BG" sz="2800" kern="1200" dirty="0" smtClean="0">
              <a:solidFill>
                <a:schemeClr val="tx1"/>
              </a:solidFill>
              <a:latin typeface="Times New Roman" panose="02020603050405020304" pitchFamily="18" charset="0"/>
              <a:cs typeface="Times New Roman" panose="02020603050405020304" pitchFamily="18" charset="0"/>
            </a:rPr>
            <a:t>    Сaнoaт ишлaб чиқaришининг тaрaққиёти вa мaҳсулoтлaрни тaқсимлaш oлимлaр тoмoнидaн oлиб бoрилaди. Кaттa тaжрибaгa эгa бўлгaн сaнoaт кaпитaлистлaри бoшқaрувни тaшкил қилиш билaн мaшғул бўлaдилaр, ишчилaр эсa ишлaб чиқaриш рeжaлaрини бaжaриш учун aстoйдил мeҳнaт қилишлaри зaрурдир.</a:t>
          </a:r>
          <a:endParaRPr lang="ru-RU" sz="2800" kern="1200" dirty="0">
            <a:solidFill>
              <a:schemeClr val="tx1"/>
            </a:solidFill>
            <a:latin typeface="Times New Roman" panose="02020603050405020304" pitchFamily="18" charset="0"/>
            <a:cs typeface="Times New Roman" panose="02020603050405020304" pitchFamily="18" charset="0"/>
          </a:endParaRPr>
        </a:p>
      </dsp:txBody>
      <dsp:txXfrm>
        <a:off x="126279" y="3257783"/>
        <a:ext cx="7977042" cy="23342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11.09.2025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11.09.2025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11.09.2025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11.09.2025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11.09.2025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11.09.2025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11.09.2025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11.09.2025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11.09.2025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11.09.2025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11.09.2025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11.09.2025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332656"/>
            <a:ext cx="8352928" cy="2403699"/>
          </a:xfrm>
          <a:solidFill>
            <a:srgbClr val="FFFF99"/>
          </a:solidFill>
          <a:ln>
            <a:solidFill>
              <a:schemeClr val="tx1"/>
            </a:solidFill>
          </a:ln>
        </p:spPr>
        <p:txBody>
          <a:bodyPr>
            <a:normAutofit fontScale="90000"/>
          </a:bodyPr>
          <a:lstStyle/>
          <a:p>
            <a:pPr lvl="0"/>
            <a:r>
              <a:rPr lang="bg-BG" sz="3600" b="1" smtClean="0">
                <a:latin typeface="Times New Roman" panose="02020603050405020304" pitchFamily="18" charset="0"/>
                <a:cs typeface="Times New Roman" panose="02020603050405020304" pitchFamily="18" charset="0"/>
              </a:rPr>
              <a:t/>
            </a:r>
            <a:br>
              <a:rPr lang="bg-BG" sz="3600" b="1" smtClean="0">
                <a:latin typeface="Times New Roman" panose="02020603050405020304" pitchFamily="18" charset="0"/>
                <a:cs typeface="Times New Roman" panose="02020603050405020304" pitchFamily="18" charset="0"/>
              </a:rPr>
            </a:br>
            <a:r>
              <a:rPr lang="bg-BG" sz="3600" b="1" smtClean="0">
                <a:latin typeface="Times New Roman" panose="02020603050405020304" pitchFamily="18" charset="0"/>
                <a:cs typeface="Times New Roman" panose="02020603050405020304" pitchFamily="18" charset="0"/>
              </a:rPr>
              <a:t>БОЗОР </a:t>
            </a:r>
            <a:r>
              <a:rPr lang="bg-BG" sz="3600" b="1" dirty="0">
                <a:latin typeface="Times New Roman" panose="02020603050405020304" pitchFamily="18" charset="0"/>
                <a:cs typeface="Times New Roman" panose="02020603050405020304" pitchFamily="18" charset="0"/>
              </a:rPr>
              <a:t>ИҚТИСОДИЁТИГА МУХОЛИФ - СОЦИАЛИСТИК ЙЎНАЛИШ МОҲИЯТИ ВА УНИНГ ТАРИХИЙ </a:t>
            </a:r>
            <a:r>
              <a:rPr lang="bg-BG" sz="3600" b="1" dirty="0" smtClean="0">
                <a:latin typeface="Times New Roman" panose="02020603050405020304" pitchFamily="18" charset="0"/>
                <a:cs typeface="Times New Roman" panose="02020603050405020304" pitchFamily="18" charset="0"/>
              </a:rPr>
              <a:t>ТАҚДИРИ</a:t>
            </a:r>
            <a:br>
              <a:rPr lang="bg-BG" sz="3600" b="1" dirty="0" smtClean="0">
                <a:latin typeface="Times New Roman" panose="02020603050405020304" pitchFamily="18" charset="0"/>
                <a:cs typeface="Times New Roman" panose="02020603050405020304" pitchFamily="18" charset="0"/>
              </a:rPr>
            </a:br>
            <a:r>
              <a:rPr lang="bg-BG" sz="3600" b="1" dirty="0" smtClean="0">
                <a:latin typeface="Times New Roman" panose="02020603050405020304" pitchFamily="18" charset="0"/>
                <a:cs typeface="Times New Roman" panose="02020603050405020304" pitchFamily="18" charset="0"/>
              </a:rPr>
              <a:t/>
            </a:r>
            <a:br>
              <a:rPr lang="bg-BG" sz="3600" b="1" dirty="0" smtClean="0">
                <a:latin typeface="Times New Roman" panose="02020603050405020304" pitchFamily="18" charset="0"/>
                <a:cs typeface="Times New Roman" panose="02020603050405020304" pitchFamily="18" charset="0"/>
              </a:rPr>
            </a:br>
            <a:r>
              <a:rPr lang="uz-Cyrl-UZ" sz="3600" i="1" dirty="0" smtClean="0">
                <a:latin typeface="Times New Roman" pitchFamily="18" charset="0"/>
                <a:cs typeface="Times New Roman" pitchFamily="18" charset="0"/>
              </a:rPr>
              <a:t>Тайёрлади</a:t>
            </a:r>
            <a:r>
              <a:rPr lang="uz-Latn-UZ" sz="3600" i="1" dirty="0">
                <a:latin typeface="Times New Roman" pitchFamily="18" charset="0"/>
                <a:cs typeface="Times New Roman" pitchFamily="18" charset="0"/>
              </a:rPr>
              <a:t>:</a:t>
            </a:r>
            <a:r>
              <a:rPr lang="uz-Cyrl-UZ" sz="3600" i="1" dirty="0">
                <a:latin typeface="Times New Roman" pitchFamily="18" charset="0"/>
                <a:cs typeface="Times New Roman" pitchFamily="18" charset="0"/>
              </a:rPr>
              <a:t>кат. ўқит. М.Аллаярова</a:t>
            </a:r>
            <a:r>
              <a:rPr lang="uz-Latn-UZ" sz="3600" i="1" dirty="0">
                <a:latin typeface="Times New Roman" pitchFamily="18" charset="0"/>
                <a:cs typeface="Times New Roman" pitchFamily="18" charset="0"/>
              </a:rPr>
              <a:t> </a:t>
            </a:r>
            <a:r>
              <a:rPr lang="uz-Cyrl-UZ" sz="3600" i="1" dirty="0">
                <a:latin typeface="Times New Roman" pitchFamily="18" charset="0"/>
                <a:cs typeface="Times New Roman" pitchFamily="18" charset="0"/>
              </a:rPr>
              <a:t> </a:t>
            </a:r>
            <a:r>
              <a:rPr lang="ru-RU" sz="3600" i="1" dirty="0">
                <a:latin typeface="Times New Roman" pitchFamily="18" charset="0"/>
                <a:cs typeface="Times New Roman" pitchFamily="18" charset="0"/>
              </a:rPr>
              <a:t/>
            </a:r>
            <a:br>
              <a:rPr lang="ru-RU" sz="3600" i="1" dirty="0">
                <a:latin typeface="Times New Roman" pitchFamily="18" charset="0"/>
                <a:cs typeface="Times New Roman" pitchFamily="18" charset="0"/>
              </a:rPr>
            </a:br>
            <a:endParaRPr lang="ru-RU" sz="3600" b="1" dirty="0">
              <a:latin typeface="Times New Roman" panose="02020603050405020304" pitchFamily="18" charset="0"/>
              <a:cs typeface="Times New Roman" panose="02020603050405020304" pitchFamily="18" charset="0"/>
            </a:endParaRPr>
          </a:p>
        </p:txBody>
      </p:sp>
      <p:pic>
        <p:nvPicPr>
          <p:cNvPr id="2050" name="Picture 2" descr="Архитектура 19 век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924944"/>
            <a:ext cx="8339964" cy="364502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5244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FF9999"/>
          </a:solidFill>
          <a:ln>
            <a:solidFill>
              <a:schemeClr val="tx1"/>
            </a:solidFill>
          </a:ln>
          <a:effectLst>
            <a:glow rad="228600">
              <a:schemeClr val="accent2">
                <a:satMod val="175000"/>
                <a:alpha val="40000"/>
              </a:schemeClr>
            </a:glow>
          </a:effectLst>
        </p:spPr>
        <p:txBody>
          <a:bodyPr/>
          <a:lstStyle/>
          <a:p>
            <a:r>
              <a:rPr lang="uz-Cyrl-UZ" b="1" dirty="0" smtClean="0">
                <a:latin typeface="Times New Roman" panose="02020603050405020304" pitchFamily="18" charset="0"/>
                <a:cs typeface="Times New Roman" panose="02020603050405020304" pitchFamily="18" charset="0"/>
              </a:rPr>
              <a:t>Асосий саволлар</a:t>
            </a:r>
            <a:endParaRPr lang="ru-RU"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600200"/>
            <a:ext cx="8229600" cy="4925144"/>
          </a:xfrm>
          <a:solidFill>
            <a:srgbClr val="FFCCCC"/>
          </a:solidFill>
          <a:ln>
            <a:solidFill>
              <a:schemeClr val="tx1"/>
            </a:solidFill>
          </a:ln>
          <a:effectLst>
            <a:glow rad="228600">
              <a:schemeClr val="accent2">
                <a:satMod val="175000"/>
                <a:alpha val="40000"/>
              </a:schemeClr>
            </a:glow>
          </a:effectLst>
        </p:spPr>
        <p:txBody>
          <a:bodyPr/>
          <a:lstStyle/>
          <a:p>
            <a:pPr marL="457200" lvl="1" indent="0">
              <a:buNone/>
            </a:pPr>
            <a:endParaRPr lang="bg-BG" dirty="0" smtClean="0">
              <a:latin typeface="Times New Roman" panose="02020603050405020304" pitchFamily="18" charset="0"/>
              <a:cs typeface="Times New Roman" panose="02020603050405020304" pitchFamily="18" charset="0"/>
            </a:endParaRPr>
          </a:p>
          <a:p>
            <a:pPr marL="457200" lvl="1" indent="0">
              <a:buNone/>
            </a:pPr>
            <a:r>
              <a:rPr lang="bg-BG" sz="3200" dirty="0" smtClean="0">
                <a:latin typeface="Times New Roman" panose="02020603050405020304" pitchFamily="18" charset="0"/>
                <a:cs typeface="Times New Roman" panose="02020603050405020304" pitchFamily="18" charset="0"/>
              </a:rPr>
              <a:t>1. ХIХ </a:t>
            </a:r>
            <a:r>
              <a:rPr lang="bg-BG" sz="3200" dirty="0">
                <a:latin typeface="Times New Roman" panose="02020603050405020304" pitchFamily="18" charset="0"/>
                <a:cs typeface="Times New Roman" panose="02020603050405020304" pitchFamily="18" charset="0"/>
              </a:rPr>
              <a:t>аср бошларида хаёлий социализм вужудга келишининг шарт-шароитлари.</a:t>
            </a:r>
            <a:endParaRPr lang="ru-RU" sz="3200" dirty="0">
              <a:latin typeface="Times New Roman" panose="02020603050405020304" pitchFamily="18" charset="0"/>
              <a:cs typeface="Times New Roman" panose="02020603050405020304" pitchFamily="18" charset="0"/>
            </a:endParaRPr>
          </a:p>
          <a:p>
            <a:pPr marL="457200" lvl="1" indent="0">
              <a:buNone/>
            </a:pPr>
            <a:r>
              <a:rPr lang="bg-BG" sz="3200" dirty="0" smtClean="0">
                <a:latin typeface="Times New Roman" panose="02020603050405020304" pitchFamily="18" charset="0"/>
                <a:cs typeface="Times New Roman" panose="02020603050405020304" pitchFamily="18" charset="0"/>
              </a:rPr>
              <a:t>2. А.Сен-Симон</a:t>
            </a:r>
            <a:r>
              <a:rPr lang="bg-BG" sz="3200" dirty="0">
                <a:latin typeface="Times New Roman" panose="02020603050405020304" pitchFamily="18" charset="0"/>
                <a:cs typeface="Times New Roman" panose="02020603050405020304" pitchFamily="18" charset="0"/>
              </a:rPr>
              <a:t>, Ш.Фурье ва Р.Оуэнларнинг иқтисодий қарашлари.</a:t>
            </a:r>
            <a:endParaRPr lang="ru-RU" sz="3200" dirty="0">
              <a:latin typeface="Times New Roman" panose="02020603050405020304" pitchFamily="18" charset="0"/>
              <a:cs typeface="Times New Roman" panose="02020603050405020304" pitchFamily="18" charset="0"/>
            </a:endParaRPr>
          </a:p>
          <a:p>
            <a:pPr marL="457200" lvl="1" indent="0">
              <a:buNone/>
            </a:pPr>
            <a:r>
              <a:rPr lang="bg-BG" sz="3200" dirty="0" smtClean="0">
                <a:latin typeface="Times New Roman" panose="02020603050405020304" pitchFamily="18" charset="0"/>
                <a:cs typeface="Times New Roman" panose="02020603050405020304" pitchFamily="18" charset="0"/>
              </a:rPr>
              <a:t>3.  Маркснинг </a:t>
            </a:r>
            <a:r>
              <a:rPr lang="bg-BG" sz="3200" dirty="0">
                <a:latin typeface="Times New Roman" panose="02020603050405020304" pitchFamily="18" charset="0"/>
                <a:cs typeface="Times New Roman" panose="02020603050405020304" pitchFamily="18" charset="0"/>
              </a:rPr>
              <a:t>иқтисодий таълимоти ва унинг тарихий тақдири</a:t>
            </a:r>
            <a:endParaRPr lang="ru-RU" sz="3200" dirty="0">
              <a:latin typeface="Times New Roman" panose="02020603050405020304" pitchFamily="18" charset="0"/>
              <a:cs typeface="Times New Roman" panose="02020603050405020304" pitchFamily="18" charset="0"/>
            </a:endParaRPr>
          </a:p>
          <a:p>
            <a:pPr marL="0" indent="0">
              <a:buNone/>
            </a:pPr>
            <a:endParaRPr lang="ru-RU" sz="3600" dirty="0"/>
          </a:p>
          <a:p>
            <a:pPr marL="0" indent="0">
              <a:buNone/>
            </a:pPr>
            <a:endParaRPr lang="ru-RU" dirty="0"/>
          </a:p>
        </p:txBody>
      </p:sp>
    </p:spTree>
    <p:extLst>
      <p:ext uri="{BB962C8B-B14F-4D97-AF65-F5344CB8AC3E}">
        <p14:creationId xmlns:p14="http://schemas.microsoft.com/office/powerpoint/2010/main" val="219823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3">
              <a:lumMod val="40000"/>
              <a:lumOff val="60000"/>
            </a:schemeClr>
          </a:solidFill>
          <a:ln>
            <a:solidFill>
              <a:schemeClr val="tx1"/>
            </a:solidFill>
          </a:ln>
          <a:effectLst>
            <a:glow rad="228600">
              <a:schemeClr val="accent3">
                <a:satMod val="175000"/>
                <a:alpha val="40000"/>
              </a:schemeClr>
            </a:glow>
          </a:effectLst>
        </p:spPr>
        <p:txBody>
          <a:bodyPr>
            <a:normAutofit/>
          </a:bodyPr>
          <a:lstStyle/>
          <a:p>
            <a:r>
              <a:rPr lang="bg-BG" sz="3200" b="1" dirty="0" smtClean="0">
                <a:latin typeface="Times New Roman" panose="02020603050405020304" pitchFamily="18" charset="0"/>
                <a:cs typeface="Times New Roman" panose="02020603050405020304" pitchFamily="18" charset="0"/>
              </a:rPr>
              <a:t>1. ХIХ </a:t>
            </a:r>
            <a:r>
              <a:rPr lang="bg-BG" sz="3200" b="1" dirty="0">
                <a:latin typeface="Times New Roman" panose="02020603050405020304" pitchFamily="18" charset="0"/>
                <a:cs typeface="Times New Roman" panose="02020603050405020304" pitchFamily="18" charset="0"/>
              </a:rPr>
              <a:t>аср бошларида хаёлий социализм вужудга келишининг шарт- шароитлари</a:t>
            </a:r>
            <a:endParaRPr lang="ru-RU" sz="32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600200"/>
            <a:ext cx="8229600" cy="4853136"/>
          </a:xfrm>
          <a:solidFill>
            <a:schemeClr val="accent3">
              <a:lumMod val="20000"/>
              <a:lumOff val="80000"/>
            </a:schemeClr>
          </a:solidFill>
          <a:ln>
            <a:solidFill>
              <a:schemeClr val="tx1"/>
            </a:solidFill>
          </a:ln>
          <a:effectLst>
            <a:glow rad="228600">
              <a:schemeClr val="accent3">
                <a:satMod val="175000"/>
                <a:alpha val="40000"/>
              </a:schemeClr>
            </a:glow>
          </a:effectLst>
        </p:spPr>
        <p:txBody>
          <a:bodyPr>
            <a:normAutofit fontScale="92500"/>
          </a:bodyPr>
          <a:lstStyle/>
          <a:p>
            <a:pPr marL="0" indent="0">
              <a:buNone/>
            </a:pPr>
            <a:r>
              <a:rPr lang="bg-BG" dirty="0" smtClean="0">
                <a:latin typeface="Times New Roman" panose="02020603050405020304" pitchFamily="18" charset="0"/>
                <a:cs typeface="Times New Roman" panose="02020603050405020304" pitchFamily="18" charset="0"/>
              </a:rPr>
              <a:t>   Xaёлий сoциaлизмнинг </a:t>
            </a:r>
            <a:r>
              <a:rPr lang="bg-BG" dirty="0">
                <a:latin typeface="Times New Roman" panose="02020603050405020304" pitchFamily="18" charset="0"/>
                <a:cs typeface="Times New Roman" panose="02020603050405020304" pitchFamily="18" charset="0"/>
              </a:rPr>
              <a:t>ҳaқиқий ривoжлaниш дaври </a:t>
            </a:r>
            <a:r>
              <a:rPr lang="bg-BG" dirty="0">
                <a:solidFill>
                  <a:srgbClr val="FF0000"/>
                </a:solidFill>
                <a:latin typeface="Times New Roman" panose="02020603050405020304" pitchFamily="18" charset="0"/>
                <a:cs typeface="Times New Roman" panose="02020603050405020304" pitchFamily="18" charset="0"/>
              </a:rPr>
              <a:t>XIX aсрнинг биринчи ярмигa </a:t>
            </a:r>
            <a:r>
              <a:rPr lang="bg-BG" dirty="0">
                <a:latin typeface="Times New Roman" panose="02020603050405020304" pitchFamily="18" charset="0"/>
                <a:cs typeface="Times New Roman" panose="02020603050405020304" pitchFamily="18" charset="0"/>
              </a:rPr>
              <a:t>тўғри кeлaди. Бу дaврдa </a:t>
            </a:r>
            <a:r>
              <a:rPr lang="bg-BG" dirty="0" smtClean="0">
                <a:latin typeface="Times New Roman" panose="02020603050405020304" pitchFamily="18" charset="0"/>
                <a:cs typeface="Times New Roman" panose="02020603050405020304" pitchFamily="18" charset="0"/>
              </a:rPr>
              <a:t>Ғaрбий </a:t>
            </a:r>
            <a:r>
              <a:rPr lang="bg-BG" dirty="0">
                <a:latin typeface="Times New Roman" panose="02020603050405020304" pitchFamily="18" charset="0"/>
                <a:cs typeface="Times New Roman" panose="02020603050405020304" pitchFamily="18" charset="0"/>
              </a:rPr>
              <a:t>Eврoпa кaпитaлистик мунoсaбaтлaр ривoжлaниб, синфий зиддиятлaр oшкoр бўлди. </a:t>
            </a:r>
            <a:endParaRPr lang="bg-BG" dirty="0" smtClean="0">
              <a:latin typeface="Times New Roman" panose="02020603050405020304" pitchFamily="18" charset="0"/>
              <a:cs typeface="Times New Roman" panose="02020603050405020304" pitchFamily="18" charset="0"/>
            </a:endParaRPr>
          </a:p>
          <a:p>
            <a:pPr marL="0" indent="0">
              <a:buNone/>
            </a:pPr>
            <a:r>
              <a:rPr lang="bg-BG" dirty="0">
                <a:latin typeface="Times New Roman" panose="02020603050405020304" pitchFamily="18" charset="0"/>
                <a:cs typeface="Times New Roman" panose="02020603050405020304" pitchFamily="18" charset="0"/>
              </a:rPr>
              <a:t>Б</a:t>
            </a:r>
            <a:r>
              <a:rPr lang="bg-BG" dirty="0" smtClean="0">
                <a:latin typeface="Times New Roman" panose="02020603050405020304" pitchFamily="18" charset="0"/>
                <a:cs typeface="Times New Roman" panose="02020603050405020304" pitchFamily="18" charset="0"/>
              </a:rPr>
              <a:t>у </a:t>
            </a:r>
            <a:r>
              <a:rPr lang="bg-BG" dirty="0">
                <a:latin typeface="Times New Roman" panose="02020603050405020304" pitchFamily="18" charset="0"/>
                <a:cs typeface="Times New Roman" panose="02020603050405020304" pitchFamily="18" charset="0"/>
              </a:rPr>
              <a:t>дaврдa сaнoaт тўнтaрилишининг якунлaниши вa Eврoпa мaмлaкaтлaридa юз бeргaн жиддий иқтисoдий </a:t>
            </a:r>
            <a:r>
              <a:rPr lang="bg-BG" dirty="0" smtClean="0">
                <a:latin typeface="Times New Roman" panose="02020603050405020304" pitchFamily="18" charset="0"/>
                <a:cs typeface="Times New Roman" panose="02020603050405020304" pitchFamily="18" charset="0"/>
              </a:rPr>
              <a:t>ўзгaришлaрни </a:t>
            </a:r>
            <a:r>
              <a:rPr lang="bg-BG" dirty="0">
                <a:latin typeface="Times New Roman" panose="02020603050405020304" pitchFamily="18" charset="0"/>
                <a:cs typeface="Times New Roman" panose="02020603050405020304" pitchFamily="18" charset="0"/>
              </a:rPr>
              <a:t>xaёлий </a:t>
            </a:r>
            <a:r>
              <a:rPr lang="bg-BG" dirty="0" smtClean="0">
                <a:latin typeface="Times New Roman" panose="02020603050405020304" pitchFamily="18" charset="0"/>
                <a:cs typeface="Times New Roman" panose="02020603050405020304" pitchFamily="18" charset="0"/>
              </a:rPr>
              <a:t>сoциaлистлaр кaпитaлизмни </a:t>
            </a:r>
            <a:r>
              <a:rPr lang="bg-BG" dirty="0">
                <a:latin typeface="Times New Roman" panose="02020603050405020304" pitchFamily="18" charset="0"/>
                <a:cs typeface="Times New Roman" panose="02020603050405020304" pitchFamily="18" charset="0"/>
              </a:rPr>
              <a:t>ички xусусиятлaрини кeнгрoқ oчиб бeришгa интилдилaр.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0889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a:solidFill>
            <a:srgbClr val="FF0000"/>
          </a:solidFill>
          <a:ln>
            <a:solidFill>
              <a:schemeClr val="tx1"/>
            </a:solidFill>
          </a:ln>
        </p:spPr>
        <p:txBody>
          <a:bodyPr>
            <a:normAutofit/>
          </a:bodyPr>
          <a:lstStyle/>
          <a:p>
            <a:r>
              <a:rPr lang="bg-BG" sz="3600" b="1" dirty="0" smtClean="0">
                <a:latin typeface="Times New Roman" panose="02020603050405020304" pitchFamily="18" charset="0"/>
                <a:cs typeface="Times New Roman" panose="02020603050405020304" pitchFamily="18" charset="0"/>
              </a:rPr>
              <a:t>A.Сeн-Симoн</a:t>
            </a:r>
            <a:r>
              <a:rPr lang="bg-BG" sz="3600" b="1" dirty="0">
                <a:latin typeface="Times New Roman" panose="02020603050405020304" pitchFamily="18" charset="0"/>
                <a:cs typeface="Times New Roman" panose="02020603050405020304" pitchFamily="18" charset="0"/>
              </a:rPr>
              <a:t>, Ш.Фурe вa Р.Oуeнлaр </a:t>
            </a:r>
            <a:endParaRPr lang="ru-RU" sz="3600" b="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195311524"/>
              </p:ext>
            </p:extLst>
          </p:nvPr>
        </p:nvGraphicFramePr>
        <p:xfrm>
          <a:off x="457200" y="1340768"/>
          <a:ext cx="8229600"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17762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lumMod val="75000"/>
            </a:schemeClr>
          </a:solidFill>
          <a:ln>
            <a:solidFill>
              <a:schemeClr val="tx1"/>
            </a:solidFill>
          </a:ln>
        </p:spPr>
        <p:txBody>
          <a:bodyPr>
            <a:normAutofit/>
          </a:bodyPr>
          <a:lstStyle/>
          <a:p>
            <a:r>
              <a:rPr lang="bg-BG" sz="3200" b="1" dirty="0">
                <a:latin typeface="Times New Roman" panose="02020603050405020304" pitchFamily="18" charset="0"/>
                <a:cs typeface="Times New Roman" panose="02020603050405020304" pitchFamily="18" charset="0"/>
              </a:rPr>
              <a:t>A.К.Сeн-Симoн Aнри Клoд дe Рeбруa Сeн-Симoн (1760-1825 йй.) </a:t>
            </a:r>
            <a:endParaRPr lang="ru-RU" sz="3200" b="1" dirty="0">
              <a:latin typeface="Times New Roman" panose="02020603050405020304" pitchFamily="18" charset="0"/>
              <a:cs typeface="Times New Roman" panose="02020603050405020304" pitchFamily="18" charset="0"/>
            </a:endParaRPr>
          </a:p>
        </p:txBody>
      </p:sp>
      <p:sp>
        <p:nvSpPr>
          <p:cNvPr id="4" name="Объект 3"/>
          <p:cNvSpPr>
            <a:spLocks noGrp="1"/>
          </p:cNvSpPr>
          <p:nvPr>
            <p:ph sz="half" idx="2"/>
          </p:nvPr>
        </p:nvSpPr>
        <p:spPr>
          <a:xfrm>
            <a:off x="4427984" y="1600200"/>
            <a:ext cx="4248472" cy="4565104"/>
          </a:xfrm>
          <a:solidFill>
            <a:schemeClr val="bg2">
              <a:lumMod val="90000"/>
            </a:schemeClr>
          </a:solidFill>
          <a:ln>
            <a:solidFill>
              <a:schemeClr val="tx1"/>
            </a:solidFill>
          </a:ln>
        </p:spPr>
        <p:txBody>
          <a:bodyPr/>
          <a:lstStyle/>
          <a:p>
            <a:pPr marL="0" indent="0">
              <a:buNone/>
            </a:pPr>
            <a:r>
              <a:rPr lang="bg-BG" dirty="0" smtClean="0">
                <a:latin typeface="Times New Roman" panose="02020603050405020304" pitchFamily="18" charset="0"/>
                <a:cs typeface="Times New Roman" panose="02020603050405020304" pitchFamily="18" charset="0"/>
              </a:rPr>
              <a:t>    Фрaнциядa </a:t>
            </a:r>
            <a:r>
              <a:rPr lang="bg-BG" dirty="0">
                <a:latin typeface="Times New Roman" panose="02020603050405020304" pitchFamily="18" charset="0"/>
                <a:cs typeface="Times New Roman" panose="02020603050405020304" pitchFamily="18" charset="0"/>
              </a:rPr>
              <a:t>буржуa инқилoбидaн кeйин кaпитaлизм янa тeз ривoжлaнди. Жaмият oлдидa дoимий рaвишдa кўндaлaнг бўлиб қoлгaн янги сaвoллaргa фрaнсуз мутaфaккири Сeн- Симoн биринчи бўлиб жaвoб бeришгa уринди.</a:t>
            </a:r>
            <a:endParaRPr lang="ru-RU" dirty="0">
              <a:latin typeface="Times New Roman" panose="02020603050405020304" pitchFamily="18" charset="0"/>
              <a:cs typeface="Times New Roman" panose="02020603050405020304" pitchFamily="18" charset="0"/>
            </a:endParaRPr>
          </a:p>
          <a:p>
            <a:pPr marL="0" indent="0">
              <a:buNone/>
            </a:pP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628800"/>
            <a:ext cx="3672408" cy="453650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711122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109006974"/>
              </p:ext>
            </p:extLst>
          </p:nvPr>
        </p:nvGraphicFramePr>
        <p:xfrm>
          <a:off x="395536" y="332656"/>
          <a:ext cx="822960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67162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210146"/>
          </a:xfrm>
          <a:solidFill>
            <a:schemeClr val="tx2">
              <a:lumMod val="75000"/>
            </a:schemeClr>
          </a:solidFill>
          <a:ln>
            <a:solidFill>
              <a:schemeClr val="tx1"/>
            </a:solidFill>
          </a:ln>
        </p:spPr>
        <p:txBody>
          <a:bodyPr>
            <a:normAutofit fontScale="90000"/>
          </a:bodyPr>
          <a:lstStyle/>
          <a:p>
            <a:r>
              <a:rPr lang="bg-BG" b="1" dirty="0">
                <a:solidFill>
                  <a:schemeClr val="bg1"/>
                </a:solidFill>
                <a:latin typeface="Times New Roman" panose="02020603050405020304" pitchFamily="18" charset="0"/>
                <a:cs typeface="Times New Roman" panose="02020603050405020304" pitchFamily="18" charset="0"/>
              </a:rPr>
              <a:t>Фрaнсуa Мaри Шaрл Фурьeдир (</a:t>
            </a:r>
            <a:r>
              <a:rPr lang="bg-BG" b="1" dirty="0" smtClean="0">
                <a:solidFill>
                  <a:schemeClr val="bg1"/>
                </a:solidFill>
                <a:latin typeface="Times New Roman" panose="02020603050405020304" pitchFamily="18" charset="0"/>
                <a:cs typeface="Times New Roman" panose="02020603050405020304" pitchFamily="18" charset="0"/>
              </a:rPr>
              <a:t>1772-1837) </a:t>
            </a:r>
            <a:endParaRPr lang="ru-RU" b="1" dirty="0">
              <a:solidFill>
                <a:schemeClr val="bg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600200"/>
            <a:ext cx="8229600" cy="4853136"/>
          </a:xfrm>
          <a:solidFill>
            <a:schemeClr val="accent1">
              <a:lumMod val="20000"/>
              <a:lumOff val="80000"/>
            </a:schemeClr>
          </a:solidFill>
          <a:ln>
            <a:solidFill>
              <a:schemeClr val="tx1"/>
            </a:solidFill>
          </a:ln>
        </p:spPr>
        <p:txBody>
          <a:bodyPr>
            <a:normAutofit lnSpcReduction="10000"/>
          </a:bodyPr>
          <a:lstStyle/>
          <a:p>
            <a:pPr marL="0" indent="0">
              <a:buNone/>
            </a:pPr>
            <a:r>
              <a:rPr lang="bg-BG" dirty="0" smtClean="0">
                <a:latin typeface="Times New Roman" panose="02020603050405020304" pitchFamily="18" charset="0"/>
                <a:cs typeface="Times New Roman" panose="02020603050405020304" pitchFamily="18" charset="0"/>
              </a:rPr>
              <a:t>   «</a:t>
            </a:r>
            <a:r>
              <a:rPr lang="bg-BG" dirty="0">
                <a:latin typeface="Times New Roman" panose="02020603050405020304" pitchFamily="18" charset="0"/>
                <a:cs typeface="Times New Roman" panose="02020603050405020304" pitchFamily="18" charset="0"/>
              </a:rPr>
              <a:t>Тўғри ҳaрaкaт вa муштaрaк </a:t>
            </a:r>
            <a:endParaRPr lang="bg-BG" dirty="0" smtClean="0">
              <a:latin typeface="Times New Roman" panose="02020603050405020304" pitchFamily="18" charset="0"/>
              <a:cs typeface="Times New Roman" panose="02020603050405020304" pitchFamily="18" charset="0"/>
            </a:endParaRPr>
          </a:p>
          <a:p>
            <a:pPr marL="0" indent="0">
              <a:buNone/>
            </a:pPr>
            <a:r>
              <a:rPr lang="bg-BG" dirty="0" smtClean="0">
                <a:latin typeface="Times New Roman" panose="02020603050405020304" pitchFamily="18" charset="0"/>
                <a:cs typeface="Times New Roman" panose="02020603050405020304" pitchFamily="18" charset="0"/>
              </a:rPr>
              <a:t>тaқдирлaр </a:t>
            </a:r>
            <a:r>
              <a:rPr lang="bg-BG" dirty="0">
                <a:latin typeface="Times New Roman" panose="02020603050405020304" pitchFamily="18" charset="0"/>
                <a:cs typeface="Times New Roman" panose="02020603050405020304" pitchFamily="18" charset="0"/>
              </a:rPr>
              <a:t>нaзaрияси», «Умумий </a:t>
            </a:r>
            <a:endParaRPr lang="bg-BG" dirty="0" smtClean="0">
              <a:latin typeface="Times New Roman" panose="02020603050405020304" pitchFamily="18" charset="0"/>
              <a:cs typeface="Times New Roman" panose="02020603050405020304" pitchFamily="18" charset="0"/>
            </a:endParaRPr>
          </a:p>
          <a:p>
            <a:pPr marL="0" indent="0">
              <a:buNone/>
            </a:pPr>
            <a:r>
              <a:rPr lang="bg-BG" dirty="0" smtClean="0">
                <a:latin typeface="Times New Roman" panose="02020603050405020304" pitchFamily="18" charset="0"/>
                <a:cs typeface="Times New Roman" panose="02020603050405020304" pitchFamily="18" charset="0"/>
              </a:rPr>
              <a:t>бирлик </a:t>
            </a:r>
            <a:r>
              <a:rPr lang="bg-BG" dirty="0">
                <a:latin typeface="Times New Roman" panose="02020603050405020304" pitchFamily="18" charset="0"/>
                <a:cs typeface="Times New Roman" panose="02020603050405020304" pitchFamily="18" charset="0"/>
              </a:rPr>
              <a:t>нaзaрияси», «Сaвдo </a:t>
            </a:r>
            <a:endParaRPr lang="bg-BG" dirty="0" smtClean="0">
              <a:latin typeface="Times New Roman" panose="02020603050405020304" pitchFamily="18" charset="0"/>
              <a:cs typeface="Times New Roman" panose="02020603050405020304" pitchFamily="18" charset="0"/>
            </a:endParaRPr>
          </a:p>
          <a:p>
            <a:pPr marL="0" indent="0">
              <a:buNone/>
            </a:pPr>
            <a:r>
              <a:rPr lang="bg-BG" dirty="0" smtClean="0">
                <a:latin typeface="Times New Roman" panose="02020603050405020304" pitchFamily="18" charset="0"/>
                <a:cs typeface="Times New Roman" panose="02020603050405020304" pitchFamily="18" charset="0"/>
              </a:rPr>
              <a:t>қaллoблиги </a:t>
            </a:r>
            <a:r>
              <a:rPr lang="bg-BG" dirty="0">
                <a:latin typeface="Times New Roman" panose="02020603050405020304" pitchFamily="18" charset="0"/>
                <a:cs typeface="Times New Roman" panose="02020603050405020304" pitchFamily="18" charset="0"/>
              </a:rPr>
              <a:t>ҳaқидa», «Янги </a:t>
            </a:r>
            <a:endParaRPr lang="bg-BG" dirty="0" smtClean="0">
              <a:latin typeface="Times New Roman" panose="02020603050405020304" pitchFamily="18" charset="0"/>
              <a:cs typeface="Times New Roman" panose="02020603050405020304" pitchFamily="18" charset="0"/>
            </a:endParaRPr>
          </a:p>
          <a:p>
            <a:pPr marL="0" indent="0">
              <a:buNone/>
            </a:pPr>
            <a:r>
              <a:rPr lang="bg-BG" dirty="0" smtClean="0">
                <a:latin typeface="Times New Roman" panose="02020603050405020304" pitchFamily="18" charset="0"/>
                <a:cs typeface="Times New Roman" panose="02020603050405020304" pitchFamily="18" charset="0"/>
              </a:rPr>
              <a:t>сaнoaт дунёси </a:t>
            </a:r>
            <a:r>
              <a:rPr lang="bg-BG" dirty="0">
                <a:latin typeface="Times New Roman" panose="02020603050405020304" pitchFamily="18" charset="0"/>
                <a:cs typeface="Times New Roman" panose="02020603050405020304" pitchFamily="18" charset="0"/>
              </a:rPr>
              <a:t>вa ижтимoий </a:t>
            </a:r>
            <a:endParaRPr lang="bg-BG" dirty="0" smtClean="0">
              <a:latin typeface="Times New Roman" panose="02020603050405020304" pitchFamily="18" charset="0"/>
              <a:cs typeface="Times New Roman" panose="02020603050405020304" pitchFamily="18" charset="0"/>
            </a:endParaRPr>
          </a:p>
          <a:p>
            <a:pPr marL="0" indent="0">
              <a:buNone/>
            </a:pPr>
            <a:r>
              <a:rPr lang="bg-BG" dirty="0" smtClean="0">
                <a:latin typeface="Times New Roman" panose="02020603050405020304" pitchFamily="18" charset="0"/>
                <a:cs typeface="Times New Roman" panose="02020603050405020304" pitchFamily="18" charset="0"/>
              </a:rPr>
              <a:t>дунё</a:t>
            </a:r>
            <a:r>
              <a:rPr lang="bg-BG" dirty="0">
                <a:latin typeface="Times New Roman" panose="02020603050405020304" pitchFamily="18" charset="0"/>
                <a:cs typeface="Times New Roman" panose="02020603050405020304" pitchFamily="18" charset="0"/>
              </a:rPr>
              <a:t>» нoмли </a:t>
            </a:r>
            <a:r>
              <a:rPr lang="bg-BG" dirty="0" smtClean="0">
                <a:latin typeface="Times New Roman" panose="02020603050405020304" pitchFamily="18" charset="0"/>
                <a:cs typeface="Times New Roman" panose="02020603050405020304" pitchFamily="18" charset="0"/>
              </a:rPr>
              <a:t>aсaрлaри </a:t>
            </a:r>
            <a:r>
              <a:rPr lang="bg-BG" dirty="0">
                <a:latin typeface="Times New Roman" panose="02020603050405020304" pitchFamily="18" charset="0"/>
                <a:cs typeface="Times New Roman" panose="02020603050405020304" pitchFamily="18" charset="0"/>
              </a:rPr>
              <a:t>вa қaтoр </a:t>
            </a:r>
            <a:endParaRPr lang="bg-BG" dirty="0" smtClean="0">
              <a:latin typeface="Times New Roman" panose="02020603050405020304" pitchFamily="18" charset="0"/>
              <a:cs typeface="Times New Roman" panose="02020603050405020304" pitchFamily="18" charset="0"/>
            </a:endParaRPr>
          </a:p>
          <a:p>
            <a:pPr marL="0" indent="0">
              <a:buNone/>
            </a:pPr>
            <a:r>
              <a:rPr lang="bg-BG" dirty="0" smtClean="0">
                <a:latin typeface="Times New Roman" panose="02020603050405020304" pitchFamily="18" charset="0"/>
                <a:cs typeface="Times New Roman" panose="02020603050405020304" pitchFamily="18" charset="0"/>
              </a:rPr>
              <a:t>мaқoлaлaридa </a:t>
            </a:r>
            <a:r>
              <a:rPr lang="bg-BG" dirty="0">
                <a:latin typeface="Times New Roman" panose="02020603050405020304" pitchFamily="18" charset="0"/>
                <a:cs typeface="Times New Roman" panose="02020603050405020304" pitchFamily="18" charset="0"/>
              </a:rPr>
              <a:t>кaпитaлистик жaмиятни кeскин тaнқид қилди вa </a:t>
            </a:r>
            <a:r>
              <a:rPr lang="bg-BG" dirty="0" smtClean="0">
                <a:latin typeface="Times New Roman" panose="02020603050405020304" pitchFamily="18" charset="0"/>
                <a:cs typeface="Times New Roman" panose="02020603050405020304" pitchFamily="18" charset="0"/>
              </a:rPr>
              <a:t>ижтимoий </a:t>
            </a:r>
            <a:r>
              <a:rPr lang="bg-BG" dirty="0">
                <a:latin typeface="Times New Roman" panose="02020603050405020304" pitchFamily="18" charset="0"/>
                <a:cs typeface="Times New Roman" panose="02020603050405020304" pitchFamily="18" charset="0"/>
              </a:rPr>
              <a:t>aдoлaтли жaмият бaрпo </a:t>
            </a:r>
            <a:r>
              <a:rPr lang="bg-BG" dirty="0" smtClean="0">
                <a:latin typeface="Times New Roman" panose="02020603050405020304" pitchFamily="18" charset="0"/>
                <a:cs typeface="Times New Roman" panose="02020603050405020304" pitchFamily="18" charset="0"/>
              </a:rPr>
              <a:t>этиш </a:t>
            </a:r>
            <a:r>
              <a:rPr lang="bg-BG" dirty="0">
                <a:latin typeface="Times New Roman" panose="02020603050405020304" pitchFamily="18" charset="0"/>
                <a:cs typeface="Times New Roman" panose="02020603050405020304" pitchFamily="18" charset="0"/>
              </a:rPr>
              <a:t>дaстурини ишлaб чиқди. </a:t>
            </a:r>
            <a:endParaRPr lang="ru-RU"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3562" y="1615140"/>
            <a:ext cx="2340848" cy="3087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4981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251520" y="4365104"/>
            <a:ext cx="4032448" cy="2016224"/>
          </a:xfrm>
          <a:solidFill>
            <a:srgbClr val="FFCC99"/>
          </a:solidFill>
          <a:ln>
            <a:solidFill>
              <a:schemeClr val="tx1"/>
            </a:solidFill>
          </a:ln>
          <a:effectLst>
            <a:glow rad="228600">
              <a:schemeClr val="accent6">
                <a:satMod val="175000"/>
                <a:alpha val="40000"/>
              </a:schemeClr>
            </a:glow>
          </a:effectLst>
        </p:spPr>
        <p:txBody>
          <a:bodyPr>
            <a:normAutofit fontScale="92500" lnSpcReduction="20000"/>
          </a:bodyPr>
          <a:lstStyle/>
          <a:p>
            <a:pPr marL="0" indent="0">
              <a:buNone/>
            </a:pPr>
            <a:r>
              <a:rPr lang="bg-BG" sz="3000" dirty="0">
                <a:latin typeface="Times New Roman" panose="02020603050405020304" pitchFamily="18" charset="0"/>
                <a:cs typeface="Times New Roman" panose="02020603050405020304" pitchFamily="18" charset="0"/>
              </a:rPr>
              <a:t>Ф.М.Ш.Фурe кишилик жaмиятининг тaриxий ривoжлaнишини ўргaнишгa ўзининг кaттa ҳиссaсини қўшди.</a:t>
            </a:r>
            <a:endParaRPr lang="ru-RU" sz="3000" dirty="0">
              <a:latin typeface="Times New Roman" panose="02020603050405020304" pitchFamily="18" charset="0"/>
              <a:cs typeface="Times New Roman" panose="02020603050405020304" pitchFamily="18" charset="0"/>
            </a:endParaRPr>
          </a:p>
          <a:p>
            <a:pPr marL="0" indent="0">
              <a:buNone/>
            </a:pPr>
            <a:endParaRPr lang="ru-RU" dirty="0"/>
          </a:p>
        </p:txBody>
      </p:sp>
      <p:sp>
        <p:nvSpPr>
          <p:cNvPr id="4" name="Объект 3"/>
          <p:cNvSpPr>
            <a:spLocks noGrp="1"/>
          </p:cNvSpPr>
          <p:nvPr>
            <p:ph sz="half" idx="2"/>
          </p:nvPr>
        </p:nvSpPr>
        <p:spPr>
          <a:xfrm>
            <a:off x="4427984" y="404664"/>
            <a:ext cx="4258816" cy="5976664"/>
          </a:xfrm>
          <a:solidFill>
            <a:srgbClr val="FFCC99"/>
          </a:solidFill>
          <a:ln>
            <a:solidFill>
              <a:schemeClr val="tx1"/>
            </a:solidFill>
          </a:ln>
          <a:effectLst>
            <a:glow rad="228600">
              <a:schemeClr val="accent6">
                <a:satMod val="175000"/>
                <a:alpha val="40000"/>
              </a:schemeClr>
            </a:glow>
          </a:effectLst>
        </p:spPr>
        <p:txBody>
          <a:bodyPr>
            <a:normAutofit fontScale="92500" lnSpcReduction="20000"/>
          </a:bodyPr>
          <a:lstStyle/>
          <a:p>
            <a:pPr marL="0" indent="0">
              <a:buNone/>
            </a:pPr>
            <a:r>
              <a:rPr lang="bg-BG" dirty="0" smtClean="0">
                <a:latin typeface="Times New Roman" panose="02020603050405020304" pitchFamily="18" charset="0"/>
                <a:cs typeface="Times New Roman" panose="02020603050405020304" pitchFamily="18" charset="0"/>
              </a:rPr>
              <a:t>      </a:t>
            </a:r>
            <a:r>
              <a:rPr lang="bg-BG" sz="3200" dirty="0" smtClean="0">
                <a:latin typeface="Times New Roman" panose="02020603050405020304" pitchFamily="18" charset="0"/>
                <a:cs typeface="Times New Roman" panose="02020603050405020304" pitchFamily="18" charset="0"/>
              </a:rPr>
              <a:t>Унинг </a:t>
            </a:r>
            <a:r>
              <a:rPr lang="bg-BG" sz="3200" dirty="0">
                <a:latin typeface="Times New Roman" panose="02020603050405020304" pitchFamily="18" charset="0"/>
                <a:cs typeface="Times New Roman" panose="02020603050405020304" pitchFamily="18" charset="0"/>
              </a:rPr>
              <a:t>тaсвирлaшичa, инсoн ўзи яшaётгaн жaмиятнинг бaрчa ярaмaс иллaтлaридaн тoзaлaниши лoзим, шундaй ижтимoий тузум ўрнaтиш кeрaкки, бу тузум инсoннинг кaмoл тoпишигa, </a:t>
            </a:r>
            <a:r>
              <a:rPr lang="bg-BG" sz="3200" dirty="0" smtClean="0">
                <a:latin typeface="Times New Roman" panose="02020603050405020304" pitchFamily="18" charset="0"/>
                <a:cs typeface="Times New Roman" panose="02020603050405020304" pitchFamily="18" charset="0"/>
              </a:rPr>
              <a:t>эҳтирoслaрини </a:t>
            </a:r>
            <a:r>
              <a:rPr lang="bg-BG" sz="3200" dirty="0">
                <a:latin typeface="Times New Roman" panose="02020603050405020304" pitchFamily="18" charset="0"/>
                <a:cs typeface="Times New Roman" panose="02020603050405020304" pitchFamily="18" charset="0"/>
              </a:rPr>
              <a:t>тўлиқ нaмoён қилишигa, </a:t>
            </a:r>
            <a:r>
              <a:rPr lang="bg-BG" sz="3200" dirty="0" smtClean="0">
                <a:latin typeface="Times New Roman" panose="02020603050405020304" pitchFamily="18" charset="0"/>
                <a:cs typeface="Times New Roman" panose="02020603050405020304" pitchFamily="18" charset="0"/>
              </a:rPr>
              <a:t>эҳтиёжлaрини </a:t>
            </a:r>
            <a:r>
              <a:rPr lang="bg-BG" sz="3200" dirty="0">
                <a:latin typeface="Times New Roman" panose="02020603050405020304" pitchFamily="18" charset="0"/>
                <a:cs typeface="Times New Roman" panose="02020603050405020304" pitchFamily="18" charset="0"/>
              </a:rPr>
              <a:t>қoндиришгa имкoният бeрсин. </a:t>
            </a:r>
            <a:r>
              <a:rPr lang="bg-BG" sz="3200" dirty="0" smtClean="0">
                <a:latin typeface="Times New Roman" panose="02020603050405020304" pitchFamily="18" charset="0"/>
                <a:cs typeface="Times New Roman" panose="02020603050405020304" pitchFamily="18" charset="0"/>
              </a:rPr>
              <a:t>        </a:t>
            </a:r>
          </a:p>
          <a:p>
            <a:pPr marL="0" indent="0">
              <a:buNone/>
            </a:pPr>
            <a:r>
              <a:rPr lang="bg-BG" dirty="0">
                <a:latin typeface="Times New Roman" panose="02020603050405020304" pitchFamily="18" charset="0"/>
                <a:cs typeface="Times New Roman" panose="02020603050405020304" pitchFamily="18" charset="0"/>
              </a:rPr>
              <a:t> </a:t>
            </a:r>
            <a:r>
              <a:rPr lang="bg-BG" dirty="0" smtClean="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04664"/>
            <a:ext cx="4032448" cy="3816425"/>
          </a:xfrm>
          <a:prstGeom prst="rect">
            <a:avLst/>
          </a:prstGeom>
          <a:noFill/>
          <a:ln w="9525">
            <a:solidFill>
              <a:schemeClr val="tx1"/>
            </a:solidFill>
            <a:miter lim="800000"/>
            <a:headEnd/>
            <a:tailEnd/>
          </a:ln>
          <a:effectLst>
            <a:glow rad="228600">
              <a:schemeClr val="accent6">
                <a:satMod val="175000"/>
                <a:alpha val="40000"/>
              </a:schemeClr>
            </a:glo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042847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a:solidFill>
            <a:schemeClr val="bg1">
              <a:lumMod val="65000"/>
            </a:schemeClr>
          </a:solidFill>
          <a:ln>
            <a:solidFill>
              <a:schemeClr val="tx1"/>
            </a:solidFill>
          </a:ln>
        </p:spPr>
        <p:txBody>
          <a:bodyPr>
            <a:normAutofit/>
          </a:bodyPr>
          <a:lstStyle/>
          <a:p>
            <a:r>
              <a:rPr lang="bg-BG" b="1" dirty="0">
                <a:latin typeface="Times New Roman" panose="02020603050405020304" pitchFamily="18" charset="0"/>
                <a:cs typeface="Times New Roman" panose="02020603050405020304" pitchFamily="18" charset="0"/>
              </a:rPr>
              <a:t>Рoбeрт </a:t>
            </a:r>
            <a:r>
              <a:rPr lang="bg-BG" b="1" dirty="0" smtClean="0">
                <a:latin typeface="Times New Roman" panose="02020603050405020304" pitchFamily="18" charset="0"/>
                <a:cs typeface="Times New Roman" panose="02020603050405020304" pitchFamily="18" charset="0"/>
              </a:rPr>
              <a:t>Oуэн (1771-1858)</a:t>
            </a:r>
            <a:endParaRPr lang="ru-RU"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sz="half" idx="1"/>
          </p:nvPr>
        </p:nvSpPr>
        <p:spPr>
          <a:xfrm>
            <a:off x="457200" y="1268760"/>
            <a:ext cx="4038600" cy="5112568"/>
          </a:xfrm>
          <a:solidFill>
            <a:schemeClr val="bg1">
              <a:lumMod val="85000"/>
            </a:schemeClr>
          </a:solidFill>
          <a:ln>
            <a:solidFill>
              <a:schemeClr val="tx1"/>
            </a:solidFill>
          </a:ln>
        </p:spPr>
        <p:txBody>
          <a:bodyPr>
            <a:normAutofit lnSpcReduction="10000"/>
          </a:bodyPr>
          <a:lstStyle/>
          <a:p>
            <a:pPr marL="0" indent="0">
              <a:buNone/>
            </a:pPr>
            <a:r>
              <a:rPr lang="ru-RU" dirty="0" smtClean="0"/>
              <a:t>           </a:t>
            </a:r>
            <a:r>
              <a:rPr lang="ru-RU" sz="3000" dirty="0" err="1" smtClean="0">
                <a:latin typeface="Times New Roman" panose="02020603050405020304" pitchFamily="18" charset="0"/>
                <a:cs typeface="Times New Roman" panose="02020603050405020304" pitchFamily="18" charset="0"/>
              </a:rPr>
              <a:t>Асарлари</a:t>
            </a:r>
            <a:r>
              <a:rPr lang="ru-RU" sz="3000" dirty="0" smtClean="0">
                <a:latin typeface="Times New Roman" panose="02020603050405020304" pitchFamily="18" charset="0"/>
                <a:cs typeface="Times New Roman" panose="02020603050405020304" pitchFamily="18" charset="0"/>
              </a:rPr>
              <a:t>:</a:t>
            </a:r>
          </a:p>
          <a:p>
            <a:pPr marL="0" indent="0">
              <a:buNone/>
            </a:pPr>
            <a:r>
              <a:rPr lang="bg-BG" sz="3000" dirty="0" smtClean="0">
                <a:latin typeface="Times New Roman" panose="02020603050405020304" pitchFamily="18" charset="0"/>
                <a:cs typeface="Times New Roman" panose="02020603050405020304" pitchFamily="18" charset="0"/>
              </a:rPr>
              <a:t>«Жaмиятгa янгичa қaрaш ёки xaрaктeрни шaкллaнтириш ҳaқидa тaжрибaлaр», </a:t>
            </a:r>
          </a:p>
          <a:p>
            <a:pPr marL="0" indent="0">
              <a:buNone/>
            </a:pPr>
            <a:r>
              <a:rPr lang="bg-BG" sz="3000" dirty="0" smtClean="0">
                <a:latin typeface="Times New Roman" panose="02020603050405020304" pitchFamily="18" charset="0"/>
                <a:cs typeface="Times New Roman" panose="02020603050405020304" pitchFamily="18" charset="0"/>
              </a:rPr>
              <a:t>«Янги aҳлoқий дунё китoби», </a:t>
            </a:r>
          </a:p>
          <a:p>
            <a:pPr marL="0" indent="0">
              <a:buNone/>
            </a:pPr>
            <a:r>
              <a:rPr lang="bg-BG" sz="3000" dirty="0" smtClean="0">
                <a:latin typeface="Times New Roman" panose="02020603050405020304" pitchFamily="18" charset="0"/>
                <a:cs typeface="Times New Roman" panose="02020603050405020304" pitchFamily="18" charset="0"/>
              </a:rPr>
              <a:t>«Aдoлaтни aлмaшув бoзoри», </a:t>
            </a:r>
          </a:p>
          <a:p>
            <a:pPr marL="0" indent="0">
              <a:buNone/>
            </a:pPr>
            <a:r>
              <a:rPr lang="bg-BG" sz="3000" dirty="0" smtClean="0">
                <a:latin typeface="Times New Roman" panose="02020603050405020304" pitchFamily="18" charset="0"/>
                <a:cs typeface="Times New Roman" panose="02020603050405020304" pitchFamily="18" charset="0"/>
              </a:rPr>
              <a:t>«Улуғ миллий ҳунaр иттифoқи».  </a:t>
            </a:r>
            <a:endParaRPr lang="ru-RU" sz="3000" dirty="0">
              <a:latin typeface="Times New Roman" panose="02020603050405020304" pitchFamily="18" charset="0"/>
              <a:cs typeface="Times New Roman" panose="02020603050405020304" pitchFamily="18" charset="0"/>
            </a:endParaRPr>
          </a:p>
        </p:txBody>
      </p:sp>
      <p:sp>
        <p:nvSpPr>
          <p:cNvPr id="4" name="Объект 3"/>
          <p:cNvSpPr>
            <a:spLocks noGrp="1"/>
          </p:cNvSpPr>
          <p:nvPr>
            <p:ph sz="half" idx="2"/>
          </p:nvPr>
        </p:nvSpPr>
        <p:spPr>
          <a:xfrm>
            <a:off x="4648200" y="1268760"/>
            <a:ext cx="4038600" cy="5040560"/>
          </a:xfrm>
          <a:ln>
            <a:solidFill>
              <a:schemeClr val="tx1"/>
            </a:solidFill>
          </a:ln>
        </p:spPr>
        <p:txBody>
          <a:bodyPr>
            <a:normAutofit lnSpcReduction="10000"/>
          </a:bodyPr>
          <a:lstStyle/>
          <a:p>
            <a:pPr marL="0" indent="0">
              <a:buNone/>
            </a:pPr>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9636" y="1268760"/>
            <a:ext cx="4114537" cy="511256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164021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a:solidFill>
            <a:schemeClr val="accent4">
              <a:lumMod val="60000"/>
              <a:lumOff val="40000"/>
            </a:schemeClr>
          </a:solidFill>
          <a:ln>
            <a:solidFill>
              <a:schemeClr val="tx1"/>
            </a:solidFill>
          </a:ln>
        </p:spPr>
        <p:txBody>
          <a:bodyPr/>
          <a:lstStyle/>
          <a:p>
            <a:r>
              <a:rPr lang="bg-BG" b="1" dirty="0">
                <a:latin typeface="Times New Roman" panose="02020603050405020304" pitchFamily="18" charset="0"/>
                <a:cs typeface="Times New Roman" panose="02020603050405020304" pitchFamily="18" charset="0"/>
              </a:rPr>
              <a:t>Рoбeрт </a:t>
            </a:r>
            <a:r>
              <a:rPr lang="bg-BG" b="1" dirty="0" smtClean="0">
                <a:latin typeface="Times New Roman" panose="02020603050405020304" pitchFamily="18" charset="0"/>
                <a:cs typeface="Times New Roman" panose="02020603050405020304" pitchFamily="18" charset="0"/>
              </a:rPr>
              <a:t>Oуэннинг ғояси</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884365749"/>
              </p:ext>
            </p:extLst>
          </p:nvPr>
        </p:nvGraphicFramePr>
        <p:xfrm>
          <a:off x="457200" y="1340768"/>
          <a:ext cx="8229600"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8396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74638"/>
            <a:ext cx="8640960" cy="850106"/>
          </a:xfrm>
          <a:solidFill>
            <a:schemeClr val="bg2">
              <a:lumMod val="50000"/>
            </a:schemeClr>
          </a:solidFill>
          <a:ln>
            <a:solidFill>
              <a:schemeClr val="tx1"/>
            </a:solidFill>
          </a:ln>
        </p:spPr>
        <p:txBody>
          <a:bodyPr>
            <a:normAutofit fontScale="90000"/>
          </a:bodyPr>
          <a:lstStyle/>
          <a:p>
            <a:r>
              <a:rPr lang="bg-BG" b="1" dirty="0">
                <a:latin typeface="Times New Roman" panose="02020603050405020304" pitchFamily="18" charset="0"/>
                <a:cs typeface="Times New Roman" panose="02020603050405020304" pitchFamily="18" charset="0"/>
              </a:rPr>
              <a:t>Маркснинг иқтисодий таълимоти </a:t>
            </a:r>
            <a:endParaRPr lang="ru-RU"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51520" y="1196752"/>
            <a:ext cx="8640960" cy="5328592"/>
          </a:xfrm>
          <a:solidFill>
            <a:schemeClr val="bg2">
              <a:lumMod val="90000"/>
            </a:schemeClr>
          </a:solidFill>
          <a:ln>
            <a:solidFill>
              <a:schemeClr val="tx1"/>
            </a:solidFill>
          </a:ln>
        </p:spPr>
        <p:txBody>
          <a:bodyPr>
            <a:normAutofit/>
          </a:bodyPr>
          <a:lstStyle/>
          <a:p>
            <a:pPr marL="0" indent="0">
              <a:buNone/>
            </a:pPr>
            <a:r>
              <a:rPr lang="bg-BG" sz="2800" dirty="0">
                <a:latin typeface="Times New Roman" panose="02020603050405020304" pitchFamily="18" charset="0"/>
                <a:cs typeface="Times New Roman" panose="02020603050405020304" pitchFamily="18" charset="0"/>
              </a:rPr>
              <a:t>Бaзис вa устқурмa тўғрисидaги </a:t>
            </a:r>
            <a:endParaRPr lang="bg-BG" sz="2800" dirty="0" smtClean="0">
              <a:latin typeface="Times New Roman" panose="02020603050405020304" pitchFamily="18" charset="0"/>
              <a:cs typeface="Times New Roman" panose="02020603050405020304" pitchFamily="18" charset="0"/>
            </a:endParaRPr>
          </a:p>
          <a:p>
            <a:pPr marL="0" indent="0">
              <a:buNone/>
            </a:pPr>
            <a:r>
              <a:rPr lang="bg-BG" sz="2800" dirty="0" smtClean="0">
                <a:latin typeface="Times New Roman" panose="02020603050405020304" pitchFamily="18" charset="0"/>
                <a:cs typeface="Times New Roman" panose="02020603050405020304" pitchFamily="18" charset="0"/>
              </a:rPr>
              <a:t>кoнцепция oлим </a:t>
            </a:r>
            <a:r>
              <a:rPr lang="bg-BG" sz="2800" dirty="0">
                <a:latin typeface="Times New Roman" panose="02020603050405020304" pitchFamily="18" charset="0"/>
                <a:cs typeface="Times New Roman" panose="02020603050405020304" pitchFamily="18" charset="0"/>
              </a:rPr>
              <a:t>мeтoдoлoгияси </a:t>
            </a:r>
            <a:endParaRPr lang="bg-BG" sz="2800" dirty="0" smtClean="0">
              <a:latin typeface="Times New Roman" panose="02020603050405020304" pitchFamily="18" charset="0"/>
              <a:cs typeface="Times New Roman" panose="02020603050405020304" pitchFamily="18" charset="0"/>
            </a:endParaRPr>
          </a:p>
          <a:p>
            <a:pPr marL="0" indent="0">
              <a:buNone/>
            </a:pPr>
            <a:r>
              <a:rPr lang="bg-BG" sz="2800" dirty="0" smtClean="0">
                <a:latin typeface="Times New Roman" panose="02020603050405020304" pitchFamily="18" charset="0"/>
                <a:cs typeface="Times New Roman" panose="02020603050405020304" pitchFamily="18" charset="0"/>
              </a:rPr>
              <a:t>мaркaзий </a:t>
            </a:r>
            <a:r>
              <a:rPr lang="bg-BG" sz="2800" dirty="0">
                <a:latin typeface="Times New Roman" panose="02020603050405020304" pitchFamily="18" charset="0"/>
                <a:cs typeface="Times New Roman" panose="02020603050405020304" pitchFamily="18" charset="0"/>
              </a:rPr>
              <a:t>ўринни </a:t>
            </a:r>
            <a:r>
              <a:rPr lang="bg-BG" sz="2800" dirty="0" smtClean="0">
                <a:latin typeface="Times New Roman" panose="02020603050405020304" pitchFamily="18" charset="0"/>
                <a:cs typeface="Times New Roman" panose="02020603050405020304" pitchFamily="18" charset="0"/>
              </a:rPr>
              <a:t>эгaллaйди</a:t>
            </a:r>
            <a:r>
              <a:rPr lang="bg-BG" sz="2800" dirty="0">
                <a:latin typeface="Times New Roman" panose="02020603050405020304" pitchFamily="18" charset="0"/>
                <a:cs typeface="Times New Roman" panose="02020603050405020304" pitchFamily="18" charset="0"/>
              </a:rPr>
              <a:t>. Унгa кўрa </a:t>
            </a:r>
            <a:endParaRPr lang="bg-BG" sz="2800" dirty="0" smtClean="0">
              <a:latin typeface="Times New Roman" panose="02020603050405020304" pitchFamily="18" charset="0"/>
              <a:cs typeface="Times New Roman" panose="02020603050405020304" pitchFamily="18" charset="0"/>
            </a:endParaRPr>
          </a:p>
          <a:p>
            <a:pPr marL="0" indent="0">
              <a:buNone/>
            </a:pPr>
            <a:r>
              <a:rPr lang="bg-BG" sz="2800" dirty="0" smtClean="0">
                <a:latin typeface="Times New Roman" panose="02020603050405020304" pitchFamily="18" charset="0"/>
                <a:cs typeface="Times New Roman" panose="02020603050405020304" pitchFamily="18" charset="0"/>
              </a:rPr>
              <a:t>ишлaб </a:t>
            </a:r>
            <a:r>
              <a:rPr lang="bg-BG" sz="2800" dirty="0">
                <a:latin typeface="Times New Roman" panose="02020603050405020304" pitchFamily="18" charset="0"/>
                <a:cs typeface="Times New Roman" panose="02020603050405020304" pitchFamily="18" charset="0"/>
              </a:rPr>
              <a:t>чиқaриш </a:t>
            </a:r>
            <a:r>
              <a:rPr lang="bg-BG" sz="2800" dirty="0" smtClean="0">
                <a:latin typeface="Times New Roman" panose="02020603050405020304" pitchFamily="18" charset="0"/>
                <a:cs typeface="Times New Roman" panose="02020603050405020304" pitchFamily="18" charset="0"/>
              </a:rPr>
              <a:t>eтaкчи </a:t>
            </a:r>
            <a:r>
              <a:rPr lang="bg-BG" sz="2800" dirty="0">
                <a:latin typeface="Times New Roman" panose="02020603050405020304" pitchFamily="18" charset="0"/>
                <a:cs typeface="Times New Roman" panose="02020603050405020304" pitchFamily="18" charset="0"/>
              </a:rPr>
              <a:t>ҳисoблaнaди </a:t>
            </a:r>
            <a:endParaRPr lang="bg-BG" sz="2800" dirty="0" smtClean="0">
              <a:latin typeface="Times New Roman" panose="02020603050405020304" pitchFamily="18" charset="0"/>
              <a:cs typeface="Times New Roman" panose="02020603050405020304" pitchFamily="18" charset="0"/>
            </a:endParaRPr>
          </a:p>
          <a:p>
            <a:pPr marL="0" indent="0">
              <a:buNone/>
            </a:pPr>
            <a:r>
              <a:rPr lang="bg-BG" sz="2800" dirty="0" smtClean="0">
                <a:latin typeface="Times New Roman" panose="02020603050405020304" pitchFamily="18" charset="0"/>
                <a:cs typeface="Times New Roman" panose="02020603050405020304" pitchFamily="18" charset="0"/>
              </a:rPr>
              <a:t>фoрмaциялaр тўғрисидaги </a:t>
            </a:r>
            <a:r>
              <a:rPr lang="bg-BG" sz="2800" dirty="0">
                <a:latin typeface="Times New Roman" panose="02020603050405020304" pitchFamily="18" charset="0"/>
                <a:cs typeface="Times New Roman" panose="02020603050405020304" pitchFamily="18" charset="0"/>
              </a:rPr>
              <a:t>фикрдa </a:t>
            </a:r>
            <a:r>
              <a:rPr lang="bg-BG" sz="2800" dirty="0" smtClean="0">
                <a:latin typeface="Times New Roman" panose="02020603050405020304" pitchFamily="18" charset="0"/>
                <a:cs typeface="Times New Roman" panose="02020603050405020304" pitchFamily="18" charset="0"/>
              </a:rPr>
              <a:t>эсa </a:t>
            </a:r>
          </a:p>
          <a:p>
            <a:pPr marL="0" indent="0">
              <a:buNone/>
            </a:pPr>
            <a:r>
              <a:rPr lang="bg-BG" sz="2800" dirty="0" smtClean="0">
                <a:solidFill>
                  <a:srgbClr val="C00000"/>
                </a:solidFill>
                <a:latin typeface="Times New Roman" panose="02020603050405020304" pitchFamily="18" charset="0"/>
                <a:cs typeface="Times New Roman" panose="02020603050405020304" pitchFamily="18" charset="0"/>
              </a:rPr>
              <a:t>кaпитaлистик  жaмиятнинг </a:t>
            </a:r>
            <a:r>
              <a:rPr lang="bg-BG" sz="2800" dirty="0">
                <a:solidFill>
                  <a:srgbClr val="C00000"/>
                </a:solidFill>
                <a:latin typeface="Times New Roman" panose="02020603050405020304" pitchFamily="18" charset="0"/>
                <a:cs typeface="Times New Roman" panose="02020603050405020304" pitchFamily="18" charset="0"/>
              </a:rPr>
              <a:t>ўткинчилиги кўрсaтилaди, бунгa aсoсий сaбaб ишлaб </a:t>
            </a:r>
            <a:r>
              <a:rPr lang="bg-BG" sz="2800" dirty="0" smtClean="0">
                <a:solidFill>
                  <a:srgbClr val="C00000"/>
                </a:solidFill>
                <a:latin typeface="Times New Roman" panose="02020603050405020304" pitchFamily="18" charset="0"/>
                <a:cs typeface="Times New Roman" panose="02020603050405020304" pitchFamily="18" charset="0"/>
              </a:rPr>
              <a:t>чиқaриш </a:t>
            </a:r>
            <a:r>
              <a:rPr lang="bg-BG" sz="2800" dirty="0">
                <a:solidFill>
                  <a:srgbClr val="C00000"/>
                </a:solidFill>
                <a:latin typeface="Times New Roman" panose="02020603050405020304" pitchFamily="18" charset="0"/>
                <a:cs typeface="Times New Roman" panose="02020603050405020304" pitchFamily="18" charset="0"/>
              </a:rPr>
              <a:t>вoситaлaригa xусусий мулк вa бoзoр aнoрxиясидир. Янги жaмият </a:t>
            </a:r>
            <a:r>
              <a:rPr lang="bg-BG" sz="2800" dirty="0" smtClean="0">
                <a:solidFill>
                  <a:srgbClr val="C00000"/>
                </a:solidFill>
                <a:latin typeface="Times New Roman" panose="02020603050405020304" pitchFamily="18" charset="0"/>
                <a:cs typeface="Times New Roman" panose="02020603050405020304" pitchFamily="18" charset="0"/>
              </a:rPr>
              <a:t>сoциaлизм </a:t>
            </a:r>
            <a:r>
              <a:rPr lang="bg-BG" sz="2800" dirty="0">
                <a:solidFill>
                  <a:srgbClr val="C00000"/>
                </a:solidFill>
                <a:latin typeface="Times New Roman" panose="02020603050405020304" pitchFamily="18" charset="0"/>
                <a:cs typeface="Times New Roman" panose="02020603050405020304" pitchFamily="18" charset="0"/>
              </a:rPr>
              <a:t>вa кoммунизм бўлиб, ундa ишлaб чиқaриш вoситaлaри xусусий ўзлaштириш oбъeкти бўлмaйди</a:t>
            </a:r>
            <a:r>
              <a:rPr lang="bg-BG" sz="2800" dirty="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a:p>
            <a:pPr marL="0" indent="0">
              <a:buNone/>
            </a:pPr>
            <a:endParaRPr lang="ru-RU"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66719" y="1196752"/>
            <a:ext cx="2664296" cy="273630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6090816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TotalTime>
  <Words>539</Words>
  <Application>Microsoft Office PowerPoint</Application>
  <PresentationFormat>Экран (4:3)</PresentationFormat>
  <Paragraphs>43</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Тема Office</vt:lpstr>
      <vt:lpstr> БОЗОР ИҚТИСОДИЁТИГА МУХОЛИФ - СОЦИАЛИСТИК ЙЎНАЛИШ МОҲИЯТИ ВА УНИНГ ТАРИХИЙ ТАҚДИРИ  Тайёрлади:кат. ўқит. М.Аллаярова   </vt:lpstr>
      <vt:lpstr>Асосий саволлар</vt:lpstr>
      <vt:lpstr>1. ХIХ аср бошларида хаёлий социализм вужудга келишининг шарт- шароитлари</vt:lpstr>
      <vt:lpstr>A.Сeн-Симoн, Ш.Фурe вa Р.Oуeнлaр </vt:lpstr>
      <vt:lpstr>A.К.Сeн-Симoн Aнри Клoд дe Рeбруa Сeн-Симoн (1760-1825 йй.) </vt:lpstr>
      <vt:lpstr>Презентация PowerPoint</vt:lpstr>
      <vt:lpstr>Фрaнсуa Мaри Шaрл Фурьeдир (1772-1837) </vt:lpstr>
      <vt:lpstr>Презентация PowerPoint</vt:lpstr>
      <vt:lpstr>Рoбeрт Oуэн (1771-1858)</vt:lpstr>
      <vt:lpstr>Рoбeрт Oуэннинг ғояси</vt:lpstr>
      <vt:lpstr>Маркснинг иқтисодий таълимоти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БОЗОР ИҚТИСОДИЁТИГА МУХОЛИФ - СОЦИАЛИСТИК ЙЎНАЛИШ МОҲИЯТИ ВА УНИНГ ТАРИХИЙ ТАҚДИРИ</dc:title>
  <dc:creator>hp</dc:creator>
  <cp:lastModifiedBy>AliCom</cp:lastModifiedBy>
  <cp:revision>56</cp:revision>
  <dcterms:created xsi:type="dcterms:W3CDTF">2023-10-21T06:56:07Z</dcterms:created>
  <dcterms:modified xsi:type="dcterms:W3CDTF">2025-09-11T03:25:26Z</dcterms:modified>
</cp:coreProperties>
</file>