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8" r:id="rId4"/>
    <p:sldId id="279" r:id="rId5"/>
    <p:sldId id="281" r:id="rId6"/>
    <p:sldId id="280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69" r:id="rId20"/>
    <p:sldId id="271" r:id="rId21"/>
    <p:sldId id="275" r:id="rId22"/>
    <p:sldId id="276" r:id="rId23"/>
    <p:sldId id="272" r:id="rId24"/>
    <p:sldId id="273" r:id="rId25"/>
    <p:sldId id="274" r:id="rId26"/>
    <p:sldId id="27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856984" cy="612068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uz-Cyrl-UZ" b="1" dirty="0" smtClean="0">
                <a:solidFill>
                  <a:schemeClr val="accent6">
                    <a:lumMod val="75000"/>
                  </a:schemeClr>
                </a:solidFill>
              </a:rPr>
              <a:t>Мавзу: </a:t>
            </a:r>
            <a:br>
              <a:rPr lang="uz-Cyrl-UZ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uz-Cyrl-UZ" b="1" dirty="0" smtClean="0">
                <a:solidFill>
                  <a:schemeClr val="bg2">
                    <a:lumMod val="50000"/>
                  </a:schemeClr>
                </a:solidFill>
              </a:rPr>
              <a:t>Корхонанинг ишлаб чиқариш харажатлари ва маҳсулот таннархи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39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864096"/>
          </a:xfrm>
        </p:spPr>
        <p:txBody>
          <a:bodyPr/>
          <a:lstStyle/>
          <a:p>
            <a:r>
              <a:rPr lang="uz-Cyrl-UZ" dirty="0" smtClean="0"/>
              <a:t>РЕЖА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8352928" cy="496855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4600" dirty="0" smtClean="0">
                <a:solidFill>
                  <a:schemeClr val="tx1"/>
                </a:solidFill>
              </a:rPr>
              <a:t>1. </a:t>
            </a:r>
            <a:r>
              <a:rPr lang="ru-RU" sz="4600" dirty="0" err="1" smtClean="0">
                <a:solidFill>
                  <a:schemeClr val="tx1"/>
                </a:solidFill>
              </a:rPr>
              <a:t>Харажатлар</a:t>
            </a:r>
            <a:r>
              <a:rPr lang="ru-RU" sz="4600" dirty="0" smtClean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тушунчаси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ва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классификацияси</a:t>
            </a:r>
            <a:r>
              <a:rPr lang="ru-RU" sz="4600" dirty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4600" dirty="0" smtClean="0">
                <a:solidFill>
                  <a:schemeClr val="tx1"/>
                </a:solidFill>
              </a:rPr>
              <a:t>2</a:t>
            </a:r>
            <a:r>
              <a:rPr lang="ru-RU" sz="4600" dirty="0">
                <a:solidFill>
                  <a:schemeClr val="tx1"/>
                </a:solidFill>
              </a:rPr>
              <a:t>. </a:t>
            </a:r>
            <a:r>
              <a:rPr lang="ru-RU" sz="4600" dirty="0" err="1">
                <a:solidFill>
                  <a:schemeClr val="tx1"/>
                </a:solidFill>
              </a:rPr>
              <a:t>Фойда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ва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унинг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шаклланиш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манбалари</a:t>
            </a:r>
            <a:r>
              <a:rPr lang="ru-RU" sz="4600" dirty="0">
                <a:solidFill>
                  <a:schemeClr val="tx1"/>
                </a:solidFill>
              </a:rPr>
              <a:t>, </a:t>
            </a:r>
            <a:r>
              <a:rPr lang="ru-RU" sz="4600" dirty="0" err="1">
                <a:solidFill>
                  <a:schemeClr val="tx1"/>
                </a:solidFill>
              </a:rPr>
              <a:t>тақсимланиш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тартиби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ва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кўпайтириш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йўллари</a:t>
            </a:r>
            <a:r>
              <a:rPr lang="ru-RU" sz="4600" dirty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4600" dirty="0" smtClean="0">
                <a:solidFill>
                  <a:schemeClr val="tx1"/>
                </a:solidFill>
              </a:rPr>
              <a:t>3</a:t>
            </a:r>
            <a:r>
              <a:rPr lang="ru-RU" sz="4600" dirty="0">
                <a:solidFill>
                  <a:schemeClr val="tx1"/>
                </a:solidFill>
              </a:rPr>
              <a:t>. </a:t>
            </a:r>
            <a:r>
              <a:rPr lang="ru-RU" sz="4600" dirty="0" err="1">
                <a:solidFill>
                  <a:schemeClr val="tx1"/>
                </a:solidFill>
              </a:rPr>
              <a:t>Рентабелликнинг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моҳияти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ва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кўрсаткичлари</a:t>
            </a:r>
            <a:endParaRPr lang="ru-RU" sz="46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4600" dirty="0" smtClean="0">
                <a:solidFill>
                  <a:schemeClr val="tx1"/>
                </a:solidFill>
              </a:rPr>
              <a:t>4</a:t>
            </a:r>
            <a:r>
              <a:rPr lang="ru-RU" sz="4600" dirty="0">
                <a:solidFill>
                  <a:schemeClr val="tx1"/>
                </a:solidFill>
              </a:rPr>
              <a:t>. </a:t>
            </a:r>
            <a:r>
              <a:rPr lang="ru-RU" sz="4600" dirty="0" err="1">
                <a:solidFill>
                  <a:schemeClr val="tx1"/>
                </a:solidFill>
              </a:rPr>
              <a:t>Фойда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даражасини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белгиловчи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омиллар</a:t>
            </a:r>
            <a:endParaRPr lang="ru-RU" sz="46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4600" dirty="0" smtClean="0">
                <a:solidFill>
                  <a:schemeClr val="tx1"/>
                </a:solidFill>
              </a:rPr>
              <a:t>5</a:t>
            </a:r>
            <a:r>
              <a:rPr lang="ru-RU" sz="4600" dirty="0">
                <a:solidFill>
                  <a:schemeClr val="tx1"/>
                </a:solidFill>
              </a:rPr>
              <a:t>. </a:t>
            </a:r>
            <a:r>
              <a:rPr lang="ru-RU" sz="4600" dirty="0" err="1">
                <a:solidFill>
                  <a:schemeClr val="tx1"/>
                </a:solidFill>
              </a:rPr>
              <a:t>Ишлаб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чиқариш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харажатларини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ҳисоблаш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услуби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ва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махсулот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бирлиги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таннархи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калкуляцияси</a:t>
            </a:r>
            <a:r>
              <a:rPr lang="ru-RU" sz="4600" dirty="0">
                <a:solidFill>
                  <a:schemeClr val="tx1"/>
                </a:solidFill>
              </a:rPr>
              <a:t>, </a:t>
            </a:r>
            <a:r>
              <a:rPr lang="ru-RU" sz="4600" dirty="0" err="1">
                <a:solidFill>
                  <a:schemeClr val="tx1"/>
                </a:solidFill>
              </a:rPr>
              <a:t>таннархни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камайтириш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йўллари</a:t>
            </a:r>
            <a:r>
              <a:rPr lang="ru-RU" sz="3800" dirty="0">
                <a:solidFill>
                  <a:schemeClr val="tx1"/>
                </a:solidFill>
              </a:rPr>
              <a:t>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3193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352928" cy="5832648"/>
          </a:xfrm>
        </p:spPr>
        <p:txBody>
          <a:bodyPr>
            <a:normAutofit/>
          </a:bodyPr>
          <a:lstStyle/>
          <a:p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харажатлари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деганда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товар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хизматларни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истеъмолчиларга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етказиб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беришга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қилинадиган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барча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сарфлар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тушунилади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чиқаришга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қилинган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барча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сарф-харажатларнинг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пулдаги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ифодаси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маҳсулот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таннархини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ташкил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қилади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400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332656"/>
            <a:ext cx="8352928" cy="6192688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27584" y="516830"/>
            <a:ext cx="806489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ишлаб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чиқарувчи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фойдаси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</a:t>
            </a:r>
            <a:r>
              <a:rPr kumimoji="0" lang="ru-RU" sz="28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ич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–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маҳсулот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таннархи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(Т)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улгуржи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нархи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(Н</a:t>
            </a:r>
            <a:r>
              <a:rPr kumimoji="0" lang="ru-RU" sz="28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ўртасидаги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фарқдан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иборат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114100"/>
              </p:ext>
            </p:extLst>
          </p:nvPr>
        </p:nvGraphicFramePr>
        <p:xfrm>
          <a:off x="2267744" y="1901825"/>
          <a:ext cx="4680520" cy="1342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Формула" r:id="rId3" imgW="876300" imgH="241300" progId="Equation.3">
                  <p:embed/>
                </p:oleObj>
              </mc:Choice>
              <mc:Fallback>
                <p:oleObj name="Формула" r:id="rId3" imgW="876300" imgH="241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901825"/>
                        <a:ext cx="4680520" cy="13425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4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91680" y="2060848"/>
            <a:ext cx="6400800" cy="3081496"/>
          </a:xfrm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 err="1">
                <a:solidFill>
                  <a:srgbClr val="FF0000"/>
                </a:solidFill>
              </a:rPr>
              <a:t>Таннарх</a:t>
            </a:r>
            <a:r>
              <a:rPr lang="ru-RU" sz="3200" dirty="0">
                <a:solidFill>
                  <a:srgbClr val="FF0000"/>
                </a:solidFill>
              </a:rPr>
              <a:t> – </a:t>
            </a:r>
            <a:r>
              <a:rPr lang="ru-RU" sz="3200" b="1" dirty="0" err="1">
                <a:solidFill>
                  <a:srgbClr val="FF0000"/>
                </a:solidFill>
              </a:rPr>
              <a:t>бу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маҳсулотни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ишлаб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чиқариш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учун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сарфланган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харажатларнинг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пулдаги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ифодасидир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810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04664"/>
            <a:ext cx="8496944" cy="6048672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grpSp>
        <p:nvGrpSpPr>
          <p:cNvPr id="4" name="Полотно 132"/>
          <p:cNvGrpSpPr/>
          <p:nvPr/>
        </p:nvGrpSpPr>
        <p:grpSpPr>
          <a:xfrm>
            <a:off x="467544" y="764705"/>
            <a:ext cx="8676455" cy="5616624"/>
            <a:chOff x="0" y="114300"/>
            <a:chExt cx="7009765" cy="351218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80465" y="540385"/>
              <a:ext cx="5829300" cy="30861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1715135" y="114300"/>
              <a:ext cx="2057400" cy="457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400">
                  <a:effectLst/>
                  <a:latin typeface="Times New Roman"/>
                  <a:ea typeface="Times New Roman"/>
                </a:rPr>
                <a:t>УМУМИЙ ХАРАЖАТЛАР </a:t>
              </a:r>
              <a:endParaRPr lang="ru-RU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0" y="1143635"/>
              <a:ext cx="2514600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Ишлаб чи</a:t>
              </a:r>
              <a:r>
                <a:rPr lang="uz-Cyrl-UZ" sz="1200" kern="1400">
                  <a:effectLst/>
                  <a:latin typeface="Times New Roman"/>
                  <a:ea typeface="Times New Roman"/>
                  <a:cs typeface="Times New Roman"/>
                </a:rPr>
                <a:t>қ</a:t>
              </a: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ариш харажатлари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3314700" y="1143635"/>
              <a:ext cx="2057400" cy="342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Муомала харажатлари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1200">
                  <a:effectLst/>
                  <a:latin typeface="Times New Roman"/>
                  <a:ea typeface="Times New Roman"/>
                </a:rPr>
                <a:t> </a:t>
              </a: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0" y="2399665"/>
              <a:ext cx="1257300" cy="3441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Иш </a:t>
              </a:r>
              <a:r>
                <a:rPr lang="uz-Cyrl-UZ" sz="1200" kern="1400">
                  <a:effectLst/>
                  <a:latin typeface="Times New Roman"/>
                  <a:ea typeface="Times New Roman"/>
                  <a:cs typeface="Times New Roman"/>
                </a:rPr>
                <a:t>ҳ</a:t>
              </a: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а</a:t>
              </a:r>
              <a:r>
                <a:rPr lang="uz-Cyrl-UZ" sz="1200" kern="1400">
                  <a:effectLst/>
                  <a:latin typeface="Times New Roman"/>
                  <a:ea typeface="Times New Roman"/>
                  <a:cs typeface="Times New Roman"/>
                </a:rPr>
                <a:t>қ</a:t>
              </a: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и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1200">
                  <a:effectLst/>
                  <a:latin typeface="Times New Roman"/>
                  <a:ea typeface="Times New Roman"/>
                </a:rPr>
                <a:t> </a:t>
              </a: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0" y="1600200"/>
              <a:ext cx="1257300" cy="5715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Хом ашё харажатлари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 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1714500" y="1600200"/>
              <a:ext cx="1601470" cy="685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Ёнил</a:t>
              </a:r>
              <a:r>
                <a:rPr lang="uz-Cyrl-UZ" sz="1200" kern="1400">
                  <a:effectLst/>
                  <a:latin typeface="Times New Roman"/>
                  <a:ea typeface="Times New Roman"/>
                  <a:cs typeface="Times New Roman"/>
                </a:rPr>
                <a:t>ғ</a:t>
              </a: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и ва мойлаш материалларига харажатлар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1200">
                  <a:effectLst/>
                  <a:latin typeface="Times New Roman"/>
                  <a:ea typeface="Times New Roman"/>
                </a:rPr>
                <a:t> </a:t>
              </a:r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1714500" y="2399665"/>
              <a:ext cx="1601470" cy="3448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Амортизация ва </a:t>
              </a:r>
              <a:r>
                <a:rPr lang="uz-Cyrl-UZ" sz="1200" kern="1400">
                  <a:effectLst/>
                  <a:latin typeface="Times New Roman"/>
                  <a:ea typeface="Times New Roman"/>
                  <a:cs typeface="Times New Roman"/>
                </a:rPr>
                <a:t>ҳ</a:t>
              </a: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.к.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1200">
                  <a:effectLst/>
                  <a:latin typeface="Times New Roman"/>
                  <a:ea typeface="Times New Roman"/>
                </a:rPr>
                <a:t> </a:t>
              </a:r>
            </a:p>
          </p:txBody>
        </p:sp>
        <p:sp>
          <p:nvSpPr>
            <p:cNvPr id="13" name="Text Box 15"/>
            <p:cNvSpPr txBox="1">
              <a:spLocks noChangeArrowheads="1"/>
            </p:cNvSpPr>
            <p:nvPr/>
          </p:nvSpPr>
          <p:spPr bwMode="auto">
            <a:xfrm>
              <a:off x="3542665" y="2286000"/>
              <a:ext cx="1372870" cy="5715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uz-Cyrl-UZ" sz="1200" kern="1400">
                  <a:effectLst/>
                  <a:latin typeface="Times New Roman"/>
                  <a:ea typeface="Times New Roman"/>
                  <a:cs typeface="Times New Roman"/>
                </a:rPr>
                <a:t>Қ</a:t>
              </a: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ўшимча муомала харажатлари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 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</p:txBody>
        </p:sp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3542665" y="1600200"/>
              <a:ext cx="1373505" cy="5715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Соф муомала харажатлари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  <a:p>
              <a:pPr algn="ctr" hangingPunct="0">
                <a:spcAft>
                  <a:spcPts val="0"/>
                </a:spcAft>
              </a:pPr>
              <a:r>
                <a:rPr lang="ru-RU" sz="1200" kern="1400">
                  <a:effectLst/>
                  <a:latin typeface="Times New Roman"/>
                  <a:ea typeface="Times New Roman"/>
                  <a:cs typeface="Times New Roman"/>
                </a:rPr>
                <a:t> </a:t>
              </a:r>
              <a:endParaRPr lang="ru-RU" sz="1000" kern="1400">
                <a:effectLst/>
                <a:latin typeface="Courier New"/>
                <a:ea typeface="Times New Roman"/>
                <a:cs typeface="Times New Roman"/>
              </a:endParaRPr>
            </a:p>
          </p:txBody>
        </p:sp>
        <p:cxnSp>
          <p:nvCxnSpPr>
            <p:cNvPr id="15" name="Line 17"/>
            <p:cNvCxnSpPr/>
            <p:nvPr/>
          </p:nvCxnSpPr>
          <p:spPr bwMode="auto">
            <a:xfrm flipV="1">
              <a:off x="1257300" y="571500"/>
              <a:ext cx="1486535" cy="572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sm"/>
              <a:tailEnd type="none" w="med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6" name="Line 18"/>
            <p:cNvCxnSpPr/>
            <p:nvPr/>
          </p:nvCxnSpPr>
          <p:spPr bwMode="auto">
            <a:xfrm>
              <a:off x="2743835" y="571500"/>
              <a:ext cx="1486535" cy="572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7" name="Line 19"/>
            <p:cNvCxnSpPr/>
            <p:nvPr/>
          </p:nvCxnSpPr>
          <p:spPr bwMode="auto">
            <a:xfrm>
              <a:off x="1485900" y="1486535"/>
              <a:ext cx="635" cy="10248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20"/>
            <p:cNvCxnSpPr/>
            <p:nvPr/>
          </p:nvCxnSpPr>
          <p:spPr bwMode="auto">
            <a:xfrm>
              <a:off x="1485900" y="2514600"/>
              <a:ext cx="228600" cy="1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21"/>
            <p:cNvCxnSpPr/>
            <p:nvPr/>
          </p:nvCxnSpPr>
          <p:spPr bwMode="auto">
            <a:xfrm flipH="1">
              <a:off x="1257300" y="2514600"/>
              <a:ext cx="228600" cy="1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22"/>
            <p:cNvCxnSpPr/>
            <p:nvPr/>
          </p:nvCxnSpPr>
          <p:spPr bwMode="auto">
            <a:xfrm>
              <a:off x="1485900" y="1943100"/>
              <a:ext cx="228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23"/>
            <p:cNvCxnSpPr/>
            <p:nvPr/>
          </p:nvCxnSpPr>
          <p:spPr bwMode="auto">
            <a:xfrm flipH="1">
              <a:off x="1257300" y="1943100"/>
              <a:ext cx="228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Line 24"/>
            <p:cNvCxnSpPr/>
            <p:nvPr/>
          </p:nvCxnSpPr>
          <p:spPr bwMode="auto">
            <a:xfrm>
              <a:off x="5143500" y="1486535"/>
              <a:ext cx="635" cy="11423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Line 25"/>
            <p:cNvCxnSpPr/>
            <p:nvPr/>
          </p:nvCxnSpPr>
          <p:spPr bwMode="auto">
            <a:xfrm flipH="1">
              <a:off x="4915535" y="2628900"/>
              <a:ext cx="227965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Line 26"/>
            <p:cNvCxnSpPr/>
            <p:nvPr/>
          </p:nvCxnSpPr>
          <p:spPr bwMode="auto">
            <a:xfrm flipH="1">
              <a:off x="4915535" y="1943100"/>
              <a:ext cx="227965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8018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064896" cy="56498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 err="1" smtClean="0">
                <a:solidFill>
                  <a:schemeClr val="bg2">
                    <a:lumMod val="50000"/>
                  </a:schemeClr>
                </a:solidFill>
              </a:rPr>
              <a:t>Маҳсулот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иш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хизмат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)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таннархини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ташкил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қилувчи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харажатлар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иқтисодий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мазмунига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кўра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қуйидаги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элементларга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асосан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гуруҳларга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тақсимланади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 algn="just"/>
            <a:r>
              <a:rPr lang="ru-RU" sz="2800" dirty="0">
                <a:solidFill>
                  <a:schemeClr val="accent5">
                    <a:lumMod val="75000"/>
                  </a:schemeClr>
                </a:solidFill>
              </a:rPr>
              <a:t>•	</a:t>
            </a:r>
            <a:r>
              <a:rPr lang="ru-RU" sz="2800" dirty="0" err="1">
                <a:solidFill>
                  <a:schemeClr val="tx1"/>
                </a:solidFill>
              </a:rPr>
              <a:t>моддий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харажатлар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•	</a:t>
            </a:r>
            <a:r>
              <a:rPr lang="ru-RU" sz="2800" dirty="0" err="1">
                <a:solidFill>
                  <a:schemeClr val="tx1"/>
                </a:solidFill>
              </a:rPr>
              <a:t>асосий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фондлар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амортизацияси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•	</a:t>
            </a:r>
            <a:r>
              <a:rPr lang="ru-RU" sz="2800" dirty="0" err="1">
                <a:solidFill>
                  <a:schemeClr val="tx1"/>
                </a:solidFill>
              </a:rPr>
              <a:t>меҳнатга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ҳақ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тўлаш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билан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боғлиқ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бўлган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харажатлар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•	</a:t>
            </a:r>
            <a:r>
              <a:rPr lang="ru-RU" sz="2800" dirty="0" err="1">
                <a:solidFill>
                  <a:schemeClr val="tx1"/>
                </a:solidFill>
              </a:rPr>
              <a:t>ижтимоий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эҳтиёжларга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мўлжалланган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харажатлар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•	</a:t>
            </a:r>
            <a:r>
              <a:rPr lang="ru-RU" sz="2800" dirty="0" err="1">
                <a:solidFill>
                  <a:schemeClr val="tx1"/>
                </a:solidFill>
              </a:rPr>
              <a:t>бошқа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харажатлар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942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8280920" cy="6048672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800" u="sng" dirty="0" err="1" smtClean="0">
                <a:solidFill>
                  <a:schemeClr val="accent1">
                    <a:lumMod val="75000"/>
                  </a:schemeClr>
                </a:solidFill>
              </a:rPr>
              <a:t>Моддий</a:t>
            </a:r>
            <a:r>
              <a:rPr lang="ru-RU" sz="2800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u="sng" dirty="0" err="1">
                <a:solidFill>
                  <a:schemeClr val="accent1">
                    <a:lumMod val="75000"/>
                  </a:schemeClr>
                </a:solidFill>
              </a:rPr>
              <a:t>харажатлар</a:t>
            </a:r>
            <a:r>
              <a:rPr lang="ru-RU" sz="2800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u="sng" dirty="0" err="1">
                <a:solidFill>
                  <a:schemeClr val="accent1">
                    <a:lumMod val="75000"/>
                  </a:schemeClr>
                </a:solidFill>
              </a:rPr>
              <a:t>ўз</a:t>
            </a:r>
            <a:r>
              <a:rPr lang="ru-RU" sz="2800" u="sng" dirty="0">
                <a:solidFill>
                  <a:schemeClr val="accent1">
                    <a:lumMod val="75000"/>
                  </a:schemeClr>
                </a:solidFill>
              </a:rPr>
              <a:t> ичига </a:t>
            </a:r>
            <a:r>
              <a:rPr lang="ru-RU" sz="2800" u="sng" dirty="0" err="1">
                <a:solidFill>
                  <a:schemeClr val="accent1">
                    <a:lumMod val="75000"/>
                  </a:schemeClr>
                </a:solidFill>
              </a:rPr>
              <a:t>қуйидагиларни</a:t>
            </a:r>
            <a:r>
              <a:rPr lang="ru-RU" sz="2800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u="sng" dirty="0" err="1">
                <a:solidFill>
                  <a:schemeClr val="accent1">
                    <a:lumMod val="75000"/>
                  </a:schemeClr>
                </a:solidFill>
              </a:rPr>
              <a:t>қамраб</a:t>
            </a:r>
            <a:r>
              <a:rPr lang="ru-RU" sz="2800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u="sng" dirty="0" err="1">
                <a:solidFill>
                  <a:schemeClr val="accent1">
                    <a:lumMod val="75000"/>
                  </a:schemeClr>
                </a:solidFill>
              </a:rPr>
              <a:t>олади</a:t>
            </a:r>
            <a:r>
              <a:rPr lang="ru-RU" sz="2800" u="sng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endParaRPr lang="ru-RU" dirty="0" smtClean="0"/>
          </a:p>
          <a:p>
            <a:pPr marL="45720" indent="0" algn="just">
              <a:buNone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•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</a:t>
            </a:r>
            <a:r>
              <a:rPr lang="ru-RU" sz="2400" dirty="0" err="1" smtClean="0">
                <a:solidFill>
                  <a:schemeClr val="tx1"/>
                </a:solidFill>
              </a:rPr>
              <a:t>хом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ашё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материаллар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харажатлари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•	</a:t>
            </a:r>
            <a:r>
              <a:rPr lang="ru-RU" sz="2400" dirty="0" err="1">
                <a:solidFill>
                  <a:schemeClr val="tx1"/>
                </a:solidFill>
              </a:rPr>
              <a:t>технологик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мақсадлар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хўжалик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эҳтиёжлари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учун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сарфланувчи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ёқилғи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энергия;</a:t>
            </a:r>
          </a:p>
          <a:p>
            <a:pPr marL="4572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•	</a:t>
            </a:r>
            <a:r>
              <a:rPr lang="ru-RU" sz="2400" dirty="0" err="1">
                <a:solidFill>
                  <a:schemeClr val="tx1"/>
                </a:solidFill>
              </a:rPr>
              <a:t>харид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қилинувчи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бутловчи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қисмлар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ярим </a:t>
            </a:r>
            <a:r>
              <a:rPr lang="ru-RU" sz="2400" dirty="0" err="1">
                <a:solidFill>
                  <a:schemeClr val="tx1"/>
                </a:solidFill>
              </a:rPr>
              <a:t>тайёр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маҳсулотлар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•	</a:t>
            </a:r>
            <a:r>
              <a:rPr lang="ru-RU" sz="2400" dirty="0" err="1">
                <a:solidFill>
                  <a:schemeClr val="tx1"/>
                </a:solidFill>
              </a:rPr>
              <a:t>сотиб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олинган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қадоқлаш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ўров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материаллари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харажатлари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•	машина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асбоб-ускуналарни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таъмирлаш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учун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эҳтиёт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қисмлар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•	</a:t>
            </a:r>
            <a:r>
              <a:rPr lang="ru-RU" sz="2400" dirty="0" err="1">
                <a:solidFill>
                  <a:schemeClr val="tx1"/>
                </a:solidFill>
              </a:rPr>
              <a:t>бошқа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корхона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ташкилотлар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томонидан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кўрсатиладиган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ишлаб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чиқариш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хизматлари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1636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332656"/>
            <a:ext cx="7992888" cy="6264696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•        </a:t>
            </a:r>
            <a:r>
              <a:rPr lang="ru-RU" sz="2400" dirty="0" err="1" smtClean="0">
                <a:solidFill>
                  <a:schemeClr val="tx1"/>
                </a:solidFill>
              </a:rPr>
              <a:t>хизмат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даври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бир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йилгача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бўлган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кичик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қийматли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тез </a:t>
            </a:r>
            <a:r>
              <a:rPr lang="ru-RU" sz="2400" dirty="0" err="1">
                <a:solidFill>
                  <a:schemeClr val="tx1"/>
                </a:solidFill>
              </a:rPr>
              <a:t>эскирувчи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предметларнинг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эскириши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ёки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ҳар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бир</a:t>
            </a:r>
            <a:r>
              <a:rPr lang="ru-RU" sz="2400" dirty="0">
                <a:solidFill>
                  <a:schemeClr val="tx1"/>
                </a:solidFill>
              </a:rPr>
              <a:t> инструмент, инвентарь, </a:t>
            </a:r>
            <a:r>
              <a:rPr lang="ru-RU" sz="2400" dirty="0" err="1">
                <a:solidFill>
                  <a:schemeClr val="tx1"/>
                </a:solidFill>
              </a:rPr>
              <a:t>лаборотория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ускуналари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махсус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кийим</a:t>
            </a:r>
            <a:r>
              <a:rPr lang="ru-RU" sz="2400" dirty="0">
                <a:solidFill>
                  <a:schemeClr val="tx1"/>
                </a:solidFill>
              </a:rPr>
              <a:t>-бош </a:t>
            </a:r>
            <a:r>
              <a:rPr lang="ru-RU" sz="2400" dirty="0" err="1">
                <a:solidFill>
                  <a:schemeClr val="tx1"/>
                </a:solidFill>
              </a:rPr>
              <a:t>учун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энг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ойлик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иш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ҳақининг</a:t>
            </a:r>
            <a:r>
              <a:rPr lang="ru-RU" sz="2400" dirty="0">
                <a:solidFill>
                  <a:schemeClr val="tx1"/>
                </a:solidFill>
              </a:rPr>
              <a:t> 50 </a:t>
            </a:r>
            <a:r>
              <a:rPr lang="ru-RU" sz="2400" dirty="0" err="1">
                <a:solidFill>
                  <a:schemeClr val="tx1"/>
                </a:solidFill>
              </a:rPr>
              <a:t>баравар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миқдоригача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қиймати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•	</a:t>
            </a:r>
            <a:r>
              <a:rPr lang="ru-RU" sz="2400" dirty="0" err="1">
                <a:solidFill>
                  <a:schemeClr val="tx1"/>
                </a:solidFill>
              </a:rPr>
              <a:t>табиий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хом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ашёдан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фойдаланиш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билан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боғлиқ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солиқ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йиғим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бошқа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тўловлар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•	</a:t>
            </a:r>
            <a:r>
              <a:rPr lang="ru-RU" sz="2400" dirty="0" err="1">
                <a:solidFill>
                  <a:schemeClr val="tx1"/>
                </a:solidFill>
              </a:rPr>
              <a:t>ишлаб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чиқаришда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бекор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туриб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қолиш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сифатсизлик</a:t>
            </a:r>
            <a:r>
              <a:rPr lang="ru-RU" sz="2400" dirty="0">
                <a:solidFill>
                  <a:schemeClr val="tx1"/>
                </a:solidFill>
              </a:rPr>
              <a:t> (брак) </a:t>
            </a:r>
            <a:r>
              <a:rPr lang="ru-RU" sz="2400" dirty="0" err="1">
                <a:solidFill>
                  <a:schemeClr val="tx1"/>
                </a:solidFill>
              </a:rPr>
              <a:t>туфайли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юзага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келадиган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йўқотишлар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•	</a:t>
            </a:r>
            <a:r>
              <a:rPr lang="ru-RU" sz="2400" dirty="0" err="1">
                <a:solidFill>
                  <a:schemeClr val="tx1"/>
                </a:solidFill>
              </a:rPr>
              <a:t>табиий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йўқотишлар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билан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боғлиқ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бўлган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ёки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айбдор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шахслар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мавжуд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бўлмаган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ҳолда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юзага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келадиган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йўқотишлар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82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704856" cy="212141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 smtClean="0"/>
              <a:t>Амортизация </a:t>
            </a:r>
            <a:r>
              <a:rPr lang="ru-RU" sz="2800" dirty="0" err="1" smtClean="0"/>
              <a:t>ажратмалари</a:t>
            </a:r>
            <a:r>
              <a:rPr lang="ru-RU" sz="2800" dirty="0" smtClean="0"/>
              <a:t> </a:t>
            </a:r>
            <a:r>
              <a:rPr lang="ru-RU" sz="2800" dirty="0" err="1" smtClean="0"/>
              <a:t>миқдорига</a:t>
            </a:r>
            <a:r>
              <a:rPr lang="ru-RU" sz="2800" dirty="0" smtClean="0"/>
              <a:t> </a:t>
            </a:r>
            <a:r>
              <a:rPr lang="ru-RU" sz="2800" dirty="0" err="1" smtClean="0"/>
              <a:t>тенг</a:t>
            </a:r>
            <a:r>
              <a:rPr lang="ru-RU" sz="2800" dirty="0" smtClean="0"/>
              <a:t> </a:t>
            </a:r>
            <a:r>
              <a:rPr lang="ru-RU" sz="2800" dirty="0" err="1" smtClean="0"/>
              <a:t>бўлган</a:t>
            </a:r>
            <a:r>
              <a:rPr lang="ru-RU" sz="2800" dirty="0" smtClean="0"/>
              <a:t> </a:t>
            </a:r>
            <a:r>
              <a:rPr lang="ru-RU" sz="2800" dirty="0" err="1" smtClean="0"/>
              <a:t>асосий</a:t>
            </a:r>
            <a:r>
              <a:rPr lang="ru-RU" sz="2800" dirty="0" smtClean="0"/>
              <a:t> </a:t>
            </a:r>
            <a:r>
              <a:rPr lang="ru-RU" sz="2800" dirty="0" err="1" smtClean="0"/>
              <a:t>ишлаб</a:t>
            </a:r>
            <a:r>
              <a:rPr lang="ru-RU" sz="2800" dirty="0" smtClean="0"/>
              <a:t> </a:t>
            </a:r>
            <a:r>
              <a:rPr lang="ru-RU" sz="2800" dirty="0" err="1" smtClean="0"/>
              <a:t>чиқариш</a:t>
            </a:r>
            <a:r>
              <a:rPr lang="ru-RU" sz="2800" dirty="0" smtClean="0"/>
              <a:t> </a:t>
            </a:r>
            <a:r>
              <a:rPr lang="ru-RU" sz="2800" dirty="0" err="1" smtClean="0"/>
              <a:t>фондларининг</a:t>
            </a:r>
            <a:r>
              <a:rPr lang="ru-RU" sz="2800" dirty="0" smtClean="0"/>
              <a:t> </a:t>
            </a:r>
            <a:r>
              <a:rPr lang="ru-RU" sz="2800" dirty="0" err="1" smtClean="0"/>
              <a:t>эскириши</a:t>
            </a:r>
            <a:r>
              <a:rPr lang="ru-RU" sz="2800" dirty="0" smtClean="0"/>
              <a:t> </a:t>
            </a:r>
            <a:r>
              <a:rPr lang="ru-RU" sz="2800" dirty="0" err="1" smtClean="0"/>
              <a:t>харажатларнинг</a:t>
            </a:r>
            <a:r>
              <a:rPr lang="ru-RU" sz="2800" dirty="0" smtClean="0"/>
              <a:t> </a:t>
            </a:r>
            <a:r>
              <a:rPr lang="ru-RU" sz="2800" dirty="0" err="1" smtClean="0"/>
              <a:t>йирик</a:t>
            </a:r>
            <a:r>
              <a:rPr lang="ru-RU" sz="2800" dirty="0" smtClean="0"/>
              <a:t> </a:t>
            </a:r>
            <a:r>
              <a:rPr lang="ru-RU" sz="2800" dirty="0" err="1" smtClean="0"/>
              <a:t>элементларидан</a:t>
            </a:r>
            <a:r>
              <a:rPr lang="ru-RU" sz="2800" dirty="0" smtClean="0"/>
              <a:t> </a:t>
            </a:r>
            <a:r>
              <a:rPr lang="ru-RU" sz="2800" dirty="0" err="1" smtClean="0"/>
              <a:t>бири</a:t>
            </a:r>
            <a:r>
              <a:rPr lang="ru-RU" sz="2800" dirty="0" smtClean="0"/>
              <a:t> </a:t>
            </a:r>
            <a:r>
              <a:rPr lang="ru-RU" sz="2800" dirty="0" err="1" smtClean="0"/>
              <a:t>ҳисобланади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sp>
        <p:nvSpPr>
          <p:cNvPr id="6" name="Овал 5"/>
          <p:cNvSpPr/>
          <p:nvPr/>
        </p:nvSpPr>
        <p:spPr>
          <a:xfrm>
            <a:off x="1043608" y="3429000"/>
            <a:ext cx="3312368" cy="3168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/>
              <a:t>асосий</a:t>
            </a:r>
            <a:r>
              <a:rPr lang="ru-RU" sz="2000" dirty="0"/>
              <a:t> </a:t>
            </a:r>
            <a:r>
              <a:rPr lang="ru-RU" sz="2000" dirty="0" err="1"/>
              <a:t>фондларнинг</a:t>
            </a:r>
            <a:r>
              <a:rPr lang="ru-RU" sz="2000" dirty="0"/>
              <a:t> </a:t>
            </a:r>
            <a:r>
              <a:rPr lang="ru-RU" sz="2000" dirty="0" err="1"/>
              <a:t>тезлашган</a:t>
            </a:r>
            <a:r>
              <a:rPr lang="ru-RU" sz="2000" dirty="0"/>
              <a:t>  </a:t>
            </a:r>
            <a:r>
              <a:rPr lang="ru-RU" sz="2000" dirty="0" err="1"/>
              <a:t>амортизацияси</a:t>
            </a:r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5148064" y="3429000"/>
            <a:ext cx="3312368" cy="3168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/>
              <a:t>асосий</a:t>
            </a:r>
            <a:r>
              <a:rPr lang="ru-RU" sz="2000" dirty="0"/>
              <a:t> </a:t>
            </a:r>
            <a:r>
              <a:rPr lang="ru-RU" sz="2000" dirty="0" err="1" smtClean="0"/>
              <a:t>фондларнинг</a:t>
            </a:r>
            <a:r>
              <a:rPr lang="ru-RU" sz="2000" dirty="0" smtClean="0"/>
              <a:t> </a:t>
            </a:r>
            <a:r>
              <a:rPr lang="ru-RU" sz="2000" dirty="0" err="1" smtClean="0"/>
              <a:t>индексацияси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0253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5778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800" dirty="0" err="1">
                <a:solidFill>
                  <a:srgbClr val="FF0000"/>
                </a:solidFill>
              </a:rPr>
              <a:t>Меҳнатга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ҳақ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тўлаш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билан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боғлиқ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бўлган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харажатлар</a:t>
            </a:r>
            <a:endParaRPr lang="ru-RU" sz="2800" dirty="0" smtClean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endParaRPr lang="ru-RU" dirty="0" smtClean="0"/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корхонанинг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асосий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ишлаб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чиқариш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персонали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меҳнатига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ҳақ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тўлашга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сарфланадиган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харажатлар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; 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ишлаб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чиқаришдаги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юқори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натижалар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учун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мукофотлар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рағбатлантирувчи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ва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компенсация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тўловлари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қонунчиликда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белгиланган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нормативлар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чегарасида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нархларнинг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ўсиши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ва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индексация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учун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тўловлар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корхона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ходимлари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штатида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бўлмаган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лекин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асосий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ишлаб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чиқаришда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банд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бўлган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ишчилар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учун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</a:rPr>
              <a:t>тўланувчи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ҳақ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88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848872" cy="557780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marL="45720" indent="0" algn="ctr">
              <a:buNone/>
            </a:pPr>
            <a:r>
              <a:rPr lang="ru-RU" sz="3600" dirty="0" err="1"/>
              <a:t>Ижтимоий</a:t>
            </a:r>
            <a:r>
              <a:rPr lang="ru-RU" sz="3600" dirty="0"/>
              <a:t> </a:t>
            </a:r>
            <a:r>
              <a:rPr lang="ru-RU" sz="3600" dirty="0" err="1"/>
              <a:t>эҳтиёжлар</a:t>
            </a:r>
            <a:r>
              <a:rPr lang="ru-RU" sz="3600" dirty="0"/>
              <a:t> </a:t>
            </a:r>
            <a:r>
              <a:rPr lang="ru-RU" sz="3600" dirty="0" err="1"/>
              <a:t>учун</a:t>
            </a:r>
            <a:r>
              <a:rPr lang="ru-RU" sz="3600" dirty="0"/>
              <a:t> </a:t>
            </a:r>
            <a:r>
              <a:rPr lang="ru-RU" sz="3600" dirty="0" err="1"/>
              <a:t>харажатлар</a:t>
            </a:r>
            <a:r>
              <a:rPr lang="ru-RU" sz="3600" dirty="0"/>
              <a:t> </a:t>
            </a:r>
            <a:endParaRPr lang="ru-RU" sz="3600" dirty="0" smtClean="0"/>
          </a:p>
          <a:p>
            <a:pPr marL="45720" indent="0" algn="ctr">
              <a:buNone/>
            </a:pPr>
            <a:r>
              <a:rPr lang="ru-RU" sz="3600" dirty="0" err="1" smtClean="0"/>
              <a:t>нобюджет</a:t>
            </a:r>
            <a:r>
              <a:rPr lang="ru-RU" sz="3600" dirty="0" smtClean="0"/>
              <a:t> </a:t>
            </a:r>
            <a:r>
              <a:rPr lang="ru-RU" sz="3600" dirty="0" err="1"/>
              <a:t>ижтимоий</a:t>
            </a:r>
            <a:r>
              <a:rPr lang="ru-RU" sz="3600" dirty="0"/>
              <a:t> </a:t>
            </a:r>
            <a:r>
              <a:rPr lang="ru-RU" sz="3600" dirty="0" err="1"/>
              <a:t>фондларига</a:t>
            </a:r>
            <a:r>
              <a:rPr lang="ru-RU" sz="3600" dirty="0"/>
              <a:t> (</a:t>
            </a:r>
            <a:r>
              <a:rPr lang="ru-RU" sz="3600" dirty="0" err="1"/>
              <a:t>нафақа</a:t>
            </a:r>
            <a:r>
              <a:rPr lang="ru-RU" sz="3600" dirty="0"/>
              <a:t> </a:t>
            </a:r>
            <a:r>
              <a:rPr lang="ru-RU" sz="3600" dirty="0" err="1"/>
              <a:t>фонди</a:t>
            </a:r>
            <a:r>
              <a:rPr lang="ru-RU" sz="3600" dirty="0"/>
              <a:t>, </a:t>
            </a:r>
            <a:r>
              <a:rPr lang="ru-RU" sz="3600" dirty="0" err="1"/>
              <a:t>ижтимоий</a:t>
            </a:r>
            <a:r>
              <a:rPr lang="ru-RU" sz="3600" dirty="0"/>
              <a:t> </a:t>
            </a:r>
            <a:r>
              <a:rPr lang="ru-RU" sz="3600" dirty="0" err="1"/>
              <a:t>суғурта</a:t>
            </a:r>
            <a:r>
              <a:rPr lang="ru-RU" sz="3600" dirty="0"/>
              <a:t> </a:t>
            </a:r>
            <a:r>
              <a:rPr lang="ru-RU" sz="3600" dirty="0" err="1"/>
              <a:t>фонди</a:t>
            </a:r>
            <a:r>
              <a:rPr lang="ru-RU" sz="3600" dirty="0"/>
              <a:t>, </a:t>
            </a:r>
            <a:r>
              <a:rPr lang="ru-RU" sz="3600" dirty="0" err="1"/>
              <a:t>бандлик</a:t>
            </a:r>
            <a:r>
              <a:rPr lang="ru-RU" sz="3600" dirty="0"/>
              <a:t> </a:t>
            </a:r>
            <a:r>
              <a:rPr lang="ru-RU" sz="3600" dirty="0" err="1"/>
              <a:t>фонди</a:t>
            </a:r>
            <a:r>
              <a:rPr lang="ru-RU" sz="3600" dirty="0"/>
              <a:t> </a:t>
            </a:r>
            <a:r>
              <a:rPr lang="ru-RU" sz="3600" dirty="0" err="1"/>
              <a:t>ва</a:t>
            </a:r>
            <a:r>
              <a:rPr lang="ru-RU" sz="3600" dirty="0"/>
              <a:t> </a:t>
            </a:r>
            <a:r>
              <a:rPr lang="ru-RU" sz="3600" dirty="0" err="1"/>
              <a:t>ҳоказо</a:t>
            </a:r>
            <a:r>
              <a:rPr lang="ru-RU" sz="3600" dirty="0"/>
              <a:t>) </a:t>
            </a:r>
            <a:r>
              <a:rPr lang="ru-RU" sz="3600" dirty="0" err="1"/>
              <a:t>ажратилувчи</a:t>
            </a:r>
            <a:r>
              <a:rPr lang="ru-RU" sz="3600" dirty="0"/>
              <a:t> </a:t>
            </a:r>
            <a:r>
              <a:rPr lang="ru-RU" sz="3600" dirty="0" err="1" smtClean="0"/>
              <a:t>маблағлар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2428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064896" cy="5505792"/>
          </a:xfrm>
        </p:spPr>
        <p:txBody>
          <a:bodyPr>
            <a:normAutofit fontScale="85000" lnSpcReduction="20000"/>
          </a:bodyPr>
          <a:lstStyle/>
          <a:p>
            <a:pPr marL="45720" indent="0" algn="ctr">
              <a:buNone/>
            </a:pPr>
            <a:r>
              <a:rPr lang="ru-RU" sz="29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Маҳсулот</a:t>
            </a:r>
            <a:r>
              <a:rPr lang="ru-RU" sz="2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9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иш</a:t>
            </a:r>
            <a:r>
              <a:rPr lang="ru-RU" sz="2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9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хизмат</a:t>
            </a:r>
            <a:r>
              <a:rPr lang="ru-RU" sz="2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9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таннархидаги</a:t>
            </a:r>
            <a:r>
              <a:rPr lang="ru-RU" sz="2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9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бошқа</a:t>
            </a:r>
            <a:r>
              <a:rPr lang="ru-RU" sz="2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9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харажатлар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  <a:p>
            <a:pPr algn="just">
              <a:buFont typeface="Wingdings" pitchFamily="2" charset="2"/>
              <a:buChar char="q"/>
            </a:pPr>
            <a:r>
              <a:rPr lang="ru-RU" sz="2800" dirty="0" err="1" smtClean="0"/>
              <a:t>қонунчиликда</a:t>
            </a:r>
            <a:r>
              <a:rPr lang="ru-RU" sz="2800" dirty="0" smtClean="0"/>
              <a:t> </a:t>
            </a:r>
            <a:r>
              <a:rPr lang="ru-RU" sz="2800" dirty="0" err="1"/>
              <a:t>белгиланган</a:t>
            </a:r>
            <a:r>
              <a:rPr lang="ru-RU" sz="2800" dirty="0"/>
              <a:t> </a:t>
            </a:r>
            <a:r>
              <a:rPr lang="ru-RU" sz="2800" dirty="0" err="1"/>
              <a:t>тартибда</a:t>
            </a:r>
            <a:r>
              <a:rPr lang="ru-RU" sz="2800" dirty="0"/>
              <a:t> </a:t>
            </a:r>
            <a:r>
              <a:rPr lang="ru-RU" sz="2800" dirty="0" err="1"/>
              <a:t>махсус</a:t>
            </a:r>
            <a:r>
              <a:rPr lang="ru-RU" sz="2800" dirty="0"/>
              <a:t> </a:t>
            </a:r>
            <a:r>
              <a:rPr lang="ru-RU" sz="2800" dirty="0" err="1"/>
              <a:t>нобюджет</a:t>
            </a:r>
            <a:r>
              <a:rPr lang="ru-RU" sz="2800" dirty="0"/>
              <a:t> </a:t>
            </a:r>
            <a:r>
              <a:rPr lang="ru-RU" sz="2800" dirty="0" err="1"/>
              <a:t>фондларига</a:t>
            </a:r>
            <a:r>
              <a:rPr lang="ru-RU" sz="2800" dirty="0"/>
              <a:t> </a:t>
            </a:r>
            <a:r>
              <a:rPr lang="ru-RU" sz="2800" dirty="0" err="1"/>
              <a:t>ўтказилувчи</a:t>
            </a:r>
            <a:r>
              <a:rPr lang="ru-RU" sz="2800" dirty="0"/>
              <a:t> </a:t>
            </a:r>
            <a:r>
              <a:rPr lang="ru-RU" sz="2800" dirty="0" err="1"/>
              <a:t>тўловлар</a:t>
            </a:r>
            <a:r>
              <a:rPr lang="ru-RU" sz="2800" dirty="0"/>
              <a:t> </a:t>
            </a:r>
            <a:r>
              <a:rPr lang="ru-RU" sz="2800" dirty="0" err="1"/>
              <a:t>ва</a:t>
            </a:r>
            <a:r>
              <a:rPr lang="ru-RU" sz="2800" dirty="0"/>
              <a:t> </a:t>
            </a:r>
            <a:r>
              <a:rPr lang="ru-RU" sz="2800" dirty="0" err="1"/>
              <a:t>солиқлар</a:t>
            </a:r>
            <a:r>
              <a:rPr lang="ru-RU" sz="2800" dirty="0"/>
              <a:t>; </a:t>
            </a:r>
            <a:endParaRPr lang="ru-RU" sz="2800" dirty="0" smtClean="0"/>
          </a:p>
          <a:p>
            <a:pPr algn="just">
              <a:buFont typeface="Wingdings" pitchFamily="2" charset="2"/>
              <a:buChar char="q"/>
            </a:pPr>
            <a:r>
              <a:rPr lang="ru-RU" sz="2800" dirty="0" err="1" smtClean="0"/>
              <a:t>йўл</a:t>
            </a:r>
            <a:r>
              <a:rPr lang="ru-RU" sz="2800" dirty="0" smtClean="0"/>
              <a:t> </a:t>
            </a:r>
            <a:r>
              <a:rPr lang="ru-RU" sz="2800" dirty="0" err="1"/>
              <a:t>қўйиш</a:t>
            </a:r>
            <a:r>
              <a:rPr lang="ru-RU" sz="2800" dirty="0"/>
              <a:t> </a:t>
            </a:r>
            <a:r>
              <a:rPr lang="ru-RU" sz="2800" dirty="0" err="1"/>
              <a:t>мумкин</a:t>
            </a:r>
            <a:r>
              <a:rPr lang="ru-RU" sz="2800" dirty="0"/>
              <a:t> </a:t>
            </a:r>
            <a:r>
              <a:rPr lang="ru-RU" sz="2800" dirty="0" err="1"/>
              <a:t>бўлган</a:t>
            </a:r>
            <a:r>
              <a:rPr lang="ru-RU" sz="2800" dirty="0"/>
              <a:t> </a:t>
            </a:r>
            <a:r>
              <a:rPr lang="ru-RU" sz="2800" dirty="0" err="1"/>
              <a:t>миқдордаги</a:t>
            </a:r>
            <a:r>
              <a:rPr lang="ru-RU" sz="2800" dirty="0"/>
              <a:t> </a:t>
            </a:r>
            <a:r>
              <a:rPr lang="ru-RU" sz="2800" dirty="0" err="1"/>
              <a:t>чиқиндилар</a:t>
            </a:r>
            <a:r>
              <a:rPr lang="ru-RU" sz="2800" dirty="0"/>
              <a:t> </a:t>
            </a:r>
            <a:r>
              <a:rPr lang="ru-RU" sz="2800" dirty="0" err="1"/>
              <a:t>учун</a:t>
            </a:r>
            <a:r>
              <a:rPr lang="ru-RU" sz="2800" dirty="0"/>
              <a:t> </a:t>
            </a:r>
            <a:r>
              <a:rPr lang="ru-RU" sz="2800" dirty="0" err="1"/>
              <a:t>тўловлар</a:t>
            </a:r>
            <a:r>
              <a:rPr lang="ru-RU" sz="2800" dirty="0"/>
              <a:t>; </a:t>
            </a:r>
            <a:endParaRPr lang="ru-RU" sz="2800" dirty="0" smtClean="0"/>
          </a:p>
          <a:p>
            <a:pPr algn="just">
              <a:buFont typeface="Wingdings" pitchFamily="2" charset="2"/>
              <a:buChar char="q"/>
            </a:pPr>
            <a:r>
              <a:rPr lang="ru-RU" sz="2800" dirty="0" err="1" smtClean="0"/>
              <a:t>корхона</a:t>
            </a:r>
            <a:r>
              <a:rPr lang="ru-RU" sz="2800" dirty="0" smtClean="0"/>
              <a:t> </a:t>
            </a:r>
            <a:r>
              <a:rPr lang="ru-RU" sz="2800" dirty="0" err="1"/>
              <a:t>мулкини</a:t>
            </a:r>
            <a:r>
              <a:rPr lang="ru-RU" sz="2800" dirty="0"/>
              <a:t> </a:t>
            </a:r>
            <a:r>
              <a:rPr lang="ru-RU" sz="2800" dirty="0" err="1"/>
              <a:t>мажбурий</a:t>
            </a:r>
            <a:r>
              <a:rPr lang="ru-RU" sz="2800" dirty="0"/>
              <a:t> </a:t>
            </a:r>
            <a:r>
              <a:rPr lang="ru-RU" sz="2800" dirty="0" err="1"/>
              <a:t>суғурталаш</a:t>
            </a:r>
            <a:r>
              <a:rPr lang="ru-RU" sz="2800" dirty="0" smtClean="0"/>
              <a:t>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err="1"/>
              <a:t>рационализаторлик</a:t>
            </a:r>
            <a:r>
              <a:rPr lang="ru-RU" sz="2800" dirty="0"/>
              <a:t> </a:t>
            </a:r>
            <a:r>
              <a:rPr lang="ru-RU" sz="2800" dirty="0" err="1"/>
              <a:t>таклифлари</a:t>
            </a:r>
            <a:r>
              <a:rPr lang="ru-RU" sz="2800" dirty="0"/>
              <a:t> </a:t>
            </a:r>
            <a:r>
              <a:rPr lang="ru-RU" sz="2800" dirty="0" err="1"/>
              <a:t>учун</a:t>
            </a:r>
            <a:r>
              <a:rPr lang="ru-RU" sz="2800" dirty="0"/>
              <a:t> </a:t>
            </a:r>
            <a:r>
              <a:rPr lang="ru-RU" sz="2800" dirty="0" err="1"/>
              <a:t>мукофотлар</a:t>
            </a:r>
            <a:r>
              <a:rPr lang="ru-RU" sz="2800" dirty="0"/>
              <a:t>; </a:t>
            </a:r>
            <a:endParaRPr lang="ru-RU" sz="2800" dirty="0" smtClean="0"/>
          </a:p>
          <a:p>
            <a:pPr algn="just">
              <a:buFont typeface="Wingdings" pitchFamily="2" charset="2"/>
              <a:buChar char="q"/>
            </a:pPr>
            <a:r>
              <a:rPr lang="ru-RU" sz="2800" dirty="0" err="1" smtClean="0"/>
              <a:t>қонунчиликда</a:t>
            </a:r>
            <a:r>
              <a:rPr lang="ru-RU" sz="2800" dirty="0" smtClean="0"/>
              <a:t> </a:t>
            </a:r>
            <a:r>
              <a:rPr lang="ru-RU" sz="2800" dirty="0" err="1"/>
              <a:t>белгиланган</a:t>
            </a:r>
            <a:r>
              <a:rPr lang="ru-RU" sz="2800" dirty="0"/>
              <a:t> </a:t>
            </a:r>
            <a:r>
              <a:rPr lang="ru-RU" sz="2800" dirty="0" err="1"/>
              <a:t>ставкаларда</a:t>
            </a:r>
            <a:r>
              <a:rPr lang="ru-RU" sz="2800" dirty="0"/>
              <a:t> </a:t>
            </a:r>
            <a:r>
              <a:rPr lang="ru-RU" sz="2800" dirty="0" err="1"/>
              <a:t>кредитлар</a:t>
            </a:r>
            <a:r>
              <a:rPr lang="ru-RU" sz="2800" dirty="0"/>
              <a:t> </a:t>
            </a:r>
            <a:r>
              <a:rPr lang="ru-RU" sz="2800" dirty="0" err="1"/>
              <a:t>бўйича</a:t>
            </a:r>
            <a:r>
              <a:rPr lang="ru-RU" sz="2800" dirty="0"/>
              <a:t>  </a:t>
            </a:r>
            <a:r>
              <a:rPr lang="ru-RU" sz="2800" dirty="0" err="1"/>
              <a:t>тўловлар</a:t>
            </a:r>
            <a:r>
              <a:rPr lang="ru-RU" sz="2800" dirty="0" smtClean="0"/>
              <a:t>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err="1"/>
              <a:t>маҳсулотни</a:t>
            </a:r>
            <a:r>
              <a:rPr lang="ru-RU" sz="2800" dirty="0"/>
              <a:t> </a:t>
            </a:r>
            <a:r>
              <a:rPr lang="ru-RU" sz="2800" dirty="0" err="1"/>
              <a:t>сертификатлаш</a:t>
            </a:r>
            <a:r>
              <a:rPr lang="ru-RU" sz="2800" dirty="0"/>
              <a:t> </a:t>
            </a:r>
            <a:r>
              <a:rPr lang="ru-RU" sz="2800" dirty="0" err="1"/>
              <a:t>учун</a:t>
            </a:r>
            <a:r>
              <a:rPr lang="ru-RU" sz="2800" dirty="0"/>
              <a:t> </a:t>
            </a:r>
            <a:r>
              <a:rPr lang="ru-RU" sz="2800" dirty="0" err="1"/>
              <a:t>бажарилган</a:t>
            </a:r>
            <a:r>
              <a:rPr lang="ru-RU" sz="2800" dirty="0"/>
              <a:t> </a:t>
            </a:r>
            <a:r>
              <a:rPr lang="ru-RU" sz="2800" dirty="0" err="1"/>
              <a:t>ишларга</a:t>
            </a:r>
            <a:r>
              <a:rPr lang="ru-RU" sz="2800" dirty="0"/>
              <a:t> </a:t>
            </a:r>
            <a:r>
              <a:rPr lang="ru-RU" sz="2800" dirty="0" err="1"/>
              <a:t>ҳақ</a:t>
            </a:r>
            <a:r>
              <a:rPr lang="ru-RU" sz="2800" dirty="0"/>
              <a:t> </a:t>
            </a:r>
            <a:r>
              <a:rPr lang="ru-RU" sz="2800" dirty="0" err="1"/>
              <a:t>тўлаш</a:t>
            </a:r>
            <a:r>
              <a:rPr lang="ru-RU" sz="2800" dirty="0" smtClean="0"/>
              <a:t>;</a:t>
            </a:r>
          </a:p>
          <a:p>
            <a:pPr marL="45720" indent="0">
              <a:buNone/>
            </a:pPr>
            <a:r>
              <a:rPr lang="ru-R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724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64980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400" dirty="0" err="1"/>
              <a:t>қонунчиликда</a:t>
            </a:r>
            <a:r>
              <a:rPr lang="ru-RU" sz="2400" dirty="0"/>
              <a:t> </a:t>
            </a:r>
            <a:r>
              <a:rPr lang="ru-RU" sz="2400" dirty="0" err="1"/>
              <a:t>белгиланган</a:t>
            </a:r>
            <a:r>
              <a:rPr lang="ru-RU" sz="2400" dirty="0"/>
              <a:t> </a:t>
            </a:r>
            <a:r>
              <a:rPr lang="ru-RU" sz="2400" dirty="0" err="1"/>
              <a:t>нормалар</a:t>
            </a:r>
            <a:r>
              <a:rPr lang="ru-RU" sz="2400" dirty="0"/>
              <a:t> </a:t>
            </a:r>
            <a:r>
              <a:rPr lang="ru-RU" sz="2400" dirty="0" err="1"/>
              <a:t>бўйича</a:t>
            </a:r>
            <a:r>
              <a:rPr lang="ru-RU" sz="2400" dirty="0"/>
              <a:t> </a:t>
            </a:r>
            <a:r>
              <a:rPr lang="ru-RU" sz="2400" dirty="0" err="1"/>
              <a:t>хизмат</a:t>
            </a:r>
            <a:r>
              <a:rPr lang="ru-RU" sz="2400" dirty="0"/>
              <a:t> </a:t>
            </a:r>
            <a:r>
              <a:rPr lang="ru-RU" sz="2400" dirty="0" err="1"/>
              <a:t>сафарларига</a:t>
            </a:r>
            <a:r>
              <a:rPr lang="ru-RU" sz="2400" dirty="0"/>
              <a:t> </a:t>
            </a:r>
            <a:r>
              <a:rPr lang="ru-RU" sz="2400" dirty="0" err="1"/>
              <a:t>ҳақ</a:t>
            </a:r>
            <a:r>
              <a:rPr lang="ru-RU" sz="2400" dirty="0"/>
              <a:t> </a:t>
            </a:r>
            <a:r>
              <a:rPr lang="ru-RU" sz="2400" dirty="0" err="1"/>
              <a:t>тўлаш</a:t>
            </a:r>
            <a:r>
              <a:rPr lang="ru-RU" sz="2400" dirty="0"/>
              <a:t>; 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err="1" smtClean="0"/>
              <a:t>ёнғинга</a:t>
            </a:r>
            <a:r>
              <a:rPr lang="ru-RU" sz="2400" dirty="0" smtClean="0"/>
              <a:t> </a:t>
            </a:r>
            <a:r>
              <a:rPr lang="ru-RU" sz="2400" dirty="0" err="1"/>
              <a:t>қарши</a:t>
            </a:r>
            <a:r>
              <a:rPr lang="ru-RU" sz="2400" dirty="0"/>
              <a:t> </a:t>
            </a:r>
            <a:r>
              <a:rPr lang="ru-RU" sz="2400" dirty="0" err="1"/>
              <a:t>кураш</a:t>
            </a:r>
            <a:r>
              <a:rPr lang="ru-RU" sz="2400" dirty="0"/>
              <a:t> </a:t>
            </a:r>
            <a:r>
              <a:rPr lang="ru-RU" sz="2400" dirty="0" err="1"/>
              <a:t>ва</a:t>
            </a:r>
            <a:r>
              <a:rPr lang="ru-RU" sz="2400" dirty="0"/>
              <a:t> </a:t>
            </a:r>
            <a:r>
              <a:rPr lang="ru-RU" sz="2400" dirty="0" err="1"/>
              <a:t>қўриқлаш</a:t>
            </a:r>
            <a:r>
              <a:rPr lang="ru-RU" sz="2400" dirty="0"/>
              <a:t> </a:t>
            </a:r>
            <a:r>
              <a:rPr lang="ru-RU" sz="2400" dirty="0" err="1"/>
              <a:t>муассасаларига</a:t>
            </a:r>
            <a:r>
              <a:rPr lang="ru-RU" sz="2400" dirty="0"/>
              <a:t> </a:t>
            </a:r>
            <a:r>
              <a:rPr lang="ru-RU" sz="2400" dirty="0" err="1"/>
              <a:t>ҳақ</a:t>
            </a:r>
            <a:r>
              <a:rPr lang="ru-RU" sz="2400" dirty="0"/>
              <a:t> </a:t>
            </a:r>
            <a:r>
              <a:rPr lang="ru-RU" sz="2400" dirty="0" err="1"/>
              <a:t>тўлаш</a:t>
            </a:r>
            <a:r>
              <a:rPr lang="ru-RU" sz="2400" dirty="0"/>
              <a:t>; 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err="1"/>
              <a:t>кадрлар</a:t>
            </a:r>
            <a:r>
              <a:rPr lang="ru-RU" sz="2400" dirty="0"/>
              <a:t> </a:t>
            </a:r>
            <a:r>
              <a:rPr lang="ru-RU" sz="2400" dirty="0" err="1"/>
              <a:t>тайёрлаш</a:t>
            </a:r>
            <a:r>
              <a:rPr lang="ru-RU" sz="2400" dirty="0"/>
              <a:t> </a:t>
            </a:r>
            <a:r>
              <a:rPr lang="ru-RU" sz="2400" dirty="0" err="1"/>
              <a:t>ва</a:t>
            </a:r>
            <a:r>
              <a:rPr lang="ru-RU" sz="2400" dirty="0"/>
              <a:t> </a:t>
            </a:r>
            <a:r>
              <a:rPr lang="ru-RU" sz="2400" dirty="0" err="1"/>
              <a:t>малакасини</a:t>
            </a:r>
            <a:r>
              <a:rPr lang="ru-RU" sz="2400" dirty="0"/>
              <a:t> </a:t>
            </a:r>
            <a:r>
              <a:rPr lang="ru-RU" sz="2400" dirty="0" err="1"/>
              <a:t>ошириш</a:t>
            </a:r>
            <a:r>
              <a:rPr lang="ru-RU" sz="2400" dirty="0"/>
              <a:t>; 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err="1"/>
              <a:t>ходимлар</a:t>
            </a:r>
            <a:r>
              <a:rPr lang="ru-RU" sz="2400" dirty="0"/>
              <a:t> </a:t>
            </a:r>
            <a:r>
              <a:rPr lang="ru-RU" sz="2400" dirty="0" err="1"/>
              <a:t>танлашни</a:t>
            </a:r>
            <a:r>
              <a:rPr lang="ru-RU" sz="2400" dirty="0"/>
              <a:t> </a:t>
            </a:r>
            <a:r>
              <a:rPr lang="ru-RU" sz="2400" dirty="0" err="1"/>
              <a:t>ташкил</a:t>
            </a:r>
            <a:r>
              <a:rPr lang="ru-RU" sz="2400" dirty="0"/>
              <a:t> </a:t>
            </a:r>
            <a:r>
              <a:rPr lang="ru-RU" sz="2400" dirty="0" err="1" smtClean="0"/>
              <a:t>қилиш</a:t>
            </a:r>
            <a:r>
              <a:rPr lang="ru-RU" sz="2400" dirty="0" smtClean="0"/>
              <a:t>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err="1" smtClean="0"/>
              <a:t>алоқа</a:t>
            </a:r>
            <a:r>
              <a:rPr lang="ru-RU" sz="2400" dirty="0" smtClean="0"/>
              <a:t> </a:t>
            </a:r>
            <a:r>
              <a:rPr lang="ru-RU" sz="2400" dirty="0" err="1" smtClean="0"/>
              <a:t>хизмати</a:t>
            </a:r>
            <a:r>
              <a:rPr lang="ru-RU" sz="2400" dirty="0" smtClean="0"/>
              <a:t>, </a:t>
            </a:r>
            <a:r>
              <a:rPr lang="ru-RU" sz="2400" dirty="0" err="1" smtClean="0"/>
              <a:t>ҳисоблаш</a:t>
            </a:r>
            <a:r>
              <a:rPr lang="ru-RU" sz="2400" dirty="0" smtClean="0"/>
              <a:t> </a:t>
            </a:r>
            <a:r>
              <a:rPr lang="ru-RU" sz="2400" dirty="0" err="1"/>
              <a:t>марказлари</a:t>
            </a:r>
            <a:r>
              <a:rPr lang="ru-RU" sz="2400" dirty="0"/>
              <a:t>, </a:t>
            </a:r>
            <a:r>
              <a:rPr lang="ru-RU" sz="2400" dirty="0" err="1"/>
              <a:t>банклар</a:t>
            </a:r>
            <a:r>
              <a:rPr lang="ru-RU" sz="2400" dirty="0"/>
              <a:t> </a:t>
            </a:r>
            <a:r>
              <a:rPr lang="ru-RU" sz="2400" dirty="0" err="1"/>
              <a:t>хизматига</a:t>
            </a:r>
            <a:r>
              <a:rPr lang="ru-RU" sz="2400" dirty="0"/>
              <a:t> </a:t>
            </a:r>
            <a:r>
              <a:rPr lang="ru-RU" sz="2400" dirty="0" err="1"/>
              <a:t>ҳақ</a:t>
            </a:r>
            <a:r>
              <a:rPr lang="ru-RU" sz="2400" dirty="0"/>
              <a:t> </a:t>
            </a:r>
            <a:r>
              <a:rPr lang="ru-RU" sz="2400" dirty="0" err="1"/>
              <a:t>тўлаш</a:t>
            </a:r>
            <a:r>
              <a:rPr lang="ru-RU" sz="2400" dirty="0" smtClean="0"/>
              <a:t>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smtClean="0"/>
              <a:t> </a:t>
            </a:r>
            <a:r>
              <a:rPr lang="ru-RU" sz="2400" dirty="0" err="1"/>
              <a:t>асосий</a:t>
            </a:r>
            <a:r>
              <a:rPr lang="ru-RU" sz="2400" dirty="0"/>
              <a:t> </a:t>
            </a:r>
            <a:r>
              <a:rPr lang="ru-RU" sz="2400" dirty="0" err="1"/>
              <a:t>ишлаб</a:t>
            </a:r>
            <a:r>
              <a:rPr lang="ru-RU" sz="2400" dirty="0"/>
              <a:t> </a:t>
            </a:r>
            <a:r>
              <a:rPr lang="ru-RU" sz="2400" dirty="0" err="1"/>
              <a:t>чиқариш</a:t>
            </a:r>
            <a:r>
              <a:rPr lang="ru-RU" sz="2400" dirty="0"/>
              <a:t> </a:t>
            </a:r>
            <a:r>
              <a:rPr lang="ru-RU" sz="2400" dirty="0" err="1"/>
              <a:t>фондларини</a:t>
            </a:r>
            <a:r>
              <a:rPr lang="ru-RU" sz="2400" dirty="0"/>
              <a:t> </a:t>
            </a:r>
            <a:r>
              <a:rPr lang="ru-RU" sz="2400" dirty="0" err="1"/>
              <a:t>ижарага</a:t>
            </a:r>
            <a:r>
              <a:rPr lang="ru-RU" sz="2400" dirty="0"/>
              <a:t> </a:t>
            </a:r>
            <a:r>
              <a:rPr lang="ru-RU" sz="2400" dirty="0" err="1"/>
              <a:t>олганлик</a:t>
            </a:r>
            <a:r>
              <a:rPr lang="ru-RU" sz="2400" dirty="0"/>
              <a:t> </a:t>
            </a:r>
            <a:r>
              <a:rPr lang="ru-RU" sz="2400" dirty="0" err="1"/>
              <a:t>учун</a:t>
            </a:r>
            <a:r>
              <a:rPr lang="ru-RU" sz="2400" dirty="0"/>
              <a:t> </a:t>
            </a:r>
            <a:r>
              <a:rPr lang="ru-RU" sz="2400" dirty="0" err="1"/>
              <a:t>ҳақ</a:t>
            </a:r>
            <a:r>
              <a:rPr lang="ru-RU" sz="2400" dirty="0"/>
              <a:t> </a:t>
            </a:r>
            <a:r>
              <a:rPr lang="ru-RU" sz="2400" dirty="0" err="1"/>
              <a:t>тўлаш</a:t>
            </a:r>
            <a:r>
              <a:rPr lang="ru-RU" sz="2400" dirty="0"/>
              <a:t>; </a:t>
            </a:r>
            <a:endParaRPr lang="ru-RU" sz="2400" dirty="0" smtClean="0"/>
          </a:p>
          <a:p>
            <a:pPr algn="just">
              <a:buFont typeface="Wingdings" pitchFamily="2" charset="2"/>
              <a:buChar char="q"/>
            </a:pPr>
            <a:r>
              <a:rPr lang="ru-RU" sz="2400" dirty="0" err="1" smtClean="0"/>
              <a:t>номоддий</a:t>
            </a:r>
            <a:r>
              <a:rPr lang="ru-RU" sz="2400" dirty="0" smtClean="0"/>
              <a:t> </a:t>
            </a:r>
            <a:r>
              <a:rPr lang="ru-RU" sz="2400" dirty="0" err="1"/>
              <a:t>активларнинг</a:t>
            </a:r>
            <a:r>
              <a:rPr lang="ru-RU" sz="2400" dirty="0"/>
              <a:t> </a:t>
            </a:r>
            <a:r>
              <a:rPr lang="ru-RU" sz="2400" dirty="0" err="1"/>
              <a:t>эскириши</a:t>
            </a:r>
            <a:r>
              <a:rPr lang="ru-RU" sz="2400" dirty="0"/>
              <a:t> </a:t>
            </a:r>
            <a:r>
              <a:rPr lang="ru-RU" sz="2400" dirty="0" err="1"/>
              <a:t>ва</a:t>
            </a:r>
            <a:r>
              <a:rPr lang="ru-RU" sz="2400" dirty="0"/>
              <a:t> </a:t>
            </a:r>
            <a:r>
              <a:rPr lang="ru-RU" sz="2400" dirty="0" err="1"/>
              <a:t>ҳоказолар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401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064896" cy="536177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 err="1"/>
              <a:t>Хорижий</a:t>
            </a:r>
            <a:r>
              <a:rPr lang="ru-RU" sz="2800" dirty="0"/>
              <a:t> </a:t>
            </a:r>
            <a:r>
              <a:rPr lang="ru-RU" sz="2800" dirty="0" err="1"/>
              <a:t>валютадаги</a:t>
            </a:r>
            <a:r>
              <a:rPr lang="ru-RU" sz="2800" dirty="0"/>
              <a:t> </a:t>
            </a:r>
            <a:r>
              <a:rPr lang="ru-RU" sz="2800" dirty="0" err="1"/>
              <a:t>харажатлар</a:t>
            </a:r>
            <a:r>
              <a:rPr lang="ru-RU" sz="2800" dirty="0"/>
              <a:t> </a:t>
            </a:r>
            <a:r>
              <a:rPr lang="ru-RU" sz="2800" dirty="0" err="1"/>
              <a:t>Марказий</a:t>
            </a:r>
            <a:r>
              <a:rPr lang="ru-RU" sz="2800" dirty="0"/>
              <a:t> </a:t>
            </a:r>
            <a:r>
              <a:rPr lang="ru-RU" sz="2800" dirty="0" err="1"/>
              <a:t>банкнинг</a:t>
            </a:r>
            <a:r>
              <a:rPr lang="ru-RU" sz="2800" dirty="0"/>
              <a:t> </a:t>
            </a:r>
            <a:r>
              <a:rPr lang="ru-RU" sz="2800" dirty="0" err="1"/>
              <a:t>операциялар</a:t>
            </a:r>
            <a:r>
              <a:rPr lang="ru-RU" sz="2800" dirty="0"/>
              <a:t> </a:t>
            </a:r>
            <a:r>
              <a:rPr lang="ru-RU" sz="2800" dirty="0" err="1"/>
              <a:t>амалга</a:t>
            </a:r>
            <a:r>
              <a:rPr lang="ru-RU" sz="2800" dirty="0"/>
              <a:t> </a:t>
            </a:r>
            <a:r>
              <a:rPr lang="ru-RU" sz="2800" dirty="0" err="1"/>
              <a:t>оширилган</a:t>
            </a:r>
            <a:r>
              <a:rPr lang="ru-RU" sz="2800" dirty="0"/>
              <a:t> </a:t>
            </a:r>
            <a:r>
              <a:rPr lang="ru-RU" sz="2800" dirty="0" err="1"/>
              <a:t>кундаги</a:t>
            </a:r>
            <a:r>
              <a:rPr lang="ru-RU" sz="2800" dirty="0"/>
              <a:t> </a:t>
            </a:r>
            <a:r>
              <a:rPr lang="ru-RU" sz="2800" dirty="0" err="1"/>
              <a:t>курсига</a:t>
            </a:r>
            <a:r>
              <a:rPr lang="ru-RU" sz="2800" dirty="0"/>
              <a:t> </a:t>
            </a:r>
            <a:r>
              <a:rPr lang="ru-RU" sz="2800" dirty="0" err="1"/>
              <a:t>асосан</a:t>
            </a:r>
            <a:r>
              <a:rPr lang="ru-RU" sz="2800" dirty="0"/>
              <a:t> </a:t>
            </a:r>
            <a:r>
              <a:rPr lang="ru-RU" sz="2800" dirty="0" err="1"/>
              <a:t>сўмларда</a:t>
            </a:r>
            <a:r>
              <a:rPr lang="ru-RU" sz="2800" dirty="0"/>
              <a:t> </a:t>
            </a:r>
            <a:r>
              <a:rPr lang="ru-RU" sz="2800" dirty="0" err="1"/>
              <a:t>белгиланади</a:t>
            </a:r>
            <a:r>
              <a:rPr lang="ru-RU" sz="2800" dirty="0"/>
              <a:t>. </a:t>
            </a:r>
            <a:endParaRPr lang="ru-RU" sz="2800" dirty="0" smtClean="0"/>
          </a:p>
          <a:p>
            <a:pPr marL="45720" indent="0" algn="ctr">
              <a:buNone/>
            </a:pPr>
            <a:r>
              <a:rPr lang="ru-RU" sz="2800" dirty="0" err="1" smtClean="0"/>
              <a:t>Маҳсулот</a:t>
            </a:r>
            <a:r>
              <a:rPr lang="ru-RU" sz="2800" dirty="0" smtClean="0"/>
              <a:t> </a:t>
            </a:r>
            <a:r>
              <a:rPr lang="ru-RU" sz="2800" dirty="0" err="1"/>
              <a:t>ишлаб</a:t>
            </a:r>
            <a:r>
              <a:rPr lang="ru-RU" sz="2800" dirty="0"/>
              <a:t> </a:t>
            </a:r>
            <a:r>
              <a:rPr lang="ru-RU" sz="2800" dirty="0" err="1"/>
              <a:t>чиқариш</a:t>
            </a:r>
            <a:r>
              <a:rPr lang="ru-RU" sz="2800" dirty="0"/>
              <a:t> </a:t>
            </a:r>
            <a:r>
              <a:rPr lang="ru-RU" sz="2800" dirty="0" err="1"/>
              <a:t>ва</a:t>
            </a:r>
            <a:r>
              <a:rPr lang="ru-RU" sz="2800" dirty="0"/>
              <a:t> </a:t>
            </a:r>
            <a:r>
              <a:rPr lang="ru-RU" sz="2800" dirty="0" err="1"/>
              <a:t>сотишга</a:t>
            </a:r>
            <a:r>
              <a:rPr lang="ru-RU" sz="2800" dirty="0"/>
              <a:t> </a:t>
            </a:r>
            <a:r>
              <a:rPr lang="ru-RU" sz="2800" dirty="0" err="1"/>
              <a:t>қилинадиган</a:t>
            </a:r>
            <a:r>
              <a:rPr lang="ru-RU" sz="2800" dirty="0"/>
              <a:t> </a:t>
            </a:r>
            <a:r>
              <a:rPr lang="ru-RU" sz="2800" dirty="0" err="1"/>
              <a:t>харажатларни</a:t>
            </a:r>
            <a:r>
              <a:rPr lang="ru-RU" sz="2800" dirty="0"/>
              <a:t> </a:t>
            </a:r>
            <a:r>
              <a:rPr lang="ru-RU" sz="2800" dirty="0" err="1"/>
              <a:t>ўсишига,хом</a:t>
            </a:r>
            <a:r>
              <a:rPr lang="ru-RU" sz="2800" dirty="0"/>
              <a:t> </a:t>
            </a:r>
            <a:r>
              <a:rPr lang="ru-RU" sz="2800" dirty="0" err="1"/>
              <a:t>ашё</a:t>
            </a:r>
            <a:r>
              <a:rPr lang="ru-RU" sz="2800" dirty="0"/>
              <a:t>, </a:t>
            </a:r>
            <a:r>
              <a:rPr lang="ru-RU" sz="2800" dirty="0" err="1"/>
              <a:t>материаллар</a:t>
            </a:r>
            <a:r>
              <a:rPr lang="ru-RU" sz="2800" dirty="0"/>
              <a:t>, </a:t>
            </a:r>
            <a:r>
              <a:rPr lang="ru-RU" sz="2800" dirty="0" err="1"/>
              <a:t>ёқилғи</a:t>
            </a:r>
            <a:r>
              <a:rPr lang="ru-RU" sz="2800" dirty="0"/>
              <a:t>, энергия, </a:t>
            </a:r>
            <a:r>
              <a:rPr lang="ru-RU" sz="2800" dirty="0" err="1"/>
              <a:t>асбоб-ускуналар</a:t>
            </a:r>
            <a:r>
              <a:rPr lang="ru-RU" sz="2800" dirty="0"/>
              <a:t> </a:t>
            </a:r>
            <a:r>
              <a:rPr lang="ru-RU" sz="2800" dirty="0" err="1"/>
              <a:t>нархининг</a:t>
            </a:r>
            <a:r>
              <a:rPr lang="ru-RU" sz="2800" dirty="0"/>
              <a:t> </a:t>
            </a:r>
            <a:r>
              <a:rPr lang="ru-RU" sz="2800" dirty="0" err="1"/>
              <a:t>ўсиши</a:t>
            </a:r>
            <a:r>
              <a:rPr lang="ru-RU" sz="2800" dirty="0"/>
              <a:t>, транспорт </a:t>
            </a:r>
            <a:r>
              <a:rPr lang="ru-RU" sz="2800" dirty="0" err="1"/>
              <a:t>хизмати</a:t>
            </a:r>
            <a:r>
              <a:rPr lang="ru-RU" sz="2800" dirty="0"/>
              <a:t> </a:t>
            </a:r>
            <a:r>
              <a:rPr lang="ru-RU" sz="2800" dirty="0" err="1"/>
              <a:t>тарифларининг</a:t>
            </a:r>
            <a:r>
              <a:rPr lang="ru-RU" sz="2800" dirty="0"/>
              <a:t> </a:t>
            </a:r>
            <a:r>
              <a:rPr lang="ru-RU" sz="2800" dirty="0" err="1"/>
              <a:t>юқорилиги</a:t>
            </a:r>
            <a:r>
              <a:rPr lang="ru-RU" sz="2800" dirty="0"/>
              <a:t>, реклама </a:t>
            </a:r>
            <a:r>
              <a:rPr lang="ru-RU" sz="2800" dirty="0" err="1"/>
              <a:t>ва</a:t>
            </a:r>
            <a:r>
              <a:rPr lang="ru-RU" sz="2800" dirty="0"/>
              <a:t> </a:t>
            </a:r>
            <a:r>
              <a:rPr lang="ru-RU" sz="2800" dirty="0" err="1"/>
              <a:t>вакиллик</a:t>
            </a:r>
            <a:r>
              <a:rPr lang="ru-RU" sz="2800" dirty="0"/>
              <a:t> </a:t>
            </a:r>
            <a:r>
              <a:rPr lang="ru-RU" sz="2800" dirty="0" err="1"/>
              <a:t>харажатларининг</a:t>
            </a:r>
            <a:r>
              <a:rPr lang="ru-RU" sz="2800" dirty="0"/>
              <a:t> </a:t>
            </a:r>
            <a:r>
              <a:rPr lang="ru-RU" sz="2800" dirty="0" err="1"/>
              <a:t>ўсиши</a:t>
            </a:r>
            <a:r>
              <a:rPr lang="ru-RU" sz="2800" dirty="0"/>
              <a:t> </a:t>
            </a:r>
            <a:r>
              <a:rPr lang="ru-RU" sz="2800" dirty="0" err="1"/>
              <a:t>кабилар</a:t>
            </a:r>
            <a:r>
              <a:rPr lang="ru-RU" sz="2800" dirty="0"/>
              <a:t> </a:t>
            </a:r>
            <a:r>
              <a:rPr lang="ru-RU" sz="2800" dirty="0" err="1"/>
              <a:t>таъсир</a:t>
            </a:r>
            <a:r>
              <a:rPr lang="ru-RU" sz="2800" dirty="0"/>
              <a:t> </a:t>
            </a:r>
            <a:r>
              <a:rPr lang="ru-RU" sz="2800" dirty="0" err="1"/>
              <a:t>қилади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9533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704856" cy="5361776"/>
          </a:xfrm>
          <a:scene3d>
            <a:camera prst="isometricTopUp"/>
            <a:lightRig rig="threePt" dir="t"/>
          </a:scene3d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6000" dirty="0" err="1">
                <a:solidFill>
                  <a:srgbClr val="00B050"/>
                </a:solidFill>
              </a:rPr>
              <a:t>фойда</a:t>
            </a:r>
            <a:r>
              <a:rPr lang="ru-RU" sz="6000" dirty="0" err="1">
                <a:solidFill>
                  <a:srgbClr val="00B050"/>
                </a:solidFill>
                <a:sym typeface="Symbol"/>
              </a:rPr>
              <a:t></a:t>
            </a:r>
            <a:r>
              <a:rPr lang="ru-RU" sz="6000" dirty="0" err="1">
                <a:solidFill>
                  <a:srgbClr val="00B050"/>
                </a:solidFill>
              </a:rPr>
              <a:t>моддий</a:t>
            </a:r>
            <a:r>
              <a:rPr lang="ru-RU" sz="6000" dirty="0">
                <a:solidFill>
                  <a:srgbClr val="00B050"/>
                </a:solidFill>
              </a:rPr>
              <a:t> </a:t>
            </a:r>
            <a:r>
              <a:rPr lang="ru-RU" sz="6000" dirty="0" err="1">
                <a:solidFill>
                  <a:srgbClr val="00B050"/>
                </a:solidFill>
              </a:rPr>
              <a:t>ишлаб</a:t>
            </a:r>
            <a:r>
              <a:rPr lang="ru-RU" sz="6000" dirty="0">
                <a:solidFill>
                  <a:srgbClr val="00B050"/>
                </a:solidFill>
              </a:rPr>
              <a:t> </a:t>
            </a:r>
            <a:r>
              <a:rPr lang="ru-RU" sz="6000" dirty="0" err="1">
                <a:solidFill>
                  <a:srgbClr val="00B050"/>
                </a:solidFill>
              </a:rPr>
              <a:t>чиқариш</a:t>
            </a:r>
            <a:r>
              <a:rPr lang="ru-RU" sz="6000" dirty="0">
                <a:solidFill>
                  <a:srgbClr val="00B050"/>
                </a:solidFill>
              </a:rPr>
              <a:t> </a:t>
            </a:r>
            <a:r>
              <a:rPr lang="ru-RU" sz="6000" dirty="0" err="1">
                <a:solidFill>
                  <a:srgbClr val="00B050"/>
                </a:solidFill>
              </a:rPr>
              <a:t>соҳасида</a:t>
            </a:r>
            <a:r>
              <a:rPr lang="ru-RU" sz="6000" dirty="0">
                <a:solidFill>
                  <a:srgbClr val="00B050"/>
                </a:solidFill>
              </a:rPr>
              <a:t> </a:t>
            </a:r>
            <a:r>
              <a:rPr lang="ru-RU" sz="6000" dirty="0" err="1">
                <a:solidFill>
                  <a:srgbClr val="00B050"/>
                </a:solidFill>
              </a:rPr>
              <a:t>яратилган</a:t>
            </a:r>
            <a:r>
              <a:rPr lang="ru-RU" sz="6000" dirty="0">
                <a:solidFill>
                  <a:srgbClr val="00B050"/>
                </a:solidFill>
              </a:rPr>
              <a:t> соф </a:t>
            </a:r>
            <a:r>
              <a:rPr lang="ru-RU" sz="6000" dirty="0" err="1">
                <a:solidFill>
                  <a:srgbClr val="00B050"/>
                </a:solidFill>
              </a:rPr>
              <a:t>даромадни</a:t>
            </a:r>
            <a:r>
              <a:rPr lang="ru-RU" sz="6000" dirty="0">
                <a:solidFill>
                  <a:srgbClr val="00B050"/>
                </a:solidFill>
              </a:rPr>
              <a:t> </a:t>
            </a:r>
            <a:r>
              <a:rPr lang="ru-RU" sz="6000" dirty="0" err="1">
                <a:solidFill>
                  <a:srgbClr val="00B050"/>
                </a:solidFill>
              </a:rPr>
              <a:t>акс</a:t>
            </a:r>
            <a:r>
              <a:rPr lang="ru-RU" sz="6000" dirty="0">
                <a:solidFill>
                  <a:srgbClr val="00B050"/>
                </a:solidFill>
              </a:rPr>
              <a:t> </a:t>
            </a:r>
            <a:r>
              <a:rPr lang="ru-RU" sz="6000" dirty="0" err="1">
                <a:solidFill>
                  <a:srgbClr val="00B050"/>
                </a:solidFill>
              </a:rPr>
              <a:t>эттиради</a:t>
            </a:r>
            <a:r>
              <a:rPr lang="ru-RU" sz="6000" dirty="0">
                <a:solidFill>
                  <a:srgbClr val="00B050"/>
                </a:solidFill>
              </a:rPr>
              <a:t>.</a:t>
            </a:r>
          </a:p>
          <a:p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62508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92888" cy="5793824"/>
          </a:xfrm>
        </p:spPr>
        <p:txBody>
          <a:bodyPr>
            <a:normAutofit fontScale="47500" lnSpcReduction="20000"/>
          </a:bodyPr>
          <a:lstStyle/>
          <a:p>
            <a:pPr marL="45720" indent="0" algn="ctr">
              <a:buNone/>
            </a:pPr>
            <a:r>
              <a:rPr lang="ru-RU" sz="8600" u="sng" dirty="0" err="1">
                <a:solidFill>
                  <a:srgbClr val="FF0000"/>
                </a:solidFill>
              </a:rPr>
              <a:t>Ялпи</a:t>
            </a:r>
            <a:r>
              <a:rPr lang="ru-RU" sz="8600" u="sng" dirty="0">
                <a:solidFill>
                  <a:srgbClr val="FF0000"/>
                </a:solidFill>
              </a:rPr>
              <a:t> </a:t>
            </a:r>
            <a:r>
              <a:rPr lang="ru-RU" sz="8600" u="sng" dirty="0" err="1">
                <a:solidFill>
                  <a:srgbClr val="FF0000"/>
                </a:solidFill>
              </a:rPr>
              <a:t>фойданинг</a:t>
            </a:r>
            <a:r>
              <a:rPr lang="ru-RU" sz="8600" u="sng" dirty="0">
                <a:solidFill>
                  <a:srgbClr val="FF0000"/>
                </a:solidFill>
              </a:rPr>
              <a:t> </a:t>
            </a:r>
            <a:r>
              <a:rPr lang="ru-RU" sz="8600" u="sng" dirty="0" err="1">
                <a:solidFill>
                  <a:srgbClr val="FF0000"/>
                </a:solidFill>
              </a:rPr>
              <a:t>таркибий</a:t>
            </a:r>
            <a:r>
              <a:rPr lang="ru-RU" sz="8600" u="sng" dirty="0">
                <a:solidFill>
                  <a:srgbClr val="FF0000"/>
                </a:solidFill>
              </a:rPr>
              <a:t> </a:t>
            </a:r>
            <a:r>
              <a:rPr lang="ru-RU" sz="8600" u="sng" dirty="0" err="1">
                <a:solidFill>
                  <a:srgbClr val="FF0000"/>
                </a:solidFill>
              </a:rPr>
              <a:t>элементлари</a:t>
            </a:r>
            <a:r>
              <a:rPr lang="ru-RU" sz="8600" u="sng" dirty="0">
                <a:solidFill>
                  <a:srgbClr val="FF0000"/>
                </a:solidFill>
              </a:rPr>
              <a:t> </a:t>
            </a:r>
            <a:r>
              <a:rPr lang="ru-RU" sz="8600" u="sng" dirty="0" err="1">
                <a:solidFill>
                  <a:srgbClr val="FF0000"/>
                </a:solidFill>
              </a:rPr>
              <a:t>қуйидагилардан</a:t>
            </a:r>
            <a:r>
              <a:rPr lang="ru-RU" sz="8600" u="sng" dirty="0">
                <a:solidFill>
                  <a:srgbClr val="FF0000"/>
                </a:solidFill>
              </a:rPr>
              <a:t> </a:t>
            </a:r>
            <a:r>
              <a:rPr lang="ru-RU" sz="8600" u="sng" dirty="0" err="1">
                <a:solidFill>
                  <a:srgbClr val="FF0000"/>
                </a:solidFill>
              </a:rPr>
              <a:t>иборат</a:t>
            </a:r>
            <a:r>
              <a:rPr lang="ru-RU" sz="8600" u="sng" dirty="0" smtClean="0">
                <a:solidFill>
                  <a:srgbClr val="FF0000"/>
                </a:solidFill>
              </a:rPr>
              <a:t>:</a:t>
            </a:r>
          </a:p>
          <a:p>
            <a:pPr marL="45720" indent="0" algn="ctr">
              <a:buNone/>
            </a:pPr>
            <a:endParaRPr lang="ru-RU" sz="8600" u="sng" dirty="0">
              <a:solidFill>
                <a:srgbClr val="FF0000"/>
              </a:solidFill>
            </a:endParaRPr>
          </a:p>
          <a:p>
            <a:pPr lvl="0" algn="just">
              <a:buFont typeface="Wingdings" pitchFamily="2" charset="2"/>
              <a:buChar char="v"/>
            </a:pPr>
            <a:r>
              <a:rPr lang="ru-RU" sz="6000" dirty="0" err="1"/>
              <a:t>бажарилган</a:t>
            </a:r>
            <a:r>
              <a:rPr lang="ru-RU" sz="6000" dirty="0"/>
              <a:t> </a:t>
            </a:r>
            <a:r>
              <a:rPr lang="ru-RU" sz="6000" dirty="0" err="1"/>
              <a:t>иш</a:t>
            </a:r>
            <a:r>
              <a:rPr lang="ru-RU" sz="6000" dirty="0"/>
              <a:t>, </a:t>
            </a:r>
            <a:r>
              <a:rPr lang="ru-RU" sz="6000" dirty="0" err="1"/>
              <a:t>кўрсатилган</a:t>
            </a:r>
            <a:r>
              <a:rPr lang="ru-RU" sz="6000" dirty="0"/>
              <a:t> </a:t>
            </a:r>
            <a:r>
              <a:rPr lang="ru-RU" sz="6000" dirty="0" err="1"/>
              <a:t>хизмат</a:t>
            </a:r>
            <a:r>
              <a:rPr lang="ru-RU" sz="6000" dirty="0"/>
              <a:t> </a:t>
            </a:r>
            <a:r>
              <a:rPr lang="ru-RU" sz="6000" dirty="0" err="1"/>
              <a:t>ва</a:t>
            </a:r>
            <a:r>
              <a:rPr lang="ru-RU" sz="6000" dirty="0"/>
              <a:t> </a:t>
            </a:r>
            <a:r>
              <a:rPr lang="ru-RU" sz="6000" dirty="0" err="1"/>
              <a:t>маҳсулот</a:t>
            </a:r>
            <a:r>
              <a:rPr lang="ru-RU" sz="6000" dirty="0"/>
              <a:t> </a:t>
            </a:r>
            <a:r>
              <a:rPr lang="ru-RU" sz="6000" dirty="0" err="1"/>
              <a:t>сотишдан</a:t>
            </a:r>
            <a:r>
              <a:rPr lang="ru-RU" sz="6000" dirty="0"/>
              <a:t> </a:t>
            </a:r>
            <a:r>
              <a:rPr lang="ru-RU" sz="6000" dirty="0" err="1"/>
              <a:t>олинган</a:t>
            </a:r>
            <a:r>
              <a:rPr lang="ru-RU" sz="6000" dirty="0"/>
              <a:t> </a:t>
            </a:r>
            <a:r>
              <a:rPr lang="ru-RU" sz="6000" dirty="0" err="1"/>
              <a:t>фойда</a:t>
            </a:r>
            <a:r>
              <a:rPr lang="ru-RU" sz="6000" dirty="0"/>
              <a:t>;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sz="6000" dirty="0" err="1"/>
              <a:t>асосий</a:t>
            </a:r>
            <a:r>
              <a:rPr lang="ru-RU" sz="6000" dirty="0"/>
              <a:t> </a:t>
            </a:r>
            <a:r>
              <a:rPr lang="ru-RU" sz="6000" dirty="0" err="1"/>
              <a:t>фондлар</a:t>
            </a:r>
            <a:r>
              <a:rPr lang="ru-RU" sz="6000" dirty="0"/>
              <a:t>, </a:t>
            </a:r>
            <a:r>
              <a:rPr lang="ru-RU" sz="6000" dirty="0" err="1"/>
              <a:t>шунингдек</a:t>
            </a:r>
            <a:r>
              <a:rPr lang="ru-RU" sz="6000" dirty="0"/>
              <a:t>, </a:t>
            </a:r>
            <a:r>
              <a:rPr lang="ru-RU" sz="6000" dirty="0" err="1"/>
              <a:t>корхонанинг</a:t>
            </a:r>
            <a:r>
              <a:rPr lang="ru-RU" sz="6000" dirty="0"/>
              <a:t> </a:t>
            </a:r>
            <a:r>
              <a:rPr lang="ru-RU" sz="6000" dirty="0" err="1"/>
              <a:t>бошқа</a:t>
            </a:r>
            <a:r>
              <a:rPr lang="ru-RU" sz="6000" dirty="0"/>
              <a:t> </a:t>
            </a:r>
            <a:r>
              <a:rPr lang="ru-RU" sz="6000" dirty="0" err="1"/>
              <a:t>мулки</a:t>
            </a:r>
            <a:r>
              <a:rPr lang="ru-RU" sz="6000" dirty="0"/>
              <a:t> </a:t>
            </a:r>
            <a:r>
              <a:rPr lang="ru-RU" sz="6000" dirty="0" err="1"/>
              <a:t>сотишдан</a:t>
            </a:r>
            <a:r>
              <a:rPr lang="ru-RU" sz="6000" dirty="0"/>
              <a:t> </a:t>
            </a:r>
            <a:r>
              <a:rPr lang="ru-RU" sz="6000" dirty="0" err="1"/>
              <a:t>олинган</a:t>
            </a:r>
            <a:r>
              <a:rPr lang="ru-RU" sz="6000" dirty="0"/>
              <a:t> </a:t>
            </a:r>
            <a:r>
              <a:rPr lang="ru-RU" sz="6000" dirty="0" err="1"/>
              <a:t>фойда</a:t>
            </a:r>
            <a:r>
              <a:rPr lang="ru-RU" sz="6000" dirty="0"/>
              <a:t>;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sz="6000" dirty="0" err="1"/>
              <a:t>корхонанинг</a:t>
            </a:r>
            <a:r>
              <a:rPr lang="ru-RU" sz="6000" dirty="0"/>
              <a:t> </a:t>
            </a:r>
            <a:r>
              <a:rPr lang="ru-RU" sz="6000" dirty="0" err="1"/>
              <a:t>молиявий</a:t>
            </a:r>
            <a:r>
              <a:rPr lang="ru-RU" sz="6000" dirty="0"/>
              <a:t> </a:t>
            </a:r>
            <a:r>
              <a:rPr lang="ru-RU" sz="6000" dirty="0" err="1"/>
              <a:t>фаолияти</a:t>
            </a:r>
            <a:r>
              <a:rPr lang="ru-RU" sz="6000" dirty="0"/>
              <a:t> </a:t>
            </a:r>
            <a:r>
              <a:rPr lang="ru-RU" sz="6000" dirty="0" err="1"/>
              <a:t>орқали</a:t>
            </a:r>
            <a:r>
              <a:rPr lang="ru-RU" sz="6000" dirty="0"/>
              <a:t> </a:t>
            </a:r>
            <a:r>
              <a:rPr lang="ru-RU" sz="6000" dirty="0" err="1"/>
              <a:t>олинувчи</a:t>
            </a:r>
            <a:r>
              <a:rPr lang="ru-RU" sz="6000" dirty="0"/>
              <a:t> </a:t>
            </a:r>
            <a:r>
              <a:rPr lang="ru-RU" sz="6000" dirty="0" err="1"/>
              <a:t>фойда</a:t>
            </a:r>
            <a:r>
              <a:rPr lang="ru-RU" sz="6000" dirty="0" smtClean="0"/>
              <a:t>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28982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5649808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ru-RU" b="1" dirty="0" err="1">
                <a:solidFill>
                  <a:srgbClr val="FF0000"/>
                </a:solidFill>
              </a:rPr>
              <a:t>Фойдани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тақсимлаш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тамойиллари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қуйидагилардан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иборат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бўлади</a:t>
            </a:r>
            <a:r>
              <a:rPr lang="ru-RU" b="1" dirty="0">
                <a:solidFill>
                  <a:srgbClr val="FF0000"/>
                </a:solidFill>
              </a:rPr>
              <a:t>: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b="1" dirty="0" err="1">
                <a:solidFill>
                  <a:schemeClr val="tx1"/>
                </a:solidFill>
              </a:rPr>
              <a:t>корхонанинг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ишлаб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чиқариш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ва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молиявий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фаолият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натижасида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оладиган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фойдаси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давлат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ва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корхона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ўртасида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хўжалик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субъекти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сифатида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тақсимланади</a:t>
            </a:r>
            <a:r>
              <a:rPr lang="ru-RU" sz="2400" b="1" dirty="0">
                <a:solidFill>
                  <a:schemeClr val="tx1"/>
                </a:solidFill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b="1" dirty="0" err="1" smtClean="0">
                <a:solidFill>
                  <a:schemeClr val="tx1"/>
                </a:solidFill>
              </a:rPr>
              <a:t>фойданинг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давлатга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тўланувчи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бир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қисми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солиқ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ва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йиғимлар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кўринишида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бюджетга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келиб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тушади</a:t>
            </a:r>
            <a:r>
              <a:rPr lang="ru-RU" sz="2400" b="1" dirty="0">
                <a:solidFill>
                  <a:schemeClr val="tx1"/>
                </a:solidFill>
              </a:rPr>
              <a:t>. </a:t>
            </a:r>
            <a:r>
              <a:rPr lang="ru-RU" sz="2400" b="1" dirty="0" err="1">
                <a:solidFill>
                  <a:schemeClr val="tx1"/>
                </a:solidFill>
              </a:rPr>
              <a:t>Солиқлар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таркиби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ва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фоизи</a:t>
            </a:r>
            <a:r>
              <a:rPr lang="ru-RU" sz="2400" b="1" dirty="0">
                <a:solidFill>
                  <a:schemeClr val="tx1"/>
                </a:solidFill>
              </a:rPr>
              <a:t>, </a:t>
            </a:r>
            <a:r>
              <a:rPr lang="ru-RU" sz="2400" b="1" dirty="0" err="1">
                <a:solidFill>
                  <a:schemeClr val="tx1"/>
                </a:solidFill>
              </a:rPr>
              <a:t>уларни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ҳисоблаш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тартиби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ва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бюджетга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тўланувчи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бошқа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тўловлар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қонунчилик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томонидан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белгиланади</a:t>
            </a:r>
            <a:r>
              <a:rPr lang="ru-RU" sz="2400" b="1" dirty="0">
                <a:solidFill>
                  <a:schemeClr val="tx1"/>
                </a:solidFill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b="1" dirty="0" err="1">
                <a:solidFill>
                  <a:schemeClr val="tx1"/>
                </a:solidFill>
              </a:rPr>
              <a:t>солиқлар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тўлангандан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сўнг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корхона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тасарруфида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қолувчи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фойда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миқдори</a:t>
            </a:r>
            <a:r>
              <a:rPr lang="ru-RU" sz="2400" b="1" dirty="0">
                <a:solidFill>
                  <a:schemeClr val="tx1"/>
                </a:solidFill>
              </a:rPr>
              <a:t>, </a:t>
            </a:r>
            <a:r>
              <a:rPr lang="ru-RU" sz="2400" b="1" dirty="0" err="1">
                <a:solidFill>
                  <a:schemeClr val="tx1"/>
                </a:solidFill>
              </a:rPr>
              <a:t>унинг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ишлаб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чиқариш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ҳажмини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ошириш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ҳамда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ишлаб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чиқариш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ва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молиявий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фаолият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натижаларини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яхшилашдан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манфаатдорлигини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камайтирмаслиги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лозим</a:t>
            </a:r>
            <a:r>
              <a:rPr lang="ru-RU" sz="2400" b="1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883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721816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800" i="1" u="sng" dirty="0" err="1">
                <a:solidFill>
                  <a:srgbClr val="FF0000"/>
                </a:solidFill>
              </a:rPr>
              <a:t>Корхонада</a:t>
            </a:r>
            <a:r>
              <a:rPr lang="ru-RU" sz="2800" i="1" u="sng" dirty="0">
                <a:solidFill>
                  <a:srgbClr val="FF0000"/>
                </a:solidFill>
              </a:rPr>
              <a:t> </a:t>
            </a:r>
            <a:r>
              <a:rPr lang="ru-RU" sz="2800" i="1" u="sng" dirty="0" err="1">
                <a:solidFill>
                  <a:srgbClr val="FF0000"/>
                </a:solidFill>
              </a:rPr>
              <a:t>фойдани</a:t>
            </a:r>
            <a:r>
              <a:rPr lang="ru-RU" sz="2800" i="1" u="sng" dirty="0">
                <a:solidFill>
                  <a:srgbClr val="FF0000"/>
                </a:solidFill>
              </a:rPr>
              <a:t> </a:t>
            </a:r>
            <a:r>
              <a:rPr lang="ru-RU" sz="2800" i="1" u="sng" dirty="0" err="1">
                <a:solidFill>
                  <a:srgbClr val="FF0000"/>
                </a:solidFill>
              </a:rPr>
              <a:t>оширишнинг</a:t>
            </a:r>
            <a:r>
              <a:rPr lang="ru-RU" sz="2800" i="1" u="sng" dirty="0">
                <a:solidFill>
                  <a:srgbClr val="FF0000"/>
                </a:solidFill>
              </a:rPr>
              <a:t> </a:t>
            </a:r>
            <a:r>
              <a:rPr lang="ru-RU" sz="2800" i="1" u="sng" dirty="0" err="1">
                <a:solidFill>
                  <a:srgbClr val="FF0000"/>
                </a:solidFill>
              </a:rPr>
              <a:t>асосий</a:t>
            </a:r>
            <a:r>
              <a:rPr lang="ru-RU" sz="2800" i="1" u="sng" dirty="0">
                <a:solidFill>
                  <a:srgbClr val="FF0000"/>
                </a:solidFill>
              </a:rPr>
              <a:t> </a:t>
            </a:r>
            <a:r>
              <a:rPr lang="ru-RU" sz="2800" i="1" u="sng" dirty="0" err="1" smtClean="0">
                <a:solidFill>
                  <a:srgbClr val="FF0000"/>
                </a:solidFill>
              </a:rPr>
              <a:t>йўллари</a:t>
            </a:r>
            <a:endParaRPr lang="ru-RU" sz="2800" i="1" u="sng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err="1"/>
              <a:t>ишлаб</a:t>
            </a:r>
            <a:r>
              <a:rPr lang="ru-RU" sz="2400" dirty="0"/>
              <a:t> </a:t>
            </a:r>
            <a:r>
              <a:rPr lang="ru-RU" sz="2400" dirty="0" err="1"/>
              <a:t>чиқарилаётган</a:t>
            </a:r>
            <a:r>
              <a:rPr lang="ru-RU" sz="2400" dirty="0"/>
              <a:t> </a:t>
            </a:r>
            <a:r>
              <a:rPr lang="ru-RU" sz="2400" dirty="0" err="1"/>
              <a:t>маҳсулот</a:t>
            </a:r>
            <a:r>
              <a:rPr lang="ru-RU" sz="2400" dirty="0"/>
              <a:t> </a:t>
            </a:r>
            <a:r>
              <a:rPr lang="ru-RU" sz="2400" dirty="0" err="1"/>
              <a:t>миқдорини</a:t>
            </a:r>
            <a:r>
              <a:rPr lang="ru-RU" sz="2400" dirty="0"/>
              <a:t> </a:t>
            </a:r>
            <a:r>
              <a:rPr lang="ru-RU" sz="2400" dirty="0" err="1"/>
              <a:t>ошириш</a:t>
            </a:r>
            <a:r>
              <a:rPr lang="ru-RU" sz="2400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/>
              <a:t>ишлаб</a:t>
            </a:r>
            <a:r>
              <a:rPr lang="ru-RU" sz="2400" dirty="0" smtClean="0"/>
              <a:t> </a:t>
            </a:r>
            <a:r>
              <a:rPr lang="ru-RU" sz="2400" dirty="0" err="1"/>
              <a:t>чиқарилаётган</a:t>
            </a:r>
            <a:r>
              <a:rPr lang="ru-RU" sz="2400" dirty="0"/>
              <a:t> </a:t>
            </a:r>
            <a:r>
              <a:rPr lang="ru-RU" sz="2400" dirty="0" err="1"/>
              <a:t>маҳсулот</a:t>
            </a:r>
            <a:r>
              <a:rPr lang="ru-RU" sz="2400" dirty="0"/>
              <a:t> </a:t>
            </a:r>
            <a:r>
              <a:rPr lang="ru-RU" sz="2400" dirty="0" err="1"/>
              <a:t>сифатини</a:t>
            </a:r>
            <a:r>
              <a:rPr lang="ru-RU" sz="2400" dirty="0"/>
              <a:t> </a:t>
            </a:r>
            <a:r>
              <a:rPr lang="ru-RU" sz="2400" dirty="0" err="1"/>
              <a:t>ошириш</a:t>
            </a:r>
            <a:r>
              <a:rPr lang="ru-RU" sz="2400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/>
              <a:t>ортиқча</a:t>
            </a:r>
            <a:r>
              <a:rPr lang="ru-RU" sz="2400" dirty="0" smtClean="0"/>
              <a:t> </a:t>
            </a:r>
            <a:r>
              <a:rPr lang="ru-RU" sz="2400" dirty="0" err="1"/>
              <a:t>асбоб-ускуналар</a:t>
            </a:r>
            <a:r>
              <a:rPr lang="ru-RU" sz="2400" dirty="0"/>
              <a:t> </a:t>
            </a:r>
            <a:r>
              <a:rPr lang="ru-RU" sz="2400" dirty="0" err="1"/>
              <a:t>ёки</a:t>
            </a:r>
            <a:r>
              <a:rPr lang="ru-RU" sz="2400" dirty="0"/>
              <a:t> </a:t>
            </a:r>
            <a:r>
              <a:rPr lang="ru-RU" sz="2400" dirty="0" err="1"/>
              <a:t>бошқа</a:t>
            </a:r>
            <a:r>
              <a:rPr lang="ru-RU" sz="2400" dirty="0"/>
              <a:t> </a:t>
            </a:r>
            <a:r>
              <a:rPr lang="ru-RU" sz="2400" dirty="0" err="1"/>
              <a:t>мулкни</a:t>
            </a:r>
            <a:r>
              <a:rPr lang="ru-RU" sz="2400" dirty="0"/>
              <a:t> </a:t>
            </a:r>
            <a:r>
              <a:rPr lang="ru-RU" sz="2400" dirty="0" err="1"/>
              <a:t>сотиб</a:t>
            </a:r>
            <a:r>
              <a:rPr lang="ru-RU" sz="2400" dirty="0"/>
              <a:t> </a:t>
            </a:r>
            <a:r>
              <a:rPr lang="ru-RU" sz="2400" dirty="0" err="1"/>
              <a:t>юбориш</a:t>
            </a:r>
            <a:r>
              <a:rPr lang="ru-RU" sz="2400" dirty="0"/>
              <a:t> </a:t>
            </a:r>
            <a:r>
              <a:rPr lang="ru-RU" sz="2400" dirty="0" err="1"/>
              <a:t>ёки</a:t>
            </a:r>
            <a:r>
              <a:rPr lang="ru-RU" sz="2400" dirty="0"/>
              <a:t> </a:t>
            </a:r>
            <a:r>
              <a:rPr lang="ru-RU" sz="2400" dirty="0" err="1"/>
              <a:t>ижарага</a:t>
            </a:r>
            <a:r>
              <a:rPr lang="ru-RU" sz="2400" dirty="0"/>
              <a:t> </a:t>
            </a:r>
            <a:r>
              <a:rPr lang="ru-RU" sz="2400" dirty="0" err="1"/>
              <a:t>бериш</a:t>
            </a:r>
            <a:r>
              <a:rPr lang="ru-RU" sz="2400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/>
              <a:t>моддий</a:t>
            </a:r>
            <a:r>
              <a:rPr lang="ru-RU" sz="2400" dirty="0" smtClean="0"/>
              <a:t> </a:t>
            </a:r>
            <a:r>
              <a:rPr lang="ru-RU" sz="2400" dirty="0" err="1"/>
              <a:t>ресурслар</a:t>
            </a:r>
            <a:r>
              <a:rPr lang="ru-RU" sz="2400" dirty="0"/>
              <a:t>, </a:t>
            </a:r>
            <a:r>
              <a:rPr lang="ru-RU" sz="2400" dirty="0" err="1"/>
              <a:t>ишлаб</a:t>
            </a:r>
            <a:r>
              <a:rPr lang="ru-RU" sz="2400" dirty="0"/>
              <a:t> </a:t>
            </a:r>
            <a:r>
              <a:rPr lang="ru-RU" sz="2400" dirty="0" err="1"/>
              <a:t>чиқариш</a:t>
            </a:r>
            <a:r>
              <a:rPr lang="ru-RU" sz="2400" dirty="0"/>
              <a:t> </a:t>
            </a:r>
            <a:r>
              <a:rPr lang="ru-RU" sz="2400" dirty="0" err="1"/>
              <a:t>қувватлари</a:t>
            </a:r>
            <a:r>
              <a:rPr lang="ru-RU" sz="2400" dirty="0"/>
              <a:t> </a:t>
            </a:r>
            <a:r>
              <a:rPr lang="ru-RU" sz="2400" dirty="0" err="1"/>
              <a:t>ва</a:t>
            </a:r>
            <a:r>
              <a:rPr lang="ru-RU" sz="2400" dirty="0"/>
              <a:t> </a:t>
            </a:r>
            <a:r>
              <a:rPr lang="ru-RU" sz="2400" dirty="0" err="1"/>
              <a:t>майдонлари</a:t>
            </a:r>
            <a:r>
              <a:rPr lang="ru-RU" sz="2400" dirty="0"/>
              <a:t>, </a:t>
            </a:r>
            <a:r>
              <a:rPr lang="ru-RU" sz="2400" dirty="0" err="1"/>
              <a:t>ишчи</a:t>
            </a:r>
            <a:r>
              <a:rPr lang="ru-RU" sz="2400" dirty="0"/>
              <a:t> кучи </a:t>
            </a:r>
            <a:r>
              <a:rPr lang="ru-RU" sz="2400" dirty="0" err="1"/>
              <a:t>ва</a:t>
            </a:r>
            <a:r>
              <a:rPr lang="ru-RU" sz="2400" dirty="0"/>
              <a:t> </a:t>
            </a:r>
            <a:r>
              <a:rPr lang="ru-RU" sz="2400" dirty="0" err="1"/>
              <a:t>иш</a:t>
            </a:r>
            <a:r>
              <a:rPr lang="ru-RU" sz="2400" dirty="0"/>
              <a:t> </a:t>
            </a:r>
            <a:r>
              <a:rPr lang="ru-RU" sz="2400" dirty="0" err="1"/>
              <a:t>вақтидан</a:t>
            </a:r>
            <a:r>
              <a:rPr lang="ru-RU" sz="2400" dirty="0"/>
              <a:t> </a:t>
            </a:r>
            <a:r>
              <a:rPr lang="ru-RU" sz="2400" dirty="0" err="1"/>
              <a:t>унумлироқ</a:t>
            </a:r>
            <a:r>
              <a:rPr lang="ru-RU" sz="2400" dirty="0"/>
              <a:t> </a:t>
            </a:r>
            <a:r>
              <a:rPr lang="ru-RU" sz="2400" dirty="0" err="1"/>
              <a:t>фойдаланиш</a:t>
            </a:r>
            <a:r>
              <a:rPr lang="ru-RU" sz="2400" dirty="0"/>
              <a:t> </a:t>
            </a:r>
            <a:r>
              <a:rPr lang="ru-RU" sz="2400" dirty="0" err="1"/>
              <a:t>ҳисобига</a:t>
            </a:r>
            <a:r>
              <a:rPr lang="ru-RU" sz="2400" dirty="0"/>
              <a:t> </a:t>
            </a:r>
            <a:r>
              <a:rPr lang="ru-RU" sz="2400" dirty="0" err="1"/>
              <a:t>маҳсулот</a:t>
            </a:r>
            <a:r>
              <a:rPr lang="ru-RU" sz="2400" dirty="0"/>
              <a:t> </a:t>
            </a:r>
            <a:r>
              <a:rPr lang="ru-RU" sz="2400" dirty="0" err="1"/>
              <a:t>таннархини</a:t>
            </a:r>
            <a:r>
              <a:rPr lang="ru-RU" sz="2400" dirty="0"/>
              <a:t> </a:t>
            </a:r>
            <a:r>
              <a:rPr lang="ru-RU" sz="2400" dirty="0" err="1"/>
              <a:t>пасайтириш</a:t>
            </a:r>
            <a:r>
              <a:rPr lang="ru-RU" sz="2400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/>
              <a:t>ишлаб</a:t>
            </a:r>
            <a:r>
              <a:rPr lang="ru-RU" sz="2400" dirty="0" smtClean="0"/>
              <a:t> </a:t>
            </a:r>
            <a:r>
              <a:rPr lang="ru-RU" sz="2400" dirty="0" err="1"/>
              <a:t>чиқаришни</a:t>
            </a:r>
            <a:r>
              <a:rPr lang="ru-RU" sz="2400" dirty="0"/>
              <a:t> диверсификация </a:t>
            </a:r>
            <a:r>
              <a:rPr lang="ru-RU" sz="2400" dirty="0" err="1"/>
              <a:t>қилиш</a:t>
            </a:r>
            <a:r>
              <a:rPr lang="ru-RU" sz="2400" dirty="0"/>
              <a:t>;</a:t>
            </a:r>
            <a:br>
              <a:rPr lang="ru-RU" sz="2400" dirty="0"/>
            </a:br>
            <a:r>
              <a:rPr lang="ru-RU" sz="2400" dirty="0" err="1"/>
              <a:t>маҳсулот</a:t>
            </a:r>
            <a:r>
              <a:rPr lang="ru-RU" sz="2400" dirty="0"/>
              <a:t> </a:t>
            </a:r>
            <a:r>
              <a:rPr lang="ru-RU" sz="2400" dirty="0" err="1"/>
              <a:t>бозорини</a:t>
            </a:r>
            <a:r>
              <a:rPr lang="ru-RU" sz="2400" dirty="0"/>
              <a:t> </a:t>
            </a:r>
            <a:r>
              <a:rPr lang="ru-RU" sz="2400" dirty="0" err="1"/>
              <a:t>кенгайтириш</a:t>
            </a:r>
            <a:r>
              <a:rPr lang="ru-RU" sz="2400" dirty="0"/>
              <a:t> </a:t>
            </a:r>
            <a:r>
              <a:rPr lang="ru-RU" sz="2400" dirty="0" err="1"/>
              <a:t>ва</a:t>
            </a:r>
            <a:r>
              <a:rPr lang="ru-RU" sz="2400" dirty="0"/>
              <a:t> </a:t>
            </a:r>
            <a:r>
              <a:rPr lang="ru-RU" sz="2400" dirty="0" err="1"/>
              <a:t>ҳоказолар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477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5361776"/>
          </a:xfrm>
        </p:spPr>
        <p:txBody>
          <a:bodyPr/>
          <a:lstStyle/>
          <a:p>
            <a:pPr marL="45720" indent="0" algn="ctr">
              <a:buNone/>
            </a:pPr>
            <a:r>
              <a:rPr lang="ru-RU" dirty="0" err="1">
                <a:solidFill>
                  <a:srgbClr val="FF0000"/>
                </a:solidFill>
              </a:rPr>
              <a:t>Корхона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фаолиятининг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самарадорлигини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тавсифловчи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рентабелликнинг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асосий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кўрсаткичлари</a:t>
            </a:r>
            <a:endParaRPr lang="uz-Cyrl-UZ" dirty="0" smtClean="0">
              <a:solidFill>
                <a:srgbClr val="FF0000"/>
              </a:solidFill>
            </a:endParaRPr>
          </a:p>
          <a:p>
            <a:pPr marL="502920" indent="-457200">
              <a:buAutoNum type="arabicPeriod"/>
            </a:pPr>
            <a:r>
              <a:rPr lang="ru-RU" dirty="0" err="1" smtClean="0"/>
              <a:t>Активлар</a:t>
            </a:r>
            <a:r>
              <a:rPr lang="ru-RU" dirty="0" smtClean="0"/>
              <a:t> </a:t>
            </a:r>
            <a:r>
              <a:rPr lang="ru-RU" dirty="0" err="1"/>
              <a:t>рентабеллиги</a:t>
            </a:r>
            <a:r>
              <a:rPr lang="ru-RU" dirty="0"/>
              <a:t>. (Ра</a:t>
            </a:r>
            <a:r>
              <a:rPr lang="ru-RU" dirty="0" smtClean="0"/>
              <a:t>):</a:t>
            </a:r>
          </a:p>
          <a:p>
            <a:pPr marL="502920" indent="-457200">
              <a:buAutoNum type="arabicPeriod"/>
            </a:pPr>
            <a:endParaRPr lang="uz-Cyrl-UZ" dirty="0"/>
          </a:p>
          <a:p>
            <a:pPr marL="502920" indent="-457200">
              <a:buAutoNum type="arabicPeriod"/>
            </a:pPr>
            <a:endParaRPr lang="uz-Cyrl-UZ" dirty="0" smtClean="0"/>
          </a:p>
          <a:p>
            <a:pPr marL="502920" indent="-457200">
              <a:buAutoNum type="arabicPeriod"/>
            </a:pPr>
            <a:endParaRPr lang="uz-Cyrl-UZ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/>
              <a:t>ерда</a:t>
            </a:r>
            <a:r>
              <a:rPr lang="ru-RU" dirty="0"/>
              <a:t>:  СФ – соф </a:t>
            </a:r>
            <a:r>
              <a:rPr lang="ru-RU" dirty="0" err="1"/>
              <a:t>фойда</a:t>
            </a:r>
            <a:r>
              <a:rPr lang="ru-RU" dirty="0" smtClean="0"/>
              <a:t>;</a:t>
            </a:r>
          </a:p>
          <a:p>
            <a:pPr marL="45720" indent="0">
              <a:buNone/>
            </a:pPr>
            <a:r>
              <a:rPr lang="ru-RU" dirty="0" smtClean="0"/>
              <a:t>               </a:t>
            </a:r>
            <a:r>
              <a:rPr lang="ru-RU" dirty="0" err="1" smtClean="0"/>
              <a:t>ЖАйк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корхона</a:t>
            </a:r>
            <a:r>
              <a:rPr lang="ru-RU" dirty="0"/>
              <a:t> </a:t>
            </a:r>
            <a:r>
              <a:rPr lang="ru-RU" dirty="0" err="1"/>
              <a:t>жами</a:t>
            </a:r>
            <a:r>
              <a:rPr lang="ru-RU" dirty="0"/>
              <a:t> </a:t>
            </a:r>
            <a:r>
              <a:rPr lang="ru-RU" dirty="0" err="1"/>
              <a:t>активларининг</a:t>
            </a:r>
            <a:r>
              <a:rPr lang="ru-RU" dirty="0"/>
              <a:t> </a:t>
            </a:r>
            <a:endParaRPr lang="ru-RU" dirty="0" smtClean="0"/>
          </a:p>
          <a:p>
            <a:pPr marL="4572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</a:t>
            </a:r>
            <a:r>
              <a:rPr lang="ru-RU" dirty="0" err="1" smtClean="0"/>
              <a:t>ўртача</a:t>
            </a:r>
            <a:r>
              <a:rPr lang="ru-RU" dirty="0" smtClean="0"/>
              <a:t> </a:t>
            </a:r>
            <a:r>
              <a:rPr lang="ru-RU" dirty="0" err="1"/>
              <a:t>йиллик</a:t>
            </a:r>
            <a:r>
              <a:rPr lang="ru-RU" dirty="0"/>
              <a:t> </a:t>
            </a:r>
            <a:r>
              <a:rPr lang="ru-RU" dirty="0" err="1" smtClean="0"/>
              <a:t>қиймати</a:t>
            </a:r>
            <a:r>
              <a:rPr lang="ru-RU" dirty="0"/>
              <a:t>.</a:t>
            </a:r>
            <a:endParaRPr lang="uz-Cyrl-UZ" dirty="0" smtClean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6872"/>
            <a:ext cx="280831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6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endParaRPr lang="uz-Cyrl-UZ" dirty="0" smtClean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636" y="1484784"/>
            <a:ext cx="3310371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52596"/>
            <a:ext cx="3027120" cy="136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04764" y="908720"/>
            <a:ext cx="7083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2. </a:t>
            </a:r>
            <a:r>
              <a:rPr lang="ru-RU" sz="2400" dirty="0" err="1"/>
              <a:t>Сотилган</a:t>
            </a:r>
            <a:r>
              <a:rPr lang="ru-RU" sz="2400" dirty="0"/>
              <a:t> </a:t>
            </a:r>
            <a:r>
              <a:rPr lang="ru-RU" sz="2400" dirty="0" err="1"/>
              <a:t>маҳсулот</a:t>
            </a:r>
            <a:r>
              <a:rPr lang="ru-RU" sz="2400" dirty="0"/>
              <a:t> </a:t>
            </a:r>
            <a:r>
              <a:rPr lang="ru-RU" sz="2400" dirty="0" err="1"/>
              <a:t>рентабеллиги</a:t>
            </a:r>
            <a:r>
              <a:rPr lang="ru-RU" sz="2400" dirty="0"/>
              <a:t> (РСМ):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11749" y="3059668"/>
            <a:ext cx="6880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solidFill>
                  <a:srgbClr val="FF0000"/>
                </a:solidFill>
              </a:rPr>
              <a:t>ёки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938" y="3703965"/>
            <a:ext cx="43164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Бу</a:t>
            </a:r>
            <a:r>
              <a:rPr lang="ru-RU" sz="2800" dirty="0"/>
              <a:t> </a:t>
            </a:r>
            <a:r>
              <a:rPr lang="ru-RU" sz="2800" dirty="0" err="1"/>
              <a:t>ерда</a:t>
            </a:r>
            <a:r>
              <a:rPr lang="ru-RU" sz="2800" dirty="0"/>
              <a:t>: РСМ– </a:t>
            </a:r>
            <a:r>
              <a:rPr lang="ru-RU" sz="2800" dirty="0" err="1"/>
              <a:t>сотилган</a:t>
            </a:r>
            <a:r>
              <a:rPr lang="ru-RU" sz="2800" dirty="0"/>
              <a:t> </a:t>
            </a:r>
            <a:r>
              <a:rPr lang="ru-RU" sz="2800" dirty="0" err="1"/>
              <a:t>маҳсулот</a:t>
            </a:r>
            <a:r>
              <a:rPr lang="ru-RU" sz="2800" dirty="0"/>
              <a:t> </a:t>
            </a:r>
            <a:r>
              <a:rPr lang="ru-RU" sz="2800" dirty="0" err="1"/>
              <a:t>рентабеллиги</a:t>
            </a:r>
            <a:r>
              <a:rPr lang="ru-RU" sz="2800" dirty="0"/>
              <a:t>;</a:t>
            </a:r>
          </a:p>
          <a:p>
            <a:r>
              <a:rPr lang="ru-RU" sz="2800" dirty="0"/>
              <a:t>    	 ЯФ – </a:t>
            </a:r>
            <a:r>
              <a:rPr lang="ru-RU" sz="2800" dirty="0" err="1"/>
              <a:t>ялпи</a:t>
            </a:r>
            <a:r>
              <a:rPr lang="ru-RU" sz="2800" dirty="0"/>
              <a:t> </a:t>
            </a:r>
            <a:r>
              <a:rPr lang="ru-RU" sz="2800" dirty="0" err="1"/>
              <a:t>фойда</a:t>
            </a:r>
            <a:r>
              <a:rPr lang="ru-RU" sz="2800" dirty="0"/>
              <a:t>;</a:t>
            </a:r>
          </a:p>
          <a:p>
            <a:r>
              <a:rPr lang="ru-RU" sz="2800" dirty="0"/>
              <a:t>   	 СФ – соф </a:t>
            </a:r>
            <a:r>
              <a:rPr lang="ru-RU" sz="2800" dirty="0" err="1"/>
              <a:t>фойда</a:t>
            </a:r>
            <a:r>
              <a:rPr lang="ru-RU" sz="2800" dirty="0"/>
              <a:t>;</a:t>
            </a:r>
          </a:p>
          <a:p>
            <a:r>
              <a:rPr lang="ru-RU" sz="2800" dirty="0"/>
              <a:t>           ССТ – </a:t>
            </a:r>
            <a:r>
              <a:rPr lang="ru-RU" sz="2800" dirty="0" err="1"/>
              <a:t>маҳсулот</a:t>
            </a:r>
            <a:r>
              <a:rPr lang="ru-RU" sz="2800" dirty="0"/>
              <a:t> </a:t>
            </a:r>
            <a:r>
              <a:rPr lang="ru-RU" sz="2800" dirty="0" err="1"/>
              <a:t>сотишдан</a:t>
            </a:r>
            <a:r>
              <a:rPr lang="ru-RU" sz="2800" dirty="0"/>
              <a:t> соф </a:t>
            </a:r>
            <a:r>
              <a:rPr lang="ru-RU" sz="2800" dirty="0" err="1"/>
              <a:t>тушум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5117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641696"/>
          </a:xfrm>
        </p:spPr>
        <p:txBody>
          <a:bodyPr/>
          <a:lstStyle/>
          <a:p>
            <a:endParaRPr lang="uz-Cyrl-UZ" dirty="0" smtClean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63959"/>
            <a:ext cx="4032448" cy="182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63688" y="908720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3. </a:t>
            </a:r>
            <a:r>
              <a:rPr lang="ru-RU" sz="2400" dirty="0" err="1"/>
              <a:t>Хусусий</a:t>
            </a:r>
            <a:r>
              <a:rPr lang="ru-RU" sz="2400" dirty="0"/>
              <a:t> капитал </a:t>
            </a:r>
            <a:r>
              <a:rPr lang="ru-RU" sz="2400" dirty="0" err="1"/>
              <a:t>рентабеллиги</a:t>
            </a:r>
            <a:r>
              <a:rPr lang="ru-RU" sz="2400" dirty="0"/>
              <a:t> (</a:t>
            </a:r>
            <a:r>
              <a:rPr lang="ru-RU" sz="2400" dirty="0" err="1"/>
              <a:t>Рхк</a:t>
            </a:r>
            <a:r>
              <a:rPr lang="ru-RU" sz="2400" dirty="0"/>
              <a:t>):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967335"/>
            <a:ext cx="60304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3200" b="1" dirty="0" err="1" smtClean="0"/>
              <a:t>Бу</a:t>
            </a:r>
            <a:r>
              <a:rPr lang="ru-RU" sz="3200" b="1" dirty="0" smtClean="0"/>
              <a:t> </a:t>
            </a:r>
            <a:r>
              <a:rPr lang="ru-RU" sz="3200" b="1" dirty="0" err="1"/>
              <a:t>ерда</a:t>
            </a:r>
            <a:r>
              <a:rPr lang="ru-RU" sz="3200" b="1" dirty="0"/>
              <a:t>: СФ – соф </a:t>
            </a:r>
            <a:r>
              <a:rPr lang="ru-RU" sz="3200" b="1" dirty="0" err="1"/>
              <a:t>фойда</a:t>
            </a:r>
            <a:r>
              <a:rPr lang="ru-RU" sz="3200" b="1" dirty="0"/>
              <a:t>; </a:t>
            </a:r>
          </a:p>
          <a:p>
            <a:r>
              <a:rPr lang="ru-RU" sz="3200" b="1" dirty="0"/>
              <a:t>           	   ХК –  </a:t>
            </a:r>
            <a:r>
              <a:rPr lang="ru-RU" sz="3200" b="1" dirty="0" err="1"/>
              <a:t>хусусий</a:t>
            </a:r>
            <a:r>
              <a:rPr lang="ru-RU" sz="3200" b="1" dirty="0"/>
              <a:t> капитал </a:t>
            </a:r>
            <a:r>
              <a:rPr lang="ru-RU" sz="3200" b="1" dirty="0" err="1"/>
              <a:t>ўртача</a:t>
            </a:r>
            <a:r>
              <a:rPr lang="ru-RU" sz="3200" b="1" dirty="0"/>
              <a:t> </a:t>
            </a:r>
            <a:r>
              <a:rPr lang="ru-RU" sz="3200" b="1" dirty="0" err="1"/>
              <a:t>йиллик</a:t>
            </a:r>
            <a:r>
              <a:rPr lang="ru-RU" sz="3200" b="1" dirty="0"/>
              <a:t> </a:t>
            </a:r>
            <a:r>
              <a:rPr lang="ru-RU" sz="3200" b="1" dirty="0" err="1"/>
              <a:t>қиймати</a:t>
            </a:r>
            <a:r>
              <a:rPr lang="ru-RU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143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sz="2400" dirty="0"/>
              <a:t>4. </a:t>
            </a:r>
            <a:r>
              <a:rPr lang="ru-RU" sz="2400" dirty="0" err="1"/>
              <a:t>Маҳсулот</a:t>
            </a:r>
            <a:r>
              <a:rPr lang="ru-RU" sz="2400" dirty="0"/>
              <a:t> </a:t>
            </a:r>
            <a:r>
              <a:rPr lang="ru-RU" sz="2400" dirty="0" err="1"/>
              <a:t>ишлаб</a:t>
            </a:r>
            <a:r>
              <a:rPr lang="ru-RU" sz="2400" dirty="0"/>
              <a:t> </a:t>
            </a:r>
            <a:r>
              <a:rPr lang="ru-RU" sz="2400" dirty="0" err="1"/>
              <a:t>чиқариш</a:t>
            </a:r>
            <a:r>
              <a:rPr lang="ru-RU" sz="2400" dirty="0"/>
              <a:t> </a:t>
            </a:r>
            <a:r>
              <a:rPr lang="ru-RU" sz="2400" dirty="0" err="1"/>
              <a:t>харажатлари</a:t>
            </a:r>
            <a:r>
              <a:rPr lang="ru-RU" sz="2400" dirty="0"/>
              <a:t> </a:t>
            </a:r>
            <a:r>
              <a:rPr lang="ru-RU" sz="2400" dirty="0" err="1" smtClean="0"/>
              <a:t>рентабеллиги</a:t>
            </a:r>
            <a:r>
              <a:rPr lang="ru-RU" sz="2400" dirty="0" smtClean="0"/>
              <a:t> </a:t>
            </a:r>
            <a:r>
              <a:rPr lang="ru-RU" sz="2400" dirty="0"/>
              <a:t>(</a:t>
            </a:r>
            <a:r>
              <a:rPr lang="ru-RU" sz="2400" dirty="0" err="1"/>
              <a:t>Рих</a:t>
            </a:r>
            <a:r>
              <a:rPr lang="ru-RU" sz="2400" dirty="0" smtClean="0"/>
              <a:t>)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44" y="1772816"/>
            <a:ext cx="3380572" cy="1471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70185" y="3244334"/>
            <a:ext cx="780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solidFill>
                  <a:srgbClr val="FF0000"/>
                </a:solidFill>
              </a:rPr>
              <a:t>ёки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41" y="3959372"/>
            <a:ext cx="280233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891638" y="3959372"/>
            <a:ext cx="492883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Бу</a:t>
            </a:r>
            <a:r>
              <a:rPr lang="ru-RU" sz="2800" dirty="0"/>
              <a:t> </a:t>
            </a:r>
            <a:r>
              <a:rPr lang="ru-RU" sz="2800" dirty="0" err="1"/>
              <a:t>ерда</a:t>
            </a:r>
            <a:r>
              <a:rPr lang="ru-RU" sz="2800" dirty="0"/>
              <a:t>: ЯФ – </a:t>
            </a:r>
            <a:r>
              <a:rPr lang="ru-RU" sz="2800" dirty="0" err="1"/>
              <a:t>ялпи</a:t>
            </a:r>
            <a:r>
              <a:rPr lang="ru-RU" sz="2800" dirty="0"/>
              <a:t> </a:t>
            </a:r>
            <a:r>
              <a:rPr lang="ru-RU" sz="2800" dirty="0" err="1"/>
              <a:t>фойда</a:t>
            </a:r>
            <a:r>
              <a:rPr lang="ru-RU" sz="2800" dirty="0"/>
              <a:t>;</a:t>
            </a:r>
          </a:p>
          <a:p>
            <a:r>
              <a:rPr lang="ru-RU" sz="2800" dirty="0"/>
              <a:t>	   СФ – соф </a:t>
            </a:r>
            <a:r>
              <a:rPr lang="ru-RU" sz="2800" dirty="0" err="1"/>
              <a:t>фойда</a:t>
            </a:r>
            <a:r>
              <a:rPr lang="ru-RU" sz="2800" dirty="0"/>
              <a:t>;</a:t>
            </a:r>
          </a:p>
          <a:p>
            <a:r>
              <a:rPr lang="ru-RU" sz="2800" dirty="0"/>
              <a:t>	   МИТ – </a:t>
            </a:r>
            <a:r>
              <a:rPr lang="ru-RU" sz="2800" dirty="0" err="1"/>
              <a:t>маҳсулот</a:t>
            </a:r>
            <a:r>
              <a:rPr lang="ru-RU" sz="2800" dirty="0"/>
              <a:t> </a:t>
            </a:r>
            <a:r>
              <a:rPr lang="ru-RU" sz="2800" dirty="0" err="1"/>
              <a:t>ишлаб</a:t>
            </a:r>
            <a:r>
              <a:rPr lang="ru-RU" sz="2800" dirty="0"/>
              <a:t> </a:t>
            </a:r>
            <a:r>
              <a:rPr lang="ru-RU" sz="2800" dirty="0" err="1"/>
              <a:t>чиқариш</a:t>
            </a:r>
            <a:r>
              <a:rPr lang="ru-RU" sz="2800" dirty="0"/>
              <a:t> </a:t>
            </a:r>
            <a:r>
              <a:rPr lang="ru-RU" sz="2800" dirty="0" err="1"/>
              <a:t>таннархи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4928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50579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/>
              <a:t>5.	</a:t>
            </a:r>
            <a:r>
              <a:rPr lang="ru-RU" sz="3200" dirty="0" err="1"/>
              <a:t>Асосий</a:t>
            </a:r>
            <a:r>
              <a:rPr lang="ru-RU" sz="3200" dirty="0"/>
              <a:t> </a:t>
            </a:r>
            <a:r>
              <a:rPr lang="ru-RU" sz="3200" dirty="0" err="1"/>
              <a:t>воситалар</a:t>
            </a:r>
            <a:r>
              <a:rPr lang="ru-RU" sz="3200" dirty="0"/>
              <a:t> </a:t>
            </a:r>
            <a:r>
              <a:rPr lang="ru-RU" sz="3200" dirty="0" err="1"/>
              <a:t>рентабеллиги</a:t>
            </a:r>
            <a:r>
              <a:rPr lang="ru-RU" sz="3200" dirty="0"/>
              <a:t>. </a:t>
            </a:r>
            <a:r>
              <a:rPr lang="ru-RU" sz="3200" dirty="0" err="1"/>
              <a:t>Асосий</a:t>
            </a:r>
            <a:r>
              <a:rPr lang="ru-RU" sz="3200" dirty="0"/>
              <a:t> </a:t>
            </a:r>
            <a:r>
              <a:rPr lang="ru-RU" sz="3200" dirty="0" err="1"/>
              <a:t>воситалар</a:t>
            </a:r>
            <a:r>
              <a:rPr lang="ru-RU" sz="3200" dirty="0"/>
              <a:t> </a:t>
            </a:r>
            <a:r>
              <a:rPr lang="ru-RU" sz="3200" dirty="0" err="1" smtClean="0"/>
              <a:t>рентабеллиги</a:t>
            </a:r>
            <a:r>
              <a:rPr lang="ru-RU" sz="3200" dirty="0" smtClean="0"/>
              <a:t> </a:t>
            </a:r>
            <a:r>
              <a:rPr lang="ru-RU" sz="3200" dirty="0" err="1"/>
              <a:t>ҳар</a:t>
            </a:r>
            <a:r>
              <a:rPr lang="ru-RU" sz="3200" dirty="0"/>
              <a:t> </a:t>
            </a:r>
            <a:r>
              <a:rPr lang="ru-RU" sz="3200" dirty="0" err="1"/>
              <a:t>бир</a:t>
            </a:r>
            <a:r>
              <a:rPr lang="ru-RU" sz="3200" dirty="0"/>
              <a:t> </a:t>
            </a:r>
            <a:r>
              <a:rPr lang="ru-RU" sz="3200" dirty="0" err="1"/>
              <a:t>сўмлик</a:t>
            </a:r>
            <a:r>
              <a:rPr lang="ru-RU" sz="3200" dirty="0"/>
              <a:t> </a:t>
            </a:r>
            <a:r>
              <a:rPr lang="ru-RU" sz="3200" dirty="0" err="1"/>
              <a:t>ёки</a:t>
            </a:r>
            <a:r>
              <a:rPr lang="ru-RU" sz="3200" dirty="0"/>
              <a:t> </a:t>
            </a:r>
            <a:r>
              <a:rPr lang="ru-RU" sz="3200" dirty="0" err="1"/>
              <a:t>минг</a:t>
            </a:r>
            <a:r>
              <a:rPr lang="ru-RU" sz="3200" dirty="0"/>
              <a:t> </a:t>
            </a:r>
            <a:r>
              <a:rPr lang="ru-RU" sz="3200" dirty="0" err="1"/>
              <a:t>сўмлик</a:t>
            </a:r>
            <a:r>
              <a:rPr lang="ru-RU" sz="3200" dirty="0"/>
              <a:t> </a:t>
            </a:r>
            <a:r>
              <a:rPr lang="ru-RU" sz="3200" dirty="0" err="1"/>
              <a:t>асосий</a:t>
            </a:r>
            <a:r>
              <a:rPr lang="ru-RU" sz="3200" dirty="0"/>
              <a:t> </a:t>
            </a:r>
            <a:r>
              <a:rPr lang="ru-RU" sz="3200" dirty="0" err="1"/>
              <a:t>восита</a:t>
            </a:r>
            <a:r>
              <a:rPr lang="ru-RU" sz="3200" dirty="0"/>
              <a:t> </a:t>
            </a:r>
            <a:r>
              <a:rPr lang="ru-RU" sz="3200" dirty="0" err="1"/>
              <a:t>ҳисобига</a:t>
            </a:r>
            <a:r>
              <a:rPr lang="ru-RU" sz="3200" dirty="0"/>
              <a:t> </a:t>
            </a:r>
            <a:r>
              <a:rPr lang="ru-RU" sz="3200" dirty="0" err="1" smtClean="0"/>
              <a:t>тўғри</a:t>
            </a:r>
            <a:r>
              <a:rPr lang="ru-RU" sz="3200" dirty="0" smtClean="0"/>
              <a:t> </a:t>
            </a:r>
            <a:r>
              <a:rPr lang="ru-RU" sz="3200" dirty="0" err="1" smtClean="0"/>
              <a:t>келадиган</a:t>
            </a:r>
            <a:r>
              <a:rPr lang="ru-RU" sz="3200" dirty="0" smtClean="0"/>
              <a:t> </a:t>
            </a:r>
            <a:r>
              <a:rPr lang="ru-RU" sz="3200" dirty="0" err="1"/>
              <a:t>фойда</a:t>
            </a:r>
            <a:r>
              <a:rPr lang="ru-RU" sz="3200" dirty="0"/>
              <a:t> </a:t>
            </a:r>
            <a:r>
              <a:rPr lang="ru-RU" sz="3200" dirty="0" err="1"/>
              <a:t>суммасини</a:t>
            </a:r>
            <a:r>
              <a:rPr lang="ru-RU" sz="3200" dirty="0"/>
              <a:t> </a:t>
            </a:r>
            <a:r>
              <a:rPr lang="ru-RU" sz="3200" dirty="0" err="1"/>
              <a:t>характерлайди</a:t>
            </a:r>
            <a:r>
              <a:rPr lang="ru-RU" sz="3200" dirty="0"/>
              <a:t>. Ушбу </a:t>
            </a:r>
            <a:r>
              <a:rPr lang="ru-RU" sz="3200" dirty="0" err="1"/>
              <a:t>кўрсаткич</a:t>
            </a:r>
            <a:r>
              <a:rPr lang="ru-RU" sz="3200" dirty="0"/>
              <a:t> </a:t>
            </a:r>
            <a:r>
              <a:rPr lang="ru-RU" sz="3200" dirty="0" smtClean="0"/>
              <a:t>соф </a:t>
            </a:r>
            <a:r>
              <a:rPr lang="ru-RU" sz="3200" dirty="0" err="1" smtClean="0"/>
              <a:t>фойда</a:t>
            </a:r>
            <a:r>
              <a:rPr lang="ru-RU" sz="3200" dirty="0" smtClean="0"/>
              <a:t> </a:t>
            </a:r>
            <a:r>
              <a:rPr lang="ru-RU" sz="3200" dirty="0" err="1"/>
              <a:t>суммасини</a:t>
            </a:r>
            <a:r>
              <a:rPr lang="ru-RU" sz="3200" dirty="0"/>
              <a:t> </a:t>
            </a:r>
            <a:r>
              <a:rPr lang="ru-RU" sz="3200" dirty="0" err="1"/>
              <a:t>асосий</a:t>
            </a:r>
            <a:r>
              <a:rPr lang="ru-RU" sz="3200" dirty="0"/>
              <a:t> </a:t>
            </a:r>
            <a:r>
              <a:rPr lang="ru-RU" sz="3200" dirty="0" err="1"/>
              <a:t>воситаларнинг</a:t>
            </a:r>
            <a:r>
              <a:rPr lang="ru-RU" sz="3200" dirty="0"/>
              <a:t> </a:t>
            </a:r>
            <a:r>
              <a:rPr lang="ru-RU" sz="3200" dirty="0" err="1"/>
              <a:t>ўртача</a:t>
            </a:r>
            <a:r>
              <a:rPr lang="ru-RU" sz="3200" dirty="0"/>
              <a:t> </a:t>
            </a:r>
            <a:r>
              <a:rPr lang="ru-RU" sz="3200" dirty="0" err="1"/>
              <a:t>йиллик</a:t>
            </a:r>
            <a:r>
              <a:rPr lang="ru-RU" sz="3200" dirty="0"/>
              <a:t> </a:t>
            </a:r>
            <a:r>
              <a:rPr lang="ru-RU" sz="3200" dirty="0" err="1" smtClean="0"/>
              <a:t>қийматига</a:t>
            </a:r>
            <a:r>
              <a:rPr lang="ru-RU" sz="3200" dirty="0" smtClean="0"/>
              <a:t> </a:t>
            </a:r>
            <a:r>
              <a:rPr lang="ru-RU" sz="3200" dirty="0" err="1" smtClean="0"/>
              <a:t>бўлиш</a:t>
            </a:r>
            <a:r>
              <a:rPr lang="ru-RU" sz="3200" dirty="0" smtClean="0"/>
              <a:t> </a:t>
            </a:r>
            <a:r>
              <a:rPr lang="ru-RU" sz="3200" dirty="0" err="1"/>
              <a:t>асосида</a:t>
            </a:r>
            <a:r>
              <a:rPr lang="ru-RU" sz="3200" dirty="0"/>
              <a:t> </a:t>
            </a:r>
            <a:r>
              <a:rPr lang="ru-RU" sz="3200" dirty="0" err="1"/>
              <a:t>аниқланади</a:t>
            </a:r>
            <a:r>
              <a:rPr lang="ru-RU" sz="3200" dirty="0"/>
              <a:t>.</a:t>
            </a:r>
          </a:p>
          <a:p>
            <a:pPr marL="45720" indent="0" algn="just">
              <a:buNone/>
            </a:pPr>
            <a:r>
              <a:rPr lang="ru-RU" sz="3200" dirty="0">
                <a:solidFill>
                  <a:srgbClr val="FF0000"/>
                </a:solidFill>
              </a:rPr>
              <a:t>Р = </a:t>
            </a:r>
            <a:r>
              <a:rPr lang="en-US" sz="3200" dirty="0">
                <a:solidFill>
                  <a:srgbClr val="FF0000"/>
                </a:solidFill>
              </a:rPr>
              <a:t>C</a:t>
            </a:r>
            <a:r>
              <a:rPr lang="ru-RU" sz="3200" dirty="0">
                <a:solidFill>
                  <a:srgbClr val="FF0000"/>
                </a:solidFill>
              </a:rPr>
              <a:t>оф </a:t>
            </a:r>
            <a:r>
              <a:rPr lang="ru-RU" sz="3200" dirty="0" err="1">
                <a:solidFill>
                  <a:srgbClr val="FF0000"/>
                </a:solidFill>
              </a:rPr>
              <a:t>фойда</a:t>
            </a:r>
            <a:r>
              <a:rPr lang="ru-RU" sz="3200" dirty="0">
                <a:solidFill>
                  <a:srgbClr val="FF0000"/>
                </a:solidFill>
              </a:rPr>
              <a:t>*100</a:t>
            </a:r>
            <a:r>
              <a:rPr lang="ru-RU" sz="3200" dirty="0" smtClean="0">
                <a:solidFill>
                  <a:srgbClr val="FF0000"/>
                </a:solidFill>
              </a:rPr>
              <a:t>%/</a:t>
            </a:r>
            <a:r>
              <a:rPr lang="ru-RU" sz="3200" dirty="0" err="1" smtClean="0">
                <a:solidFill>
                  <a:srgbClr val="FF0000"/>
                </a:solidFill>
              </a:rPr>
              <a:t>Асосий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воситалар-нинг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ўртача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йиллик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қиймати</a:t>
            </a:r>
            <a:endParaRPr lang="ru-RU" sz="32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65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776864" cy="5577800"/>
          </a:xfrm>
        </p:spPr>
        <p:txBody>
          <a:bodyPr>
            <a:normAutofit/>
          </a:bodyPr>
          <a:lstStyle/>
          <a:p>
            <a:pPr marL="502920" indent="-457200" algn="just">
              <a:buAutoNum type="arabicPeriod" startAt="6"/>
            </a:pPr>
            <a:r>
              <a:rPr lang="ru-RU" sz="2400" dirty="0" smtClean="0"/>
              <a:t>Оборот </a:t>
            </a:r>
            <a:r>
              <a:rPr lang="ru-RU" sz="2400" dirty="0" err="1"/>
              <a:t>активлар</a:t>
            </a:r>
            <a:r>
              <a:rPr lang="ru-RU" sz="2400" dirty="0"/>
              <a:t> </a:t>
            </a:r>
            <a:r>
              <a:rPr lang="ru-RU" sz="2400" dirty="0" err="1"/>
              <a:t>рентабеллиги</a:t>
            </a:r>
            <a:r>
              <a:rPr lang="ru-RU" sz="2400" dirty="0"/>
              <a:t>. Ушбу </a:t>
            </a:r>
            <a:r>
              <a:rPr lang="ru-RU" sz="2400" dirty="0" err="1"/>
              <a:t>кўрсаткич</a:t>
            </a:r>
            <a:r>
              <a:rPr lang="ru-RU" sz="2400" dirty="0"/>
              <a:t> оборот </a:t>
            </a:r>
            <a:r>
              <a:rPr lang="ru-RU" sz="2400" dirty="0" err="1" smtClean="0"/>
              <a:t>активларнинг</a:t>
            </a:r>
            <a:r>
              <a:rPr lang="ru-RU" sz="2400" dirty="0" smtClean="0"/>
              <a:t> </a:t>
            </a:r>
            <a:r>
              <a:rPr lang="ru-RU" sz="2400" dirty="0" err="1"/>
              <a:t>ҳар</a:t>
            </a:r>
            <a:r>
              <a:rPr lang="ru-RU" sz="2400" dirty="0"/>
              <a:t> </a:t>
            </a:r>
            <a:r>
              <a:rPr lang="ru-RU" sz="2400" dirty="0" err="1"/>
              <a:t>бир</a:t>
            </a:r>
            <a:r>
              <a:rPr lang="ru-RU" sz="2400" dirty="0"/>
              <a:t> </a:t>
            </a:r>
            <a:r>
              <a:rPr lang="ru-RU" sz="2400" dirty="0" err="1"/>
              <a:t>сўмига</a:t>
            </a:r>
            <a:r>
              <a:rPr lang="ru-RU" sz="2400" dirty="0"/>
              <a:t> </a:t>
            </a:r>
            <a:r>
              <a:rPr lang="ru-RU" sz="2400" dirty="0" err="1"/>
              <a:t>тўғри</a:t>
            </a:r>
            <a:r>
              <a:rPr lang="ru-RU" sz="2400" dirty="0"/>
              <a:t> </a:t>
            </a:r>
            <a:r>
              <a:rPr lang="ru-RU" sz="2400" dirty="0" err="1"/>
              <a:t>келадиган</a:t>
            </a:r>
            <a:r>
              <a:rPr lang="ru-RU" sz="2400" dirty="0"/>
              <a:t> </a:t>
            </a:r>
            <a:r>
              <a:rPr lang="ru-RU" sz="2400" dirty="0" err="1"/>
              <a:t>фойда</a:t>
            </a:r>
            <a:r>
              <a:rPr lang="ru-RU" sz="2400" dirty="0"/>
              <a:t>, соф </a:t>
            </a:r>
            <a:r>
              <a:rPr lang="ru-RU" sz="2400" dirty="0" err="1"/>
              <a:t>фойда</a:t>
            </a:r>
            <a:r>
              <a:rPr lang="ru-RU" sz="2400" dirty="0"/>
              <a:t> </a:t>
            </a:r>
            <a:r>
              <a:rPr lang="ru-RU" sz="2400" dirty="0" err="1" smtClean="0"/>
              <a:t>суммасини</a:t>
            </a:r>
            <a:r>
              <a:rPr lang="ru-RU" sz="2400" dirty="0" smtClean="0"/>
              <a:t> </a:t>
            </a:r>
            <a:r>
              <a:rPr lang="ru-RU" sz="2400" dirty="0" err="1"/>
              <a:t>характерлайди</a:t>
            </a:r>
            <a:r>
              <a:rPr lang="ru-RU" sz="2400" dirty="0"/>
              <a:t>. </a:t>
            </a:r>
            <a:endParaRPr lang="ru-RU" sz="2400" dirty="0" smtClean="0"/>
          </a:p>
          <a:p>
            <a:pPr marL="45720" indent="0" algn="just">
              <a:buNone/>
            </a:pPr>
            <a:r>
              <a:rPr lang="ru-RU" sz="2400" dirty="0" smtClean="0"/>
              <a:t>Оборот </a:t>
            </a:r>
            <a:r>
              <a:rPr lang="ru-RU" sz="2400" dirty="0" err="1"/>
              <a:t>активлар</a:t>
            </a:r>
            <a:r>
              <a:rPr lang="ru-RU" sz="2400" dirty="0"/>
              <a:t> </a:t>
            </a:r>
            <a:r>
              <a:rPr lang="ru-RU" sz="2400" dirty="0" err="1"/>
              <a:t>рентабеллиги</a:t>
            </a:r>
            <a:r>
              <a:rPr lang="ru-RU" sz="2400" dirty="0"/>
              <a:t> </a:t>
            </a:r>
            <a:r>
              <a:rPr lang="ru-RU" sz="2400" dirty="0" err="1"/>
              <a:t>олинган</a:t>
            </a:r>
            <a:r>
              <a:rPr lang="ru-RU" sz="2400" dirty="0"/>
              <a:t> </a:t>
            </a:r>
            <a:r>
              <a:rPr lang="ru-RU" sz="2400" dirty="0" smtClean="0"/>
              <a:t>соф </a:t>
            </a:r>
            <a:r>
              <a:rPr lang="ru-RU" sz="2400" dirty="0" err="1" smtClean="0"/>
              <a:t>фойда</a:t>
            </a:r>
            <a:r>
              <a:rPr lang="ru-RU" sz="2400" dirty="0" smtClean="0"/>
              <a:t> </a:t>
            </a:r>
            <a:r>
              <a:rPr lang="ru-RU" sz="2400" dirty="0" err="1"/>
              <a:t>суммасини</a:t>
            </a:r>
            <a:r>
              <a:rPr lang="ru-RU" sz="2400" dirty="0"/>
              <a:t> оборот </a:t>
            </a:r>
            <a:r>
              <a:rPr lang="ru-RU" sz="2400" dirty="0" err="1"/>
              <a:t>активларнинг</a:t>
            </a:r>
            <a:r>
              <a:rPr lang="ru-RU" sz="2400" dirty="0"/>
              <a:t> </a:t>
            </a:r>
            <a:r>
              <a:rPr lang="ru-RU" sz="2400" dirty="0" err="1"/>
              <a:t>ўртача</a:t>
            </a:r>
            <a:r>
              <a:rPr lang="ru-RU" sz="2400" dirty="0"/>
              <a:t> </a:t>
            </a:r>
            <a:r>
              <a:rPr lang="ru-RU" sz="2400" dirty="0" err="1"/>
              <a:t>йиллик</a:t>
            </a:r>
            <a:r>
              <a:rPr lang="ru-RU" sz="2400" dirty="0"/>
              <a:t> </a:t>
            </a:r>
            <a:r>
              <a:rPr lang="ru-RU" sz="2400" dirty="0" err="1" smtClean="0"/>
              <a:t>қийматига</a:t>
            </a:r>
            <a:r>
              <a:rPr lang="ru-RU" sz="2400" dirty="0" smtClean="0"/>
              <a:t> </a:t>
            </a:r>
            <a:r>
              <a:rPr lang="ru-RU" sz="2400" dirty="0" err="1" smtClean="0"/>
              <a:t>бўлиш</a:t>
            </a:r>
            <a:r>
              <a:rPr lang="ru-RU" sz="2400" dirty="0" smtClean="0"/>
              <a:t> </a:t>
            </a:r>
            <a:r>
              <a:rPr lang="ru-RU" sz="2400" dirty="0" err="1"/>
              <a:t>асосида</a:t>
            </a:r>
            <a:r>
              <a:rPr lang="ru-RU" sz="2400" dirty="0"/>
              <a:t> </a:t>
            </a:r>
            <a:r>
              <a:rPr lang="ru-RU" sz="2400" dirty="0" err="1"/>
              <a:t>аникланади</a:t>
            </a:r>
            <a:r>
              <a:rPr lang="ru-RU" sz="2400" dirty="0"/>
              <a:t>:</a:t>
            </a:r>
          </a:p>
          <a:p>
            <a:pPr marL="45720" indent="0"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Р</a:t>
            </a:r>
            <a:r>
              <a:rPr lang="ru-RU" sz="2400" dirty="0">
                <a:solidFill>
                  <a:srgbClr val="FF0000"/>
                </a:solidFill>
              </a:rPr>
              <a:t>= </a:t>
            </a:r>
            <a:r>
              <a:rPr lang="en-US" sz="2400" dirty="0">
                <a:solidFill>
                  <a:srgbClr val="FF0000"/>
                </a:solidFill>
              </a:rPr>
              <a:t>C</a:t>
            </a:r>
            <a:r>
              <a:rPr lang="ru-RU" sz="2400" dirty="0">
                <a:solidFill>
                  <a:srgbClr val="FF0000"/>
                </a:solidFill>
              </a:rPr>
              <a:t>оф </a:t>
            </a:r>
            <a:r>
              <a:rPr lang="ru-RU" sz="2400" dirty="0" err="1">
                <a:solidFill>
                  <a:srgbClr val="FF0000"/>
                </a:solidFill>
              </a:rPr>
              <a:t>фойда</a:t>
            </a:r>
            <a:r>
              <a:rPr lang="ru-RU" sz="2400" dirty="0">
                <a:solidFill>
                  <a:srgbClr val="FF0000"/>
                </a:solidFill>
              </a:rPr>
              <a:t>*100%  / Оборот </a:t>
            </a:r>
            <a:r>
              <a:rPr lang="ru-RU" sz="2400" dirty="0" err="1">
                <a:solidFill>
                  <a:srgbClr val="FF0000"/>
                </a:solidFill>
              </a:rPr>
              <a:t>активлар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ўртача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йил</a:t>
            </a:r>
            <a:r>
              <a:rPr lang="ru-RU" sz="2400" dirty="0" smtClean="0">
                <a:solidFill>
                  <a:srgbClr val="FF0000"/>
                </a:solidFill>
              </a:rPr>
              <a:t>-лик </a:t>
            </a:r>
            <a:r>
              <a:rPr lang="ru-RU" sz="2400" dirty="0" err="1">
                <a:solidFill>
                  <a:srgbClr val="FF0000"/>
                </a:solidFill>
              </a:rPr>
              <a:t>қиймати</a:t>
            </a:r>
            <a:endParaRPr lang="ru-RU" sz="24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72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704856" cy="5289768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800" dirty="0"/>
              <a:t>7.	</a:t>
            </a:r>
            <a:r>
              <a:rPr lang="ru-RU" sz="2800" dirty="0" err="1"/>
              <a:t>Қарз</a:t>
            </a:r>
            <a:r>
              <a:rPr lang="ru-RU" sz="2800" dirty="0"/>
              <a:t> </a:t>
            </a:r>
            <a:r>
              <a:rPr lang="ru-RU" sz="2800" dirty="0" err="1"/>
              <a:t>маблағлари</a:t>
            </a:r>
            <a:r>
              <a:rPr lang="ru-RU" sz="2800" dirty="0"/>
              <a:t> </a:t>
            </a:r>
            <a:r>
              <a:rPr lang="ru-RU" sz="2800" dirty="0" err="1"/>
              <a:t>рентабеллиги</a:t>
            </a:r>
            <a:r>
              <a:rPr lang="ru-RU" sz="2800" dirty="0"/>
              <a:t>. Ушбу </a:t>
            </a:r>
            <a:r>
              <a:rPr lang="ru-RU" sz="2800" dirty="0" err="1"/>
              <a:t>кўрсаткич</a:t>
            </a:r>
            <a:r>
              <a:rPr lang="ru-RU" sz="2800" dirty="0"/>
              <a:t> </a:t>
            </a:r>
            <a:r>
              <a:rPr lang="ru-RU" sz="2800" dirty="0" err="1"/>
              <a:t>корхона</a:t>
            </a:r>
            <a:r>
              <a:rPr lang="ru-RU" sz="2800" dirty="0"/>
              <a:t> </a:t>
            </a:r>
            <a:r>
              <a:rPr lang="ru-RU" sz="2800" dirty="0" smtClean="0"/>
              <a:t>соф </a:t>
            </a:r>
            <a:r>
              <a:rPr lang="ru-RU" sz="2800" dirty="0" err="1" smtClean="0"/>
              <a:t>фойдасини</a:t>
            </a:r>
            <a:r>
              <a:rPr lang="ru-RU" sz="2800" dirty="0" smtClean="0"/>
              <a:t> </a:t>
            </a:r>
            <a:r>
              <a:rPr lang="ru-RU" sz="2800" dirty="0" err="1"/>
              <a:t>қарзга</a:t>
            </a:r>
            <a:r>
              <a:rPr lang="ru-RU" sz="2800" dirty="0"/>
              <a:t> </a:t>
            </a:r>
            <a:r>
              <a:rPr lang="ru-RU" sz="2800" dirty="0" err="1"/>
              <a:t>олинган</a:t>
            </a:r>
            <a:r>
              <a:rPr lang="ru-RU" sz="2800" dirty="0"/>
              <a:t> </a:t>
            </a:r>
            <a:r>
              <a:rPr lang="ru-RU" sz="2800" dirty="0" err="1"/>
              <a:t>маблағларига</a:t>
            </a:r>
            <a:r>
              <a:rPr lang="ru-RU" sz="2800" dirty="0"/>
              <a:t> </a:t>
            </a:r>
            <a:r>
              <a:rPr lang="ru-RU" sz="2800" dirty="0" err="1"/>
              <a:t>нисбати</a:t>
            </a:r>
            <a:r>
              <a:rPr lang="ru-RU" sz="2800" dirty="0"/>
              <a:t> </a:t>
            </a:r>
            <a:r>
              <a:rPr lang="ru-RU" sz="2800" dirty="0" err="1"/>
              <a:t>асосида</a:t>
            </a:r>
            <a:r>
              <a:rPr lang="ru-RU" sz="2800" dirty="0"/>
              <a:t> </a:t>
            </a:r>
            <a:r>
              <a:rPr lang="ru-RU" sz="2800" dirty="0" err="1" smtClean="0"/>
              <a:t>аниқланади</a:t>
            </a:r>
            <a:r>
              <a:rPr lang="ru-RU" sz="2800" dirty="0"/>
              <a:t>. </a:t>
            </a:r>
            <a:r>
              <a:rPr lang="ru-RU" sz="2800" dirty="0" err="1"/>
              <a:t>Бу</a:t>
            </a:r>
            <a:r>
              <a:rPr lang="ru-RU" sz="2800" dirty="0"/>
              <a:t> </a:t>
            </a:r>
            <a:r>
              <a:rPr lang="ru-RU" sz="2800" dirty="0" err="1"/>
              <a:t>кўрсаткич</a:t>
            </a:r>
            <a:r>
              <a:rPr lang="ru-RU" sz="2800" dirty="0"/>
              <a:t> </a:t>
            </a:r>
            <a:r>
              <a:rPr lang="ru-RU" sz="2800" dirty="0" err="1"/>
              <a:t>ҳар</a:t>
            </a:r>
            <a:r>
              <a:rPr lang="ru-RU" sz="2800" dirty="0"/>
              <a:t> </a:t>
            </a:r>
            <a:r>
              <a:rPr lang="ru-RU" sz="2800" dirty="0" err="1"/>
              <a:t>бир</a:t>
            </a:r>
            <a:r>
              <a:rPr lang="ru-RU" sz="2800" dirty="0"/>
              <a:t> </a:t>
            </a:r>
            <a:r>
              <a:rPr lang="ru-RU" sz="2800" dirty="0" err="1"/>
              <a:t>сўмлик</a:t>
            </a:r>
            <a:r>
              <a:rPr lang="ru-RU" sz="2800" dirty="0"/>
              <a:t> </a:t>
            </a:r>
            <a:r>
              <a:rPr lang="ru-RU" sz="2800" dirty="0" err="1"/>
              <a:t>қарз</a:t>
            </a:r>
            <a:r>
              <a:rPr lang="ru-RU" sz="2800" dirty="0"/>
              <a:t> </a:t>
            </a:r>
            <a:r>
              <a:rPr lang="ru-RU" sz="2800" dirty="0" err="1"/>
              <a:t>маблағига</a:t>
            </a:r>
            <a:r>
              <a:rPr lang="ru-RU" sz="2800" dirty="0"/>
              <a:t> </a:t>
            </a:r>
            <a:r>
              <a:rPr lang="ru-RU" sz="2800" dirty="0" err="1"/>
              <a:t>тўғри</a:t>
            </a:r>
            <a:r>
              <a:rPr lang="ru-RU" sz="2800" dirty="0"/>
              <a:t> </a:t>
            </a:r>
            <a:r>
              <a:rPr lang="ru-RU" sz="2800" dirty="0" err="1" smtClean="0"/>
              <a:t>келадиган</a:t>
            </a:r>
            <a:r>
              <a:rPr lang="ru-RU" sz="2800" dirty="0" smtClean="0"/>
              <a:t> </a:t>
            </a:r>
            <a:r>
              <a:rPr lang="ru-RU" sz="2800" dirty="0" err="1" smtClean="0"/>
              <a:t>фойда</a:t>
            </a:r>
            <a:r>
              <a:rPr lang="ru-RU" sz="2800" dirty="0" smtClean="0"/>
              <a:t> </a:t>
            </a:r>
            <a:r>
              <a:rPr lang="ru-RU" sz="2800" dirty="0" err="1"/>
              <a:t>суммасини</a:t>
            </a:r>
            <a:r>
              <a:rPr lang="ru-RU" sz="2800" dirty="0"/>
              <a:t> </a:t>
            </a:r>
            <a:r>
              <a:rPr lang="ru-RU" sz="2800" dirty="0" err="1"/>
              <a:t>ифодалайди</a:t>
            </a:r>
            <a:r>
              <a:rPr lang="ru-RU" sz="2800" dirty="0"/>
              <a:t>.</a:t>
            </a:r>
          </a:p>
          <a:p>
            <a:endParaRPr lang="ru-RU" sz="2800" dirty="0"/>
          </a:p>
          <a:p>
            <a:pPr marL="4572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C</a:t>
            </a:r>
            <a:r>
              <a:rPr lang="ru-RU" sz="2800" dirty="0">
                <a:solidFill>
                  <a:srgbClr val="FF0000"/>
                </a:solidFill>
              </a:rPr>
              <a:t>оф </a:t>
            </a:r>
            <a:r>
              <a:rPr lang="ru-RU" sz="2800" dirty="0" err="1">
                <a:solidFill>
                  <a:srgbClr val="FF0000"/>
                </a:solidFill>
              </a:rPr>
              <a:t>фойда</a:t>
            </a:r>
            <a:r>
              <a:rPr lang="ru-RU" sz="2800" dirty="0">
                <a:solidFill>
                  <a:srgbClr val="FF0000"/>
                </a:solidFill>
              </a:rPr>
              <a:t>*100%  / </a:t>
            </a:r>
            <a:r>
              <a:rPr lang="ru-RU" sz="2800" dirty="0" err="1">
                <a:solidFill>
                  <a:srgbClr val="FF0000"/>
                </a:solidFill>
              </a:rPr>
              <a:t>Қарз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маблағлари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жами</a:t>
            </a:r>
            <a:endParaRPr lang="ru-RU" sz="28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422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175</TotalTime>
  <Words>815</Words>
  <Application>Microsoft Office PowerPoint</Application>
  <PresentationFormat>Экран (4:3)</PresentationFormat>
  <Paragraphs>130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Воздушный поток</vt:lpstr>
      <vt:lpstr>Формула</vt:lpstr>
      <vt:lpstr>Мавзу:  Корхонанинг ишлаб чиқариш харажатлари ва маҳсулот таннархи</vt:lpstr>
      <vt:lpstr>РЕЖА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Мавзу: Корхонанинг ишлаб чиқариш харажатлари ва маҳсулот таннархи</dc:title>
  <dc:creator>hp</dc:creator>
  <cp:lastModifiedBy>hp</cp:lastModifiedBy>
  <cp:revision>20</cp:revision>
  <dcterms:created xsi:type="dcterms:W3CDTF">2022-04-25T16:56:53Z</dcterms:created>
  <dcterms:modified xsi:type="dcterms:W3CDTF">2025-02-18T16:26:03Z</dcterms:modified>
</cp:coreProperties>
</file>