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itchFamily="34" charset="0"/>
      <p:regular r:id="rId13"/>
      <p:bold r:id="rId14"/>
      <p:italic r:id="rId15"/>
      <p:boldItalic r:id="rId16"/>
    </p:embeddedFont>
    <p:embeddedFont>
      <p:font typeface="Roboto" charset="0"/>
      <p:regular r:id="rId17"/>
    </p:embeddedFont>
    <p:embeddedFont>
      <p:font typeface="Raleway" charset="0"/>
      <p:regular r:id="rId1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1" d="100"/>
          <a:sy n="91" d="100"/>
        </p:scale>
        <p:origin x="-534" y="-11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77F06B72-D4E3-4B1F-AD3F-3C48F763C492}" type="datetimeFigureOut">
              <a:rPr lang="ru-RU" smtClean="0"/>
              <a:t>19.04.2025</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197C0FBA-FBCC-450E-9AE6-A4BD14FC7406}" type="slidenum">
              <a:rPr lang="ru-RU" smtClean="0"/>
              <a:t>‹#›</a:t>
            </a:fld>
            <a:endParaRPr lang="ru-RU"/>
          </a:p>
        </p:txBody>
      </p:sp>
    </p:spTree>
    <p:extLst>
      <p:ext uri="{BB962C8B-B14F-4D97-AF65-F5344CB8AC3E}">
        <p14:creationId xmlns:p14="http://schemas.microsoft.com/office/powerpoint/2010/main" val="3821661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002631"/>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Virtual laboratoriyalar va ular bilan ishlash</a:t>
            </a:r>
            <a:endParaRPr lang="en-US" sz="4450" dirty="0"/>
          </a:p>
        </p:txBody>
      </p:sp>
      <p:sp>
        <p:nvSpPr>
          <p:cNvPr id="4" name="Text 1"/>
          <p:cNvSpPr/>
          <p:nvPr/>
        </p:nvSpPr>
        <p:spPr>
          <a:xfrm>
            <a:off x="793790" y="3760351"/>
            <a:ext cx="7556421" cy="1814513"/>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Virtual laboratoriyalar zamonaviy ta’limda muhim o‘rin tutadi. Ular real tajribalarni xavfsiz va interaktiv tarzda o‘tkazish imkonini beradi. Ushbu taqdimotda Crocodile Chemistry, Crocodile Physics va Crocodile Technology dasturlarida virtual laboratoriyalar yaratish va ulardan foydalanish haqida ma’lumot beriladi.</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sp>
        <p:nvSpPr>
          <p:cNvPr id="2" name="Text 0"/>
          <p:cNvSpPr/>
          <p:nvPr/>
        </p:nvSpPr>
        <p:spPr>
          <a:xfrm>
            <a:off x="793790" y="1995726"/>
            <a:ext cx="11077099"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Virtual laboratoriyalar: Tushuncha va turlari</a:t>
            </a:r>
            <a:endParaRPr lang="en-US" sz="4450" dirty="0"/>
          </a:p>
        </p:txBody>
      </p:sp>
      <p:sp>
        <p:nvSpPr>
          <p:cNvPr id="3" name="Text 1"/>
          <p:cNvSpPr/>
          <p:nvPr/>
        </p:nvSpPr>
        <p:spPr>
          <a:xfrm>
            <a:off x="793790" y="327148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Virtual laboratoriya</a:t>
            </a:r>
            <a:endParaRPr lang="en-US" sz="2200" dirty="0"/>
          </a:p>
        </p:txBody>
      </p:sp>
      <p:sp>
        <p:nvSpPr>
          <p:cNvPr id="4" name="Text 2"/>
          <p:cNvSpPr/>
          <p:nvPr/>
        </p:nvSpPr>
        <p:spPr>
          <a:xfrm>
            <a:off x="793790" y="3852624"/>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Bu dasturiy va apparat kompleks bo‘lib, foydalanuvchiga haqiqiy uskunalarsiz tajriba o‘tkazish imkonini beradi.</a:t>
            </a:r>
            <a:endParaRPr lang="en-US" sz="1750" dirty="0"/>
          </a:p>
        </p:txBody>
      </p:sp>
      <p:sp>
        <p:nvSpPr>
          <p:cNvPr id="5" name="Text 3"/>
          <p:cNvSpPr/>
          <p:nvPr/>
        </p:nvSpPr>
        <p:spPr>
          <a:xfrm>
            <a:off x="793790" y="4782503"/>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Olis laboratoriyalar – masofaviy kirish</a:t>
            </a:r>
            <a:endParaRPr lang="en-US" sz="1750" dirty="0"/>
          </a:p>
        </p:txBody>
      </p:sp>
      <p:sp>
        <p:nvSpPr>
          <p:cNvPr id="6" name="Text 4"/>
          <p:cNvSpPr/>
          <p:nvPr/>
        </p:nvSpPr>
        <p:spPr>
          <a:xfrm>
            <a:off x="793790" y="5224701"/>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Virtual laboratoriyalar – eksperimentlarni taqlid qilish</a:t>
            </a:r>
            <a:endParaRPr lang="en-US" sz="1750" dirty="0"/>
          </a:p>
        </p:txBody>
      </p:sp>
      <p:sp>
        <p:nvSpPr>
          <p:cNvPr id="7" name="Text 5"/>
          <p:cNvSpPr/>
          <p:nvPr/>
        </p:nvSpPr>
        <p:spPr>
          <a:xfrm>
            <a:off x="7599521" y="327148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Qo‘llanilishi</a:t>
            </a:r>
            <a:endParaRPr lang="en-US" sz="2200" dirty="0"/>
          </a:p>
        </p:txBody>
      </p:sp>
      <p:sp>
        <p:nvSpPr>
          <p:cNvPr id="8" name="Text 6"/>
          <p:cNvSpPr/>
          <p:nvPr/>
        </p:nvSpPr>
        <p:spPr>
          <a:xfrm>
            <a:off x="7599521" y="3852624"/>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Tajribalar texnikasi bilan tanishish</a:t>
            </a:r>
            <a:endParaRPr lang="en-US" sz="1750" dirty="0"/>
          </a:p>
        </p:txBody>
      </p:sp>
      <p:sp>
        <p:nvSpPr>
          <p:cNvPr id="9" name="Text 7"/>
          <p:cNvSpPr/>
          <p:nvPr/>
        </p:nvSpPr>
        <p:spPr>
          <a:xfrm>
            <a:off x="7599521" y="4294823"/>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Uskunalar bilan ishlash</a:t>
            </a:r>
            <a:endParaRPr lang="en-US" sz="1750" dirty="0"/>
          </a:p>
        </p:txBody>
      </p:sp>
      <p:sp>
        <p:nvSpPr>
          <p:cNvPr id="10" name="Text 8"/>
          <p:cNvSpPr/>
          <p:nvPr/>
        </p:nvSpPr>
        <p:spPr>
          <a:xfrm>
            <a:off x="7599521" y="4737021"/>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Kuzatuv va hisobot ko‘nikmalari</a:t>
            </a:r>
            <a:endParaRPr lang="en-US" sz="1750" dirty="0"/>
          </a:p>
        </p:txBody>
      </p:sp>
      <p:sp>
        <p:nvSpPr>
          <p:cNvPr id="11" name="Text 9"/>
          <p:cNvSpPr/>
          <p:nvPr/>
        </p:nvSpPr>
        <p:spPr>
          <a:xfrm>
            <a:off x="7599521" y="5303996"/>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Real uskunalarni model qilish va vaqtni tejash imkoniyati mavjud.</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38426" y="749975"/>
            <a:ext cx="7667149" cy="1318736"/>
          </a:xfrm>
          <a:prstGeom prst="rect">
            <a:avLst/>
          </a:prstGeom>
          <a:noFill/>
          <a:ln/>
        </p:spPr>
        <p:txBody>
          <a:bodyPr wrap="square" lIns="0" tIns="0" rIns="0" bIns="0" rtlCol="0" anchor="t"/>
          <a:lstStyle/>
          <a:p>
            <a:pPr marL="0" indent="0" algn="l">
              <a:lnSpc>
                <a:spcPts val="5150"/>
              </a:lnSpc>
              <a:buNone/>
            </a:pPr>
            <a:r>
              <a:rPr lang="en-US" sz="4150" dirty="0">
                <a:solidFill>
                  <a:srgbClr val="1B1B27"/>
                </a:solidFill>
                <a:latin typeface="Raleway" pitchFamily="34" charset="0"/>
                <a:ea typeface="Raleway" pitchFamily="34" charset="-122"/>
                <a:cs typeface="Raleway" pitchFamily="34" charset="-120"/>
              </a:rPr>
              <a:t>Virtual laboratoriyalarning afzalliklari</a:t>
            </a:r>
            <a:endParaRPr lang="en-US" sz="4150" dirty="0"/>
          </a:p>
        </p:txBody>
      </p:sp>
      <p:sp>
        <p:nvSpPr>
          <p:cNvPr id="4" name="Shape 1"/>
          <p:cNvSpPr/>
          <p:nvPr/>
        </p:nvSpPr>
        <p:spPr>
          <a:xfrm>
            <a:off x="738426" y="2622471"/>
            <a:ext cx="474702" cy="474702"/>
          </a:xfrm>
          <a:prstGeom prst="roundRect">
            <a:avLst>
              <a:gd name="adj" fmla="val 18669"/>
            </a:avLst>
          </a:prstGeom>
          <a:solidFill>
            <a:srgbClr val="E1E1EA"/>
          </a:solidFill>
          <a:ln w="7620">
            <a:solidFill>
              <a:srgbClr val="C7C7D0"/>
            </a:solidFill>
            <a:prstDash val="solid"/>
          </a:ln>
        </p:spPr>
      </p:sp>
      <p:sp>
        <p:nvSpPr>
          <p:cNvPr id="5" name="Text 2"/>
          <p:cNvSpPr/>
          <p:nvPr/>
        </p:nvSpPr>
        <p:spPr>
          <a:xfrm>
            <a:off x="1424107" y="2622471"/>
            <a:ext cx="2637473" cy="3295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Interaktivlik</a:t>
            </a:r>
            <a:endParaRPr lang="en-US" sz="2050" dirty="0"/>
          </a:p>
        </p:txBody>
      </p:sp>
      <p:sp>
        <p:nvSpPr>
          <p:cNvPr id="6" name="Text 3"/>
          <p:cNvSpPr/>
          <p:nvPr/>
        </p:nvSpPr>
        <p:spPr>
          <a:xfrm>
            <a:off x="1424107" y="3078599"/>
            <a:ext cx="6981468" cy="337542"/>
          </a:xfrm>
          <a:prstGeom prst="rect">
            <a:avLst/>
          </a:prstGeom>
          <a:noFill/>
          <a:ln/>
        </p:spPr>
        <p:txBody>
          <a:bodyPr wrap="non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O‘quvchilar faol ishtirok etadi va natijalarni bevosita ko‘radi.</a:t>
            </a:r>
            <a:endParaRPr lang="en-US" sz="1650" dirty="0"/>
          </a:p>
        </p:txBody>
      </p:sp>
      <p:sp>
        <p:nvSpPr>
          <p:cNvPr id="7" name="Shape 4"/>
          <p:cNvSpPr/>
          <p:nvPr/>
        </p:nvSpPr>
        <p:spPr>
          <a:xfrm>
            <a:off x="738426" y="3864412"/>
            <a:ext cx="474702" cy="474702"/>
          </a:xfrm>
          <a:prstGeom prst="roundRect">
            <a:avLst>
              <a:gd name="adj" fmla="val 18669"/>
            </a:avLst>
          </a:prstGeom>
          <a:solidFill>
            <a:srgbClr val="E1E1EA"/>
          </a:solidFill>
          <a:ln w="7620">
            <a:solidFill>
              <a:srgbClr val="C7C7D0"/>
            </a:solidFill>
            <a:prstDash val="solid"/>
          </a:ln>
        </p:spPr>
      </p:sp>
      <p:sp>
        <p:nvSpPr>
          <p:cNvPr id="8" name="Text 5"/>
          <p:cNvSpPr/>
          <p:nvPr/>
        </p:nvSpPr>
        <p:spPr>
          <a:xfrm>
            <a:off x="1424107" y="3864412"/>
            <a:ext cx="2637473" cy="3295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Mustaqillik</a:t>
            </a:r>
            <a:endParaRPr lang="en-US" sz="2050" dirty="0"/>
          </a:p>
        </p:txBody>
      </p:sp>
      <p:sp>
        <p:nvSpPr>
          <p:cNvPr id="9" name="Text 6"/>
          <p:cNvSpPr/>
          <p:nvPr/>
        </p:nvSpPr>
        <p:spPr>
          <a:xfrm>
            <a:off x="1424107" y="4320540"/>
            <a:ext cx="6981468" cy="337542"/>
          </a:xfrm>
          <a:prstGeom prst="rect">
            <a:avLst/>
          </a:prstGeom>
          <a:noFill/>
          <a:ln/>
        </p:spPr>
        <p:txBody>
          <a:bodyPr wrap="non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Kompyuter mavjud bo‘lgan joyda istalgan vaqtda tajriba o‘tkazish mumkin.</a:t>
            </a:r>
            <a:endParaRPr lang="en-US" sz="1650" dirty="0"/>
          </a:p>
        </p:txBody>
      </p:sp>
      <p:sp>
        <p:nvSpPr>
          <p:cNvPr id="10" name="Shape 7"/>
          <p:cNvSpPr/>
          <p:nvPr/>
        </p:nvSpPr>
        <p:spPr>
          <a:xfrm>
            <a:off x="738426" y="5106353"/>
            <a:ext cx="474702" cy="474702"/>
          </a:xfrm>
          <a:prstGeom prst="roundRect">
            <a:avLst>
              <a:gd name="adj" fmla="val 18669"/>
            </a:avLst>
          </a:prstGeom>
          <a:solidFill>
            <a:srgbClr val="E1E1EA"/>
          </a:solidFill>
          <a:ln w="7620">
            <a:solidFill>
              <a:srgbClr val="C7C7D0"/>
            </a:solidFill>
            <a:prstDash val="solid"/>
          </a:ln>
        </p:spPr>
      </p:sp>
      <p:sp>
        <p:nvSpPr>
          <p:cNvPr id="11" name="Text 8"/>
          <p:cNvSpPr/>
          <p:nvPr/>
        </p:nvSpPr>
        <p:spPr>
          <a:xfrm>
            <a:off x="1424107" y="5106353"/>
            <a:ext cx="3144679" cy="3295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Modellashtirish imkoniyati</a:t>
            </a:r>
            <a:endParaRPr lang="en-US" sz="2050" dirty="0"/>
          </a:p>
        </p:txBody>
      </p:sp>
      <p:sp>
        <p:nvSpPr>
          <p:cNvPr id="12" name="Text 9"/>
          <p:cNvSpPr/>
          <p:nvPr/>
        </p:nvSpPr>
        <p:spPr>
          <a:xfrm>
            <a:off x="1424107" y="5562481"/>
            <a:ext cx="6981468" cy="675084"/>
          </a:xfrm>
          <a:prstGeom prst="rect">
            <a:avLst/>
          </a:prstGeom>
          <a:noFill/>
          <a:ln/>
        </p:spPr>
        <p:txBody>
          <a:bodyPr wrap="squar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Qayta takrorlab bo‘lmaydigan yoki xavfli jarayonlarni simulyatsiya qilish mumkin.</a:t>
            </a:r>
            <a:endParaRPr lang="en-US" sz="1650" dirty="0"/>
          </a:p>
        </p:txBody>
      </p:sp>
      <p:sp>
        <p:nvSpPr>
          <p:cNvPr id="13" name="Shape 10"/>
          <p:cNvSpPr/>
          <p:nvPr/>
        </p:nvSpPr>
        <p:spPr>
          <a:xfrm>
            <a:off x="738426" y="6685836"/>
            <a:ext cx="474702" cy="474702"/>
          </a:xfrm>
          <a:prstGeom prst="roundRect">
            <a:avLst>
              <a:gd name="adj" fmla="val 18669"/>
            </a:avLst>
          </a:prstGeom>
          <a:solidFill>
            <a:srgbClr val="E1E1EA"/>
          </a:solidFill>
          <a:ln w="7620">
            <a:solidFill>
              <a:srgbClr val="C7C7D0"/>
            </a:solidFill>
            <a:prstDash val="solid"/>
          </a:ln>
        </p:spPr>
      </p:sp>
      <p:sp>
        <p:nvSpPr>
          <p:cNvPr id="14" name="Text 11"/>
          <p:cNvSpPr/>
          <p:nvPr/>
        </p:nvSpPr>
        <p:spPr>
          <a:xfrm>
            <a:off x="1424107" y="6685836"/>
            <a:ext cx="2803208" cy="3295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Masofadan foydalanish</a:t>
            </a:r>
            <a:endParaRPr lang="en-US" sz="2050" dirty="0"/>
          </a:p>
        </p:txBody>
      </p:sp>
      <p:sp>
        <p:nvSpPr>
          <p:cNvPr id="15" name="Text 12"/>
          <p:cNvSpPr/>
          <p:nvPr/>
        </p:nvSpPr>
        <p:spPr>
          <a:xfrm>
            <a:off x="1424107" y="7141964"/>
            <a:ext cx="6981468" cy="337542"/>
          </a:xfrm>
          <a:prstGeom prst="rect">
            <a:avLst/>
          </a:prstGeom>
          <a:noFill/>
          <a:ln/>
        </p:spPr>
        <p:txBody>
          <a:bodyPr wrap="non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Internet orqali laboratoriya ishlarini bajarish imkoniyati mavjud.</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441728"/>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Virtual laboratoriyalarning kamchiliklari</a:t>
            </a:r>
            <a:endParaRPr lang="en-US" sz="4450" dirty="0"/>
          </a:p>
        </p:txBody>
      </p:sp>
      <p:sp>
        <p:nvSpPr>
          <p:cNvPr id="4" name="Shape 1"/>
          <p:cNvSpPr/>
          <p:nvPr/>
        </p:nvSpPr>
        <p:spPr>
          <a:xfrm>
            <a:off x="6280190" y="3199448"/>
            <a:ext cx="3664863" cy="2039422"/>
          </a:xfrm>
          <a:prstGeom prst="roundRect">
            <a:avLst>
              <a:gd name="adj" fmla="val 4671"/>
            </a:avLst>
          </a:prstGeom>
          <a:solidFill>
            <a:srgbClr val="E1E1EA"/>
          </a:solidFill>
          <a:ln w="7620">
            <a:solidFill>
              <a:srgbClr val="C7C7D0"/>
            </a:solidFill>
            <a:prstDash val="solid"/>
          </a:ln>
        </p:spPr>
      </p:sp>
      <p:sp>
        <p:nvSpPr>
          <p:cNvPr id="5" name="Text 2"/>
          <p:cNvSpPr/>
          <p:nvPr/>
        </p:nvSpPr>
        <p:spPr>
          <a:xfrm>
            <a:off x="6514624" y="343388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Haqiqiy tajriba yo‘qligi</a:t>
            </a:r>
            <a:endParaRPr lang="en-US" sz="2200" dirty="0"/>
          </a:p>
        </p:txBody>
      </p:sp>
      <p:sp>
        <p:nvSpPr>
          <p:cNvPr id="6" name="Text 3"/>
          <p:cNvSpPr/>
          <p:nvPr/>
        </p:nvSpPr>
        <p:spPr>
          <a:xfrm>
            <a:off x="6514624" y="3924300"/>
            <a:ext cx="3195995"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Real eksperimentlarni o‘tkazish imkoniyati cheklangan.</a:t>
            </a:r>
            <a:endParaRPr lang="en-US" sz="1750" dirty="0"/>
          </a:p>
        </p:txBody>
      </p:sp>
      <p:sp>
        <p:nvSpPr>
          <p:cNvPr id="7" name="Shape 4"/>
          <p:cNvSpPr/>
          <p:nvPr/>
        </p:nvSpPr>
        <p:spPr>
          <a:xfrm>
            <a:off x="10171867" y="3199448"/>
            <a:ext cx="3664863" cy="2039422"/>
          </a:xfrm>
          <a:prstGeom prst="roundRect">
            <a:avLst>
              <a:gd name="adj" fmla="val 4671"/>
            </a:avLst>
          </a:prstGeom>
          <a:solidFill>
            <a:srgbClr val="E1E1EA"/>
          </a:solidFill>
          <a:ln w="7620">
            <a:solidFill>
              <a:srgbClr val="C7C7D0"/>
            </a:solidFill>
            <a:prstDash val="solid"/>
          </a:ln>
        </p:spPr>
      </p:sp>
      <p:sp>
        <p:nvSpPr>
          <p:cNvPr id="8" name="Text 5"/>
          <p:cNvSpPr/>
          <p:nvPr/>
        </p:nvSpPr>
        <p:spPr>
          <a:xfrm>
            <a:off x="10406301" y="3433882"/>
            <a:ext cx="3195995" cy="708660"/>
          </a:xfrm>
          <a:prstGeom prst="rect">
            <a:avLst/>
          </a:prstGeom>
          <a:noFill/>
          <a:ln/>
        </p:spPr>
        <p:txBody>
          <a:bodyPr wrap="squar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Ko‘rinish va sezgi yetishmasligi</a:t>
            </a:r>
            <a:endParaRPr lang="en-US" sz="2200" dirty="0"/>
          </a:p>
        </p:txBody>
      </p:sp>
      <p:sp>
        <p:nvSpPr>
          <p:cNvPr id="9" name="Text 6"/>
          <p:cNvSpPr/>
          <p:nvPr/>
        </p:nvSpPr>
        <p:spPr>
          <a:xfrm>
            <a:off x="10406301" y="4278630"/>
            <a:ext cx="3195995"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Amaliy ko‘nikmalar va sezilarli tajriba yetishmaydi.</a:t>
            </a:r>
            <a:endParaRPr lang="en-US" sz="1750" dirty="0"/>
          </a:p>
        </p:txBody>
      </p:sp>
      <p:sp>
        <p:nvSpPr>
          <p:cNvPr id="10" name="Shape 7"/>
          <p:cNvSpPr/>
          <p:nvPr/>
        </p:nvSpPr>
        <p:spPr>
          <a:xfrm>
            <a:off x="6280190" y="5465683"/>
            <a:ext cx="7556421" cy="1322189"/>
          </a:xfrm>
          <a:prstGeom prst="roundRect">
            <a:avLst>
              <a:gd name="adj" fmla="val 7205"/>
            </a:avLst>
          </a:prstGeom>
          <a:solidFill>
            <a:srgbClr val="E1E1EA"/>
          </a:solidFill>
          <a:ln w="7620">
            <a:solidFill>
              <a:srgbClr val="C7C7D0"/>
            </a:solidFill>
            <a:prstDash val="solid"/>
          </a:ln>
        </p:spPr>
      </p:sp>
      <p:sp>
        <p:nvSpPr>
          <p:cNvPr id="11" name="Text 8"/>
          <p:cNvSpPr/>
          <p:nvPr/>
        </p:nvSpPr>
        <p:spPr>
          <a:xfrm>
            <a:off x="6514624" y="5700117"/>
            <a:ext cx="4267557"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Fanlar doirasining cheklanganligi</a:t>
            </a:r>
            <a:endParaRPr lang="en-US" sz="2200" dirty="0"/>
          </a:p>
        </p:txBody>
      </p:sp>
      <p:sp>
        <p:nvSpPr>
          <p:cNvPr id="12" name="Text 9"/>
          <p:cNvSpPr/>
          <p:nvPr/>
        </p:nvSpPr>
        <p:spPr>
          <a:xfrm>
            <a:off x="6514624" y="6190536"/>
            <a:ext cx="7087553"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Asosan biokimyo, genetika va biologiya sohalarini qamrab oladi.</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 name="Text 0"/>
          <p:cNvSpPr/>
          <p:nvPr/>
        </p:nvSpPr>
        <p:spPr>
          <a:xfrm>
            <a:off x="793790" y="742236"/>
            <a:ext cx="10126742"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Ta’limda virtual laboratoriyalarning o‘rni</a:t>
            </a:r>
            <a:endParaRPr lang="en-US" sz="4450" dirty="0"/>
          </a:p>
        </p:txBody>
      </p:sp>
      <p:pic>
        <p:nvPicPr>
          <p:cNvPr id="3" name="Image 0" descr="preencoded.png"/>
          <p:cNvPicPr>
            <a:picLocks noChangeAspect="1"/>
          </p:cNvPicPr>
          <p:nvPr/>
        </p:nvPicPr>
        <p:blipFill>
          <a:blip r:embed="rId3"/>
          <a:stretch>
            <a:fillRect/>
          </a:stretch>
        </p:blipFill>
        <p:spPr>
          <a:xfrm>
            <a:off x="3402330" y="3574494"/>
            <a:ext cx="7825621" cy="7825621"/>
          </a:xfrm>
          <a:prstGeom prst="rect">
            <a:avLst/>
          </a:prstGeom>
        </p:spPr>
      </p:pic>
      <p:sp>
        <p:nvSpPr>
          <p:cNvPr id="4" name="Text 1"/>
          <p:cNvSpPr/>
          <p:nvPr/>
        </p:nvSpPr>
        <p:spPr>
          <a:xfrm>
            <a:off x="4582239" y="5780723"/>
            <a:ext cx="382667" cy="478393"/>
          </a:xfrm>
          <a:prstGeom prst="rect">
            <a:avLst/>
          </a:prstGeom>
          <a:noFill/>
          <a:ln/>
        </p:spPr>
        <p:txBody>
          <a:bodyPr wrap="none" lIns="0" tIns="0" rIns="0" bIns="0" rtlCol="0" anchor="t"/>
          <a:lstStyle/>
          <a:p>
            <a:pPr marL="0" indent="0" algn="l">
              <a:lnSpc>
                <a:spcPts val="4800"/>
              </a:lnSpc>
              <a:buNone/>
            </a:pPr>
            <a:r>
              <a:rPr lang="en-US" sz="3000" dirty="0">
                <a:solidFill>
                  <a:srgbClr val="3C3939"/>
                </a:solidFill>
                <a:latin typeface="Raleway" pitchFamily="34" charset="0"/>
                <a:ea typeface="Raleway" pitchFamily="34" charset="-122"/>
                <a:cs typeface="Raleway" pitchFamily="34" charset="-120"/>
              </a:rPr>
              <a:t>1</a:t>
            </a:r>
            <a:endParaRPr lang="en-US" sz="3000" dirty="0"/>
          </a:p>
        </p:txBody>
      </p:sp>
      <p:pic>
        <p:nvPicPr>
          <p:cNvPr id="5" name="Image 1" descr="preencoded.png"/>
          <p:cNvPicPr>
            <a:picLocks noChangeAspect="1"/>
          </p:cNvPicPr>
          <p:nvPr/>
        </p:nvPicPr>
        <p:blipFill>
          <a:blip r:embed="rId4"/>
          <a:stretch>
            <a:fillRect/>
          </a:stretch>
        </p:blipFill>
        <p:spPr>
          <a:xfrm>
            <a:off x="3402330" y="3574494"/>
            <a:ext cx="7825621" cy="7825621"/>
          </a:xfrm>
          <a:prstGeom prst="rect">
            <a:avLst/>
          </a:prstGeom>
        </p:spPr>
      </p:pic>
      <p:sp>
        <p:nvSpPr>
          <p:cNvPr id="6" name="Text 2"/>
          <p:cNvSpPr/>
          <p:nvPr/>
        </p:nvSpPr>
        <p:spPr>
          <a:xfrm>
            <a:off x="7123748" y="4313396"/>
            <a:ext cx="382667" cy="478393"/>
          </a:xfrm>
          <a:prstGeom prst="rect">
            <a:avLst/>
          </a:prstGeom>
          <a:noFill/>
          <a:ln/>
        </p:spPr>
        <p:txBody>
          <a:bodyPr wrap="none" lIns="0" tIns="0" rIns="0" bIns="0" rtlCol="0" anchor="t"/>
          <a:lstStyle/>
          <a:p>
            <a:pPr marL="0" indent="0" algn="l">
              <a:lnSpc>
                <a:spcPts val="4800"/>
              </a:lnSpc>
              <a:buNone/>
            </a:pPr>
            <a:r>
              <a:rPr lang="en-US" sz="3000" dirty="0">
                <a:solidFill>
                  <a:srgbClr val="3C3939"/>
                </a:solidFill>
                <a:latin typeface="Raleway" pitchFamily="34" charset="0"/>
                <a:ea typeface="Raleway" pitchFamily="34" charset="-122"/>
                <a:cs typeface="Raleway" pitchFamily="34" charset="-120"/>
              </a:rPr>
              <a:t>2</a:t>
            </a:r>
            <a:endParaRPr lang="en-US" sz="3000" dirty="0"/>
          </a:p>
        </p:txBody>
      </p:sp>
      <p:pic>
        <p:nvPicPr>
          <p:cNvPr id="7" name="Image 2" descr="preencoded.png"/>
          <p:cNvPicPr>
            <a:picLocks noChangeAspect="1"/>
          </p:cNvPicPr>
          <p:nvPr/>
        </p:nvPicPr>
        <p:blipFill>
          <a:blip r:embed="rId5"/>
          <a:stretch>
            <a:fillRect/>
          </a:stretch>
        </p:blipFill>
        <p:spPr>
          <a:xfrm>
            <a:off x="3402330" y="3574494"/>
            <a:ext cx="7825621" cy="7825621"/>
          </a:xfrm>
          <a:prstGeom prst="rect">
            <a:avLst/>
          </a:prstGeom>
        </p:spPr>
      </p:pic>
      <p:sp>
        <p:nvSpPr>
          <p:cNvPr id="8" name="Text 3"/>
          <p:cNvSpPr/>
          <p:nvPr/>
        </p:nvSpPr>
        <p:spPr>
          <a:xfrm>
            <a:off x="9665137" y="5780723"/>
            <a:ext cx="382667" cy="478393"/>
          </a:xfrm>
          <a:prstGeom prst="rect">
            <a:avLst/>
          </a:prstGeom>
          <a:noFill/>
          <a:ln/>
        </p:spPr>
        <p:txBody>
          <a:bodyPr wrap="none" lIns="0" tIns="0" rIns="0" bIns="0" rtlCol="0" anchor="t"/>
          <a:lstStyle/>
          <a:p>
            <a:pPr marL="0" indent="0" algn="l">
              <a:lnSpc>
                <a:spcPts val="4800"/>
              </a:lnSpc>
              <a:buNone/>
            </a:pPr>
            <a:r>
              <a:rPr lang="en-US" sz="3000" dirty="0">
                <a:solidFill>
                  <a:srgbClr val="3C3939"/>
                </a:solidFill>
                <a:latin typeface="Raleway" pitchFamily="34" charset="0"/>
                <a:ea typeface="Raleway" pitchFamily="34" charset="-122"/>
                <a:cs typeface="Raleway" pitchFamily="34" charset="-120"/>
              </a:rPr>
              <a:t>3</a:t>
            </a:r>
            <a:endParaRPr lang="en-US" sz="3000" dirty="0"/>
          </a:p>
        </p:txBody>
      </p:sp>
      <p:sp>
        <p:nvSpPr>
          <p:cNvPr id="9" name="Text 4"/>
          <p:cNvSpPr/>
          <p:nvPr/>
        </p:nvSpPr>
        <p:spPr>
          <a:xfrm>
            <a:off x="1436489" y="3078361"/>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1B1B27"/>
                </a:solidFill>
                <a:latin typeface="Raleway" pitchFamily="34" charset="0"/>
                <a:ea typeface="Raleway" pitchFamily="34" charset="-122"/>
                <a:cs typeface="Raleway" pitchFamily="34" charset="-120"/>
              </a:rPr>
              <a:t>Ta’lim sifati</a:t>
            </a:r>
            <a:endParaRPr lang="en-US" sz="2200" dirty="0"/>
          </a:p>
        </p:txBody>
      </p:sp>
      <p:sp>
        <p:nvSpPr>
          <p:cNvPr id="10" name="Text 5"/>
          <p:cNvSpPr/>
          <p:nvPr/>
        </p:nvSpPr>
        <p:spPr>
          <a:xfrm>
            <a:off x="793790" y="3568779"/>
            <a:ext cx="4120753" cy="725805"/>
          </a:xfrm>
          <a:prstGeom prst="rect">
            <a:avLst/>
          </a:prstGeom>
          <a:noFill/>
          <a:ln/>
        </p:spPr>
        <p:txBody>
          <a:bodyPr wrap="squar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Yangi texnologiyalar ta’lim jarayonini jonlantiradi va sifatini oshiradi.</a:t>
            </a:r>
            <a:endParaRPr lang="en-US" sz="1750" dirty="0"/>
          </a:p>
        </p:txBody>
      </p:sp>
      <p:sp>
        <p:nvSpPr>
          <p:cNvPr id="11" name="Text 6"/>
          <p:cNvSpPr/>
          <p:nvPr/>
        </p:nvSpPr>
        <p:spPr>
          <a:xfrm>
            <a:off x="5819656" y="1904643"/>
            <a:ext cx="2990969" cy="354330"/>
          </a:xfrm>
          <a:prstGeom prst="rect">
            <a:avLst/>
          </a:prstGeom>
          <a:noFill/>
          <a:ln/>
        </p:spPr>
        <p:txBody>
          <a:bodyPr wrap="none" lIns="0" tIns="0" rIns="0" bIns="0" rtlCol="0" anchor="t"/>
          <a:lstStyle/>
          <a:p>
            <a:pPr marL="0" indent="0" algn="ctr">
              <a:lnSpc>
                <a:spcPts val="2750"/>
              </a:lnSpc>
              <a:buNone/>
            </a:pPr>
            <a:r>
              <a:rPr lang="en-US" sz="2200" dirty="0">
                <a:solidFill>
                  <a:srgbClr val="1B1B27"/>
                </a:solidFill>
                <a:latin typeface="Raleway" pitchFamily="34" charset="0"/>
                <a:ea typeface="Raleway" pitchFamily="34" charset="-122"/>
                <a:cs typeface="Raleway" pitchFamily="34" charset="-120"/>
              </a:rPr>
              <a:t>Innovatsion yondashuv</a:t>
            </a:r>
            <a:endParaRPr lang="en-US" sz="2200" dirty="0"/>
          </a:p>
        </p:txBody>
      </p:sp>
      <p:sp>
        <p:nvSpPr>
          <p:cNvPr id="12" name="Text 7"/>
          <p:cNvSpPr/>
          <p:nvPr/>
        </p:nvSpPr>
        <p:spPr>
          <a:xfrm>
            <a:off x="5254704" y="2395061"/>
            <a:ext cx="4120872" cy="725805"/>
          </a:xfrm>
          <a:prstGeom prst="rect">
            <a:avLst/>
          </a:prstGeom>
          <a:noFill/>
          <a:ln/>
        </p:spPr>
        <p:txBody>
          <a:bodyPr wrap="squar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Axborot texnologiyalari ta’limga zamonaviylik olib kiradi.</a:t>
            </a:r>
            <a:endParaRPr lang="en-US" sz="1750" dirty="0"/>
          </a:p>
        </p:txBody>
      </p:sp>
      <p:sp>
        <p:nvSpPr>
          <p:cNvPr id="13" name="Text 8"/>
          <p:cNvSpPr/>
          <p:nvPr/>
        </p:nvSpPr>
        <p:spPr>
          <a:xfrm>
            <a:off x="9727406" y="3078361"/>
            <a:ext cx="4097536" cy="354330"/>
          </a:xfrm>
          <a:prstGeom prst="rect">
            <a:avLst/>
          </a:prstGeom>
          <a:noFill/>
          <a:ln/>
        </p:spPr>
        <p:txBody>
          <a:bodyPr wrap="none" lIns="0" tIns="0" rIns="0" bIns="0" rtlCol="0" anchor="t"/>
          <a:lstStyle/>
          <a:p>
            <a:pPr marL="0" indent="0" algn="ctr">
              <a:lnSpc>
                <a:spcPts val="2750"/>
              </a:lnSpc>
              <a:buNone/>
            </a:pPr>
            <a:r>
              <a:rPr lang="en-US" sz="2200" dirty="0">
                <a:solidFill>
                  <a:srgbClr val="1B1B27"/>
                </a:solidFill>
                <a:latin typeface="Raleway" pitchFamily="34" charset="0"/>
                <a:ea typeface="Raleway" pitchFamily="34" charset="-122"/>
                <a:cs typeface="Raleway" pitchFamily="34" charset="-120"/>
              </a:rPr>
              <a:t>Qiyin jarayonlarni osonlashtirish</a:t>
            </a:r>
            <a:endParaRPr lang="en-US" sz="2200" dirty="0"/>
          </a:p>
        </p:txBody>
      </p:sp>
      <p:sp>
        <p:nvSpPr>
          <p:cNvPr id="14" name="Text 9"/>
          <p:cNvSpPr/>
          <p:nvPr/>
        </p:nvSpPr>
        <p:spPr>
          <a:xfrm>
            <a:off x="9715738" y="3568779"/>
            <a:ext cx="4120872" cy="725805"/>
          </a:xfrm>
          <a:prstGeom prst="rect">
            <a:avLst/>
          </a:prstGeom>
          <a:noFill/>
          <a:ln/>
        </p:spPr>
        <p:txBody>
          <a:bodyPr wrap="squar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Murakkab tajribalarni xavfsiz va qulay o‘rganish imkoniyati mavjud.</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sp>
        <p:nvSpPr>
          <p:cNvPr id="2" name="Text 0"/>
          <p:cNvSpPr/>
          <p:nvPr/>
        </p:nvSpPr>
        <p:spPr>
          <a:xfrm>
            <a:off x="793790" y="821055"/>
            <a:ext cx="10603111"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Crocodile Chemistry dasturi bilan ishlash</a:t>
            </a:r>
            <a:endParaRPr lang="en-US" sz="4450" dirty="0"/>
          </a:p>
        </p:txBody>
      </p:sp>
      <p:pic>
        <p:nvPicPr>
          <p:cNvPr id="3" name="Image 0" descr="preencoded.png"/>
          <p:cNvPicPr>
            <a:picLocks noChangeAspect="1"/>
          </p:cNvPicPr>
          <p:nvPr/>
        </p:nvPicPr>
        <p:blipFill>
          <a:blip r:embed="rId3"/>
          <a:stretch>
            <a:fillRect/>
          </a:stretch>
        </p:blipFill>
        <p:spPr>
          <a:xfrm>
            <a:off x="793790" y="1983462"/>
            <a:ext cx="6351270" cy="3925372"/>
          </a:xfrm>
          <a:prstGeom prst="rect">
            <a:avLst/>
          </a:prstGeom>
        </p:spPr>
      </p:pic>
      <p:sp>
        <p:nvSpPr>
          <p:cNvPr id="4" name="Text 1"/>
          <p:cNvSpPr/>
          <p:nvPr/>
        </p:nvSpPr>
        <p:spPr>
          <a:xfrm>
            <a:off x="793790" y="6192322"/>
            <a:ext cx="4824174"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Kimyoviy jarayonlarni modellashtirish</a:t>
            </a:r>
            <a:endParaRPr lang="en-US" sz="2200" dirty="0"/>
          </a:p>
        </p:txBody>
      </p:sp>
      <p:sp>
        <p:nvSpPr>
          <p:cNvPr id="5" name="Text 2"/>
          <p:cNvSpPr/>
          <p:nvPr/>
        </p:nvSpPr>
        <p:spPr>
          <a:xfrm>
            <a:off x="793790" y="6682740"/>
            <a:ext cx="6351270"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Mendeleev jadvalidagi elementlar va ularning xossalarini o‘rganish, molekulalar dinamikasini kuzatish mumkin.</a:t>
            </a:r>
            <a:endParaRPr lang="en-US" sz="1750" dirty="0"/>
          </a:p>
        </p:txBody>
      </p:sp>
      <p:pic>
        <p:nvPicPr>
          <p:cNvPr id="6" name="Image 1" descr="preencoded.png"/>
          <p:cNvPicPr>
            <a:picLocks noChangeAspect="1"/>
          </p:cNvPicPr>
          <p:nvPr/>
        </p:nvPicPr>
        <p:blipFill>
          <a:blip r:embed="rId4"/>
          <a:stretch>
            <a:fillRect/>
          </a:stretch>
        </p:blipFill>
        <p:spPr>
          <a:xfrm>
            <a:off x="7485221" y="1983462"/>
            <a:ext cx="6351389" cy="3925372"/>
          </a:xfrm>
          <a:prstGeom prst="rect">
            <a:avLst/>
          </a:prstGeom>
        </p:spPr>
      </p:pic>
      <p:sp>
        <p:nvSpPr>
          <p:cNvPr id="7" name="Text 3"/>
          <p:cNvSpPr/>
          <p:nvPr/>
        </p:nvSpPr>
        <p:spPr>
          <a:xfrm>
            <a:off x="7485221" y="6192322"/>
            <a:ext cx="3743920"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Xavfsiz va interaktiv tajribalar</a:t>
            </a:r>
            <a:endParaRPr lang="en-US" sz="2200" dirty="0"/>
          </a:p>
        </p:txBody>
      </p:sp>
      <p:sp>
        <p:nvSpPr>
          <p:cNvPr id="8" name="Text 4"/>
          <p:cNvSpPr/>
          <p:nvPr/>
        </p:nvSpPr>
        <p:spPr>
          <a:xfrm>
            <a:off x="7485221" y="6682740"/>
            <a:ext cx="6351389"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Reaksiyalarni xavfsiz muhitda o‘tkazish, natijalarni vizual tarzda ko‘rish imkoniyati mavjud.</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685800"/>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Crocodile Physics dasturi imkoniyatlari</a:t>
            </a:r>
            <a:endParaRPr lang="en-US" sz="4450" dirty="0"/>
          </a:p>
        </p:txBody>
      </p:sp>
      <p:sp>
        <p:nvSpPr>
          <p:cNvPr id="4" name="Shape 1"/>
          <p:cNvSpPr/>
          <p:nvPr/>
        </p:nvSpPr>
        <p:spPr>
          <a:xfrm>
            <a:off x="1048941" y="2443520"/>
            <a:ext cx="30480" cy="5100280"/>
          </a:xfrm>
          <a:prstGeom prst="roundRect">
            <a:avLst>
              <a:gd name="adj" fmla="val 312558"/>
            </a:avLst>
          </a:prstGeom>
          <a:solidFill>
            <a:srgbClr val="C7C7D0"/>
          </a:solidFill>
          <a:ln/>
        </p:spPr>
      </p:sp>
      <p:sp>
        <p:nvSpPr>
          <p:cNvPr id="5" name="Shape 2"/>
          <p:cNvSpPr/>
          <p:nvPr/>
        </p:nvSpPr>
        <p:spPr>
          <a:xfrm>
            <a:off x="1273612" y="2938582"/>
            <a:ext cx="680442" cy="30480"/>
          </a:xfrm>
          <a:prstGeom prst="roundRect">
            <a:avLst>
              <a:gd name="adj" fmla="val 312558"/>
            </a:avLst>
          </a:prstGeom>
          <a:solidFill>
            <a:srgbClr val="C7C7D0"/>
          </a:solidFill>
          <a:ln/>
        </p:spPr>
      </p:sp>
      <p:sp>
        <p:nvSpPr>
          <p:cNvPr id="6" name="Shape 3"/>
          <p:cNvSpPr/>
          <p:nvPr/>
        </p:nvSpPr>
        <p:spPr>
          <a:xfrm>
            <a:off x="793790" y="2698671"/>
            <a:ext cx="510302" cy="510302"/>
          </a:xfrm>
          <a:prstGeom prst="roundRect">
            <a:avLst>
              <a:gd name="adj" fmla="val 18669"/>
            </a:avLst>
          </a:prstGeom>
          <a:solidFill>
            <a:srgbClr val="E1E1EA"/>
          </a:solidFill>
          <a:ln w="7620">
            <a:solidFill>
              <a:srgbClr val="C7C7D0"/>
            </a:solidFill>
            <a:prstDash val="solid"/>
          </a:ln>
        </p:spPr>
      </p:sp>
      <p:sp>
        <p:nvSpPr>
          <p:cNvPr id="7" name="Text 4"/>
          <p:cNvSpPr/>
          <p:nvPr/>
        </p:nvSpPr>
        <p:spPr>
          <a:xfrm>
            <a:off x="878860" y="2741176"/>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3C3939"/>
                </a:solidFill>
                <a:latin typeface="Raleway" pitchFamily="34" charset="0"/>
                <a:ea typeface="Raleway" pitchFamily="34" charset="-122"/>
                <a:cs typeface="Raleway" pitchFamily="34" charset="-120"/>
              </a:rPr>
              <a:t>1</a:t>
            </a:r>
            <a:endParaRPr lang="en-US" sz="2650" dirty="0"/>
          </a:p>
        </p:txBody>
      </p:sp>
      <p:sp>
        <p:nvSpPr>
          <p:cNvPr id="8" name="Text 5"/>
          <p:cNvSpPr/>
          <p:nvPr/>
        </p:nvSpPr>
        <p:spPr>
          <a:xfrm>
            <a:off x="2183011" y="2670334"/>
            <a:ext cx="4232434"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Fizik jarayonlarni modellashtirish</a:t>
            </a:r>
            <a:endParaRPr lang="en-US" sz="2200" dirty="0"/>
          </a:p>
        </p:txBody>
      </p:sp>
      <p:sp>
        <p:nvSpPr>
          <p:cNvPr id="9" name="Text 6"/>
          <p:cNvSpPr/>
          <p:nvPr/>
        </p:nvSpPr>
        <p:spPr>
          <a:xfrm>
            <a:off x="2183011" y="3160752"/>
            <a:ext cx="6167199"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Mexanika, elektr zanjirlar, optika va to‘lqin hodisalarini o‘rganish mumkin.</a:t>
            </a:r>
            <a:endParaRPr lang="en-US" sz="1750" dirty="0"/>
          </a:p>
        </p:txBody>
      </p:sp>
      <p:sp>
        <p:nvSpPr>
          <p:cNvPr id="10" name="Shape 7"/>
          <p:cNvSpPr/>
          <p:nvPr/>
        </p:nvSpPr>
        <p:spPr>
          <a:xfrm>
            <a:off x="1273612" y="4835247"/>
            <a:ext cx="680442" cy="30480"/>
          </a:xfrm>
          <a:prstGeom prst="roundRect">
            <a:avLst>
              <a:gd name="adj" fmla="val 312558"/>
            </a:avLst>
          </a:prstGeom>
          <a:solidFill>
            <a:srgbClr val="C7C7D0"/>
          </a:solidFill>
          <a:ln/>
        </p:spPr>
      </p:sp>
      <p:sp>
        <p:nvSpPr>
          <p:cNvPr id="11" name="Shape 8"/>
          <p:cNvSpPr/>
          <p:nvPr/>
        </p:nvSpPr>
        <p:spPr>
          <a:xfrm>
            <a:off x="793790" y="4595336"/>
            <a:ext cx="510302" cy="510302"/>
          </a:xfrm>
          <a:prstGeom prst="roundRect">
            <a:avLst>
              <a:gd name="adj" fmla="val 18669"/>
            </a:avLst>
          </a:prstGeom>
          <a:solidFill>
            <a:srgbClr val="E1E1EA"/>
          </a:solidFill>
          <a:ln w="7620">
            <a:solidFill>
              <a:srgbClr val="C7C7D0"/>
            </a:solidFill>
            <a:prstDash val="solid"/>
          </a:ln>
        </p:spPr>
      </p:sp>
      <p:sp>
        <p:nvSpPr>
          <p:cNvPr id="12" name="Text 9"/>
          <p:cNvSpPr/>
          <p:nvPr/>
        </p:nvSpPr>
        <p:spPr>
          <a:xfrm>
            <a:off x="878860" y="4637842"/>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3C3939"/>
                </a:solidFill>
                <a:latin typeface="Raleway" pitchFamily="34" charset="0"/>
                <a:ea typeface="Raleway" pitchFamily="34" charset="-122"/>
                <a:cs typeface="Raleway" pitchFamily="34" charset="-120"/>
              </a:rPr>
              <a:t>2</a:t>
            </a:r>
            <a:endParaRPr lang="en-US" sz="2650" dirty="0"/>
          </a:p>
        </p:txBody>
      </p:sp>
      <p:sp>
        <p:nvSpPr>
          <p:cNvPr id="13" name="Text 10"/>
          <p:cNvSpPr/>
          <p:nvPr/>
        </p:nvSpPr>
        <p:spPr>
          <a:xfrm>
            <a:off x="2183011" y="456699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Keng imkoniyatlar</a:t>
            </a:r>
            <a:endParaRPr lang="en-US" sz="2200" dirty="0"/>
          </a:p>
        </p:txBody>
      </p:sp>
      <p:sp>
        <p:nvSpPr>
          <p:cNvPr id="14" name="Text 11"/>
          <p:cNvSpPr/>
          <p:nvPr/>
        </p:nvSpPr>
        <p:spPr>
          <a:xfrm>
            <a:off x="2183011" y="5057418"/>
            <a:ext cx="6167199"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50 dan ortiq darslar, 150 dan ortiq tayyor modellar, grafik bog‘lanishlarni qurish imkoniyati.</a:t>
            </a:r>
            <a:endParaRPr lang="en-US" sz="1750" dirty="0"/>
          </a:p>
        </p:txBody>
      </p:sp>
      <p:sp>
        <p:nvSpPr>
          <p:cNvPr id="15" name="Shape 12"/>
          <p:cNvSpPr/>
          <p:nvPr/>
        </p:nvSpPr>
        <p:spPr>
          <a:xfrm>
            <a:off x="1273612" y="6731913"/>
            <a:ext cx="680442" cy="30480"/>
          </a:xfrm>
          <a:prstGeom prst="roundRect">
            <a:avLst>
              <a:gd name="adj" fmla="val 312558"/>
            </a:avLst>
          </a:prstGeom>
          <a:solidFill>
            <a:srgbClr val="C7C7D0"/>
          </a:solidFill>
          <a:ln/>
        </p:spPr>
      </p:sp>
      <p:sp>
        <p:nvSpPr>
          <p:cNvPr id="16" name="Shape 13"/>
          <p:cNvSpPr/>
          <p:nvPr/>
        </p:nvSpPr>
        <p:spPr>
          <a:xfrm>
            <a:off x="793790" y="6492002"/>
            <a:ext cx="510302" cy="510302"/>
          </a:xfrm>
          <a:prstGeom prst="roundRect">
            <a:avLst>
              <a:gd name="adj" fmla="val 18669"/>
            </a:avLst>
          </a:prstGeom>
          <a:solidFill>
            <a:srgbClr val="E1E1EA"/>
          </a:solidFill>
          <a:ln w="7620">
            <a:solidFill>
              <a:srgbClr val="C7C7D0"/>
            </a:solidFill>
            <a:prstDash val="solid"/>
          </a:ln>
        </p:spPr>
      </p:sp>
      <p:sp>
        <p:nvSpPr>
          <p:cNvPr id="17" name="Text 14"/>
          <p:cNvSpPr/>
          <p:nvPr/>
        </p:nvSpPr>
        <p:spPr>
          <a:xfrm>
            <a:off x="878860" y="6534507"/>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3C3939"/>
                </a:solidFill>
                <a:latin typeface="Raleway" pitchFamily="34" charset="0"/>
                <a:ea typeface="Raleway" pitchFamily="34" charset="-122"/>
                <a:cs typeface="Raleway" pitchFamily="34" charset="-120"/>
              </a:rPr>
              <a:t>3</a:t>
            </a:r>
            <a:endParaRPr lang="en-US" sz="2650" dirty="0"/>
          </a:p>
        </p:txBody>
      </p:sp>
      <p:sp>
        <p:nvSpPr>
          <p:cNvPr id="18" name="Text 15"/>
          <p:cNvSpPr/>
          <p:nvPr/>
        </p:nvSpPr>
        <p:spPr>
          <a:xfrm>
            <a:off x="2183011" y="646366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Natijalarni saqlash</a:t>
            </a:r>
            <a:endParaRPr lang="en-US" sz="2200" dirty="0"/>
          </a:p>
        </p:txBody>
      </p:sp>
      <p:sp>
        <p:nvSpPr>
          <p:cNvPr id="19" name="Text 16"/>
          <p:cNvSpPr/>
          <p:nvPr/>
        </p:nvSpPr>
        <p:spPr>
          <a:xfrm>
            <a:off x="2183011" y="6954083"/>
            <a:ext cx="6167199"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Yaratilgan modellarni saqlash va qog‘ozga chiqarish mumkin.</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26969" y="594955"/>
            <a:ext cx="7662863" cy="1322308"/>
          </a:xfrm>
          <a:prstGeom prst="rect">
            <a:avLst/>
          </a:prstGeom>
          <a:noFill/>
          <a:ln/>
        </p:spPr>
        <p:txBody>
          <a:bodyPr wrap="square" lIns="0" tIns="0" rIns="0" bIns="0" rtlCol="0" anchor="t"/>
          <a:lstStyle/>
          <a:p>
            <a:pPr marL="0" indent="0" algn="l">
              <a:lnSpc>
                <a:spcPts val="5200"/>
              </a:lnSpc>
              <a:buNone/>
            </a:pPr>
            <a:r>
              <a:rPr lang="en-US" sz="4150" dirty="0">
                <a:solidFill>
                  <a:srgbClr val="1B1B27"/>
                </a:solidFill>
                <a:latin typeface="Raleway" pitchFamily="34" charset="0"/>
                <a:ea typeface="Raleway" pitchFamily="34" charset="-122"/>
                <a:cs typeface="Raleway" pitchFamily="34" charset="-120"/>
              </a:rPr>
              <a:t>Crocodile Technology dasturining afzalliklari</a:t>
            </a:r>
            <a:endParaRPr lang="en-US" sz="4150" dirty="0"/>
          </a:p>
        </p:txBody>
      </p:sp>
      <p:pic>
        <p:nvPicPr>
          <p:cNvPr id="4" name="Image 1" descr="preencoded.png"/>
          <p:cNvPicPr>
            <a:picLocks noChangeAspect="1"/>
          </p:cNvPicPr>
          <p:nvPr/>
        </p:nvPicPr>
        <p:blipFill>
          <a:blip r:embed="rId4"/>
          <a:stretch>
            <a:fillRect/>
          </a:stretch>
        </p:blipFill>
        <p:spPr>
          <a:xfrm>
            <a:off x="6226969" y="2234565"/>
            <a:ext cx="528876" cy="528876"/>
          </a:xfrm>
          <a:prstGeom prst="rect">
            <a:avLst/>
          </a:prstGeom>
        </p:spPr>
      </p:pic>
      <p:sp>
        <p:nvSpPr>
          <p:cNvPr id="5" name="Text 1"/>
          <p:cNvSpPr/>
          <p:nvPr/>
        </p:nvSpPr>
        <p:spPr>
          <a:xfrm>
            <a:off x="6226969" y="2975015"/>
            <a:ext cx="2342674" cy="661035"/>
          </a:xfrm>
          <a:prstGeom prst="rect">
            <a:avLst/>
          </a:prstGeom>
          <a:noFill/>
          <a:ln/>
        </p:spPr>
        <p:txBody>
          <a:bodyPr wrap="square" lIns="0" tIns="0" rIns="0" bIns="0" rtlCol="0" anchor="t"/>
          <a:lstStyle/>
          <a:p>
            <a:pPr marL="0" indent="0" algn="l">
              <a:lnSpc>
                <a:spcPts val="2600"/>
              </a:lnSpc>
              <a:buNone/>
            </a:pPr>
            <a:r>
              <a:rPr lang="en-US" sz="2050" dirty="0">
                <a:solidFill>
                  <a:srgbClr val="3C3939"/>
                </a:solidFill>
                <a:latin typeface="Raleway" pitchFamily="34" charset="0"/>
                <a:ea typeface="Raleway" pitchFamily="34" charset="-122"/>
                <a:cs typeface="Raleway" pitchFamily="34" charset="-120"/>
              </a:rPr>
              <a:t>Elektr sxemalarini yig‘ish</a:t>
            </a:r>
            <a:endParaRPr lang="en-US" sz="2050" dirty="0"/>
          </a:p>
        </p:txBody>
      </p:sp>
      <p:sp>
        <p:nvSpPr>
          <p:cNvPr id="6" name="Text 2"/>
          <p:cNvSpPr/>
          <p:nvPr/>
        </p:nvSpPr>
        <p:spPr>
          <a:xfrm>
            <a:off x="6226969" y="3762970"/>
            <a:ext cx="2342674" cy="1015484"/>
          </a:xfrm>
          <a:prstGeom prst="rect">
            <a:avLst/>
          </a:prstGeom>
          <a:noFill/>
          <a:ln/>
        </p:spPr>
        <p:txBody>
          <a:bodyPr wrap="squar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Monitor ekranida sxemalarni yig‘ish va o‘lchash imkoniyati.</a:t>
            </a:r>
            <a:endParaRPr lang="en-US" sz="1650" dirty="0"/>
          </a:p>
        </p:txBody>
      </p:sp>
      <p:pic>
        <p:nvPicPr>
          <p:cNvPr id="7" name="Image 2" descr="preencoded.png"/>
          <p:cNvPicPr>
            <a:picLocks noChangeAspect="1"/>
          </p:cNvPicPr>
          <p:nvPr/>
        </p:nvPicPr>
        <p:blipFill>
          <a:blip r:embed="rId5"/>
          <a:stretch>
            <a:fillRect/>
          </a:stretch>
        </p:blipFill>
        <p:spPr>
          <a:xfrm>
            <a:off x="8886944" y="2234565"/>
            <a:ext cx="528876" cy="528876"/>
          </a:xfrm>
          <a:prstGeom prst="rect">
            <a:avLst/>
          </a:prstGeom>
        </p:spPr>
      </p:pic>
      <p:sp>
        <p:nvSpPr>
          <p:cNvPr id="8" name="Text 3"/>
          <p:cNvSpPr/>
          <p:nvPr/>
        </p:nvSpPr>
        <p:spPr>
          <a:xfrm>
            <a:off x="8886944" y="2975015"/>
            <a:ext cx="2342793" cy="330517"/>
          </a:xfrm>
          <a:prstGeom prst="rect">
            <a:avLst/>
          </a:prstGeom>
          <a:noFill/>
          <a:ln/>
        </p:spPr>
        <p:txBody>
          <a:bodyPr wrap="none" lIns="0" tIns="0" rIns="0" bIns="0" rtlCol="0" anchor="t"/>
          <a:lstStyle/>
          <a:p>
            <a:pPr marL="0" indent="0" algn="l">
              <a:lnSpc>
                <a:spcPts val="2600"/>
              </a:lnSpc>
              <a:buNone/>
            </a:pPr>
            <a:r>
              <a:rPr lang="en-US" sz="2050" dirty="0">
                <a:solidFill>
                  <a:srgbClr val="3C3939"/>
                </a:solidFill>
                <a:latin typeface="Raleway" pitchFamily="34" charset="0"/>
                <a:ea typeface="Raleway" pitchFamily="34" charset="-122"/>
                <a:cs typeface="Raleway" pitchFamily="34" charset="-120"/>
              </a:rPr>
              <a:t>3D modellashtirish</a:t>
            </a:r>
            <a:endParaRPr lang="en-US" sz="2050" dirty="0"/>
          </a:p>
        </p:txBody>
      </p:sp>
      <p:sp>
        <p:nvSpPr>
          <p:cNvPr id="9" name="Text 4"/>
          <p:cNvSpPr/>
          <p:nvPr/>
        </p:nvSpPr>
        <p:spPr>
          <a:xfrm>
            <a:off x="8886944" y="3432453"/>
            <a:ext cx="2342793" cy="1353979"/>
          </a:xfrm>
          <a:prstGeom prst="rect">
            <a:avLst/>
          </a:prstGeom>
          <a:noFill/>
          <a:ln/>
        </p:spPr>
        <p:txBody>
          <a:bodyPr wrap="squar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Mikroprotsessor va robototexnika modellarini simulyatsiya qilish.</a:t>
            </a:r>
            <a:endParaRPr lang="en-US" sz="1650" dirty="0"/>
          </a:p>
        </p:txBody>
      </p:sp>
      <p:pic>
        <p:nvPicPr>
          <p:cNvPr id="10" name="Image 3" descr="preencoded.png"/>
          <p:cNvPicPr>
            <a:picLocks noChangeAspect="1"/>
          </p:cNvPicPr>
          <p:nvPr/>
        </p:nvPicPr>
        <p:blipFill>
          <a:blip r:embed="rId6"/>
          <a:stretch>
            <a:fillRect/>
          </a:stretch>
        </p:blipFill>
        <p:spPr>
          <a:xfrm>
            <a:off x="11547038" y="2234565"/>
            <a:ext cx="528876" cy="528876"/>
          </a:xfrm>
          <a:prstGeom prst="rect">
            <a:avLst/>
          </a:prstGeom>
        </p:spPr>
      </p:pic>
      <p:sp>
        <p:nvSpPr>
          <p:cNvPr id="11" name="Text 5"/>
          <p:cNvSpPr/>
          <p:nvPr/>
        </p:nvSpPr>
        <p:spPr>
          <a:xfrm>
            <a:off x="11547038" y="2975015"/>
            <a:ext cx="2342674" cy="330517"/>
          </a:xfrm>
          <a:prstGeom prst="rect">
            <a:avLst/>
          </a:prstGeom>
          <a:noFill/>
          <a:ln/>
        </p:spPr>
        <p:txBody>
          <a:bodyPr wrap="none" lIns="0" tIns="0" rIns="0" bIns="0" rtlCol="0" anchor="t"/>
          <a:lstStyle/>
          <a:p>
            <a:pPr marL="0" indent="0" algn="l">
              <a:lnSpc>
                <a:spcPts val="2600"/>
              </a:lnSpc>
              <a:buNone/>
            </a:pPr>
            <a:r>
              <a:rPr lang="en-US" sz="2050" dirty="0">
                <a:solidFill>
                  <a:srgbClr val="3C3939"/>
                </a:solidFill>
                <a:latin typeface="Raleway" pitchFamily="34" charset="0"/>
                <a:ea typeface="Raleway" pitchFamily="34" charset="-122"/>
                <a:cs typeface="Raleway" pitchFamily="34" charset="-120"/>
              </a:rPr>
              <a:t>Xatolarni ko‘rsatish</a:t>
            </a:r>
            <a:endParaRPr lang="en-US" sz="2050" dirty="0"/>
          </a:p>
        </p:txBody>
      </p:sp>
      <p:sp>
        <p:nvSpPr>
          <p:cNvPr id="12" name="Text 6"/>
          <p:cNvSpPr/>
          <p:nvPr/>
        </p:nvSpPr>
        <p:spPr>
          <a:xfrm>
            <a:off x="11547038" y="3432453"/>
            <a:ext cx="2342674" cy="1015484"/>
          </a:xfrm>
          <a:prstGeom prst="rect">
            <a:avLst/>
          </a:prstGeom>
          <a:noFill/>
          <a:ln/>
        </p:spPr>
        <p:txBody>
          <a:bodyPr wrap="squar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Detallarning ishdan chiqishi va natijalarni vizual tarzda ko‘rsatish.</a:t>
            </a:r>
            <a:endParaRPr lang="en-US" sz="1650" dirty="0"/>
          </a:p>
        </p:txBody>
      </p:sp>
      <p:pic>
        <p:nvPicPr>
          <p:cNvPr id="13" name="Image 4" descr="preencoded.png"/>
          <p:cNvPicPr>
            <a:picLocks noChangeAspect="1"/>
          </p:cNvPicPr>
          <p:nvPr/>
        </p:nvPicPr>
        <p:blipFill>
          <a:blip r:embed="rId7"/>
          <a:stretch>
            <a:fillRect/>
          </a:stretch>
        </p:blipFill>
        <p:spPr>
          <a:xfrm>
            <a:off x="6226969" y="5421154"/>
            <a:ext cx="528876" cy="528876"/>
          </a:xfrm>
          <a:prstGeom prst="rect">
            <a:avLst/>
          </a:prstGeom>
        </p:spPr>
      </p:pic>
      <p:sp>
        <p:nvSpPr>
          <p:cNvPr id="14" name="Text 7"/>
          <p:cNvSpPr/>
          <p:nvPr/>
        </p:nvSpPr>
        <p:spPr>
          <a:xfrm>
            <a:off x="6226969" y="6161603"/>
            <a:ext cx="2342674" cy="330517"/>
          </a:xfrm>
          <a:prstGeom prst="rect">
            <a:avLst/>
          </a:prstGeom>
          <a:noFill/>
          <a:ln/>
        </p:spPr>
        <p:txBody>
          <a:bodyPr wrap="none" lIns="0" tIns="0" rIns="0" bIns="0" rtlCol="0" anchor="t"/>
          <a:lstStyle/>
          <a:p>
            <a:pPr marL="0" indent="0" algn="l">
              <a:lnSpc>
                <a:spcPts val="2600"/>
              </a:lnSpc>
              <a:buNone/>
            </a:pPr>
            <a:r>
              <a:rPr lang="en-US" sz="2050" dirty="0">
                <a:solidFill>
                  <a:srgbClr val="3C3939"/>
                </a:solidFill>
                <a:latin typeface="Raleway" pitchFamily="34" charset="0"/>
                <a:ea typeface="Raleway" pitchFamily="34" charset="-122"/>
                <a:cs typeface="Raleway" pitchFamily="34" charset="-120"/>
              </a:rPr>
              <a:t>Ijodiy fikrlash</a:t>
            </a:r>
            <a:endParaRPr lang="en-US" sz="2050" dirty="0"/>
          </a:p>
        </p:txBody>
      </p:sp>
      <p:sp>
        <p:nvSpPr>
          <p:cNvPr id="15" name="Text 8"/>
          <p:cNvSpPr/>
          <p:nvPr/>
        </p:nvSpPr>
        <p:spPr>
          <a:xfrm>
            <a:off x="6226969" y="6619042"/>
            <a:ext cx="2342674" cy="1015484"/>
          </a:xfrm>
          <a:prstGeom prst="rect">
            <a:avLst/>
          </a:prstGeom>
          <a:noFill/>
          <a:ln/>
        </p:spPr>
        <p:txBody>
          <a:bodyPr wrap="square" lIns="0" tIns="0" rIns="0" bIns="0" rtlCol="0" anchor="t"/>
          <a:lstStyle/>
          <a:p>
            <a:pPr marL="0" indent="0" algn="l">
              <a:lnSpc>
                <a:spcPts val="2650"/>
              </a:lnSpc>
              <a:buNone/>
            </a:pPr>
            <a:r>
              <a:rPr lang="en-US" sz="1650" dirty="0">
                <a:solidFill>
                  <a:srgbClr val="3C3939"/>
                </a:solidFill>
                <a:latin typeface="Roboto" pitchFamily="34" charset="0"/>
                <a:ea typeface="Roboto" pitchFamily="34" charset="-122"/>
                <a:cs typeface="Roboto" pitchFamily="34" charset="-120"/>
              </a:rPr>
              <a:t>Talabani tahlil qilish va ijodiy yondashuvga o‘rgatadi.</a:t>
            </a:r>
            <a:endParaRPr lang="en-US" sz="1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sp>
        <p:nvSpPr>
          <p:cNvPr id="2" name="Text 0"/>
          <p:cNvSpPr/>
          <p:nvPr/>
        </p:nvSpPr>
        <p:spPr>
          <a:xfrm>
            <a:off x="793790" y="1004649"/>
            <a:ext cx="10897314" cy="708779"/>
          </a:xfrm>
          <a:prstGeom prst="rect">
            <a:avLst/>
          </a:prstGeom>
          <a:noFill/>
          <a:ln/>
        </p:spPr>
        <p:txBody>
          <a:bodyPr wrap="none" lIns="0" tIns="0" rIns="0" bIns="0" rtlCol="0" anchor="t"/>
          <a:lstStyle/>
          <a:p>
            <a:pPr marL="0" indent="0" algn="l">
              <a:lnSpc>
                <a:spcPts val="5550"/>
              </a:lnSpc>
              <a:buNone/>
            </a:pPr>
            <a:r>
              <a:rPr lang="en-US" sz="4450" b="1" dirty="0">
                <a:solidFill>
                  <a:srgbClr val="1B1B27"/>
                </a:solidFill>
                <a:latin typeface="Raleway" pitchFamily="34" charset="0"/>
                <a:ea typeface="Raleway" pitchFamily="34" charset="-122"/>
                <a:cs typeface="Raleway" pitchFamily="34" charset="-120"/>
              </a:rPr>
              <a:t>1-Crocodile Technology dasturiy haqida.</a:t>
            </a:r>
            <a:endParaRPr lang="en-US" sz="4450" dirty="0"/>
          </a:p>
        </p:txBody>
      </p:sp>
      <p:sp>
        <p:nvSpPr>
          <p:cNvPr id="3" name="Text 1"/>
          <p:cNvSpPr/>
          <p:nvPr/>
        </p:nvSpPr>
        <p:spPr>
          <a:xfrm>
            <a:off x="793790" y="2167057"/>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Bu dasturdan oʻrta maktab oʻquvchi va oʻqituvchilari, litsey, kollej talabalari va oliy ta’lim muassasalarining talaba, professor-oʻqituvchilari «Elektr», “Elektrotexnika”, “Sxemotexnika”, “Elektr zanjirlar nazariyasi“ fanlarida qoʻshimcha pedagogik dastariy vosita sifatida keng foydalanishlari mumkin.</a:t>
            </a:r>
            <a:endParaRPr lang="en-US" sz="1750" dirty="0"/>
          </a:p>
        </p:txBody>
      </p:sp>
      <p:sp>
        <p:nvSpPr>
          <p:cNvPr id="4" name="Text 2"/>
          <p:cNvSpPr/>
          <p:nvPr/>
        </p:nvSpPr>
        <p:spPr>
          <a:xfrm>
            <a:off x="793790" y="3510915"/>
            <a:ext cx="13042821" cy="362903"/>
          </a:xfrm>
          <a:prstGeom prst="rect">
            <a:avLst/>
          </a:prstGeom>
          <a:noFill/>
          <a:ln/>
        </p:spPr>
        <p:txBody>
          <a:bodyPr wrap="non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rasm.</a:t>
            </a:r>
            <a:endParaRPr lang="en-US" sz="1750" dirty="0"/>
          </a:p>
        </p:txBody>
      </p:sp>
      <p:sp>
        <p:nvSpPr>
          <p:cNvPr id="5" name="Text 3"/>
          <p:cNvSpPr/>
          <p:nvPr/>
        </p:nvSpPr>
        <p:spPr>
          <a:xfrm>
            <a:off x="793790" y="4128968"/>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Dastur Elektron konstruktor boʻlib, u monitor ekranida elektr sxemalarini yigʻish jarayonini xuddi haqiqiy tajribadagi singari imitatsiya qilish, elektr kattaliklarni mulьtimetrda (3 oʻlchovli), ampermetr va voltmetrlarda oʻlchash imkoniyatini beradi.Masalan, dasturda:</a:t>
            </a:r>
            <a:endParaRPr lang="en-US" sz="1750" dirty="0"/>
          </a:p>
        </p:txBody>
      </p:sp>
      <p:sp>
        <p:nvSpPr>
          <p:cNvPr id="6" name="Text 4"/>
          <p:cNvSpPr/>
          <p:nvPr/>
        </p:nvSpPr>
        <p:spPr>
          <a:xfrm>
            <a:off x="793790" y="5472827"/>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Mikroprotsessorlarni dasturlash va robototexnikaga oid modellarning 3D koʻrinishda simulyasiyalashtirish mumkin. Konstruktor detallarining tasviri va oʻlchov asboblarining sxematik va haqiqiy koʻrinishda berilgan;</a:t>
            </a:r>
            <a:endParaRPr lang="en-US" sz="1750" dirty="0"/>
          </a:p>
        </p:txBody>
      </p:sp>
      <p:sp>
        <p:nvSpPr>
          <p:cNvPr id="7" name="Text 5"/>
          <p:cNvSpPr/>
          <p:nvPr/>
        </p:nvSpPr>
        <p:spPr>
          <a:xfrm>
            <a:off x="793790" y="6657856"/>
            <a:ext cx="624470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8" name="Text 6"/>
          <p:cNvSpPr/>
          <p:nvPr/>
        </p:nvSpPr>
        <p:spPr>
          <a:xfrm>
            <a:off x="7599521" y="6657856"/>
            <a:ext cx="6244709" cy="362903"/>
          </a:xfrm>
          <a:prstGeom prst="rect">
            <a:avLst/>
          </a:prstGeom>
          <a:noFill/>
          <a:ln/>
        </p:spPr>
        <p:txBody>
          <a:bodyPr wrap="none" lIns="0" tIns="0" rIns="0" bIns="0" rtlCol="0" anchor="t"/>
          <a:lstStyle/>
          <a:p>
            <a:pPr marL="0" indent="0" algn="l">
              <a:lnSpc>
                <a:spcPts val="2850"/>
              </a:lnSpc>
              <a:buNone/>
            </a:pP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name="Slide 10">
    <p:spTree>
      <p:nvGrpSpPr>
        <p:cNvPr id="1" name=""/>
        <p:cNvGrpSpPr/>
        <p:nvPr/>
      </p:nvGrpSpPr>
      <p:grpSpPr>
        <a:xfrm>
          <a:off x="0" y="0"/>
          <a:ext cx="0" cy="0"/>
          <a:chOff x="0" y="0"/>
          <a:chExt cx="0" cy="0"/>
        </a:xfrm>
      </p:grpSpPr>
      <p:sp>
        <p:nvSpPr>
          <p:cNvPr id="2" name="Text 0"/>
          <p:cNvSpPr/>
          <p:nvPr/>
        </p:nvSpPr>
        <p:spPr>
          <a:xfrm>
            <a:off x="793790" y="1154906"/>
            <a:ext cx="10812304" cy="708779"/>
          </a:xfrm>
          <a:prstGeom prst="rect">
            <a:avLst/>
          </a:prstGeom>
          <a:noFill/>
          <a:ln/>
        </p:spPr>
        <p:txBody>
          <a:bodyPr wrap="none" lIns="0" tIns="0" rIns="0" bIns="0" rtlCol="0" anchor="t"/>
          <a:lstStyle/>
          <a:p>
            <a:pPr marL="0" indent="0" algn="l">
              <a:lnSpc>
                <a:spcPts val="5550"/>
              </a:lnSpc>
              <a:buNone/>
            </a:pPr>
            <a:r>
              <a:rPr lang="en-US" sz="4450" b="1" dirty="0">
                <a:solidFill>
                  <a:srgbClr val="1B1B27"/>
                </a:solidFill>
                <a:latin typeface="Raleway" pitchFamily="34" charset="0"/>
                <a:ea typeface="Raleway" pitchFamily="34" charset="-122"/>
                <a:cs typeface="Raleway" pitchFamily="34" charset="-120"/>
              </a:rPr>
              <a:t>2-Crocodile Technology dasturiy haqida</a:t>
            </a:r>
            <a:endParaRPr lang="en-US" sz="4450" dirty="0"/>
          </a:p>
        </p:txBody>
      </p:sp>
      <p:sp>
        <p:nvSpPr>
          <p:cNvPr id="3" name="Text 1"/>
          <p:cNvSpPr/>
          <p:nvPr/>
        </p:nvSpPr>
        <p:spPr>
          <a:xfrm>
            <a:off x="793790" y="2317313"/>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Qarshilikdan oqib oʻtayotgan tok quvvatining qiymati berilgan nominaldan ortib ketsa, qarshilik (portlab) kuyadi, bu esa ekranda uning rangi oʻzgarib qoraygan detal koʻrinishiga oʻtishi bilan koʻrsatiladi;</a:t>
            </a:r>
            <a:endParaRPr lang="en-US" sz="1750" dirty="0"/>
          </a:p>
        </p:txBody>
      </p:sp>
      <p:sp>
        <p:nvSpPr>
          <p:cNvPr id="4" name="Text 2"/>
          <p:cNvSpPr/>
          <p:nvPr/>
        </p:nvSpPr>
        <p:spPr>
          <a:xfrm>
            <a:off x="793790" y="3298269"/>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Lampochka va elektr isitgich asboblari quvvatning nominal qiymatida yorqinlashadi, agar ulardagi quvvat ishchi qiymatidan ortib ketsa kuyadi va bu asbob ekranda qorayib qoladi. Xuddi shuningdek ekranda boshqa detallardagi fizikaviy kattaliklarning oʻzgarishi imitatsiya qilinadi;</a:t>
            </a:r>
            <a:endParaRPr lang="en-US" sz="1750" dirty="0"/>
          </a:p>
        </p:txBody>
      </p:sp>
      <p:sp>
        <p:nvSpPr>
          <p:cNvPr id="5" name="Text 3"/>
          <p:cNvSpPr/>
          <p:nvPr/>
        </p:nvSpPr>
        <p:spPr>
          <a:xfrm>
            <a:off x="793790" y="4642128"/>
            <a:ext cx="13042821"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Koʻpgina jarayonlar va ularning natijalari tovushli effektlar orqali ifodalanadi. Bularning barchasi, talaba oʻzi yoʻl qoʻygan xatolarini koʻrishi, muvaffaqiyatsiz bajarilgan tajribaning sabablarini aniqlashni oʻrganishi va elektr sxemalarini tajribani haqiqiy qurilmalarda bajarishdan oldin tahlil qilish koʻnikmalarini hosil qilish imkonini beradi.Bu dastur, kasbi kim boʻlishidan qat’iy nazar foydalanuvchini izlanuvchanlikka, ijodiy fikr yuritishga, ish natijalarini tahlil qilishga oʻrgatadi.</a:t>
            </a:r>
            <a:endParaRPr lang="en-US" sz="1750" dirty="0"/>
          </a:p>
        </p:txBody>
      </p:sp>
      <p:sp>
        <p:nvSpPr>
          <p:cNvPr id="6" name="Text 4"/>
          <p:cNvSpPr/>
          <p:nvPr/>
        </p:nvSpPr>
        <p:spPr>
          <a:xfrm>
            <a:off x="793790" y="6348889"/>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Dastur imkoniyatlari juda keng boʻlib, undan amaliy mashgʻulotlarda (ya’ni masalalar yechishda) ayniqsa, virtual laboratoriya ishlarini bajarishda keng foydalanish mumkin.</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628</Words>
  <Application>Microsoft Office PowerPoint</Application>
  <PresentationFormat>Произвольный</PresentationFormat>
  <Paragraphs>82</Paragraphs>
  <Slides>10</Slides>
  <Notes>10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Roboto</vt:lpstr>
      <vt:lpstr>Raleway</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2</cp:revision>
  <dcterms:created xsi:type="dcterms:W3CDTF">2025-04-19T12:38:45Z</dcterms:created>
  <dcterms:modified xsi:type="dcterms:W3CDTF">2025-04-19T12:42:59Z</dcterms:modified>
</cp:coreProperties>
</file>