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Calibri" pitchFamily="34" charset="0"/>
      <p:regular r:id="rId11"/>
      <p:bold r:id="rId12"/>
      <p:italic r:id="rId13"/>
      <p:boldItalic r:id="rId14"/>
    </p:embeddedFont>
    <p:embeddedFont>
      <p:font typeface="Sora Light" charset="0"/>
      <p:regular r:id="rId15"/>
    </p:embeddedFont>
    <p:embeddedFont>
      <p:font typeface="Alexandria Semi Bold" charset="-78"/>
      <p:regular r:id="rId1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1" d="100"/>
          <a:sy n="91" d="100"/>
        </p:scale>
        <p:origin x="-534" y="-11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C2966C3E-6715-424C-8F68-BE8A7881F4FD}" type="datetimeFigureOut">
              <a:rPr lang="ru-RU" smtClean="0"/>
              <a:t>19.04.2025</a:t>
            </a:fld>
            <a:endParaRPr lang="ru-RU"/>
          </a:p>
        </p:txBody>
      </p:sp>
      <p:sp>
        <p:nvSpPr>
          <p:cNvPr id="4" name="Образ слайда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AF27B695-3E0B-4870-B829-5AD06C0A70CA}" type="slidenum">
              <a:rPr lang="ru-RU" smtClean="0"/>
              <a:t>‹#›</a:t>
            </a:fld>
            <a:endParaRPr lang="ru-RU"/>
          </a:p>
        </p:txBody>
      </p:sp>
    </p:spTree>
    <p:extLst>
      <p:ext uri="{BB962C8B-B14F-4D97-AF65-F5344CB8AC3E}">
        <p14:creationId xmlns:p14="http://schemas.microsoft.com/office/powerpoint/2010/main" val="123697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hyperlink" Target="https://e-imzo.uz"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4709" y="1531620"/>
            <a:ext cx="7627382" cy="2138124"/>
          </a:xfrm>
          <a:prstGeom prst="rect">
            <a:avLst/>
          </a:prstGeom>
          <a:noFill/>
          <a:ln/>
        </p:spPr>
        <p:txBody>
          <a:bodyPr wrap="squar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Elektron tijorat va elektron raqamli imzo: Asosiy tushunchalar</a:t>
            </a:r>
            <a:endParaRPr lang="en-US" sz="4450" dirty="0">
              <a:latin typeface="Times New Roman" pitchFamily="18" charset="0"/>
              <a:cs typeface="Times New Roman" pitchFamily="18" charset="0"/>
            </a:endParaRPr>
          </a:p>
        </p:txBody>
      </p:sp>
      <p:sp>
        <p:nvSpPr>
          <p:cNvPr id="4" name="Text 1"/>
          <p:cNvSpPr/>
          <p:nvPr/>
        </p:nvSpPr>
        <p:spPr>
          <a:xfrm>
            <a:off x="6244709" y="3994666"/>
            <a:ext cx="7627382" cy="208026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Ushbu taqdimotda zamonaviy elektron tijorat tizimlari, elektron pul birliklari, internet va mobil banking, hamda elektron raqamli imzo (ERI)ning asosiy tushunchalari va amaliy jihatlari haqida so‘z yuritiladi. Elektron tijorat va ERI bugungi raqamli iqtisodiyotda muhim o‘rin tutadi va biznes, davlat hamda foydalanuvchilar uchun yangi imkoniyatlar yaratadi.</a:t>
            </a:r>
            <a:endParaRPr lang="en-US" sz="1700" dirty="0">
              <a:latin typeface="Times New Roman" pitchFamily="18" charset="0"/>
              <a:cs typeface="Times New Roman" pitchFamily="18" charset="0"/>
            </a:endParaRPr>
          </a:p>
        </p:txBody>
      </p:sp>
      <p:sp>
        <p:nvSpPr>
          <p:cNvPr id="6" name="Text 3"/>
          <p:cNvSpPr/>
          <p:nvPr/>
        </p:nvSpPr>
        <p:spPr>
          <a:xfrm>
            <a:off x="6347341" y="6459379"/>
            <a:ext cx="141327" cy="97512"/>
          </a:xfrm>
          <a:prstGeom prst="rect">
            <a:avLst/>
          </a:prstGeom>
          <a:noFill/>
          <a:ln/>
        </p:spPr>
        <p:txBody>
          <a:bodyPr wrap="none" lIns="0" tIns="0" rIns="0" bIns="0" rtlCol="0" anchor="t"/>
          <a:lstStyle/>
          <a:p>
            <a:pPr marL="0" indent="0" algn="ctr">
              <a:lnSpc>
                <a:spcPts val="750"/>
              </a:lnSpc>
              <a:buNone/>
            </a:pPr>
            <a:r>
              <a:rPr lang="en-US" sz="750" dirty="0">
                <a:solidFill>
                  <a:srgbClr val="4D4D51"/>
                </a:solidFill>
                <a:latin typeface="Sora Medium" pitchFamily="34" charset="0"/>
                <a:ea typeface="Sora Medium" pitchFamily="34" charset="-122"/>
                <a:cs typeface="Sora Medium" pitchFamily="34" charset="-120"/>
              </a:rPr>
              <a:t>ab</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758309" y="1880711"/>
            <a:ext cx="13113782" cy="1425416"/>
          </a:xfrm>
          <a:prstGeom prst="rect">
            <a:avLst/>
          </a:prstGeom>
          <a:noFill/>
          <a:ln/>
        </p:spPr>
        <p:txBody>
          <a:bodyPr wrap="squar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Elektron tijorat va e-marketing: Zamonaviy biznes modeli</a:t>
            </a:r>
            <a:endParaRPr lang="en-US" sz="4450" dirty="0">
              <a:latin typeface="Times New Roman" pitchFamily="18" charset="0"/>
              <a:cs typeface="Times New Roman" pitchFamily="18" charset="0"/>
            </a:endParaRPr>
          </a:p>
        </p:txBody>
      </p:sp>
      <p:sp>
        <p:nvSpPr>
          <p:cNvPr id="3" name="Text 1"/>
          <p:cNvSpPr/>
          <p:nvPr/>
        </p:nvSpPr>
        <p:spPr>
          <a:xfrm>
            <a:off x="758309" y="3847624"/>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1F1E1E"/>
                </a:solidFill>
                <a:latin typeface="Times New Roman" pitchFamily="18" charset="0"/>
                <a:ea typeface="Alexandria Semi Bold" pitchFamily="34" charset="-122"/>
                <a:cs typeface="Times New Roman" pitchFamily="18" charset="0"/>
              </a:rPr>
              <a:t>Elektron tijorat</a:t>
            </a:r>
            <a:endParaRPr lang="en-US" sz="2200" dirty="0">
              <a:latin typeface="Times New Roman" pitchFamily="18" charset="0"/>
              <a:cs typeface="Times New Roman" pitchFamily="18" charset="0"/>
            </a:endParaRPr>
          </a:p>
        </p:txBody>
      </p:sp>
      <p:sp>
        <p:nvSpPr>
          <p:cNvPr id="4" name="Text 2"/>
          <p:cNvSpPr/>
          <p:nvPr/>
        </p:nvSpPr>
        <p:spPr>
          <a:xfrm>
            <a:off x="758309" y="4420433"/>
            <a:ext cx="6292572" cy="173355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Internet texnologiyalari asosida mahsulot va xizmatlarni sotib olish, sotish va biznes jarayonlarini amalga oshirishdir. AQSH olimlari A. Summer va G. Dunkan elektron tijoratni subyektlar o‘rtasidagi elektron biznes jarayoni deb ta’riflashadi.</a:t>
            </a:r>
            <a:endParaRPr lang="en-US" sz="1700" dirty="0">
              <a:latin typeface="Times New Roman" pitchFamily="18" charset="0"/>
              <a:cs typeface="Times New Roman" pitchFamily="18" charset="0"/>
            </a:endParaRPr>
          </a:p>
        </p:txBody>
      </p:sp>
      <p:sp>
        <p:nvSpPr>
          <p:cNvPr id="5" name="Text 3"/>
          <p:cNvSpPr/>
          <p:nvPr/>
        </p:nvSpPr>
        <p:spPr>
          <a:xfrm>
            <a:off x="7587139" y="3847624"/>
            <a:ext cx="4513540" cy="356235"/>
          </a:xfrm>
          <a:prstGeom prst="rect">
            <a:avLst/>
          </a:prstGeom>
          <a:noFill/>
          <a:ln/>
        </p:spPr>
        <p:txBody>
          <a:bodyPr wrap="none" lIns="0" tIns="0" rIns="0" bIns="0" rtlCol="0" anchor="t"/>
          <a:lstStyle/>
          <a:p>
            <a:pPr marL="0" indent="0" algn="l">
              <a:lnSpc>
                <a:spcPts val="2800"/>
              </a:lnSpc>
              <a:buNone/>
            </a:pPr>
            <a:r>
              <a:rPr lang="en-US" sz="2200" dirty="0">
                <a:solidFill>
                  <a:srgbClr val="1F1E1E"/>
                </a:solidFill>
                <a:latin typeface="Times New Roman" pitchFamily="18" charset="0"/>
                <a:ea typeface="Alexandria Semi Bold" pitchFamily="34" charset="-122"/>
                <a:cs typeface="Times New Roman" pitchFamily="18" charset="0"/>
              </a:rPr>
              <a:t>Elektron biznes va e-marketing</a:t>
            </a:r>
            <a:endParaRPr lang="en-US" sz="2200" dirty="0">
              <a:latin typeface="Times New Roman" pitchFamily="18" charset="0"/>
              <a:cs typeface="Times New Roman" pitchFamily="18" charset="0"/>
            </a:endParaRPr>
          </a:p>
        </p:txBody>
      </p:sp>
      <p:sp>
        <p:nvSpPr>
          <p:cNvPr id="6" name="Text 4"/>
          <p:cNvSpPr/>
          <p:nvPr/>
        </p:nvSpPr>
        <p:spPr>
          <a:xfrm>
            <a:off x="7587139" y="4420433"/>
            <a:ext cx="6292572" cy="138684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Elektron biznes – bu nafaqat savdo, balki xizmat ko‘rsatish, hamkorlik va ta’limni ham o‘z ichiga oladi. E-marketing esa internet orqali marketing tadbirlarini amalga oshirishni anglatadi.</a:t>
            </a:r>
            <a:endParaRPr lang="en-US" sz="17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534716"/>
            <a:ext cx="7627382" cy="1425416"/>
          </a:xfrm>
          <a:prstGeom prst="rect">
            <a:avLst/>
          </a:prstGeom>
          <a:noFill/>
          <a:ln/>
        </p:spPr>
        <p:txBody>
          <a:bodyPr wrap="squar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Elektron tijoratning asosiy afzalliklari</a:t>
            </a:r>
            <a:endParaRPr lang="en-US" sz="4450" dirty="0">
              <a:latin typeface="Times New Roman" pitchFamily="18" charset="0"/>
              <a:cs typeface="Times New Roman" pitchFamily="18" charset="0"/>
            </a:endParaRPr>
          </a:p>
        </p:txBody>
      </p:sp>
      <p:sp>
        <p:nvSpPr>
          <p:cNvPr id="4" name="Shape 1"/>
          <p:cNvSpPr/>
          <p:nvPr/>
        </p:nvSpPr>
        <p:spPr>
          <a:xfrm>
            <a:off x="758309" y="3528774"/>
            <a:ext cx="487442" cy="487442"/>
          </a:xfrm>
          <a:prstGeom prst="roundRect">
            <a:avLst>
              <a:gd name="adj" fmla="val 18669"/>
            </a:avLst>
          </a:prstGeom>
          <a:solidFill>
            <a:srgbClr val="D5DCF6"/>
          </a:solidFill>
          <a:ln w="7620">
            <a:solidFill>
              <a:srgbClr val="BBC2DC"/>
            </a:solidFill>
            <a:prstDash val="solid"/>
          </a:ln>
        </p:spPr>
      </p:sp>
      <p:sp>
        <p:nvSpPr>
          <p:cNvPr id="5" name="Text 2"/>
          <p:cNvSpPr/>
          <p:nvPr/>
        </p:nvSpPr>
        <p:spPr>
          <a:xfrm>
            <a:off x="1462326" y="3528774"/>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Quvvat va tezlik</a:t>
            </a:r>
            <a:endParaRPr lang="en-US" sz="2200" dirty="0">
              <a:latin typeface="Times New Roman" pitchFamily="18" charset="0"/>
              <a:cs typeface="Times New Roman" pitchFamily="18" charset="0"/>
            </a:endParaRPr>
          </a:p>
        </p:txBody>
      </p:sp>
      <p:sp>
        <p:nvSpPr>
          <p:cNvPr id="6" name="Text 3"/>
          <p:cNvSpPr/>
          <p:nvPr/>
        </p:nvSpPr>
        <p:spPr>
          <a:xfrm>
            <a:off x="1462326" y="4014907"/>
            <a:ext cx="3001447" cy="104013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Xaridorlar istalgan joy va vaqtda mahsulot tanlash va sotib olish imkoniga ega.</a:t>
            </a:r>
            <a:endParaRPr lang="en-US" sz="1700" dirty="0">
              <a:latin typeface="Times New Roman" pitchFamily="18" charset="0"/>
              <a:cs typeface="Times New Roman" pitchFamily="18" charset="0"/>
            </a:endParaRPr>
          </a:p>
        </p:txBody>
      </p:sp>
      <p:sp>
        <p:nvSpPr>
          <p:cNvPr id="7" name="Shape 4"/>
          <p:cNvSpPr/>
          <p:nvPr/>
        </p:nvSpPr>
        <p:spPr>
          <a:xfrm>
            <a:off x="4680347" y="3528774"/>
            <a:ext cx="487442" cy="487442"/>
          </a:xfrm>
          <a:prstGeom prst="roundRect">
            <a:avLst>
              <a:gd name="adj" fmla="val 18669"/>
            </a:avLst>
          </a:prstGeom>
          <a:solidFill>
            <a:srgbClr val="D5DCF6"/>
          </a:solidFill>
          <a:ln w="7620">
            <a:solidFill>
              <a:srgbClr val="BBC2DC"/>
            </a:solidFill>
            <a:prstDash val="solid"/>
          </a:ln>
        </p:spPr>
      </p:sp>
      <p:sp>
        <p:nvSpPr>
          <p:cNvPr id="8" name="Text 5"/>
          <p:cNvSpPr/>
          <p:nvPr/>
        </p:nvSpPr>
        <p:spPr>
          <a:xfrm>
            <a:off x="5384363" y="3528774"/>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Raqobat va sifat</a:t>
            </a:r>
            <a:endParaRPr lang="en-US" sz="2200" dirty="0">
              <a:latin typeface="Times New Roman" pitchFamily="18" charset="0"/>
              <a:cs typeface="Times New Roman" pitchFamily="18" charset="0"/>
            </a:endParaRPr>
          </a:p>
        </p:txBody>
      </p:sp>
      <p:sp>
        <p:nvSpPr>
          <p:cNvPr id="9" name="Text 6"/>
          <p:cNvSpPr/>
          <p:nvPr/>
        </p:nvSpPr>
        <p:spPr>
          <a:xfrm>
            <a:off x="5384363" y="4014907"/>
            <a:ext cx="3001447" cy="104013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Ko‘plab firmalar o‘rtasida raqobat kuchayadi, mahsulot sifati oshadi.</a:t>
            </a:r>
            <a:endParaRPr lang="en-US" sz="1700" dirty="0">
              <a:latin typeface="Times New Roman" pitchFamily="18" charset="0"/>
              <a:cs typeface="Times New Roman" pitchFamily="18" charset="0"/>
            </a:endParaRPr>
          </a:p>
        </p:txBody>
      </p:sp>
      <p:sp>
        <p:nvSpPr>
          <p:cNvPr id="10" name="Shape 7"/>
          <p:cNvSpPr/>
          <p:nvPr/>
        </p:nvSpPr>
        <p:spPr>
          <a:xfrm>
            <a:off x="758309" y="5515332"/>
            <a:ext cx="487442" cy="487442"/>
          </a:xfrm>
          <a:prstGeom prst="roundRect">
            <a:avLst>
              <a:gd name="adj" fmla="val 18669"/>
            </a:avLst>
          </a:prstGeom>
          <a:solidFill>
            <a:srgbClr val="D5DCF6"/>
          </a:solidFill>
          <a:ln w="7620">
            <a:solidFill>
              <a:srgbClr val="BBC2DC"/>
            </a:solidFill>
            <a:prstDash val="solid"/>
          </a:ln>
        </p:spPr>
      </p:sp>
      <p:sp>
        <p:nvSpPr>
          <p:cNvPr id="11" name="Text 8"/>
          <p:cNvSpPr/>
          <p:nvPr/>
        </p:nvSpPr>
        <p:spPr>
          <a:xfrm>
            <a:off x="1462326" y="5515332"/>
            <a:ext cx="3477220"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Xarajatlarni kamaytirish</a:t>
            </a:r>
            <a:endParaRPr lang="en-US" sz="2200" dirty="0">
              <a:latin typeface="Times New Roman" pitchFamily="18" charset="0"/>
              <a:cs typeface="Times New Roman" pitchFamily="18" charset="0"/>
            </a:endParaRPr>
          </a:p>
        </p:txBody>
      </p:sp>
      <p:sp>
        <p:nvSpPr>
          <p:cNvPr id="12" name="Text 9"/>
          <p:cNvSpPr/>
          <p:nvPr/>
        </p:nvSpPr>
        <p:spPr>
          <a:xfrm>
            <a:off x="1462326" y="6001464"/>
            <a:ext cx="6923365"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Ortiqcha vaqt va xarajatlar qisqaradi, mahsulotlarni tez va samarali topish mumkin.</a:t>
            </a:r>
            <a:endParaRPr lang="en-US" sz="17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820341"/>
            <a:ext cx="7627382" cy="1425416"/>
          </a:xfrm>
          <a:prstGeom prst="rect">
            <a:avLst/>
          </a:prstGeom>
          <a:noFill/>
          <a:ln/>
        </p:spPr>
        <p:txBody>
          <a:bodyPr wrap="squar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Elektron pul birliklari va to‘lov tizimlari</a:t>
            </a:r>
            <a:endParaRPr lang="en-US" sz="4450" dirty="0">
              <a:latin typeface="Times New Roman" pitchFamily="18" charset="0"/>
              <a:cs typeface="Times New Roman" pitchFamily="18" charset="0"/>
            </a:endParaRPr>
          </a:p>
        </p:txBody>
      </p:sp>
      <p:pic>
        <p:nvPicPr>
          <p:cNvPr id="4" name="Image 1" descr="preencoded.png"/>
          <p:cNvPicPr>
            <a:picLocks noChangeAspect="1"/>
          </p:cNvPicPr>
          <p:nvPr/>
        </p:nvPicPr>
        <p:blipFill>
          <a:blip r:embed="rId4"/>
          <a:stretch>
            <a:fillRect/>
          </a:stretch>
        </p:blipFill>
        <p:spPr>
          <a:xfrm>
            <a:off x="758309" y="2608540"/>
            <a:ext cx="541615" cy="541615"/>
          </a:xfrm>
          <a:prstGeom prst="rect">
            <a:avLst/>
          </a:prstGeom>
        </p:spPr>
      </p:pic>
      <p:sp>
        <p:nvSpPr>
          <p:cNvPr id="5" name="Text 1"/>
          <p:cNvSpPr/>
          <p:nvPr/>
        </p:nvSpPr>
        <p:spPr>
          <a:xfrm>
            <a:off x="1516499" y="2570678"/>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WebMoney</a:t>
            </a:r>
            <a:endParaRPr lang="en-US" sz="2200" dirty="0">
              <a:latin typeface="Times New Roman" pitchFamily="18" charset="0"/>
              <a:cs typeface="Times New Roman" pitchFamily="18" charset="0"/>
            </a:endParaRPr>
          </a:p>
        </p:txBody>
      </p:sp>
      <p:sp>
        <p:nvSpPr>
          <p:cNvPr id="6" name="Text 2"/>
          <p:cNvSpPr/>
          <p:nvPr/>
        </p:nvSpPr>
        <p:spPr>
          <a:xfrm>
            <a:off x="1516499" y="3056811"/>
            <a:ext cx="6869192"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WMZ, WMR, WME kabi elektron pul birliklari xalqaro hisob-kitoblar uchun ishlatiladi.</a:t>
            </a:r>
            <a:endParaRPr lang="en-US" sz="1700" dirty="0">
              <a:latin typeface="Times New Roman" pitchFamily="18" charset="0"/>
              <a:cs typeface="Times New Roman" pitchFamily="18" charset="0"/>
            </a:endParaRPr>
          </a:p>
        </p:txBody>
      </p:sp>
      <p:pic>
        <p:nvPicPr>
          <p:cNvPr id="7" name="Image 2" descr="preencoded.png"/>
          <p:cNvPicPr>
            <a:picLocks noChangeAspect="1"/>
          </p:cNvPicPr>
          <p:nvPr/>
        </p:nvPicPr>
        <p:blipFill>
          <a:blip r:embed="rId5"/>
          <a:stretch>
            <a:fillRect/>
          </a:stretch>
        </p:blipFill>
        <p:spPr>
          <a:xfrm>
            <a:off x="758309" y="4438055"/>
            <a:ext cx="541615" cy="541615"/>
          </a:xfrm>
          <a:prstGeom prst="rect">
            <a:avLst/>
          </a:prstGeom>
        </p:spPr>
      </p:pic>
      <p:sp>
        <p:nvSpPr>
          <p:cNvPr id="8" name="Text 3"/>
          <p:cNvSpPr/>
          <p:nvPr/>
        </p:nvSpPr>
        <p:spPr>
          <a:xfrm>
            <a:off x="1516499" y="4400193"/>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Visa kartalari</a:t>
            </a:r>
            <a:endParaRPr lang="en-US" sz="2200" dirty="0">
              <a:latin typeface="Times New Roman" pitchFamily="18" charset="0"/>
              <a:cs typeface="Times New Roman" pitchFamily="18" charset="0"/>
            </a:endParaRPr>
          </a:p>
        </p:txBody>
      </p:sp>
      <p:sp>
        <p:nvSpPr>
          <p:cNvPr id="9" name="Text 4"/>
          <p:cNvSpPr/>
          <p:nvPr/>
        </p:nvSpPr>
        <p:spPr>
          <a:xfrm>
            <a:off x="1516499" y="4886325"/>
            <a:ext cx="6869192"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Visa kartalari dunyo bo‘ylab tez va xavfsiz to‘lovlarni amalga oshirish imkonini beradi.</a:t>
            </a:r>
            <a:endParaRPr lang="en-US" sz="1700" dirty="0">
              <a:latin typeface="Times New Roman" pitchFamily="18" charset="0"/>
              <a:cs typeface="Times New Roman" pitchFamily="18" charset="0"/>
            </a:endParaRPr>
          </a:p>
        </p:txBody>
      </p:sp>
      <p:pic>
        <p:nvPicPr>
          <p:cNvPr id="10" name="Image 3" descr="preencoded.png"/>
          <p:cNvPicPr>
            <a:picLocks noChangeAspect="1"/>
          </p:cNvPicPr>
          <p:nvPr/>
        </p:nvPicPr>
        <p:blipFill>
          <a:blip r:embed="rId6"/>
          <a:stretch>
            <a:fillRect/>
          </a:stretch>
        </p:blipFill>
        <p:spPr>
          <a:xfrm>
            <a:off x="758309" y="6267569"/>
            <a:ext cx="541615" cy="541615"/>
          </a:xfrm>
          <a:prstGeom prst="rect">
            <a:avLst/>
          </a:prstGeom>
        </p:spPr>
      </p:pic>
      <p:sp>
        <p:nvSpPr>
          <p:cNvPr id="11" name="Text 5"/>
          <p:cNvSpPr/>
          <p:nvPr/>
        </p:nvSpPr>
        <p:spPr>
          <a:xfrm>
            <a:off x="1516499" y="6229707"/>
            <a:ext cx="3766780"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Internet va mobil banking</a:t>
            </a:r>
            <a:endParaRPr lang="en-US" sz="2200" dirty="0">
              <a:latin typeface="Times New Roman" pitchFamily="18" charset="0"/>
              <a:cs typeface="Times New Roman" pitchFamily="18" charset="0"/>
            </a:endParaRPr>
          </a:p>
        </p:txBody>
      </p:sp>
      <p:sp>
        <p:nvSpPr>
          <p:cNvPr id="12" name="Text 6"/>
          <p:cNvSpPr/>
          <p:nvPr/>
        </p:nvSpPr>
        <p:spPr>
          <a:xfrm>
            <a:off x="1516499" y="6715839"/>
            <a:ext cx="6869192"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Bank xizmatlaridan masofadan foydalanish, to‘lovlar va hisoblarni boshqarish imkoniyati.</a:t>
            </a:r>
            <a:endParaRPr lang="en-US" sz="17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758309" y="768310"/>
            <a:ext cx="10807422" cy="712708"/>
          </a:xfrm>
          <a:prstGeom prst="rect">
            <a:avLst/>
          </a:prstGeom>
          <a:noFill/>
          <a:ln/>
        </p:spPr>
        <p:txBody>
          <a:bodyPr wrap="non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Mobil banking va uning imkoniyatlari</a:t>
            </a:r>
            <a:endParaRPr lang="en-US" sz="4450" dirty="0">
              <a:latin typeface="Times New Roman" pitchFamily="18" charset="0"/>
              <a:cs typeface="Times New Roman" pitchFamily="18" charset="0"/>
            </a:endParaRPr>
          </a:p>
        </p:txBody>
      </p:sp>
      <p:pic>
        <p:nvPicPr>
          <p:cNvPr id="3" name="Image 0" descr="preencoded.png"/>
          <p:cNvPicPr>
            <a:picLocks noChangeAspect="1"/>
          </p:cNvPicPr>
          <p:nvPr/>
        </p:nvPicPr>
        <p:blipFill>
          <a:blip r:embed="rId3"/>
          <a:stretch>
            <a:fillRect/>
          </a:stretch>
        </p:blipFill>
        <p:spPr>
          <a:xfrm>
            <a:off x="3381018" y="3527108"/>
            <a:ext cx="7868245" cy="7868245"/>
          </a:xfrm>
          <a:prstGeom prst="rect">
            <a:avLst/>
          </a:prstGeom>
        </p:spPr>
      </p:pic>
      <p:sp>
        <p:nvSpPr>
          <p:cNvPr id="4" name="Text 1"/>
          <p:cNvSpPr/>
          <p:nvPr/>
        </p:nvSpPr>
        <p:spPr>
          <a:xfrm>
            <a:off x="4576941" y="5757327"/>
            <a:ext cx="365522" cy="456962"/>
          </a:xfrm>
          <a:prstGeom prst="rect">
            <a:avLst/>
          </a:prstGeom>
          <a:noFill/>
          <a:ln/>
        </p:spPr>
        <p:txBody>
          <a:bodyPr wrap="none" lIns="0" tIns="0" rIns="0" bIns="0" rtlCol="0" anchor="t"/>
          <a:lstStyle/>
          <a:p>
            <a:pPr marL="0" indent="0" algn="l">
              <a:lnSpc>
                <a:spcPts val="4600"/>
              </a:lnSpc>
              <a:buNone/>
            </a:pPr>
            <a:r>
              <a:rPr lang="en-US" sz="2850" dirty="0">
                <a:solidFill>
                  <a:srgbClr val="3B3535"/>
                </a:solidFill>
                <a:latin typeface="Alexandria Semi Bold" pitchFamily="34" charset="0"/>
                <a:ea typeface="Alexandria Semi Bold" pitchFamily="34" charset="-122"/>
                <a:cs typeface="Alexandria Semi Bold" pitchFamily="34" charset="-120"/>
              </a:rPr>
              <a:t>1</a:t>
            </a:r>
            <a:endParaRPr lang="en-US" sz="2850" dirty="0"/>
          </a:p>
        </p:txBody>
      </p:sp>
      <p:pic>
        <p:nvPicPr>
          <p:cNvPr id="5" name="Image 1" descr="preencoded.png"/>
          <p:cNvPicPr>
            <a:picLocks noChangeAspect="1"/>
          </p:cNvPicPr>
          <p:nvPr/>
        </p:nvPicPr>
        <p:blipFill>
          <a:blip r:embed="rId4"/>
          <a:stretch>
            <a:fillRect/>
          </a:stretch>
        </p:blipFill>
        <p:spPr>
          <a:xfrm>
            <a:off x="3381018" y="3527108"/>
            <a:ext cx="7868245" cy="7868245"/>
          </a:xfrm>
          <a:prstGeom prst="rect">
            <a:avLst/>
          </a:prstGeom>
        </p:spPr>
      </p:pic>
      <p:sp>
        <p:nvSpPr>
          <p:cNvPr id="6" name="Text 2"/>
          <p:cNvSpPr/>
          <p:nvPr/>
        </p:nvSpPr>
        <p:spPr>
          <a:xfrm>
            <a:off x="7132260" y="4282023"/>
            <a:ext cx="365522" cy="456962"/>
          </a:xfrm>
          <a:prstGeom prst="rect">
            <a:avLst/>
          </a:prstGeom>
          <a:noFill/>
          <a:ln/>
        </p:spPr>
        <p:txBody>
          <a:bodyPr wrap="none" lIns="0" tIns="0" rIns="0" bIns="0" rtlCol="0" anchor="t"/>
          <a:lstStyle/>
          <a:p>
            <a:pPr marL="0" indent="0" algn="l">
              <a:lnSpc>
                <a:spcPts val="4600"/>
              </a:lnSpc>
              <a:buNone/>
            </a:pPr>
            <a:r>
              <a:rPr lang="en-US" sz="2850" dirty="0">
                <a:solidFill>
                  <a:srgbClr val="3B3535"/>
                </a:solidFill>
                <a:latin typeface="Alexandria Semi Bold" pitchFamily="34" charset="0"/>
                <a:ea typeface="Alexandria Semi Bold" pitchFamily="34" charset="-122"/>
                <a:cs typeface="Alexandria Semi Bold" pitchFamily="34" charset="-120"/>
              </a:rPr>
              <a:t>2</a:t>
            </a:r>
            <a:endParaRPr lang="en-US" sz="2850" dirty="0"/>
          </a:p>
        </p:txBody>
      </p:sp>
      <p:pic>
        <p:nvPicPr>
          <p:cNvPr id="7" name="Image 2" descr="preencoded.png"/>
          <p:cNvPicPr>
            <a:picLocks noChangeAspect="1"/>
          </p:cNvPicPr>
          <p:nvPr/>
        </p:nvPicPr>
        <p:blipFill>
          <a:blip r:embed="rId5"/>
          <a:stretch>
            <a:fillRect/>
          </a:stretch>
        </p:blipFill>
        <p:spPr>
          <a:xfrm>
            <a:off x="3381018" y="3527108"/>
            <a:ext cx="7868245" cy="7868245"/>
          </a:xfrm>
          <a:prstGeom prst="rect">
            <a:avLst/>
          </a:prstGeom>
        </p:spPr>
      </p:pic>
      <p:sp>
        <p:nvSpPr>
          <p:cNvPr id="8" name="Text 3"/>
          <p:cNvSpPr/>
          <p:nvPr/>
        </p:nvSpPr>
        <p:spPr>
          <a:xfrm>
            <a:off x="9687461" y="5757327"/>
            <a:ext cx="365522" cy="456962"/>
          </a:xfrm>
          <a:prstGeom prst="rect">
            <a:avLst/>
          </a:prstGeom>
          <a:noFill/>
          <a:ln/>
        </p:spPr>
        <p:txBody>
          <a:bodyPr wrap="none" lIns="0" tIns="0" rIns="0" bIns="0" rtlCol="0" anchor="t"/>
          <a:lstStyle/>
          <a:p>
            <a:pPr marL="0" indent="0" algn="l">
              <a:lnSpc>
                <a:spcPts val="4600"/>
              </a:lnSpc>
              <a:buNone/>
            </a:pPr>
            <a:r>
              <a:rPr lang="en-US" sz="2850" dirty="0">
                <a:solidFill>
                  <a:srgbClr val="3B3535"/>
                </a:solidFill>
                <a:latin typeface="Alexandria Semi Bold" pitchFamily="34" charset="0"/>
                <a:ea typeface="Alexandria Semi Bold" pitchFamily="34" charset="-122"/>
                <a:cs typeface="Alexandria Semi Bold" pitchFamily="34" charset="-120"/>
              </a:rPr>
              <a:t>3</a:t>
            </a:r>
            <a:endParaRPr lang="en-US" sz="2850" dirty="0"/>
          </a:p>
        </p:txBody>
      </p:sp>
      <p:sp>
        <p:nvSpPr>
          <p:cNvPr id="9" name="Text 4"/>
          <p:cNvSpPr/>
          <p:nvPr/>
        </p:nvSpPr>
        <p:spPr>
          <a:xfrm>
            <a:off x="1410176" y="3094434"/>
            <a:ext cx="2850713" cy="356235"/>
          </a:xfrm>
          <a:prstGeom prst="rect">
            <a:avLst/>
          </a:prstGeom>
          <a:noFill/>
          <a:ln/>
        </p:spPr>
        <p:txBody>
          <a:bodyPr wrap="none" lIns="0" tIns="0" rIns="0" bIns="0" rtlCol="0" anchor="t"/>
          <a:lstStyle/>
          <a:p>
            <a:pPr marL="0" indent="0" algn="ctr">
              <a:lnSpc>
                <a:spcPts val="2800"/>
              </a:lnSpc>
              <a:buNone/>
            </a:pPr>
            <a:r>
              <a:rPr lang="en-US" sz="2200" dirty="0">
                <a:solidFill>
                  <a:srgbClr val="1F1E1E"/>
                </a:solidFill>
                <a:latin typeface="Times New Roman" pitchFamily="18" charset="0"/>
                <a:ea typeface="Alexandria Semi Bold" pitchFamily="34" charset="-122"/>
                <a:cs typeface="Times New Roman" pitchFamily="18" charset="0"/>
              </a:rPr>
              <a:t>Hisobni boshqarish</a:t>
            </a:r>
            <a:endParaRPr lang="en-US" sz="2200" dirty="0">
              <a:latin typeface="Times New Roman" pitchFamily="18" charset="0"/>
              <a:cs typeface="Times New Roman" pitchFamily="18" charset="0"/>
            </a:endParaRPr>
          </a:p>
        </p:txBody>
      </p:sp>
      <p:sp>
        <p:nvSpPr>
          <p:cNvPr id="10" name="Text 5"/>
          <p:cNvSpPr/>
          <p:nvPr/>
        </p:nvSpPr>
        <p:spPr>
          <a:xfrm>
            <a:off x="758309" y="3580567"/>
            <a:ext cx="4154567"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Times New Roman" pitchFamily="18" charset="0"/>
                <a:ea typeface="Sora Light" pitchFamily="34" charset="-122"/>
                <a:cs typeface="Times New Roman" pitchFamily="18" charset="0"/>
              </a:rPr>
              <a:t>Kartalar holatini kuzatish va to‘lovlarni amalga oshirish.</a:t>
            </a:r>
            <a:endParaRPr lang="en-US" sz="1700" dirty="0">
              <a:latin typeface="Times New Roman" pitchFamily="18" charset="0"/>
              <a:cs typeface="Times New Roman" pitchFamily="18" charset="0"/>
            </a:endParaRPr>
          </a:p>
        </p:txBody>
      </p:sp>
      <p:sp>
        <p:nvSpPr>
          <p:cNvPr id="11" name="Text 6"/>
          <p:cNvSpPr/>
          <p:nvPr/>
        </p:nvSpPr>
        <p:spPr>
          <a:xfrm>
            <a:off x="5889784" y="1914287"/>
            <a:ext cx="2850713" cy="356235"/>
          </a:xfrm>
          <a:prstGeom prst="rect">
            <a:avLst/>
          </a:prstGeom>
          <a:noFill/>
          <a:ln/>
        </p:spPr>
        <p:txBody>
          <a:bodyPr wrap="none" lIns="0" tIns="0" rIns="0" bIns="0" rtlCol="0" anchor="t"/>
          <a:lstStyle/>
          <a:p>
            <a:pPr marL="0" indent="0" algn="ctr">
              <a:lnSpc>
                <a:spcPts val="2800"/>
              </a:lnSpc>
              <a:buNone/>
            </a:pPr>
            <a:r>
              <a:rPr lang="en-US" sz="2200" dirty="0">
                <a:solidFill>
                  <a:srgbClr val="1F1E1E"/>
                </a:solidFill>
                <a:latin typeface="Times New Roman" pitchFamily="18" charset="0"/>
                <a:ea typeface="Alexandria Semi Bold" pitchFamily="34" charset="-122"/>
                <a:cs typeface="Times New Roman" pitchFamily="18" charset="0"/>
              </a:rPr>
              <a:t>Onlayn xizmatlar</a:t>
            </a:r>
            <a:endParaRPr lang="en-US" sz="2200" dirty="0">
              <a:latin typeface="Times New Roman" pitchFamily="18" charset="0"/>
              <a:cs typeface="Times New Roman" pitchFamily="18" charset="0"/>
            </a:endParaRPr>
          </a:p>
        </p:txBody>
      </p:sp>
      <p:sp>
        <p:nvSpPr>
          <p:cNvPr id="12" name="Text 7"/>
          <p:cNvSpPr/>
          <p:nvPr/>
        </p:nvSpPr>
        <p:spPr>
          <a:xfrm>
            <a:off x="5237798" y="2400419"/>
            <a:ext cx="4154686"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Times New Roman" pitchFamily="18" charset="0"/>
                <a:ea typeface="Sora Light" pitchFamily="34" charset="-122"/>
                <a:cs typeface="Times New Roman" pitchFamily="18" charset="0"/>
              </a:rPr>
              <a:t>Kommunal to‘lovlar, konversiya, kredit va omonat amaliyotlari.</a:t>
            </a:r>
            <a:endParaRPr lang="en-US" sz="1700" dirty="0">
              <a:latin typeface="Times New Roman" pitchFamily="18" charset="0"/>
              <a:cs typeface="Times New Roman" pitchFamily="18" charset="0"/>
            </a:endParaRPr>
          </a:p>
        </p:txBody>
      </p:sp>
      <p:sp>
        <p:nvSpPr>
          <p:cNvPr id="13" name="Text 8"/>
          <p:cNvSpPr/>
          <p:nvPr/>
        </p:nvSpPr>
        <p:spPr>
          <a:xfrm>
            <a:off x="10291882" y="3094434"/>
            <a:ext cx="3005733" cy="356235"/>
          </a:xfrm>
          <a:prstGeom prst="rect">
            <a:avLst/>
          </a:prstGeom>
          <a:noFill/>
          <a:ln/>
        </p:spPr>
        <p:txBody>
          <a:bodyPr wrap="none" lIns="0" tIns="0" rIns="0" bIns="0" rtlCol="0" anchor="t"/>
          <a:lstStyle/>
          <a:p>
            <a:pPr marL="0" indent="0" algn="ctr">
              <a:lnSpc>
                <a:spcPts val="2800"/>
              </a:lnSpc>
              <a:buNone/>
            </a:pPr>
            <a:r>
              <a:rPr lang="en-US" sz="2200" dirty="0">
                <a:solidFill>
                  <a:srgbClr val="1F1E1E"/>
                </a:solidFill>
                <a:latin typeface="Times New Roman" pitchFamily="18" charset="0"/>
                <a:ea typeface="Alexandria Semi Bold" pitchFamily="34" charset="-122"/>
                <a:cs typeface="Times New Roman" pitchFamily="18" charset="0"/>
              </a:rPr>
              <a:t>Xavfsizlik va qulaylik</a:t>
            </a:r>
            <a:endParaRPr lang="en-US" sz="2200" dirty="0">
              <a:latin typeface="Times New Roman" pitchFamily="18" charset="0"/>
              <a:cs typeface="Times New Roman" pitchFamily="18" charset="0"/>
            </a:endParaRPr>
          </a:p>
        </p:txBody>
      </p:sp>
      <p:sp>
        <p:nvSpPr>
          <p:cNvPr id="14" name="Text 9"/>
          <p:cNvSpPr/>
          <p:nvPr/>
        </p:nvSpPr>
        <p:spPr>
          <a:xfrm>
            <a:off x="9717405" y="3580567"/>
            <a:ext cx="4154686" cy="693420"/>
          </a:xfrm>
          <a:prstGeom prst="rect">
            <a:avLst/>
          </a:prstGeom>
          <a:noFill/>
          <a:ln/>
        </p:spPr>
        <p:txBody>
          <a:bodyPr wrap="square" lIns="0" tIns="0" rIns="0" bIns="0" rtlCol="0" anchor="t"/>
          <a:lstStyle/>
          <a:p>
            <a:pPr marL="0" indent="0" algn="ctr">
              <a:lnSpc>
                <a:spcPts val="2700"/>
              </a:lnSpc>
              <a:buNone/>
            </a:pPr>
            <a:r>
              <a:rPr lang="en-US" sz="1700" dirty="0">
                <a:solidFill>
                  <a:srgbClr val="3B3535"/>
                </a:solidFill>
                <a:latin typeface="Times New Roman" pitchFamily="18" charset="0"/>
                <a:ea typeface="Sora Light" pitchFamily="34" charset="-122"/>
                <a:cs typeface="Times New Roman" pitchFamily="18" charset="0"/>
              </a:rPr>
              <a:t>Mobil ilovalar orqali tez va xavfsiz bank operatsiyalari.</a:t>
            </a:r>
            <a:endParaRPr lang="en-US" sz="17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85773" y="708303"/>
            <a:ext cx="7745254" cy="1972032"/>
          </a:xfrm>
          <a:prstGeom prst="rect">
            <a:avLst/>
          </a:prstGeom>
          <a:noFill/>
          <a:ln/>
        </p:spPr>
        <p:txBody>
          <a:bodyPr wrap="square" lIns="0" tIns="0" rIns="0" bIns="0" rtlCol="0" anchor="t"/>
          <a:lstStyle/>
          <a:p>
            <a:pPr marL="0" indent="0" algn="l">
              <a:lnSpc>
                <a:spcPts val="5150"/>
              </a:lnSpc>
              <a:buNone/>
            </a:pPr>
            <a:r>
              <a:rPr lang="en-US" sz="4100" dirty="0">
                <a:solidFill>
                  <a:srgbClr val="1F1E1E"/>
                </a:solidFill>
                <a:latin typeface="Times New Roman" pitchFamily="18" charset="0"/>
                <a:ea typeface="Alexandria Semi Bold" pitchFamily="34" charset="-122"/>
                <a:cs typeface="Times New Roman" pitchFamily="18" charset="0"/>
              </a:rPr>
              <a:t>Elektron raqamli imzo: Asosiy tushunchalar va verifikatsiya</a:t>
            </a:r>
            <a:endParaRPr lang="en-US" sz="4100" dirty="0">
              <a:latin typeface="Times New Roman" pitchFamily="18" charset="0"/>
              <a:cs typeface="Times New Roman" pitchFamily="18" charset="0"/>
            </a:endParaRPr>
          </a:p>
        </p:txBody>
      </p:sp>
      <p:sp>
        <p:nvSpPr>
          <p:cNvPr id="4" name="Shape 1"/>
          <p:cNvSpPr/>
          <p:nvPr/>
        </p:nvSpPr>
        <p:spPr>
          <a:xfrm>
            <a:off x="6410563" y="2980015"/>
            <a:ext cx="22860" cy="4541282"/>
          </a:xfrm>
          <a:prstGeom prst="roundRect">
            <a:avLst>
              <a:gd name="adj" fmla="val 367133"/>
            </a:avLst>
          </a:prstGeom>
          <a:solidFill>
            <a:srgbClr val="BBC2DC"/>
          </a:solidFill>
          <a:ln/>
        </p:spPr>
      </p:sp>
      <p:sp>
        <p:nvSpPr>
          <p:cNvPr id="5" name="Shape 2"/>
          <p:cNvSpPr/>
          <p:nvPr/>
        </p:nvSpPr>
        <p:spPr>
          <a:xfrm>
            <a:off x="6612493" y="3418165"/>
            <a:ext cx="599361" cy="22860"/>
          </a:xfrm>
          <a:prstGeom prst="roundRect">
            <a:avLst>
              <a:gd name="adj" fmla="val 367133"/>
            </a:avLst>
          </a:prstGeom>
          <a:solidFill>
            <a:srgbClr val="BBC2DC"/>
          </a:solidFill>
          <a:ln/>
        </p:spPr>
      </p:sp>
      <p:sp>
        <p:nvSpPr>
          <p:cNvPr id="6" name="Shape 3"/>
          <p:cNvSpPr/>
          <p:nvPr/>
        </p:nvSpPr>
        <p:spPr>
          <a:xfrm>
            <a:off x="6185773" y="3204805"/>
            <a:ext cx="449580" cy="449580"/>
          </a:xfrm>
          <a:prstGeom prst="roundRect">
            <a:avLst>
              <a:gd name="adj" fmla="val 18668"/>
            </a:avLst>
          </a:prstGeom>
          <a:solidFill>
            <a:srgbClr val="D5DCF6"/>
          </a:solidFill>
          <a:ln w="7620">
            <a:solidFill>
              <a:srgbClr val="BBC2DC"/>
            </a:solidFill>
            <a:prstDash val="solid"/>
          </a:ln>
        </p:spPr>
      </p:sp>
      <p:sp>
        <p:nvSpPr>
          <p:cNvPr id="7" name="Text 4"/>
          <p:cNvSpPr/>
          <p:nvPr/>
        </p:nvSpPr>
        <p:spPr>
          <a:xfrm>
            <a:off x="6252865" y="3232428"/>
            <a:ext cx="315397" cy="394335"/>
          </a:xfrm>
          <a:prstGeom prst="rect">
            <a:avLst/>
          </a:prstGeom>
          <a:noFill/>
          <a:ln/>
        </p:spPr>
        <p:txBody>
          <a:bodyPr wrap="none" lIns="0" tIns="0" rIns="0" bIns="0" rtlCol="0" anchor="t"/>
          <a:lstStyle/>
          <a:p>
            <a:pPr marL="0" indent="0" algn="ctr">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1</a:t>
            </a:r>
            <a:endParaRPr lang="en-US" sz="2450" dirty="0"/>
          </a:p>
        </p:txBody>
      </p:sp>
      <p:sp>
        <p:nvSpPr>
          <p:cNvPr id="8" name="Text 5"/>
          <p:cNvSpPr/>
          <p:nvPr/>
        </p:nvSpPr>
        <p:spPr>
          <a:xfrm>
            <a:off x="7409617" y="3179802"/>
            <a:ext cx="2629257" cy="328613"/>
          </a:xfrm>
          <a:prstGeom prst="rect">
            <a:avLst/>
          </a:prstGeom>
          <a:noFill/>
          <a:ln/>
        </p:spPr>
        <p:txBody>
          <a:bodyPr wrap="none" lIns="0" tIns="0" rIns="0" bIns="0" rtlCol="0" anchor="t"/>
          <a:lstStyle/>
          <a:p>
            <a:pPr marL="0" indent="0" algn="l">
              <a:lnSpc>
                <a:spcPts val="2550"/>
              </a:lnSpc>
              <a:buNone/>
            </a:pPr>
            <a:r>
              <a:rPr lang="en-US" sz="2050" dirty="0">
                <a:solidFill>
                  <a:srgbClr val="3B3535"/>
                </a:solidFill>
                <a:latin typeface="Times New Roman" pitchFamily="18" charset="0"/>
                <a:ea typeface="Alexandria Semi Bold" pitchFamily="34" charset="-122"/>
                <a:cs typeface="Times New Roman" pitchFamily="18" charset="0"/>
              </a:rPr>
              <a:t>Yopiq kalit</a:t>
            </a:r>
            <a:endParaRPr lang="en-US" sz="2050" dirty="0">
              <a:latin typeface="Times New Roman" pitchFamily="18" charset="0"/>
              <a:cs typeface="Times New Roman" pitchFamily="18" charset="0"/>
            </a:endParaRPr>
          </a:p>
        </p:txBody>
      </p:sp>
      <p:sp>
        <p:nvSpPr>
          <p:cNvPr id="9" name="Text 6"/>
          <p:cNvSpPr/>
          <p:nvPr/>
        </p:nvSpPr>
        <p:spPr>
          <a:xfrm>
            <a:off x="7409617" y="3628192"/>
            <a:ext cx="6521410" cy="639127"/>
          </a:xfrm>
          <a:prstGeom prst="rect">
            <a:avLst/>
          </a:prstGeom>
          <a:noFill/>
          <a:ln/>
        </p:spPr>
        <p:txBody>
          <a:bodyPr wrap="square" lIns="0" tIns="0" rIns="0" bIns="0" rtlCol="0" anchor="t"/>
          <a:lstStyle/>
          <a:p>
            <a:pPr marL="0" indent="0" algn="l">
              <a:lnSpc>
                <a:spcPts val="2500"/>
              </a:lnSpc>
              <a:buNone/>
            </a:pPr>
            <a:r>
              <a:rPr lang="en-US" sz="1550" dirty="0">
                <a:solidFill>
                  <a:srgbClr val="3B3535"/>
                </a:solidFill>
                <a:latin typeface="Times New Roman" pitchFamily="18" charset="0"/>
                <a:ea typeface="Sora Light" pitchFamily="34" charset="-122"/>
                <a:cs typeface="Times New Roman" pitchFamily="18" charset="0"/>
              </a:rPr>
              <a:t>Foydalanuvchiga maxsus belgilar ketma-ketligi sifatida beriladi va faqat imzo egasiga ma’lum.</a:t>
            </a:r>
            <a:endParaRPr lang="en-US" sz="1550" dirty="0">
              <a:latin typeface="Times New Roman" pitchFamily="18" charset="0"/>
              <a:cs typeface="Times New Roman" pitchFamily="18" charset="0"/>
            </a:endParaRPr>
          </a:p>
        </p:txBody>
      </p:sp>
      <p:sp>
        <p:nvSpPr>
          <p:cNvPr id="10" name="Shape 7"/>
          <p:cNvSpPr/>
          <p:nvPr/>
        </p:nvSpPr>
        <p:spPr>
          <a:xfrm>
            <a:off x="6612493" y="5105043"/>
            <a:ext cx="599361" cy="22860"/>
          </a:xfrm>
          <a:prstGeom prst="roundRect">
            <a:avLst>
              <a:gd name="adj" fmla="val 367133"/>
            </a:avLst>
          </a:prstGeom>
          <a:solidFill>
            <a:srgbClr val="BBC2DC"/>
          </a:solidFill>
          <a:ln/>
        </p:spPr>
      </p:sp>
      <p:sp>
        <p:nvSpPr>
          <p:cNvPr id="11" name="Shape 8"/>
          <p:cNvSpPr/>
          <p:nvPr/>
        </p:nvSpPr>
        <p:spPr>
          <a:xfrm>
            <a:off x="6185773" y="4891683"/>
            <a:ext cx="449580" cy="449580"/>
          </a:xfrm>
          <a:prstGeom prst="roundRect">
            <a:avLst>
              <a:gd name="adj" fmla="val 18668"/>
            </a:avLst>
          </a:prstGeom>
          <a:solidFill>
            <a:srgbClr val="D5DCF6"/>
          </a:solidFill>
          <a:ln w="7620">
            <a:solidFill>
              <a:srgbClr val="BBC2DC"/>
            </a:solidFill>
            <a:prstDash val="solid"/>
          </a:ln>
        </p:spPr>
      </p:sp>
      <p:sp>
        <p:nvSpPr>
          <p:cNvPr id="12" name="Text 9"/>
          <p:cNvSpPr/>
          <p:nvPr/>
        </p:nvSpPr>
        <p:spPr>
          <a:xfrm>
            <a:off x="6252865" y="4919305"/>
            <a:ext cx="315397" cy="394335"/>
          </a:xfrm>
          <a:prstGeom prst="rect">
            <a:avLst/>
          </a:prstGeom>
          <a:noFill/>
          <a:ln/>
        </p:spPr>
        <p:txBody>
          <a:bodyPr wrap="none" lIns="0" tIns="0" rIns="0" bIns="0" rtlCol="0" anchor="t"/>
          <a:lstStyle/>
          <a:p>
            <a:pPr marL="0" indent="0" algn="ctr">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2</a:t>
            </a:r>
            <a:endParaRPr lang="en-US" sz="2450" dirty="0"/>
          </a:p>
        </p:txBody>
      </p:sp>
      <p:sp>
        <p:nvSpPr>
          <p:cNvPr id="13" name="Text 10"/>
          <p:cNvSpPr/>
          <p:nvPr/>
        </p:nvSpPr>
        <p:spPr>
          <a:xfrm>
            <a:off x="7409617" y="4866680"/>
            <a:ext cx="2629257" cy="328613"/>
          </a:xfrm>
          <a:prstGeom prst="rect">
            <a:avLst/>
          </a:prstGeom>
          <a:noFill/>
          <a:ln/>
        </p:spPr>
        <p:txBody>
          <a:bodyPr wrap="none" lIns="0" tIns="0" rIns="0" bIns="0" rtlCol="0" anchor="t"/>
          <a:lstStyle/>
          <a:p>
            <a:pPr marL="0" indent="0" algn="l">
              <a:lnSpc>
                <a:spcPts val="2550"/>
              </a:lnSpc>
              <a:buNone/>
            </a:pPr>
            <a:r>
              <a:rPr lang="en-US" sz="2050" dirty="0">
                <a:solidFill>
                  <a:srgbClr val="3B3535"/>
                </a:solidFill>
                <a:latin typeface="Times New Roman" pitchFamily="18" charset="0"/>
                <a:ea typeface="Alexandria Semi Bold" pitchFamily="34" charset="-122"/>
                <a:cs typeface="Times New Roman" pitchFamily="18" charset="0"/>
              </a:rPr>
              <a:t>Ochiq kalit</a:t>
            </a:r>
            <a:endParaRPr lang="en-US" sz="2050" dirty="0">
              <a:latin typeface="Times New Roman" pitchFamily="18" charset="0"/>
              <a:cs typeface="Times New Roman" pitchFamily="18" charset="0"/>
            </a:endParaRPr>
          </a:p>
        </p:txBody>
      </p:sp>
      <p:sp>
        <p:nvSpPr>
          <p:cNvPr id="14" name="Text 11"/>
          <p:cNvSpPr/>
          <p:nvPr/>
        </p:nvSpPr>
        <p:spPr>
          <a:xfrm>
            <a:off x="7409617" y="5315069"/>
            <a:ext cx="6521410" cy="319564"/>
          </a:xfrm>
          <a:prstGeom prst="rect">
            <a:avLst/>
          </a:prstGeom>
          <a:noFill/>
          <a:ln/>
        </p:spPr>
        <p:txBody>
          <a:bodyPr wrap="none" lIns="0" tIns="0" rIns="0" bIns="0" rtlCol="0" anchor="t"/>
          <a:lstStyle/>
          <a:p>
            <a:pPr marL="0" indent="0" algn="l">
              <a:lnSpc>
                <a:spcPts val="2500"/>
              </a:lnSpc>
              <a:buNone/>
            </a:pPr>
            <a:r>
              <a:rPr lang="en-US" sz="1550" dirty="0">
                <a:solidFill>
                  <a:srgbClr val="3B3535"/>
                </a:solidFill>
                <a:latin typeface="Times New Roman" pitchFamily="18" charset="0"/>
                <a:ea typeface="Sora Light" pitchFamily="34" charset="-122"/>
                <a:cs typeface="Times New Roman" pitchFamily="18" charset="0"/>
              </a:rPr>
              <a:t>Hamma foydalanishi mumkin, imzo haqiqiyligini tekshiradi.</a:t>
            </a:r>
            <a:endParaRPr lang="en-US" sz="1550" dirty="0">
              <a:latin typeface="Times New Roman" pitchFamily="18" charset="0"/>
              <a:cs typeface="Times New Roman" pitchFamily="18" charset="0"/>
            </a:endParaRPr>
          </a:p>
        </p:txBody>
      </p:sp>
      <p:sp>
        <p:nvSpPr>
          <p:cNvPr id="15" name="Shape 12"/>
          <p:cNvSpPr/>
          <p:nvPr/>
        </p:nvSpPr>
        <p:spPr>
          <a:xfrm>
            <a:off x="6612493" y="6472357"/>
            <a:ext cx="599361" cy="22860"/>
          </a:xfrm>
          <a:prstGeom prst="roundRect">
            <a:avLst>
              <a:gd name="adj" fmla="val 367133"/>
            </a:avLst>
          </a:prstGeom>
          <a:solidFill>
            <a:srgbClr val="BBC2DC"/>
          </a:solidFill>
          <a:ln/>
        </p:spPr>
      </p:sp>
      <p:sp>
        <p:nvSpPr>
          <p:cNvPr id="16" name="Shape 13"/>
          <p:cNvSpPr/>
          <p:nvPr/>
        </p:nvSpPr>
        <p:spPr>
          <a:xfrm>
            <a:off x="6185773" y="6258997"/>
            <a:ext cx="449580" cy="449580"/>
          </a:xfrm>
          <a:prstGeom prst="roundRect">
            <a:avLst>
              <a:gd name="adj" fmla="val 18668"/>
            </a:avLst>
          </a:prstGeom>
          <a:solidFill>
            <a:srgbClr val="D5DCF6"/>
          </a:solidFill>
          <a:ln w="7620">
            <a:solidFill>
              <a:srgbClr val="BBC2DC"/>
            </a:solidFill>
            <a:prstDash val="solid"/>
          </a:ln>
        </p:spPr>
      </p:sp>
      <p:sp>
        <p:nvSpPr>
          <p:cNvPr id="17" name="Text 14"/>
          <p:cNvSpPr/>
          <p:nvPr/>
        </p:nvSpPr>
        <p:spPr>
          <a:xfrm>
            <a:off x="6252865" y="6286619"/>
            <a:ext cx="315397" cy="394335"/>
          </a:xfrm>
          <a:prstGeom prst="rect">
            <a:avLst/>
          </a:prstGeom>
          <a:noFill/>
          <a:ln/>
        </p:spPr>
        <p:txBody>
          <a:bodyPr wrap="none" lIns="0" tIns="0" rIns="0" bIns="0" rtlCol="0" anchor="t"/>
          <a:lstStyle/>
          <a:p>
            <a:pPr marL="0" indent="0" algn="ctr">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3</a:t>
            </a:r>
            <a:endParaRPr lang="en-US" sz="2450" dirty="0"/>
          </a:p>
        </p:txBody>
      </p:sp>
      <p:sp>
        <p:nvSpPr>
          <p:cNvPr id="18" name="Text 15"/>
          <p:cNvSpPr/>
          <p:nvPr/>
        </p:nvSpPr>
        <p:spPr>
          <a:xfrm>
            <a:off x="7409617" y="6233993"/>
            <a:ext cx="2933343" cy="328613"/>
          </a:xfrm>
          <a:prstGeom prst="rect">
            <a:avLst/>
          </a:prstGeom>
          <a:noFill/>
          <a:ln/>
        </p:spPr>
        <p:txBody>
          <a:bodyPr wrap="none" lIns="0" tIns="0" rIns="0" bIns="0" rtlCol="0" anchor="t"/>
          <a:lstStyle/>
          <a:p>
            <a:pPr marL="0" indent="0" algn="l">
              <a:lnSpc>
                <a:spcPts val="2550"/>
              </a:lnSpc>
              <a:buNone/>
            </a:pPr>
            <a:r>
              <a:rPr lang="en-US" sz="2050" dirty="0">
                <a:solidFill>
                  <a:srgbClr val="3B3535"/>
                </a:solidFill>
                <a:latin typeface="Times New Roman" pitchFamily="18" charset="0"/>
                <a:ea typeface="Alexandria Semi Bold" pitchFamily="34" charset="-122"/>
                <a:cs typeface="Times New Roman" pitchFamily="18" charset="0"/>
              </a:rPr>
              <a:t>Verifikatsiya algoritmi</a:t>
            </a:r>
            <a:endParaRPr lang="en-US" sz="2050" dirty="0">
              <a:latin typeface="Times New Roman" pitchFamily="18" charset="0"/>
              <a:cs typeface="Times New Roman" pitchFamily="18" charset="0"/>
            </a:endParaRPr>
          </a:p>
        </p:txBody>
      </p:sp>
      <p:sp>
        <p:nvSpPr>
          <p:cNvPr id="19" name="Text 16"/>
          <p:cNvSpPr/>
          <p:nvPr/>
        </p:nvSpPr>
        <p:spPr>
          <a:xfrm>
            <a:off x="7409617" y="6682383"/>
            <a:ext cx="6521410" cy="639127"/>
          </a:xfrm>
          <a:prstGeom prst="rect">
            <a:avLst/>
          </a:prstGeom>
          <a:noFill/>
          <a:ln/>
        </p:spPr>
        <p:txBody>
          <a:bodyPr wrap="square" lIns="0" tIns="0" rIns="0" bIns="0" rtlCol="0" anchor="t"/>
          <a:lstStyle/>
          <a:p>
            <a:pPr marL="0" indent="0" algn="l">
              <a:lnSpc>
                <a:spcPts val="2500"/>
              </a:lnSpc>
              <a:buNone/>
            </a:pPr>
            <a:r>
              <a:rPr lang="en-US" sz="1550" dirty="0">
                <a:solidFill>
                  <a:srgbClr val="3B3535"/>
                </a:solidFill>
                <a:latin typeface="Times New Roman" pitchFamily="18" charset="0"/>
                <a:ea typeface="Sora Light" pitchFamily="34" charset="-122"/>
                <a:cs typeface="Times New Roman" pitchFamily="18" charset="0"/>
              </a:rPr>
              <a:t>Imzoning to‘g‘riligi va axborot o‘zgarmaganligini aniqlash uchun ishlatiladi.</a:t>
            </a:r>
            <a:endParaRPr lang="en-US" sz="155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1151930"/>
            <a:ext cx="7627382" cy="1425416"/>
          </a:xfrm>
          <a:prstGeom prst="rect">
            <a:avLst/>
          </a:prstGeom>
          <a:noFill/>
          <a:ln/>
        </p:spPr>
        <p:txBody>
          <a:bodyPr wrap="square" lIns="0" tIns="0" rIns="0" bIns="0" rtlCol="0" anchor="t"/>
          <a:lstStyle/>
          <a:p>
            <a:pPr marL="0" indent="0" algn="l">
              <a:lnSpc>
                <a:spcPts val="5600"/>
              </a:lnSpc>
              <a:buNone/>
            </a:pPr>
            <a:r>
              <a:rPr lang="en-US" sz="4450" dirty="0">
                <a:solidFill>
                  <a:srgbClr val="1F1E1E"/>
                </a:solidFill>
                <a:latin typeface="Times New Roman" pitchFamily="18" charset="0"/>
                <a:ea typeface="Alexandria Semi Bold" pitchFamily="34" charset="-122"/>
                <a:cs typeface="Times New Roman" pitchFamily="18" charset="0"/>
              </a:rPr>
              <a:t>ERI kalit sertifikatlari va boshqaruvi</a:t>
            </a:r>
            <a:endParaRPr lang="en-US" sz="4450" dirty="0">
              <a:latin typeface="Times New Roman" pitchFamily="18" charset="0"/>
              <a:cs typeface="Times New Roman" pitchFamily="18" charset="0"/>
            </a:endParaRPr>
          </a:p>
        </p:txBody>
      </p:sp>
      <p:sp>
        <p:nvSpPr>
          <p:cNvPr id="4" name="Shape 1"/>
          <p:cNvSpPr/>
          <p:nvPr/>
        </p:nvSpPr>
        <p:spPr>
          <a:xfrm>
            <a:off x="758309" y="2902268"/>
            <a:ext cx="3705463" cy="2330887"/>
          </a:xfrm>
          <a:prstGeom prst="roundRect">
            <a:avLst>
              <a:gd name="adj" fmla="val 3904"/>
            </a:avLst>
          </a:prstGeom>
          <a:solidFill>
            <a:srgbClr val="D5DCF6"/>
          </a:solidFill>
          <a:ln w="7620">
            <a:solidFill>
              <a:srgbClr val="BBC2DC"/>
            </a:solidFill>
            <a:prstDash val="solid"/>
          </a:ln>
        </p:spPr>
      </p:sp>
      <p:sp>
        <p:nvSpPr>
          <p:cNvPr id="5" name="Text 2"/>
          <p:cNvSpPr/>
          <p:nvPr/>
        </p:nvSpPr>
        <p:spPr>
          <a:xfrm>
            <a:off x="982504" y="3126462"/>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Sertifikat olish</a:t>
            </a:r>
            <a:endParaRPr lang="en-US" sz="2200" dirty="0">
              <a:latin typeface="Times New Roman" pitchFamily="18" charset="0"/>
              <a:cs typeface="Times New Roman" pitchFamily="18" charset="0"/>
            </a:endParaRPr>
          </a:p>
        </p:txBody>
      </p:sp>
      <p:sp>
        <p:nvSpPr>
          <p:cNvPr id="6" name="Text 3"/>
          <p:cNvSpPr/>
          <p:nvPr/>
        </p:nvSpPr>
        <p:spPr>
          <a:xfrm>
            <a:off x="982504" y="3612594"/>
            <a:ext cx="3257074" cy="138684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Davlat xizmatlari markazlari yoki </a:t>
            </a:r>
            <a:r>
              <a:rPr lang="en-US" sz="1700" u="sng" dirty="0">
                <a:solidFill>
                  <a:srgbClr val="1A2D7A"/>
                </a:solidFill>
                <a:latin typeface="Times New Roman" pitchFamily="18" charset="0"/>
                <a:ea typeface="Sora Light" pitchFamily="34" charset="-122"/>
                <a:cs typeface="Times New Roman" pitchFamily="18" charset="0"/>
                <a:hlinkClick r:id="rId4">
                  <a:extLst>
                    <a:ext uri="{A12FA001-AC4F-418D-AE19-62706E023703}">
                      <ahyp:hlinkClr xmlns:ahyp="http://schemas.microsoft.com/office/drawing/2018/hyperlinkcolor" xmlns="" val="tx"/>
                    </a:ext>
                  </a:extLst>
                </a:hlinkClick>
              </a:rPr>
              <a:t>e-imzo.uz</a:t>
            </a:r>
            <a:r>
              <a:rPr lang="en-US" sz="1700" dirty="0">
                <a:solidFill>
                  <a:srgbClr val="3B3535"/>
                </a:solidFill>
                <a:latin typeface="Times New Roman" pitchFamily="18" charset="0"/>
                <a:ea typeface="Sora Light" pitchFamily="34" charset="-122"/>
                <a:cs typeface="Times New Roman" pitchFamily="18" charset="0"/>
              </a:rPr>
              <a:t> orqali ariza topshiriladi va 40 daqiqa ichida olinadi.</a:t>
            </a:r>
            <a:endParaRPr lang="en-US" sz="1700" dirty="0">
              <a:latin typeface="Times New Roman" pitchFamily="18" charset="0"/>
              <a:cs typeface="Times New Roman" pitchFamily="18" charset="0"/>
            </a:endParaRPr>
          </a:p>
        </p:txBody>
      </p:sp>
      <p:sp>
        <p:nvSpPr>
          <p:cNvPr id="7" name="Shape 4"/>
          <p:cNvSpPr/>
          <p:nvPr/>
        </p:nvSpPr>
        <p:spPr>
          <a:xfrm>
            <a:off x="4680347" y="2902268"/>
            <a:ext cx="3705463" cy="2330887"/>
          </a:xfrm>
          <a:prstGeom prst="roundRect">
            <a:avLst>
              <a:gd name="adj" fmla="val 3904"/>
            </a:avLst>
          </a:prstGeom>
          <a:solidFill>
            <a:srgbClr val="D5DCF6"/>
          </a:solidFill>
          <a:ln w="7620">
            <a:solidFill>
              <a:srgbClr val="BBC2DC"/>
            </a:solidFill>
            <a:prstDash val="solid"/>
          </a:ln>
        </p:spPr>
      </p:sp>
      <p:sp>
        <p:nvSpPr>
          <p:cNvPr id="8" name="Text 5"/>
          <p:cNvSpPr/>
          <p:nvPr/>
        </p:nvSpPr>
        <p:spPr>
          <a:xfrm>
            <a:off x="4904542" y="3126462"/>
            <a:ext cx="3257074" cy="712470"/>
          </a:xfrm>
          <a:prstGeom prst="rect">
            <a:avLst/>
          </a:prstGeom>
          <a:noFill/>
          <a:ln/>
        </p:spPr>
        <p:txBody>
          <a:bodyPr wrap="squar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Amal qilish va bekor qilish</a:t>
            </a:r>
            <a:endParaRPr lang="en-US" sz="2200" dirty="0">
              <a:latin typeface="Times New Roman" pitchFamily="18" charset="0"/>
              <a:cs typeface="Times New Roman" pitchFamily="18" charset="0"/>
            </a:endParaRPr>
          </a:p>
        </p:txBody>
      </p:sp>
      <p:sp>
        <p:nvSpPr>
          <p:cNvPr id="9" name="Text 6"/>
          <p:cNvSpPr/>
          <p:nvPr/>
        </p:nvSpPr>
        <p:spPr>
          <a:xfrm>
            <a:off x="4904542" y="3968829"/>
            <a:ext cx="3257074" cy="104013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Sertifikat 24 oygacha amal qiladi, zarur hollarda bekor qilinadi yoki uzaytiriladi.</a:t>
            </a:r>
            <a:endParaRPr lang="en-US" sz="1700" dirty="0">
              <a:latin typeface="Times New Roman" pitchFamily="18" charset="0"/>
              <a:cs typeface="Times New Roman" pitchFamily="18" charset="0"/>
            </a:endParaRPr>
          </a:p>
        </p:txBody>
      </p:sp>
      <p:sp>
        <p:nvSpPr>
          <p:cNvPr id="10" name="Shape 7"/>
          <p:cNvSpPr/>
          <p:nvPr/>
        </p:nvSpPr>
        <p:spPr>
          <a:xfrm>
            <a:off x="758309" y="5449729"/>
            <a:ext cx="7627382" cy="1627942"/>
          </a:xfrm>
          <a:prstGeom prst="roundRect">
            <a:avLst>
              <a:gd name="adj" fmla="val 5590"/>
            </a:avLst>
          </a:prstGeom>
          <a:solidFill>
            <a:srgbClr val="D5DCF6"/>
          </a:solidFill>
          <a:ln w="7620">
            <a:solidFill>
              <a:srgbClr val="BBC2DC"/>
            </a:solidFill>
            <a:prstDash val="solid"/>
          </a:ln>
        </p:spPr>
      </p:sp>
      <p:sp>
        <p:nvSpPr>
          <p:cNvPr id="11" name="Text 8"/>
          <p:cNvSpPr/>
          <p:nvPr/>
        </p:nvSpPr>
        <p:spPr>
          <a:xfrm>
            <a:off x="982504" y="5673923"/>
            <a:ext cx="2850713"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Saqlash va himoya</a:t>
            </a:r>
            <a:endParaRPr lang="en-US" sz="2200" dirty="0">
              <a:latin typeface="Times New Roman" pitchFamily="18" charset="0"/>
              <a:cs typeface="Times New Roman" pitchFamily="18" charset="0"/>
            </a:endParaRPr>
          </a:p>
        </p:txBody>
      </p:sp>
      <p:sp>
        <p:nvSpPr>
          <p:cNvPr id="12" name="Text 9"/>
          <p:cNvSpPr/>
          <p:nvPr/>
        </p:nvSpPr>
        <p:spPr>
          <a:xfrm>
            <a:off x="982504" y="6160056"/>
            <a:ext cx="7178993"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Sertifikatlar ro‘yxatga olish markazida saqlanadi va arxivga o‘tkaziladi.</a:t>
            </a:r>
            <a:endParaRPr lang="en-US" sz="17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8309" y="820579"/>
            <a:ext cx="7627382" cy="1425416"/>
          </a:xfrm>
          <a:prstGeom prst="rect">
            <a:avLst/>
          </a:prstGeom>
          <a:noFill/>
          <a:ln/>
        </p:spPr>
        <p:txBody>
          <a:bodyPr wrap="square" lIns="0" tIns="0" rIns="0" bIns="0" rtlCol="0" anchor="t"/>
          <a:lstStyle/>
          <a:p>
            <a:pPr marL="0" indent="0" algn="l">
              <a:lnSpc>
                <a:spcPts val="5600"/>
              </a:lnSpc>
              <a:buNone/>
            </a:pPr>
            <a:r>
              <a:rPr lang="en-US" sz="4450" dirty="0" err="1" smtClean="0">
                <a:solidFill>
                  <a:srgbClr val="1F1E1E"/>
                </a:solidFill>
                <a:latin typeface="Times New Roman" pitchFamily="18" charset="0"/>
                <a:ea typeface="Alexandria Semi Bold" pitchFamily="34" charset="-122"/>
                <a:cs typeface="Times New Roman" pitchFamily="18" charset="0"/>
              </a:rPr>
              <a:t>Axborot</a:t>
            </a:r>
            <a:r>
              <a:rPr lang="en-US" sz="4450" dirty="0" smtClean="0">
                <a:solidFill>
                  <a:srgbClr val="1F1E1E"/>
                </a:solidFill>
                <a:latin typeface="Times New Roman" pitchFamily="18" charset="0"/>
                <a:ea typeface="Alexandria Semi Bold" pitchFamily="34" charset="-122"/>
                <a:cs typeface="Times New Roman" pitchFamily="18" charset="0"/>
              </a:rPr>
              <a:t> </a:t>
            </a:r>
            <a:r>
              <a:rPr lang="en-US" sz="4450" dirty="0" err="1" smtClean="0">
                <a:solidFill>
                  <a:srgbClr val="1F1E1E"/>
                </a:solidFill>
                <a:latin typeface="Times New Roman" pitchFamily="18" charset="0"/>
                <a:ea typeface="Alexandria Semi Bold" pitchFamily="34" charset="-122"/>
                <a:cs typeface="Times New Roman" pitchFamily="18" charset="0"/>
              </a:rPr>
              <a:t>madaniyati</a:t>
            </a:r>
            <a:r>
              <a:rPr lang="en-US" sz="4450" dirty="0" smtClean="0">
                <a:solidFill>
                  <a:srgbClr val="1F1E1E"/>
                </a:solidFill>
                <a:latin typeface="Times New Roman" pitchFamily="18" charset="0"/>
                <a:ea typeface="Alexandria Semi Bold" pitchFamily="34" charset="-122"/>
                <a:cs typeface="Times New Roman" pitchFamily="18" charset="0"/>
              </a:rPr>
              <a:t> </a:t>
            </a:r>
            <a:r>
              <a:rPr lang="en-US" sz="4450" dirty="0" err="1" smtClean="0">
                <a:solidFill>
                  <a:srgbClr val="1F1E1E"/>
                </a:solidFill>
                <a:latin typeface="Times New Roman" pitchFamily="18" charset="0"/>
                <a:ea typeface="Alexandria Semi Bold" pitchFamily="34" charset="-122"/>
                <a:cs typeface="Times New Roman" pitchFamily="18" charset="0"/>
              </a:rPr>
              <a:t>va</a:t>
            </a:r>
            <a:r>
              <a:rPr lang="en-US" sz="4450" dirty="0" smtClean="0">
                <a:solidFill>
                  <a:srgbClr val="1F1E1E"/>
                </a:solidFill>
                <a:latin typeface="Times New Roman" pitchFamily="18" charset="0"/>
                <a:ea typeface="Alexandria Semi Bold" pitchFamily="34" charset="-122"/>
                <a:cs typeface="Times New Roman" pitchFamily="18" charset="0"/>
              </a:rPr>
              <a:t> </a:t>
            </a:r>
            <a:r>
              <a:rPr lang="en-US" sz="4450" dirty="0" err="1" smtClean="0">
                <a:solidFill>
                  <a:srgbClr val="1F1E1E"/>
                </a:solidFill>
                <a:latin typeface="Times New Roman" pitchFamily="18" charset="0"/>
                <a:ea typeface="Alexandria Semi Bold" pitchFamily="34" charset="-122"/>
                <a:cs typeface="Times New Roman" pitchFamily="18" charset="0"/>
              </a:rPr>
              <a:t>xalqaro</a:t>
            </a:r>
            <a:r>
              <a:rPr lang="en-US" sz="4450" dirty="0" smtClean="0">
                <a:solidFill>
                  <a:srgbClr val="1F1E1E"/>
                </a:solidFill>
                <a:latin typeface="Times New Roman" pitchFamily="18" charset="0"/>
                <a:ea typeface="Alexandria Semi Bold" pitchFamily="34" charset="-122"/>
                <a:cs typeface="Times New Roman" pitchFamily="18" charset="0"/>
              </a:rPr>
              <a:t> ERI </a:t>
            </a:r>
            <a:r>
              <a:rPr lang="en-US" sz="4450" dirty="0" err="1" smtClean="0">
                <a:solidFill>
                  <a:srgbClr val="1F1E1E"/>
                </a:solidFill>
                <a:latin typeface="Times New Roman" pitchFamily="18" charset="0"/>
                <a:ea typeface="Alexandria Semi Bold" pitchFamily="34" charset="-122"/>
                <a:cs typeface="Times New Roman" pitchFamily="18" charset="0"/>
              </a:rPr>
              <a:t>amaliyoti</a:t>
            </a:r>
            <a:endParaRPr lang="en-US" sz="4450" dirty="0">
              <a:latin typeface="Times New Roman" pitchFamily="18" charset="0"/>
              <a:cs typeface="Times New Roman" pitchFamily="18" charset="0"/>
            </a:endParaRPr>
          </a:p>
        </p:txBody>
      </p:sp>
      <p:pic>
        <p:nvPicPr>
          <p:cNvPr id="4" name="Image 1" descr="preencoded.png"/>
          <p:cNvPicPr>
            <a:picLocks noChangeAspect="1"/>
          </p:cNvPicPr>
          <p:nvPr/>
        </p:nvPicPr>
        <p:blipFill>
          <a:blip r:embed="rId4"/>
          <a:stretch>
            <a:fillRect/>
          </a:stretch>
        </p:blipFill>
        <p:spPr>
          <a:xfrm>
            <a:off x="758309" y="2570917"/>
            <a:ext cx="1083231" cy="1612702"/>
          </a:xfrm>
          <a:prstGeom prst="rect">
            <a:avLst/>
          </a:prstGeom>
        </p:spPr>
      </p:pic>
      <p:sp>
        <p:nvSpPr>
          <p:cNvPr id="5" name="Text 1"/>
          <p:cNvSpPr/>
          <p:nvPr/>
        </p:nvSpPr>
        <p:spPr>
          <a:xfrm>
            <a:off x="2166461" y="2787491"/>
            <a:ext cx="2899172"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Axborot madaniyati</a:t>
            </a:r>
            <a:endParaRPr lang="en-US" sz="2200" dirty="0">
              <a:latin typeface="Times New Roman" pitchFamily="18" charset="0"/>
              <a:cs typeface="Times New Roman" pitchFamily="18" charset="0"/>
            </a:endParaRPr>
          </a:p>
        </p:txBody>
      </p:sp>
      <p:sp>
        <p:nvSpPr>
          <p:cNvPr id="6" name="Text 2"/>
          <p:cNvSpPr/>
          <p:nvPr/>
        </p:nvSpPr>
        <p:spPr>
          <a:xfrm>
            <a:off x="2166461" y="3273623"/>
            <a:ext cx="6219230"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Axborotdan samarali foydalanish va jamiyatda yangi bilimlarni egallash ko‘nikmalari.</a:t>
            </a:r>
            <a:endParaRPr lang="en-US" sz="1700" dirty="0">
              <a:latin typeface="Times New Roman" pitchFamily="18" charset="0"/>
              <a:cs typeface="Times New Roman" pitchFamily="18" charset="0"/>
            </a:endParaRPr>
          </a:p>
        </p:txBody>
      </p:sp>
      <p:pic>
        <p:nvPicPr>
          <p:cNvPr id="7" name="Image 2" descr="preencoded.png"/>
          <p:cNvPicPr>
            <a:picLocks noChangeAspect="1"/>
          </p:cNvPicPr>
          <p:nvPr/>
        </p:nvPicPr>
        <p:blipFill>
          <a:blip r:embed="rId5"/>
          <a:stretch>
            <a:fillRect/>
          </a:stretch>
        </p:blipFill>
        <p:spPr>
          <a:xfrm>
            <a:off x="758309" y="4183618"/>
            <a:ext cx="1083231" cy="1612702"/>
          </a:xfrm>
          <a:prstGeom prst="rect">
            <a:avLst/>
          </a:prstGeom>
        </p:spPr>
      </p:pic>
      <p:sp>
        <p:nvSpPr>
          <p:cNvPr id="8" name="Text 3"/>
          <p:cNvSpPr/>
          <p:nvPr/>
        </p:nvSpPr>
        <p:spPr>
          <a:xfrm>
            <a:off x="2166461" y="4400193"/>
            <a:ext cx="3526274"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Xalqaro ERI sertifikatlari</a:t>
            </a:r>
            <a:endParaRPr lang="en-US" sz="2200" dirty="0">
              <a:latin typeface="Times New Roman" pitchFamily="18" charset="0"/>
              <a:cs typeface="Times New Roman" pitchFamily="18" charset="0"/>
            </a:endParaRPr>
          </a:p>
        </p:txBody>
      </p:sp>
      <p:sp>
        <p:nvSpPr>
          <p:cNvPr id="9" name="Text 4"/>
          <p:cNvSpPr/>
          <p:nvPr/>
        </p:nvSpPr>
        <p:spPr>
          <a:xfrm>
            <a:off x="2166461" y="4886325"/>
            <a:ext cx="6219230"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Chet davlatlarning ERI sertifikatlaridan qonunchilik asosida foydalanish mumkin.</a:t>
            </a:r>
            <a:endParaRPr lang="en-US" sz="1700" dirty="0">
              <a:latin typeface="Times New Roman" pitchFamily="18" charset="0"/>
              <a:cs typeface="Times New Roman" pitchFamily="18" charset="0"/>
            </a:endParaRPr>
          </a:p>
        </p:txBody>
      </p:sp>
      <p:pic>
        <p:nvPicPr>
          <p:cNvPr id="10" name="Image 3" descr="preencoded.png"/>
          <p:cNvPicPr>
            <a:picLocks noChangeAspect="1"/>
          </p:cNvPicPr>
          <p:nvPr/>
        </p:nvPicPr>
        <p:blipFill>
          <a:blip r:embed="rId6"/>
          <a:stretch>
            <a:fillRect/>
          </a:stretch>
        </p:blipFill>
        <p:spPr>
          <a:xfrm>
            <a:off x="758309" y="5796320"/>
            <a:ext cx="1083231" cy="1612702"/>
          </a:xfrm>
          <a:prstGeom prst="rect">
            <a:avLst/>
          </a:prstGeom>
        </p:spPr>
      </p:pic>
      <p:sp>
        <p:nvSpPr>
          <p:cNvPr id="11" name="Text 5"/>
          <p:cNvSpPr/>
          <p:nvPr/>
        </p:nvSpPr>
        <p:spPr>
          <a:xfrm>
            <a:off x="2166461" y="6012894"/>
            <a:ext cx="3150275" cy="356235"/>
          </a:xfrm>
          <a:prstGeom prst="rect">
            <a:avLst/>
          </a:prstGeom>
          <a:noFill/>
          <a:ln/>
        </p:spPr>
        <p:txBody>
          <a:bodyPr wrap="none" lIns="0" tIns="0" rIns="0" bIns="0" rtlCol="0" anchor="t"/>
          <a:lstStyle/>
          <a:p>
            <a:pPr marL="0" indent="0" algn="l">
              <a:lnSpc>
                <a:spcPts val="2800"/>
              </a:lnSpc>
              <a:buNone/>
            </a:pPr>
            <a:r>
              <a:rPr lang="en-US" sz="2200" dirty="0">
                <a:solidFill>
                  <a:srgbClr val="3B3535"/>
                </a:solidFill>
                <a:latin typeface="Times New Roman" pitchFamily="18" charset="0"/>
                <a:ea typeface="Alexandria Semi Bold" pitchFamily="34" charset="-122"/>
                <a:cs typeface="Times New Roman" pitchFamily="18" charset="0"/>
              </a:rPr>
              <a:t>Muhr o‘rnida ishlatish</a:t>
            </a:r>
            <a:endParaRPr lang="en-US" sz="2200" dirty="0">
              <a:latin typeface="Times New Roman" pitchFamily="18" charset="0"/>
              <a:cs typeface="Times New Roman" pitchFamily="18" charset="0"/>
            </a:endParaRPr>
          </a:p>
        </p:txBody>
      </p:sp>
      <p:sp>
        <p:nvSpPr>
          <p:cNvPr id="12" name="Text 6"/>
          <p:cNvSpPr/>
          <p:nvPr/>
        </p:nvSpPr>
        <p:spPr>
          <a:xfrm>
            <a:off x="2166461" y="6499027"/>
            <a:ext cx="6219230" cy="693420"/>
          </a:xfrm>
          <a:prstGeom prst="rect">
            <a:avLst/>
          </a:prstGeom>
          <a:noFill/>
          <a:ln/>
        </p:spPr>
        <p:txBody>
          <a:bodyPr wrap="square" lIns="0" tIns="0" rIns="0" bIns="0" rtlCol="0" anchor="t"/>
          <a:lstStyle/>
          <a:p>
            <a:pPr marL="0" indent="0" algn="l">
              <a:lnSpc>
                <a:spcPts val="2700"/>
              </a:lnSpc>
              <a:buNone/>
            </a:pPr>
            <a:r>
              <a:rPr lang="en-US" sz="1700" dirty="0">
                <a:solidFill>
                  <a:srgbClr val="3B3535"/>
                </a:solidFill>
                <a:latin typeface="Times New Roman" pitchFamily="18" charset="0"/>
                <a:ea typeface="Sora Light" pitchFamily="34" charset="-122"/>
                <a:cs typeface="Times New Roman" pitchFamily="18" charset="0"/>
              </a:rPr>
              <a:t>Elektron imzo muhr o‘rnida hujjatlarni tasdiqlash uchun xizmat qiladi.</a:t>
            </a:r>
            <a:endParaRPr lang="en-US" sz="17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429</Words>
  <Application>Microsoft Office PowerPoint</Application>
  <PresentationFormat>Произвольный</PresentationFormat>
  <Paragraphs>64</Paragraphs>
  <Slides>8</Slides>
  <Notes>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8</vt:i4>
      </vt:variant>
    </vt:vector>
  </HeadingPairs>
  <TitlesOfParts>
    <vt:vector size="15" baseType="lpstr">
      <vt:lpstr>Arial</vt:lpstr>
      <vt:lpstr>Sora Medium</vt:lpstr>
      <vt:lpstr>Calibri</vt:lpstr>
      <vt:lpstr>Sora Light</vt:lpstr>
      <vt:lpstr>Times New Roman</vt:lpstr>
      <vt:lpstr>Alexandria Semi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2</cp:revision>
  <dcterms:created xsi:type="dcterms:W3CDTF">2025-04-19T12:28:13Z</dcterms:created>
  <dcterms:modified xsi:type="dcterms:W3CDTF">2025-04-19T12:32:25Z</dcterms:modified>
</cp:coreProperties>
</file>