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4630400" cy="8229600"/>
  <p:notesSz cx="8229600" cy="14630400"/>
  <p:embeddedFontLst>
    <p:embeddedFont>
      <p:font typeface="Calibri" pitchFamily="34" charset="0"/>
      <p:regular r:id="rId21"/>
      <p:bold r:id="rId22"/>
      <p:italic r:id="rId23"/>
      <p:boldItalic r:id="rId24"/>
    </p:embeddedFont>
    <p:embeddedFont>
      <p:font typeface="Roboto" charset="0"/>
      <p:regular r:id="rId25"/>
    </p:embeddedFont>
    <p:embeddedFont>
      <p:font typeface="Raleway" charset="0"/>
      <p:regular r:id="rId26"/>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1" d="100"/>
          <a:sy n="91" d="100"/>
        </p:scale>
        <p:origin x="-534" y="-114"/>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B6716ED0-DB84-49FA-8040-8375EA20FCBE}" type="datetimeFigureOut">
              <a:rPr lang="ru-RU" smtClean="0"/>
              <a:t>19.04.2025</a:t>
            </a:fld>
            <a:endParaRPr lang="ru-RU"/>
          </a:p>
        </p:txBody>
      </p:sp>
      <p:sp>
        <p:nvSpPr>
          <p:cNvPr id="4" name="Образ слайда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D379B0F5-33B1-43BC-B16A-27EA7237E9A9}" type="slidenum">
              <a:rPr lang="ru-RU" smtClean="0"/>
              <a:t>‹#›</a:t>
            </a:fld>
            <a:endParaRPr lang="ru-RU"/>
          </a:p>
        </p:txBody>
      </p:sp>
    </p:spTree>
    <p:extLst>
      <p:ext uri="{BB962C8B-B14F-4D97-AF65-F5344CB8AC3E}">
        <p14:creationId xmlns:p14="http://schemas.microsoft.com/office/powerpoint/2010/main" val="1718653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184083"/>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Axborotlarni Himoyalashning Texnik va Dasturiy Ta’minoti</a:t>
            </a:r>
            <a:endParaRPr lang="en-US" sz="4450" dirty="0"/>
          </a:p>
        </p:txBody>
      </p:sp>
      <p:sp>
        <p:nvSpPr>
          <p:cNvPr id="4" name="Text 1"/>
          <p:cNvSpPr/>
          <p:nvPr/>
        </p:nvSpPr>
        <p:spPr>
          <a:xfrm>
            <a:off x="6280190" y="3941802"/>
            <a:ext cx="7556421" cy="1451610"/>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Ushbu taqdimotda axborot xavfsizligi, uni himoyalashning texnik va dasturiy vositalari, identifikatsiya va autentifikatsiya tamoyillari, qonunchilik asoslari hamda zamonaviy tahdidlar haqida so‘z boradi. Har bir bo‘limda asosiy tushunchalar, amaliy misollar va dolzarb muammolar yoritiladi.</a:t>
            </a: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name="Slide 2">
    <p:spTree>
      <p:nvGrpSpPr>
        <p:cNvPr id="1" name=""/>
        <p:cNvGrpSpPr/>
        <p:nvPr/>
      </p:nvGrpSpPr>
      <p:grpSpPr>
        <a:xfrm>
          <a:off x="0" y="0"/>
          <a:ext cx="0" cy="0"/>
          <a:chOff x="0" y="0"/>
          <a:chExt cx="0" cy="0"/>
        </a:xfrm>
      </p:grpSpPr>
      <p:sp>
        <p:nvSpPr>
          <p:cNvPr id="2" name="Text 0"/>
          <p:cNvSpPr/>
          <p:nvPr/>
        </p:nvSpPr>
        <p:spPr>
          <a:xfrm>
            <a:off x="793790" y="1695212"/>
            <a:ext cx="9821228" cy="708779"/>
          </a:xfrm>
          <a:prstGeom prst="rect">
            <a:avLst/>
          </a:prstGeom>
          <a:noFill/>
          <a:ln/>
        </p:spPr>
        <p:txBody>
          <a:bodyPr wrap="non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Tarmoq va Axborot Xavfsizligi Asoslari</a:t>
            </a:r>
            <a:endParaRPr lang="en-US" sz="4450" dirty="0"/>
          </a:p>
        </p:txBody>
      </p:sp>
      <p:sp>
        <p:nvSpPr>
          <p:cNvPr id="3" name="Text 1"/>
          <p:cNvSpPr/>
          <p:nvPr/>
        </p:nvSpPr>
        <p:spPr>
          <a:xfrm>
            <a:off x="793790" y="297096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B1B27"/>
                </a:solidFill>
                <a:latin typeface="Raleway" pitchFamily="34" charset="0"/>
                <a:ea typeface="Raleway" pitchFamily="34" charset="-122"/>
                <a:cs typeface="Raleway" pitchFamily="34" charset="-120"/>
              </a:rPr>
              <a:t>Asosiy Tushunchalar</a:t>
            </a:r>
            <a:endParaRPr lang="en-US" sz="2200" dirty="0"/>
          </a:p>
        </p:txBody>
      </p:sp>
      <p:sp>
        <p:nvSpPr>
          <p:cNvPr id="4" name="Text 2"/>
          <p:cNvSpPr/>
          <p:nvPr/>
        </p:nvSpPr>
        <p:spPr>
          <a:xfrm>
            <a:off x="793790" y="3552111"/>
            <a:ext cx="6244709" cy="1451610"/>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Axborot xavfsizligi – ma’lumotlarni tasodifiy yoki qasddan yo‘qotish, o‘zgartirish, o‘g‘irlashdan himoya qilishdir. Tashkiliy va huquqiy asoslar xavfsizlik siyosati va qonunchilikka asoslanadi.</a:t>
            </a:r>
            <a:endParaRPr lang="en-US" sz="1750" dirty="0"/>
          </a:p>
        </p:txBody>
      </p:sp>
      <p:sp>
        <p:nvSpPr>
          <p:cNvPr id="5" name="Text 3"/>
          <p:cNvSpPr/>
          <p:nvPr/>
        </p:nvSpPr>
        <p:spPr>
          <a:xfrm>
            <a:off x="793790" y="5207794"/>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Maxfiylik va konfidensiallik</a:t>
            </a:r>
            <a:endParaRPr lang="en-US" sz="1750" dirty="0"/>
          </a:p>
        </p:txBody>
      </p:sp>
      <p:sp>
        <p:nvSpPr>
          <p:cNvPr id="6" name="Text 4"/>
          <p:cNvSpPr/>
          <p:nvPr/>
        </p:nvSpPr>
        <p:spPr>
          <a:xfrm>
            <a:off x="793790" y="5649992"/>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Yaxlitlik va ishonchlilik</a:t>
            </a:r>
            <a:endParaRPr lang="en-US" sz="1750" dirty="0"/>
          </a:p>
        </p:txBody>
      </p:sp>
      <p:sp>
        <p:nvSpPr>
          <p:cNvPr id="7" name="Text 5"/>
          <p:cNvSpPr/>
          <p:nvPr/>
        </p:nvSpPr>
        <p:spPr>
          <a:xfrm>
            <a:off x="793790" y="6092190"/>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Huquqiy tartib va nazorat</a:t>
            </a:r>
            <a:endParaRPr lang="en-US" sz="1750" dirty="0"/>
          </a:p>
        </p:txBody>
      </p:sp>
      <p:sp>
        <p:nvSpPr>
          <p:cNvPr id="8" name="Text 6"/>
          <p:cNvSpPr/>
          <p:nvPr/>
        </p:nvSpPr>
        <p:spPr>
          <a:xfrm>
            <a:off x="7599521" y="297096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B1B27"/>
                </a:solidFill>
                <a:latin typeface="Raleway" pitchFamily="34" charset="0"/>
                <a:ea typeface="Raleway" pitchFamily="34" charset="-122"/>
                <a:cs typeface="Raleway" pitchFamily="34" charset="-120"/>
              </a:rPr>
              <a:t>Xavfsizlik Standartlari</a:t>
            </a:r>
            <a:endParaRPr lang="en-US" sz="2200" dirty="0"/>
          </a:p>
        </p:txBody>
      </p:sp>
      <p:sp>
        <p:nvSpPr>
          <p:cNvPr id="9" name="Text 7"/>
          <p:cNvSpPr/>
          <p:nvPr/>
        </p:nvSpPr>
        <p:spPr>
          <a:xfrm>
            <a:off x="7599521" y="3552111"/>
            <a:ext cx="6244709" cy="1451610"/>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ISO/IEC 27001 va boshqa xalqaro standartlar axborot xavfsizligini boshqarish va baholash uchun muhim ahamiyatga ega. Ular ishlab chiqaruvchilar, iste’molchilar va ekspertlar uchun yagona mezonlarni belgilaydi.</a:t>
            </a:r>
            <a:endParaRPr lang="en-US" sz="1750" dirty="0"/>
          </a:p>
        </p:txBody>
      </p:sp>
      <p:sp>
        <p:nvSpPr>
          <p:cNvPr id="10" name="Text 8"/>
          <p:cNvSpPr/>
          <p:nvPr/>
        </p:nvSpPr>
        <p:spPr>
          <a:xfrm>
            <a:off x="7599521" y="5207794"/>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Standartlar va sertifikatsiya</a:t>
            </a:r>
            <a:endParaRPr lang="en-US" sz="1750" dirty="0"/>
          </a:p>
        </p:txBody>
      </p:sp>
      <p:sp>
        <p:nvSpPr>
          <p:cNvPr id="11" name="Text 9"/>
          <p:cNvSpPr/>
          <p:nvPr/>
        </p:nvSpPr>
        <p:spPr>
          <a:xfrm>
            <a:off x="7599521" y="5649992"/>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Huquqiy hujjatlar turlari</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82347" y="537567"/>
            <a:ext cx="7779306" cy="1218486"/>
          </a:xfrm>
          <a:prstGeom prst="rect">
            <a:avLst/>
          </a:prstGeom>
          <a:noFill/>
          <a:ln/>
        </p:spPr>
        <p:txBody>
          <a:bodyPr wrap="square" lIns="0" tIns="0" rIns="0" bIns="0" rtlCol="0" anchor="t"/>
          <a:lstStyle/>
          <a:p>
            <a:pPr marL="0" indent="0" algn="l">
              <a:lnSpc>
                <a:spcPts val="4750"/>
              </a:lnSpc>
              <a:buNone/>
            </a:pPr>
            <a:r>
              <a:rPr lang="en-US" sz="3800" dirty="0">
                <a:solidFill>
                  <a:srgbClr val="1B1B27"/>
                </a:solidFill>
                <a:latin typeface="Raleway" pitchFamily="34" charset="0"/>
                <a:ea typeface="Raleway" pitchFamily="34" charset="-122"/>
                <a:cs typeface="Raleway" pitchFamily="34" charset="-120"/>
              </a:rPr>
              <a:t>Axborot Xavfsizligi Siyosati va Himoya Vositalari</a:t>
            </a:r>
            <a:endParaRPr lang="en-US" sz="3800" dirty="0"/>
          </a:p>
        </p:txBody>
      </p:sp>
      <p:sp>
        <p:nvSpPr>
          <p:cNvPr id="4" name="Shape 1"/>
          <p:cNvSpPr/>
          <p:nvPr/>
        </p:nvSpPr>
        <p:spPr>
          <a:xfrm>
            <a:off x="682347" y="2267783"/>
            <a:ext cx="438626" cy="438626"/>
          </a:xfrm>
          <a:prstGeom prst="roundRect">
            <a:avLst>
              <a:gd name="adj" fmla="val 18671"/>
            </a:avLst>
          </a:prstGeom>
          <a:solidFill>
            <a:srgbClr val="E1E1EA"/>
          </a:solidFill>
          <a:ln w="7620">
            <a:solidFill>
              <a:srgbClr val="C7C7D0"/>
            </a:solidFill>
            <a:prstDash val="solid"/>
          </a:ln>
        </p:spPr>
      </p:sp>
      <p:sp>
        <p:nvSpPr>
          <p:cNvPr id="5" name="Text 2"/>
          <p:cNvSpPr/>
          <p:nvPr/>
        </p:nvSpPr>
        <p:spPr>
          <a:xfrm>
            <a:off x="1315879" y="2267783"/>
            <a:ext cx="2437209" cy="304562"/>
          </a:xfrm>
          <a:prstGeom prst="rect">
            <a:avLst/>
          </a:prstGeom>
          <a:noFill/>
          <a:ln/>
        </p:spPr>
        <p:txBody>
          <a:bodyPr wrap="none" lIns="0" tIns="0" rIns="0" bIns="0" rtlCol="0" anchor="t"/>
          <a:lstStyle/>
          <a:p>
            <a:pPr marL="0" indent="0" algn="l">
              <a:lnSpc>
                <a:spcPts val="2350"/>
              </a:lnSpc>
              <a:buNone/>
            </a:pPr>
            <a:r>
              <a:rPr lang="en-US" sz="1900" dirty="0">
                <a:solidFill>
                  <a:srgbClr val="3C3939"/>
                </a:solidFill>
                <a:latin typeface="Raleway" pitchFamily="34" charset="0"/>
                <a:ea typeface="Raleway" pitchFamily="34" charset="-122"/>
                <a:cs typeface="Raleway" pitchFamily="34" charset="-120"/>
              </a:rPr>
              <a:t>Xavfsizlik Siyosati</a:t>
            </a:r>
            <a:endParaRPr lang="en-US" sz="1900" dirty="0"/>
          </a:p>
        </p:txBody>
      </p:sp>
      <p:sp>
        <p:nvSpPr>
          <p:cNvPr id="6" name="Text 3"/>
          <p:cNvSpPr/>
          <p:nvPr/>
        </p:nvSpPr>
        <p:spPr>
          <a:xfrm>
            <a:off x="1315879" y="2689265"/>
            <a:ext cx="7145774" cy="623887"/>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Tashkilotda axborot xavfsizligi siyosati potentsial xavfli joylarni aniqlash va bartaraf etishga qaratilgan.</a:t>
            </a:r>
            <a:endParaRPr lang="en-US" sz="1500" dirty="0"/>
          </a:p>
        </p:txBody>
      </p:sp>
      <p:sp>
        <p:nvSpPr>
          <p:cNvPr id="7" name="Shape 4"/>
          <p:cNvSpPr/>
          <p:nvPr/>
        </p:nvSpPr>
        <p:spPr>
          <a:xfrm>
            <a:off x="682347" y="3727371"/>
            <a:ext cx="438626" cy="438626"/>
          </a:xfrm>
          <a:prstGeom prst="roundRect">
            <a:avLst>
              <a:gd name="adj" fmla="val 18671"/>
            </a:avLst>
          </a:prstGeom>
          <a:solidFill>
            <a:srgbClr val="E1E1EA"/>
          </a:solidFill>
          <a:ln w="7620">
            <a:solidFill>
              <a:srgbClr val="C7C7D0"/>
            </a:solidFill>
            <a:prstDash val="solid"/>
          </a:ln>
        </p:spPr>
      </p:sp>
      <p:sp>
        <p:nvSpPr>
          <p:cNvPr id="8" name="Text 5"/>
          <p:cNvSpPr/>
          <p:nvPr/>
        </p:nvSpPr>
        <p:spPr>
          <a:xfrm>
            <a:off x="1315879" y="3727371"/>
            <a:ext cx="2437209" cy="304562"/>
          </a:xfrm>
          <a:prstGeom prst="rect">
            <a:avLst/>
          </a:prstGeom>
          <a:noFill/>
          <a:ln/>
        </p:spPr>
        <p:txBody>
          <a:bodyPr wrap="none" lIns="0" tIns="0" rIns="0" bIns="0" rtlCol="0" anchor="t"/>
          <a:lstStyle/>
          <a:p>
            <a:pPr marL="0" indent="0" algn="l">
              <a:lnSpc>
                <a:spcPts val="2350"/>
              </a:lnSpc>
              <a:buNone/>
            </a:pPr>
            <a:r>
              <a:rPr lang="en-US" sz="1900" dirty="0">
                <a:solidFill>
                  <a:srgbClr val="3C3939"/>
                </a:solidFill>
                <a:latin typeface="Raleway" pitchFamily="34" charset="0"/>
                <a:ea typeface="Raleway" pitchFamily="34" charset="-122"/>
                <a:cs typeface="Raleway" pitchFamily="34" charset="-120"/>
              </a:rPr>
              <a:t>Texnik Vositalar</a:t>
            </a:r>
            <a:endParaRPr lang="en-US" sz="1900" dirty="0"/>
          </a:p>
        </p:txBody>
      </p:sp>
      <p:sp>
        <p:nvSpPr>
          <p:cNvPr id="9" name="Text 6"/>
          <p:cNvSpPr/>
          <p:nvPr/>
        </p:nvSpPr>
        <p:spPr>
          <a:xfrm>
            <a:off x="1315879" y="4148852"/>
            <a:ext cx="7145774" cy="623887"/>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Dasturiy-apparatli va apparatli vositalar axborotni himoyalashda muhim rol o‘ynaydi.</a:t>
            </a:r>
            <a:endParaRPr lang="en-US" sz="1500" dirty="0"/>
          </a:p>
        </p:txBody>
      </p:sp>
      <p:sp>
        <p:nvSpPr>
          <p:cNvPr id="10" name="Shape 7"/>
          <p:cNvSpPr/>
          <p:nvPr/>
        </p:nvSpPr>
        <p:spPr>
          <a:xfrm>
            <a:off x="682347" y="5186958"/>
            <a:ext cx="438626" cy="438626"/>
          </a:xfrm>
          <a:prstGeom prst="roundRect">
            <a:avLst>
              <a:gd name="adj" fmla="val 18671"/>
            </a:avLst>
          </a:prstGeom>
          <a:solidFill>
            <a:srgbClr val="E1E1EA"/>
          </a:solidFill>
          <a:ln w="7620">
            <a:solidFill>
              <a:srgbClr val="C7C7D0"/>
            </a:solidFill>
            <a:prstDash val="solid"/>
          </a:ln>
        </p:spPr>
      </p:sp>
      <p:sp>
        <p:nvSpPr>
          <p:cNvPr id="11" name="Text 8"/>
          <p:cNvSpPr/>
          <p:nvPr/>
        </p:nvSpPr>
        <p:spPr>
          <a:xfrm>
            <a:off x="1315879" y="5186958"/>
            <a:ext cx="2718911" cy="304562"/>
          </a:xfrm>
          <a:prstGeom prst="rect">
            <a:avLst/>
          </a:prstGeom>
          <a:noFill/>
          <a:ln/>
        </p:spPr>
        <p:txBody>
          <a:bodyPr wrap="none" lIns="0" tIns="0" rIns="0" bIns="0" rtlCol="0" anchor="t"/>
          <a:lstStyle/>
          <a:p>
            <a:pPr marL="0" indent="0" algn="l">
              <a:lnSpc>
                <a:spcPts val="2350"/>
              </a:lnSpc>
              <a:buNone/>
            </a:pPr>
            <a:r>
              <a:rPr lang="en-US" sz="1900" dirty="0">
                <a:solidFill>
                  <a:srgbClr val="3C3939"/>
                </a:solidFill>
                <a:latin typeface="Raleway" pitchFamily="34" charset="0"/>
                <a:ea typeface="Raleway" pitchFamily="34" charset="-122"/>
                <a:cs typeface="Raleway" pitchFamily="34" charset="-120"/>
              </a:rPr>
              <a:t>Tashkiliy Chora-tadbirlar</a:t>
            </a:r>
            <a:endParaRPr lang="en-US" sz="1900" dirty="0"/>
          </a:p>
        </p:txBody>
      </p:sp>
      <p:sp>
        <p:nvSpPr>
          <p:cNvPr id="12" name="Text 9"/>
          <p:cNvSpPr/>
          <p:nvPr/>
        </p:nvSpPr>
        <p:spPr>
          <a:xfrm>
            <a:off x="1315879" y="5608439"/>
            <a:ext cx="7145774" cy="623887"/>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50-60% himoya samaradorligi tashkiliy choralar bilan bog‘liq. Personalni tanlash va o‘rgatish muhim.</a:t>
            </a:r>
            <a:endParaRPr lang="en-US" sz="1500" dirty="0"/>
          </a:p>
        </p:txBody>
      </p:sp>
      <p:sp>
        <p:nvSpPr>
          <p:cNvPr id="13" name="Shape 10"/>
          <p:cNvSpPr/>
          <p:nvPr/>
        </p:nvSpPr>
        <p:spPr>
          <a:xfrm>
            <a:off x="682347" y="6646545"/>
            <a:ext cx="438626" cy="438626"/>
          </a:xfrm>
          <a:prstGeom prst="roundRect">
            <a:avLst>
              <a:gd name="adj" fmla="val 18671"/>
            </a:avLst>
          </a:prstGeom>
          <a:solidFill>
            <a:srgbClr val="E1E1EA"/>
          </a:solidFill>
          <a:ln w="7620">
            <a:solidFill>
              <a:srgbClr val="C7C7D0"/>
            </a:solidFill>
            <a:prstDash val="solid"/>
          </a:ln>
        </p:spPr>
      </p:sp>
      <p:sp>
        <p:nvSpPr>
          <p:cNvPr id="14" name="Text 11"/>
          <p:cNvSpPr/>
          <p:nvPr/>
        </p:nvSpPr>
        <p:spPr>
          <a:xfrm>
            <a:off x="1315879" y="6646545"/>
            <a:ext cx="3138607" cy="304562"/>
          </a:xfrm>
          <a:prstGeom prst="rect">
            <a:avLst/>
          </a:prstGeom>
          <a:noFill/>
          <a:ln/>
        </p:spPr>
        <p:txBody>
          <a:bodyPr wrap="none" lIns="0" tIns="0" rIns="0" bIns="0" rtlCol="0" anchor="t"/>
          <a:lstStyle/>
          <a:p>
            <a:pPr marL="0" indent="0" algn="l">
              <a:lnSpc>
                <a:spcPts val="2350"/>
              </a:lnSpc>
              <a:buNone/>
            </a:pPr>
            <a:r>
              <a:rPr lang="en-US" sz="1900" dirty="0">
                <a:solidFill>
                  <a:srgbClr val="3C3939"/>
                </a:solidFill>
                <a:latin typeface="Raleway" pitchFamily="34" charset="0"/>
                <a:ea typeface="Raleway" pitchFamily="34" charset="-122"/>
                <a:cs typeface="Raleway" pitchFamily="34" charset="-120"/>
              </a:rPr>
              <a:t>Dasturiy-matematik Himoya</a:t>
            </a:r>
            <a:endParaRPr lang="en-US" sz="1900" dirty="0"/>
          </a:p>
        </p:txBody>
      </p:sp>
      <p:sp>
        <p:nvSpPr>
          <p:cNvPr id="15" name="Text 12"/>
          <p:cNvSpPr/>
          <p:nvPr/>
        </p:nvSpPr>
        <p:spPr>
          <a:xfrm>
            <a:off x="1315879" y="7068026"/>
            <a:ext cx="7145774" cy="623887"/>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Kompyuter va tarmoqlarda qayta ishlanadigan axborotni dasturiy himoya qilish usullari keng qo‘llaniladi.</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46390" y="658535"/>
            <a:ext cx="7851219" cy="1154192"/>
          </a:xfrm>
          <a:prstGeom prst="rect">
            <a:avLst/>
          </a:prstGeom>
          <a:noFill/>
          <a:ln/>
        </p:spPr>
        <p:txBody>
          <a:bodyPr wrap="square" lIns="0" tIns="0" rIns="0" bIns="0" rtlCol="0" anchor="t"/>
          <a:lstStyle/>
          <a:p>
            <a:pPr marL="0" indent="0" algn="l">
              <a:lnSpc>
                <a:spcPts val="4500"/>
              </a:lnSpc>
              <a:buNone/>
            </a:pPr>
            <a:r>
              <a:rPr lang="en-US" sz="3600" dirty="0">
                <a:solidFill>
                  <a:srgbClr val="1B1B27"/>
                </a:solidFill>
                <a:latin typeface="Raleway" pitchFamily="34" charset="0"/>
                <a:ea typeface="Raleway" pitchFamily="34" charset="-122"/>
                <a:cs typeface="Raleway" pitchFamily="34" charset="-120"/>
              </a:rPr>
              <a:t>Tarmoqdagi Tahdidlar va Hujum Turlari</a:t>
            </a:r>
            <a:endParaRPr lang="en-US" sz="3600" dirty="0"/>
          </a:p>
        </p:txBody>
      </p:sp>
      <p:pic>
        <p:nvPicPr>
          <p:cNvPr id="4" name="Image 1" descr="preencoded.png"/>
          <p:cNvPicPr>
            <a:picLocks noChangeAspect="1"/>
          </p:cNvPicPr>
          <p:nvPr/>
        </p:nvPicPr>
        <p:blipFill>
          <a:blip r:embed="rId4"/>
          <a:stretch>
            <a:fillRect/>
          </a:stretch>
        </p:blipFill>
        <p:spPr>
          <a:xfrm>
            <a:off x="646390" y="2122051"/>
            <a:ext cx="461724" cy="461724"/>
          </a:xfrm>
          <a:prstGeom prst="rect">
            <a:avLst/>
          </a:prstGeom>
        </p:spPr>
      </p:pic>
      <p:sp>
        <p:nvSpPr>
          <p:cNvPr id="5" name="Text 1"/>
          <p:cNvSpPr/>
          <p:nvPr/>
        </p:nvSpPr>
        <p:spPr>
          <a:xfrm>
            <a:off x="1292781" y="2089785"/>
            <a:ext cx="1785938" cy="576977"/>
          </a:xfrm>
          <a:prstGeom prst="rect">
            <a:avLst/>
          </a:prstGeom>
          <a:noFill/>
          <a:ln/>
        </p:spPr>
        <p:txBody>
          <a:bodyPr wrap="square" lIns="0" tIns="0" rIns="0" bIns="0" rtlCol="0" anchor="t"/>
          <a:lstStyle/>
          <a:p>
            <a:pPr marL="0" indent="0" algn="l">
              <a:lnSpc>
                <a:spcPts val="2250"/>
              </a:lnSpc>
              <a:buNone/>
            </a:pPr>
            <a:r>
              <a:rPr lang="en-US" sz="1800" dirty="0">
                <a:solidFill>
                  <a:srgbClr val="3C3939"/>
                </a:solidFill>
                <a:latin typeface="Raleway" pitchFamily="34" charset="0"/>
                <a:ea typeface="Raleway" pitchFamily="34" charset="-122"/>
                <a:cs typeface="Raleway" pitchFamily="34" charset="-120"/>
              </a:rPr>
              <a:t>Trafikni Tahlil Qilish</a:t>
            </a:r>
            <a:endParaRPr lang="en-US" sz="1800" dirty="0"/>
          </a:p>
        </p:txBody>
      </p:sp>
      <p:sp>
        <p:nvSpPr>
          <p:cNvPr id="6" name="Text 2"/>
          <p:cNvSpPr/>
          <p:nvPr/>
        </p:nvSpPr>
        <p:spPr>
          <a:xfrm>
            <a:off x="1292781" y="2777490"/>
            <a:ext cx="1785938" cy="1772364"/>
          </a:xfrm>
          <a:prstGeom prst="rect">
            <a:avLst/>
          </a:prstGeom>
          <a:noFill/>
          <a:ln/>
        </p:spPr>
        <p:txBody>
          <a:bodyPr wrap="square" lIns="0" tIns="0" rIns="0" bIns="0" rtlCol="0" anchor="t"/>
          <a:lstStyle/>
          <a:p>
            <a:pPr marL="0" indent="0" algn="l">
              <a:lnSpc>
                <a:spcPts val="2300"/>
              </a:lnSpc>
              <a:buNone/>
            </a:pPr>
            <a:r>
              <a:rPr lang="en-US" sz="1450" dirty="0">
                <a:solidFill>
                  <a:srgbClr val="3C3939"/>
                </a:solidFill>
                <a:latin typeface="Roboto" pitchFamily="34" charset="0"/>
                <a:ea typeface="Roboto" pitchFamily="34" charset="-122"/>
                <a:cs typeface="Roboto" pitchFamily="34" charset="-120"/>
              </a:rPr>
              <a:t>FTP va TELNET kabi protokollarda parollar ochiq uzatiladi, bu esa ma’lumotlarni oson ushlab olishga imkon beradi.</a:t>
            </a:r>
            <a:endParaRPr lang="en-US" sz="1450" dirty="0"/>
          </a:p>
        </p:txBody>
      </p:sp>
      <p:pic>
        <p:nvPicPr>
          <p:cNvPr id="7" name="Image 2" descr="preencoded.png"/>
          <p:cNvPicPr>
            <a:picLocks noChangeAspect="1"/>
          </p:cNvPicPr>
          <p:nvPr/>
        </p:nvPicPr>
        <p:blipFill>
          <a:blip r:embed="rId5"/>
          <a:stretch>
            <a:fillRect/>
          </a:stretch>
        </p:blipFill>
        <p:spPr>
          <a:xfrm>
            <a:off x="3355777" y="2122051"/>
            <a:ext cx="461724" cy="461724"/>
          </a:xfrm>
          <a:prstGeom prst="rect">
            <a:avLst/>
          </a:prstGeom>
        </p:spPr>
      </p:pic>
      <p:sp>
        <p:nvSpPr>
          <p:cNvPr id="8" name="Text 3"/>
          <p:cNvSpPr/>
          <p:nvPr/>
        </p:nvSpPr>
        <p:spPr>
          <a:xfrm>
            <a:off x="4002167" y="2089785"/>
            <a:ext cx="1785938" cy="576977"/>
          </a:xfrm>
          <a:prstGeom prst="rect">
            <a:avLst/>
          </a:prstGeom>
          <a:noFill/>
          <a:ln/>
        </p:spPr>
        <p:txBody>
          <a:bodyPr wrap="square" lIns="0" tIns="0" rIns="0" bIns="0" rtlCol="0" anchor="t"/>
          <a:lstStyle/>
          <a:p>
            <a:pPr marL="0" indent="0" algn="l">
              <a:lnSpc>
                <a:spcPts val="2250"/>
              </a:lnSpc>
              <a:buNone/>
            </a:pPr>
            <a:r>
              <a:rPr lang="en-US" sz="1800" dirty="0">
                <a:solidFill>
                  <a:srgbClr val="3C3939"/>
                </a:solidFill>
                <a:latin typeface="Raleway" pitchFamily="34" charset="0"/>
                <a:ea typeface="Raleway" pitchFamily="34" charset="-122"/>
                <a:cs typeface="Raleway" pitchFamily="34" charset="-120"/>
              </a:rPr>
              <a:t>Yolg‘on Obyekt Kiritish</a:t>
            </a:r>
            <a:endParaRPr lang="en-US" sz="1800" dirty="0"/>
          </a:p>
        </p:txBody>
      </p:sp>
      <p:sp>
        <p:nvSpPr>
          <p:cNvPr id="9" name="Text 4"/>
          <p:cNvSpPr/>
          <p:nvPr/>
        </p:nvSpPr>
        <p:spPr>
          <a:xfrm>
            <a:off x="4002167" y="2777490"/>
            <a:ext cx="1785938" cy="1772364"/>
          </a:xfrm>
          <a:prstGeom prst="rect">
            <a:avLst/>
          </a:prstGeom>
          <a:noFill/>
          <a:ln/>
        </p:spPr>
        <p:txBody>
          <a:bodyPr wrap="square" lIns="0" tIns="0" rIns="0" bIns="0" rtlCol="0" anchor="t"/>
          <a:lstStyle/>
          <a:p>
            <a:pPr marL="0" indent="0" algn="l">
              <a:lnSpc>
                <a:spcPts val="2300"/>
              </a:lnSpc>
              <a:buNone/>
            </a:pPr>
            <a:r>
              <a:rPr lang="en-US" sz="1450" dirty="0">
                <a:solidFill>
                  <a:srgbClr val="3C3939"/>
                </a:solidFill>
                <a:latin typeface="Roboto" pitchFamily="34" charset="0"/>
                <a:ea typeface="Roboto" pitchFamily="34" charset="-122"/>
                <a:cs typeface="Roboto" pitchFamily="34" charset="-120"/>
              </a:rPr>
              <a:t>ARP va DNS so‘rovlarini soxtalashtirish orqali tarmoqda yolg‘on xostlar paydo bo‘lishi mumkin.</a:t>
            </a:r>
            <a:endParaRPr lang="en-US" sz="1450" dirty="0"/>
          </a:p>
        </p:txBody>
      </p:sp>
      <p:pic>
        <p:nvPicPr>
          <p:cNvPr id="10" name="Image 3" descr="preencoded.png"/>
          <p:cNvPicPr>
            <a:picLocks noChangeAspect="1"/>
          </p:cNvPicPr>
          <p:nvPr/>
        </p:nvPicPr>
        <p:blipFill>
          <a:blip r:embed="rId6"/>
          <a:stretch>
            <a:fillRect/>
          </a:stretch>
        </p:blipFill>
        <p:spPr>
          <a:xfrm>
            <a:off x="6065163" y="2122051"/>
            <a:ext cx="461724" cy="461724"/>
          </a:xfrm>
          <a:prstGeom prst="rect">
            <a:avLst/>
          </a:prstGeom>
        </p:spPr>
      </p:pic>
      <p:sp>
        <p:nvSpPr>
          <p:cNvPr id="11" name="Text 5"/>
          <p:cNvSpPr/>
          <p:nvPr/>
        </p:nvSpPr>
        <p:spPr>
          <a:xfrm>
            <a:off x="6711553" y="2089785"/>
            <a:ext cx="1785938" cy="576977"/>
          </a:xfrm>
          <a:prstGeom prst="rect">
            <a:avLst/>
          </a:prstGeom>
          <a:noFill/>
          <a:ln/>
        </p:spPr>
        <p:txBody>
          <a:bodyPr wrap="square" lIns="0" tIns="0" rIns="0" bIns="0" rtlCol="0" anchor="t"/>
          <a:lstStyle/>
          <a:p>
            <a:pPr marL="0" indent="0" algn="l">
              <a:lnSpc>
                <a:spcPts val="2250"/>
              </a:lnSpc>
              <a:buNone/>
            </a:pPr>
            <a:r>
              <a:rPr lang="en-US" sz="1800" dirty="0">
                <a:solidFill>
                  <a:srgbClr val="3C3939"/>
                </a:solidFill>
                <a:latin typeface="Raleway" pitchFamily="34" charset="0"/>
                <a:ea typeface="Raleway" pitchFamily="34" charset="-122"/>
                <a:cs typeface="Raleway" pitchFamily="34" charset="-120"/>
              </a:rPr>
              <a:t>Yolg‘on Marshrut</a:t>
            </a:r>
            <a:endParaRPr lang="en-US" sz="1800" dirty="0"/>
          </a:p>
        </p:txBody>
      </p:sp>
      <p:sp>
        <p:nvSpPr>
          <p:cNvPr id="12" name="Text 6"/>
          <p:cNvSpPr/>
          <p:nvPr/>
        </p:nvSpPr>
        <p:spPr>
          <a:xfrm>
            <a:off x="6711553" y="2777490"/>
            <a:ext cx="1785938" cy="1476970"/>
          </a:xfrm>
          <a:prstGeom prst="rect">
            <a:avLst/>
          </a:prstGeom>
          <a:noFill/>
          <a:ln/>
        </p:spPr>
        <p:txBody>
          <a:bodyPr wrap="square" lIns="0" tIns="0" rIns="0" bIns="0" rtlCol="0" anchor="t"/>
          <a:lstStyle/>
          <a:p>
            <a:pPr marL="0" indent="0" algn="l">
              <a:lnSpc>
                <a:spcPts val="2300"/>
              </a:lnSpc>
              <a:buNone/>
            </a:pPr>
            <a:r>
              <a:rPr lang="en-US" sz="1450" dirty="0">
                <a:solidFill>
                  <a:srgbClr val="3C3939"/>
                </a:solidFill>
                <a:latin typeface="Roboto" pitchFamily="34" charset="0"/>
                <a:ea typeface="Roboto" pitchFamily="34" charset="-122"/>
                <a:cs typeface="Roboto" pitchFamily="34" charset="-120"/>
              </a:rPr>
              <a:t>ICMP va SNMP protokollari orqali axborot oqimini nazorat qilish va yo‘naltirish mumkin.</a:t>
            </a:r>
            <a:endParaRPr lang="en-US" sz="1450" dirty="0"/>
          </a:p>
        </p:txBody>
      </p:sp>
      <p:pic>
        <p:nvPicPr>
          <p:cNvPr id="13" name="Image 4" descr="preencoded.png"/>
          <p:cNvPicPr>
            <a:picLocks noChangeAspect="1"/>
          </p:cNvPicPr>
          <p:nvPr/>
        </p:nvPicPr>
        <p:blipFill>
          <a:blip r:embed="rId7"/>
          <a:stretch>
            <a:fillRect/>
          </a:stretch>
        </p:blipFill>
        <p:spPr>
          <a:xfrm>
            <a:off x="646390" y="5136237"/>
            <a:ext cx="461724" cy="461724"/>
          </a:xfrm>
          <a:prstGeom prst="rect">
            <a:avLst/>
          </a:prstGeom>
        </p:spPr>
      </p:pic>
      <p:sp>
        <p:nvSpPr>
          <p:cNvPr id="14" name="Text 7"/>
          <p:cNvSpPr/>
          <p:nvPr/>
        </p:nvSpPr>
        <p:spPr>
          <a:xfrm>
            <a:off x="1292781" y="5103971"/>
            <a:ext cx="1785938" cy="288488"/>
          </a:xfrm>
          <a:prstGeom prst="rect">
            <a:avLst/>
          </a:prstGeom>
          <a:noFill/>
          <a:ln/>
        </p:spPr>
        <p:txBody>
          <a:bodyPr wrap="none" lIns="0" tIns="0" rIns="0" bIns="0" rtlCol="0" anchor="t"/>
          <a:lstStyle/>
          <a:p>
            <a:pPr marL="0" indent="0" algn="l">
              <a:lnSpc>
                <a:spcPts val="2250"/>
              </a:lnSpc>
              <a:buNone/>
            </a:pPr>
            <a:r>
              <a:rPr lang="en-US" sz="1800" dirty="0">
                <a:solidFill>
                  <a:srgbClr val="3C3939"/>
                </a:solidFill>
                <a:latin typeface="Raleway" pitchFamily="34" charset="0"/>
                <a:ea typeface="Raleway" pitchFamily="34" charset="-122"/>
                <a:cs typeface="Raleway" pitchFamily="34" charset="-120"/>
              </a:rPr>
              <a:t>DDoS Hujumlar</a:t>
            </a:r>
            <a:endParaRPr lang="en-US" sz="1800" dirty="0"/>
          </a:p>
        </p:txBody>
      </p:sp>
      <p:sp>
        <p:nvSpPr>
          <p:cNvPr id="15" name="Text 8"/>
          <p:cNvSpPr/>
          <p:nvPr/>
        </p:nvSpPr>
        <p:spPr>
          <a:xfrm>
            <a:off x="1292781" y="5503188"/>
            <a:ext cx="1785938" cy="2067758"/>
          </a:xfrm>
          <a:prstGeom prst="rect">
            <a:avLst/>
          </a:prstGeom>
          <a:noFill/>
          <a:ln/>
        </p:spPr>
        <p:txBody>
          <a:bodyPr wrap="square" lIns="0" tIns="0" rIns="0" bIns="0" rtlCol="0" anchor="t"/>
          <a:lstStyle/>
          <a:p>
            <a:pPr marL="0" indent="0" algn="l">
              <a:lnSpc>
                <a:spcPts val="2300"/>
              </a:lnSpc>
              <a:buNone/>
            </a:pPr>
            <a:r>
              <a:rPr lang="en-US" sz="1450" dirty="0">
                <a:solidFill>
                  <a:srgbClr val="3C3939"/>
                </a:solidFill>
                <a:latin typeface="Roboto" pitchFamily="34" charset="0"/>
                <a:ea typeface="Roboto" pitchFamily="34" charset="-122"/>
                <a:cs typeface="Roboto" pitchFamily="34" charset="-120"/>
              </a:rPr>
              <a:t>Bir vaqtning o‘zida ko‘plab serverlardan xizmatdan voz kechishga majburlovchi hujumlar amalga oshiriladi.</a:t>
            </a:r>
            <a:endParaRPr lang="en-US"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name="Slide 5">
    <p:spTree>
      <p:nvGrpSpPr>
        <p:cNvPr id="1" name=""/>
        <p:cNvGrpSpPr/>
        <p:nvPr/>
      </p:nvGrpSpPr>
      <p:grpSpPr>
        <a:xfrm>
          <a:off x="0" y="0"/>
          <a:ext cx="0" cy="0"/>
          <a:chOff x="0" y="0"/>
          <a:chExt cx="0" cy="0"/>
        </a:xfrm>
      </p:grpSpPr>
      <p:sp>
        <p:nvSpPr>
          <p:cNvPr id="2" name="Text 0"/>
          <p:cNvSpPr/>
          <p:nvPr/>
        </p:nvSpPr>
        <p:spPr>
          <a:xfrm>
            <a:off x="793790" y="1251109"/>
            <a:ext cx="11470005" cy="708779"/>
          </a:xfrm>
          <a:prstGeom prst="rect">
            <a:avLst/>
          </a:prstGeom>
          <a:noFill/>
          <a:ln/>
        </p:spPr>
        <p:txBody>
          <a:bodyPr wrap="non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Axborot Xavfsizligini Ta’minlash Qonunchiligi</a:t>
            </a:r>
            <a:endParaRPr lang="en-US" sz="4450" dirty="0"/>
          </a:p>
        </p:txBody>
      </p:sp>
      <p:sp>
        <p:nvSpPr>
          <p:cNvPr id="3" name="Text 1"/>
          <p:cNvSpPr/>
          <p:nvPr/>
        </p:nvSpPr>
        <p:spPr>
          <a:xfrm>
            <a:off x="1721763" y="2680097"/>
            <a:ext cx="3310890" cy="354330"/>
          </a:xfrm>
          <a:prstGeom prst="rect">
            <a:avLst/>
          </a:prstGeom>
          <a:noFill/>
          <a:ln/>
        </p:spPr>
        <p:txBody>
          <a:bodyPr wrap="none" lIns="0" tIns="0" rIns="0" bIns="0" rtlCol="0" anchor="t"/>
          <a:lstStyle/>
          <a:p>
            <a:pPr marL="0" indent="0" algn="r">
              <a:lnSpc>
                <a:spcPts val="2750"/>
              </a:lnSpc>
              <a:buNone/>
            </a:pPr>
            <a:r>
              <a:rPr lang="en-US" sz="2200" dirty="0">
                <a:solidFill>
                  <a:srgbClr val="3C3939"/>
                </a:solidFill>
                <a:latin typeface="Raleway" pitchFamily="34" charset="0"/>
                <a:ea typeface="Raleway" pitchFamily="34" charset="-122"/>
                <a:cs typeface="Raleway" pitchFamily="34" charset="-120"/>
              </a:rPr>
              <a:t>Konstitutsiya va Qonunlar</a:t>
            </a:r>
            <a:endParaRPr lang="en-US" sz="2200" dirty="0"/>
          </a:p>
        </p:txBody>
      </p:sp>
      <p:sp>
        <p:nvSpPr>
          <p:cNvPr id="4" name="Text 2"/>
          <p:cNvSpPr/>
          <p:nvPr/>
        </p:nvSpPr>
        <p:spPr>
          <a:xfrm>
            <a:off x="793790" y="3170515"/>
            <a:ext cx="4238863" cy="1088708"/>
          </a:xfrm>
          <a:prstGeom prst="rect">
            <a:avLst/>
          </a:prstGeom>
          <a:noFill/>
          <a:ln/>
        </p:spPr>
        <p:txBody>
          <a:bodyPr wrap="square" lIns="0" tIns="0" rIns="0" bIns="0" rtlCol="0" anchor="t"/>
          <a:lstStyle/>
          <a:p>
            <a:pPr marL="0" indent="0" algn="r">
              <a:lnSpc>
                <a:spcPts val="2850"/>
              </a:lnSpc>
              <a:buNone/>
            </a:pPr>
            <a:r>
              <a:rPr lang="en-US" sz="1750" dirty="0">
                <a:solidFill>
                  <a:srgbClr val="3C3939"/>
                </a:solidFill>
                <a:latin typeface="Roboto" pitchFamily="34" charset="0"/>
                <a:ea typeface="Roboto" pitchFamily="34" charset="-122"/>
                <a:cs typeface="Roboto" pitchFamily="34" charset="-120"/>
              </a:rPr>
              <a:t>O‘zbekiston Respublikasi Konstitutsiyasi va asosiy qonunlar axborot xavfsizligini tartibga soladi.</a:t>
            </a:r>
            <a:endParaRPr lang="en-US" sz="1750" dirty="0"/>
          </a:p>
        </p:txBody>
      </p:sp>
      <p:pic>
        <p:nvPicPr>
          <p:cNvPr id="5" name="Image 0" descr="preencoded.png"/>
          <p:cNvPicPr>
            <a:picLocks noChangeAspect="1"/>
          </p:cNvPicPr>
          <p:nvPr/>
        </p:nvPicPr>
        <p:blipFill>
          <a:blip r:embed="rId3"/>
          <a:stretch>
            <a:fillRect/>
          </a:stretch>
        </p:blipFill>
        <p:spPr>
          <a:xfrm>
            <a:off x="5032653" y="2413516"/>
            <a:ext cx="4564975" cy="4564975"/>
          </a:xfrm>
          <a:prstGeom prst="rect">
            <a:avLst/>
          </a:prstGeom>
        </p:spPr>
      </p:pic>
      <p:sp>
        <p:nvSpPr>
          <p:cNvPr id="6" name="Text 3"/>
          <p:cNvSpPr/>
          <p:nvPr/>
        </p:nvSpPr>
        <p:spPr>
          <a:xfrm>
            <a:off x="6324362" y="3665458"/>
            <a:ext cx="318968" cy="398621"/>
          </a:xfrm>
          <a:prstGeom prst="rect">
            <a:avLst/>
          </a:prstGeom>
          <a:noFill/>
          <a:ln/>
        </p:spPr>
        <p:txBody>
          <a:bodyPr wrap="none" lIns="0" tIns="0" rIns="0" bIns="0" rtlCol="0" anchor="t"/>
          <a:lstStyle/>
          <a:p>
            <a:pPr marL="0" indent="0" algn="l">
              <a:lnSpc>
                <a:spcPts val="4000"/>
              </a:lnSpc>
              <a:buNone/>
            </a:pPr>
            <a:r>
              <a:rPr lang="en-US" sz="2500" dirty="0">
                <a:solidFill>
                  <a:srgbClr val="3C3939"/>
                </a:solidFill>
                <a:latin typeface="Raleway" pitchFamily="34" charset="0"/>
                <a:ea typeface="Raleway" pitchFamily="34" charset="-122"/>
                <a:cs typeface="Raleway" pitchFamily="34" charset="-120"/>
              </a:rPr>
              <a:t>1</a:t>
            </a:r>
            <a:endParaRPr lang="en-US" sz="2500" dirty="0"/>
          </a:p>
        </p:txBody>
      </p:sp>
      <p:sp>
        <p:nvSpPr>
          <p:cNvPr id="7" name="Text 4"/>
          <p:cNvSpPr/>
          <p:nvPr/>
        </p:nvSpPr>
        <p:spPr>
          <a:xfrm>
            <a:off x="9597628" y="268009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Farmon va Qarorlar</a:t>
            </a:r>
            <a:endParaRPr lang="en-US" sz="2200" dirty="0"/>
          </a:p>
        </p:txBody>
      </p:sp>
      <p:sp>
        <p:nvSpPr>
          <p:cNvPr id="8" name="Text 5"/>
          <p:cNvSpPr/>
          <p:nvPr/>
        </p:nvSpPr>
        <p:spPr>
          <a:xfrm>
            <a:off x="9597628" y="3170515"/>
            <a:ext cx="4238982"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Prezident farmonlari, Vazirlar Mahkamasi qarorlari va boshqa davlat hujjatlari muhim rol o‘ynaydi.</a:t>
            </a:r>
            <a:endParaRPr lang="en-US" sz="1750" dirty="0"/>
          </a:p>
        </p:txBody>
      </p:sp>
      <p:pic>
        <p:nvPicPr>
          <p:cNvPr id="9" name="Image 1" descr="preencoded.png"/>
          <p:cNvPicPr>
            <a:picLocks noChangeAspect="1"/>
          </p:cNvPicPr>
          <p:nvPr/>
        </p:nvPicPr>
        <p:blipFill>
          <a:blip r:embed="rId4"/>
          <a:stretch>
            <a:fillRect/>
          </a:stretch>
        </p:blipFill>
        <p:spPr>
          <a:xfrm>
            <a:off x="5032653" y="2413516"/>
            <a:ext cx="4564975" cy="4564975"/>
          </a:xfrm>
          <a:prstGeom prst="rect">
            <a:avLst/>
          </a:prstGeom>
        </p:spPr>
      </p:pic>
      <p:sp>
        <p:nvSpPr>
          <p:cNvPr id="10" name="Text 6"/>
          <p:cNvSpPr/>
          <p:nvPr/>
        </p:nvSpPr>
        <p:spPr>
          <a:xfrm>
            <a:off x="7986713" y="3665458"/>
            <a:ext cx="318968" cy="398621"/>
          </a:xfrm>
          <a:prstGeom prst="rect">
            <a:avLst/>
          </a:prstGeom>
          <a:noFill/>
          <a:ln/>
        </p:spPr>
        <p:txBody>
          <a:bodyPr wrap="none" lIns="0" tIns="0" rIns="0" bIns="0" rtlCol="0" anchor="t"/>
          <a:lstStyle/>
          <a:p>
            <a:pPr marL="0" indent="0" algn="l">
              <a:lnSpc>
                <a:spcPts val="4000"/>
              </a:lnSpc>
              <a:buNone/>
            </a:pPr>
            <a:r>
              <a:rPr lang="en-US" sz="2500" dirty="0">
                <a:solidFill>
                  <a:srgbClr val="3C3939"/>
                </a:solidFill>
                <a:latin typeface="Raleway" pitchFamily="34" charset="0"/>
                <a:ea typeface="Raleway" pitchFamily="34" charset="-122"/>
                <a:cs typeface="Raleway" pitchFamily="34" charset="-120"/>
              </a:rPr>
              <a:t>2</a:t>
            </a:r>
            <a:endParaRPr lang="en-US" sz="2500" dirty="0"/>
          </a:p>
        </p:txBody>
      </p:sp>
      <p:sp>
        <p:nvSpPr>
          <p:cNvPr id="11" name="Text 7"/>
          <p:cNvSpPr/>
          <p:nvPr/>
        </p:nvSpPr>
        <p:spPr>
          <a:xfrm>
            <a:off x="9597628" y="5132665"/>
            <a:ext cx="2896314"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Ichki Me’yoriy Hujjatlar</a:t>
            </a:r>
            <a:endParaRPr lang="en-US" sz="2200" dirty="0"/>
          </a:p>
        </p:txBody>
      </p:sp>
      <p:sp>
        <p:nvSpPr>
          <p:cNvPr id="12" name="Text 8"/>
          <p:cNvSpPr/>
          <p:nvPr/>
        </p:nvSpPr>
        <p:spPr>
          <a:xfrm>
            <a:off x="9597628" y="5623084"/>
            <a:ext cx="4238982"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Tashkilot buyruqlari, yo‘riqnomalari va ko‘rsatmalari axborot himoyasini amalda ta’minlaydi.</a:t>
            </a:r>
            <a:endParaRPr lang="en-US" sz="1750" dirty="0"/>
          </a:p>
        </p:txBody>
      </p:sp>
      <p:pic>
        <p:nvPicPr>
          <p:cNvPr id="13" name="Image 2" descr="preencoded.png"/>
          <p:cNvPicPr>
            <a:picLocks noChangeAspect="1"/>
          </p:cNvPicPr>
          <p:nvPr/>
        </p:nvPicPr>
        <p:blipFill>
          <a:blip r:embed="rId5"/>
          <a:stretch>
            <a:fillRect/>
          </a:stretch>
        </p:blipFill>
        <p:spPr>
          <a:xfrm>
            <a:off x="5032653" y="2413516"/>
            <a:ext cx="4564975" cy="4564975"/>
          </a:xfrm>
          <a:prstGeom prst="rect">
            <a:avLst/>
          </a:prstGeom>
        </p:spPr>
      </p:pic>
      <p:sp>
        <p:nvSpPr>
          <p:cNvPr id="14" name="Text 9"/>
          <p:cNvSpPr/>
          <p:nvPr/>
        </p:nvSpPr>
        <p:spPr>
          <a:xfrm>
            <a:off x="7986713" y="5327809"/>
            <a:ext cx="318968" cy="398621"/>
          </a:xfrm>
          <a:prstGeom prst="rect">
            <a:avLst/>
          </a:prstGeom>
          <a:noFill/>
          <a:ln/>
        </p:spPr>
        <p:txBody>
          <a:bodyPr wrap="none" lIns="0" tIns="0" rIns="0" bIns="0" rtlCol="0" anchor="t"/>
          <a:lstStyle/>
          <a:p>
            <a:pPr marL="0" indent="0" algn="l">
              <a:lnSpc>
                <a:spcPts val="4000"/>
              </a:lnSpc>
              <a:buNone/>
            </a:pPr>
            <a:r>
              <a:rPr lang="en-US" sz="2500" dirty="0">
                <a:solidFill>
                  <a:srgbClr val="3C3939"/>
                </a:solidFill>
                <a:latin typeface="Raleway" pitchFamily="34" charset="0"/>
                <a:ea typeface="Raleway" pitchFamily="34" charset="-122"/>
                <a:cs typeface="Raleway" pitchFamily="34" charset="-120"/>
              </a:rPr>
              <a:t>3</a:t>
            </a:r>
            <a:endParaRPr lang="en-US" sz="2500" dirty="0"/>
          </a:p>
        </p:txBody>
      </p:sp>
      <p:sp>
        <p:nvSpPr>
          <p:cNvPr id="15" name="Text 10"/>
          <p:cNvSpPr/>
          <p:nvPr/>
        </p:nvSpPr>
        <p:spPr>
          <a:xfrm>
            <a:off x="2197418" y="5132665"/>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3C3939"/>
                </a:solidFill>
                <a:latin typeface="Raleway" pitchFamily="34" charset="0"/>
                <a:ea typeface="Raleway" pitchFamily="34" charset="-122"/>
                <a:cs typeface="Raleway" pitchFamily="34" charset="-120"/>
              </a:rPr>
              <a:t>Xalqaro Standartlar</a:t>
            </a:r>
            <a:endParaRPr lang="en-US" sz="2200" dirty="0"/>
          </a:p>
        </p:txBody>
      </p:sp>
      <p:sp>
        <p:nvSpPr>
          <p:cNvPr id="16" name="Text 11"/>
          <p:cNvSpPr/>
          <p:nvPr/>
        </p:nvSpPr>
        <p:spPr>
          <a:xfrm>
            <a:off x="793790" y="5623084"/>
            <a:ext cx="4238863" cy="1088708"/>
          </a:xfrm>
          <a:prstGeom prst="rect">
            <a:avLst/>
          </a:prstGeom>
          <a:noFill/>
          <a:ln/>
        </p:spPr>
        <p:txBody>
          <a:bodyPr wrap="square" lIns="0" tIns="0" rIns="0" bIns="0" rtlCol="0" anchor="t"/>
          <a:lstStyle/>
          <a:p>
            <a:pPr marL="0" indent="0" algn="r">
              <a:lnSpc>
                <a:spcPts val="2850"/>
              </a:lnSpc>
              <a:buNone/>
            </a:pPr>
            <a:r>
              <a:rPr lang="en-US" sz="1750" dirty="0">
                <a:solidFill>
                  <a:srgbClr val="3C3939"/>
                </a:solidFill>
                <a:latin typeface="Roboto" pitchFamily="34" charset="0"/>
                <a:ea typeface="Roboto" pitchFamily="34" charset="-122"/>
                <a:cs typeface="Roboto" pitchFamily="34" charset="-120"/>
              </a:rPr>
              <a:t>ISO/IEC 27001 va boshqa xalqaro hujjatlar xavfsizlikni boshqarishda asosiy mezon hisoblanadi.</a:t>
            </a:r>
            <a:endParaRPr lang="en-US" sz="1750" dirty="0"/>
          </a:p>
        </p:txBody>
      </p:sp>
      <p:pic>
        <p:nvPicPr>
          <p:cNvPr id="17" name="Image 3" descr="preencoded.png"/>
          <p:cNvPicPr>
            <a:picLocks noChangeAspect="1"/>
          </p:cNvPicPr>
          <p:nvPr/>
        </p:nvPicPr>
        <p:blipFill>
          <a:blip r:embed="rId6"/>
          <a:stretch>
            <a:fillRect/>
          </a:stretch>
        </p:blipFill>
        <p:spPr>
          <a:xfrm>
            <a:off x="5032653" y="2413516"/>
            <a:ext cx="4564975" cy="4564975"/>
          </a:xfrm>
          <a:prstGeom prst="rect">
            <a:avLst/>
          </a:prstGeom>
        </p:spPr>
      </p:pic>
      <p:sp>
        <p:nvSpPr>
          <p:cNvPr id="18" name="Text 12"/>
          <p:cNvSpPr/>
          <p:nvPr/>
        </p:nvSpPr>
        <p:spPr>
          <a:xfrm>
            <a:off x="6324362" y="5327809"/>
            <a:ext cx="318968" cy="398621"/>
          </a:xfrm>
          <a:prstGeom prst="rect">
            <a:avLst/>
          </a:prstGeom>
          <a:noFill/>
          <a:ln/>
        </p:spPr>
        <p:txBody>
          <a:bodyPr wrap="none" lIns="0" tIns="0" rIns="0" bIns="0" rtlCol="0" anchor="t"/>
          <a:lstStyle/>
          <a:p>
            <a:pPr marL="0" indent="0" algn="l">
              <a:lnSpc>
                <a:spcPts val="4000"/>
              </a:lnSpc>
              <a:buNone/>
            </a:pPr>
            <a:r>
              <a:rPr lang="en-US" sz="2500" dirty="0">
                <a:solidFill>
                  <a:srgbClr val="3C3939"/>
                </a:solidFill>
                <a:latin typeface="Raleway" pitchFamily="34" charset="0"/>
                <a:ea typeface="Raleway" pitchFamily="34" charset="-122"/>
                <a:cs typeface="Raleway" pitchFamily="34" charset="-120"/>
              </a:rPr>
              <a:t>4</a:t>
            </a:r>
            <a:endParaRPr lang="en-US"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84848" y="644128"/>
            <a:ext cx="6771323" cy="611505"/>
          </a:xfrm>
          <a:prstGeom prst="rect">
            <a:avLst/>
          </a:prstGeom>
          <a:noFill/>
          <a:ln/>
        </p:spPr>
        <p:txBody>
          <a:bodyPr wrap="none" lIns="0" tIns="0" rIns="0" bIns="0" rtlCol="0" anchor="t"/>
          <a:lstStyle/>
          <a:p>
            <a:pPr marL="0" indent="0" algn="l">
              <a:lnSpc>
                <a:spcPts val="4800"/>
              </a:lnSpc>
              <a:buNone/>
            </a:pPr>
            <a:r>
              <a:rPr lang="en-US" sz="3850" dirty="0">
                <a:solidFill>
                  <a:srgbClr val="1B1B27"/>
                </a:solidFill>
                <a:latin typeface="Raleway" pitchFamily="34" charset="0"/>
                <a:ea typeface="Raleway" pitchFamily="34" charset="-122"/>
                <a:cs typeface="Raleway" pitchFamily="34" charset="-120"/>
              </a:rPr>
              <a:t>Axborotni Himoyalash Usullari</a:t>
            </a:r>
            <a:endParaRPr lang="en-US" sz="3850" dirty="0"/>
          </a:p>
        </p:txBody>
      </p:sp>
      <p:sp>
        <p:nvSpPr>
          <p:cNvPr id="4" name="Shape 1"/>
          <p:cNvSpPr/>
          <p:nvPr/>
        </p:nvSpPr>
        <p:spPr>
          <a:xfrm>
            <a:off x="904994" y="1549122"/>
            <a:ext cx="22860" cy="6036350"/>
          </a:xfrm>
          <a:prstGeom prst="roundRect">
            <a:avLst>
              <a:gd name="adj" fmla="val 359544"/>
            </a:avLst>
          </a:prstGeom>
          <a:solidFill>
            <a:srgbClr val="C7C7D0"/>
          </a:solidFill>
          <a:ln/>
        </p:spPr>
      </p:sp>
      <p:sp>
        <p:nvSpPr>
          <p:cNvPr id="5" name="Shape 2"/>
          <p:cNvSpPr/>
          <p:nvPr/>
        </p:nvSpPr>
        <p:spPr>
          <a:xfrm>
            <a:off x="1102281" y="1977985"/>
            <a:ext cx="586978" cy="22860"/>
          </a:xfrm>
          <a:prstGeom prst="roundRect">
            <a:avLst>
              <a:gd name="adj" fmla="val 359544"/>
            </a:avLst>
          </a:prstGeom>
          <a:solidFill>
            <a:srgbClr val="C7C7D0"/>
          </a:solidFill>
          <a:ln/>
        </p:spPr>
      </p:sp>
      <p:sp>
        <p:nvSpPr>
          <p:cNvPr id="6" name="Shape 3"/>
          <p:cNvSpPr/>
          <p:nvPr/>
        </p:nvSpPr>
        <p:spPr>
          <a:xfrm>
            <a:off x="684848" y="1769269"/>
            <a:ext cx="440293" cy="440293"/>
          </a:xfrm>
          <a:prstGeom prst="roundRect">
            <a:avLst>
              <a:gd name="adj" fmla="val 18668"/>
            </a:avLst>
          </a:prstGeom>
          <a:solidFill>
            <a:srgbClr val="E1E1EA"/>
          </a:solidFill>
          <a:ln w="7620">
            <a:solidFill>
              <a:srgbClr val="C7C7D0"/>
            </a:solidFill>
            <a:prstDash val="solid"/>
          </a:ln>
        </p:spPr>
      </p:sp>
      <p:sp>
        <p:nvSpPr>
          <p:cNvPr id="7" name="Text 4"/>
          <p:cNvSpPr/>
          <p:nvPr/>
        </p:nvSpPr>
        <p:spPr>
          <a:xfrm>
            <a:off x="758250" y="1806000"/>
            <a:ext cx="293489" cy="366832"/>
          </a:xfrm>
          <a:prstGeom prst="rect">
            <a:avLst/>
          </a:prstGeom>
          <a:noFill/>
          <a:ln/>
        </p:spPr>
        <p:txBody>
          <a:bodyPr wrap="none" lIns="0" tIns="0" rIns="0" bIns="0" rtlCol="0" anchor="t"/>
          <a:lstStyle/>
          <a:p>
            <a:pPr marL="0" indent="0" algn="ctr">
              <a:lnSpc>
                <a:spcPts val="2300"/>
              </a:lnSpc>
              <a:buNone/>
            </a:pPr>
            <a:r>
              <a:rPr lang="en-US" sz="2300" dirty="0">
                <a:solidFill>
                  <a:srgbClr val="3C3939"/>
                </a:solidFill>
                <a:latin typeface="Raleway" pitchFamily="34" charset="0"/>
                <a:ea typeface="Raleway" pitchFamily="34" charset="-122"/>
                <a:cs typeface="Raleway" pitchFamily="34" charset="-120"/>
              </a:rPr>
              <a:t>1</a:t>
            </a:r>
            <a:endParaRPr lang="en-US" sz="2300" dirty="0"/>
          </a:p>
        </p:txBody>
      </p:sp>
      <p:sp>
        <p:nvSpPr>
          <p:cNvPr id="8" name="Text 5"/>
          <p:cNvSpPr/>
          <p:nvPr/>
        </p:nvSpPr>
        <p:spPr>
          <a:xfrm>
            <a:off x="1883450" y="1744742"/>
            <a:ext cx="2446139" cy="305753"/>
          </a:xfrm>
          <a:prstGeom prst="rect">
            <a:avLst/>
          </a:prstGeom>
          <a:noFill/>
          <a:ln/>
        </p:spPr>
        <p:txBody>
          <a:bodyPr wrap="none" lIns="0" tIns="0" rIns="0" bIns="0" rtlCol="0" anchor="t"/>
          <a:lstStyle/>
          <a:p>
            <a:pPr marL="0" indent="0" algn="l">
              <a:lnSpc>
                <a:spcPts val="2400"/>
              </a:lnSpc>
              <a:buNone/>
            </a:pPr>
            <a:r>
              <a:rPr lang="en-US" sz="1900" dirty="0">
                <a:solidFill>
                  <a:srgbClr val="3C3939"/>
                </a:solidFill>
                <a:latin typeface="Raleway" pitchFamily="34" charset="0"/>
                <a:ea typeface="Raleway" pitchFamily="34" charset="-122"/>
                <a:cs typeface="Raleway" pitchFamily="34" charset="-120"/>
              </a:rPr>
              <a:t>Parol Himoyasi</a:t>
            </a:r>
            <a:endParaRPr lang="en-US" sz="1900" dirty="0"/>
          </a:p>
        </p:txBody>
      </p:sp>
      <p:sp>
        <p:nvSpPr>
          <p:cNvPr id="9" name="Text 6"/>
          <p:cNvSpPr/>
          <p:nvPr/>
        </p:nvSpPr>
        <p:spPr>
          <a:xfrm>
            <a:off x="1883450" y="2167890"/>
            <a:ext cx="6575703" cy="313134"/>
          </a:xfrm>
          <a:prstGeom prst="rect">
            <a:avLst/>
          </a:prstGeom>
          <a:noFill/>
          <a:ln/>
        </p:spPr>
        <p:txBody>
          <a:bodyPr wrap="non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Eng sodda va keng tarqalgan usul, biroq ko‘plab kamchiliklarga ega.</a:t>
            </a:r>
            <a:endParaRPr lang="en-US" sz="1500" dirty="0"/>
          </a:p>
        </p:txBody>
      </p:sp>
      <p:sp>
        <p:nvSpPr>
          <p:cNvPr id="10" name="Shape 7"/>
          <p:cNvSpPr/>
          <p:nvPr/>
        </p:nvSpPr>
        <p:spPr>
          <a:xfrm>
            <a:off x="1102281" y="3301127"/>
            <a:ext cx="586978" cy="22860"/>
          </a:xfrm>
          <a:prstGeom prst="roundRect">
            <a:avLst>
              <a:gd name="adj" fmla="val 359544"/>
            </a:avLst>
          </a:prstGeom>
          <a:solidFill>
            <a:srgbClr val="C7C7D0"/>
          </a:solidFill>
          <a:ln/>
        </p:spPr>
      </p:sp>
      <p:sp>
        <p:nvSpPr>
          <p:cNvPr id="11" name="Shape 8"/>
          <p:cNvSpPr/>
          <p:nvPr/>
        </p:nvSpPr>
        <p:spPr>
          <a:xfrm>
            <a:off x="684848" y="3092410"/>
            <a:ext cx="440293" cy="440293"/>
          </a:xfrm>
          <a:prstGeom prst="roundRect">
            <a:avLst>
              <a:gd name="adj" fmla="val 18668"/>
            </a:avLst>
          </a:prstGeom>
          <a:solidFill>
            <a:srgbClr val="E1E1EA"/>
          </a:solidFill>
          <a:ln w="7620">
            <a:solidFill>
              <a:srgbClr val="C7C7D0"/>
            </a:solidFill>
            <a:prstDash val="solid"/>
          </a:ln>
        </p:spPr>
      </p:sp>
      <p:sp>
        <p:nvSpPr>
          <p:cNvPr id="12" name="Text 9"/>
          <p:cNvSpPr/>
          <p:nvPr/>
        </p:nvSpPr>
        <p:spPr>
          <a:xfrm>
            <a:off x="758250" y="3129141"/>
            <a:ext cx="293489" cy="366832"/>
          </a:xfrm>
          <a:prstGeom prst="rect">
            <a:avLst/>
          </a:prstGeom>
          <a:noFill/>
          <a:ln/>
        </p:spPr>
        <p:txBody>
          <a:bodyPr wrap="none" lIns="0" tIns="0" rIns="0" bIns="0" rtlCol="0" anchor="t"/>
          <a:lstStyle/>
          <a:p>
            <a:pPr marL="0" indent="0" algn="ctr">
              <a:lnSpc>
                <a:spcPts val="2300"/>
              </a:lnSpc>
              <a:buNone/>
            </a:pPr>
            <a:r>
              <a:rPr lang="en-US" sz="2300" dirty="0">
                <a:solidFill>
                  <a:srgbClr val="3C3939"/>
                </a:solidFill>
                <a:latin typeface="Raleway" pitchFamily="34" charset="0"/>
                <a:ea typeface="Raleway" pitchFamily="34" charset="-122"/>
                <a:cs typeface="Raleway" pitchFamily="34" charset="-120"/>
              </a:rPr>
              <a:t>2</a:t>
            </a:r>
            <a:endParaRPr lang="en-US" sz="2300" dirty="0"/>
          </a:p>
        </p:txBody>
      </p:sp>
      <p:sp>
        <p:nvSpPr>
          <p:cNvPr id="13" name="Text 10"/>
          <p:cNvSpPr/>
          <p:nvPr/>
        </p:nvSpPr>
        <p:spPr>
          <a:xfrm>
            <a:off x="1883450" y="3067883"/>
            <a:ext cx="2446139" cy="305753"/>
          </a:xfrm>
          <a:prstGeom prst="rect">
            <a:avLst/>
          </a:prstGeom>
          <a:noFill/>
          <a:ln/>
        </p:spPr>
        <p:txBody>
          <a:bodyPr wrap="none" lIns="0" tIns="0" rIns="0" bIns="0" rtlCol="0" anchor="t"/>
          <a:lstStyle/>
          <a:p>
            <a:pPr marL="0" indent="0" algn="l">
              <a:lnSpc>
                <a:spcPts val="2400"/>
              </a:lnSpc>
              <a:buNone/>
            </a:pPr>
            <a:r>
              <a:rPr lang="en-US" sz="1900" dirty="0">
                <a:solidFill>
                  <a:srgbClr val="3C3939"/>
                </a:solidFill>
                <a:latin typeface="Raleway" pitchFamily="34" charset="0"/>
                <a:ea typeface="Raleway" pitchFamily="34" charset="-122"/>
                <a:cs typeface="Raleway" pitchFamily="34" charset="-120"/>
              </a:rPr>
              <a:t>Biometrik Usullar</a:t>
            </a:r>
            <a:endParaRPr lang="en-US" sz="1900" dirty="0"/>
          </a:p>
        </p:txBody>
      </p:sp>
      <p:sp>
        <p:nvSpPr>
          <p:cNvPr id="14" name="Text 11"/>
          <p:cNvSpPr/>
          <p:nvPr/>
        </p:nvSpPr>
        <p:spPr>
          <a:xfrm>
            <a:off x="1883450" y="3491032"/>
            <a:ext cx="6575703" cy="626269"/>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Barmoq izi, kaft tuzilishi, ko‘z qobig‘i kabi o‘zgarmas biologik belgilar asosida identifikatsiya.</a:t>
            </a:r>
            <a:endParaRPr lang="en-US" sz="1500" dirty="0"/>
          </a:p>
        </p:txBody>
      </p:sp>
      <p:sp>
        <p:nvSpPr>
          <p:cNvPr id="15" name="Shape 12"/>
          <p:cNvSpPr/>
          <p:nvPr/>
        </p:nvSpPr>
        <p:spPr>
          <a:xfrm>
            <a:off x="1102281" y="4937403"/>
            <a:ext cx="586978" cy="22860"/>
          </a:xfrm>
          <a:prstGeom prst="roundRect">
            <a:avLst>
              <a:gd name="adj" fmla="val 359544"/>
            </a:avLst>
          </a:prstGeom>
          <a:solidFill>
            <a:srgbClr val="C7C7D0"/>
          </a:solidFill>
          <a:ln/>
        </p:spPr>
      </p:sp>
      <p:sp>
        <p:nvSpPr>
          <p:cNvPr id="16" name="Shape 13"/>
          <p:cNvSpPr/>
          <p:nvPr/>
        </p:nvSpPr>
        <p:spPr>
          <a:xfrm>
            <a:off x="684848" y="4728686"/>
            <a:ext cx="440293" cy="440293"/>
          </a:xfrm>
          <a:prstGeom prst="roundRect">
            <a:avLst>
              <a:gd name="adj" fmla="val 18668"/>
            </a:avLst>
          </a:prstGeom>
          <a:solidFill>
            <a:srgbClr val="E1E1EA"/>
          </a:solidFill>
          <a:ln w="7620">
            <a:solidFill>
              <a:srgbClr val="C7C7D0"/>
            </a:solidFill>
            <a:prstDash val="solid"/>
          </a:ln>
        </p:spPr>
      </p:sp>
      <p:sp>
        <p:nvSpPr>
          <p:cNvPr id="17" name="Text 14"/>
          <p:cNvSpPr/>
          <p:nvPr/>
        </p:nvSpPr>
        <p:spPr>
          <a:xfrm>
            <a:off x="758250" y="4765417"/>
            <a:ext cx="293489" cy="366832"/>
          </a:xfrm>
          <a:prstGeom prst="rect">
            <a:avLst/>
          </a:prstGeom>
          <a:noFill/>
          <a:ln/>
        </p:spPr>
        <p:txBody>
          <a:bodyPr wrap="none" lIns="0" tIns="0" rIns="0" bIns="0" rtlCol="0" anchor="t"/>
          <a:lstStyle/>
          <a:p>
            <a:pPr marL="0" indent="0" algn="ctr">
              <a:lnSpc>
                <a:spcPts val="2300"/>
              </a:lnSpc>
              <a:buNone/>
            </a:pPr>
            <a:r>
              <a:rPr lang="en-US" sz="2300" dirty="0">
                <a:solidFill>
                  <a:srgbClr val="3C3939"/>
                </a:solidFill>
                <a:latin typeface="Raleway" pitchFamily="34" charset="0"/>
                <a:ea typeface="Raleway" pitchFamily="34" charset="-122"/>
                <a:cs typeface="Raleway" pitchFamily="34" charset="-120"/>
              </a:rPr>
              <a:t>3</a:t>
            </a:r>
            <a:endParaRPr lang="en-US" sz="2300" dirty="0"/>
          </a:p>
        </p:txBody>
      </p:sp>
      <p:sp>
        <p:nvSpPr>
          <p:cNvPr id="18" name="Text 15"/>
          <p:cNvSpPr/>
          <p:nvPr/>
        </p:nvSpPr>
        <p:spPr>
          <a:xfrm>
            <a:off x="1883450" y="4704159"/>
            <a:ext cx="2446139" cy="305753"/>
          </a:xfrm>
          <a:prstGeom prst="rect">
            <a:avLst/>
          </a:prstGeom>
          <a:noFill/>
          <a:ln/>
        </p:spPr>
        <p:txBody>
          <a:bodyPr wrap="none" lIns="0" tIns="0" rIns="0" bIns="0" rtlCol="0" anchor="t"/>
          <a:lstStyle/>
          <a:p>
            <a:pPr marL="0" indent="0" algn="l">
              <a:lnSpc>
                <a:spcPts val="2400"/>
              </a:lnSpc>
              <a:buNone/>
            </a:pPr>
            <a:r>
              <a:rPr lang="en-US" sz="1900" dirty="0">
                <a:solidFill>
                  <a:srgbClr val="3C3939"/>
                </a:solidFill>
                <a:latin typeface="Raleway" pitchFamily="34" charset="0"/>
                <a:ea typeface="Raleway" pitchFamily="34" charset="-122"/>
                <a:cs typeface="Raleway" pitchFamily="34" charset="-120"/>
              </a:rPr>
              <a:t>Elektron Kartalar</a:t>
            </a:r>
            <a:endParaRPr lang="en-US" sz="1900" dirty="0"/>
          </a:p>
        </p:txBody>
      </p:sp>
      <p:sp>
        <p:nvSpPr>
          <p:cNvPr id="19" name="Text 16"/>
          <p:cNvSpPr/>
          <p:nvPr/>
        </p:nvSpPr>
        <p:spPr>
          <a:xfrm>
            <a:off x="1883450" y="5127308"/>
            <a:ext cx="6575703" cy="626269"/>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Smart-karta, PIN-kod va sertifikatlar yordamida autentifikatsiya amalga oshiriladi.</a:t>
            </a:r>
            <a:endParaRPr lang="en-US" sz="1500" dirty="0"/>
          </a:p>
        </p:txBody>
      </p:sp>
      <p:sp>
        <p:nvSpPr>
          <p:cNvPr id="20" name="Shape 17"/>
          <p:cNvSpPr/>
          <p:nvPr/>
        </p:nvSpPr>
        <p:spPr>
          <a:xfrm>
            <a:off x="1102281" y="6573679"/>
            <a:ext cx="586978" cy="22860"/>
          </a:xfrm>
          <a:prstGeom prst="roundRect">
            <a:avLst>
              <a:gd name="adj" fmla="val 359544"/>
            </a:avLst>
          </a:prstGeom>
          <a:solidFill>
            <a:srgbClr val="C7C7D0"/>
          </a:solidFill>
          <a:ln/>
        </p:spPr>
      </p:sp>
      <p:sp>
        <p:nvSpPr>
          <p:cNvPr id="21" name="Shape 18"/>
          <p:cNvSpPr/>
          <p:nvPr/>
        </p:nvSpPr>
        <p:spPr>
          <a:xfrm>
            <a:off x="684848" y="6364962"/>
            <a:ext cx="440293" cy="440293"/>
          </a:xfrm>
          <a:prstGeom prst="roundRect">
            <a:avLst>
              <a:gd name="adj" fmla="val 18668"/>
            </a:avLst>
          </a:prstGeom>
          <a:solidFill>
            <a:srgbClr val="E1E1EA"/>
          </a:solidFill>
          <a:ln w="7620">
            <a:solidFill>
              <a:srgbClr val="C7C7D0"/>
            </a:solidFill>
            <a:prstDash val="solid"/>
          </a:ln>
        </p:spPr>
      </p:sp>
      <p:sp>
        <p:nvSpPr>
          <p:cNvPr id="22" name="Text 19"/>
          <p:cNvSpPr/>
          <p:nvPr/>
        </p:nvSpPr>
        <p:spPr>
          <a:xfrm>
            <a:off x="758250" y="6401693"/>
            <a:ext cx="293489" cy="366832"/>
          </a:xfrm>
          <a:prstGeom prst="rect">
            <a:avLst/>
          </a:prstGeom>
          <a:noFill/>
          <a:ln/>
        </p:spPr>
        <p:txBody>
          <a:bodyPr wrap="none" lIns="0" tIns="0" rIns="0" bIns="0" rtlCol="0" anchor="t"/>
          <a:lstStyle/>
          <a:p>
            <a:pPr marL="0" indent="0" algn="ctr">
              <a:lnSpc>
                <a:spcPts val="2300"/>
              </a:lnSpc>
              <a:buNone/>
            </a:pPr>
            <a:r>
              <a:rPr lang="en-US" sz="2300" dirty="0">
                <a:solidFill>
                  <a:srgbClr val="3C3939"/>
                </a:solidFill>
                <a:latin typeface="Raleway" pitchFamily="34" charset="0"/>
                <a:ea typeface="Raleway" pitchFamily="34" charset="-122"/>
                <a:cs typeface="Raleway" pitchFamily="34" charset="-120"/>
              </a:rPr>
              <a:t>4</a:t>
            </a:r>
            <a:endParaRPr lang="en-US" sz="2300" dirty="0"/>
          </a:p>
        </p:txBody>
      </p:sp>
      <p:sp>
        <p:nvSpPr>
          <p:cNvPr id="23" name="Text 20"/>
          <p:cNvSpPr/>
          <p:nvPr/>
        </p:nvSpPr>
        <p:spPr>
          <a:xfrm>
            <a:off x="1883450" y="6340435"/>
            <a:ext cx="3185398" cy="305753"/>
          </a:xfrm>
          <a:prstGeom prst="rect">
            <a:avLst/>
          </a:prstGeom>
          <a:noFill/>
          <a:ln/>
        </p:spPr>
        <p:txBody>
          <a:bodyPr wrap="none" lIns="0" tIns="0" rIns="0" bIns="0" rtlCol="0" anchor="t"/>
          <a:lstStyle/>
          <a:p>
            <a:pPr marL="0" indent="0" algn="l">
              <a:lnSpc>
                <a:spcPts val="2400"/>
              </a:lnSpc>
              <a:buNone/>
            </a:pPr>
            <a:r>
              <a:rPr lang="en-US" sz="1900" dirty="0">
                <a:solidFill>
                  <a:srgbClr val="3C3939"/>
                </a:solidFill>
                <a:latin typeface="Raleway" pitchFamily="34" charset="0"/>
                <a:ea typeface="Raleway" pitchFamily="34" charset="-122"/>
                <a:cs typeface="Raleway" pitchFamily="34" charset="-120"/>
              </a:rPr>
              <a:t>Raqamli Imzo va Sertifikatlar</a:t>
            </a:r>
            <a:endParaRPr lang="en-US" sz="1900" dirty="0"/>
          </a:p>
        </p:txBody>
      </p:sp>
      <p:sp>
        <p:nvSpPr>
          <p:cNvPr id="24" name="Text 21"/>
          <p:cNvSpPr/>
          <p:nvPr/>
        </p:nvSpPr>
        <p:spPr>
          <a:xfrm>
            <a:off x="1883450" y="6763583"/>
            <a:ext cx="6575703" cy="626269"/>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Internetda ochiq kalit infratuzilmasi orqali xavfsiz autentifikatsiya ta’minlanadi.</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60770" y="793909"/>
            <a:ext cx="7795260" cy="1204198"/>
          </a:xfrm>
          <a:prstGeom prst="rect">
            <a:avLst/>
          </a:prstGeom>
          <a:noFill/>
          <a:ln/>
        </p:spPr>
        <p:txBody>
          <a:bodyPr wrap="square" lIns="0" tIns="0" rIns="0" bIns="0" rtlCol="0" anchor="t"/>
          <a:lstStyle/>
          <a:p>
            <a:pPr marL="0" indent="0" algn="l">
              <a:lnSpc>
                <a:spcPts val="4700"/>
              </a:lnSpc>
              <a:buNone/>
            </a:pPr>
            <a:r>
              <a:rPr lang="en-US" sz="3750" dirty="0">
                <a:solidFill>
                  <a:srgbClr val="1B1B27"/>
                </a:solidFill>
                <a:latin typeface="Raleway" pitchFamily="34" charset="0"/>
                <a:ea typeface="Raleway" pitchFamily="34" charset="-122"/>
                <a:cs typeface="Raleway" pitchFamily="34" charset="-120"/>
              </a:rPr>
              <a:t>Identifikatsiya va Autentifikatsiya Tamoyillari</a:t>
            </a:r>
            <a:endParaRPr lang="en-US" sz="3750" dirty="0"/>
          </a:p>
        </p:txBody>
      </p:sp>
      <p:pic>
        <p:nvPicPr>
          <p:cNvPr id="4" name="Image 1" descr="preencoded.png"/>
          <p:cNvPicPr>
            <a:picLocks noChangeAspect="1"/>
          </p:cNvPicPr>
          <p:nvPr/>
        </p:nvPicPr>
        <p:blipFill>
          <a:blip r:embed="rId4"/>
          <a:stretch>
            <a:fillRect/>
          </a:stretch>
        </p:blipFill>
        <p:spPr>
          <a:xfrm>
            <a:off x="6160770" y="2287072"/>
            <a:ext cx="963335" cy="1418153"/>
          </a:xfrm>
          <a:prstGeom prst="rect">
            <a:avLst/>
          </a:prstGeom>
        </p:spPr>
      </p:pic>
      <p:sp>
        <p:nvSpPr>
          <p:cNvPr id="5" name="Text 1"/>
          <p:cNvSpPr/>
          <p:nvPr/>
        </p:nvSpPr>
        <p:spPr>
          <a:xfrm>
            <a:off x="7413069" y="2479715"/>
            <a:ext cx="2408515" cy="300990"/>
          </a:xfrm>
          <a:prstGeom prst="rect">
            <a:avLst/>
          </a:prstGeom>
          <a:noFill/>
          <a:ln/>
        </p:spPr>
        <p:txBody>
          <a:bodyPr wrap="none" lIns="0" tIns="0" rIns="0" bIns="0" rtlCol="0" anchor="t"/>
          <a:lstStyle/>
          <a:p>
            <a:pPr marL="0" indent="0" algn="l">
              <a:lnSpc>
                <a:spcPts val="2350"/>
              </a:lnSpc>
              <a:buNone/>
            </a:pPr>
            <a:r>
              <a:rPr lang="en-US" sz="1850" dirty="0">
                <a:solidFill>
                  <a:srgbClr val="3C3939"/>
                </a:solidFill>
                <a:latin typeface="Raleway" pitchFamily="34" charset="0"/>
                <a:ea typeface="Raleway" pitchFamily="34" charset="-122"/>
                <a:cs typeface="Raleway" pitchFamily="34" charset="-120"/>
              </a:rPr>
              <a:t>Identifikatsiya</a:t>
            </a:r>
            <a:endParaRPr lang="en-US" sz="1850" dirty="0"/>
          </a:p>
        </p:txBody>
      </p:sp>
      <p:sp>
        <p:nvSpPr>
          <p:cNvPr id="6" name="Text 2"/>
          <p:cNvSpPr/>
          <p:nvPr/>
        </p:nvSpPr>
        <p:spPr>
          <a:xfrm>
            <a:off x="7413069" y="2896314"/>
            <a:ext cx="6542961" cy="616268"/>
          </a:xfrm>
          <a:prstGeom prst="rect">
            <a:avLst/>
          </a:prstGeom>
          <a:noFill/>
          <a:ln/>
        </p:spPr>
        <p:txBody>
          <a:bodyPr wrap="square" lIns="0" tIns="0" rIns="0" bIns="0" rtlCol="0" anchor="t"/>
          <a:lstStyle/>
          <a:p>
            <a:pPr marL="0" indent="0" algn="l">
              <a:lnSpc>
                <a:spcPts val="2400"/>
              </a:lnSpc>
              <a:buNone/>
            </a:pPr>
            <a:r>
              <a:rPr lang="en-US" sz="1500" dirty="0">
                <a:solidFill>
                  <a:srgbClr val="3C3939"/>
                </a:solidFill>
                <a:latin typeface="Roboto" pitchFamily="34" charset="0"/>
                <a:ea typeface="Roboto" pitchFamily="34" charset="-122"/>
                <a:cs typeface="Roboto" pitchFamily="34" charset="-120"/>
              </a:rPr>
              <a:t>Foydalanuvchini identifikatori orqali aniqlash va tizimda ro‘yxatdan o‘tkazish jarayoni.</a:t>
            </a:r>
            <a:endParaRPr lang="en-US" sz="1500" dirty="0"/>
          </a:p>
        </p:txBody>
      </p:sp>
      <p:pic>
        <p:nvPicPr>
          <p:cNvPr id="7" name="Image 2" descr="preencoded.png"/>
          <p:cNvPicPr>
            <a:picLocks noChangeAspect="1"/>
          </p:cNvPicPr>
          <p:nvPr/>
        </p:nvPicPr>
        <p:blipFill>
          <a:blip r:embed="rId5"/>
          <a:stretch>
            <a:fillRect/>
          </a:stretch>
        </p:blipFill>
        <p:spPr>
          <a:xfrm>
            <a:off x="6160770" y="3705225"/>
            <a:ext cx="963335" cy="1418153"/>
          </a:xfrm>
          <a:prstGeom prst="rect">
            <a:avLst/>
          </a:prstGeom>
        </p:spPr>
      </p:pic>
      <p:sp>
        <p:nvSpPr>
          <p:cNvPr id="8" name="Text 3"/>
          <p:cNvSpPr/>
          <p:nvPr/>
        </p:nvSpPr>
        <p:spPr>
          <a:xfrm>
            <a:off x="7413069" y="3897868"/>
            <a:ext cx="2408515" cy="300990"/>
          </a:xfrm>
          <a:prstGeom prst="rect">
            <a:avLst/>
          </a:prstGeom>
          <a:noFill/>
          <a:ln/>
        </p:spPr>
        <p:txBody>
          <a:bodyPr wrap="none" lIns="0" tIns="0" rIns="0" bIns="0" rtlCol="0" anchor="t"/>
          <a:lstStyle/>
          <a:p>
            <a:pPr marL="0" indent="0" algn="l">
              <a:lnSpc>
                <a:spcPts val="2350"/>
              </a:lnSpc>
              <a:buNone/>
            </a:pPr>
            <a:r>
              <a:rPr lang="en-US" sz="1850" dirty="0">
                <a:solidFill>
                  <a:srgbClr val="3C3939"/>
                </a:solidFill>
                <a:latin typeface="Raleway" pitchFamily="34" charset="0"/>
                <a:ea typeface="Raleway" pitchFamily="34" charset="-122"/>
                <a:cs typeface="Raleway" pitchFamily="34" charset="-120"/>
              </a:rPr>
              <a:t>Autentifikatsiya</a:t>
            </a:r>
            <a:endParaRPr lang="en-US" sz="1850" dirty="0"/>
          </a:p>
        </p:txBody>
      </p:sp>
      <p:sp>
        <p:nvSpPr>
          <p:cNvPr id="9" name="Text 4"/>
          <p:cNvSpPr/>
          <p:nvPr/>
        </p:nvSpPr>
        <p:spPr>
          <a:xfrm>
            <a:off x="7413069" y="4314468"/>
            <a:ext cx="6542961" cy="616268"/>
          </a:xfrm>
          <a:prstGeom prst="rect">
            <a:avLst/>
          </a:prstGeom>
          <a:noFill/>
          <a:ln/>
        </p:spPr>
        <p:txBody>
          <a:bodyPr wrap="square" lIns="0" tIns="0" rIns="0" bIns="0" rtlCol="0" anchor="t"/>
          <a:lstStyle/>
          <a:p>
            <a:pPr marL="0" indent="0" algn="l">
              <a:lnSpc>
                <a:spcPts val="2400"/>
              </a:lnSpc>
              <a:buNone/>
            </a:pPr>
            <a:r>
              <a:rPr lang="en-US" sz="1500" dirty="0">
                <a:solidFill>
                  <a:srgbClr val="3C3939"/>
                </a:solidFill>
                <a:latin typeface="Roboto" pitchFamily="34" charset="0"/>
                <a:ea typeface="Roboto" pitchFamily="34" charset="-122"/>
                <a:cs typeface="Roboto" pitchFamily="34" charset="-120"/>
              </a:rPr>
              <a:t>Foydalanuvchining haqiqiyligini tekshirish, parol yoki biometrik ma’lumotlar orqali amalga oshiriladi.</a:t>
            </a:r>
            <a:endParaRPr lang="en-US" sz="1500" dirty="0"/>
          </a:p>
        </p:txBody>
      </p:sp>
      <p:pic>
        <p:nvPicPr>
          <p:cNvPr id="10" name="Image 3" descr="preencoded.png"/>
          <p:cNvPicPr>
            <a:picLocks noChangeAspect="1"/>
          </p:cNvPicPr>
          <p:nvPr/>
        </p:nvPicPr>
        <p:blipFill>
          <a:blip r:embed="rId6"/>
          <a:stretch>
            <a:fillRect/>
          </a:stretch>
        </p:blipFill>
        <p:spPr>
          <a:xfrm>
            <a:off x="6160770" y="5123378"/>
            <a:ext cx="963335" cy="1156097"/>
          </a:xfrm>
          <a:prstGeom prst="rect">
            <a:avLst/>
          </a:prstGeom>
        </p:spPr>
      </p:pic>
      <p:sp>
        <p:nvSpPr>
          <p:cNvPr id="11" name="Text 5"/>
          <p:cNvSpPr/>
          <p:nvPr/>
        </p:nvSpPr>
        <p:spPr>
          <a:xfrm>
            <a:off x="7413069" y="5316022"/>
            <a:ext cx="2408515" cy="300990"/>
          </a:xfrm>
          <a:prstGeom prst="rect">
            <a:avLst/>
          </a:prstGeom>
          <a:noFill/>
          <a:ln/>
        </p:spPr>
        <p:txBody>
          <a:bodyPr wrap="none" lIns="0" tIns="0" rIns="0" bIns="0" rtlCol="0" anchor="t"/>
          <a:lstStyle/>
          <a:p>
            <a:pPr marL="0" indent="0" algn="l">
              <a:lnSpc>
                <a:spcPts val="2350"/>
              </a:lnSpc>
              <a:buNone/>
            </a:pPr>
            <a:r>
              <a:rPr lang="en-US" sz="1850" dirty="0">
                <a:solidFill>
                  <a:srgbClr val="3C3939"/>
                </a:solidFill>
                <a:latin typeface="Raleway" pitchFamily="34" charset="0"/>
                <a:ea typeface="Raleway" pitchFamily="34" charset="-122"/>
                <a:cs typeface="Raleway" pitchFamily="34" charset="-120"/>
              </a:rPr>
              <a:t>Avtorizatsiya</a:t>
            </a:r>
            <a:endParaRPr lang="en-US" sz="1850" dirty="0"/>
          </a:p>
        </p:txBody>
      </p:sp>
      <p:sp>
        <p:nvSpPr>
          <p:cNvPr id="12" name="Text 6"/>
          <p:cNvSpPr/>
          <p:nvPr/>
        </p:nvSpPr>
        <p:spPr>
          <a:xfrm>
            <a:off x="7413069" y="5732621"/>
            <a:ext cx="6542961" cy="308134"/>
          </a:xfrm>
          <a:prstGeom prst="rect">
            <a:avLst/>
          </a:prstGeom>
          <a:noFill/>
          <a:ln/>
        </p:spPr>
        <p:txBody>
          <a:bodyPr wrap="none" lIns="0" tIns="0" rIns="0" bIns="0" rtlCol="0" anchor="t"/>
          <a:lstStyle/>
          <a:p>
            <a:pPr marL="0" indent="0" algn="l">
              <a:lnSpc>
                <a:spcPts val="2400"/>
              </a:lnSpc>
              <a:buNone/>
            </a:pPr>
            <a:r>
              <a:rPr lang="en-US" sz="1500" dirty="0">
                <a:solidFill>
                  <a:srgbClr val="3C3939"/>
                </a:solidFill>
                <a:latin typeface="Roboto" pitchFamily="34" charset="0"/>
                <a:ea typeface="Roboto" pitchFamily="34" charset="-122"/>
                <a:cs typeface="Roboto" pitchFamily="34" charset="-120"/>
              </a:rPr>
              <a:t>Foydalanuvchiga tizimda ma’lum vakolat va resurslarni berish muolajasi.</a:t>
            </a:r>
            <a:endParaRPr lang="en-US" sz="1500" dirty="0"/>
          </a:p>
        </p:txBody>
      </p:sp>
      <p:pic>
        <p:nvPicPr>
          <p:cNvPr id="13" name="Image 4" descr="preencoded.png"/>
          <p:cNvPicPr>
            <a:picLocks noChangeAspect="1"/>
          </p:cNvPicPr>
          <p:nvPr/>
        </p:nvPicPr>
        <p:blipFill>
          <a:blip r:embed="rId7"/>
          <a:stretch>
            <a:fillRect/>
          </a:stretch>
        </p:blipFill>
        <p:spPr>
          <a:xfrm>
            <a:off x="6160770" y="6279475"/>
            <a:ext cx="963335" cy="1156097"/>
          </a:xfrm>
          <a:prstGeom prst="rect">
            <a:avLst/>
          </a:prstGeom>
        </p:spPr>
      </p:pic>
      <p:sp>
        <p:nvSpPr>
          <p:cNvPr id="14" name="Text 7"/>
          <p:cNvSpPr/>
          <p:nvPr/>
        </p:nvSpPr>
        <p:spPr>
          <a:xfrm>
            <a:off x="7413069" y="6472118"/>
            <a:ext cx="2408515" cy="300990"/>
          </a:xfrm>
          <a:prstGeom prst="rect">
            <a:avLst/>
          </a:prstGeom>
          <a:noFill/>
          <a:ln/>
        </p:spPr>
        <p:txBody>
          <a:bodyPr wrap="none" lIns="0" tIns="0" rIns="0" bIns="0" rtlCol="0" anchor="t"/>
          <a:lstStyle/>
          <a:p>
            <a:pPr marL="0" indent="0" algn="l">
              <a:lnSpc>
                <a:spcPts val="2350"/>
              </a:lnSpc>
              <a:buNone/>
            </a:pPr>
            <a:r>
              <a:rPr lang="en-US" sz="1850" dirty="0">
                <a:solidFill>
                  <a:srgbClr val="3C3939"/>
                </a:solidFill>
                <a:latin typeface="Raleway" pitchFamily="34" charset="0"/>
                <a:ea typeface="Raleway" pitchFamily="34" charset="-122"/>
                <a:cs typeface="Raleway" pitchFamily="34" charset="-120"/>
              </a:rPr>
              <a:t>Ma’murlash</a:t>
            </a:r>
            <a:endParaRPr lang="en-US" sz="1850" dirty="0"/>
          </a:p>
        </p:txBody>
      </p:sp>
      <p:sp>
        <p:nvSpPr>
          <p:cNvPr id="15" name="Text 8"/>
          <p:cNvSpPr/>
          <p:nvPr/>
        </p:nvSpPr>
        <p:spPr>
          <a:xfrm>
            <a:off x="7413069" y="6888718"/>
            <a:ext cx="6542961" cy="308134"/>
          </a:xfrm>
          <a:prstGeom prst="rect">
            <a:avLst/>
          </a:prstGeom>
          <a:noFill/>
          <a:ln/>
        </p:spPr>
        <p:txBody>
          <a:bodyPr wrap="none" lIns="0" tIns="0" rIns="0" bIns="0" rtlCol="0" anchor="t"/>
          <a:lstStyle/>
          <a:p>
            <a:pPr marL="0" indent="0" algn="l">
              <a:lnSpc>
                <a:spcPts val="2400"/>
              </a:lnSpc>
              <a:buNone/>
            </a:pPr>
            <a:r>
              <a:rPr lang="en-US" sz="1500" dirty="0">
                <a:solidFill>
                  <a:srgbClr val="3C3939"/>
                </a:solidFill>
                <a:latin typeface="Roboto" pitchFamily="34" charset="0"/>
                <a:ea typeface="Roboto" pitchFamily="34" charset="-122"/>
                <a:cs typeface="Roboto" pitchFamily="34" charset="-120"/>
              </a:rPr>
              <a:t>Foydalanuvchi harakatlarini qayd etish va xavfsizlik hodisalarini tahlil qilish.</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793790" y="3629501"/>
            <a:ext cx="13042821" cy="1417558"/>
          </a:xfrm>
          <a:prstGeom prst="rect">
            <a:avLst/>
          </a:prstGeom>
          <a:noFill/>
          <a:ln/>
        </p:spPr>
        <p:txBody>
          <a:bodyPr wrap="squar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Kompyuter Tarmoqlari va Operatsion Tizim Xavfsizligi</a:t>
            </a:r>
            <a:endParaRPr lang="en-US" sz="4450" dirty="0"/>
          </a:p>
        </p:txBody>
      </p:sp>
      <p:sp>
        <p:nvSpPr>
          <p:cNvPr id="4" name="Shape 1"/>
          <p:cNvSpPr/>
          <p:nvPr/>
        </p:nvSpPr>
        <p:spPr>
          <a:xfrm>
            <a:off x="793790" y="5387221"/>
            <a:ext cx="4196358" cy="2047994"/>
          </a:xfrm>
          <a:prstGeom prst="roundRect">
            <a:avLst>
              <a:gd name="adj" fmla="val 4652"/>
            </a:avLst>
          </a:prstGeom>
          <a:solidFill>
            <a:srgbClr val="E1E1EA"/>
          </a:solidFill>
          <a:ln w="7620">
            <a:solidFill>
              <a:srgbClr val="C7C7D0"/>
            </a:solidFill>
            <a:prstDash val="solid"/>
          </a:ln>
        </p:spPr>
      </p:sp>
      <p:sp>
        <p:nvSpPr>
          <p:cNvPr id="5" name="Text 2"/>
          <p:cNvSpPr/>
          <p:nvPr/>
        </p:nvSpPr>
        <p:spPr>
          <a:xfrm>
            <a:off x="1028224" y="5621655"/>
            <a:ext cx="3601998"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Tarmoq Xavfsizligi Vositalari</a:t>
            </a:r>
            <a:endParaRPr lang="en-US" sz="2200" dirty="0"/>
          </a:p>
        </p:txBody>
      </p:sp>
      <p:sp>
        <p:nvSpPr>
          <p:cNvPr id="6" name="Text 3"/>
          <p:cNvSpPr/>
          <p:nvPr/>
        </p:nvSpPr>
        <p:spPr>
          <a:xfrm>
            <a:off x="1028224" y="6112073"/>
            <a:ext cx="3727490"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Firewall, IDS/IPS tizimlari va trafikni shifrlash orqali tarmoq xavfsizligi ta’minlanadi.</a:t>
            </a:r>
            <a:endParaRPr lang="en-US" sz="1750" dirty="0"/>
          </a:p>
        </p:txBody>
      </p:sp>
      <p:sp>
        <p:nvSpPr>
          <p:cNvPr id="7" name="Shape 4"/>
          <p:cNvSpPr/>
          <p:nvPr/>
        </p:nvSpPr>
        <p:spPr>
          <a:xfrm>
            <a:off x="5216962" y="5387221"/>
            <a:ext cx="4196358" cy="2047994"/>
          </a:xfrm>
          <a:prstGeom prst="roundRect">
            <a:avLst>
              <a:gd name="adj" fmla="val 4652"/>
            </a:avLst>
          </a:prstGeom>
          <a:solidFill>
            <a:srgbClr val="E1E1EA"/>
          </a:solidFill>
          <a:ln w="7620">
            <a:solidFill>
              <a:srgbClr val="C7C7D0"/>
            </a:solidFill>
            <a:prstDash val="solid"/>
          </a:ln>
        </p:spPr>
      </p:sp>
      <p:sp>
        <p:nvSpPr>
          <p:cNvPr id="8" name="Text 5"/>
          <p:cNvSpPr/>
          <p:nvPr/>
        </p:nvSpPr>
        <p:spPr>
          <a:xfrm>
            <a:off x="5451396" y="5621655"/>
            <a:ext cx="3462218"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Operatsion Tizim Himoyasi</a:t>
            </a:r>
            <a:endParaRPr lang="en-US" sz="2200" dirty="0"/>
          </a:p>
        </p:txBody>
      </p:sp>
      <p:sp>
        <p:nvSpPr>
          <p:cNvPr id="9" name="Text 6"/>
          <p:cNvSpPr/>
          <p:nvPr/>
        </p:nvSpPr>
        <p:spPr>
          <a:xfrm>
            <a:off x="5451396" y="6112073"/>
            <a:ext cx="3727490"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Foydalanuvchi huquqlarini cheklash, audit va nazorat mexanizmlari orqali axborot himoyasi kuchaytiriladi.</a:t>
            </a:r>
            <a:endParaRPr lang="en-US" sz="1750" dirty="0"/>
          </a:p>
        </p:txBody>
      </p:sp>
      <p:sp>
        <p:nvSpPr>
          <p:cNvPr id="10" name="Shape 7"/>
          <p:cNvSpPr/>
          <p:nvPr/>
        </p:nvSpPr>
        <p:spPr>
          <a:xfrm>
            <a:off x="9640133" y="5387221"/>
            <a:ext cx="4196358" cy="2047994"/>
          </a:xfrm>
          <a:prstGeom prst="roundRect">
            <a:avLst>
              <a:gd name="adj" fmla="val 4652"/>
            </a:avLst>
          </a:prstGeom>
          <a:solidFill>
            <a:srgbClr val="E1E1EA"/>
          </a:solidFill>
          <a:ln w="7620">
            <a:solidFill>
              <a:srgbClr val="C7C7D0"/>
            </a:solidFill>
            <a:prstDash val="solid"/>
          </a:ln>
        </p:spPr>
      </p:sp>
      <p:sp>
        <p:nvSpPr>
          <p:cNvPr id="11" name="Text 8"/>
          <p:cNvSpPr/>
          <p:nvPr/>
        </p:nvSpPr>
        <p:spPr>
          <a:xfrm>
            <a:off x="9874568" y="5621655"/>
            <a:ext cx="3394472"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Texnik va Dasturiy Himoya</a:t>
            </a:r>
            <a:endParaRPr lang="en-US" sz="2200" dirty="0"/>
          </a:p>
        </p:txBody>
      </p:sp>
      <p:sp>
        <p:nvSpPr>
          <p:cNvPr id="12" name="Text 9"/>
          <p:cNvSpPr/>
          <p:nvPr/>
        </p:nvSpPr>
        <p:spPr>
          <a:xfrm>
            <a:off x="9874568" y="6112073"/>
            <a:ext cx="3727490"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Texnik vositalar va maxsus dasturlar yordamida axborot tizimlarining ishonchliligi oshiriladi.</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071324"/>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Asosiy Xulosalar va Keyingi Qadamlar</a:t>
            </a:r>
            <a:endParaRPr lang="en-US" sz="4450" dirty="0"/>
          </a:p>
        </p:txBody>
      </p:sp>
      <p:sp>
        <p:nvSpPr>
          <p:cNvPr id="4" name="Shape 1"/>
          <p:cNvSpPr/>
          <p:nvPr/>
        </p:nvSpPr>
        <p:spPr>
          <a:xfrm>
            <a:off x="6280190" y="2829044"/>
            <a:ext cx="170021" cy="1216223"/>
          </a:xfrm>
          <a:prstGeom prst="roundRect">
            <a:avLst>
              <a:gd name="adj" fmla="val 56033"/>
            </a:avLst>
          </a:prstGeom>
          <a:solidFill>
            <a:srgbClr val="E1E1EA"/>
          </a:solidFill>
          <a:ln w="7620">
            <a:solidFill>
              <a:srgbClr val="C7C7D0"/>
            </a:solidFill>
            <a:prstDash val="solid"/>
          </a:ln>
        </p:spPr>
      </p:sp>
      <p:sp>
        <p:nvSpPr>
          <p:cNvPr id="5" name="Text 2"/>
          <p:cNvSpPr/>
          <p:nvPr/>
        </p:nvSpPr>
        <p:spPr>
          <a:xfrm>
            <a:off x="6790373" y="2829044"/>
            <a:ext cx="4720709"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Xavfsizlik Siyosatini Takomillashtirish</a:t>
            </a:r>
            <a:endParaRPr lang="en-US" sz="2200" dirty="0"/>
          </a:p>
        </p:txBody>
      </p:sp>
      <p:sp>
        <p:nvSpPr>
          <p:cNvPr id="6" name="Text 3"/>
          <p:cNvSpPr/>
          <p:nvPr/>
        </p:nvSpPr>
        <p:spPr>
          <a:xfrm>
            <a:off x="6790373" y="3319463"/>
            <a:ext cx="7046238"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Har bir tashkilot o‘z xavfsizlik siyosatini muntazam yangilab borishi zarur.</a:t>
            </a:r>
            <a:endParaRPr lang="en-US" sz="1750" dirty="0"/>
          </a:p>
        </p:txBody>
      </p:sp>
      <p:sp>
        <p:nvSpPr>
          <p:cNvPr id="7" name="Shape 4"/>
          <p:cNvSpPr/>
          <p:nvPr/>
        </p:nvSpPr>
        <p:spPr>
          <a:xfrm>
            <a:off x="6620351" y="4272082"/>
            <a:ext cx="170021" cy="1216223"/>
          </a:xfrm>
          <a:prstGeom prst="roundRect">
            <a:avLst>
              <a:gd name="adj" fmla="val 56033"/>
            </a:avLst>
          </a:prstGeom>
          <a:solidFill>
            <a:srgbClr val="E1E1EA"/>
          </a:solidFill>
          <a:ln w="7620">
            <a:solidFill>
              <a:srgbClr val="C7C7D0"/>
            </a:solidFill>
            <a:prstDash val="solid"/>
          </a:ln>
        </p:spPr>
      </p:sp>
      <p:sp>
        <p:nvSpPr>
          <p:cNvPr id="8" name="Text 5"/>
          <p:cNvSpPr/>
          <p:nvPr/>
        </p:nvSpPr>
        <p:spPr>
          <a:xfrm>
            <a:off x="7130534" y="4272082"/>
            <a:ext cx="5109686"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Texnik va Dasturiy Vositalarni Joriy Etish</a:t>
            </a:r>
            <a:endParaRPr lang="en-US" sz="2200" dirty="0"/>
          </a:p>
        </p:txBody>
      </p:sp>
      <p:sp>
        <p:nvSpPr>
          <p:cNvPr id="9" name="Text 6"/>
          <p:cNvSpPr/>
          <p:nvPr/>
        </p:nvSpPr>
        <p:spPr>
          <a:xfrm>
            <a:off x="7130534" y="4762500"/>
            <a:ext cx="6706076"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Zamonaviy himoya vositalarini tanlash va joriy etish muhim ahamiyatga ega.</a:t>
            </a:r>
            <a:endParaRPr lang="en-US" sz="1750" dirty="0"/>
          </a:p>
        </p:txBody>
      </p:sp>
      <p:sp>
        <p:nvSpPr>
          <p:cNvPr id="10" name="Shape 7"/>
          <p:cNvSpPr/>
          <p:nvPr/>
        </p:nvSpPr>
        <p:spPr>
          <a:xfrm>
            <a:off x="6960632" y="5715119"/>
            <a:ext cx="170021" cy="1216223"/>
          </a:xfrm>
          <a:prstGeom prst="roundRect">
            <a:avLst>
              <a:gd name="adj" fmla="val 56033"/>
            </a:avLst>
          </a:prstGeom>
          <a:solidFill>
            <a:srgbClr val="E1E1EA"/>
          </a:solidFill>
          <a:ln w="7620">
            <a:solidFill>
              <a:srgbClr val="C7C7D0"/>
            </a:solidFill>
            <a:prstDash val="solid"/>
          </a:ln>
        </p:spPr>
      </p:sp>
      <p:sp>
        <p:nvSpPr>
          <p:cNvPr id="11" name="Text 8"/>
          <p:cNvSpPr/>
          <p:nvPr/>
        </p:nvSpPr>
        <p:spPr>
          <a:xfrm>
            <a:off x="7470815" y="5715119"/>
            <a:ext cx="3533418"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Doimiy Monitoring va Ta’lim</a:t>
            </a:r>
            <a:endParaRPr lang="en-US" sz="2200" dirty="0"/>
          </a:p>
        </p:txBody>
      </p:sp>
      <p:sp>
        <p:nvSpPr>
          <p:cNvPr id="12" name="Text 9"/>
          <p:cNvSpPr/>
          <p:nvPr/>
        </p:nvSpPr>
        <p:spPr>
          <a:xfrm>
            <a:off x="7470815" y="6205538"/>
            <a:ext cx="6365796"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Xodimlarni o‘qitish va xavfsizlik monitoringini kuchaytirish orqali tahdidlarni bartaraf etish mumkin.</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002631"/>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Axborot xavfsizligi: Asosiy tushunchalar va dolzarblik</a:t>
            </a:r>
            <a:endParaRPr lang="en-US" sz="4450" dirty="0"/>
          </a:p>
        </p:txBody>
      </p:sp>
      <p:sp>
        <p:nvSpPr>
          <p:cNvPr id="4" name="Text 1"/>
          <p:cNvSpPr/>
          <p:nvPr/>
        </p:nvSpPr>
        <p:spPr>
          <a:xfrm>
            <a:off x="6280190" y="3760351"/>
            <a:ext cx="7556421" cy="1814513"/>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Axborot xavfsizligi zamonaviy jamiyatda har bir inson, tashkilot va davlat uchun muhim ahamiyat kasb etadi. U axborotning himoyasi, yaxlitligi va konfidensialligini taʼminlashga qaratilgan kompleks faoliyatdir. Ushbu taqdimotda axborot xavfsizligining asosiy vazifalari, tahdidlar va himoya usullari haqida soʻz yuritamiz.</a:t>
            </a:r>
            <a:endParaRPr lang="en-US" sz="1750" dirty="0"/>
          </a:p>
        </p:txBody>
      </p:sp>
    </p:spTree>
    <p:extLst>
      <p:ext uri="{BB962C8B-B14F-4D97-AF65-F5344CB8AC3E}">
        <p14:creationId xmlns:p14="http://schemas.microsoft.com/office/powerpoint/2010/main" val="3421387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2358509"/>
            <a:ext cx="10019586" cy="708779"/>
          </a:xfrm>
          <a:prstGeom prst="rect">
            <a:avLst/>
          </a:prstGeom>
          <a:noFill/>
          <a:ln/>
        </p:spPr>
        <p:txBody>
          <a:bodyPr wrap="non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Axborot xavfsizligining asosiy vazifalari</a:t>
            </a:r>
            <a:endParaRPr lang="en-US" sz="4450" dirty="0"/>
          </a:p>
        </p:txBody>
      </p:sp>
      <p:sp>
        <p:nvSpPr>
          <p:cNvPr id="3" name="Text 1"/>
          <p:cNvSpPr/>
          <p:nvPr/>
        </p:nvSpPr>
        <p:spPr>
          <a:xfrm>
            <a:off x="793790" y="3634264"/>
            <a:ext cx="3193018" cy="354330"/>
          </a:xfrm>
          <a:prstGeom prst="rect">
            <a:avLst/>
          </a:prstGeom>
          <a:noFill/>
          <a:ln/>
        </p:spPr>
        <p:txBody>
          <a:bodyPr wrap="none" lIns="0" tIns="0" rIns="0" bIns="0" rtlCol="0" anchor="t"/>
          <a:lstStyle/>
          <a:p>
            <a:pPr marL="0" indent="0" algn="l">
              <a:lnSpc>
                <a:spcPts val="2750"/>
              </a:lnSpc>
              <a:buNone/>
            </a:pPr>
            <a:r>
              <a:rPr lang="en-US" sz="2200" dirty="0">
                <a:solidFill>
                  <a:srgbClr val="1B1B27"/>
                </a:solidFill>
                <a:latin typeface="Raleway" pitchFamily="34" charset="0"/>
                <a:ea typeface="Raleway" pitchFamily="34" charset="-122"/>
                <a:cs typeface="Raleway" pitchFamily="34" charset="-120"/>
              </a:rPr>
              <a:t>Foydalanishni taʼminlash</a:t>
            </a:r>
            <a:endParaRPr lang="en-US" sz="2200" dirty="0"/>
          </a:p>
        </p:txBody>
      </p:sp>
      <p:sp>
        <p:nvSpPr>
          <p:cNvPr id="4" name="Text 2"/>
          <p:cNvSpPr/>
          <p:nvPr/>
        </p:nvSpPr>
        <p:spPr>
          <a:xfrm>
            <a:off x="793790" y="4215408"/>
            <a:ext cx="3978116"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Axborot xizmatlaridan maqbul vaqtda foydalanish va ruxsatsiz taqiqlashni oldini olish.</a:t>
            </a:r>
            <a:endParaRPr lang="en-US" sz="1750" dirty="0"/>
          </a:p>
        </p:txBody>
      </p:sp>
      <p:sp>
        <p:nvSpPr>
          <p:cNvPr id="5" name="Text 3"/>
          <p:cNvSpPr/>
          <p:nvPr/>
        </p:nvSpPr>
        <p:spPr>
          <a:xfrm>
            <a:off x="5332928" y="3634264"/>
            <a:ext cx="3274933" cy="354330"/>
          </a:xfrm>
          <a:prstGeom prst="rect">
            <a:avLst/>
          </a:prstGeom>
          <a:noFill/>
          <a:ln/>
        </p:spPr>
        <p:txBody>
          <a:bodyPr wrap="none" lIns="0" tIns="0" rIns="0" bIns="0" rtlCol="0" anchor="t"/>
          <a:lstStyle/>
          <a:p>
            <a:pPr marL="0" indent="0" algn="l">
              <a:lnSpc>
                <a:spcPts val="2750"/>
              </a:lnSpc>
              <a:buNone/>
            </a:pPr>
            <a:r>
              <a:rPr lang="en-US" sz="2200" dirty="0">
                <a:solidFill>
                  <a:srgbClr val="1B1B27"/>
                </a:solidFill>
                <a:latin typeface="Raleway" pitchFamily="34" charset="0"/>
                <a:ea typeface="Raleway" pitchFamily="34" charset="-122"/>
                <a:cs typeface="Raleway" pitchFamily="34" charset="-120"/>
              </a:rPr>
              <a:t>Yaxlitlik va konfidensiallik</a:t>
            </a:r>
            <a:endParaRPr lang="en-US" sz="2200" dirty="0"/>
          </a:p>
        </p:txBody>
      </p:sp>
      <p:sp>
        <p:nvSpPr>
          <p:cNvPr id="6" name="Text 4"/>
          <p:cNvSpPr/>
          <p:nvPr/>
        </p:nvSpPr>
        <p:spPr>
          <a:xfrm>
            <a:off x="5332928" y="4215408"/>
            <a:ext cx="3978116"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Axborotning ruxsatsiz oʻzgartirilishi yoki buzilishini, shuningdek, ruxsatsiz tanishishni bartaraf etish.</a:t>
            </a:r>
            <a:endParaRPr lang="en-US" sz="1750" dirty="0"/>
          </a:p>
        </p:txBody>
      </p:sp>
      <p:sp>
        <p:nvSpPr>
          <p:cNvPr id="7" name="Text 5"/>
          <p:cNvSpPr/>
          <p:nvPr/>
        </p:nvSpPr>
        <p:spPr>
          <a:xfrm>
            <a:off x="9872067" y="363426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B1B27"/>
                </a:solidFill>
                <a:latin typeface="Raleway" pitchFamily="34" charset="0"/>
                <a:ea typeface="Raleway" pitchFamily="34" charset="-122"/>
                <a:cs typeface="Raleway" pitchFamily="34" charset="-120"/>
              </a:rPr>
              <a:t>Subyektlar</a:t>
            </a:r>
            <a:endParaRPr lang="en-US" sz="2200" dirty="0"/>
          </a:p>
        </p:txBody>
      </p:sp>
      <p:sp>
        <p:nvSpPr>
          <p:cNvPr id="8" name="Text 6"/>
          <p:cNvSpPr/>
          <p:nvPr/>
        </p:nvSpPr>
        <p:spPr>
          <a:xfrm>
            <a:off x="9872067" y="4215408"/>
            <a:ext cx="3978116" cy="1451610"/>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Davlat, tashkilotlar, tijorat tuzilmalari va alohida fuqarolar axborot xavfsizligining asosiy subyektlari hisoblanadi.</a:t>
            </a:r>
            <a:endParaRPr lang="en-US" sz="1750" dirty="0"/>
          </a:p>
        </p:txBody>
      </p:sp>
    </p:spTree>
    <p:extLst>
      <p:ext uri="{BB962C8B-B14F-4D97-AF65-F5344CB8AC3E}">
        <p14:creationId xmlns:p14="http://schemas.microsoft.com/office/powerpoint/2010/main" val="3010159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678775"/>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Axborot xavfsizligi masalalari va yoʻnalishlari</a:t>
            </a:r>
            <a:endParaRPr lang="en-US" sz="4450" dirty="0"/>
          </a:p>
        </p:txBody>
      </p:sp>
      <p:sp>
        <p:nvSpPr>
          <p:cNvPr id="4" name="Shape 1"/>
          <p:cNvSpPr/>
          <p:nvPr/>
        </p:nvSpPr>
        <p:spPr>
          <a:xfrm>
            <a:off x="6280190" y="2691646"/>
            <a:ext cx="510302" cy="510302"/>
          </a:xfrm>
          <a:prstGeom prst="roundRect">
            <a:avLst>
              <a:gd name="adj" fmla="val 18669"/>
            </a:avLst>
          </a:prstGeom>
          <a:solidFill>
            <a:srgbClr val="E1E1EA"/>
          </a:solidFill>
          <a:ln w="7620">
            <a:solidFill>
              <a:srgbClr val="C7C7D0"/>
            </a:solidFill>
            <a:prstDash val="solid"/>
          </a:ln>
        </p:spPr>
      </p:sp>
      <p:sp>
        <p:nvSpPr>
          <p:cNvPr id="5" name="Text 2"/>
          <p:cNvSpPr/>
          <p:nvPr/>
        </p:nvSpPr>
        <p:spPr>
          <a:xfrm>
            <a:off x="7017306" y="269164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Konfidensiallik</a:t>
            </a:r>
            <a:endParaRPr lang="en-US" sz="2200" dirty="0"/>
          </a:p>
        </p:txBody>
      </p:sp>
      <p:sp>
        <p:nvSpPr>
          <p:cNvPr id="6" name="Text 3"/>
          <p:cNvSpPr/>
          <p:nvPr/>
        </p:nvSpPr>
        <p:spPr>
          <a:xfrm>
            <a:off x="7017306" y="3182064"/>
            <a:ext cx="6819305"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Maʼlumotlarni ruxsatsiz ko‘rishdan himoya qilish.</a:t>
            </a:r>
            <a:endParaRPr lang="en-US" sz="1750" dirty="0"/>
          </a:p>
        </p:txBody>
      </p:sp>
      <p:sp>
        <p:nvSpPr>
          <p:cNvPr id="7" name="Shape 4"/>
          <p:cNvSpPr/>
          <p:nvPr/>
        </p:nvSpPr>
        <p:spPr>
          <a:xfrm>
            <a:off x="6280190" y="4026932"/>
            <a:ext cx="510302" cy="510302"/>
          </a:xfrm>
          <a:prstGeom prst="roundRect">
            <a:avLst>
              <a:gd name="adj" fmla="val 18669"/>
            </a:avLst>
          </a:prstGeom>
          <a:solidFill>
            <a:srgbClr val="E1E1EA"/>
          </a:solidFill>
          <a:ln w="7620">
            <a:solidFill>
              <a:srgbClr val="C7C7D0"/>
            </a:solidFill>
            <a:prstDash val="solid"/>
          </a:ln>
        </p:spPr>
      </p:sp>
      <p:sp>
        <p:nvSpPr>
          <p:cNvPr id="8" name="Text 5"/>
          <p:cNvSpPr/>
          <p:nvPr/>
        </p:nvSpPr>
        <p:spPr>
          <a:xfrm>
            <a:off x="7017306" y="402693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Yaxlitlik</a:t>
            </a:r>
            <a:endParaRPr lang="en-US" sz="2200" dirty="0"/>
          </a:p>
        </p:txBody>
      </p:sp>
      <p:sp>
        <p:nvSpPr>
          <p:cNvPr id="9" name="Text 6"/>
          <p:cNvSpPr/>
          <p:nvPr/>
        </p:nvSpPr>
        <p:spPr>
          <a:xfrm>
            <a:off x="7017306" y="4517350"/>
            <a:ext cx="6819305"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Axborotning buzilmasligi va oʻzgarmasligini taʼminlash.</a:t>
            </a:r>
            <a:endParaRPr lang="en-US" sz="1750" dirty="0"/>
          </a:p>
        </p:txBody>
      </p:sp>
      <p:sp>
        <p:nvSpPr>
          <p:cNvPr id="10" name="Shape 7"/>
          <p:cNvSpPr/>
          <p:nvPr/>
        </p:nvSpPr>
        <p:spPr>
          <a:xfrm>
            <a:off x="6280190" y="5362218"/>
            <a:ext cx="510302" cy="510302"/>
          </a:xfrm>
          <a:prstGeom prst="roundRect">
            <a:avLst>
              <a:gd name="adj" fmla="val 18669"/>
            </a:avLst>
          </a:prstGeom>
          <a:solidFill>
            <a:srgbClr val="E1E1EA"/>
          </a:solidFill>
          <a:ln w="7620">
            <a:solidFill>
              <a:srgbClr val="C7C7D0"/>
            </a:solidFill>
            <a:prstDash val="solid"/>
          </a:ln>
        </p:spPr>
      </p:sp>
      <p:sp>
        <p:nvSpPr>
          <p:cNvPr id="11" name="Text 8"/>
          <p:cNvSpPr/>
          <p:nvPr/>
        </p:nvSpPr>
        <p:spPr>
          <a:xfrm>
            <a:off x="7017306" y="5362218"/>
            <a:ext cx="4183737"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Identifikatsiya va autentifikatsiya</a:t>
            </a:r>
            <a:endParaRPr lang="en-US" sz="2200" dirty="0"/>
          </a:p>
        </p:txBody>
      </p:sp>
      <p:sp>
        <p:nvSpPr>
          <p:cNvPr id="12" name="Text 9"/>
          <p:cNvSpPr/>
          <p:nvPr/>
        </p:nvSpPr>
        <p:spPr>
          <a:xfrm>
            <a:off x="7017306" y="5852636"/>
            <a:ext cx="6819305"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Foydalanuvchini aniqlash va uning haqiqiyligini tasdiqlash.</a:t>
            </a:r>
            <a:endParaRPr lang="en-US" sz="1750" dirty="0"/>
          </a:p>
        </p:txBody>
      </p:sp>
      <p:sp>
        <p:nvSpPr>
          <p:cNvPr id="13" name="Shape 10"/>
          <p:cNvSpPr/>
          <p:nvPr/>
        </p:nvSpPr>
        <p:spPr>
          <a:xfrm>
            <a:off x="6280190" y="6697504"/>
            <a:ext cx="510302" cy="510302"/>
          </a:xfrm>
          <a:prstGeom prst="roundRect">
            <a:avLst>
              <a:gd name="adj" fmla="val 18669"/>
            </a:avLst>
          </a:prstGeom>
          <a:solidFill>
            <a:srgbClr val="E1E1EA"/>
          </a:solidFill>
          <a:ln w="7620">
            <a:solidFill>
              <a:srgbClr val="C7C7D0"/>
            </a:solidFill>
            <a:prstDash val="solid"/>
          </a:ln>
        </p:spPr>
      </p:sp>
      <p:sp>
        <p:nvSpPr>
          <p:cNvPr id="14" name="Text 11"/>
          <p:cNvSpPr/>
          <p:nvPr/>
        </p:nvSpPr>
        <p:spPr>
          <a:xfrm>
            <a:off x="7017306" y="669750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Vakolat va nazorat</a:t>
            </a:r>
            <a:endParaRPr lang="en-US" sz="2200" dirty="0"/>
          </a:p>
        </p:txBody>
      </p:sp>
      <p:sp>
        <p:nvSpPr>
          <p:cNvPr id="15" name="Text 12"/>
          <p:cNvSpPr/>
          <p:nvPr/>
        </p:nvSpPr>
        <p:spPr>
          <a:xfrm>
            <a:off x="7017306" y="7187922"/>
            <a:ext cx="6819305"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Resurslardan foydalanishni cheklash va boshqarish.</a:t>
            </a:r>
            <a:endParaRPr lang="en-US" sz="1750" dirty="0"/>
          </a:p>
        </p:txBody>
      </p:sp>
    </p:spTree>
    <p:extLst>
      <p:ext uri="{BB962C8B-B14F-4D97-AF65-F5344CB8AC3E}">
        <p14:creationId xmlns:p14="http://schemas.microsoft.com/office/powerpoint/2010/main" val="59776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704255"/>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Konfidensiallik va yaxlitlikni taʼminlash usullari</a:t>
            </a:r>
            <a:endParaRPr lang="en-US" sz="4450" dirty="0"/>
          </a:p>
        </p:txBody>
      </p:sp>
      <p:pic>
        <p:nvPicPr>
          <p:cNvPr id="4" name="Image 1" descr="preencoded.png"/>
          <p:cNvPicPr>
            <a:picLocks noChangeAspect="1"/>
          </p:cNvPicPr>
          <p:nvPr/>
        </p:nvPicPr>
        <p:blipFill>
          <a:blip r:embed="rId4"/>
          <a:stretch>
            <a:fillRect/>
          </a:stretch>
        </p:blipFill>
        <p:spPr>
          <a:xfrm>
            <a:off x="6280190" y="2461974"/>
            <a:ext cx="566976" cy="566976"/>
          </a:xfrm>
          <a:prstGeom prst="rect">
            <a:avLst/>
          </a:prstGeom>
        </p:spPr>
      </p:pic>
      <p:sp>
        <p:nvSpPr>
          <p:cNvPr id="5" name="Text 1"/>
          <p:cNvSpPr/>
          <p:nvPr/>
        </p:nvSpPr>
        <p:spPr>
          <a:xfrm>
            <a:off x="6280190" y="3255764"/>
            <a:ext cx="2291953"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Konfidensiallik</a:t>
            </a:r>
            <a:endParaRPr lang="en-US" sz="2200" dirty="0"/>
          </a:p>
        </p:txBody>
      </p:sp>
      <p:sp>
        <p:nvSpPr>
          <p:cNvPr id="6" name="Text 2"/>
          <p:cNvSpPr/>
          <p:nvPr/>
        </p:nvSpPr>
        <p:spPr>
          <a:xfrm>
            <a:off x="6280190" y="3746183"/>
            <a:ext cx="2291953"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Maʼlumotlar shifrlanadi va himoyalanadi.</a:t>
            </a:r>
            <a:endParaRPr lang="en-US" sz="1750" dirty="0"/>
          </a:p>
        </p:txBody>
      </p:sp>
      <p:pic>
        <p:nvPicPr>
          <p:cNvPr id="7" name="Image 2" descr="preencoded.png"/>
          <p:cNvPicPr>
            <a:picLocks noChangeAspect="1"/>
          </p:cNvPicPr>
          <p:nvPr/>
        </p:nvPicPr>
        <p:blipFill>
          <a:blip r:embed="rId5"/>
          <a:stretch>
            <a:fillRect/>
          </a:stretch>
        </p:blipFill>
        <p:spPr>
          <a:xfrm>
            <a:off x="8912304" y="2461974"/>
            <a:ext cx="566976" cy="566976"/>
          </a:xfrm>
          <a:prstGeom prst="rect">
            <a:avLst/>
          </a:prstGeom>
        </p:spPr>
      </p:pic>
      <p:sp>
        <p:nvSpPr>
          <p:cNvPr id="8" name="Text 3"/>
          <p:cNvSpPr/>
          <p:nvPr/>
        </p:nvSpPr>
        <p:spPr>
          <a:xfrm>
            <a:off x="8912304" y="3255764"/>
            <a:ext cx="2292072"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Yaxlitlik</a:t>
            </a:r>
            <a:endParaRPr lang="en-US" sz="2200" dirty="0"/>
          </a:p>
        </p:txBody>
      </p:sp>
      <p:sp>
        <p:nvSpPr>
          <p:cNvPr id="9" name="Text 4"/>
          <p:cNvSpPr/>
          <p:nvPr/>
        </p:nvSpPr>
        <p:spPr>
          <a:xfrm>
            <a:off x="8912304" y="3746183"/>
            <a:ext cx="2292072"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Oʻzgarishlar aniqlanadi va oldi olinadi.</a:t>
            </a:r>
            <a:endParaRPr lang="en-US" sz="1750" dirty="0"/>
          </a:p>
        </p:txBody>
      </p:sp>
      <p:pic>
        <p:nvPicPr>
          <p:cNvPr id="10" name="Image 3" descr="preencoded.png"/>
          <p:cNvPicPr>
            <a:picLocks noChangeAspect="1"/>
          </p:cNvPicPr>
          <p:nvPr/>
        </p:nvPicPr>
        <p:blipFill>
          <a:blip r:embed="rId6"/>
          <a:stretch>
            <a:fillRect/>
          </a:stretch>
        </p:blipFill>
        <p:spPr>
          <a:xfrm>
            <a:off x="11544538" y="2461974"/>
            <a:ext cx="566976" cy="566976"/>
          </a:xfrm>
          <a:prstGeom prst="rect">
            <a:avLst/>
          </a:prstGeom>
        </p:spPr>
      </p:pic>
      <p:sp>
        <p:nvSpPr>
          <p:cNvPr id="11" name="Text 5"/>
          <p:cNvSpPr/>
          <p:nvPr/>
        </p:nvSpPr>
        <p:spPr>
          <a:xfrm>
            <a:off x="11544538" y="3255764"/>
            <a:ext cx="2291953"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Identifikatsiya</a:t>
            </a:r>
            <a:endParaRPr lang="en-US" sz="2200" dirty="0"/>
          </a:p>
        </p:txBody>
      </p:sp>
      <p:sp>
        <p:nvSpPr>
          <p:cNvPr id="12" name="Text 6"/>
          <p:cNvSpPr/>
          <p:nvPr/>
        </p:nvSpPr>
        <p:spPr>
          <a:xfrm>
            <a:off x="11544538" y="3746183"/>
            <a:ext cx="2291953"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Foydalanuvchi noyob identifikator bilan aniqlanadi.</a:t>
            </a:r>
            <a:endParaRPr lang="en-US" sz="1750" dirty="0"/>
          </a:p>
        </p:txBody>
      </p:sp>
      <p:pic>
        <p:nvPicPr>
          <p:cNvPr id="13" name="Image 4" descr="preencoded.png"/>
          <p:cNvPicPr>
            <a:picLocks noChangeAspect="1"/>
          </p:cNvPicPr>
          <p:nvPr/>
        </p:nvPicPr>
        <p:blipFill>
          <a:blip r:embed="rId7"/>
          <a:stretch>
            <a:fillRect/>
          </a:stretch>
        </p:blipFill>
        <p:spPr>
          <a:xfrm>
            <a:off x="6280190" y="5515332"/>
            <a:ext cx="566976" cy="566976"/>
          </a:xfrm>
          <a:prstGeom prst="rect">
            <a:avLst/>
          </a:prstGeom>
        </p:spPr>
      </p:pic>
      <p:sp>
        <p:nvSpPr>
          <p:cNvPr id="14" name="Text 7"/>
          <p:cNvSpPr/>
          <p:nvPr/>
        </p:nvSpPr>
        <p:spPr>
          <a:xfrm>
            <a:off x="6280190" y="6309122"/>
            <a:ext cx="2291953"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Sertifikatsiya</a:t>
            </a:r>
            <a:endParaRPr lang="en-US" sz="2200" dirty="0"/>
          </a:p>
        </p:txBody>
      </p:sp>
      <p:sp>
        <p:nvSpPr>
          <p:cNvPr id="15" name="Text 8"/>
          <p:cNvSpPr/>
          <p:nvPr/>
        </p:nvSpPr>
        <p:spPr>
          <a:xfrm>
            <a:off x="6280190" y="6799540"/>
            <a:ext cx="2291953"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Faktlarni ishonchli tarzda tasdiqlash.</a:t>
            </a:r>
            <a:endParaRPr lang="en-US" sz="1750" dirty="0"/>
          </a:p>
        </p:txBody>
      </p:sp>
    </p:spTree>
    <p:extLst>
      <p:ext uri="{BB962C8B-B14F-4D97-AF65-F5344CB8AC3E}">
        <p14:creationId xmlns:p14="http://schemas.microsoft.com/office/powerpoint/2010/main" val="311308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1251109"/>
            <a:ext cx="10221516" cy="708779"/>
          </a:xfrm>
          <a:prstGeom prst="rect">
            <a:avLst/>
          </a:prstGeom>
          <a:noFill/>
          <a:ln/>
        </p:spPr>
        <p:txBody>
          <a:bodyPr wrap="non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Imzo, voz kechmaslik va sanasini yozish</a:t>
            </a:r>
            <a:endParaRPr lang="en-US" sz="4450" dirty="0"/>
          </a:p>
        </p:txBody>
      </p:sp>
      <p:sp>
        <p:nvSpPr>
          <p:cNvPr id="3" name="Text 1"/>
          <p:cNvSpPr/>
          <p:nvPr/>
        </p:nvSpPr>
        <p:spPr>
          <a:xfrm>
            <a:off x="1857256" y="2861548"/>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3C3939"/>
                </a:solidFill>
                <a:latin typeface="Raleway" pitchFamily="34" charset="0"/>
                <a:ea typeface="Raleway" pitchFamily="34" charset="-122"/>
                <a:cs typeface="Raleway" pitchFamily="34" charset="-120"/>
              </a:rPr>
              <a:t>Imzo</a:t>
            </a:r>
            <a:endParaRPr lang="en-US" sz="2200" dirty="0"/>
          </a:p>
        </p:txBody>
      </p:sp>
      <p:sp>
        <p:nvSpPr>
          <p:cNvPr id="4" name="Text 2"/>
          <p:cNvSpPr/>
          <p:nvPr/>
        </p:nvSpPr>
        <p:spPr>
          <a:xfrm>
            <a:off x="793790" y="3351967"/>
            <a:ext cx="3898702" cy="725805"/>
          </a:xfrm>
          <a:prstGeom prst="rect">
            <a:avLst/>
          </a:prstGeom>
          <a:noFill/>
          <a:ln/>
        </p:spPr>
        <p:txBody>
          <a:bodyPr wrap="square" lIns="0" tIns="0" rIns="0" bIns="0" rtlCol="0" anchor="t"/>
          <a:lstStyle/>
          <a:p>
            <a:pPr marL="0" indent="0" algn="r">
              <a:lnSpc>
                <a:spcPts val="2850"/>
              </a:lnSpc>
              <a:buNone/>
            </a:pPr>
            <a:r>
              <a:rPr lang="en-US" sz="1750" dirty="0">
                <a:solidFill>
                  <a:srgbClr val="3C3939"/>
                </a:solidFill>
                <a:latin typeface="Roboto" pitchFamily="34" charset="0"/>
                <a:ea typeface="Roboto" pitchFamily="34" charset="-122"/>
                <a:cs typeface="Roboto" pitchFamily="34" charset="-120"/>
              </a:rPr>
              <a:t>Hujjatning aynan uzatuvchi tomonidan imzolanganligini isbotlash.</a:t>
            </a:r>
            <a:endParaRPr lang="en-US" sz="1750" dirty="0"/>
          </a:p>
        </p:txBody>
      </p:sp>
      <p:pic>
        <p:nvPicPr>
          <p:cNvPr id="5" name="Image 0" descr="preencoded.png"/>
          <p:cNvPicPr>
            <a:picLocks noChangeAspect="1"/>
          </p:cNvPicPr>
          <p:nvPr/>
        </p:nvPicPr>
        <p:blipFill>
          <a:blip r:embed="rId3"/>
          <a:stretch>
            <a:fillRect/>
          </a:stretch>
        </p:blipFill>
        <p:spPr>
          <a:xfrm>
            <a:off x="5032653" y="2413516"/>
            <a:ext cx="4564975" cy="4564975"/>
          </a:xfrm>
          <a:prstGeom prst="rect">
            <a:avLst/>
          </a:prstGeom>
        </p:spPr>
      </p:pic>
      <p:sp>
        <p:nvSpPr>
          <p:cNvPr id="6" name="Text 3"/>
          <p:cNvSpPr/>
          <p:nvPr/>
        </p:nvSpPr>
        <p:spPr>
          <a:xfrm>
            <a:off x="6015633" y="3353991"/>
            <a:ext cx="339328" cy="424220"/>
          </a:xfrm>
          <a:prstGeom prst="rect">
            <a:avLst/>
          </a:prstGeom>
          <a:noFill/>
          <a:ln/>
        </p:spPr>
        <p:txBody>
          <a:bodyPr wrap="none" lIns="0" tIns="0" rIns="0" bIns="0" rtlCol="0" anchor="t"/>
          <a:lstStyle/>
          <a:p>
            <a:pPr marL="0" indent="0" algn="l">
              <a:lnSpc>
                <a:spcPts val="4250"/>
              </a:lnSpc>
              <a:buNone/>
            </a:pPr>
            <a:r>
              <a:rPr lang="en-US" sz="2650" dirty="0">
                <a:solidFill>
                  <a:srgbClr val="3C3939"/>
                </a:solidFill>
                <a:latin typeface="Raleway" pitchFamily="34" charset="0"/>
                <a:ea typeface="Raleway" pitchFamily="34" charset="-122"/>
                <a:cs typeface="Raleway" pitchFamily="34" charset="-120"/>
              </a:rPr>
              <a:t>1</a:t>
            </a:r>
            <a:endParaRPr lang="en-US" sz="2650" dirty="0"/>
          </a:p>
        </p:txBody>
      </p:sp>
      <p:sp>
        <p:nvSpPr>
          <p:cNvPr id="7" name="Text 4"/>
          <p:cNvSpPr/>
          <p:nvPr/>
        </p:nvSpPr>
        <p:spPr>
          <a:xfrm>
            <a:off x="9937790" y="286154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Voz kechmaslik</a:t>
            </a:r>
            <a:endParaRPr lang="en-US" sz="2200" dirty="0"/>
          </a:p>
        </p:txBody>
      </p:sp>
      <p:sp>
        <p:nvSpPr>
          <p:cNvPr id="8" name="Text 5"/>
          <p:cNvSpPr/>
          <p:nvPr/>
        </p:nvSpPr>
        <p:spPr>
          <a:xfrm>
            <a:off x="9937790" y="3351967"/>
            <a:ext cx="3898821"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Mualliflikdan voz kechish imkoniyati yoʻqligi.</a:t>
            </a:r>
            <a:endParaRPr lang="en-US" sz="1750" dirty="0"/>
          </a:p>
        </p:txBody>
      </p:sp>
      <p:pic>
        <p:nvPicPr>
          <p:cNvPr id="9" name="Image 1" descr="preencoded.png"/>
          <p:cNvPicPr>
            <a:picLocks noChangeAspect="1"/>
          </p:cNvPicPr>
          <p:nvPr/>
        </p:nvPicPr>
        <p:blipFill>
          <a:blip r:embed="rId4"/>
          <a:stretch>
            <a:fillRect/>
          </a:stretch>
        </p:blipFill>
        <p:spPr>
          <a:xfrm>
            <a:off x="5032653" y="2413516"/>
            <a:ext cx="4564975" cy="4564975"/>
          </a:xfrm>
          <a:prstGeom prst="rect">
            <a:avLst/>
          </a:prstGeom>
        </p:spPr>
      </p:pic>
      <p:sp>
        <p:nvSpPr>
          <p:cNvPr id="10" name="Text 6"/>
          <p:cNvSpPr/>
          <p:nvPr/>
        </p:nvSpPr>
        <p:spPr>
          <a:xfrm>
            <a:off x="8275201" y="3353991"/>
            <a:ext cx="339328" cy="424220"/>
          </a:xfrm>
          <a:prstGeom prst="rect">
            <a:avLst/>
          </a:prstGeom>
          <a:noFill/>
          <a:ln/>
        </p:spPr>
        <p:txBody>
          <a:bodyPr wrap="none" lIns="0" tIns="0" rIns="0" bIns="0" rtlCol="0" anchor="t"/>
          <a:lstStyle/>
          <a:p>
            <a:pPr marL="0" indent="0" algn="l">
              <a:lnSpc>
                <a:spcPts val="4250"/>
              </a:lnSpc>
              <a:buNone/>
            </a:pPr>
            <a:r>
              <a:rPr lang="en-US" sz="2650" dirty="0">
                <a:solidFill>
                  <a:srgbClr val="3C3939"/>
                </a:solidFill>
                <a:latin typeface="Raleway" pitchFamily="34" charset="0"/>
                <a:ea typeface="Raleway" pitchFamily="34" charset="-122"/>
                <a:cs typeface="Raleway" pitchFamily="34" charset="-120"/>
              </a:rPr>
              <a:t>2</a:t>
            </a:r>
            <a:endParaRPr lang="en-US" sz="2650" dirty="0"/>
          </a:p>
        </p:txBody>
      </p:sp>
      <p:sp>
        <p:nvSpPr>
          <p:cNvPr id="11" name="Text 7"/>
          <p:cNvSpPr/>
          <p:nvPr/>
        </p:nvSpPr>
        <p:spPr>
          <a:xfrm>
            <a:off x="9937790" y="531411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Sanasini yozish</a:t>
            </a:r>
            <a:endParaRPr lang="en-US" sz="2200" dirty="0"/>
          </a:p>
        </p:txBody>
      </p:sp>
      <p:sp>
        <p:nvSpPr>
          <p:cNvPr id="12" name="Text 8"/>
          <p:cNvSpPr/>
          <p:nvPr/>
        </p:nvSpPr>
        <p:spPr>
          <a:xfrm>
            <a:off x="9937790" y="5804535"/>
            <a:ext cx="3898821"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Hujjat imzolangan vaqtni qayd etish va birinchilikni aniqlash.</a:t>
            </a:r>
            <a:endParaRPr lang="en-US" sz="1750" dirty="0"/>
          </a:p>
        </p:txBody>
      </p:sp>
      <p:pic>
        <p:nvPicPr>
          <p:cNvPr id="13" name="Image 2" descr="preencoded.png"/>
          <p:cNvPicPr>
            <a:picLocks noChangeAspect="1"/>
          </p:cNvPicPr>
          <p:nvPr/>
        </p:nvPicPr>
        <p:blipFill>
          <a:blip r:embed="rId5"/>
          <a:stretch>
            <a:fillRect/>
          </a:stretch>
        </p:blipFill>
        <p:spPr>
          <a:xfrm>
            <a:off x="5032653" y="2413516"/>
            <a:ext cx="4564975" cy="4564975"/>
          </a:xfrm>
          <a:prstGeom prst="rect">
            <a:avLst/>
          </a:prstGeom>
        </p:spPr>
      </p:pic>
      <p:sp>
        <p:nvSpPr>
          <p:cNvPr id="14" name="Text 9"/>
          <p:cNvSpPr/>
          <p:nvPr/>
        </p:nvSpPr>
        <p:spPr>
          <a:xfrm>
            <a:off x="8275201" y="5613559"/>
            <a:ext cx="339328" cy="424220"/>
          </a:xfrm>
          <a:prstGeom prst="rect">
            <a:avLst/>
          </a:prstGeom>
          <a:noFill/>
          <a:ln/>
        </p:spPr>
        <p:txBody>
          <a:bodyPr wrap="none" lIns="0" tIns="0" rIns="0" bIns="0" rtlCol="0" anchor="t"/>
          <a:lstStyle/>
          <a:p>
            <a:pPr marL="0" indent="0" algn="l">
              <a:lnSpc>
                <a:spcPts val="4250"/>
              </a:lnSpc>
              <a:buNone/>
            </a:pPr>
            <a:r>
              <a:rPr lang="en-US" sz="2650" dirty="0">
                <a:solidFill>
                  <a:srgbClr val="3C3939"/>
                </a:solidFill>
                <a:latin typeface="Raleway" pitchFamily="34" charset="0"/>
                <a:ea typeface="Raleway" pitchFamily="34" charset="-122"/>
                <a:cs typeface="Raleway" pitchFamily="34" charset="-120"/>
              </a:rPr>
              <a:t>3</a:t>
            </a:r>
            <a:endParaRPr lang="en-US" sz="2650" dirty="0"/>
          </a:p>
        </p:txBody>
      </p:sp>
      <p:sp>
        <p:nvSpPr>
          <p:cNvPr id="15" name="Text 10"/>
          <p:cNvSpPr/>
          <p:nvPr/>
        </p:nvSpPr>
        <p:spPr>
          <a:xfrm>
            <a:off x="1857256" y="5314117"/>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3C3939"/>
                </a:solidFill>
                <a:latin typeface="Raleway" pitchFamily="34" charset="0"/>
                <a:ea typeface="Raleway" pitchFamily="34" charset="-122"/>
                <a:cs typeface="Raleway" pitchFamily="34" charset="-120"/>
              </a:rPr>
              <a:t>Bekor qilish</a:t>
            </a:r>
            <a:endParaRPr lang="en-US" sz="2200" dirty="0"/>
          </a:p>
        </p:txBody>
      </p:sp>
      <p:sp>
        <p:nvSpPr>
          <p:cNvPr id="16" name="Text 11"/>
          <p:cNvSpPr/>
          <p:nvPr/>
        </p:nvSpPr>
        <p:spPr>
          <a:xfrm>
            <a:off x="793790" y="5804535"/>
            <a:ext cx="3898702" cy="725805"/>
          </a:xfrm>
          <a:prstGeom prst="rect">
            <a:avLst/>
          </a:prstGeom>
          <a:noFill/>
          <a:ln/>
        </p:spPr>
        <p:txBody>
          <a:bodyPr wrap="square" lIns="0" tIns="0" rIns="0" bIns="0" rtlCol="0" anchor="t"/>
          <a:lstStyle/>
          <a:p>
            <a:pPr marL="0" indent="0" algn="r">
              <a:lnSpc>
                <a:spcPts val="2850"/>
              </a:lnSpc>
              <a:buNone/>
            </a:pPr>
            <a:r>
              <a:rPr lang="en-US" sz="1750" dirty="0">
                <a:solidFill>
                  <a:srgbClr val="3C3939"/>
                </a:solidFill>
                <a:latin typeface="Roboto" pitchFamily="34" charset="0"/>
                <a:ea typeface="Roboto" pitchFamily="34" charset="-122"/>
                <a:cs typeface="Roboto" pitchFamily="34" charset="-120"/>
              </a:rPr>
              <a:t>Sertifikat va vakolatlarni bekor qilish tartibi.</a:t>
            </a:r>
            <a:endParaRPr lang="en-US" sz="1750" dirty="0"/>
          </a:p>
        </p:txBody>
      </p:sp>
      <p:pic>
        <p:nvPicPr>
          <p:cNvPr id="17" name="Image 3" descr="preencoded.png"/>
          <p:cNvPicPr>
            <a:picLocks noChangeAspect="1"/>
          </p:cNvPicPr>
          <p:nvPr/>
        </p:nvPicPr>
        <p:blipFill>
          <a:blip r:embed="rId6"/>
          <a:stretch>
            <a:fillRect/>
          </a:stretch>
        </p:blipFill>
        <p:spPr>
          <a:xfrm>
            <a:off x="5032653" y="2413516"/>
            <a:ext cx="4564975" cy="4564975"/>
          </a:xfrm>
          <a:prstGeom prst="rect">
            <a:avLst/>
          </a:prstGeom>
        </p:spPr>
      </p:pic>
      <p:sp>
        <p:nvSpPr>
          <p:cNvPr id="18" name="Text 12"/>
          <p:cNvSpPr/>
          <p:nvPr/>
        </p:nvSpPr>
        <p:spPr>
          <a:xfrm>
            <a:off x="6015633" y="5613559"/>
            <a:ext cx="339328" cy="424220"/>
          </a:xfrm>
          <a:prstGeom prst="rect">
            <a:avLst/>
          </a:prstGeom>
          <a:noFill/>
          <a:ln/>
        </p:spPr>
        <p:txBody>
          <a:bodyPr wrap="none" lIns="0" tIns="0" rIns="0" bIns="0" rtlCol="0" anchor="t"/>
          <a:lstStyle/>
          <a:p>
            <a:pPr marL="0" indent="0" algn="l">
              <a:lnSpc>
                <a:spcPts val="4250"/>
              </a:lnSpc>
              <a:buNone/>
            </a:pPr>
            <a:r>
              <a:rPr lang="en-US" sz="2650" dirty="0">
                <a:solidFill>
                  <a:srgbClr val="3C3939"/>
                </a:solidFill>
                <a:latin typeface="Raleway" pitchFamily="34" charset="0"/>
                <a:ea typeface="Raleway" pitchFamily="34" charset="-122"/>
                <a:cs typeface="Raleway" pitchFamily="34" charset="-120"/>
              </a:rPr>
              <a:t>4</a:t>
            </a:r>
            <a:endParaRPr lang="en-US" sz="2650" dirty="0"/>
          </a:p>
        </p:txBody>
      </p:sp>
    </p:spTree>
    <p:extLst>
      <p:ext uri="{BB962C8B-B14F-4D97-AF65-F5344CB8AC3E}">
        <p14:creationId xmlns:p14="http://schemas.microsoft.com/office/powerpoint/2010/main" val="749827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19111" y="576858"/>
            <a:ext cx="7678579" cy="1308497"/>
          </a:xfrm>
          <a:prstGeom prst="rect">
            <a:avLst/>
          </a:prstGeom>
          <a:noFill/>
          <a:ln/>
        </p:spPr>
        <p:txBody>
          <a:bodyPr wrap="square" lIns="0" tIns="0" rIns="0" bIns="0" rtlCol="0" anchor="t"/>
          <a:lstStyle/>
          <a:p>
            <a:pPr marL="0" indent="0" algn="l">
              <a:lnSpc>
                <a:spcPts val="5150"/>
              </a:lnSpc>
              <a:buNone/>
            </a:pPr>
            <a:r>
              <a:rPr lang="en-US" sz="4100" dirty="0">
                <a:solidFill>
                  <a:srgbClr val="1B1B27"/>
                </a:solidFill>
                <a:latin typeface="Raleway" pitchFamily="34" charset="0"/>
                <a:ea typeface="Raleway" pitchFamily="34" charset="-122"/>
                <a:cs typeface="Raleway" pitchFamily="34" charset="-120"/>
              </a:rPr>
              <a:t>Axborot xavfsizligiga tahdidlar va ularning turlari</a:t>
            </a:r>
            <a:endParaRPr lang="en-US" sz="4100" dirty="0"/>
          </a:p>
        </p:txBody>
      </p:sp>
      <p:sp>
        <p:nvSpPr>
          <p:cNvPr id="4" name="Shape 1"/>
          <p:cNvSpPr/>
          <p:nvPr/>
        </p:nvSpPr>
        <p:spPr>
          <a:xfrm>
            <a:off x="6454616" y="2199323"/>
            <a:ext cx="22860" cy="5453301"/>
          </a:xfrm>
          <a:prstGeom prst="roundRect">
            <a:avLst>
              <a:gd name="adj" fmla="val 384687"/>
            </a:avLst>
          </a:prstGeom>
          <a:solidFill>
            <a:srgbClr val="C7C7D0"/>
          </a:solidFill>
          <a:ln/>
        </p:spPr>
      </p:sp>
      <p:sp>
        <p:nvSpPr>
          <p:cNvPr id="5" name="Shape 2"/>
          <p:cNvSpPr/>
          <p:nvPr/>
        </p:nvSpPr>
        <p:spPr>
          <a:xfrm>
            <a:off x="6667262" y="2658904"/>
            <a:ext cx="628055" cy="22860"/>
          </a:xfrm>
          <a:prstGeom prst="roundRect">
            <a:avLst>
              <a:gd name="adj" fmla="val 384687"/>
            </a:avLst>
          </a:prstGeom>
          <a:solidFill>
            <a:srgbClr val="C7C7D0"/>
          </a:solidFill>
          <a:ln/>
        </p:spPr>
      </p:sp>
      <p:sp>
        <p:nvSpPr>
          <p:cNvPr id="6" name="Shape 3"/>
          <p:cNvSpPr/>
          <p:nvPr/>
        </p:nvSpPr>
        <p:spPr>
          <a:xfrm>
            <a:off x="6219111" y="2434828"/>
            <a:ext cx="471011" cy="471011"/>
          </a:xfrm>
          <a:prstGeom prst="roundRect">
            <a:avLst>
              <a:gd name="adj" fmla="val 18670"/>
            </a:avLst>
          </a:prstGeom>
          <a:solidFill>
            <a:srgbClr val="E1E1EA"/>
          </a:solidFill>
          <a:ln w="7620">
            <a:solidFill>
              <a:srgbClr val="C7C7D0"/>
            </a:solidFill>
            <a:prstDash val="solid"/>
          </a:ln>
        </p:spPr>
      </p:sp>
      <p:sp>
        <p:nvSpPr>
          <p:cNvPr id="7" name="Text 4"/>
          <p:cNvSpPr/>
          <p:nvPr/>
        </p:nvSpPr>
        <p:spPr>
          <a:xfrm>
            <a:off x="6297632" y="2474059"/>
            <a:ext cx="313968" cy="392549"/>
          </a:xfrm>
          <a:prstGeom prst="rect">
            <a:avLst/>
          </a:prstGeom>
          <a:noFill/>
          <a:ln/>
        </p:spPr>
        <p:txBody>
          <a:bodyPr wrap="none" lIns="0" tIns="0" rIns="0" bIns="0" rtlCol="0" anchor="t"/>
          <a:lstStyle/>
          <a:p>
            <a:pPr marL="0" indent="0" algn="ctr">
              <a:lnSpc>
                <a:spcPts val="2450"/>
              </a:lnSpc>
              <a:buNone/>
            </a:pPr>
            <a:r>
              <a:rPr lang="en-US" sz="2450" dirty="0">
                <a:solidFill>
                  <a:srgbClr val="3C3939"/>
                </a:solidFill>
                <a:latin typeface="Raleway" pitchFamily="34" charset="0"/>
                <a:ea typeface="Raleway" pitchFamily="34" charset="-122"/>
                <a:cs typeface="Raleway" pitchFamily="34" charset="-120"/>
              </a:rPr>
              <a:t>1</a:t>
            </a:r>
            <a:endParaRPr lang="en-US" sz="2450" dirty="0"/>
          </a:p>
        </p:txBody>
      </p:sp>
      <p:sp>
        <p:nvSpPr>
          <p:cNvPr id="8" name="Text 5"/>
          <p:cNvSpPr/>
          <p:nvPr/>
        </p:nvSpPr>
        <p:spPr>
          <a:xfrm>
            <a:off x="7501533" y="2408634"/>
            <a:ext cx="2617232" cy="327065"/>
          </a:xfrm>
          <a:prstGeom prst="rect">
            <a:avLst/>
          </a:prstGeom>
          <a:noFill/>
          <a:ln/>
        </p:spPr>
        <p:txBody>
          <a:bodyPr wrap="none" lIns="0" tIns="0" rIns="0" bIns="0" rtlCol="0" anchor="t"/>
          <a:lstStyle/>
          <a:p>
            <a:pPr marL="0" indent="0" algn="l">
              <a:lnSpc>
                <a:spcPts val="2550"/>
              </a:lnSpc>
              <a:buNone/>
            </a:pPr>
            <a:r>
              <a:rPr lang="en-US" sz="2050" dirty="0">
                <a:solidFill>
                  <a:srgbClr val="3C3939"/>
                </a:solidFill>
                <a:latin typeface="Raleway" pitchFamily="34" charset="0"/>
                <a:ea typeface="Raleway" pitchFamily="34" charset="-122"/>
                <a:cs typeface="Raleway" pitchFamily="34" charset="-120"/>
              </a:rPr>
              <a:t>Tabiiy tahdidlar</a:t>
            </a:r>
            <a:endParaRPr lang="en-US" sz="2050" dirty="0"/>
          </a:p>
        </p:txBody>
      </p:sp>
      <p:sp>
        <p:nvSpPr>
          <p:cNvPr id="9" name="Text 6"/>
          <p:cNvSpPr/>
          <p:nvPr/>
        </p:nvSpPr>
        <p:spPr>
          <a:xfrm>
            <a:off x="7501533" y="2861310"/>
            <a:ext cx="6396157" cy="335042"/>
          </a:xfrm>
          <a:prstGeom prst="rect">
            <a:avLst/>
          </a:prstGeom>
          <a:noFill/>
          <a:ln/>
        </p:spPr>
        <p:txBody>
          <a:bodyPr wrap="none" lIns="0" tIns="0" rIns="0" bIns="0" rtlCol="0" anchor="t"/>
          <a:lstStyle/>
          <a:p>
            <a:pPr marL="0" indent="0" algn="l">
              <a:lnSpc>
                <a:spcPts val="2600"/>
              </a:lnSpc>
              <a:buNone/>
            </a:pPr>
            <a:r>
              <a:rPr lang="en-US" sz="1600" dirty="0">
                <a:solidFill>
                  <a:srgbClr val="3C3939"/>
                </a:solidFill>
                <a:latin typeface="Roboto" pitchFamily="34" charset="0"/>
                <a:ea typeface="Roboto" pitchFamily="34" charset="-122"/>
                <a:cs typeface="Roboto" pitchFamily="34" charset="-120"/>
              </a:rPr>
              <a:t>Tabiiy ofatlar, elektromagnit hodisalar.</a:t>
            </a:r>
            <a:endParaRPr lang="en-US" sz="1600" dirty="0"/>
          </a:p>
        </p:txBody>
      </p:sp>
      <p:sp>
        <p:nvSpPr>
          <p:cNvPr id="10" name="Shape 7"/>
          <p:cNvSpPr/>
          <p:nvPr/>
        </p:nvSpPr>
        <p:spPr>
          <a:xfrm>
            <a:off x="6667262" y="4074557"/>
            <a:ext cx="628055" cy="22860"/>
          </a:xfrm>
          <a:prstGeom prst="roundRect">
            <a:avLst>
              <a:gd name="adj" fmla="val 384687"/>
            </a:avLst>
          </a:prstGeom>
          <a:solidFill>
            <a:srgbClr val="C7C7D0"/>
          </a:solidFill>
          <a:ln/>
        </p:spPr>
      </p:sp>
      <p:sp>
        <p:nvSpPr>
          <p:cNvPr id="11" name="Shape 8"/>
          <p:cNvSpPr/>
          <p:nvPr/>
        </p:nvSpPr>
        <p:spPr>
          <a:xfrm>
            <a:off x="6219111" y="3850481"/>
            <a:ext cx="471011" cy="471011"/>
          </a:xfrm>
          <a:prstGeom prst="roundRect">
            <a:avLst>
              <a:gd name="adj" fmla="val 18670"/>
            </a:avLst>
          </a:prstGeom>
          <a:solidFill>
            <a:srgbClr val="E1E1EA"/>
          </a:solidFill>
          <a:ln w="7620">
            <a:solidFill>
              <a:srgbClr val="C7C7D0"/>
            </a:solidFill>
            <a:prstDash val="solid"/>
          </a:ln>
        </p:spPr>
      </p:sp>
      <p:sp>
        <p:nvSpPr>
          <p:cNvPr id="12" name="Text 9"/>
          <p:cNvSpPr/>
          <p:nvPr/>
        </p:nvSpPr>
        <p:spPr>
          <a:xfrm>
            <a:off x="6297632" y="3889712"/>
            <a:ext cx="313968" cy="392549"/>
          </a:xfrm>
          <a:prstGeom prst="rect">
            <a:avLst/>
          </a:prstGeom>
          <a:noFill/>
          <a:ln/>
        </p:spPr>
        <p:txBody>
          <a:bodyPr wrap="none" lIns="0" tIns="0" rIns="0" bIns="0" rtlCol="0" anchor="t"/>
          <a:lstStyle/>
          <a:p>
            <a:pPr marL="0" indent="0" algn="ctr">
              <a:lnSpc>
                <a:spcPts val="2450"/>
              </a:lnSpc>
              <a:buNone/>
            </a:pPr>
            <a:r>
              <a:rPr lang="en-US" sz="2450" dirty="0">
                <a:solidFill>
                  <a:srgbClr val="3C3939"/>
                </a:solidFill>
                <a:latin typeface="Raleway" pitchFamily="34" charset="0"/>
                <a:ea typeface="Raleway" pitchFamily="34" charset="-122"/>
                <a:cs typeface="Raleway" pitchFamily="34" charset="-120"/>
              </a:rPr>
              <a:t>2</a:t>
            </a:r>
            <a:endParaRPr lang="en-US" sz="2450" dirty="0"/>
          </a:p>
        </p:txBody>
      </p:sp>
      <p:sp>
        <p:nvSpPr>
          <p:cNvPr id="13" name="Text 10"/>
          <p:cNvSpPr/>
          <p:nvPr/>
        </p:nvSpPr>
        <p:spPr>
          <a:xfrm>
            <a:off x="7501533" y="3824288"/>
            <a:ext cx="2617232" cy="327065"/>
          </a:xfrm>
          <a:prstGeom prst="rect">
            <a:avLst/>
          </a:prstGeom>
          <a:noFill/>
          <a:ln/>
        </p:spPr>
        <p:txBody>
          <a:bodyPr wrap="none" lIns="0" tIns="0" rIns="0" bIns="0" rtlCol="0" anchor="t"/>
          <a:lstStyle/>
          <a:p>
            <a:pPr marL="0" indent="0" algn="l">
              <a:lnSpc>
                <a:spcPts val="2550"/>
              </a:lnSpc>
              <a:buNone/>
            </a:pPr>
            <a:r>
              <a:rPr lang="en-US" sz="2050" dirty="0">
                <a:solidFill>
                  <a:srgbClr val="3C3939"/>
                </a:solidFill>
                <a:latin typeface="Raleway" pitchFamily="34" charset="0"/>
                <a:ea typeface="Raleway" pitchFamily="34" charset="-122"/>
                <a:cs typeface="Raleway" pitchFamily="34" charset="-120"/>
              </a:rPr>
              <a:t>Inson omili</a:t>
            </a:r>
            <a:endParaRPr lang="en-US" sz="2050" dirty="0"/>
          </a:p>
        </p:txBody>
      </p:sp>
      <p:sp>
        <p:nvSpPr>
          <p:cNvPr id="14" name="Text 11"/>
          <p:cNvSpPr/>
          <p:nvPr/>
        </p:nvSpPr>
        <p:spPr>
          <a:xfrm>
            <a:off x="7501533" y="4276963"/>
            <a:ext cx="6396157" cy="335042"/>
          </a:xfrm>
          <a:prstGeom prst="rect">
            <a:avLst/>
          </a:prstGeom>
          <a:noFill/>
          <a:ln/>
        </p:spPr>
        <p:txBody>
          <a:bodyPr wrap="none" lIns="0" tIns="0" rIns="0" bIns="0" rtlCol="0" anchor="t"/>
          <a:lstStyle/>
          <a:p>
            <a:pPr marL="0" indent="0" algn="l">
              <a:lnSpc>
                <a:spcPts val="2600"/>
              </a:lnSpc>
              <a:buNone/>
            </a:pPr>
            <a:r>
              <a:rPr lang="en-US" sz="1600" dirty="0">
                <a:solidFill>
                  <a:srgbClr val="3C3939"/>
                </a:solidFill>
                <a:latin typeface="Roboto" pitchFamily="34" charset="0"/>
                <a:ea typeface="Roboto" pitchFamily="34" charset="-122"/>
                <a:cs typeface="Roboto" pitchFamily="34" charset="-120"/>
              </a:rPr>
              <a:t>Xodim xatolari, niyati buzuq harakatlar.</a:t>
            </a:r>
            <a:endParaRPr lang="en-US" sz="1600" dirty="0"/>
          </a:p>
        </p:txBody>
      </p:sp>
      <p:sp>
        <p:nvSpPr>
          <p:cNvPr id="15" name="Shape 12"/>
          <p:cNvSpPr/>
          <p:nvPr/>
        </p:nvSpPr>
        <p:spPr>
          <a:xfrm>
            <a:off x="6667262" y="5490210"/>
            <a:ext cx="628055" cy="22860"/>
          </a:xfrm>
          <a:prstGeom prst="roundRect">
            <a:avLst>
              <a:gd name="adj" fmla="val 384687"/>
            </a:avLst>
          </a:prstGeom>
          <a:solidFill>
            <a:srgbClr val="C7C7D0"/>
          </a:solidFill>
          <a:ln/>
        </p:spPr>
      </p:sp>
      <p:sp>
        <p:nvSpPr>
          <p:cNvPr id="16" name="Shape 13"/>
          <p:cNvSpPr/>
          <p:nvPr/>
        </p:nvSpPr>
        <p:spPr>
          <a:xfrm>
            <a:off x="6219111" y="5266134"/>
            <a:ext cx="471011" cy="471011"/>
          </a:xfrm>
          <a:prstGeom prst="roundRect">
            <a:avLst>
              <a:gd name="adj" fmla="val 18670"/>
            </a:avLst>
          </a:prstGeom>
          <a:solidFill>
            <a:srgbClr val="E1E1EA"/>
          </a:solidFill>
          <a:ln w="7620">
            <a:solidFill>
              <a:srgbClr val="C7C7D0"/>
            </a:solidFill>
            <a:prstDash val="solid"/>
          </a:ln>
        </p:spPr>
      </p:sp>
      <p:sp>
        <p:nvSpPr>
          <p:cNvPr id="17" name="Text 14"/>
          <p:cNvSpPr/>
          <p:nvPr/>
        </p:nvSpPr>
        <p:spPr>
          <a:xfrm>
            <a:off x="6297632" y="5305365"/>
            <a:ext cx="313968" cy="392549"/>
          </a:xfrm>
          <a:prstGeom prst="rect">
            <a:avLst/>
          </a:prstGeom>
          <a:noFill/>
          <a:ln/>
        </p:spPr>
        <p:txBody>
          <a:bodyPr wrap="none" lIns="0" tIns="0" rIns="0" bIns="0" rtlCol="0" anchor="t"/>
          <a:lstStyle/>
          <a:p>
            <a:pPr marL="0" indent="0" algn="ctr">
              <a:lnSpc>
                <a:spcPts val="2450"/>
              </a:lnSpc>
              <a:buNone/>
            </a:pPr>
            <a:r>
              <a:rPr lang="en-US" sz="2450" dirty="0">
                <a:solidFill>
                  <a:srgbClr val="3C3939"/>
                </a:solidFill>
                <a:latin typeface="Raleway" pitchFamily="34" charset="0"/>
                <a:ea typeface="Raleway" pitchFamily="34" charset="-122"/>
                <a:cs typeface="Raleway" pitchFamily="34" charset="-120"/>
              </a:rPr>
              <a:t>3</a:t>
            </a:r>
            <a:endParaRPr lang="en-US" sz="2450" dirty="0"/>
          </a:p>
        </p:txBody>
      </p:sp>
      <p:sp>
        <p:nvSpPr>
          <p:cNvPr id="18" name="Text 15"/>
          <p:cNvSpPr/>
          <p:nvPr/>
        </p:nvSpPr>
        <p:spPr>
          <a:xfrm>
            <a:off x="7501533" y="5239941"/>
            <a:ext cx="3383875" cy="327065"/>
          </a:xfrm>
          <a:prstGeom prst="rect">
            <a:avLst/>
          </a:prstGeom>
          <a:noFill/>
          <a:ln/>
        </p:spPr>
        <p:txBody>
          <a:bodyPr wrap="none" lIns="0" tIns="0" rIns="0" bIns="0" rtlCol="0" anchor="t"/>
          <a:lstStyle/>
          <a:p>
            <a:pPr marL="0" indent="0" algn="l">
              <a:lnSpc>
                <a:spcPts val="2550"/>
              </a:lnSpc>
              <a:buNone/>
            </a:pPr>
            <a:r>
              <a:rPr lang="en-US" sz="2050" dirty="0">
                <a:solidFill>
                  <a:srgbClr val="3C3939"/>
                </a:solidFill>
                <a:latin typeface="Raleway" pitchFamily="34" charset="0"/>
                <a:ea typeface="Raleway" pitchFamily="34" charset="-122"/>
                <a:cs typeface="Raleway" pitchFamily="34" charset="-120"/>
              </a:rPr>
              <a:t>Dasturiy va apparat vositalar</a:t>
            </a:r>
            <a:endParaRPr lang="en-US" sz="2050" dirty="0"/>
          </a:p>
        </p:txBody>
      </p:sp>
      <p:sp>
        <p:nvSpPr>
          <p:cNvPr id="19" name="Text 16"/>
          <p:cNvSpPr/>
          <p:nvPr/>
        </p:nvSpPr>
        <p:spPr>
          <a:xfrm>
            <a:off x="7501533" y="5692616"/>
            <a:ext cx="6396157" cy="335042"/>
          </a:xfrm>
          <a:prstGeom prst="rect">
            <a:avLst/>
          </a:prstGeom>
          <a:noFill/>
          <a:ln/>
        </p:spPr>
        <p:txBody>
          <a:bodyPr wrap="none" lIns="0" tIns="0" rIns="0" bIns="0" rtlCol="0" anchor="t"/>
          <a:lstStyle/>
          <a:p>
            <a:pPr marL="0" indent="0" algn="l">
              <a:lnSpc>
                <a:spcPts val="2600"/>
              </a:lnSpc>
              <a:buNone/>
            </a:pPr>
            <a:r>
              <a:rPr lang="en-US" sz="1600" dirty="0">
                <a:solidFill>
                  <a:srgbClr val="3C3939"/>
                </a:solidFill>
                <a:latin typeface="Roboto" pitchFamily="34" charset="0"/>
                <a:ea typeface="Roboto" pitchFamily="34" charset="-122"/>
                <a:cs typeface="Roboto" pitchFamily="34" charset="-120"/>
              </a:rPr>
              <a:t>Viruslar, ruxsat etilmagan qurilmalar.</a:t>
            </a:r>
            <a:endParaRPr lang="en-US" sz="1600" dirty="0"/>
          </a:p>
        </p:txBody>
      </p:sp>
      <p:sp>
        <p:nvSpPr>
          <p:cNvPr id="20" name="Shape 17"/>
          <p:cNvSpPr/>
          <p:nvPr/>
        </p:nvSpPr>
        <p:spPr>
          <a:xfrm>
            <a:off x="6667262" y="6905863"/>
            <a:ext cx="628055" cy="22860"/>
          </a:xfrm>
          <a:prstGeom prst="roundRect">
            <a:avLst>
              <a:gd name="adj" fmla="val 384687"/>
            </a:avLst>
          </a:prstGeom>
          <a:solidFill>
            <a:srgbClr val="C7C7D0"/>
          </a:solidFill>
          <a:ln/>
        </p:spPr>
      </p:sp>
      <p:sp>
        <p:nvSpPr>
          <p:cNvPr id="21" name="Shape 18"/>
          <p:cNvSpPr/>
          <p:nvPr/>
        </p:nvSpPr>
        <p:spPr>
          <a:xfrm>
            <a:off x="6219111" y="6681788"/>
            <a:ext cx="471011" cy="471011"/>
          </a:xfrm>
          <a:prstGeom prst="roundRect">
            <a:avLst>
              <a:gd name="adj" fmla="val 18670"/>
            </a:avLst>
          </a:prstGeom>
          <a:solidFill>
            <a:srgbClr val="E1E1EA"/>
          </a:solidFill>
          <a:ln w="7620">
            <a:solidFill>
              <a:srgbClr val="C7C7D0"/>
            </a:solidFill>
            <a:prstDash val="solid"/>
          </a:ln>
        </p:spPr>
      </p:sp>
      <p:sp>
        <p:nvSpPr>
          <p:cNvPr id="22" name="Text 19"/>
          <p:cNvSpPr/>
          <p:nvPr/>
        </p:nvSpPr>
        <p:spPr>
          <a:xfrm>
            <a:off x="6297632" y="6721019"/>
            <a:ext cx="313968" cy="392549"/>
          </a:xfrm>
          <a:prstGeom prst="rect">
            <a:avLst/>
          </a:prstGeom>
          <a:noFill/>
          <a:ln/>
        </p:spPr>
        <p:txBody>
          <a:bodyPr wrap="none" lIns="0" tIns="0" rIns="0" bIns="0" rtlCol="0" anchor="t"/>
          <a:lstStyle/>
          <a:p>
            <a:pPr marL="0" indent="0" algn="ctr">
              <a:lnSpc>
                <a:spcPts val="2450"/>
              </a:lnSpc>
              <a:buNone/>
            </a:pPr>
            <a:r>
              <a:rPr lang="en-US" sz="2450" dirty="0">
                <a:solidFill>
                  <a:srgbClr val="3C3939"/>
                </a:solidFill>
                <a:latin typeface="Raleway" pitchFamily="34" charset="0"/>
                <a:ea typeface="Raleway" pitchFamily="34" charset="-122"/>
                <a:cs typeface="Raleway" pitchFamily="34" charset="-120"/>
              </a:rPr>
              <a:t>4</a:t>
            </a:r>
            <a:endParaRPr lang="en-US" sz="2450" dirty="0"/>
          </a:p>
        </p:txBody>
      </p:sp>
      <p:sp>
        <p:nvSpPr>
          <p:cNvPr id="23" name="Text 20"/>
          <p:cNvSpPr/>
          <p:nvPr/>
        </p:nvSpPr>
        <p:spPr>
          <a:xfrm>
            <a:off x="7501533" y="6655594"/>
            <a:ext cx="2846308" cy="327065"/>
          </a:xfrm>
          <a:prstGeom prst="rect">
            <a:avLst/>
          </a:prstGeom>
          <a:noFill/>
          <a:ln/>
        </p:spPr>
        <p:txBody>
          <a:bodyPr wrap="none" lIns="0" tIns="0" rIns="0" bIns="0" rtlCol="0" anchor="t"/>
          <a:lstStyle/>
          <a:p>
            <a:pPr marL="0" indent="0" algn="l">
              <a:lnSpc>
                <a:spcPts val="2550"/>
              </a:lnSpc>
              <a:buNone/>
            </a:pPr>
            <a:r>
              <a:rPr lang="en-US" sz="2050" dirty="0">
                <a:solidFill>
                  <a:srgbClr val="3C3939"/>
                </a:solidFill>
                <a:latin typeface="Raleway" pitchFamily="34" charset="0"/>
                <a:ea typeface="Raleway" pitchFamily="34" charset="-122"/>
                <a:cs typeface="Raleway" pitchFamily="34" charset="-120"/>
              </a:rPr>
              <a:t>Passiv va aktiv tahdidlar</a:t>
            </a:r>
            <a:endParaRPr lang="en-US" sz="2050" dirty="0"/>
          </a:p>
        </p:txBody>
      </p:sp>
      <p:sp>
        <p:nvSpPr>
          <p:cNvPr id="24" name="Text 21"/>
          <p:cNvSpPr/>
          <p:nvPr/>
        </p:nvSpPr>
        <p:spPr>
          <a:xfrm>
            <a:off x="7501533" y="7108269"/>
            <a:ext cx="6396157" cy="335042"/>
          </a:xfrm>
          <a:prstGeom prst="rect">
            <a:avLst/>
          </a:prstGeom>
          <a:noFill/>
          <a:ln/>
        </p:spPr>
        <p:txBody>
          <a:bodyPr wrap="none" lIns="0" tIns="0" rIns="0" bIns="0" rtlCol="0" anchor="t"/>
          <a:lstStyle/>
          <a:p>
            <a:pPr marL="0" indent="0" algn="l">
              <a:lnSpc>
                <a:spcPts val="2600"/>
              </a:lnSpc>
              <a:buNone/>
            </a:pPr>
            <a:r>
              <a:rPr lang="en-US" sz="1600" dirty="0">
                <a:solidFill>
                  <a:srgbClr val="3C3939"/>
                </a:solidFill>
                <a:latin typeface="Roboto" pitchFamily="34" charset="0"/>
                <a:ea typeface="Roboto" pitchFamily="34" charset="-122"/>
                <a:cs typeface="Roboto" pitchFamily="34" charset="-120"/>
              </a:rPr>
              <a:t>Axborotni nusxalash yoki tizimga oʻzgartirish kiritish.</a:t>
            </a:r>
            <a:endParaRPr lang="en-US" sz="1600" dirty="0"/>
          </a:p>
        </p:txBody>
      </p:sp>
    </p:spTree>
    <p:extLst>
      <p:ext uri="{BB962C8B-B14F-4D97-AF65-F5344CB8AC3E}">
        <p14:creationId xmlns:p14="http://schemas.microsoft.com/office/powerpoint/2010/main" val="4002909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394460"/>
            <a:ext cx="7186970" cy="708779"/>
          </a:xfrm>
          <a:prstGeom prst="rect">
            <a:avLst/>
          </a:prstGeom>
          <a:noFill/>
          <a:ln/>
        </p:spPr>
        <p:txBody>
          <a:bodyPr wrap="non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Tasodifiy va atayin tahdidlar</a:t>
            </a:r>
            <a:endParaRPr lang="en-US" sz="4450" dirty="0"/>
          </a:p>
        </p:txBody>
      </p:sp>
      <p:pic>
        <p:nvPicPr>
          <p:cNvPr id="4" name="Image 1" descr="preencoded.png"/>
          <p:cNvPicPr>
            <a:picLocks noChangeAspect="1"/>
          </p:cNvPicPr>
          <p:nvPr/>
        </p:nvPicPr>
        <p:blipFill>
          <a:blip r:embed="rId4"/>
          <a:stretch>
            <a:fillRect/>
          </a:stretch>
        </p:blipFill>
        <p:spPr>
          <a:xfrm>
            <a:off x="6280190" y="2443401"/>
            <a:ext cx="1134070" cy="1669852"/>
          </a:xfrm>
          <a:prstGeom prst="rect">
            <a:avLst/>
          </a:prstGeom>
        </p:spPr>
      </p:pic>
      <p:sp>
        <p:nvSpPr>
          <p:cNvPr id="5" name="Text 1"/>
          <p:cNvSpPr/>
          <p:nvPr/>
        </p:nvSpPr>
        <p:spPr>
          <a:xfrm>
            <a:off x="7754422" y="267021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Tasodifiy tahdidlar</a:t>
            </a:r>
            <a:endParaRPr lang="en-US" sz="2200" dirty="0"/>
          </a:p>
        </p:txBody>
      </p:sp>
      <p:sp>
        <p:nvSpPr>
          <p:cNvPr id="6" name="Text 2"/>
          <p:cNvSpPr/>
          <p:nvPr/>
        </p:nvSpPr>
        <p:spPr>
          <a:xfrm>
            <a:off x="7754422" y="3160633"/>
            <a:ext cx="6082189"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Tabiiy ofatlar, elektr uzilishi, apparat va dasturiy xatoliklar, xodim xatolari.</a:t>
            </a:r>
            <a:endParaRPr lang="en-US" sz="1750" dirty="0"/>
          </a:p>
        </p:txBody>
      </p:sp>
      <p:pic>
        <p:nvPicPr>
          <p:cNvPr id="7" name="Image 2" descr="preencoded.png"/>
          <p:cNvPicPr>
            <a:picLocks noChangeAspect="1"/>
          </p:cNvPicPr>
          <p:nvPr/>
        </p:nvPicPr>
        <p:blipFill>
          <a:blip r:embed="rId5"/>
          <a:stretch>
            <a:fillRect/>
          </a:stretch>
        </p:blipFill>
        <p:spPr>
          <a:xfrm>
            <a:off x="6280190" y="4113252"/>
            <a:ext cx="1134070" cy="1360884"/>
          </a:xfrm>
          <a:prstGeom prst="rect">
            <a:avLst/>
          </a:prstGeom>
        </p:spPr>
      </p:pic>
      <p:sp>
        <p:nvSpPr>
          <p:cNvPr id="8" name="Text 3"/>
          <p:cNvSpPr/>
          <p:nvPr/>
        </p:nvSpPr>
        <p:spPr>
          <a:xfrm>
            <a:off x="7754422" y="434006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Atayin tahdidlar</a:t>
            </a:r>
            <a:endParaRPr lang="en-US" sz="2200" dirty="0"/>
          </a:p>
        </p:txBody>
      </p:sp>
      <p:sp>
        <p:nvSpPr>
          <p:cNvPr id="9" name="Text 4"/>
          <p:cNvSpPr/>
          <p:nvPr/>
        </p:nvSpPr>
        <p:spPr>
          <a:xfrm>
            <a:off x="7754422" y="4830485"/>
            <a:ext cx="6082189"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Niyati buzuq xodimlar, tashqi bosim, firibgarlik va shantaj.</a:t>
            </a:r>
            <a:endParaRPr lang="en-US" sz="1750" dirty="0"/>
          </a:p>
        </p:txBody>
      </p:sp>
      <p:pic>
        <p:nvPicPr>
          <p:cNvPr id="10" name="Image 3" descr="preencoded.png"/>
          <p:cNvPicPr>
            <a:picLocks noChangeAspect="1"/>
          </p:cNvPicPr>
          <p:nvPr/>
        </p:nvPicPr>
        <p:blipFill>
          <a:blip r:embed="rId6"/>
          <a:stretch>
            <a:fillRect/>
          </a:stretch>
        </p:blipFill>
        <p:spPr>
          <a:xfrm>
            <a:off x="6280190" y="5474137"/>
            <a:ext cx="1134070" cy="1360884"/>
          </a:xfrm>
          <a:prstGeom prst="rect">
            <a:avLst/>
          </a:prstGeom>
        </p:spPr>
      </p:pic>
      <p:sp>
        <p:nvSpPr>
          <p:cNvPr id="11" name="Text 5"/>
          <p:cNvSpPr/>
          <p:nvPr/>
        </p:nvSpPr>
        <p:spPr>
          <a:xfrm>
            <a:off x="7754422" y="5700951"/>
            <a:ext cx="3323749"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Himoya choralarini koʻrish</a:t>
            </a:r>
            <a:endParaRPr lang="en-US" sz="2200" dirty="0"/>
          </a:p>
        </p:txBody>
      </p:sp>
      <p:sp>
        <p:nvSpPr>
          <p:cNvPr id="12" name="Text 6"/>
          <p:cNvSpPr/>
          <p:nvPr/>
        </p:nvSpPr>
        <p:spPr>
          <a:xfrm>
            <a:off x="7754422" y="6191369"/>
            <a:ext cx="6082189"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Yangilash paketlari va xavfsizlik siyosatini amalga oshirish.</a:t>
            </a:r>
            <a:endParaRPr lang="en-US" sz="1750" dirty="0"/>
          </a:p>
        </p:txBody>
      </p:sp>
    </p:spTree>
    <p:extLst>
      <p:ext uri="{BB962C8B-B14F-4D97-AF65-F5344CB8AC3E}">
        <p14:creationId xmlns:p14="http://schemas.microsoft.com/office/powerpoint/2010/main" val="1452591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260277"/>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Tarmoq xavfsizligi siyosati va tarmoqlararo ekranlar</a:t>
            </a:r>
            <a:endParaRPr lang="en-US" sz="4450" dirty="0"/>
          </a:p>
        </p:txBody>
      </p:sp>
      <p:sp>
        <p:nvSpPr>
          <p:cNvPr id="4" name="Shape 1"/>
          <p:cNvSpPr/>
          <p:nvPr/>
        </p:nvSpPr>
        <p:spPr>
          <a:xfrm>
            <a:off x="793790" y="3017996"/>
            <a:ext cx="3664863" cy="2402324"/>
          </a:xfrm>
          <a:prstGeom prst="roundRect">
            <a:avLst>
              <a:gd name="adj" fmla="val 3966"/>
            </a:avLst>
          </a:prstGeom>
          <a:solidFill>
            <a:srgbClr val="E1E1EA"/>
          </a:solidFill>
          <a:ln w="7620">
            <a:solidFill>
              <a:srgbClr val="C7C7D0"/>
            </a:solidFill>
            <a:prstDash val="solid"/>
          </a:ln>
        </p:spPr>
      </p:sp>
      <p:sp>
        <p:nvSpPr>
          <p:cNvPr id="5" name="Text 2"/>
          <p:cNvSpPr/>
          <p:nvPr/>
        </p:nvSpPr>
        <p:spPr>
          <a:xfrm>
            <a:off x="1028224" y="3252430"/>
            <a:ext cx="3195995" cy="708660"/>
          </a:xfrm>
          <a:prstGeom prst="rect">
            <a:avLst/>
          </a:prstGeom>
          <a:noFill/>
          <a:ln/>
        </p:spPr>
        <p:txBody>
          <a:bodyPr wrap="squar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Tarmoq servislaridan foydalanish</a:t>
            </a:r>
            <a:endParaRPr lang="en-US" sz="2200" dirty="0"/>
          </a:p>
        </p:txBody>
      </p:sp>
      <p:sp>
        <p:nvSpPr>
          <p:cNvPr id="6" name="Text 3"/>
          <p:cNvSpPr/>
          <p:nvPr/>
        </p:nvSpPr>
        <p:spPr>
          <a:xfrm>
            <a:off x="1028224" y="4097179"/>
            <a:ext cx="3195995"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Foydalanuvchilarga cheklangan kirish va ruxsatsiz kirishni taqiqlash.</a:t>
            </a:r>
            <a:endParaRPr lang="en-US" sz="1750" dirty="0"/>
          </a:p>
        </p:txBody>
      </p:sp>
      <p:sp>
        <p:nvSpPr>
          <p:cNvPr id="7" name="Shape 4"/>
          <p:cNvSpPr/>
          <p:nvPr/>
        </p:nvSpPr>
        <p:spPr>
          <a:xfrm>
            <a:off x="4685467" y="3017996"/>
            <a:ext cx="3664863" cy="2402324"/>
          </a:xfrm>
          <a:prstGeom prst="roundRect">
            <a:avLst>
              <a:gd name="adj" fmla="val 3966"/>
            </a:avLst>
          </a:prstGeom>
          <a:solidFill>
            <a:srgbClr val="E1E1EA"/>
          </a:solidFill>
          <a:ln w="7620">
            <a:solidFill>
              <a:srgbClr val="C7C7D0"/>
            </a:solidFill>
            <a:prstDash val="solid"/>
          </a:ln>
        </p:spPr>
      </p:sp>
      <p:sp>
        <p:nvSpPr>
          <p:cNvPr id="8" name="Text 5"/>
          <p:cNvSpPr/>
          <p:nvPr/>
        </p:nvSpPr>
        <p:spPr>
          <a:xfrm>
            <a:off x="4919901" y="3252430"/>
            <a:ext cx="2887861"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Tarmoqlararo ekranlar</a:t>
            </a:r>
            <a:endParaRPr lang="en-US" sz="2200" dirty="0"/>
          </a:p>
        </p:txBody>
      </p:sp>
      <p:sp>
        <p:nvSpPr>
          <p:cNvPr id="9" name="Text 6"/>
          <p:cNvSpPr/>
          <p:nvPr/>
        </p:nvSpPr>
        <p:spPr>
          <a:xfrm>
            <a:off x="4919901" y="3742849"/>
            <a:ext cx="3195995"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Tashqi xavflardan himoyalash va trafikni boshqarish.</a:t>
            </a:r>
            <a:endParaRPr lang="en-US" sz="1750" dirty="0"/>
          </a:p>
        </p:txBody>
      </p:sp>
      <p:sp>
        <p:nvSpPr>
          <p:cNvPr id="10" name="Shape 7"/>
          <p:cNvSpPr/>
          <p:nvPr/>
        </p:nvSpPr>
        <p:spPr>
          <a:xfrm>
            <a:off x="793790" y="5647134"/>
            <a:ext cx="7556421" cy="1322189"/>
          </a:xfrm>
          <a:prstGeom prst="roundRect">
            <a:avLst>
              <a:gd name="adj" fmla="val 7205"/>
            </a:avLst>
          </a:prstGeom>
          <a:solidFill>
            <a:srgbClr val="E1E1EA"/>
          </a:solidFill>
          <a:ln w="7620">
            <a:solidFill>
              <a:srgbClr val="C7C7D0"/>
            </a:solidFill>
            <a:prstDash val="solid"/>
          </a:ln>
        </p:spPr>
      </p:sp>
      <p:sp>
        <p:nvSpPr>
          <p:cNvPr id="11" name="Text 8"/>
          <p:cNvSpPr/>
          <p:nvPr/>
        </p:nvSpPr>
        <p:spPr>
          <a:xfrm>
            <a:off x="1028224" y="588156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Himoya strategiyasi</a:t>
            </a:r>
            <a:endParaRPr lang="en-US" sz="2200" dirty="0"/>
          </a:p>
        </p:txBody>
      </p:sp>
      <p:sp>
        <p:nvSpPr>
          <p:cNvPr id="12" name="Text 9"/>
          <p:cNvSpPr/>
          <p:nvPr/>
        </p:nvSpPr>
        <p:spPr>
          <a:xfrm>
            <a:off x="1028224" y="6371987"/>
            <a:ext cx="7087553"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Ichki va tashqi tarmoq orasida maʼlumotlarga kirishni boshqarish.</a:t>
            </a:r>
            <a:endParaRPr lang="en-US" sz="1750" dirty="0"/>
          </a:p>
        </p:txBody>
      </p:sp>
    </p:spTree>
    <p:extLst>
      <p:ext uri="{BB962C8B-B14F-4D97-AF65-F5344CB8AC3E}">
        <p14:creationId xmlns:p14="http://schemas.microsoft.com/office/powerpoint/2010/main" val="232052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793790" y="3776067"/>
            <a:ext cx="11301055" cy="708779"/>
          </a:xfrm>
          <a:prstGeom prst="rect">
            <a:avLst/>
          </a:prstGeom>
          <a:noFill/>
          <a:ln/>
        </p:spPr>
        <p:txBody>
          <a:bodyPr wrap="non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Axborot xavfsizligining dolzarbligi va xulosa</a:t>
            </a:r>
            <a:endParaRPr lang="en-US" sz="4450" dirty="0"/>
          </a:p>
        </p:txBody>
      </p:sp>
      <p:sp>
        <p:nvSpPr>
          <p:cNvPr id="4" name="Shape 1"/>
          <p:cNvSpPr/>
          <p:nvPr/>
        </p:nvSpPr>
        <p:spPr>
          <a:xfrm>
            <a:off x="793790" y="5505450"/>
            <a:ext cx="4120753" cy="226814"/>
          </a:xfrm>
          <a:prstGeom prst="roundRect">
            <a:avLst>
              <a:gd name="adj" fmla="val 42003"/>
            </a:avLst>
          </a:prstGeom>
          <a:solidFill>
            <a:srgbClr val="E1E1EA"/>
          </a:solidFill>
          <a:ln w="7620">
            <a:solidFill>
              <a:srgbClr val="C7C7D0"/>
            </a:solidFill>
            <a:prstDash val="solid"/>
          </a:ln>
        </p:spPr>
      </p:sp>
      <p:sp>
        <p:nvSpPr>
          <p:cNvPr id="5" name="Text 2"/>
          <p:cNvSpPr/>
          <p:nvPr/>
        </p:nvSpPr>
        <p:spPr>
          <a:xfrm>
            <a:off x="793790" y="6072426"/>
            <a:ext cx="2929533"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Axborotning ahamiyati</a:t>
            </a:r>
            <a:endParaRPr lang="en-US" sz="2200" dirty="0"/>
          </a:p>
        </p:txBody>
      </p:sp>
      <p:sp>
        <p:nvSpPr>
          <p:cNvPr id="6" name="Text 3"/>
          <p:cNvSpPr/>
          <p:nvPr/>
        </p:nvSpPr>
        <p:spPr>
          <a:xfrm>
            <a:off x="793790" y="6562844"/>
            <a:ext cx="4120753"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Axborot jamiyat va davlat uchun hal qiluvchi rol oʻynaydi.</a:t>
            </a:r>
            <a:endParaRPr lang="en-US" sz="1750" dirty="0"/>
          </a:p>
        </p:txBody>
      </p:sp>
      <p:sp>
        <p:nvSpPr>
          <p:cNvPr id="7" name="Shape 4"/>
          <p:cNvSpPr/>
          <p:nvPr/>
        </p:nvSpPr>
        <p:spPr>
          <a:xfrm>
            <a:off x="5254704" y="5165169"/>
            <a:ext cx="4120872" cy="226814"/>
          </a:xfrm>
          <a:prstGeom prst="roundRect">
            <a:avLst>
              <a:gd name="adj" fmla="val 42003"/>
            </a:avLst>
          </a:prstGeom>
          <a:solidFill>
            <a:srgbClr val="E1E1EA"/>
          </a:solidFill>
          <a:ln w="7620">
            <a:solidFill>
              <a:srgbClr val="C7C7D0"/>
            </a:solidFill>
            <a:prstDash val="solid"/>
          </a:ln>
        </p:spPr>
      </p:sp>
      <p:sp>
        <p:nvSpPr>
          <p:cNvPr id="8" name="Text 5"/>
          <p:cNvSpPr/>
          <p:nvPr/>
        </p:nvSpPr>
        <p:spPr>
          <a:xfrm>
            <a:off x="5254704" y="573214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Himoya ehtiyoji</a:t>
            </a:r>
            <a:endParaRPr lang="en-US" sz="2200" dirty="0"/>
          </a:p>
        </p:txBody>
      </p:sp>
      <p:sp>
        <p:nvSpPr>
          <p:cNvPr id="9" name="Text 6"/>
          <p:cNvSpPr/>
          <p:nvPr/>
        </p:nvSpPr>
        <p:spPr>
          <a:xfrm>
            <a:off x="5254704" y="6222563"/>
            <a:ext cx="4120872"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Axborotni ruxsatsiz kirish, oʻzgartirish va oʻgʻirlashdan himoya qilish zarur.</a:t>
            </a:r>
            <a:endParaRPr lang="en-US" sz="1750" dirty="0"/>
          </a:p>
        </p:txBody>
      </p:sp>
      <p:sp>
        <p:nvSpPr>
          <p:cNvPr id="10" name="Shape 7"/>
          <p:cNvSpPr/>
          <p:nvPr/>
        </p:nvSpPr>
        <p:spPr>
          <a:xfrm>
            <a:off x="9715738" y="4825008"/>
            <a:ext cx="4120872" cy="226814"/>
          </a:xfrm>
          <a:prstGeom prst="roundRect">
            <a:avLst>
              <a:gd name="adj" fmla="val 42003"/>
            </a:avLst>
          </a:prstGeom>
          <a:solidFill>
            <a:srgbClr val="E1E1EA"/>
          </a:solidFill>
          <a:ln w="7620">
            <a:solidFill>
              <a:srgbClr val="C7C7D0"/>
            </a:solidFill>
            <a:prstDash val="solid"/>
          </a:ln>
        </p:spPr>
      </p:sp>
      <p:sp>
        <p:nvSpPr>
          <p:cNvPr id="11" name="Text 8"/>
          <p:cNvSpPr/>
          <p:nvPr/>
        </p:nvSpPr>
        <p:spPr>
          <a:xfrm>
            <a:off x="9715738" y="539198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Kelajakdagi vazifalar</a:t>
            </a:r>
            <a:endParaRPr lang="en-US" sz="2200" dirty="0"/>
          </a:p>
        </p:txBody>
      </p:sp>
      <p:sp>
        <p:nvSpPr>
          <p:cNvPr id="12" name="Text 9"/>
          <p:cNvSpPr/>
          <p:nvPr/>
        </p:nvSpPr>
        <p:spPr>
          <a:xfrm>
            <a:off x="9715738" y="5882402"/>
            <a:ext cx="4120872"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Axborot xavfsizligi doimiy rivojlanib boradi va yangi tahdidlar paydo boʻladi.</a:t>
            </a:r>
            <a:endParaRPr lang="en-US" sz="1750" dirty="0"/>
          </a:p>
        </p:txBody>
      </p:sp>
    </p:spTree>
    <p:extLst>
      <p:ext uri="{BB962C8B-B14F-4D97-AF65-F5344CB8AC3E}">
        <p14:creationId xmlns:p14="http://schemas.microsoft.com/office/powerpoint/2010/main" val="32871899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949</Words>
  <Application>Microsoft Office PowerPoint</Application>
  <PresentationFormat>Произвольный</PresentationFormat>
  <Paragraphs>171</Paragraphs>
  <Slides>18</Slides>
  <Notes>18</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Calibri</vt:lpstr>
      <vt:lpstr>Roboto</vt:lpstr>
      <vt:lpstr>Raleway</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Administrator</cp:lastModifiedBy>
  <cp:revision>2</cp:revision>
  <dcterms:created xsi:type="dcterms:W3CDTF">2025-04-19T11:24:44Z</dcterms:created>
  <dcterms:modified xsi:type="dcterms:W3CDTF">2025-04-19T11:29:20Z</dcterms:modified>
</cp:coreProperties>
</file>