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embeddedFontLst>
    <p:embeddedFont>
      <p:font typeface="Calibri" pitchFamily="34" charset="0"/>
      <p:regular r:id="rId12"/>
      <p:bold r:id="rId13"/>
      <p:italic r:id="rId14"/>
      <p:boldItalic r:id="rId15"/>
    </p:embeddedFont>
    <p:embeddedFont>
      <p:font typeface="Kanit Light" charset="-34"/>
      <p:regular r:id="rId16"/>
    </p:embeddedFont>
    <p:embeddedFont>
      <p:font typeface="Martel Sans" charset="0"/>
      <p:regular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-534" y="-11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2B36FD-AE8F-433E-8AC9-4A1BC0D4FD1F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4E51F-1F6A-4854-ABA1-FE7D4D00BD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830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00263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Internet tarmogʻi va uning tashkil etilishi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760351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Ushbu taqdimotda Internet tarmogʻi, uning ishlash prinsiplari, web-sayt va web-sahifalar tuzilishi, qidiruv tizimlari, domen va manzil tushunchalari, internet xizmatlari hamda axborot madaniyati haqida batafsil maʼlumot olasiz. Har bir bo‘lim zamonaviy texnologiyalar va amaliy misollar bilan boyitilgan.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16825"/>
            <a:ext cx="1021127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Internet tarmogʻi va unga ulanish usullari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492579"/>
            <a:ext cx="497371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Internetning tarixi va asosiy protokollari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073723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Internet – butunjahon kompyuter tarmoqlari majmuasi bo‘lib, TCP/IP protokollari asosida ishlaydi. 1960-yillarda AQSHda boshlangan va dastlab harbiy va ilmiy maqsadlarda qo‘llanilgan.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4925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Ulanish usullari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07372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Kabel orqali: koaksial, UTP, optik tolali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451592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Simsiz: WiFi, Bluetooth, radio to‘lqinlar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5082897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Har bir usulning o‘ziga xos afzalliklari va qo‘llanilish sohalari mavjud.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1163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Internetda manzil va domen tushunchasi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469356"/>
            <a:ext cx="3664863" cy="3136702"/>
          </a:xfrm>
          <a:prstGeom prst="roundRect">
            <a:avLst>
              <a:gd name="adj" fmla="val 3037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27037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URL va IP manzil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194209"/>
            <a:ext cx="3195995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Internetdagi har bir resurs o‘zining noyob manziliga ega: URL (masalan, http://www.tuit.uz) va IP manzil (masalan, 221.25.169.7).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469356"/>
            <a:ext cx="3664863" cy="3136702"/>
          </a:xfrm>
          <a:prstGeom prst="roundRect">
            <a:avLst>
              <a:gd name="adj" fmla="val 3037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19901" y="27037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Domen tizimi (DNS)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9901" y="3194209"/>
            <a:ext cx="31959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Domen nomlari inson uchun qulay bo‘lib, IP manzillarni eslab qolishni osonlashtiradi. Domenlar sathlarga bo‘linadi: .uz, .com, .org va boshqalar.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832872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8224" y="60673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Domen registratsiyasi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6557724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Har bir domen faqat bir marta ro‘yxatga olinadi va domen registratorlari orqali boshqariladi.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9615" y="709255"/>
            <a:ext cx="7021830" cy="651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Web-saytlar va ularning turlari</a:t>
            </a: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615" y="1709857"/>
            <a:ext cx="476726" cy="47672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14820" y="1673423"/>
            <a:ext cx="1667947" cy="9772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Vizitka va korporativ saytlar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1414820" y="2775704"/>
            <a:ext cx="1667947" cy="1667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Shaxs yoki tashkilot haqida qisqa yoki to‘liq maʼlumot beruvchi saytlar.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5424" y="1709857"/>
            <a:ext cx="476726" cy="47672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080629" y="1673423"/>
            <a:ext cx="1667947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Internet do‘konlar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4080629" y="2449949"/>
            <a:ext cx="1667947" cy="1667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Onlayn savdo va mahsulotlar taqdimoti uchun yaratilgan saytlar.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1234" y="1709857"/>
            <a:ext cx="476726" cy="47672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746438" y="1673423"/>
            <a:ext cx="1667947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Blog va portallar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6746438" y="2449949"/>
            <a:ext cx="1667947" cy="20009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Shaxsiy kundaliklar, tematik saytlar va ko‘p funksiyali portallar.</a:t>
            </a:r>
            <a:endParaRPr lang="en-US" sz="16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615" y="5112782"/>
            <a:ext cx="476726" cy="47672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414820" y="5076349"/>
            <a:ext cx="1667947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Qidiruv va xizmat saytlar</a:t>
            </a:r>
            <a:endParaRPr lang="en-US" sz="2050" dirty="0"/>
          </a:p>
        </p:txBody>
      </p:sp>
      <p:sp>
        <p:nvSpPr>
          <p:cNvPr id="15" name="Text 8"/>
          <p:cNvSpPr/>
          <p:nvPr/>
        </p:nvSpPr>
        <p:spPr>
          <a:xfrm>
            <a:off x="1414820" y="5852874"/>
            <a:ext cx="1667947" cy="1667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Axborot qidiruvi, pochta, forum, xosting va ijtimoiy tarmoqlar.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4858" y="600908"/>
            <a:ext cx="6017657" cy="682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3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Web-sahifa va brauzerlar</a:t>
            </a:r>
            <a:endParaRPr lang="en-US" sz="4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4947" y="3849053"/>
            <a:ext cx="7860387" cy="786038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407337" y="6420683"/>
            <a:ext cx="368737" cy="460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29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1</a:t>
            </a:r>
            <a:endParaRPr lang="en-US" sz="29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947" y="3849053"/>
            <a:ext cx="7860387" cy="786038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02655" y="4825365"/>
            <a:ext cx="368737" cy="460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29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2</a:t>
            </a:r>
            <a:endParaRPr lang="en-US" sz="29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947" y="3849053"/>
            <a:ext cx="7860387" cy="786038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258651" y="4825365"/>
            <a:ext cx="368737" cy="460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29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3</a:t>
            </a:r>
            <a:endParaRPr lang="en-US" sz="29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4947" y="3849053"/>
            <a:ext cx="7860387" cy="786038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9853851" y="6420683"/>
            <a:ext cx="368737" cy="460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29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4</a:t>
            </a:r>
            <a:endParaRPr lang="en-US" sz="2900" dirty="0"/>
          </a:p>
        </p:txBody>
      </p:sp>
      <p:sp>
        <p:nvSpPr>
          <p:cNvPr id="11" name="Text 5"/>
          <p:cNvSpPr/>
          <p:nvPr/>
        </p:nvSpPr>
        <p:spPr>
          <a:xfrm>
            <a:off x="913686" y="3346609"/>
            <a:ext cx="2731532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1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Web-sahifa tuzilishi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764858" y="3819049"/>
            <a:ext cx="3029307" cy="1048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7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Matn, rasm, audio, video va gipermurojaatlar asosida yaratiladi.</a:t>
            </a:r>
            <a:endParaRPr lang="en-US" sz="1700" dirty="0"/>
          </a:p>
        </p:txBody>
      </p:sp>
      <p:sp>
        <p:nvSpPr>
          <p:cNvPr id="13" name="Text 7"/>
          <p:cNvSpPr/>
          <p:nvPr/>
        </p:nvSpPr>
        <p:spPr>
          <a:xfrm>
            <a:off x="4270772" y="2070378"/>
            <a:ext cx="2731532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1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Brauzer dasturlari</a:t>
            </a:r>
            <a:endParaRPr lang="en-US" sz="2150" dirty="0"/>
          </a:p>
        </p:txBody>
      </p:sp>
      <p:sp>
        <p:nvSpPr>
          <p:cNvPr id="14" name="Text 8"/>
          <p:cNvSpPr/>
          <p:nvPr/>
        </p:nvSpPr>
        <p:spPr>
          <a:xfrm>
            <a:off x="4121944" y="2542818"/>
            <a:ext cx="3029307" cy="1048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7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Internet Explorer, Mozilla Firefox, Opera, Chrome va Safari – mashhur brauzerlar.</a:t>
            </a:r>
            <a:endParaRPr lang="en-US" sz="1700" dirty="0"/>
          </a:p>
        </p:txBody>
      </p:sp>
      <p:sp>
        <p:nvSpPr>
          <p:cNvPr id="15" name="Text 9"/>
          <p:cNvSpPr/>
          <p:nvPr/>
        </p:nvSpPr>
        <p:spPr>
          <a:xfrm>
            <a:off x="7627858" y="1720810"/>
            <a:ext cx="2731532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1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HTML va gipermatn</a:t>
            </a:r>
            <a:endParaRPr lang="en-US" sz="2150" dirty="0"/>
          </a:p>
        </p:txBody>
      </p:sp>
      <p:sp>
        <p:nvSpPr>
          <p:cNvPr id="16" name="Text 10"/>
          <p:cNvSpPr/>
          <p:nvPr/>
        </p:nvSpPr>
        <p:spPr>
          <a:xfrm>
            <a:off x="7479030" y="2193250"/>
            <a:ext cx="3029307" cy="1398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7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Web-sahifalar HTML yordamida yaratiladi va gipermurojaatlar orqali bog‘lanadi.</a:t>
            </a:r>
            <a:endParaRPr lang="en-US" sz="1700" dirty="0"/>
          </a:p>
        </p:txBody>
      </p:sp>
      <p:sp>
        <p:nvSpPr>
          <p:cNvPr id="17" name="Text 11"/>
          <p:cNvSpPr/>
          <p:nvPr/>
        </p:nvSpPr>
        <p:spPr>
          <a:xfrm>
            <a:off x="10985063" y="2997041"/>
            <a:ext cx="2731532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1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Interfaollik</a:t>
            </a:r>
            <a:endParaRPr lang="en-US" sz="2150" dirty="0"/>
          </a:p>
        </p:txBody>
      </p:sp>
      <p:sp>
        <p:nvSpPr>
          <p:cNvPr id="18" name="Text 12"/>
          <p:cNvSpPr/>
          <p:nvPr/>
        </p:nvSpPr>
        <p:spPr>
          <a:xfrm>
            <a:off x="10836116" y="3469481"/>
            <a:ext cx="3029426" cy="1398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7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Web-sahifalar interaktiv shakllar, multimedia va foydalanuvchi uchun qulay navigatsiyani taʼminlaydi.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39589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0798" y="3075146"/>
            <a:ext cx="8802172" cy="59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Qidiruv tizimlari va axborot izlash usullari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670798" y="5755958"/>
            <a:ext cx="13288804" cy="22860"/>
          </a:xfrm>
          <a:prstGeom prst="roundRect">
            <a:avLst>
              <a:gd name="adj" fmla="val 352158"/>
            </a:avLst>
          </a:prstGeom>
          <a:solidFill>
            <a:srgbClr val="C5D2CF"/>
          </a:solidFill>
          <a:ln/>
        </p:spPr>
      </p:sp>
      <p:sp>
        <p:nvSpPr>
          <p:cNvPr id="5" name="Shape 2"/>
          <p:cNvSpPr/>
          <p:nvPr/>
        </p:nvSpPr>
        <p:spPr>
          <a:xfrm>
            <a:off x="3259574" y="5181005"/>
            <a:ext cx="22860" cy="574953"/>
          </a:xfrm>
          <a:prstGeom prst="roundRect">
            <a:avLst>
              <a:gd name="adj" fmla="val 352158"/>
            </a:avLst>
          </a:prstGeom>
          <a:solidFill>
            <a:srgbClr val="C5D2CF"/>
          </a:solidFill>
          <a:ln/>
        </p:spPr>
      </p:sp>
      <p:sp>
        <p:nvSpPr>
          <p:cNvPr id="6" name="Shape 3"/>
          <p:cNvSpPr/>
          <p:nvPr/>
        </p:nvSpPr>
        <p:spPr>
          <a:xfrm>
            <a:off x="3055382" y="5540335"/>
            <a:ext cx="431244" cy="431244"/>
          </a:xfrm>
          <a:prstGeom prst="roundRect">
            <a:avLst>
              <a:gd name="adj" fmla="val 18668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127296" y="5576292"/>
            <a:ext cx="287417" cy="359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1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2073116" y="3961567"/>
            <a:ext cx="2395895" cy="299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8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Qidiruv tizimlari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62370" y="4375904"/>
            <a:ext cx="4817388" cy="613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Google, Yandex, WWW.UZ kabi tizimlar axborotni tez va samarali topishga yordam beradi.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5955625" y="5755958"/>
            <a:ext cx="22860" cy="574953"/>
          </a:xfrm>
          <a:prstGeom prst="roundRect">
            <a:avLst>
              <a:gd name="adj" fmla="val 352158"/>
            </a:avLst>
          </a:prstGeom>
          <a:solidFill>
            <a:srgbClr val="C5D2CF"/>
          </a:solidFill>
          <a:ln/>
        </p:spPr>
      </p:sp>
      <p:sp>
        <p:nvSpPr>
          <p:cNvPr id="11" name="Shape 8"/>
          <p:cNvSpPr/>
          <p:nvPr/>
        </p:nvSpPr>
        <p:spPr>
          <a:xfrm>
            <a:off x="5751433" y="5540335"/>
            <a:ext cx="431244" cy="431244"/>
          </a:xfrm>
          <a:prstGeom prst="roundRect">
            <a:avLst>
              <a:gd name="adj" fmla="val 18668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823347" y="5576292"/>
            <a:ext cx="287417" cy="359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2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4769168" y="6522601"/>
            <a:ext cx="2395895" cy="299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8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So‘rovlar va filtrlash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3558421" y="6936938"/>
            <a:ext cx="4817388" cy="613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So‘z, jumla, til, fayl turi, joylashuv, sana va xavfsizlik bo‘yicha izlash mumkin.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8651677" y="5181005"/>
            <a:ext cx="22860" cy="574953"/>
          </a:xfrm>
          <a:prstGeom prst="roundRect">
            <a:avLst>
              <a:gd name="adj" fmla="val 352158"/>
            </a:avLst>
          </a:prstGeom>
          <a:solidFill>
            <a:srgbClr val="C5D2CF"/>
          </a:solidFill>
          <a:ln/>
        </p:spPr>
      </p:sp>
      <p:sp>
        <p:nvSpPr>
          <p:cNvPr id="16" name="Shape 13"/>
          <p:cNvSpPr/>
          <p:nvPr/>
        </p:nvSpPr>
        <p:spPr>
          <a:xfrm>
            <a:off x="8447484" y="5540335"/>
            <a:ext cx="431244" cy="431244"/>
          </a:xfrm>
          <a:prstGeom prst="roundRect">
            <a:avLst>
              <a:gd name="adj" fmla="val 18668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519398" y="5576292"/>
            <a:ext cx="287417" cy="359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3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7140059" y="3961567"/>
            <a:ext cx="3046214" cy="299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8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Grafik va multimedia qidiruvi</a:t>
            </a:r>
            <a:endParaRPr lang="en-US" sz="1850" dirty="0"/>
          </a:p>
        </p:txBody>
      </p:sp>
      <p:sp>
        <p:nvSpPr>
          <p:cNvPr id="19" name="Text 16"/>
          <p:cNvSpPr/>
          <p:nvPr/>
        </p:nvSpPr>
        <p:spPr>
          <a:xfrm>
            <a:off x="6254472" y="4375904"/>
            <a:ext cx="4817388" cy="613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Rasm, musiqa va video fayllarni nomi yoki izohi orqali topish imkoniyati mavjud.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11347728" y="5755958"/>
            <a:ext cx="22860" cy="574953"/>
          </a:xfrm>
          <a:prstGeom prst="roundRect">
            <a:avLst>
              <a:gd name="adj" fmla="val 352158"/>
            </a:avLst>
          </a:prstGeom>
          <a:solidFill>
            <a:srgbClr val="C5D2CF"/>
          </a:solidFill>
          <a:ln/>
        </p:spPr>
      </p:sp>
      <p:sp>
        <p:nvSpPr>
          <p:cNvPr id="21" name="Shape 18"/>
          <p:cNvSpPr/>
          <p:nvPr/>
        </p:nvSpPr>
        <p:spPr>
          <a:xfrm>
            <a:off x="11143536" y="5540335"/>
            <a:ext cx="431244" cy="431244"/>
          </a:xfrm>
          <a:prstGeom prst="roundRect">
            <a:avLst>
              <a:gd name="adj" fmla="val 18668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1215449" y="5576292"/>
            <a:ext cx="287417" cy="359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4</a:t>
            </a:r>
            <a:endParaRPr lang="en-US" sz="2250" dirty="0"/>
          </a:p>
        </p:txBody>
      </p:sp>
      <p:sp>
        <p:nvSpPr>
          <p:cNvPr id="23" name="Text 20"/>
          <p:cNvSpPr/>
          <p:nvPr/>
        </p:nvSpPr>
        <p:spPr>
          <a:xfrm>
            <a:off x="10161270" y="6522601"/>
            <a:ext cx="2395895" cy="299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8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Milliy qidiruv tizimlari</a:t>
            </a:r>
            <a:endParaRPr lang="en-US" sz="1850" dirty="0"/>
          </a:p>
        </p:txBody>
      </p:sp>
      <p:sp>
        <p:nvSpPr>
          <p:cNvPr id="24" name="Text 21"/>
          <p:cNvSpPr/>
          <p:nvPr/>
        </p:nvSpPr>
        <p:spPr>
          <a:xfrm>
            <a:off x="8950523" y="6936938"/>
            <a:ext cx="4817388" cy="613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WWW.UZ kabi milliy tizimlar O‘zbekiston segmentidagi saytlarni tez topishga yordam beradi.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3635" y="579596"/>
            <a:ext cx="6661309" cy="658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Giperbogʻlanish va domenlar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6223635" y="1790581"/>
            <a:ext cx="473869" cy="473869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908125" y="1790581"/>
            <a:ext cx="3160871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Giperbogʻlanish (Hyperlink)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908125" y="2245876"/>
            <a:ext cx="6985040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Web-sahifalar orasida tez va qulay o‘tishni taʼminlaydi, gipermatn texnologiyasining asosi hisoblanadi.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6223635" y="3367326"/>
            <a:ext cx="473869" cy="473869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908125" y="3367326"/>
            <a:ext cx="2928938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Domen nomi va IP manzil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6908125" y="3822621"/>
            <a:ext cx="6985040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Domen nomi IP manzilni eslab qolishni osonlashtiradi va foydalanuvchilar uchun qulaylik yaratadi.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6223635" y="4944070"/>
            <a:ext cx="473869" cy="473869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908125" y="4944070"/>
            <a:ext cx="2632948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Domen hududlari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6908125" y="5399365"/>
            <a:ext cx="6985040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.uz, .com, .org kabi domenlar saytlarning turiga va geografik joylashuviga mos ravishda ajratiladi.</a:t>
            </a:r>
            <a:endParaRPr lang="en-US" sz="1650" dirty="0"/>
          </a:p>
        </p:txBody>
      </p:sp>
      <p:sp>
        <p:nvSpPr>
          <p:cNvPr id="13" name="Shape 10"/>
          <p:cNvSpPr/>
          <p:nvPr/>
        </p:nvSpPr>
        <p:spPr>
          <a:xfrm>
            <a:off x="6223635" y="6520815"/>
            <a:ext cx="473869" cy="473869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908125" y="6520815"/>
            <a:ext cx="2632948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Domen registratsiyasi</a:t>
            </a:r>
            <a:endParaRPr lang="en-US" sz="2050" dirty="0"/>
          </a:p>
        </p:txBody>
      </p:sp>
      <p:sp>
        <p:nvSpPr>
          <p:cNvPr id="15" name="Text 12"/>
          <p:cNvSpPr/>
          <p:nvPr/>
        </p:nvSpPr>
        <p:spPr>
          <a:xfrm>
            <a:off x="6908125" y="6976110"/>
            <a:ext cx="6985040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Domen nomlari faqat bir marta ro‘yxatga olinadi va maxsus registratorlar tomonidan boshqariladi.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13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4229" y="571857"/>
            <a:ext cx="7688342" cy="1299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Internet xizmatlari va mobil texnologiyalar</a:t>
            </a:r>
            <a:endParaRPr lang="en-US" sz="40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229" y="2183368"/>
            <a:ext cx="1039773" cy="241458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65827" y="2391251"/>
            <a:ext cx="2599372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Asosiy xizmatlar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7565827" y="2840712"/>
            <a:ext cx="6336744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WWW (web-sahifalar)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7565827" y="3246239"/>
            <a:ext cx="6336744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Elektron pochta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565827" y="3651766"/>
            <a:ext cx="6336744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Fayl almashinuvi (FTP)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7565827" y="4057293"/>
            <a:ext cx="6336744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Chat va forumlar</a:t>
            </a:r>
            <a:endParaRPr lang="en-US" sz="16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229" y="4597956"/>
            <a:ext cx="1039773" cy="153078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565827" y="4805839"/>
            <a:ext cx="2599372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Mobil internet</a:t>
            </a:r>
            <a:endParaRPr lang="en-US" sz="2000" dirty="0"/>
          </a:p>
        </p:txBody>
      </p:sp>
      <p:sp>
        <p:nvSpPr>
          <p:cNvPr id="12" name="Text 7"/>
          <p:cNvSpPr/>
          <p:nvPr/>
        </p:nvSpPr>
        <p:spPr>
          <a:xfrm>
            <a:off x="7565827" y="5255300"/>
            <a:ext cx="6336744" cy="665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Smartfon, iPhone va planshetlar yordamida har qanday joyda internet xizmatlaridan foydalanish imkoniyati.</a:t>
            </a:r>
            <a:endParaRPr lang="en-US" sz="16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4229" y="6128742"/>
            <a:ext cx="1039773" cy="153078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565827" y="6336625"/>
            <a:ext cx="3078718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Mobil pochta va so‘zlashuv</a:t>
            </a:r>
            <a:endParaRPr lang="en-US" sz="2000" dirty="0"/>
          </a:p>
        </p:txBody>
      </p:sp>
      <p:sp>
        <p:nvSpPr>
          <p:cNvPr id="15" name="Text 9"/>
          <p:cNvSpPr/>
          <p:nvPr/>
        </p:nvSpPr>
        <p:spPr>
          <a:xfrm>
            <a:off x="7565827" y="6786086"/>
            <a:ext cx="6336744" cy="665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Mobil qurilmalar orqali elektron pochta va so‘zlashuv xizmatlaridan foydalanish mumkin.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7132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Axborot madaniyati va asosiy xulosalar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829044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03973" y="2829044"/>
            <a:ext cx="44552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Axborot madaniyatini shakllantirish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03973" y="3319463"/>
            <a:ext cx="704623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Internetdan to‘g‘ri va samarali foydalanish, axborotni tanlash va baholash ko‘nikmalarini rivojlantirish muhimdir.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133951" y="4272082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644134" y="427208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Asosiy xulosalar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4134" y="4762500"/>
            <a:ext cx="6706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Internet tarmogʻi, web-saytlar, qidiruv tizimlari va domenlar haqida bilimlar zamonaviy jamiyatda zarur hisoblanadi.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474232" y="5715119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984415" y="57151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Keyingi qadamlar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984415" y="6205538"/>
            <a:ext cx="636579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O‘rganilgan bilimlarni amaliyotda qo‘llash va axborot xavfsizligiga eʼtibor qaratish tavsiya etiladi.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589</Words>
  <Application>Microsoft Office PowerPoint</Application>
  <PresentationFormat>Произвольный</PresentationFormat>
  <Paragraphs>86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Kanit Light</vt:lpstr>
      <vt:lpstr>Martel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Administrator</cp:lastModifiedBy>
  <cp:revision>2</cp:revision>
  <dcterms:created xsi:type="dcterms:W3CDTF">2025-04-19T10:51:36Z</dcterms:created>
  <dcterms:modified xsi:type="dcterms:W3CDTF">2025-04-19T10:53:19Z</dcterms:modified>
</cp:coreProperties>
</file>