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4630400" cy="8229600"/>
  <p:notesSz cx="8229600" cy="14630400"/>
  <p:embeddedFontLst>
    <p:embeddedFont>
      <p:font typeface="Calibri" pitchFamily="34" charset="0"/>
      <p:regular r:id="rId12"/>
      <p:bold r:id="rId13"/>
      <p:italic r:id="rId14"/>
      <p:boldItalic r:id="rId15"/>
    </p:embeddedFont>
    <p:embeddedFont>
      <p:font typeface="Gelasio" charset="0"/>
      <p:regular r:id="rId16"/>
    </p:embeddedFont>
    <p:embeddedFont>
      <p:font typeface="Lato" charset="0"/>
      <p:regular r:id="rId17"/>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1" d="100"/>
          <a:sy n="91" d="100"/>
        </p:scale>
        <p:origin x="-534" y="-114"/>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63263C62-2742-43FD-88D0-361BBA57310F}" type="datetimeFigureOut">
              <a:rPr lang="ru-RU" smtClean="0"/>
              <a:t>19.04.2025</a:t>
            </a:fld>
            <a:endParaRPr lang="ru-RU"/>
          </a:p>
        </p:txBody>
      </p:sp>
      <p:sp>
        <p:nvSpPr>
          <p:cNvPr id="4" name="Образ слайда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4FE93337-2833-459B-91DA-0BC85ED6E56B}" type="slidenum">
              <a:rPr lang="ru-RU" smtClean="0"/>
              <a:t>‹#›</a:t>
            </a:fld>
            <a:endParaRPr lang="ru-RU"/>
          </a:p>
        </p:txBody>
      </p:sp>
    </p:spTree>
    <p:extLst>
      <p:ext uri="{BB962C8B-B14F-4D97-AF65-F5344CB8AC3E}">
        <p14:creationId xmlns:p14="http://schemas.microsoft.com/office/powerpoint/2010/main" val="71505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showMasterSp="0">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002631"/>
            <a:ext cx="7556421" cy="1417558"/>
          </a:xfrm>
          <a:prstGeom prst="rect">
            <a:avLst/>
          </a:prstGeom>
          <a:noFill/>
          <a:ln/>
        </p:spPr>
        <p:txBody>
          <a:bodyPr wrap="square" lIns="0" tIns="0" rIns="0" bIns="0" rtlCol="0" anchor="t"/>
          <a:lstStyle/>
          <a:p>
            <a:pPr marL="0" indent="0" algn="l">
              <a:lnSpc>
                <a:spcPts val="5550"/>
              </a:lnSpc>
              <a:buNone/>
            </a:pPr>
            <a:r>
              <a:rPr lang="en-US" sz="4450" dirty="0" smtClean="0">
                <a:solidFill>
                  <a:srgbClr val="312F2B"/>
                </a:solidFill>
                <a:latin typeface="Gelasio" pitchFamily="34" charset="0"/>
                <a:ea typeface="Gelasio" pitchFamily="34" charset="-122"/>
                <a:cs typeface="Gelasio" pitchFamily="34" charset="-120"/>
              </a:rPr>
              <a:t>KOMPYUTER GRAFIKASI VA ULARNING TURLARI</a:t>
            </a:r>
            <a:endParaRPr lang="en-US" sz="4450" dirty="0"/>
          </a:p>
        </p:txBody>
      </p:sp>
      <p:sp>
        <p:nvSpPr>
          <p:cNvPr id="4" name="Text 1"/>
          <p:cNvSpPr/>
          <p:nvPr/>
        </p:nvSpPr>
        <p:spPr>
          <a:xfrm>
            <a:off x="793790" y="3760351"/>
            <a:ext cx="7556421" cy="1814513"/>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Lato" pitchFamily="34" charset="0"/>
                <a:ea typeface="Lato" pitchFamily="34" charset="-122"/>
                <a:cs typeface="Lato" pitchFamily="34" charset="-120"/>
              </a:rPr>
              <a:t>Zamonaviy texnologiyada kompyuter grafikasi eng ommabop yoʻnalishlardan biri boʻlib, dizayner va rassomlar uchun muhim ahamiyat kasb etadi. Grafik dasturlar multimedia, nashriyot va internetda keng qoʻllaniladi. Ushbu taqdimotda kompyuter grafikasi turlari, texnologiyalari va san’atga ta’siri haqida soʻz yuritamiz.</a:t>
            </a:r>
            <a:endParaRPr lang="en-US" sz="1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name="Slide 2">
    <p:spTree>
      <p:nvGrpSpPr>
        <p:cNvPr id="1" name=""/>
        <p:cNvGrpSpPr/>
        <p:nvPr/>
      </p:nvGrpSpPr>
      <p:grpSpPr>
        <a:xfrm>
          <a:off x="0" y="0"/>
          <a:ext cx="0" cy="0"/>
          <a:chOff x="0" y="0"/>
          <a:chExt cx="0" cy="0"/>
        </a:xfrm>
      </p:grpSpPr>
      <p:sp>
        <p:nvSpPr>
          <p:cNvPr id="2" name="Text 0"/>
          <p:cNvSpPr/>
          <p:nvPr/>
        </p:nvSpPr>
        <p:spPr>
          <a:xfrm>
            <a:off x="1024295" y="1034205"/>
            <a:ext cx="12028408" cy="708779"/>
          </a:xfrm>
          <a:prstGeom prst="rect">
            <a:avLst/>
          </a:prstGeom>
          <a:noFill/>
          <a:ln/>
        </p:spPr>
        <p:txBody>
          <a:bodyPr wrap="none" lIns="0" tIns="0" rIns="0" bIns="0" rtlCol="0" anchor="t"/>
          <a:lstStyle/>
          <a:p>
            <a:pPr marL="0" indent="0" algn="l">
              <a:lnSpc>
                <a:spcPts val="5550"/>
              </a:lnSpc>
              <a:buNone/>
            </a:pPr>
            <a:r>
              <a:rPr lang="en-US" sz="3600" dirty="0" smtClean="0">
                <a:solidFill>
                  <a:srgbClr val="312F2B"/>
                </a:solidFill>
                <a:latin typeface="Gelasio" pitchFamily="34" charset="0"/>
                <a:ea typeface="Gelasio" pitchFamily="34" charset="-122"/>
                <a:cs typeface="Gelasio" pitchFamily="34" charset="-120"/>
              </a:rPr>
              <a:t>KOMPYUTER GRAFIKASI: TUSHUNCHA VA RIVOJLANISH</a:t>
            </a:r>
            <a:endParaRPr lang="en-US" sz="3600" dirty="0"/>
          </a:p>
        </p:txBody>
      </p:sp>
      <p:sp>
        <p:nvSpPr>
          <p:cNvPr id="3" name="Text 1"/>
          <p:cNvSpPr/>
          <p:nvPr/>
        </p:nvSpPr>
        <p:spPr>
          <a:xfrm>
            <a:off x="793790" y="363426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12F2B"/>
                </a:solidFill>
                <a:latin typeface="Gelasio" pitchFamily="34" charset="0"/>
                <a:ea typeface="Gelasio" pitchFamily="34" charset="-122"/>
                <a:cs typeface="Gelasio" pitchFamily="34" charset="-120"/>
              </a:rPr>
              <a:t>Asosiy Tushunchalar</a:t>
            </a:r>
            <a:endParaRPr lang="en-US" sz="2200" dirty="0"/>
          </a:p>
        </p:txBody>
      </p:sp>
      <p:sp>
        <p:nvSpPr>
          <p:cNvPr id="4" name="Text 2"/>
          <p:cNvSpPr/>
          <p:nvPr/>
        </p:nvSpPr>
        <p:spPr>
          <a:xfrm>
            <a:off x="793790" y="4215408"/>
            <a:ext cx="6244709" cy="1451610"/>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Lato" pitchFamily="34" charset="0"/>
                <a:ea typeface="Lato" pitchFamily="34" charset="-122"/>
                <a:cs typeface="Lato" pitchFamily="34" charset="-120"/>
              </a:rPr>
              <a:t>Kompyuter grafikasi axborotni grafik shaklda ishlab chiqish, taqdim etish va ularga ishlov berish jarayonidir. Bu soha XX asrning 60-yillarida paydo boʻlib, dastlab vektorli grafika asosida rivojlandi.</a:t>
            </a:r>
            <a:endParaRPr lang="en-US" sz="1750" dirty="0"/>
          </a:p>
        </p:txBody>
      </p:sp>
      <p:sp>
        <p:nvSpPr>
          <p:cNvPr id="5" name="Text 3"/>
          <p:cNvSpPr/>
          <p:nvPr/>
        </p:nvSpPr>
        <p:spPr>
          <a:xfrm>
            <a:off x="7599521" y="363426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12F2B"/>
                </a:solidFill>
                <a:latin typeface="Gelasio" pitchFamily="34" charset="0"/>
                <a:ea typeface="Gelasio" pitchFamily="34" charset="-122"/>
                <a:cs typeface="Gelasio" pitchFamily="34" charset="-120"/>
              </a:rPr>
              <a:t>Rivojlanish Tarixi</a:t>
            </a:r>
            <a:endParaRPr lang="en-US" sz="2200" dirty="0"/>
          </a:p>
        </p:txBody>
      </p:sp>
      <p:sp>
        <p:nvSpPr>
          <p:cNvPr id="6" name="Text 4"/>
          <p:cNvSpPr/>
          <p:nvPr/>
        </p:nvSpPr>
        <p:spPr>
          <a:xfrm>
            <a:off x="7599521" y="4215408"/>
            <a:ext cx="6244709" cy="1451610"/>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Lato" pitchFamily="34" charset="0"/>
                <a:ea typeface="Lato" pitchFamily="34" charset="-122"/>
                <a:cs typeface="Lato" pitchFamily="34" charset="-120"/>
              </a:rPr>
              <a:t>70-yillardan boshlab uch oʻlchovli grafika (3D) paydo boʻldi. 90-yillarda esa grafikadan foydalanish sohalari kengaydi va u dasturlashdan tashqari ko‘plab mutaxassislar uchun ish vositasiga aylandi.</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642586"/>
            <a:ext cx="7138987" cy="708779"/>
          </a:xfrm>
          <a:prstGeom prst="rect">
            <a:avLst/>
          </a:prstGeom>
          <a:noFill/>
          <a:ln/>
        </p:spPr>
        <p:txBody>
          <a:bodyPr wrap="none" lIns="0" tIns="0" rIns="0" bIns="0" rtlCol="0" anchor="t"/>
          <a:lstStyle/>
          <a:p>
            <a:pPr marL="0" indent="0" algn="l">
              <a:lnSpc>
                <a:spcPts val="5550"/>
              </a:lnSpc>
              <a:buNone/>
            </a:pPr>
            <a:r>
              <a:rPr lang="en-US" sz="3600" dirty="0" smtClean="0">
                <a:solidFill>
                  <a:srgbClr val="312F2B"/>
                </a:solidFill>
                <a:latin typeface="Gelasio" pitchFamily="34" charset="0"/>
                <a:ea typeface="Gelasio" pitchFamily="34" charset="-122"/>
                <a:cs typeface="Gelasio" pitchFamily="34" charset="-120"/>
              </a:rPr>
              <a:t>KOMPYUTER GRAFIKASI TURLARI</a:t>
            </a:r>
            <a:endParaRPr lang="en-US" sz="3600" dirty="0"/>
          </a:p>
        </p:txBody>
      </p:sp>
      <p:sp>
        <p:nvSpPr>
          <p:cNvPr id="4" name="Shape 1"/>
          <p:cNvSpPr/>
          <p:nvPr/>
        </p:nvSpPr>
        <p:spPr>
          <a:xfrm>
            <a:off x="6280190" y="2946678"/>
            <a:ext cx="510302" cy="510302"/>
          </a:xfrm>
          <a:prstGeom prst="roundRect">
            <a:avLst>
              <a:gd name="adj" fmla="val 18669"/>
            </a:avLst>
          </a:prstGeom>
          <a:solidFill>
            <a:srgbClr val="E8E8E3"/>
          </a:solidFill>
          <a:ln w="7620">
            <a:solidFill>
              <a:srgbClr val="CECEC9"/>
            </a:solidFill>
            <a:prstDash val="solid"/>
          </a:ln>
        </p:spPr>
      </p:sp>
      <p:sp>
        <p:nvSpPr>
          <p:cNvPr id="5" name="Text 2"/>
          <p:cNvSpPr/>
          <p:nvPr/>
        </p:nvSpPr>
        <p:spPr>
          <a:xfrm>
            <a:off x="7017306" y="2946678"/>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72525"/>
                </a:solidFill>
                <a:latin typeface="Gelasio" pitchFamily="34" charset="0"/>
                <a:ea typeface="Gelasio" pitchFamily="34" charset="-122"/>
                <a:cs typeface="Gelasio" pitchFamily="34" charset="-120"/>
              </a:rPr>
              <a:t>Rastrli grafika</a:t>
            </a:r>
            <a:endParaRPr lang="en-US" sz="2200" dirty="0"/>
          </a:p>
        </p:txBody>
      </p:sp>
      <p:sp>
        <p:nvSpPr>
          <p:cNvPr id="6" name="Text 3"/>
          <p:cNvSpPr/>
          <p:nvPr/>
        </p:nvSpPr>
        <p:spPr>
          <a:xfrm>
            <a:off x="7017306" y="3437096"/>
            <a:ext cx="2927747" cy="1451610"/>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Lato" pitchFamily="34" charset="0"/>
                <a:ea typeface="Lato" pitchFamily="34" charset="-122"/>
                <a:cs typeface="Lato" pitchFamily="34" charset="-120"/>
              </a:rPr>
              <a:t>Piksellardan tashkil topgan tasvirlar, asosan fotosurat va skanerlangan rasm uchun ishlatiladi.</a:t>
            </a:r>
            <a:endParaRPr lang="en-US" sz="1750" dirty="0"/>
          </a:p>
        </p:txBody>
      </p:sp>
      <p:sp>
        <p:nvSpPr>
          <p:cNvPr id="7" name="Shape 4"/>
          <p:cNvSpPr/>
          <p:nvPr/>
        </p:nvSpPr>
        <p:spPr>
          <a:xfrm>
            <a:off x="10171867" y="2946678"/>
            <a:ext cx="510302" cy="510302"/>
          </a:xfrm>
          <a:prstGeom prst="roundRect">
            <a:avLst>
              <a:gd name="adj" fmla="val 18669"/>
            </a:avLst>
          </a:prstGeom>
          <a:solidFill>
            <a:srgbClr val="E8E8E3"/>
          </a:solidFill>
          <a:ln w="7620">
            <a:solidFill>
              <a:srgbClr val="CECEC9"/>
            </a:solidFill>
            <a:prstDash val="solid"/>
          </a:ln>
        </p:spPr>
      </p:sp>
      <p:sp>
        <p:nvSpPr>
          <p:cNvPr id="8" name="Text 5"/>
          <p:cNvSpPr/>
          <p:nvPr/>
        </p:nvSpPr>
        <p:spPr>
          <a:xfrm>
            <a:off x="10908983" y="2946678"/>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72525"/>
                </a:solidFill>
                <a:latin typeface="Gelasio" pitchFamily="34" charset="0"/>
                <a:ea typeface="Gelasio" pitchFamily="34" charset="-122"/>
                <a:cs typeface="Gelasio" pitchFamily="34" charset="-120"/>
              </a:rPr>
              <a:t>Vektorli grafika</a:t>
            </a:r>
            <a:endParaRPr lang="en-US" sz="2200" dirty="0"/>
          </a:p>
        </p:txBody>
      </p:sp>
      <p:sp>
        <p:nvSpPr>
          <p:cNvPr id="9" name="Text 6"/>
          <p:cNvSpPr/>
          <p:nvPr/>
        </p:nvSpPr>
        <p:spPr>
          <a:xfrm>
            <a:off x="10908983" y="3437096"/>
            <a:ext cx="2927747" cy="1451610"/>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Lato" pitchFamily="34" charset="0"/>
                <a:ea typeface="Lato" pitchFamily="34" charset="-122"/>
                <a:cs typeface="Lato" pitchFamily="34" charset="-120"/>
              </a:rPr>
              <a:t>Chiziq va geometrik shakllarga asoslangan, logotip va illyustratsiyalar yaratishda qoʻllaniladi.</a:t>
            </a:r>
            <a:endParaRPr lang="en-US" sz="1750" dirty="0"/>
          </a:p>
        </p:txBody>
      </p:sp>
      <p:sp>
        <p:nvSpPr>
          <p:cNvPr id="10" name="Shape 7"/>
          <p:cNvSpPr/>
          <p:nvPr/>
        </p:nvSpPr>
        <p:spPr>
          <a:xfrm>
            <a:off x="6280190" y="5370671"/>
            <a:ext cx="510302" cy="510302"/>
          </a:xfrm>
          <a:prstGeom prst="roundRect">
            <a:avLst>
              <a:gd name="adj" fmla="val 18669"/>
            </a:avLst>
          </a:prstGeom>
          <a:solidFill>
            <a:srgbClr val="E8E8E3"/>
          </a:solidFill>
          <a:ln w="7620">
            <a:solidFill>
              <a:srgbClr val="CECEC9"/>
            </a:solidFill>
            <a:prstDash val="solid"/>
          </a:ln>
        </p:spPr>
      </p:sp>
      <p:sp>
        <p:nvSpPr>
          <p:cNvPr id="11" name="Text 8"/>
          <p:cNvSpPr/>
          <p:nvPr/>
        </p:nvSpPr>
        <p:spPr>
          <a:xfrm>
            <a:off x="7017306" y="5370671"/>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72525"/>
                </a:solidFill>
                <a:latin typeface="Gelasio" pitchFamily="34" charset="0"/>
                <a:ea typeface="Gelasio" pitchFamily="34" charset="-122"/>
                <a:cs typeface="Gelasio" pitchFamily="34" charset="-120"/>
              </a:rPr>
              <a:t>Fraktal grafika</a:t>
            </a:r>
            <a:endParaRPr lang="en-US" sz="2200" dirty="0"/>
          </a:p>
        </p:txBody>
      </p:sp>
      <p:sp>
        <p:nvSpPr>
          <p:cNvPr id="12" name="Text 9"/>
          <p:cNvSpPr/>
          <p:nvPr/>
        </p:nvSpPr>
        <p:spPr>
          <a:xfrm>
            <a:off x="7017306" y="5861090"/>
            <a:ext cx="6819305" cy="725805"/>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Lato" pitchFamily="34" charset="0"/>
                <a:ea typeface="Lato" pitchFamily="34" charset="-122"/>
                <a:cs typeface="Lato" pitchFamily="34" charset="-120"/>
              </a:rPr>
              <a:t>Matematik formulalar asosida avtomatik yaratiladigan tasvirlar, koʻproq modellashtirish va oʻyinlarda ishlatiladi.</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835235"/>
          </a:xfrm>
          <a:prstGeom prst="rect">
            <a:avLst/>
          </a:prstGeom>
        </p:spPr>
      </p:pic>
      <p:sp>
        <p:nvSpPr>
          <p:cNvPr id="3" name="Text 0"/>
          <p:cNvSpPr/>
          <p:nvPr/>
        </p:nvSpPr>
        <p:spPr>
          <a:xfrm>
            <a:off x="793790" y="4139089"/>
            <a:ext cx="9387245" cy="708779"/>
          </a:xfrm>
          <a:prstGeom prst="rect">
            <a:avLst/>
          </a:prstGeom>
          <a:noFill/>
          <a:ln/>
        </p:spPr>
        <p:txBody>
          <a:bodyPr wrap="none" lIns="0" tIns="0" rIns="0" bIns="0" rtlCol="0" anchor="t"/>
          <a:lstStyle/>
          <a:p>
            <a:pPr marL="0" indent="0" algn="l">
              <a:lnSpc>
                <a:spcPts val="5550"/>
              </a:lnSpc>
              <a:buNone/>
            </a:pPr>
            <a:r>
              <a:rPr lang="en-US" sz="4000" dirty="0" smtClean="0">
                <a:solidFill>
                  <a:srgbClr val="312F2B"/>
                </a:solidFill>
                <a:latin typeface="Gelasio" pitchFamily="34" charset="0"/>
                <a:ea typeface="Gelasio" pitchFamily="34" charset="-122"/>
                <a:cs typeface="Gelasio" pitchFamily="34" charset="-120"/>
              </a:rPr>
              <a:t>RASTRLI VA VEKTORLI GRAFIKALAR FARQLARI</a:t>
            </a:r>
            <a:endParaRPr lang="en-US" sz="4000" dirty="0"/>
          </a:p>
        </p:txBody>
      </p:sp>
      <p:pic>
        <p:nvPicPr>
          <p:cNvPr id="4" name="Image 1" descr="preencoded.png"/>
          <p:cNvPicPr>
            <a:picLocks noChangeAspect="1"/>
          </p:cNvPicPr>
          <p:nvPr/>
        </p:nvPicPr>
        <p:blipFill>
          <a:blip r:embed="rId4"/>
          <a:stretch>
            <a:fillRect/>
          </a:stretch>
        </p:blipFill>
        <p:spPr>
          <a:xfrm>
            <a:off x="793790" y="5227677"/>
            <a:ext cx="566976" cy="566976"/>
          </a:xfrm>
          <a:prstGeom prst="rect">
            <a:avLst/>
          </a:prstGeom>
        </p:spPr>
      </p:pic>
      <p:sp>
        <p:nvSpPr>
          <p:cNvPr id="5" name="Text 1"/>
          <p:cNvSpPr/>
          <p:nvPr/>
        </p:nvSpPr>
        <p:spPr>
          <a:xfrm>
            <a:off x="1587579" y="518802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72525"/>
                </a:solidFill>
                <a:latin typeface="Gelasio" pitchFamily="34" charset="0"/>
                <a:ea typeface="Gelasio" pitchFamily="34" charset="-122"/>
                <a:cs typeface="Gelasio" pitchFamily="34" charset="-120"/>
              </a:rPr>
              <a:t>Rastrli grafika</a:t>
            </a:r>
            <a:endParaRPr lang="en-US" sz="2200" dirty="0"/>
          </a:p>
        </p:txBody>
      </p:sp>
      <p:sp>
        <p:nvSpPr>
          <p:cNvPr id="6" name="Text 2"/>
          <p:cNvSpPr/>
          <p:nvPr/>
        </p:nvSpPr>
        <p:spPr>
          <a:xfrm>
            <a:off x="1587579" y="5678448"/>
            <a:ext cx="5557480"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272525"/>
                </a:solidFill>
                <a:latin typeface="Lato" pitchFamily="34" charset="0"/>
                <a:ea typeface="Lato" pitchFamily="34" charset="-122"/>
                <a:cs typeface="Lato" pitchFamily="34" charset="-120"/>
              </a:rPr>
              <a:t>Piksellardan iborat</a:t>
            </a:r>
            <a:endParaRPr lang="en-US" sz="1750" dirty="0"/>
          </a:p>
        </p:txBody>
      </p:sp>
      <p:sp>
        <p:nvSpPr>
          <p:cNvPr id="7" name="Text 3"/>
          <p:cNvSpPr/>
          <p:nvPr/>
        </p:nvSpPr>
        <p:spPr>
          <a:xfrm>
            <a:off x="1587579" y="6120646"/>
            <a:ext cx="5557480"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272525"/>
                </a:solidFill>
                <a:latin typeface="Lato" pitchFamily="34" charset="0"/>
                <a:ea typeface="Lato" pitchFamily="34" charset="-122"/>
                <a:cs typeface="Lato" pitchFamily="34" charset="-120"/>
              </a:rPr>
              <a:t>Fotosurat va skanerlash uchun mos</a:t>
            </a:r>
            <a:endParaRPr lang="en-US" sz="1750" dirty="0"/>
          </a:p>
        </p:txBody>
      </p:sp>
      <p:sp>
        <p:nvSpPr>
          <p:cNvPr id="8" name="Text 4"/>
          <p:cNvSpPr/>
          <p:nvPr/>
        </p:nvSpPr>
        <p:spPr>
          <a:xfrm>
            <a:off x="1587579" y="6562844"/>
            <a:ext cx="5557480"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272525"/>
                </a:solidFill>
                <a:latin typeface="Lato" pitchFamily="34" charset="0"/>
                <a:ea typeface="Lato" pitchFamily="34" charset="-122"/>
                <a:cs typeface="Lato" pitchFamily="34" charset="-120"/>
              </a:rPr>
              <a:t>DPI va fayl hajmi muhim</a:t>
            </a:r>
            <a:endParaRPr lang="en-US" sz="1750" dirty="0"/>
          </a:p>
        </p:txBody>
      </p:sp>
      <p:pic>
        <p:nvPicPr>
          <p:cNvPr id="9" name="Image 2" descr="preencoded.png"/>
          <p:cNvPicPr>
            <a:picLocks noChangeAspect="1"/>
          </p:cNvPicPr>
          <p:nvPr/>
        </p:nvPicPr>
        <p:blipFill>
          <a:blip r:embed="rId5"/>
          <a:stretch>
            <a:fillRect/>
          </a:stretch>
        </p:blipFill>
        <p:spPr>
          <a:xfrm>
            <a:off x="7485221" y="5227677"/>
            <a:ext cx="566976" cy="566976"/>
          </a:xfrm>
          <a:prstGeom prst="rect">
            <a:avLst/>
          </a:prstGeom>
        </p:spPr>
      </p:pic>
      <p:sp>
        <p:nvSpPr>
          <p:cNvPr id="10" name="Text 5"/>
          <p:cNvSpPr/>
          <p:nvPr/>
        </p:nvSpPr>
        <p:spPr>
          <a:xfrm>
            <a:off x="8279011" y="518802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72525"/>
                </a:solidFill>
                <a:latin typeface="Gelasio" pitchFamily="34" charset="0"/>
                <a:ea typeface="Gelasio" pitchFamily="34" charset="-122"/>
                <a:cs typeface="Gelasio" pitchFamily="34" charset="-120"/>
              </a:rPr>
              <a:t>Vektorli grafika</a:t>
            </a:r>
            <a:endParaRPr lang="en-US" sz="2200" dirty="0"/>
          </a:p>
        </p:txBody>
      </p:sp>
      <p:sp>
        <p:nvSpPr>
          <p:cNvPr id="11" name="Text 6"/>
          <p:cNvSpPr/>
          <p:nvPr/>
        </p:nvSpPr>
        <p:spPr>
          <a:xfrm>
            <a:off x="8279011" y="5678448"/>
            <a:ext cx="555759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272525"/>
                </a:solidFill>
                <a:latin typeface="Lato" pitchFamily="34" charset="0"/>
                <a:ea typeface="Lato" pitchFamily="34" charset="-122"/>
                <a:cs typeface="Lato" pitchFamily="34" charset="-120"/>
              </a:rPr>
              <a:t>Chiziq va shakllar asosida</a:t>
            </a:r>
            <a:endParaRPr lang="en-US" sz="1750" dirty="0"/>
          </a:p>
        </p:txBody>
      </p:sp>
      <p:sp>
        <p:nvSpPr>
          <p:cNvPr id="12" name="Text 7"/>
          <p:cNvSpPr/>
          <p:nvPr/>
        </p:nvSpPr>
        <p:spPr>
          <a:xfrm>
            <a:off x="8279011" y="6120646"/>
            <a:ext cx="555759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272525"/>
                </a:solidFill>
                <a:latin typeface="Lato" pitchFamily="34" charset="0"/>
                <a:ea typeface="Lato" pitchFamily="34" charset="-122"/>
                <a:cs typeface="Lato" pitchFamily="34" charset="-120"/>
              </a:rPr>
              <a:t>Masshtablashda sifat yoʻqolmaydi</a:t>
            </a:r>
            <a:endParaRPr lang="en-US" sz="1750" dirty="0"/>
          </a:p>
        </p:txBody>
      </p:sp>
      <p:sp>
        <p:nvSpPr>
          <p:cNvPr id="13" name="Text 8"/>
          <p:cNvSpPr/>
          <p:nvPr/>
        </p:nvSpPr>
        <p:spPr>
          <a:xfrm>
            <a:off x="8279011" y="6562844"/>
            <a:ext cx="555759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272525"/>
                </a:solidFill>
                <a:latin typeface="Lato" pitchFamily="34" charset="0"/>
                <a:ea typeface="Lato" pitchFamily="34" charset="-122"/>
                <a:cs typeface="Lato" pitchFamily="34" charset="-120"/>
              </a:rPr>
              <a:t>Logotip va illyustratsiya uchun ideal</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name="Slide 5">
    <p:spTree>
      <p:nvGrpSpPr>
        <p:cNvPr id="1" name=""/>
        <p:cNvGrpSpPr/>
        <p:nvPr/>
      </p:nvGrpSpPr>
      <p:grpSpPr>
        <a:xfrm>
          <a:off x="0" y="0"/>
          <a:ext cx="0" cy="0"/>
          <a:chOff x="0" y="0"/>
          <a:chExt cx="0" cy="0"/>
        </a:xfrm>
      </p:grpSpPr>
      <p:sp>
        <p:nvSpPr>
          <p:cNvPr id="2" name="Text 0"/>
          <p:cNvSpPr/>
          <p:nvPr/>
        </p:nvSpPr>
        <p:spPr>
          <a:xfrm>
            <a:off x="793790" y="1251109"/>
            <a:ext cx="7803118" cy="708779"/>
          </a:xfrm>
          <a:prstGeom prst="rect">
            <a:avLst/>
          </a:prstGeom>
          <a:noFill/>
          <a:ln/>
        </p:spPr>
        <p:txBody>
          <a:bodyPr wrap="none" lIns="0" tIns="0" rIns="0" bIns="0" rtlCol="0" anchor="t"/>
          <a:lstStyle/>
          <a:p>
            <a:pPr marL="0" indent="0" algn="l">
              <a:lnSpc>
                <a:spcPts val="5550"/>
              </a:lnSpc>
              <a:buNone/>
            </a:pPr>
            <a:r>
              <a:rPr lang="en-US" sz="4450" dirty="0" smtClean="0">
                <a:solidFill>
                  <a:srgbClr val="312F2B"/>
                </a:solidFill>
                <a:latin typeface="Gelasio" pitchFamily="34" charset="0"/>
                <a:ea typeface="Gelasio" pitchFamily="34" charset="-122"/>
                <a:cs typeface="Gelasio" pitchFamily="34" charset="-120"/>
              </a:rPr>
              <a:t>GRAFIK AXBOROTLAR VA FORMATLAR</a:t>
            </a:r>
            <a:endParaRPr lang="en-US" sz="4450" dirty="0"/>
          </a:p>
        </p:txBody>
      </p:sp>
      <p:sp>
        <p:nvSpPr>
          <p:cNvPr id="3" name="Text 1"/>
          <p:cNvSpPr/>
          <p:nvPr/>
        </p:nvSpPr>
        <p:spPr>
          <a:xfrm>
            <a:off x="1857256" y="2680097"/>
            <a:ext cx="2835235" cy="354330"/>
          </a:xfrm>
          <a:prstGeom prst="rect">
            <a:avLst/>
          </a:prstGeom>
          <a:noFill/>
          <a:ln/>
        </p:spPr>
        <p:txBody>
          <a:bodyPr wrap="none" lIns="0" tIns="0" rIns="0" bIns="0" rtlCol="0" anchor="t"/>
          <a:lstStyle/>
          <a:p>
            <a:pPr marL="0" indent="0" algn="r">
              <a:lnSpc>
                <a:spcPts val="2750"/>
              </a:lnSpc>
              <a:buNone/>
            </a:pPr>
            <a:r>
              <a:rPr lang="en-US" sz="2200" dirty="0">
                <a:solidFill>
                  <a:srgbClr val="272525"/>
                </a:solidFill>
                <a:latin typeface="Gelasio" pitchFamily="34" charset="0"/>
                <a:ea typeface="Gelasio" pitchFamily="34" charset="-122"/>
                <a:cs typeface="Gelasio" pitchFamily="34" charset="-120"/>
              </a:rPr>
              <a:t>GIF</a:t>
            </a:r>
            <a:endParaRPr lang="en-US" sz="2200" dirty="0"/>
          </a:p>
        </p:txBody>
      </p:sp>
      <p:sp>
        <p:nvSpPr>
          <p:cNvPr id="4" name="Text 2"/>
          <p:cNvSpPr/>
          <p:nvPr/>
        </p:nvSpPr>
        <p:spPr>
          <a:xfrm>
            <a:off x="793790" y="3170515"/>
            <a:ext cx="3898702" cy="1088708"/>
          </a:xfrm>
          <a:prstGeom prst="rect">
            <a:avLst/>
          </a:prstGeom>
          <a:noFill/>
          <a:ln/>
        </p:spPr>
        <p:txBody>
          <a:bodyPr wrap="square" lIns="0" tIns="0" rIns="0" bIns="0" rtlCol="0" anchor="t"/>
          <a:lstStyle/>
          <a:p>
            <a:pPr marL="0" indent="0" algn="r">
              <a:lnSpc>
                <a:spcPts val="2850"/>
              </a:lnSpc>
              <a:buNone/>
            </a:pPr>
            <a:r>
              <a:rPr lang="en-US" sz="1750" dirty="0">
                <a:solidFill>
                  <a:srgbClr val="272525"/>
                </a:solidFill>
                <a:latin typeface="Lato" pitchFamily="34" charset="0"/>
                <a:ea typeface="Lato" pitchFamily="34" charset="-122"/>
                <a:cs typeface="Lato" pitchFamily="34" charset="-120"/>
              </a:rPr>
              <a:t>256 ranggacha, internetda keng tarqalgan, logotip va diagrammalar uchun mos.</a:t>
            </a:r>
            <a:endParaRPr lang="en-US" sz="1750" dirty="0"/>
          </a:p>
        </p:txBody>
      </p:sp>
      <p:pic>
        <p:nvPicPr>
          <p:cNvPr id="5" name="Image 0" descr="preencoded.png"/>
          <p:cNvPicPr>
            <a:picLocks noChangeAspect="1"/>
          </p:cNvPicPr>
          <p:nvPr/>
        </p:nvPicPr>
        <p:blipFill>
          <a:blip r:embed="rId3"/>
          <a:stretch>
            <a:fillRect/>
          </a:stretch>
        </p:blipFill>
        <p:spPr>
          <a:xfrm>
            <a:off x="5032653" y="2413516"/>
            <a:ext cx="4564975" cy="4564975"/>
          </a:xfrm>
          <a:prstGeom prst="rect">
            <a:avLst/>
          </a:prstGeom>
        </p:spPr>
      </p:pic>
      <p:sp>
        <p:nvSpPr>
          <p:cNvPr id="6" name="Text 3"/>
          <p:cNvSpPr/>
          <p:nvPr/>
        </p:nvSpPr>
        <p:spPr>
          <a:xfrm>
            <a:off x="6015633" y="3353991"/>
            <a:ext cx="339328" cy="424220"/>
          </a:xfrm>
          <a:prstGeom prst="rect">
            <a:avLst/>
          </a:prstGeom>
          <a:noFill/>
          <a:ln/>
        </p:spPr>
        <p:txBody>
          <a:bodyPr wrap="none" lIns="0" tIns="0" rIns="0" bIns="0" rtlCol="0" anchor="t"/>
          <a:lstStyle/>
          <a:p>
            <a:pPr marL="0" indent="0" algn="l">
              <a:lnSpc>
                <a:spcPts val="4250"/>
              </a:lnSpc>
              <a:buNone/>
            </a:pPr>
            <a:r>
              <a:rPr lang="en-US" sz="2650" dirty="0">
                <a:solidFill>
                  <a:srgbClr val="272525"/>
                </a:solidFill>
                <a:latin typeface="Gelasio" pitchFamily="34" charset="0"/>
                <a:ea typeface="Gelasio" pitchFamily="34" charset="-122"/>
                <a:cs typeface="Gelasio" pitchFamily="34" charset="-120"/>
              </a:rPr>
              <a:t>1</a:t>
            </a:r>
            <a:endParaRPr lang="en-US" sz="2650" dirty="0"/>
          </a:p>
        </p:txBody>
      </p:sp>
      <p:sp>
        <p:nvSpPr>
          <p:cNvPr id="7" name="Text 4"/>
          <p:cNvSpPr/>
          <p:nvPr/>
        </p:nvSpPr>
        <p:spPr>
          <a:xfrm>
            <a:off x="9937790" y="268009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72525"/>
                </a:solidFill>
                <a:latin typeface="Gelasio" pitchFamily="34" charset="0"/>
                <a:ea typeface="Gelasio" pitchFamily="34" charset="-122"/>
                <a:cs typeface="Gelasio" pitchFamily="34" charset="-120"/>
              </a:rPr>
              <a:t>JPEG</a:t>
            </a:r>
            <a:endParaRPr lang="en-US" sz="2200" dirty="0"/>
          </a:p>
        </p:txBody>
      </p:sp>
      <p:sp>
        <p:nvSpPr>
          <p:cNvPr id="8" name="Text 5"/>
          <p:cNvSpPr/>
          <p:nvPr/>
        </p:nvSpPr>
        <p:spPr>
          <a:xfrm>
            <a:off x="9937790" y="3170515"/>
            <a:ext cx="3898821" cy="1088708"/>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Lato" pitchFamily="34" charset="0"/>
                <a:ea typeface="Lato" pitchFamily="34" charset="-122"/>
                <a:cs typeface="Lato" pitchFamily="34" charset="-120"/>
              </a:rPr>
              <a:t>16 million rang, fotosuratlar uchun ideal, zichlashtirishda sifat yoʻqolishi mumkin.</a:t>
            </a:r>
            <a:endParaRPr lang="en-US" sz="1750" dirty="0"/>
          </a:p>
        </p:txBody>
      </p:sp>
      <p:pic>
        <p:nvPicPr>
          <p:cNvPr id="9" name="Image 1" descr="preencoded.png"/>
          <p:cNvPicPr>
            <a:picLocks noChangeAspect="1"/>
          </p:cNvPicPr>
          <p:nvPr/>
        </p:nvPicPr>
        <p:blipFill>
          <a:blip r:embed="rId4"/>
          <a:stretch>
            <a:fillRect/>
          </a:stretch>
        </p:blipFill>
        <p:spPr>
          <a:xfrm>
            <a:off x="5032653" y="2413516"/>
            <a:ext cx="4564975" cy="4564975"/>
          </a:xfrm>
          <a:prstGeom prst="rect">
            <a:avLst/>
          </a:prstGeom>
        </p:spPr>
      </p:pic>
      <p:sp>
        <p:nvSpPr>
          <p:cNvPr id="10" name="Text 6"/>
          <p:cNvSpPr/>
          <p:nvPr/>
        </p:nvSpPr>
        <p:spPr>
          <a:xfrm>
            <a:off x="8275201" y="3353991"/>
            <a:ext cx="339328" cy="424220"/>
          </a:xfrm>
          <a:prstGeom prst="rect">
            <a:avLst/>
          </a:prstGeom>
          <a:noFill/>
          <a:ln/>
        </p:spPr>
        <p:txBody>
          <a:bodyPr wrap="none" lIns="0" tIns="0" rIns="0" bIns="0" rtlCol="0" anchor="t"/>
          <a:lstStyle/>
          <a:p>
            <a:pPr marL="0" indent="0" algn="l">
              <a:lnSpc>
                <a:spcPts val="4250"/>
              </a:lnSpc>
              <a:buNone/>
            </a:pPr>
            <a:r>
              <a:rPr lang="en-US" sz="2650" dirty="0">
                <a:solidFill>
                  <a:srgbClr val="272525"/>
                </a:solidFill>
                <a:latin typeface="Gelasio" pitchFamily="34" charset="0"/>
                <a:ea typeface="Gelasio" pitchFamily="34" charset="-122"/>
                <a:cs typeface="Gelasio" pitchFamily="34" charset="-120"/>
              </a:rPr>
              <a:t>2</a:t>
            </a:r>
            <a:endParaRPr lang="en-US" sz="2650" dirty="0"/>
          </a:p>
        </p:txBody>
      </p:sp>
      <p:sp>
        <p:nvSpPr>
          <p:cNvPr id="11" name="Text 7"/>
          <p:cNvSpPr/>
          <p:nvPr/>
        </p:nvSpPr>
        <p:spPr>
          <a:xfrm>
            <a:off x="9937790" y="531411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72525"/>
                </a:solidFill>
                <a:latin typeface="Gelasio" pitchFamily="34" charset="0"/>
                <a:ea typeface="Gelasio" pitchFamily="34" charset="-122"/>
                <a:cs typeface="Gelasio" pitchFamily="34" charset="-120"/>
              </a:rPr>
              <a:t>PNG</a:t>
            </a:r>
            <a:endParaRPr lang="en-US" sz="2200" dirty="0"/>
          </a:p>
        </p:txBody>
      </p:sp>
      <p:sp>
        <p:nvSpPr>
          <p:cNvPr id="12" name="Text 8"/>
          <p:cNvSpPr/>
          <p:nvPr/>
        </p:nvSpPr>
        <p:spPr>
          <a:xfrm>
            <a:off x="9937790" y="5804535"/>
            <a:ext cx="3898821" cy="725805"/>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Lato" pitchFamily="34" charset="0"/>
                <a:ea typeface="Lato" pitchFamily="34" charset="-122"/>
                <a:cs typeface="Lato" pitchFamily="34" charset="-120"/>
              </a:rPr>
              <a:t>GIF va JPEG afzalliklarini birlashtiradi, web sahifalar uchun yaratilgan.</a:t>
            </a:r>
            <a:endParaRPr lang="en-US" sz="1750" dirty="0"/>
          </a:p>
        </p:txBody>
      </p:sp>
      <p:pic>
        <p:nvPicPr>
          <p:cNvPr id="13" name="Image 2" descr="preencoded.png"/>
          <p:cNvPicPr>
            <a:picLocks noChangeAspect="1"/>
          </p:cNvPicPr>
          <p:nvPr/>
        </p:nvPicPr>
        <p:blipFill>
          <a:blip r:embed="rId5"/>
          <a:stretch>
            <a:fillRect/>
          </a:stretch>
        </p:blipFill>
        <p:spPr>
          <a:xfrm>
            <a:off x="5032653" y="2413516"/>
            <a:ext cx="4564975" cy="4564975"/>
          </a:xfrm>
          <a:prstGeom prst="rect">
            <a:avLst/>
          </a:prstGeom>
        </p:spPr>
      </p:pic>
      <p:sp>
        <p:nvSpPr>
          <p:cNvPr id="14" name="Text 9"/>
          <p:cNvSpPr/>
          <p:nvPr/>
        </p:nvSpPr>
        <p:spPr>
          <a:xfrm>
            <a:off x="8275201" y="5613559"/>
            <a:ext cx="339328" cy="424220"/>
          </a:xfrm>
          <a:prstGeom prst="rect">
            <a:avLst/>
          </a:prstGeom>
          <a:noFill/>
          <a:ln/>
        </p:spPr>
        <p:txBody>
          <a:bodyPr wrap="none" lIns="0" tIns="0" rIns="0" bIns="0" rtlCol="0" anchor="t"/>
          <a:lstStyle/>
          <a:p>
            <a:pPr marL="0" indent="0" algn="l">
              <a:lnSpc>
                <a:spcPts val="4250"/>
              </a:lnSpc>
              <a:buNone/>
            </a:pPr>
            <a:r>
              <a:rPr lang="en-US" sz="2650" dirty="0">
                <a:solidFill>
                  <a:srgbClr val="272525"/>
                </a:solidFill>
                <a:latin typeface="Gelasio" pitchFamily="34" charset="0"/>
                <a:ea typeface="Gelasio" pitchFamily="34" charset="-122"/>
                <a:cs typeface="Gelasio" pitchFamily="34" charset="-120"/>
              </a:rPr>
              <a:t>3</a:t>
            </a:r>
            <a:endParaRPr lang="en-US" sz="2650" dirty="0"/>
          </a:p>
        </p:txBody>
      </p:sp>
      <p:sp>
        <p:nvSpPr>
          <p:cNvPr id="15" name="Text 10"/>
          <p:cNvSpPr/>
          <p:nvPr/>
        </p:nvSpPr>
        <p:spPr>
          <a:xfrm>
            <a:off x="1857256" y="5132665"/>
            <a:ext cx="2835235" cy="354330"/>
          </a:xfrm>
          <a:prstGeom prst="rect">
            <a:avLst/>
          </a:prstGeom>
          <a:noFill/>
          <a:ln/>
        </p:spPr>
        <p:txBody>
          <a:bodyPr wrap="none" lIns="0" tIns="0" rIns="0" bIns="0" rtlCol="0" anchor="t"/>
          <a:lstStyle/>
          <a:p>
            <a:pPr marL="0" indent="0" algn="r">
              <a:lnSpc>
                <a:spcPts val="2750"/>
              </a:lnSpc>
              <a:buNone/>
            </a:pPr>
            <a:r>
              <a:rPr lang="en-US" sz="2200" dirty="0">
                <a:solidFill>
                  <a:srgbClr val="272525"/>
                </a:solidFill>
                <a:latin typeface="Gelasio" pitchFamily="34" charset="0"/>
                <a:ea typeface="Gelasio" pitchFamily="34" charset="-122"/>
                <a:cs typeface="Gelasio" pitchFamily="34" charset="-120"/>
              </a:rPr>
              <a:t>BMP, TIF, PCX</a:t>
            </a:r>
            <a:endParaRPr lang="en-US" sz="2200" dirty="0"/>
          </a:p>
        </p:txBody>
      </p:sp>
      <p:sp>
        <p:nvSpPr>
          <p:cNvPr id="16" name="Text 11"/>
          <p:cNvSpPr/>
          <p:nvPr/>
        </p:nvSpPr>
        <p:spPr>
          <a:xfrm>
            <a:off x="793790" y="5623084"/>
            <a:ext cx="3898702" cy="1088708"/>
          </a:xfrm>
          <a:prstGeom prst="rect">
            <a:avLst/>
          </a:prstGeom>
          <a:noFill/>
          <a:ln/>
        </p:spPr>
        <p:txBody>
          <a:bodyPr wrap="square" lIns="0" tIns="0" rIns="0" bIns="0" rtlCol="0" anchor="t"/>
          <a:lstStyle/>
          <a:p>
            <a:pPr marL="0" indent="0" algn="r">
              <a:lnSpc>
                <a:spcPts val="2850"/>
              </a:lnSpc>
              <a:buNone/>
            </a:pPr>
            <a:r>
              <a:rPr lang="en-US" sz="1750" dirty="0">
                <a:solidFill>
                  <a:srgbClr val="272525"/>
                </a:solidFill>
                <a:latin typeface="Lato" pitchFamily="34" charset="0"/>
                <a:ea typeface="Lato" pitchFamily="34" charset="-122"/>
                <a:cs typeface="Lato" pitchFamily="34" charset="-120"/>
              </a:rPr>
              <a:t>Maxsus dasturlar va interfeyslar uchun ishlatiladi, har biri oʻziga xos xususiyatlarga ega.</a:t>
            </a:r>
            <a:endParaRPr lang="en-US" sz="1750" dirty="0"/>
          </a:p>
        </p:txBody>
      </p:sp>
      <p:pic>
        <p:nvPicPr>
          <p:cNvPr id="17" name="Image 3" descr="preencoded.png"/>
          <p:cNvPicPr>
            <a:picLocks noChangeAspect="1"/>
          </p:cNvPicPr>
          <p:nvPr/>
        </p:nvPicPr>
        <p:blipFill>
          <a:blip r:embed="rId6"/>
          <a:stretch>
            <a:fillRect/>
          </a:stretch>
        </p:blipFill>
        <p:spPr>
          <a:xfrm>
            <a:off x="5032653" y="2413516"/>
            <a:ext cx="4564975" cy="4564975"/>
          </a:xfrm>
          <a:prstGeom prst="rect">
            <a:avLst/>
          </a:prstGeom>
        </p:spPr>
      </p:pic>
      <p:sp>
        <p:nvSpPr>
          <p:cNvPr id="18" name="Text 12"/>
          <p:cNvSpPr/>
          <p:nvPr/>
        </p:nvSpPr>
        <p:spPr>
          <a:xfrm>
            <a:off x="6015633" y="5613559"/>
            <a:ext cx="339328" cy="424220"/>
          </a:xfrm>
          <a:prstGeom prst="rect">
            <a:avLst/>
          </a:prstGeom>
          <a:noFill/>
          <a:ln/>
        </p:spPr>
        <p:txBody>
          <a:bodyPr wrap="none" lIns="0" tIns="0" rIns="0" bIns="0" rtlCol="0" anchor="t"/>
          <a:lstStyle/>
          <a:p>
            <a:pPr marL="0" indent="0" algn="l">
              <a:lnSpc>
                <a:spcPts val="4250"/>
              </a:lnSpc>
              <a:buNone/>
            </a:pPr>
            <a:r>
              <a:rPr lang="en-US" sz="2650" dirty="0">
                <a:solidFill>
                  <a:srgbClr val="272525"/>
                </a:solidFill>
                <a:latin typeface="Gelasio" pitchFamily="34" charset="0"/>
                <a:ea typeface="Gelasio" pitchFamily="34" charset="-122"/>
                <a:cs typeface="Gelasio" pitchFamily="34" charset="-120"/>
              </a:rPr>
              <a:t>4</a:t>
            </a:r>
            <a:endParaRPr lang="en-US" sz="2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name="Slide 6">
    <p:spTree>
      <p:nvGrpSpPr>
        <p:cNvPr id="1" name=""/>
        <p:cNvGrpSpPr/>
        <p:nvPr/>
      </p:nvGrpSpPr>
      <p:grpSpPr>
        <a:xfrm>
          <a:off x="0" y="0"/>
          <a:ext cx="0" cy="0"/>
          <a:chOff x="0" y="0"/>
          <a:chExt cx="0" cy="0"/>
        </a:xfrm>
      </p:grpSpPr>
      <p:sp>
        <p:nvSpPr>
          <p:cNvPr id="2" name="Text 0"/>
          <p:cNvSpPr/>
          <p:nvPr/>
        </p:nvSpPr>
        <p:spPr>
          <a:xfrm>
            <a:off x="775930" y="609600"/>
            <a:ext cx="8227933" cy="692706"/>
          </a:xfrm>
          <a:prstGeom prst="rect">
            <a:avLst/>
          </a:prstGeom>
          <a:noFill/>
          <a:ln/>
        </p:spPr>
        <p:txBody>
          <a:bodyPr wrap="none" lIns="0" tIns="0" rIns="0" bIns="0" rtlCol="0" anchor="t"/>
          <a:lstStyle/>
          <a:p>
            <a:pPr marL="0" indent="0" algn="l">
              <a:lnSpc>
                <a:spcPts val="5450"/>
              </a:lnSpc>
              <a:buNone/>
            </a:pPr>
            <a:r>
              <a:rPr lang="en-US" sz="4350" dirty="0">
                <a:solidFill>
                  <a:srgbClr val="312F2B"/>
                </a:solidFill>
                <a:latin typeface="Gelasio" pitchFamily="34" charset="0"/>
                <a:ea typeface="Gelasio" pitchFamily="34" charset="-122"/>
                <a:cs typeface="Gelasio" pitchFamily="34" charset="-120"/>
              </a:rPr>
              <a:t>Rang Modellari va Tasvir Sifatlari</a:t>
            </a:r>
            <a:endParaRPr lang="en-US" sz="4350" dirty="0"/>
          </a:p>
        </p:txBody>
      </p:sp>
      <p:sp>
        <p:nvSpPr>
          <p:cNvPr id="3" name="Shape 1"/>
          <p:cNvSpPr/>
          <p:nvPr/>
        </p:nvSpPr>
        <p:spPr>
          <a:xfrm>
            <a:off x="7299960" y="1745694"/>
            <a:ext cx="30480" cy="5874901"/>
          </a:xfrm>
          <a:prstGeom prst="roundRect">
            <a:avLst>
              <a:gd name="adj" fmla="val 305487"/>
            </a:avLst>
          </a:prstGeom>
          <a:solidFill>
            <a:srgbClr val="CECEC9"/>
          </a:solidFill>
          <a:ln/>
        </p:spPr>
      </p:sp>
      <p:sp>
        <p:nvSpPr>
          <p:cNvPr id="4" name="Shape 2"/>
          <p:cNvSpPr/>
          <p:nvPr/>
        </p:nvSpPr>
        <p:spPr>
          <a:xfrm>
            <a:off x="6431220" y="2229088"/>
            <a:ext cx="665083" cy="30480"/>
          </a:xfrm>
          <a:prstGeom prst="roundRect">
            <a:avLst>
              <a:gd name="adj" fmla="val 305487"/>
            </a:avLst>
          </a:prstGeom>
          <a:solidFill>
            <a:srgbClr val="CECEC9"/>
          </a:solidFill>
          <a:ln/>
        </p:spPr>
      </p:sp>
      <p:sp>
        <p:nvSpPr>
          <p:cNvPr id="5" name="Shape 3"/>
          <p:cNvSpPr/>
          <p:nvPr/>
        </p:nvSpPr>
        <p:spPr>
          <a:xfrm>
            <a:off x="7065824" y="1995011"/>
            <a:ext cx="498753" cy="498753"/>
          </a:xfrm>
          <a:prstGeom prst="roundRect">
            <a:avLst>
              <a:gd name="adj" fmla="val 18669"/>
            </a:avLst>
          </a:prstGeom>
          <a:solidFill>
            <a:srgbClr val="E8E8E3"/>
          </a:solidFill>
          <a:ln w="7620">
            <a:solidFill>
              <a:srgbClr val="CECEC9"/>
            </a:solidFill>
            <a:prstDash val="solid"/>
          </a:ln>
        </p:spPr>
      </p:sp>
      <p:sp>
        <p:nvSpPr>
          <p:cNvPr id="6" name="Text 4"/>
          <p:cNvSpPr/>
          <p:nvPr/>
        </p:nvSpPr>
        <p:spPr>
          <a:xfrm>
            <a:off x="7148870" y="2036505"/>
            <a:ext cx="332542" cy="415647"/>
          </a:xfrm>
          <a:prstGeom prst="rect">
            <a:avLst/>
          </a:prstGeom>
          <a:noFill/>
          <a:ln/>
        </p:spPr>
        <p:txBody>
          <a:bodyPr wrap="none" lIns="0" tIns="0" rIns="0" bIns="0" rtlCol="0" anchor="t"/>
          <a:lstStyle/>
          <a:p>
            <a:pPr marL="0" indent="0" algn="ctr">
              <a:lnSpc>
                <a:spcPts val="2600"/>
              </a:lnSpc>
              <a:buNone/>
            </a:pPr>
            <a:r>
              <a:rPr lang="en-US" sz="2600" dirty="0">
                <a:solidFill>
                  <a:srgbClr val="272525"/>
                </a:solidFill>
                <a:latin typeface="Gelasio" pitchFamily="34" charset="0"/>
                <a:ea typeface="Gelasio" pitchFamily="34" charset="-122"/>
                <a:cs typeface="Gelasio" pitchFamily="34" charset="-120"/>
              </a:rPr>
              <a:t>1</a:t>
            </a:r>
            <a:endParaRPr lang="en-US" sz="2600" dirty="0"/>
          </a:p>
        </p:txBody>
      </p:sp>
      <p:sp>
        <p:nvSpPr>
          <p:cNvPr id="7" name="Text 5"/>
          <p:cNvSpPr/>
          <p:nvPr/>
        </p:nvSpPr>
        <p:spPr>
          <a:xfrm>
            <a:off x="3435548" y="1967389"/>
            <a:ext cx="2771180" cy="346472"/>
          </a:xfrm>
          <a:prstGeom prst="rect">
            <a:avLst/>
          </a:prstGeom>
          <a:noFill/>
          <a:ln/>
        </p:spPr>
        <p:txBody>
          <a:bodyPr wrap="none" lIns="0" tIns="0" rIns="0" bIns="0" rtlCol="0" anchor="t"/>
          <a:lstStyle/>
          <a:p>
            <a:pPr marL="0" indent="0" algn="r">
              <a:lnSpc>
                <a:spcPts val="2700"/>
              </a:lnSpc>
              <a:buNone/>
            </a:pPr>
            <a:r>
              <a:rPr lang="en-US" sz="2150" dirty="0">
                <a:solidFill>
                  <a:srgbClr val="272525"/>
                </a:solidFill>
                <a:latin typeface="Gelasio" pitchFamily="34" charset="0"/>
                <a:ea typeface="Gelasio" pitchFamily="34" charset="-122"/>
                <a:cs typeface="Gelasio" pitchFamily="34" charset="-120"/>
              </a:rPr>
              <a:t>Bitmap</a:t>
            </a:r>
            <a:endParaRPr lang="en-US" sz="2150" dirty="0"/>
          </a:p>
        </p:txBody>
      </p:sp>
      <p:sp>
        <p:nvSpPr>
          <p:cNvPr id="8" name="Text 6"/>
          <p:cNvSpPr/>
          <p:nvPr/>
        </p:nvSpPr>
        <p:spPr>
          <a:xfrm>
            <a:off x="775930" y="2446853"/>
            <a:ext cx="5430798" cy="354687"/>
          </a:xfrm>
          <a:prstGeom prst="rect">
            <a:avLst/>
          </a:prstGeom>
          <a:noFill/>
          <a:ln/>
        </p:spPr>
        <p:txBody>
          <a:bodyPr wrap="none" lIns="0" tIns="0" rIns="0" bIns="0" rtlCol="0" anchor="t"/>
          <a:lstStyle/>
          <a:p>
            <a:pPr marL="0" indent="0" algn="r">
              <a:lnSpc>
                <a:spcPts val="2750"/>
              </a:lnSpc>
              <a:buNone/>
            </a:pPr>
            <a:r>
              <a:rPr lang="en-US" sz="1700" dirty="0">
                <a:solidFill>
                  <a:srgbClr val="272525"/>
                </a:solidFill>
                <a:latin typeface="Lato" pitchFamily="34" charset="0"/>
                <a:ea typeface="Lato" pitchFamily="34" charset="-122"/>
                <a:cs typeface="Lato" pitchFamily="34" charset="-120"/>
              </a:rPr>
              <a:t>Faqat oq va qora ranglar, eng sodda model.</a:t>
            </a:r>
            <a:endParaRPr lang="en-US" sz="1700" dirty="0"/>
          </a:p>
        </p:txBody>
      </p:sp>
      <p:sp>
        <p:nvSpPr>
          <p:cNvPr id="9" name="Shape 7"/>
          <p:cNvSpPr/>
          <p:nvPr/>
        </p:nvSpPr>
        <p:spPr>
          <a:xfrm>
            <a:off x="7534096" y="3337560"/>
            <a:ext cx="665083" cy="30480"/>
          </a:xfrm>
          <a:prstGeom prst="roundRect">
            <a:avLst>
              <a:gd name="adj" fmla="val 305487"/>
            </a:avLst>
          </a:prstGeom>
          <a:solidFill>
            <a:srgbClr val="CECEC9"/>
          </a:solidFill>
          <a:ln/>
        </p:spPr>
      </p:sp>
      <p:sp>
        <p:nvSpPr>
          <p:cNvPr id="10" name="Shape 8"/>
          <p:cNvSpPr/>
          <p:nvPr/>
        </p:nvSpPr>
        <p:spPr>
          <a:xfrm>
            <a:off x="7065824" y="3103483"/>
            <a:ext cx="498753" cy="498753"/>
          </a:xfrm>
          <a:prstGeom prst="roundRect">
            <a:avLst>
              <a:gd name="adj" fmla="val 18669"/>
            </a:avLst>
          </a:prstGeom>
          <a:solidFill>
            <a:srgbClr val="E8E8E3"/>
          </a:solidFill>
          <a:ln w="7620">
            <a:solidFill>
              <a:srgbClr val="CECEC9"/>
            </a:solidFill>
            <a:prstDash val="solid"/>
          </a:ln>
        </p:spPr>
      </p:sp>
      <p:sp>
        <p:nvSpPr>
          <p:cNvPr id="11" name="Text 9"/>
          <p:cNvSpPr/>
          <p:nvPr/>
        </p:nvSpPr>
        <p:spPr>
          <a:xfrm>
            <a:off x="7148870" y="3144976"/>
            <a:ext cx="332542" cy="415647"/>
          </a:xfrm>
          <a:prstGeom prst="rect">
            <a:avLst/>
          </a:prstGeom>
          <a:noFill/>
          <a:ln/>
        </p:spPr>
        <p:txBody>
          <a:bodyPr wrap="none" lIns="0" tIns="0" rIns="0" bIns="0" rtlCol="0" anchor="t"/>
          <a:lstStyle/>
          <a:p>
            <a:pPr marL="0" indent="0" algn="ctr">
              <a:lnSpc>
                <a:spcPts val="2600"/>
              </a:lnSpc>
              <a:buNone/>
            </a:pPr>
            <a:r>
              <a:rPr lang="en-US" sz="2600" dirty="0">
                <a:solidFill>
                  <a:srgbClr val="272525"/>
                </a:solidFill>
                <a:latin typeface="Gelasio" pitchFamily="34" charset="0"/>
                <a:ea typeface="Gelasio" pitchFamily="34" charset="-122"/>
                <a:cs typeface="Gelasio" pitchFamily="34" charset="-120"/>
              </a:rPr>
              <a:t>2</a:t>
            </a:r>
            <a:endParaRPr lang="en-US" sz="2600" dirty="0"/>
          </a:p>
        </p:txBody>
      </p:sp>
      <p:sp>
        <p:nvSpPr>
          <p:cNvPr id="12" name="Text 10"/>
          <p:cNvSpPr/>
          <p:nvPr/>
        </p:nvSpPr>
        <p:spPr>
          <a:xfrm>
            <a:off x="8423672" y="3075861"/>
            <a:ext cx="2771180" cy="346472"/>
          </a:xfrm>
          <a:prstGeom prst="rect">
            <a:avLst/>
          </a:prstGeom>
          <a:noFill/>
          <a:ln/>
        </p:spPr>
        <p:txBody>
          <a:bodyPr wrap="none" lIns="0" tIns="0" rIns="0" bIns="0" rtlCol="0" anchor="t"/>
          <a:lstStyle/>
          <a:p>
            <a:pPr marL="0" indent="0" algn="l">
              <a:lnSpc>
                <a:spcPts val="2700"/>
              </a:lnSpc>
              <a:buNone/>
            </a:pPr>
            <a:r>
              <a:rPr lang="en-US" sz="2150" dirty="0">
                <a:solidFill>
                  <a:srgbClr val="272525"/>
                </a:solidFill>
                <a:latin typeface="Gelasio" pitchFamily="34" charset="0"/>
                <a:ea typeface="Gelasio" pitchFamily="34" charset="-122"/>
                <a:cs typeface="Gelasio" pitchFamily="34" charset="-120"/>
              </a:rPr>
              <a:t>Grayscale</a:t>
            </a:r>
            <a:endParaRPr lang="en-US" sz="2150" dirty="0"/>
          </a:p>
        </p:txBody>
      </p:sp>
      <p:sp>
        <p:nvSpPr>
          <p:cNvPr id="13" name="Text 11"/>
          <p:cNvSpPr/>
          <p:nvPr/>
        </p:nvSpPr>
        <p:spPr>
          <a:xfrm>
            <a:off x="8423672" y="3555325"/>
            <a:ext cx="5430798" cy="354687"/>
          </a:xfrm>
          <a:prstGeom prst="rect">
            <a:avLst/>
          </a:prstGeom>
          <a:noFill/>
          <a:ln/>
        </p:spPr>
        <p:txBody>
          <a:bodyPr wrap="none" lIns="0" tIns="0" rIns="0" bIns="0" rtlCol="0" anchor="t"/>
          <a:lstStyle/>
          <a:p>
            <a:pPr marL="0" indent="0" algn="l">
              <a:lnSpc>
                <a:spcPts val="2750"/>
              </a:lnSpc>
              <a:buNone/>
            </a:pPr>
            <a:r>
              <a:rPr lang="en-US" sz="1700" dirty="0">
                <a:solidFill>
                  <a:srgbClr val="272525"/>
                </a:solidFill>
                <a:latin typeface="Lato" pitchFamily="34" charset="0"/>
                <a:ea typeface="Lato" pitchFamily="34" charset="-122"/>
                <a:cs typeface="Lato" pitchFamily="34" charset="-120"/>
              </a:rPr>
              <a:t>254 xil kulrang, fotosuratlar uchun mos.</a:t>
            </a:r>
            <a:endParaRPr lang="en-US" sz="1700" dirty="0"/>
          </a:p>
        </p:txBody>
      </p:sp>
      <p:sp>
        <p:nvSpPr>
          <p:cNvPr id="14" name="Shape 12"/>
          <p:cNvSpPr/>
          <p:nvPr/>
        </p:nvSpPr>
        <p:spPr>
          <a:xfrm>
            <a:off x="6431220" y="4335185"/>
            <a:ext cx="665083" cy="30480"/>
          </a:xfrm>
          <a:prstGeom prst="roundRect">
            <a:avLst>
              <a:gd name="adj" fmla="val 305487"/>
            </a:avLst>
          </a:prstGeom>
          <a:solidFill>
            <a:srgbClr val="CECEC9"/>
          </a:solidFill>
          <a:ln/>
        </p:spPr>
      </p:sp>
      <p:sp>
        <p:nvSpPr>
          <p:cNvPr id="15" name="Shape 13"/>
          <p:cNvSpPr/>
          <p:nvPr/>
        </p:nvSpPr>
        <p:spPr>
          <a:xfrm>
            <a:off x="7065824" y="4101108"/>
            <a:ext cx="498753" cy="498753"/>
          </a:xfrm>
          <a:prstGeom prst="roundRect">
            <a:avLst>
              <a:gd name="adj" fmla="val 18669"/>
            </a:avLst>
          </a:prstGeom>
          <a:solidFill>
            <a:srgbClr val="E8E8E3"/>
          </a:solidFill>
          <a:ln w="7620">
            <a:solidFill>
              <a:srgbClr val="CECEC9"/>
            </a:solidFill>
            <a:prstDash val="solid"/>
          </a:ln>
        </p:spPr>
      </p:sp>
      <p:sp>
        <p:nvSpPr>
          <p:cNvPr id="16" name="Text 14"/>
          <p:cNvSpPr/>
          <p:nvPr/>
        </p:nvSpPr>
        <p:spPr>
          <a:xfrm>
            <a:off x="7148870" y="4142601"/>
            <a:ext cx="332542" cy="415647"/>
          </a:xfrm>
          <a:prstGeom prst="rect">
            <a:avLst/>
          </a:prstGeom>
          <a:noFill/>
          <a:ln/>
        </p:spPr>
        <p:txBody>
          <a:bodyPr wrap="none" lIns="0" tIns="0" rIns="0" bIns="0" rtlCol="0" anchor="t"/>
          <a:lstStyle/>
          <a:p>
            <a:pPr marL="0" indent="0" algn="ctr">
              <a:lnSpc>
                <a:spcPts val="2600"/>
              </a:lnSpc>
              <a:buNone/>
            </a:pPr>
            <a:r>
              <a:rPr lang="en-US" sz="2600" dirty="0">
                <a:solidFill>
                  <a:srgbClr val="272525"/>
                </a:solidFill>
                <a:latin typeface="Gelasio" pitchFamily="34" charset="0"/>
                <a:ea typeface="Gelasio" pitchFamily="34" charset="-122"/>
                <a:cs typeface="Gelasio" pitchFamily="34" charset="-120"/>
              </a:rPr>
              <a:t>3</a:t>
            </a:r>
            <a:endParaRPr lang="en-US" sz="2600" dirty="0"/>
          </a:p>
        </p:txBody>
      </p:sp>
      <p:sp>
        <p:nvSpPr>
          <p:cNvPr id="17" name="Text 15"/>
          <p:cNvSpPr/>
          <p:nvPr/>
        </p:nvSpPr>
        <p:spPr>
          <a:xfrm>
            <a:off x="3435548" y="4073485"/>
            <a:ext cx="2771180" cy="346472"/>
          </a:xfrm>
          <a:prstGeom prst="rect">
            <a:avLst/>
          </a:prstGeom>
          <a:noFill/>
          <a:ln/>
        </p:spPr>
        <p:txBody>
          <a:bodyPr wrap="none" lIns="0" tIns="0" rIns="0" bIns="0" rtlCol="0" anchor="t"/>
          <a:lstStyle/>
          <a:p>
            <a:pPr marL="0" indent="0" algn="r">
              <a:lnSpc>
                <a:spcPts val="2700"/>
              </a:lnSpc>
              <a:buNone/>
            </a:pPr>
            <a:r>
              <a:rPr lang="en-US" sz="2150" dirty="0">
                <a:solidFill>
                  <a:srgbClr val="272525"/>
                </a:solidFill>
                <a:latin typeface="Gelasio" pitchFamily="34" charset="0"/>
                <a:ea typeface="Gelasio" pitchFamily="34" charset="-122"/>
                <a:cs typeface="Gelasio" pitchFamily="34" charset="-120"/>
              </a:rPr>
              <a:t>Indexed Color</a:t>
            </a:r>
            <a:endParaRPr lang="en-US" sz="2150" dirty="0"/>
          </a:p>
        </p:txBody>
      </p:sp>
      <p:sp>
        <p:nvSpPr>
          <p:cNvPr id="18" name="Text 16"/>
          <p:cNvSpPr/>
          <p:nvPr/>
        </p:nvSpPr>
        <p:spPr>
          <a:xfrm>
            <a:off x="775930" y="4552950"/>
            <a:ext cx="5430798" cy="354687"/>
          </a:xfrm>
          <a:prstGeom prst="rect">
            <a:avLst/>
          </a:prstGeom>
          <a:noFill/>
          <a:ln/>
        </p:spPr>
        <p:txBody>
          <a:bodyPr wrap="none" lIns="0" tIns="0" rIns="0" bIns="0" rtlCol="0" anchor="t"/>
          <a:lstStyle/>
          <a:p>
            <a:pPr marL="0" indent="0" algn="r">
              <a:lnSpc>
                <a:spcPts val="2750"/>
              </a:lnSpc>
              <a:buNone/>
            </a:pPr>
            <a:r>
              <a:rPr lang="en-US" sz="1700" dirty="0">
                <a:solidFill>
                  <a:srgbClr val="272525"/>
                </a:solidFill>
                <a:latin typeface="Lato" pitchFamily="34" charset="0"/>
                <a:ea typeface="Lato" pitchFamily="34" charset="-122"/>
                <a:cs typeface="Lato" pitchFamily="34" charset="-120"/>
              </a:rPr>
              <a:t>256 ranggacha, palitrali tasvirlar uchun.</a:t>
            </a:r>
            <a:endParaRPr lang="en-US" sz="1700" dirty="0"/>
          </a:p>
        </p:txBody>
      </p:sp>
      <p:sp>
        <p:nvSpPr>
          <p:cNvPr id="19" name="Shape 17"/>
          <p:cNvSpPr/>
          <p:nvPr/>
        </p:nvSpPr>
        <p:spPr>
          <a:xfrm>
            <a:off x="7534096" y="5332809"/>
            <a:ext cx="665083" cy="30480"/>
          </a:xfrm>
          <a:prstGeom prst="roundRect">
            <a:avLst>
              <a:gd name="adj" fmla="val 305487"/>
            </a:avLst>
          </a:prstGeom>
          <a:solidFill>
            <a:srgbClr val="CECEC9"/>
          </a:solidFill>
          <a:ln/>
        </p:spPr>
      </p:sp>
      <p:sp>
        <p:nvSpPr>
          <p:cNvPr id="20" name="Shape 18"/>
          <p:cNvSpPr/>
          <p:nvPr/>
        </p:nvSpPr>
        <p:spPr>
          <a:xfrm>
            <a:off x="7065824" y="5098733"/>
            <a:ext cx="498753" cy="498753"/>
          </a:xfrm>
          <a:prstGeom prst="roundRect">
            <a:avLst>
              <a:gd name="adj" fmla="val 18669"/>
            </a:avLst>
          </a:prstGeom>
          <a:solidFill>
            <a:srgbClr val="E8E8E3"/>
          </a:solidFill>
          <a:ln w="7620">
            <a:solidFill>
              <a:srgbClr val="CECEC9"/>
            </a:solidFill>
            <a:prstDash val="solid"/>
          </a:ln>
        </p:spPr>
      </p:sp>
      <p:sp>
        <p:nvSpPr>
          <p:cNvPr id="21" name="Text 19"/>
          <p:cNvSpPr/>
          <p:nvPr/>
        </p:nvSpPr>
        <p:spPr>
          <a:xfrm>
            <a:off x="7148870" y="5140226"/>
            <a:ext cx="332542" cy="415647"/>
          </a:xfrm>
          <a:prstGeom prst="rect">
            <a:avLst/>
          </a:prstGeom>
          <a:noFill/>
          <a:ln/>
        </p:spPr>
        <p:txBody>
          <a:bodyPr wrap="none" lIns="0" tIns="0" rIns="0" bIns="0" rtlCol="0" anchor="t"/>
          <a:lstStyle/>
          <a:p>
            <a:pPr marL="0" indent="0" algn="ctr">
              <a:lnSpc>
                <a:spcPts val="2600"/>
              </a:lnSpc>
              <a:buNone/>
            </a:pPr>
            <a:r>
              <a:rPr lang="en-US" sz="2600" dirty="0">
                <a:solidFill>
                  <a:srgbClr val="272525"/>
                </a:solidFill>
                <a:latin typeface="Gelasio" pitchFamily="34" charset="0"/>
                <a:ea typeface="Gelasio" pitchFamily="34" charset="-122"/>
                <a:cs typeface="Gelasio" pitchFamily="34" charset="-120"/>
              </a:rPr>
              <a:t>4</a:t>
            </a:r>
            <a:endParaRPr lang="en-US" sz="2600" dirty="0"/>
          </a:p>
        </p:txBody>
      </p:sp>
      <p:sp>
        <p:nvSpPr>
          <p:cNvPr id="22" name="Text 20"/>
          <p:cNvSpPr/>
          <p:nvPr/>
        </p:nvSpPr>
        <p:spPr>
          <a:xfrm>
            <a:off x="8423672" y="5071110"/>
            <a:ext cx="2771180" cy="346472"/>
          </a:xfrm>
          <a:prstGeom prst="rect">
            <a:avLst/>
          </a:prstGeom>
          <a:noFill/>
          <a:ln/>
        </p:spPr>
        <p:txBody>
          <a:bodyPr wrap="none" lIns="0" tIns="0" rIns="0" bIns="0" rtlCol="0" anchor="t"/>
          <a:lstStyle/>
          <a:p>
            <a:pPr marL="0" indent="0" algn="l">
              <a:lnSpc>
                <a:spcPts val="2700"/>
              </a:lnSpc>
              <a:buNone/>
            </a:pPr>
            <a:r>
              <a:rPr lang="en-US" sz="2150" dirty="0">
                <a:solidFill>
                  <a:srgbClr val="272525"/>
                </a:solidFill>
                <a:latin typeface="Gelasio" pitchFamily="34" charset="0"/>
                <a:ea typeface="Gelasio" pitchFamily="34" charset="-122"/>
                <a:cs typeface="Gelasio" pitchFamily="34" charset="-120"/>
              </a:rPr>
              <a:t>RGB</a:t>
            </a:r>
            <a:endParaRPr lang="en-US" sz="2150" dirty="0"/>
          </a:p>
        </p:txBody>
      </p:sp>
      <p:sp>
        <p:nvSpPr>
          <p:cNvPr id="23" name="Text 21"/>
          <p:cNvSpPr/>
          <p:nvPr/>
        </p:nvSpPr>
        <p:spPr>
          <a:xfrm>
            <a:off x="8423672" y="5550575"/>
            <a:ext cx="5430798" cy="354687"/>
          </a:xfrm>
          <a:prstGeom prst="rect">
            <a:avLst/>
          </a:prstGeom>
          <a:noFill/>
          <a:ln/>
        </p:spPr>
        <p:txBody>
          <a:bodyPr wrap="none" lIns="0" tIns="0" rIns="0" bIns="0" rtlCol="0" anchor="t"/>
          <a:lstStyle/>
          <a:p>
            <a:pPr marL="0" indent="0" algn="l">
              <a:lnSpc>
                <a:spcPts val="2750"/>
              </a:lnSpc>
              <a:buNone/>
            </a:pPr>
            <a:r>
              <a:rPr lang="en-US" sz="1700" dirty="0">
                <a:solidFill>
                  <a:srgbClr val="272525"/>
                </a:solidFill>
                <a:latin typeface="Lato" pitchFamily="34" charset="0"/>
                <a:ea typeface="Lato" pitchFamily="34" charset="-122"/>
                <a:cs typeface="Lato" pitchFamily="34" charset="-120"/>
              </a:rPr>
              <a:t>Qizil, yashil, koʻk asosida, monitorlar uchun.</a:t>
            </a:r>
            <a:endParaRPr lang="en-US" sz="1700" dirty="0"/>
          </a:p>
        </p:txBody>
      </p:sp>
      <p:sp>
        <p:nvSpPr>
          <p:cNvPr id="24" name="Shape 22"/>
          <p:cNvSpPr/>
          <p:nvPr/>
        </p:nvSpPr>
        <p:spPr>
          <a:xfrm>
            <a:off x="6431220" y="6330434"/>
            <a:ext cx="665083" cy="30480"/>
          </a:xfrm>
          <a:prstGeom prst="roundRect">
            <a:avLst>
              <a:gd name="adj" fmla="val 305487"/>
            </a:avLst>
          </a:prstGeom>
          <a:solidFill>
            <a:srgbClr val="CECEC9"/>
          </a:solidFill>
          <a:ln/>
        </p:spPr>
      </p:sp>
      <p:sp>
        <p:nvSpPr>
          <p:cNvPr id="25" name="Shape 23"/>
          <p:cNvSpPr/>
          <p:nvPr/>
        </p:nvSpPr>
        <p:spPr>
          <a:xfrm>
            <a:off x="7065824" y="6096357"/>
            <a:ext cx="498753" cy="498753"/>
          </a:xfrm>
          <a:prstGeom prst="roundRect">
            <a:avLst>
              <a:gd name="adj" fmla="val 18669"/>
            </a:avLst>
          </a:prstGeom>
          <a:solidFill>
            <a:srgbClr val="E8E8E3"/>
          </a:solidFill>
          <a:ln w="7620">
            <a:solidFill>
              <a:srgbClr val="CECEC9"/>
            </a:solidFill>
            <a:prstDash val="solid"/>
          </a:ln>
        </p:spPr>
      </p:sp>
      <p:sp>
        <p:nvSpPr>
          <p:cNvPr id="26" name="Text 24"/>
          <p:cNvSpPr/>
          <p:nvPr/>
        </p:nvSpPr>
        <p:spPr>
          <a:xfrm>
            <a:off x="7148870" y="6137850"/>
            <a:ext cx="332542" cy="415647"/>
          </a:xfrm>
          <a:prstGeom prst="rect">
            <a:avLst/>
          </a:prstGeom>
          <a:noFill/>
          <a:ln/>
        </p:spPr>
        <p:txBody>
          <a:bodyPr wrap="none" lIns="0" tIns="0" rIns="0" bIns="0" rtlCol="0" anchor="t"/>
          <a:lstStyle/>
          <a:p>
            <a:pPr marL="0" indent="0" algn="ctr">
              <a:lnSpc>
                <a:spcPts val="2600"/>
              </a:lnSpc>
              <a:buNone/>
            </a:pPr>
            <a:r>
              <a:rPr lang="en-US" sz="2600" dirty="0">
                <a:solidFill>
                  <a:srgbClr val="272525"/>
                </a:solidFill>
                <a:latin typeface="Gelasio" pitchFamily="34" charset="0"/>
                <a:ea typeface="Gelasio" pitchFamily="34" charset="-122"/>
                <a:cs typeface="Gelasio" pitchFamily="34" charset="-120"/>
              </a:rPr>
              <a:t>5</a:t>
            </a:r>
            <a:endParaRPr lang="en-US" sz="2600" dirty="0"/>
          </a:p>
        </p:txBody>
      </p:sp>
      <p:sp>
        <p:nvSpPr>
          <p:cNvPr id="27" name="Text 25"/>
          <p:cNvSpPr/>
          <p:nvPr/>
        </p:nvSpPr>
        <p:spPr>
          <a:xfrm>
            <a:off x="3435548" y="6068735"/>
            <a:ext cx="2771180" cy="346472"/>
          </a:xfrm>
          <a:prstGeom prst="rect">
            <a:avLst/>
          </a:prstGeom>
          <a:noFill/>
          <a:ln/>
        </p:spPr>
        <p:txBody>
          <a:bodyPr wrap="none" lIns="0" tIns="0" rIns="0" bIns="0" rtlCol="0" anchor="t"/>
          <a:lstStyle/>
          <a:p>
            <a:pPr marL="0" indent="0" algn="r">
              <a:lnSpc>
                <a:spcPts val="2700"/>
              </a:lnSpc>
              <a:buNone/>
            </a:pPr>
            <a:r>
              <a:rPr lang="en-US" sz="2150" dirty="0">
                <a:solidFill>
                  <a:srgbClr val="272525"/>
                </a:solidFill>
                <a:latin typeface="Gelasio" pitchFamily="34" charset="0"/>
                <a:ea typeface="Gelasio" pitchFamily="34" charset="-122"/>
                <a:cs typeface="Gelasio" pitchFamily="34" charset="-120"/>
              </a:rPr>
              <a:t>CMYK</a:t>
            </a:r>
            <a:endParaRPr lang="en-US" sz="2150" dirty="0"/>
          </a:p>
        </p:txBody>
      </p:sp>
      <p:sp>
        <p:nvSpPr>
          <p:cNvPr id="28" name="Text 26"/>
          <p:cNvSpPr/>
          <p:nvPr/>
        </p:nvSpPr>
        <p:spPr>
          <a:xfrm>
            <a:off x="775930" y="6548199"/>
            <a:ext cx="5430798" cy="354687"/>
          </a:xfrm>
          <a:prstGeom prst="rect">
            <a:avLst/>
          </a:prstGeom>
          <a:noFill/>
          <a:ln/>
        </p:spPr>
        <p:txBody>
          <a:bodyPr wrap="none" lIns="0" tIns="0" rIns="0" bIns="0" rtlCol="0" anchor="t"/>
          <a:lstStyle/>
          <a:p>
            <a:pPr marL="0" indent="0" algn="r">
              <a:lnSpc>
                <a:spcPts val="2750"/>
              </a:lnSpc>
              <a:buNone/>
            </a:pPr>
            <a:r>
              <a:rPr lang="en-US" sz="1700" dirty="0">
                <a:solidFill>
                  <a:srgbClr val="272525"/>
                </a:solidFill>
                <a:latin typeface="Lato" pitchFamily="34" charset="0"/>
                <a:ea typeface="Lato" pitchFamily="34" charset="-122"/>
                <a:cs typeface="Lato" pitchFamily="34" charset="-120"/>
              </a:rPr>
              <a:t>Bosma uchun, xavorang, purpur, sariq va qora.</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255990"/>
            <a:ext cx="7556421" cy="1417558"/>
          </a:xfrm>
          <a:prstGeom prst="rect">
            <a:avLst/>
          </a:prstGeom>
          <a:noFill/>
          <a:ln/>
        </p:spPr>
        <p:txBody>
          <a:bodyPr wrap="square" lIns="0" tIns="0" rIns="0" bIns="0" rtlCol="0" anchor="t"/>
          <a:lstStyle/>
          <a:p>
            <a:pPr marL="0" indent="0" algn="l">
              <a:lnSpc>
                <a:spcPts val="5550"/>
              </a:lnSpc>
              <a:buNone/>
            </a:pPr>
            <a:r>
              <a:rPr lang="en-US" sz="3200" dirty="0" smtClean="0">
                <a:solidFill>
                  <a:srgbClr val="312F2B"/>
                </a:solidFill>
                <a:latin typeface="Gelasio" pitchFamily="34" charset="0"/>
                <a:ea typeface="Gelasio" pitchFamily="34" charset="-122"/>
                <a:cs typeface="Gelasio" pitchFamily="34" charset="-120"/>
              </a:rPr>
              <a:t>GRAFIK AXBOROTLARNI KIRITISH VA TAHRIRLASH DASTURLARI</a:t>
            </a:r>
            <a:endParaRPr lang="en-US" sz="3200" dirty="0"/>
          </a:p>
        </p:txBody>
      </p:sp>
      <p:sp>
        <p:nvSpPr>
          <p:cNvPr id="4" name="Shape 1"/>
          <p:cNvSpPr/>
          <p:nvPr/>
        </p:nvSpPr>
        <p:spPr>
          <a:xfrm>
            <a:off x="6280190" y="3013710"/>
            <a:ext cx="3664863" cy="2047994"/>
          </a:xfrm>
          <a:prstGeom prst="roundRect">
            <a:avLst>
              <a:gd name="adj" fmla="val 4652"/>
            </a:avLst>
          </a:prstGeom>
          <a:solidFill>
            <a:srgbClr val="E8E8E3"/>
          </a:solidFill>
          <a:ln w="7620">
            <a:solidFill>
              <a:srgbClr val="CECEC9"/>
            </a:solidFill>
            <a:prstDash val="solid"/>
          </a:ln>
        </p:spPr>
      </p:sp>
      <p:sp>
        <p:nvSpPr>
          <p:cNvPr id="5" name="Text 2"/>
          <p:cNvSpPr/>
          <p:nvPr/>
        </p:nvSpPr>
        <p:spPr>
          <a:xfrm>
            <a:off x="6514624" y="324814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72525"/>
                </a:solidFill>
                <a:latin typeface="Gelasio" pitchFamily="34" charset="0"/>
                <a:ea typeface="Gelasio" pitchFamily="34" charset="-122"/>
                <a:cs typeface="Gelasio" pitchFamily="34" charset="-120"/>
              </a:rPr>
              <a:t>Paint</a:t>
            </a:r>
            <a:endParaRPr lang="en-US" sz="2200" dirty="0"/>
          </a:p>
        </p:txBody>
      </p:sp>
      <p:sp>
        <p:nvSpPr>
          <p:cNvPr id="6" name="Text 3"/>
          <p:cNvSpPr/>
          <p:nvPr/>
        </p:nvSpPr>
        <p:spPr>
          <a:xfrm>
            <a:off x="6514624" y="3738563"/>
            <a:ext cx="3195995" cy="1088708"/>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Lato" pitchFamily="34" charset="0"/>
                <a:ea typeface="Lato" pitchFamily="34" charset="-122"/>
                <a:cs typeface="Lato" pitchFamily="34" charset="-120"/>
              </a:rPr>
              <a:t>Oddiy rasm va shakllar yaratish, asosiy tahrirlash amallari, Windows tizimida mavjud.</a:t>
            </a:r>
            <a:endParaRPr lang="en-US" sz="1750" dirty="0"/>
          </a:p>
        </p:txBody>
      </p:sp>
      <p:sp>
        <p:nvSpPr>
          <p:cNvPr id="7" name="Shape 4"/>
          <p:cNvSpPr/>
          <p:nvPr/>
        </p:nvSpPr>
        <p:spPr>
          <a:xfrm>
            <a:off x="10171867" y="3013710"/>
            <a:ext cx="3664863" cy="2047994"/>
          </a:xfrm>
          <a:prstGeom prst="roundRect">
            <a:avLst>
              <a:gd name="adj" fmla="val 4652"/>
            </a:avLst>
          </a:prstGeom>
          <a:solidFill>
            <a:srgbClr val="E8E8E3"/>
          </a:solidFill>
          <a:ln w="7620">
            <a:solidFill>
              <a:srgbClr val="CECEC9"/>
            </a:solidFill>
            <a:prstDash val="solid"/>
          </a:ln>
        </p:spPr>
      </p:sp>
      <p:sp>
        <p:nvSpPr>
          <p:cNvPr id="8" name="Text 5"/>
          <p:cNvSpPr/>
          <p:nvPr/>
        </p:nvSpPr>
        <p:spPr>
          <a:xfrm>
            <a:off x="10406301" y="324814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72525"/>
                </a:solidFill>
                <a:latin typeface="Gelasio" pitchFamily="34" charset="0"/>
                <a:ea typeface="Gelasio" pitchFamily="34" charset="-122"/>
                <a:cs typeface="Gelasio" pitchFamily="34" charset="-120"/>
              </a:rPr>
              <a:t>Adobe Photoshop</a:t>
            </a:r>
            <a:endParaRPr lang="en-US" sz="2200" dirty="0"/>
          </a:p>
        </p:txBody>
      </p:sp>
      <p:sp>
        <p:nvSpPr>
          <p:cNvPr id="9" name="Text 6"/>
          <p:cNvSpPr/>
          <p:nvPr/>
        </p:nvSpPr>
        <p:spPr>
          <a:xfrm>
            <a:off x="10406301" y="3738563"/>
            <a:ext cx="3195995" cy="1088708"/>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Lato" pitchFamily="34" charset="0"/>
                <a:ea typeface="Lato" pitchFamily="34" charset="-122"/>
                <a:cs typeface="Lato" pitchFamily="34" charset="-120"/>
              </a:rPr>
              <a:t>Professional rastrli grafika muharriri, keng imkoniyatlar va formatlarni qoʻllab-quvvatlaydi.</a:t>
            </a:r>
            <a:endParaRPr lang="en-US" sz="1750" dirty="0"/>
          </a:p>
        </p:txBody>
      </p:sp>
      <p:sp>
        <p:nvSpPr>
          <p:cNvPr id="10" name="Shape 7"/>
          <p:cNvSpPr/>
          <p:nvPr/>
        </p:nvSpPr>
        <p:spPr>
          <a:xfrm>
            <a:off x="6280190" y="5288518"/>
            <a:ext cx="7556421" cy="1685092"/>
          </a:xfrm>
          <a:prstGeom prst="roundRect">
            <a:avLst>
              <a:gd name="adj" fmla="val 5654"/>
            </a:avLst>
          </a:prstGeom>
          <a:solidFill>
            <a:srgbClr val="E8E8E3"/>
          </a:solidFill>
          <a:ln w="7620">
            <a:solidFill>
              <a:srgbClr val="CECEC9"/>
            </a:solidFill>
            <a:prstDash val="solid"/>
          </a:ln>
        </p:spPr>
      </p:sp>
      <p:sp>
        <p:nvSpPr>
          <p:cNvPr id="11" name="Text 8"/>
          <p:cNvSpPr/>
          <p:nvPr/>
        </p:nvSpPr>
        <p:spPr>
          <a:xfrm>
            <a:off x="6514624" y="552295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72525"/>
                </a:solidFill>
                <a:latin typeface="Gelasio" pitchFamily="34" charset="0"/>
                <a:ea typeface="Gelasio" pitchFamily="34" charset="-122"/>
                <a:cs typeface="Gelasio" pitchFamily="34" charset="-120"/>
              </a:rPr>
              <a:t>Corel Draw</a:t>
            </a:r>
            <a:endParaRPr lang="en-US" sz="2200" dirty="0"/>
          </a:p>
        </p:txBody>
      </p:sp>
      <p:sp>
        <p:nvSpPr>
          <p:cNvPr id="12" name="Text 9"/>
          <p:cNvSpPr/>
          <p:nvPr/>
        </p:nvSpPr>
        <p:spPr>
          <a:xfrm>
            <a:off x="6514624" y="6013371"/>
            <a:ext cx="7087553" cy="725805"/>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Lato" pitchFamily="34" charset="0"/>
                <a:ea typeface="Lato" pitchFamily="34" charset="-122"/>
                <a:cs typeface="Lato" pitchFamily="34" charset="-120"/>
              </a:rPr>
              <a:t>Vektorli grafika uchun moʻljallangan, logotip va dizayn ishlari uchun qulay.</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59473" y="608409"/>
            <a:ext cx="7597854" cy="1380411"/>
          </a:xfrm>
          <a:prstGeom prst="rect">
            <a:avLst/>
          </a:prstGeom>
          <a:noFill/>
          <a:ln/>
        </p:spPr>
        <p:txBody>
          <a:bodyPr wrap="square" lIns="0" tIns="0" rIns="0" bIns="0" rtlCol="0" anchor="t"/>
          <a:lstStyle/>
          <a:p>
            <a:pPr marL="0" indent="0" algn="l">
              <a:lnSpc>
                <a:spcPts val="5400"/>
              </a:lnSpc>
              <a:buNone/>
            </a:pPr>
            <a:r>
              <a:rPr lang="en-US" sz="3600" dirty="0" smtClean="0">
                <a:solidFill>
                  <a:srgbClr val="312F2B"/>
                </a:solidFill>
                <a:latin typeface="Gelasio" pitchFamily="34" charset="0"/>
                <a:ea typeface="Gelasio" pitchFamily="34" charset="-122"/>
                <a:cs typeface="Gelasio" pitchFamily="34" charset="-120"/>
              </a:rPr>
              <a:t>ADOBE PHOTOSHOP: ISHCHI MUHIT VA ASOSIY MENYULAR</a:t>
            </a:r>
            <a:endParaRPr lang="en-US" sz="3600" dirty="0"/>
          </a:p>
        </p:txBody>
      </p:sp>
      <p:pic>
        <p:nvPicPr>
          <p:cNvPr id="4" name="Image 1" descr="preencoded.png"/>
          <p:cNvPicPr>
            <a:picLocks noChangeAspect="1"/>
          </p:cNvPicPr>
          <p:nvPr/>
        </p:nvPicPr>
        <p:blipFill>
          <a:blip r:embed="rId4"/>
          <a:stretch>
            <a:fillRect/>
          </a:stretch>
        </p:blipFill>
        <p:spPr>
          <a:xfrm>
            <a:off x="6259473" y="2320052"/>
            <a:ext cx="1104424" cy="1325285"/>
          </a:xfrm>
          <a:prstGeom prst="rect">
            <a:avLst/>
          </a:prstGeom>
        </p:spPr>
      </p:pic>
      <p:sp>
        <p:nvSpPr>
          <p:cNvPr id="5" name="Text 1"/>
          <p:cNvSpPr/>
          <p:nvPr/>
        </p:nvSpPr>
        <p:spPr>
          <a:xfrm>
            <a:off x="7695128" y="2540913"/>
            <a:ext cx="2761178" cy="345043"/>
          </a:xfrm>
          <a:prstGeom prst="rect">
            <a:avLst/>
          </a:prstGeom>
          <a:noFill/>
          <a:ln/>
        </p:spPr>
        <p:txBody>
          <a:bodyPr wrap="none" lIns="0" tIns="0" rIns="0" bIns="0" rtlCol="0" anchor="t"/>
          <a:lstStyle/>
          <a:p>
            <a:pPr marL="0" indent="0" algn="l">
              <a:lnSpc>
                <a:spcPts val="2700"/>
              </a:lnSpc>
              <a:buNone/>
            </a:pPr>
            <a:r>
              <a:rPr lang="en-US" sz="2150" dirty="0">
                <a:solidFill>
                  <a:srgbClr val="272525"/>
                </a:solidFill>
                <a:latin typeface="Gelasio" pitchFamily="34" charset="0"/>
                <a:ea typeface="Gelasio" pitchFamily="34" charset="-122"/>
                <a:cs typeface="Gelasio" pitchFamily="34" charset="-120"/>
              </a:rPr>
              <a:t>File</a:t>
            </a:r>
            <a:endParaRPr lang="en-US" sz="2150" dirty="0"/>
          </a:p>
        </p:txBody>
      </p:sp>
      <p:sp>
        <p:nvSpPr>
          <p:cNvPr id="6" name="Text 2"/>
          <p:cNvSpPr/>
          <p:nvPr/>
        </p:nvSpPr>
        <p:spPr>
          <a:xfrm>
            <a:off x="7695128" y="3018473"/>
            <a:ext cx="6162199" cy="353378"/>
          </a:xfrm>
          <a:prstGeom prst="rect">
            <a:avLst/>
          </a:prstGeom>
          <a:noFill/>
          <a:ln/>
        </p:spPr>
        <p:txBody>
          <a:bodyPr wrap="none" lIns="0" tIns="0" rIns="0" bIns="0" rtlCol="0" anchor="t"/>
          <a:lstStyle/>
          <a:p>
            <a:pPr marL="0" indent="0" algn="l">
              <a:lnSpc>
                <a:spcPts val="2750"/>
              </a:lnSpc>
              <a:buNone/>
            </a:pPr>
            <a:r>
              <a:rPr lang="en-US" sz="1700" dirty="0">
                <a:solidFill>
                  <a:srgbClr val="272525"/>
                </a:solidFill>
                <a:latin typeface="Lato" pitchFamily="34" charset="0"/>
                <a:ea typeface="Lato" pitchFamily="34" charset="-122"/>
                <a:cs typeface="Lato" pitchFamily="34" charset="-120"/>
              </a:rPr>
              <a:t>Fayl yaratish, ochish va saqlash.</a:t>
            </a:r>
            <a:endParaRPr lang="en-US" sz="1700" dirty="0"/>
          </a:p>
        </p:txBody>
      </p:sp>
      <p:pic>
        <p:nvPicPr>
          <p:cNvPr id="7" name="Image 2" descr="preencoded.png"/>
          <p:cNvPicPr>
            <a:picLocks noChangeAspect="1"/>
          </p:cNvPicPr>
          <p:nvPr/>
        </p:nvPicPr>
        <p:blipFill>
          <a:blip r:embed="rId5"/>
          <a:stretch>
            <a:fillRect/>
          </a:stretch>
        </p:blipFill>
        <p:spPr>
          <a:xfrm>
            <a:off x="6259473" y="3645337"/>
            <a:ext cx="1104424" cy="1325285"/>
          </a:xfrm>
          <a:prstGeom prst="rect">
            <a:avLst/>
          </a:prstGeom>
        </p:spPr>
      </p:pic>
      <p:sp>
        <p:nvSpPr>
          <p:cNvPr id="8" name="Text 3"/>
          <p:cNvSpPr/>
          <p:nvPr/>
        </p:nvSpPr>
        <p:spPr>
          <a:xfrm>
            <a:off x="7695128" y="3866198"/>
            <a:ext cx="2761178" cy="345043"/>
          </a:xfrm>
          <a:prstGeom prst="rect">
            <a:avLst/>
          </a:prstGeom>
          <a:noFill/>
          <a:ln/>
        </p:spPr>
        <p:txBody>
          <a:bodyPr wrap="none" lIns="0" tIns="0" rIns="0" bIns="0" rtlCol="0" anchor="t"/>
          <a:lstStyle/>
          <a:p>
            <a:pPr marL="0" indent="0" algn="l">
              <a:lnSpc>
                <a:spcPts val="2700"/>
              </a:lnSpc>
              <a:buNone/>
            </a:pPr>
            <a:r>
              <a:rPr lang="en-US" sz="2150" dirty="0">
                <a:solidFill>
                  <a:srgbClr val="272525"/>
                </a:solidFill>
                <a:latin typeface="Gelasio" pitchFamily="34" charset="0"/>
                <a:ea typeface="Gelasio" pitchFamily="34" charset="-122"/>
                <a:cs typeface="Gelasio" pitchFamily="34" charset="-120"/>
              </a:rPr>
              <a:t>Edit</a:t>
            </a:r>
            <a:endParaRPr lang="en-US" sz="2150" dirty="0"/>
          </a:p>
        </p:txBody>
      </p:sp>
      <p:sp>
        <p:nvSpPr>
          <p:cNvPr id="9" name="Text 4"/>
          <p:cNvSpPr/>
          <p:nvPr/>
        </p:nvSpPr>
        <p:spPr>
          <a:xfrm>
            <a:off x="7695128" y="4343757"/>
            <a:ext cx="6162199" cy="353378"/>
          </a:xfrm>
          <a:prstGeom prst="rect">
            <a:avLst/>
          </a:prstGeom>
          <a:noFill/>
          <a:ln/>
        </p:spPr>
        <p:txBody>
          <a:bodyPr wrap="none" lIns="0" tIns="0" rIns="0" bIns="0" rtlCol="0" anchor="t"/>
          <a:lstStyle/>
          <a:p>
            <a:pPr marL="0" indent="0" algn="l">
              <a:lnSpc>
                <a:spcPts val="2750"/>
              </a:lnSpc>
              <a:buNone/>
            </a:pPr>
            <a:r>
              <a:rPr lang="en-US" sz="1700" dirty="0">
                <a:solidFill>
                  <a:srgbClr val="272525"/>
                </a:solidFill>
                <a:latin typeface="Lato" pitchFamily="34" charset="0"/>
                <a:ea typeface="Lato" pitchFamily="34" charset="-122"/>
                <a:cs typeface="Lato" pitchFamily="34" charset="-120"/>
              </a:rPr>
              <a:t>Tahrirlash buyruqlari va funksiyalari.</a:t>
            </a:r>
            <a:endParaRPr lang="en-US" sz="1700" dirty="0"/>
          </a:p>
        </p:txBody>
      </p:sp>
      <p:pic>
        <p:nvPicPr>
          <p:cNvPr id="10" name="Image 3" descr="preencoded.png"/>
          <p:cNvPicPr>
            <a:picLocks noChangeAspect="1"/>
          </p:cNvPicPr>
          <p:nvPr/>
        </p:nvPicPr>
        <p:blipFill>
          <a:blip r:embed="rId6"/>
          <a:stretch>
            <a:fillRect/>
          </a:stretch>
        </p:blipFill>
        <p:spPr>
          <a:xfrm>
            <a:off x="6259473" y="4970621"/>
            <a:ext cx="1104424" cy="1325285"/>
          </a:xfrm>
          <a:prstGeom prst="rect">
            <a:avLst/>
          </a:prstGeom>
        </p:spPr>
      </p:pic>
      <p:sp>
        <p:nvSpPr>
          <p:cNvPr id="11" name="Text 5"/>
          <p:cNvSpPr/>
          <p:nvPr/>
        </p:nvSpPr>
        <p:spPr>
          <a:xfrm>
            <a:off x="7695128" y="5191482"/>
            <a:ext cx="2761178" cy="345043"/>
          </a:xfrm>
          <a:prstGeom prst="rect">
            <a:avLst/>
          </a:prstGeom>
          <a:noFill/>
          <a:ln/>
        </p:spPr>
        <p:txBody>
          <a:bodyPr wrap="none" lIns="0" tIns="0" rIns="0" bIns="0" rtlCol="0" anchor="t"/>
          <a:lstStyle/>
          <a:p>
            <a:pPr marL="0" indent="0" algn="l">
              <a:lnSpc>
                <a:spcPts val="2700"/>
              </a:lnSpc>
              <a:buNone/>
            </a:pPr>
            <a:r>
              <a:rPr lang="en-US" sz="2150" dirty="0">
                <a:solidFill>
                  <a:srgbClr val="272525"/>
                </a:solidFill>
                <a:latin typeface="Gelasio" pitchFamily="34" charset="0"/>
                <a:ea typeface="Gelasio" pitchFamily="34" charset="-122"/>
                <a:cs typeface="Gelasio" pitchFamily="34" charset="-120"/>
              </a:rPr>
              <a:t>Image</a:t>
            </a:r>
            <a:endParaRPr lang="en-US" sz="2150" dirty="0"/>
          </a:p>
        </p:txBody>
      </p:sp>
      <p:sp>
        <p:nvSpPr>
          <p:cNvPr id="12" name="Text 6"/>
          <p:cNvSpPr/>
          <p:nvPr/>
        </p:nvSpPr>
        <p:spPr>
          <a:xfrm>
            <a:off x="7695128" y="5669042"/>
            <a:ext cx="6162199" cy="353378"/>
          </a:xfrm>
          <a:prstGeom prst="rect">
            <a:avLst/>
          </a:prstGeom>
          <a:noFill/>
          <a:ln/>
        </p:spPr>
        <p:txBody>
          <a:bodyPr wrap="none" lIns="0" tIns="0" rIns="0" bIns="0" rtlCol="0" anchor="t"/>
          <a:lstStyle/>
          <a:p>
            <a:pPr marL="0" indent="0" algn="l">
              <a:lnSpc>
                <a:spcPts val="2750"/>
              </a:lnSpc>
              <a:buNone/>
            </a:pPr>
            <a:r>
              <a:rPr lang="en-US" sz="1700" dirty="0">
                <a:solidFill>
                  <a:srgbClr val="272525"/>
                </a:solidFill>
                <a:latin typeface="Lato" pitchFamily="34" charset="0"/>
                <a:ea typeface="Lato" pitchFamily="34" charset="-122"/>
                <a:cs typeface="Lato" pitchFamily="34" charset="-120"/>
              </a:rPr>
              <a:t>Tasvirga ishlov berish va oʻzgartirish.</a:t>
            </a:r>
            <a:endParaRPr lang="en-US" sz="1700" dirty="0"/>
          </a:p>
        </p:txBody>
      </p:sp>
      <p:pic>
        <p:nvPicPr>
          <p:cNvPr id="13" name="Image 4" descr="preencoded.png"/>
          <p:cNvPicPr>
            <a:picLocks noChangeAspect="1"/>
          </p:cNvPicPr>
          <p:nvPr/>
        </p:nvPicPr>
        <p:blipFill>
          <a:blip r:embed="rId7"/>
          <a:stretch>
            <a:fillRect/>
          </a:stretch>
        </p:blipFill>
        <p:spPr>
          <a:xfrm>
            <a:off x="6259473" y="6295906"/>
            <a:ext cx="1104424" cy="1325285"/>
          </a:xfrm>
          <a:prstGeom prst="rect">
            <a:avLst/>
          </a:prstGeom>
        </p:spPr>
      </p:pic>
      <p:sp>
        <p:nvSpPr>
          <p:cNvPr id="14" name="Text 7"/>
          <p:cNvSpPr/>
          <p:nvPr/>
        </p:nvSpPr>
        <p:spPr>
          <a:xfrm>
            <a:off x="7695128" y="6516767"/>
            <a:ext cx="2761178" cy="345043"/>
          </a:xfrm>
          <a:prstGeom prst="rect">
            <a:avLst/>
          </a:prstGeom>
          <a:noFill/>
          <a:ln/>
        </p:spPr>
        <p:txBody>
          <a:bodyPr wrap="none" lIns="0" tIns="0" rIns="0" bIns="0" rtlCol="0" anchor="t"/>
          <a:lstStyle/>
          <a:p>
            <a:pPr marL="0" indent="0" algn="l">
              <a:lnSpc>
                <a:spcPts val="2700"/>
              </a:lnSpc>
              <a:buNone/>
            </a:pPr>
            <a:r>
              <a:rPr lang="en-US" sz="2150" dirty="0">
                <a:solidFill>
                  <a:srgbClr val="272525"/>
                </a:solidFill>
                <a:latin typeface="Gelasio" pitchFamily="34" charset="0"/>
                <a:ea typeface="Gelasio" pitchFamily="34" charset="-122"/>
                <a:cs typeface="Gelasio" pitchFamily="34" charset="-120"/>
              </a:rPr>
              <a:t>Layer, Filter, View</a:t>
            </a:r>
            <a:endParaRPr lang="en-US" sz="2150" dirty="0"/>
          </a:p>
        </p:txBody>
      </p:sp>
      <p:sp>
        <p:nvSpPr>
          <p:cNvPr id="15" name="Text 8"/>
          <p:cNvSpPr/>
          <p:nvPr/>
        </p:nvSpPr>
        <p:spPr>
          <a:xfrm>
            <a:off x="7695128" y="6994327"/>
            <a:ext cx="6162199" cy="353378"/>
          </a:xfrm>
          <a:prstGeom prst="rect">
            <a:avLst/>
          </a:prstGeom>
          <a:noFill/>
          <a:ln/>
        </p:spPr>
        <p:txBody>
          <a:bodyPr wrap="none" lIns="0" tIns="0" rIns="0" bIns="0" rtlCol="0" anchor="t"/>
          <a:lstStyle/>
          <a:p>
            <a:pPr marL="0" indent="0" algn="l">
              <a:lnSpc>
                <a:spcPts val="2750"/>
              </a:lnSpc>
              <a:buNone/>
            </a:pPr>
            <a:r>
              <a:rPr lang="en-US" sz="1700" dirty="0">
                <a:solidFill>
                  <a:srgbClr val="272525"/>
                </a:solidFill>
                <a:latin typeface="Lato" pitchFamily="34" charset="0"/>
                <a:ea typeface="Lato" pitchFamily="34" charset="-122"/>
                <a:cs typeface="Lato" pitchFamily="34" charset="-120"/>
              </a:rPr>
              <a:t>Qatlamlar, filtrlar va interfeys sozlamalari.</a:t>
            </a:r>
            <a:endParaRPr lang="en-US" sz="1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name="Slide 9">
    <p:spTree>
      <p:nvGrpSpPr>
        <p:cNvPr id="1" name=""/>
        <p:cNvGrpSpPr/>
        <p:nvPr/>
      </p:nvGrpSpPr>
      <p:grpSpPr>
        <a:xfrm>
          <a:off x="0" y="0"/>
          <a:ext cx="0" cy="0"/>
          <a:chOff x="0" y="0"/>
          <a:chExt cx="0" cy="0"/>
        </a:xfrm>
      </p:grpSpPr>
      <p:sp>
        <p:nvSpPr>
          <p:cNvPr id="2" name="Text 0"/>
          <p:cNvSpPr/>
          <p:nvPr/>
        </p:nvSpPr>
        <p:spPr>
          <a:xfrm>
            <a:off x="741045" y="582216"/>
            <a:ext cx="11932087" cy="661630"/>
          </a:xfrm>
          <a:prstGeom prst="rect">
            <a:avLst/>
          </a:prstGeom>
          <a:noFill/>
          <a:ln/>
        </p:spPr>
        <p:txBody>
          <a:bodyPr wrap="none" lIns="0" tIns="0" rIns="0" bIns="0" rtlCol="0" anchor="t"/>
          <a:lstStyle/>
          <a:p>
            <a:pPr marL="0" indent="0" algn="l">
              <a:lnSpc>
                <a:spcPts val="5200"/>
              </a:lnSpc>
              <a:buNone/>
            </a:pPr>
            <a:r>
              <a:rPr lang="en-US" sz="3200" dirty="0" smtClean="0">
                <a:solidFill>
                  <a:srgbClr val="312F2B"/>
                </a:solidFill>
                <a:latin typeface="Gelasio" pitchFamily="34" charset="0"/>
                <a:ea typeface="Gelasio" pitchFamily="34" charset="-122"/>
                <a:cs typeface="Gelasio" pitchFamily="34" charset="-120"/>
              </a:rPr>
              <a:t>TASVIRIY SAN’AT VA MADANIYATDA GRAFIK KO‘NIKMALAR</a:t>
            </a:r>
            <a:endParaRPr lang="en-US" sz="3200" dirty="0"/>
          </a:p>
        </p:txBody>
      </p:sp>
      <p:pic>
        <p:nvPicPr>
          <p:cNvPr id="3" name="Image 0" descr="preencoded.png"/>
          <p:cNvPicPr>
            <a:picLocks noChangeAspect="1"/>
          </p:cNvPicPr>
          <p:nvPr/>
        </p:nvPicPr>
        <p:blipFill>
          <a:blip r:embed="rId3"/>
          <a:stretch>
            <a:fillRect/>
          </a:stretch>
        </p:blipFill>
        <p:spPr>
          <a:xfrm>
            <a:off x="741045" y="1667232"/>
            <a:ext cx="6415326" cy="3964900"/>
          </a:xfrm>
          <a:prstGeom prst="rect">
            <a:avLst/>
          </a:prstGeom>
        </p:spPr>
      </p:pic>
      <p:sp>
        <p:nvSpPr>
          <p:cNvPr id="4" name="Text 1"/>
          <p:cNvSpPr/>
          <p:nvPr/>
        </p:nvSpPr>
        <p:spPr>
          <a:xfrm>
            <a:off x="741045" y="5896689"/>
            <a:ext cx="2646640" cy="330756"/>
          </a:xfrm>
          <a:prstGeom prst="rect">
            <a:avLst/>
          </a:prstGeom>
          <a:noFill/>
          <a:ln/>
        </p:spPr>
        <p:txBody>
          <a:bodyPr wrap="none" lIns="0" tIns="0" rIns="0" bIns="0" rtlCol="0" anchor="t"/>
          <a:lstStyle/>
          <a:p>
            <a:pPr marL="0" indent="0" algn="l">
              <a:lnSpc>
                <a:spcPts val="2600"/>
              </a:lnSpc>
              <a:buNone/>
            </a:pPr>
            <a:r>
              <a:rPr lang="en-US" sz="2050" dirty="0">
                <a:solidFill>
                  <a:srgbClr val="272525"/>
                </a:solidFill>
                <a:latin typeface="Gelasio" pitchFamily="34" charset="0"/>
                <a:ea typeface="Gelasio" pitchFamily="34" charset="-122"/>
                <a:cs typeface="Gelasio" pitchFamily="34" charset="-120"/>
              </a:rPr>
              <a:t>Kamoliddin Behzod</a:t>
            </a:r>
            <a:endParaRPr lang="en-US" sz="2050" dirty="0"/>
          </a:p>
        </p:txBody>
      </p:sp>
      <p:sp>
        <p:nvSpPr>
          <p:cNvPr id="5" name="Text 2"/>
          <p:cNvSpPr/>
          <p:nvPr/>
        </p:nvSpPr>
        <p:spPr>
          <a:xfrm>
            <a:off x="741045" y="6354366"/>
            <a:ext cx="6415326" cy="677228"/>
          </a:xfrm>
          <a:prstGeom prst="rect">
            <a:avLst/>
          </a:prstGeom>
          <a:noFill/>
          <a:ln/>
        </p:spPr>
        <p:txBody>
          <a:bodyPr wrap="square" lIns="0" tIns="0" rIns="0" bIns="0" rtlCol="0" anchor="t"/>
          <a:lstStyle/>
          <a:p>
            <a:pPr marL="0" indent="0" algn="l">
              <a:lnSpc>
                <a:spcPts val="2650"/>
              </a:lnSpc>
              <a:buNone/>
            </a:pPr>
            <a:r>
              <a:rPr lang="en-US" sz="1650" dirty="0">
                <a:solidFill>
                  <a:srgbClr val="272525"/>
                </a:solidFill>
                <a:latin typeface="Lato" pitchFamily="34" charset="0"/>
                <a:ea typeface="Lato" pitchFamily="34" charset="-122"/>
                <a:cs typeface="Lato" pitchFamily="34" charset="-120"/>
              </a:rPr>
              <a:t>Sharqona miniatura san’ati ustasi, ruhiyat va psixologik obrazlarni nozik tasvirlagan.</a:t>
            </a:r>
            <a:endParaRPr lang="en-US" sz="1650" dirty="0"/>
          </a:p>
        </p:txBody>
      </p:sp>
      <p:pic>
        <p:nvPicPr>
          <p:cNvPr id="6" name="Image 1" descr="preencoded.png"/>
          <p:cNvPicPr>
            <a:picLocks noChangeAspect="1"/>
          </p:cNvPicPr>
          <p:nvPr/>
        </p:nvPicPr>
        <p:blipFill>
          <a:blip r:embed="rId4"/>
          <a:stretch>
            <a:fillRect/>
          </a:stretch>
        </p:blipFill>
        <p:spPr>
          <a:xfrm>
            <a:off x="7473910" y="1667232"/>
            <a:ext cx="6415445" cy="3965019"/>
          </a:xfrm>
          <a:prstGeom prst="rect">
            <a:avLst/>
          </a:prstGeom>
        </p:spPr>
      </p:pic>
      <p:sp>
        <p:nvSpPr>
          <p:cNvPr id="7" name="Text 3"/>
          <p:cNvSpPr/>
          <p:nvPr/>
        </p:nvSpPr>
        <p:spPr>
          <a:xfrm>
            <a:off x="7473910" y="5896808"/>
            <a:ext cx="2646640" cy="330756"/>
          </a:xfrm>
          <a:prstGeom prst="rect">
            <a:avLst/>
          </a:prstGeom>
          <a:noFill/>
          <a:ln/>
        </p:spPr>
        <p:txBody>
          <a:bodyPr wrap="none" lIns="0" tIns="0" rIns="0" bIns="0" rtlCol="0" anchor="t"/>
          <a:lstStyle/>
          <a:p>
            <a:pPr marL="0" indent="0" algn="l">
              <a:lnSpc>
                <a:spcPts val="2600"/>
              </a:lnSpc>
              <a:buNone/>
            </a:pPr>
            <a:r>
              <a:rPr lang="en-US" sz="2050" dirty="0">
                <a:solidFill>
                  <a:srgbClr val="272525"/>
                </a:solidFill>
                <a:latin typeface="Gelasio" pitchFamily="34" charset="0"/>
                <a:ea typeface="Gelasio" pitchFamily="34" charset="-122"/>
                <a:cs typeface="Gelasio" pitchFamily="34" charset="-120"/>
              </a:rPr>
              <a:t>Leonardo da Vinchi</a:t>
            </a:r>
            <a:endParaRPr lang="en-US" sz="2050" dirty="0"/>
          </a:p>
        </p:txBody>
      </p:sp>
      <p:sp>
        <p:nvSpPr>
          <p:cNvPr id="8" name="Text 4"/>
          <p:cNvSpPr/>
          <p:nvPr/>
        </p:nvSpPr>
        <p:spPr>
          <a:xfrm>
            <a:off x="7473910" y="6354485"/>
            <a:ext cx="6415445" cy="677228"/>
          </a:xfrm>
          <a:prstGeom prst="rect">
            <a:avLst/>
          </a:prstGeom>
          <a:noFill/>
          <a:ln/>
        </p:spPr>
        <p:txBody>
          <a:bodyPr wrap="square" lIns="0" tIns="0" rIns="0" bIns="0" rtlCol="0" anchor="t"/>
          <a:lstStyle/>
          <a:p>
            <a:pPr marL="0" indent="0" algn="l">
              <a:lnSpc>
                <a:spcPts val="2650"/>
              </a:lnSpc>
              <a:buNone/>
            </a:pPr>
            <a:r>
              <a:rPr lang="en-US" sz="1650" dirty="0">
                <a:solidFill>
                  <a:srgbClr val="272525"/>
                </a:solidFill>
                <a:latin typeface="Lato" pitchFamily="34" charset="0"/>
                <a:ea typeface="Lato" pitchFamily="34" charset="-122"/>
                <a:cs typeface="Lato" pitchFamily="34" charset="-120"/>
              </a:rPr>
              <a:t>Yevropa tasviriy san’atining buyuk namoyandasi, Mona Liza orqali psixologik portret yo‘nalishini rivojlantirgan.</a:t>
            </a:r>
            <a:endParaRPr lang="en-US" sz="1650" dirty="0"/>
          </a:p>
        </p:txBody>
      </p:sp>
      <p:sp>
        <p:nvSpPr>
          <p:cNvPr id="9" name="Text 5"/>
          <p:cNvSpPr/>
          <p:nvPr/>
        </p:nvSpPr>
        <p:spPr>
          <a:xfrm>
            <a:off x="741045" y="7269837"/>
            <a:ext cx="13148310" cy="677228"/>
          </a:xfrm>
          <a:prstGeom prst="rect">
            <a:avLst/>
          </a:prstGeom>
          <a:noFill/>
          <a:ln/>
        </p:spPr>
        <p:txBody>
          <a:bodyPr wrap="square" lIns="0" tIns="0" rIns="0" bIns="0" rtlCol="0" anchor="t"/>
          <a:lstStyle/>
          <a:p>
            <a:pPr marL="0" indent="0" algn="l">
              <a:lnSpc>
                <a:spcPts val="2650"/>
              </a:lnSpc>
              <a:buNone/>
            </a:pPr>
            <a:r>
              <a:rPr lang="en-US" sz="1650" dirty="0">
                <a:solidFill>
                  <a:srgbClr val="272525"/>
                </a:solidFill>
                <a:latin typeface="Lato" pitchFamily="34" charset="0"/>
                <a:ea typeface="Lato" pitchFamily="34" charset="-122"/>
                <a:cs typeface="Lato" pitchFamily="34" charset="-120"/>
              </a:rPr>
              <a:t>Behzod va da Vinchi ijodi Sharq va Gʻarb san’ati o‘rtasidagi umumiylik va farqlarni ko‘rsatadi. Ularning asarlarida ruhiyat va ichki dunyo tasviri asosiy oʻrinda turadi.</a:t>
            </a:r>
            <a:endParaRPr lang="en-US" sz="1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486</Words>
  <Application>Microsoft Office PowerPoint</Application>
  <PresentationFormat>Произвольный</PresentationFormat>
  <Paragraphs>83</Paragraphs>
  <Slides>9</Slides>
  <Notes>9</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9</vt:i4>
      </vt:variant>
    </vt:vector>
  </HeadingPairs>
  <TitlesOfParts>
    <vt:vector size="14" baseType="lpstr">
      <vt:lpstr>Arial</vt:lpstr>
      <vt:lpstr>Calibri</vt:lpstr>
      <vt:lpstr>Gelasio</vt:lpstr>
      <vt:lpstr>Lato</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Administrator</cp:lastModifiedBy>
  <cp:revision>2</cp:revision>
  <dcterms:created xsi:type="dcterms:W3CDTF">2025-04-19T10:44:15Z</dcterms:created>
  <dcterms:modified xsi:type="dcterms:W3CDTF">2025-04-19T10:47:39Z</dcterms:modified>
</cp:coreProperties>
</file>