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Calibri" pitchFamily="34" charset="0"/>
      <p:regular r:id="rId14"/>
      <p:bold r:id="rId15"/>
      <p:italic r:id="rId16"/>
      <p:boldItalic r:id="rId17"/>
    </p:embeddedFont>
    <p:embeddedFont>
      <p:font typeface="DM Sans Medium" charset="0"/>
      <p:regular r:id="rId18"/>
    </p:embeddedFont>
    <p:embeddedFont>
      <p:font typeface="Inter" charset="0"/>
      <p:regular r:id="rId19"/>
    </p:embeddedFont>
  </p:embeddedFontLst>
  <p:defaultTextStyle>
    <a:defPPr>
      <a:defRPr lang="ru-RU"/>
    </a:defPPr>
    <a:lvl1pPr marL="0" algn="l" defTabSz="914309" rtl="0" eaLnBrk="1" latinLnBrk="0" hangingPunct="1">
      <a:defRPr sz="1900" kern="1200">
        <a:solidFill>
          <a:schemeClr val="tx1"/>
        </a:solidFill>
        <a:latin typeface="+mn-lt"/>
        <a:ea typeface="+mn-ea"/>
        <a:cs typeface="+mn-cs"/>
      </a:defRPr>
    </a:lvl1pPr>
    <a:lvl2pPr marL="457154" algn="l" defTabSz="914309" rtl="0" eaLnBrk="1" latinLnBrk="0" hangingPunct="1">
      <a:defRPr sz="1900" kern="1200">
        <a:solidFill>
          <a:schemeClr val="tx1"/>
        </a:solidFill>
        <a:latin typeface="+mn-lt"/>
        <a:ea typeface="+mn-ea"/>
        <a:cs typeface="+mn-cs"/>
      </a:defRPr>
    </a:lvl2pPr>
    <a:lvl3pPr marL="914309" algn="l" defTabSz="914309" rtl="0" eaLnBrk="1" latinLnBrk="0" hangingPunct="1">
      <a:defRPr sz="1900" kern="1200">
        <a:solidFill>
          <a:schemeClr val="tx1"/>
        </a:solidFill>
        <a:latin typeface="+mn-lt"/>
        <a:ea typeface="+mn-ea"/>
        <a:cs typeface="+mn-cs"/>
      </a:defRPr>
    </a:lvl3pPr>
    <a:lvl4pPr marL="1371463" algn="l" defTabSz="914309" rtl="0" eaLnBrk="1" latinLnBrk="0" hangingPunct="1">
      <a:defRPr sz="1900" kern="1200">
        <a:solidFill>
          <a:schemeClr val="tx1"/>
        </a:solidFill>
        <a:latin typeface="+mn-lt"/>
        <a:ea typeface="+mn-ea"/>
        <a:cs typeface="+mn-cs"/>
      </a:defRPr>
    </a:lvl4pPr>
    <a:lvl5pPr marL="1828617" algn="l" defTabSz="914309" rtl="0" eaLnBrk="1" latinLnBrk="0" hangingPunct="1">
      <a:defRPr sz="1900" kern="1200">
        <a:solidFill>
          <a:schemeClr val="tx1"/>
        </a:solidFill>
        <a:latin typeface="+mn-lt"/>
        <a:ea typeface="+mn-ea"/>
        <a:cs typeface="+mn-cs"/>
      </a:defRPr>
    </a:lvl5pPr>
    <a:lvl6pPr marL="2285771" algn="l" defTabSz="914309" rtl="0" eaLnBrk="1" latinLnBrk="0" hangingPunct="1">
      <a:defRPr sz="1900" kern="1200">
        <a:solidFill>
          <a:schemeClr val="tx1"/>
        </a:solidFill>
        <a:latin typeface="+mn-lt"/>
        <a:ea typeface="+mn-ea"/>
        <a:cs typeface="+mn-cs"/>
      </a:defRPr>
    </a:lvl6pPr>
    <a:lvl7pPr marL="2742926" algn="l" defTabSz="914309" rtl="0" eaLnBrk="1" latinLnBrk="0" hangingPunct="1">
      <a:defRPr sz="1900" kern="1200">
        <a:solidFill>
          <a:schemeClr val="tx1"/>
        </a:solidFill>
        <a:latin typeface="+mn-lt"/>
        <a:ea typeface="+mn-ea"/>
        <a:cs typeface="+mn-cs"/>
      </a:defRPr>
    </a:lvl7pPr>
    <a:lvl8pPr marL="3200080" algn="l" defTabSz="914309" rtl="0" eaLnBrk="1" latinLnBrk="0" hangingPunct="1">
      <a:defRPr sz="1900" kern="1200">
        <a:solidFill>
          <a:schemeClr val="tx1"/>
        </a:solidFill>
        <a:latin typeface="+mn-lt"/>
        <a:ea typeface="+mn-ea"/>
        <a:cs typeface="+mn-cs"/>
      </a:defRPr>
    </a:lvl8pPr>
    <a:lvl9pPr marL="3657234" algn="l" defTabSz="914309"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EAEAEA"/>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1" d="100"/>
          <a:sy n="91" d="100"/>
        </p:scale>
        <p:origin x="-534" y="-11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78E18C94-3F2E-4132-8BA6-B4134BA0D9E5}" type="datetimeFigureOut">
              <a:rPr lang="ru-RU" smtClean="0"/>
              <a:t>19.04.2025</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C9720E59-524B-4420-9D5B-778199AEC492}" type="slidenum">
              <a:rPr lang="ru-RU" smtClean="0"/>
              <a:t>‹#›</a:t>
            </a:fld>
            <a:endParaRPr lang="ru-RU"/>
          </a:p>
        </p:txBody>
      </p:sp>
    </p:spTree>
    <p:extLst>
      <p:ext uri="{BB962C8B-B14F-4D97-AF65-F5344CB8AC3E}">
        <p14:creationId xmlns:p14="http://schemas.microsoft.com/office/powerpoint/2010/main" val="4172779306"/>
      </p:ext>
    </p:extLst>
  </p:cSld>
  <p:clrMap bg1="lt1" tx1="dk1" bg2="lt2" tx2="dk2" accent1="accent1" accent2="accent2" accent3="accent3" accent4="accent4" accent5="accent5" accent6="accent6" hlink="hlink" folHlink="folHlink"/>
  <p:notesStyle>
    <a:lvl1pPr marL="0" algn="l" defTabSz="914309" rtl="0" eaLnBrk="1" latinLnBrk="0" hangingPunct="1">
      <a:defRPr sz="1100" kern="1200">
        <a:solidFill>
          <a:schemeClr val="tx1"/>
        </a:solidFill>
        <a:latin typeface="+mn-lt"/>
        <a:ea typeface="+mn-ea"/>
        <a:cs typeface="+mn-cs"/>
      </a:defRPr>
    </a:lvl1pPr>
    <a:lvl2pPr marL="457154" algn="l" defTabSz="914309" rtl="0" eaLnBrk="1" latinLnBrk="0" hangingPunct="1">
      <a:defRPr sz="1100" kern="1200">
        <a:solidFill>
          <a:schemeClr val="tx1"/>
        </a:solidFill>
        <a:latin typeface="+mn-lt"/>
        <a:ea typeface="+mn-ea"/>
        <a:cs typeface="+mn-cs"/>
      </a:defRPr>
    </a:lvl2pPr>
    <a:lvl3pPr marL="914309" algn="l" defTabSz="914309" rtl="0" eaLnBrk="1" latinLnBrk="0" hangingPunct="1">
      <a:defRPr sz="1100" kern="1200">
        <a:solidFill>
          <a:schemeClr val="tx1"/>
        </a:solidFill>
        <a:latin typeface="+mn-lt"/>
        <a:ea typeface="+mn-ea"/>
        <a:cs typeface="+mn-cs"/>
      </a:defRPr>
    </a:lvl3pPr>
    <a:lvl4pPr marL="1371463" algn="l" defTabSz="914309" rtl="0" eaLnBrk="1" latinLnBrk="0" hangingPunct="1">
      <a:defRPr sz="1100" kern="1200">
        <a:solidFill>
          <a:schemeClr val="tx1"/>
        </a:solidFill>
        <a:latin typeface="+mn-lt"/>
        <a:ea typeface="+mn-ea"/>
        <a:cs typeface="+mn-cs"/>
      </a:defRPr>
    </a:lvl4pPr>
    <a:lvl5pPr marL="1828617" algn="l" defTabSz="914309" rtl="0" eaLnBrk="1" latinLnBrk="0" hangingPunct="1">
      <a:defRPr sz="1100" kern="1200">
        <a:solidFill>
          <a:schemeClr val="tx1"/>
        </a:solidFill>
        <a:latin typeface="+mn-lt"/>
        <a:ea typeface="+mn-ea"/>
        <a:cs typeface="+mn-cs"/>
      </a:defRPr>
    </a:lvl5pPr>
    <a:lvl6pPr marL="2285771" algn="l" defTabSz="914309" rtl="0" eaLnBrk="1" latinLnBrk="0" hangingPunct="1">
      <a:defRPr sz="1100" kern="1200">
        <a:solidFill>
          <a:schemeClr val="tx1"/>
        </a:solidFill>
        <a:latin typeface="+mn-lt"/>
        <a:ea typeface="+mn-ea"/>
        <a:cs typeface="+mn-cs"/>
      </a:defRPr>
    </a:lvl6pPr>
    <a:lvl7pPr marL="2742926" algn="l" defTabSz="914309" rtl="0" eaLnBrk="1" latinLnBrk="0" hangingPunct="1">
      <a:defRPr sz="1100" kern="1200">
        <a:solidFill>
          <a:schemeClr val="tx1"/>
        </a:solidFill>
        <a:latin typeface="+mn-lt"/>
        <a:ea typeface="+mn-ea"/>
        <a:cs typeface="+mn-cs"/>
      </a:defRPr>
    </a:lvl7pPr>
    <a:lvl8pPr marL="3200080" algn="l" defTabSz="914309" rtl="0" eaLnBrk="1" latinLnBrk="0" hangingPunct="1">
      <a:defRPr sz="1100" kern="1200">
        <a:solidFill>
          <a:schemeClr val="tx1"/>
        </a:solidFill>
        <a:latin typeface="+mn-lt"/>
        <a:ea typeface="+mn-ea"/>
        <a:cs typeface="+mn-cs"/>
      </a:defRPr>
    </a:lvl8pPr>
    <a:lvl9pPr marL="3657234" algn="l" defTabSz="914309"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3" y="967859"/>
            <a:ext cx="8539393" cy="1417558"/>
          </a:xfrm>
          <a:prstGeom prst="rect">
            <a:avLst/>
          </a:prstGeom>
          <a:noFill/>
          <a:ln/>
        </p:spPr>
        <p:txBody>
          <a:bodyPr wrap="square" lIns="0" tIns="0" rIns="0" bIns="0" rtlCol="0" anchor="t"/>
          <a:lstStyle/>
          <a:p>
            <a:pPr>
              <a:lnSpc>
                <a:spcPts val="5550"/>
              </a:lnSpc>
            </a:pPr>
            <a:r>
              <a:rPr lang="uz-Cyrl-UZ" sz="4400" b="1" dirty="0" smtClean="0"/>
              <a:t>ELEKTRON </a:t>
            </a:r>
            <a:r>
              <a:rPr lang="uz-Cyrl-UZ" sz="4400" b="1" dirty="0"/>
              <a:t>JADVAL MUHARRIRLARI. </a:t>
            </a:r>
            <a:r>
              <a:rPr lang="en-US" sz="4400" b="1" dirty="0"/>
              <a:t>MS EXCEL DASTURI</a:t>
            </a:r>
            <a:endParaRPr lang="en-US" sz="4400" dirty="0"/>
          </a:p>
        </p:txBody>
      </p:sp>
      <p:sp>
        <p:nvSpPr>
          <p:cNvPr id="4" name="Text 1"/>
          <p:cNvSpPr/>
          <p:nvPr/>
        </p:nvSpPr>
        <p:spPr>
          <a:xfrm>
            <a:off x="6280193" y="2725581"/>
            <a:ext cx="7556421" cy="217741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Elektron jadvallar hayotning turli sohalarida, ayniqsa hisoblash va iqtisodiy masalalarni yechishda keng qoʻllaniladi. Ular bank hujjatlari bilan ishlash kabi murakkab vazifalarni tez va samarali bajarishga yordam beradi. Hisoblash elektron jadvalining dastlabki dasturi 1979-yilda VisiCals nomi bilan ishlab chiqilgan va Apple II uchun moʻljallangan edi.</a:t>
            </a:r>
            <a:endParaRPr lang="en-US" sz="1700" dirty="0"/>
          </a:p>
        </p:txBody>
      </p:sp>
      <p:sp>
        <p:nvSpPr>
          <p:cNvPr id="5" name="Text 2"/>
          <p:cNvSpPr/>
          <p:nvPr/>
        </p:nvSpPr>
        <p:spPr>
          <a:xfrm>
            <a:off x="6280193" y="5158145"/>
            <a:ext cx="7556421" cy="1451610"/>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1981-yilda IBM PC paydo boʻlishi bilan elektron jadvallar yangi avlodga oʻtdi. Microsoftning Multiplan dasturi va LOTUS 1-2-3 kabi dasturlar paydo boʻldi. 1997-yilda esa Microsoft Excel eng kuchli va ommabop dastur sifatida taqdim etildi.</a:t>
            </a:r>
            <a:endParaRPr lang="en-US" sz="1700" dirty="0"/>
          </a:p>
        </p:txBody>
      </p:sp>
      <p:sp>
        <p:nvSpPr>
          <p:cNvPr id="6" name="Shape 3"/>
          <p:cNvSpPr/>
          <p:nvPr/>
        </p:nvSpPr>
        <p:spPr>
          <a:xfrm>
            <a:off x="6280191" y="6881816"/>
            <a:ext cx="362902" cy="362903"/>
          </a:xfrm>
          <a:prstGeom prst="roundRect">
            <a:avLst>
              <a:gd name="adj" fmla="val 25194296"/>
            </a:avLst>
          </a:prstGeom>
          <a:noFill/>
          <a:ln w="7620">
            <a:solidFill>
              <a:srgbClr val="FFFFFF"/>
            </a:solidFill>
            <a:prstDash val="solid"/>
          </a:ln>
        </p:spPr>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3878" y="758073"/>
            <a:ext cx="7649051" cy="1334929"/>
          </a:xfrm>
          <a:prstGeom prst="rect">
            <a:avLst/>
          </a:prstGeom>
          <a:noFill/>
          <a:ln/>
        </p:spPr>
        <p:txBody>
          <a:bodyPr wrap="square" lIns="0" tIns="0" rIns="0" bIns="0" rtlCol="0" anchor="t"/>
          <a:lstStyle/>
          <a:p>
            <a:pPr>
              <a:lnSpc>
                <a:spcPts val="5250"/>
              </a:lnSpc>
            </a:pPr>
            <a:r>
              <a:rPr lang="en-US" sz="4100" dirty="0">
                <a:solidFill>
                  <a:srgbClr val="161613"/>
                </a:solidFill>
                <a:latin typeface="DM Sans Medium" pitchFamily="34" charset="0"/>
                <a:ea typeface="DM Sans Medium" pitchFamily="34" charset="-122"/>
                <a:cs typeface="DM Sans Medium" pitchFamily="34" charset="-120"/>
              </a:rPr>
              <a:t>Elektron Jadval Muharrirlari va Ularning Imkoniyatlari</a:t>
            </a:r>
            <a:endParaRPr lang="en-US" sz="4100" dirty="0"/>
          </a:p>
        </p:txBody>
      </p:sp>
      <p:sp>
        <p:nvSpPr>
          <p:cNvPr id="4" name="Shape 1"/>
          <p:cNvSpPr/>
          <p:nvPr/>
        </p:nvSpPr>
        <p:spPr>
          <a:xfrm>
            <a:off x="6233874" y="2413280"/>
            <a:ext cx="3717846" cy="3272552"/>
          </a:xfrm>
          <a:prstGeom prst="roundRect">
            <a:avLst>
              <a:gd name="adj" fmla="val 979"/>
            </a:avLst>
          </a:prstGeom>
          <a:solidFill>
            <a:srgbClr val="EDEBE3"/>
          </a:solidFill>
          <a:ln/>
        </p:spPr>
      </p:sp>
      <p:sp>
        <p:nvSpPr>
          <p:cNvPr id="5" name="Text 2"/>
          <p:cNvSpPr/>
          <p:nvPr/>
        </p:nvSpPr>
        <p:spPr>
          <a:xfrm>
            <a:off x="6447354" y="2626757"/>
            <a:ext cx="3290886" cy="667226"/>
          </a:xfrm>
          <a:prstGeom prst="rect">
            <a:avLst/>
          </a:prstGeom>
          <a:noFill/>
          <a:ln/>
        </p:spPr>
        <p:txBody>
          <a:bodyPr wrap="square" lIns="0" tIns="0" rIns="0" bIns="0" rtlCol="0" anchor="t"/>
          <a:lstStyle/>
          <a:p>
            <a:pPr>
              <a:lnSpc>
                <a:spcPts val="2600"/>
              </a:lnSpc>
            </a:pPr>
            <a:r>
              <a:rPr lang="en-US" sz="2100" dirty="0">
                <a:solidFill>
                  <a:srgbClr val="161613"/>
                </a:solidFill>
                <a:latin typeface="DM Sans Medium" pitchFamily="34" charset="0"/>
                <a:ea typeface="DM Sans Medium" pitchFamily="34" charset="-122"/>
                <a:cs typeface="DM Sans Medium" pitchFamily="34" charset="-120"/>
              </a:rPr>
              <a:t>Excelning Kuchli Tomonlari</a:t>
            </a:r>
            <a:endParaRPr lang="en-US" sz="2100" dirty="0"/>
          </a:p>
        </p:txBody>
      </p:sp>
      <p:sp>
        <p:nvSpPr>
          <p:cNvPr id="6" name="Text 3"/>
          <p:cNvSpPr/>
          <p:nvPr/>
        </p:nvSpPr>
        <p:spPr>
          <a:xfrm>
            <a:off x="6447354" y="3422096"/>
            <a:ext cx="3290886" cy="2050256"/>
          </a:xfrm>
          <a:prstGeom prst="rect">
            <a:avLst/>
          </a:prstGeom>
          <a:noFill/>
          <a:ln/>
        </p:spPr>
        <p:txBody>
          <a:bodyPr wrap="square" lIns="0" tIns="0" rIns="0" bIns="0" rtlCol="0" anchor="t"/>
          <a:lstStyle/>
          <a:p>
            <a:pPr>
              <a:lnSpc>
                <a:spcPts val="2650"/>
              </a:lnSpc>
            </a:pPr>
            <a:r>
              <a:rPr lang="en-US" sz="1700" dirty="0">
                <a:solidFill>
                  <a:srgbClr val="161613"/>
                </a:solidFill>
                <a:latin typeface="Inter" pitchFamily="34" charset="0"/>
                <a:ea typeface="Inter" pitchFamily="34" charset="-122"/>
                <a:cs typeface="Inter" pitchFamily="34" charset="-120"/>
              </a:rPr>
              <a:t>Excel matn, son, sana va boshqa ma’lumotlarni qayta ishlash, saqlash, bezash va chop etish imkonini beradi. U WinWord tahrirlash vositalaridan foydalanishga ham ega.</a:t>
            </a:r>
            <a:endParaRPr lang="en-US" sz="1700" dirty="0"/>
          </a:p>
        </p:txBody>
      </p:sp>
      <p:sp>
        <p:nvSpPr>
          <p:cNvPr id="7" name="Shape 4"/>
          <p:cNvSpPr/>
          <p:nvPr/>
        </p:nvSpPr>
        <p:spPr>
          <a:xfrm>
            <a:off x="10165199" y="2413280"/>
            <a:ext cx="3717846" cy="3272552"/>
          </a:xfrm>
          <a:prstGeom prst="roundRect">
            <a:avLst>
              <a:gd name="adj" fmla="val 979"/>
            </a:avLst>
          </a:prstGeom>
          <a:solidFill>
            <a:srgbClr val="EDEBE3"/>
          </a:solidFill>
          <a:ln/>
        </p:spPr>
      </p:sp>
      <p:sp>
        <p:nvSpPr>
          <p:cNvPr id="8" name="Text 5"/>
          <p:cNvSpPr/>
          <p:nvPr/>
        </p:nvSpPr>
        <p:spPr>
          <a:xfrm>
            <a:off x="10378678" y="2626760"/>
            <a:ext cx="3245882" cy="333613"/>
          </a:xfrm>
          <a:prstGeom prst="rect">
            <a:avLst/>
          </a:prstGeom>
          <a:noFill/>
          <a:ln/>
        </p:spPr>
        <p:txBody>
          <a:bodyPr wrap="none" lIns="0" tIns="0" rIns="0" bIns="0" rtlCol="0" anchor="t"/>
          <a:lstStyle/>
          <a:p>
            <a:pPr>
              <a:lnSpc>
                <a:spcPts val="2600"/>
              </a:lnSpc>
            </a:pPr>
            <a:r>
              <a:rPr lang="en-US" sz="2100" dirty="0">
                <a:solidFill>
                  <a:srgbClr val="161613"/>
                </a:solidFill>
                <a:latin typeface="DM Sans Medium" pitchFamily="34" charset="0"/>
                <a:ea typeface="DM Sans Medium" pitchFamily="34" charset="-122"/>
                <a:cs typeface="DM Sans Medium" pitchFamily="34" charset="-120"/>
              </a:rPr>
              <a:t>Visual Basic Integratsiyasi</a:t>
            </a:r>
            <a:endParaRPr lang="en-US" sz="2100" dirty="0"/>
          </a:p>
        </p:txBody>
      </p:sp>
      <p:sp>
        <p:nvSpPr>
          <p:cNvPr id="9" name="Text 6"/>
          <p:cNvSpPr/>
          <p:nvPr/>
        </p:nvSpPr>
        <p:spPr>
          <a:xfrm>
            <a:off x="10378679" y="3088483"/>
            <a:ext cx="3290886" cy="2050256"/>
          </a:xfrm>
          <a:prstGeom prst="rect">
            <a:avLst/>
          </a:prstGeom>
          <a:noFill/>
          <a:ln/>
        </p:spPr>
        <p:txBody>
          <a:bodyPr wrap="square" lIns="0" tIns="0" rIns="0" bIns="0" rtlCol="0" anchor="t"/>
          <a:lstStyle/>
          <a:p>
            <a:pPr>
              <a:lnSpc>
                <a:spcPts val="2650"/>
              </a:lnSpc>
            </a:pPr>
            <a:r>
              <a:rPr lang="en-US" sz="1700" dirty="0">
                <a:solidFill>
                  <a:srgbClr val="161613"/>
                </a:solidFill>
                <a:latin typeface="Inter" pitchFamily="34" charset="0"/>
                <a:ea typeface="Inter" pitchFamily="34" charset="-122"/>
                <a:cs typeface="Inter" pitchFamily="34" charset="-120"/>
              </a:rPr>
              <a:t>1993-yildan boshlab Excel Visual Basic dasturlash tilini qoʻllab-quvvatlaydi, bu esa avtomatlashtirish va murakkab masalalarni yechishda yordam beradi.</a:t>
            </a:r>
            <a:endParaRPr lang="en-US" sz="1700" dirty="0"/>
          </a:p>
        </p:txBody>
      </p:sp>
      <p:sp>
        <p:nvSpPr>
          <p:cNvPr id="10" name="Shape 7"/>
          <p:cNvSpPr/>
          <p:nvPr/>
        </p:nvSpPr>
        <p:spPr>
          <a:xfrm>
            <a:off x="6233878" y="5899309"/>
            <a:ext cx="7649051" cy="1572101"/>
          </a:xfrm>
          <a:prstGeom prst="roundRect">
            <a:avLst>
              <a:gd name="adj" fmla="val 2038"/>
            </a:avLst>
          </a:prstGeom>
          <a:solidFill>
            <a:srgbClr val="EDEBE3"/>
          </a:solidFill>
          <a:ln/>
        </p:spPr>
      </p:sp>
      <p:sp>
        <p:nvSpPr>
          <p:cNvPr id="11" name="Text 8"/>
          <p:cNvSpPr/>
          <p:nvPr/>
        </p:nvSpPr>
        <p:spPr>
          <a:xfrm>
            <a:off x="6447356" y="6112790"/>
            <a:ext cx="3734990" cy="333613"/>
          </a:xfrm>
          <a:prstGeom prst="rect">
            <a:avLst/>
          </a:prstGeom>
          <a:noFill/>
          <a:ln/>
        </p:spPr>
        <p:txBody>
          <a:bodyPr wrap="none" lIns="0" tIns="0" rIns="0" bIns="0" rtlCol="0" anchor="t"/>
          <a:lstStyle/>
          <a:p>
            <a:pPr>
              <a:lnSpc>
                <a:spcPts val="2600"/>
              </a:lnSpc>
            </a:pPr>
            <a:r>
              <a:rPr lang="en-US" sz="2100" dirty="0">
                <a:solidFill>
                  <a:srgbClr val="161613"/>
                </a:solidFill>
                <a:latin typeface="DM Sans Medium" pitchFamily="34" charset="0"/>
                <a:ea typeface="DM Sans Medium" pitchFamily="34" charset="-122"/>
                <a:cs typeface="DM Sans Medium" pitchFamily="34" charset="-120"/>
              </a:rPr>
              <a:t>Interfeys va Moslashuvchanlik</a:t>
            </a:r>
            <a:endParaRPr lang="en-US" sz="2100" dirty="0"/>
          </a:p>
        </p:txBody>
      </p:sp>
      <p:sp>
        <p:nvSpPr>
          <p:cNvPr id="12" name="Text 9"/>
          <p:cNvSpPr/>
          <p:nvPr/>
        </p:nvSpPr>
        <p:spPr>
          <a:xfrm>
            <a:off x="6447355" y="6574512"/>
            <a:ext cx="7222093" cy="683419"/>
          </a:xfrm>
          <a:prstGeom prst="rect">
            <a:avLst/>
          </a:prstGeom>
          <a:noFill/>
          <a:ln/>
        </p:spPr>
        <p:txBody>
          <a:bodyPr wrap="square" lIns="0" tIns="0" rIns="0" bIns="0" rtlCol="0" anchor="t"/>
          <a:lstStyle/>
          <a:p>
            <a:pPr>
              <a:lnSpc>
                <a:spcPts val="2650"/>
              </a:lnSpc>
            </a:pPr>
            <a:r>
              <a:rPr lang="en-US" sz="1700" dirty="0">
                <a:solidFill>
                  <a:srgbClr val="161613"/>
                </a:solidFill>
                <a:latin typeface="Inter" pitchFamily="34" charset="0"/>
                <a:ea typeface="Inter" pitchFamily="34" charset="-122"/>
                <a:cs typeface="Inter" pitchFamily="34" charset="-120"/>
              </a:rPr>
              <a:t>Excel foydalanuvchiga jadval ko‘rinishini, shrift va katak tashqi koʻrinishini o‘zgartirish imkonini beruvchi ilk jadval muharriridir.</a:t>
            </a:r>
            <a:endParaRPr lang="en-US" sz="17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sp>
        <p:nvSpPr>
          <p:cNvPr id="2" name="Text 0"/>
          <p:cNvSpPr/>
          <p:nvPr/>
        </p:nvSpPr>
        <p:spPr>
          <a:xfrm>
            <a:off x="793793" y="2539963"/>
            <a:ext cx="10943749" cy="708779"/>
          </a:xfrm>
          <a:prstGeom prst="rect">
            <a:avLst/>
          </a:prstGeom>
          <a:noFill/>
          <a:ln/>
        </p:spPr>
        <p:txBody>
          <a:bodyPr wrap="none" lIns="0" tIns="0" rIns="0" bIns="0" rtlCol="0" anchor="t"/>
          <a:lstStyle/>
          <a:p>
            <a:pPr>
              <a:lnSpc>
                <a:spcPts val="5550"/>
              </a:lnSpc>
            </a:pPr>
            <a:r>
              <a:rPr lang="en-US" sz="4400" dirty="0">
                <a:solidFill>
                  <a:srgbClr val="161613"/>
                </a:solidFill>
                <a:latin typeface="DM Sans Medium" pitchFamily="34" charset="0"/>
                <a:ea typeface="DM Sans Medium" pitchFamily="34" charset="-122"/>
                <a:cs typeface="DM Sans Medium" pitchFamily="34" charset="-120"/>
              </a:rPr>
              <a:t>Elektron Jadvalning Asosiy Tushunchalari</a:t>
            </a:r>
            <a:endParaRPr lang="en-US" sz="4400" dirty="0"/>
          </a:p>
        </p:txBody>
      </p:sp>
      <p:sp>
        <p:nvSpPr>
          <p:cNvPr id="3" name="Text 1"/>
          <p:cNvSpPr/>
          <p:nvPr/>
        </p:nvSpPr>
        <p:spPr>
          <a:xfrm>
            <a:off x="793792" y="3815716"/>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Katak va Diapazon</a:t>
            </a:r>
            <a:endParaRPr lang="en-US" sz="2100" dirty="0"/>
          </a:p>
        </p:txBody>
      </p:sp>
      <p:sp>
        <p:nvSpPr>
          <p:cNvPr id="4" name="Text 2"/>
          <p:cNvSpPr/>
          <p:nvPr/>
        </p:nvSpPr>
        <p:spPr>
          <a:xfrm>
            <a:off x="793793" y="4396861"/>
            <a:ext cx="6244709" cy="1088708"/>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Katak – ustun va satr kesishgan joydagi birlik, har birining o‘z manzili bor (masalan, A1). Diapazon – bir nechta katakchalar majmuasi.</a:t>
            </a:r>
            <a:endParaRPr lang="en-US" sz="1700" dirty="0"/>
          </a:p>
        </p:txBody>
      </p:sp>
      <p:sp>
        <p:nvSpPr>
          <p:cNvPr id="5" name="Text 3"/>
          <p:cNvSpPr/>
          <p:nvPr/>
        </p:nvSpPr>
        <p:spPr>
          <a:xfrm>
            <a:off x="7599523" y="3815716"/>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Sahifa, Satr va Ustun</a:t>
            </a:r>
            <a:endParaRPr lang="en-US" sz="2100" dirty="0"/>
          </a:p>
        </p:txBody>
      </p:sp>
      <p:sp>
        <p:nvSpPr>
          <p:cNvPr id="6" name="Text 4"/>
          <p:cNvSpPr/>
          <p:nvPr/>
        </p:nvSpPr>
        <p:spPr>
          <a:xfrm>
            <a:off x="7599524" y="4396859"/>
            <a:ext cx="6244709"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Sahifa yoki list – ishchi jadvalning alohida varaqi. Satrlar raqamlanadi, ustunlar esa harflar bilan belgilanadi.</a:t>
            </a:r>
            <a:endParaRPr lang="en-US" sz="17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3" y="1106805"/>
            <a:ext cx="7556421" cy="1417558"/>
          </a:xfrm>
          <a:prstGeom prst="rect">
            <a:avLst/>
          </a:prstGeom>
          <a:noFill/>
          <a:ln/>
        </p:spPr>
        <p:txBody>
          <a:bodyPr wrap="square" lIns="0" tIns="0" rIns="0" bIns="0" rtlCol="0" anchor="t"/>
          <a:lstStyle/>
          <a:p>
            <a:pPr>
              <a:lnSpc>
                <a:spcPts val="5550"/>
              </a:lnSpc>
            </a:pPr>
            <a:r>
              <a:rPr lang="en-US" sz="4400" dirty="0">
                <a:solidFill>
                  <a:srgbClr val="161613"/>
                </a:solidFill>
                <a:latin typeface="DM Sans Medium" pitchFamily="34" charset="0"/>
                <a:ea typeface="DM Sans Medium" pitchFamily="34" charset="-122"/>
                <a:cs typeface="DM Sans Medium" pitchFamily="34" charset="-120"/>
              </a:rPr>
              <a:t>Ma’lumot Turlari va Formatlari</a:t>
            </a:r>
            <a:endParaRPr lang="en-US" sz="4400" dirty="0"/>
          </a:p>
        </p:txBody>
      </p:sp>
      <p:sp>
        <p:nvSpPr>
          <p:cNvPr id="4" name="Shape 1"/>
          <p:cNvSpPr/>
          <p:nvPr/>
        </p:nvSpPr>
        <p:spPr>
          <a:xfrm>
            <a:off x="793791" y="3119676"/>
            <a:ext cx="510302" cy="510302"/>
          </a:xfrm>
          <a:prstGeom prst="roundRect">
            <a:avLst>
              <a:gd name="adj" fmla="val 6667"/>
            </a:avLst>
          </a:prstGeom>
          <a:solidFill>
            <a:srgbClr val="EDEBE3"/>
          </a:solidFill>
          <a:ln/>
        </p:spPr>
      </p:sp>
      <p:sp>
        <p:nvSpPr>
          <p:cNvPr id="5" name="Text 2"/>
          <p:cNvSpPr/>
          <p:nvPr/>
        </p:nvSpPr>
        <p:spPr>
          <a:xfrm>
            <a:off x="1530907" y="3119678"/>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Sonli Qiymatlar</a:t>
            </a:r>
            <a:endParaRPr lang="en-US" sz="2100" dirty="0"/>
          </a:p>
        </p:txBody>
      </p:sp>
      <p:sp>
        <p:nvSpPr>
          <p:cNvPr id="6" name="Text 3"/>
          <p:cNvSpPr/>
          <p:nvPr/>
        </p:nvSpPr>
        <p:spPr>
          <a:xfrm>
            <a:off x="1530907" y="3610096"/>
            <a:ext cx="2927747" cy="1451610"/>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Sotish hajmi, ishchilar soni kabi o‘lchovlar, formulalarda va diagrammalarda ishlatiladi.</a:t>
            </a:r>
            <a:endParaRPr lang="en-US" sz="1700" dirty="0"/>
          </a:p>
        </p:txBody>
      </p:sp>
      <p:sp>
        <p:nvSpPr>
          <p:cNvPr id="7" name="Shape 4"/>
          <p:cNvSpPr/>
          <p:nvPr/>
        </p:nvSpPr>
        <p:spPr>
          <a:xfrm>
            <a:off x="4685468" y="3119676"/>
            <a:ext cx="510302" cy="510302"/>
          </a:xfrm>
          <a:prstGeom prst="roundRect">
            <a:avLst>
              <a:gd name="adj" fmla="val 6667"/>
            </a:avLst>
          </a:prstGeom>
          <a:solidFill>
            <a:srgbClr val="EDEBE3"/>
          </a:solidFill>
          <a:ln/>
        </p:spPr>
      </p:sp>
      <p:sp>
        <p:nvSpPr>
          <p:cNvPr id="8" name="Text 5"/>
          <p:cNvSpPr/>
          <p:nvPr/>
        </p:nvSpPr>
        <p:spPr>
          <a:xfrm>
            <a:off x="5422584" y="3119678"/>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Matn</a:t>
            </a:r>
            <a:endParaRPr lang="en-US" sz="2100" dirty="0"/>
          </a:p>
        </p:txBody>
      </p:sp>
      <p:sp>
        <p:nvSpPr>
          <p:cNvPr id="9" name="Text 6"/>
          <p:cNvSpPr/>
          <p:nvPr/>
        </p:nvSpPr>
        <p:spPr>
          <a:xfrm>
            <a:off x="5422584" y="3610094"/>
            <a:ext cx="2927747" cy="1814513"/>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Ustun sarlavhalari, ma’lumotlar tavsifi uchun ishlatiladi, sondan boshlansa ham matn hisoblanadi.</a:t>
            </a:r>
            <a:endParaRPr lang="en-US" sz="1700" dirty="0"/>
          </a:p>
        </p:txBody>
      </p:sp>
      <p:sp>
        <p:nvSpPr>
          <p:cNvPr id="10" name="Shape 7"/>
          <p:cNvSpPr/>
          <p:nvPr/>
        </p:nvSpPr>
        <p:spPr>
          <a:xfrm>
            <a:off x="793791" y="5906572"/>
            <a:ext cx="510302" cy="510302"/>
          </a:xfrm>
          <a:prstGeom prst="roundRect">
            <a:avLst>
              <a:gd name="adj" fmla="val 6667"/>
            </a:avLst>
          </a:prstGeom>
          <a:solidFill>
            <a:srgbClr val="EDEBE3"/>
          </a:solidFill>
          <a:ln/>
        </p:spPr>
      </p:sp>
      <p:sp>
        <p:nvSpPr>
          <p:cNvPr id="11" name="Text 8"/>
          <p:cNvSpPr/>
          <p:nvPr/>
        </p:nvSpPr>
        <p:spPr>
          <a:xfrm>
            <a:off x="1530907" y="5906572"/>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Formulalar</a:t>
            </a:r>
            <a:endParaRPr lang="en-US" sz="2100" dirty="0"/>
          </a:p>
        </p:txBody>
      </p:sp>
      <p:sp>
        <p:nvSpPr>
          <p:cNvPr id="12" name="Text 9"/>
          <p:cNvSpPr/>
          <p:nvPr/>
        </p:nvSpPr>
        <p:spPr>
          <a:xfrm>
            <a:off x="1530905" y="6396990"/>
            <a:ext cx="6819306"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Hisoblash uchun ishlatiladi, o‘zgartirilganda natija avtomatik yangilanadi.</a:t>
            </a:r>
            <a:endParaRPr lang="en-US" sz="17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
            <a:ext cx="14630400" cy="2532817"/>
          </a:xfrm>
          <a:prstGeom prst="rect">
            <a:avLst/>
          </a:prstGeom>
        </p:spPr>
      </p:pic>
      <p:sp>
        <p:nvSpPr>
          <p:cNvPr id="3" name="Text 0"/>
          <p:cNvSpPr/>
          <p:nvPr/>
        </p:nvSpPr>
        <p:spPr>
          <a:xfrm>
            <a:off x="709136" y="3090029"/>
            <a:ext cx="8943738" cy="633174"/>
          </a:xfrm>
          <a:prstGeom prst="rect">
            <a:avLst/>
          </a:prstGeom>
          <a:noFill/>
          <a:ln/>
        </p:spPr>
        <p:txBody>
          <a:bodyPr wrap="none" lIns="0" tIns="0" rIns="0" bIns="0" rtlCol="0" anchor="t"/>
          <a:lstStyle/>
          <a:p>
            <a:pPr>
              <a:lnSpc>
                <a:spcPts val="4950"/>
              </a:lnSpc>
            </a:pPr>
            <a:r>
              <a:rPr lang="en-US" sz="4000" dirty="0">
                <a:solidFill>
                  <a:srgbClr val="161613"/>
                </a:solidFill>
                <a:latin typeface="DM Sans Medium" pitchFamily="34" charset="0"/>
                <a:ea typeface="DM Sans Medium" pitchFamily="34" charset="-122"/>
                <a:cs typeface="DM Sans Medium" pitchFamily="34" charset="-120"/>
              </a:rPr>
              <a:t>Ma’lumot Kiritish va Tahrirlash Usullari</a:t>
            </a:r>
            <a:endParaRPr lang="en-US" sz="4000" dirty="0"/>
          </a:p>
        </p:txBody>
      </p:sp>
      <p:pic>
        <p:nvPicPr>
          <p:cNvPr id="4" name="Image 1" descr="preencoded.png"/>
          <p:cNvPicPr>
            <a:picLocks noChangeAspect="1"/>
          </p:cNvPicPr>
          <p:nvPr/>
        </p:nvPicPr>
        <p:blipFill>
          <a:blip r:embed="rId4"/>
          <a:stretch>
            <a:fillRect/>
          </a:stretch>
        </p:blipFill>
        <p:spPr>
          <a:xfrm>
            <a:off x="709140" y="4027053"/>
            <a:ext cx="1013102" cy="1215748"/>
          </a:xfrm>
          <a:prstGeom prst="rect">
            <a:avLst/>
          </a:prstGeom>
        </p:spPr>
      </p:pic>
      <p:sp>
        <p:nvSpPr>
          <p:cNvPr id="5" name="Text 1"/>
          <p:cNvSpPr/>
          <p:nvPr/>
        </p:nvSpPr>
        <p:spPr>
          <a:xfrm>
            <a:off x="2026088" y="4229578"/>
            <a:ext cx="4146234" cy="316468"/>
          </a:xfrm>
          <a:prstGeom prst="rect">
            <a:avLst/>
          </a:prstGeom>
          <a:noFill/>
          <a:ln/>
        </p:spPr>
        <p:txBody>
          <a:bodyPr wrap="none" lIns="0" tIns="0" rIns="0" bIns="0" rtlCol="0" anchor="t"/>
          <a:lstStyle/>
          <a:p>
            <a:pPr>
              <a:lnSpc>
                <a:spcPts val="2450"/>
              </a:lnSpc>
            </a:pPr>
            <a:r>
              <a:rPr lang="en-US" sz="2000" dirty="0">
                <a:solidFill>
                  <a:srgbClr val="161613"/>
                </a:solidFill>
                <a:latin typeface="DM Sans Medium" pitchFamily="34" charset="0"/>
                <a:ea typeface="DM Sans Medium" pitchFamily="34" charset="-122"/>
                <a:cs typeface="DM Sans Medium" pitchFamily="34" charset="-120"/>
              </a:rPr>
              <a:t>To‘g‘ridan-to‘g‘ri katakda tahrirlash</a:t>
            </a:r>
            <a:endParaRPr lang="en-US" sz="2000" dirty="0"/>
          </a:p>
        </p:txBody>
      </p:sp>
      <p:sp>
        <p:nvSpPr>
          <p:cNvPr id="6" name="Text 2"/>
          <p:cNvSpPr/>
          <p:nvPr/>
        </p:nvSpPr>
        <p:spPr>
          <a:xfrm>
            <a:off x="2026088" y="4667609"/>
            <a:ext cx="11895178" cy="324208"/>
          </a:xfrm>
          <a:prstGeom prst="rect">
            <a:avLst/>
          </a:prstGeom>
          <a:noFill/>
          <a:ln/>
        </p:spPr>
        <p:txBody>
          <a:bodyPr wrap="none" lIns="0" tIns="0" rIns="0" bIns="0" rtlCol="0" anchor="t"/>
          <a:lstStyle/>
          <a:p>
            <a:pPr>
              <a:lnSpc>
                <a:spcPts val="2550"/>
              </a:lnSpc>
            </a:pPr>
            <a:r>
              <a:rPr lang="en-US" sz="1600" dirty="0">
                <a:solidFill>
                  <a:srgbClr val="161613"/>
                </a:solidFill>
                <a:latin typeface="Inter" pitchFamily="34" charset="0"/>
                <a:ea typeface="Inter" pitchFamily="34" charset="-122"/>
                <a:cs typeface="Inter" pitchFamily="34" charset="-120"/>
              </a:rPr>
              <a:t>Sichqoncha bilan ikki marta bosish yoki F2 tugmasi yordamida amalga oshiriladi.</a:t>
            </a:r>
            <a:endParaRPr lang="en-US" sz="1600" dirty="0"/>
          </a:p>
        </p:txBody>
      </p:sp>
      <p:pic>
        <p:nvPicPr>
          <p:cNvPr id="7" name="Image 2" descr="preencoded.png"/>
          <p:cNvPicPr>
            <a:picLocks noChangeAspect="1"/>
          </p:cNvPicPr>
          <p:nvPr/>
        </p:nvPicPr>
        <p:blipFill>
          <a:blip r:embed="rId5"/>
          <a:stretch>
            <a:fillRect/>
          </a:stretch>
        </p:blipFill>
        <p:spPr>
          <a:xfrm>
            <a:off x="709140" y="5242799"/>
            <a:ext cx="1013102" cy="1215748"/>
          </a:xfrm>
          <a:prstGeom prst="rect">
            <a:avLst/>
          </a:prstGeom>
        </p:spPr>
      </p:pic>
      <p:sp>
        <p:nvSpPr>
          <p:cNvPr id="8" name="Text 3"/>
          <p:cNvSpPr/>
          <p:nvPr/>
        </p:nvSpPr>
        <p:spPr>
          <a:xfrm>
            <a:off x="2026088" y="5445323"/>
            <a:ext cx="3346371" cy="316468"/>
          </a:xfrm>
          <a:prstGeom prst="rect">
            <a:avLst/>
          </a:prstGeom>
          <a:noFill/>
          <a:ln/>
        </p:spPr>
        <p:txBody>
          <a:bodyPr wrap="none" lIns="0" tIns="0" rIns="0" bIns="0" rtlCol="0" anchor="t"/>
          <a:lstStyle/>
          <a:p>
            <a:pPr>
              <a:lnSpc>
                <a:spcPts val="2450"/>
              </a:lnSpc>
            </a:pPr>
            <a:r>
              <a:rPr lang="en-US" sz="2000" dirty="0">
                <a:solidFill>
                  <a:srgbClr val="161613"/>
                </a:solidFill>
                <a:latin typeface="DM Sans Medium" pitchFamily="34" charset="0"/>
                <a:ea typeface="DM Sans Medium" pitchFamily="34" charset="-122"/>
                <a:cs typeface="DM Sans Medium" pitchFamily="34" charset="-120"/>
              </a:rPr>
              <a:t>Formulalar satrida tahrirlash</a:t>
            </a:r>
            <a:endParaRPr lang="en-US" sz="2000" dirty="0"/>
          </a:p>
        </p:txBody>
      </p:sp>
      <p:sp>
        <p:nvSpPr>
          <p:cNvPr id="9" name="Text 4"/>
          <p:cNvSpPr/>
          <p:nvPr/>
        </p:nvSpPr>
        <p:spPr>
          <a:xfrm>
            <a:off x="2026088" y="5883354"/>
            <a:ext cx="11895178" cy="324208"/>
          </a:xfrm>
          <a:prstGeom prst="rect">
            <a:avLst/>
          </a:prstGeom>
          <a:noFill/>
          <a:ln/>
        </p:spPr>
        <p:txBody>
          <a:bodyPr wrap="none" lIns="0" tIns="0" rIns="0" bIns="0" rtlCol="0" anchor="t"/>
          <a:lstStyle/>
          <a:p>
            <a:pPr>
              <a:lnSpc>
                <a:spcPts val="2550"/>
              </a:lnSpc>
            </a:pPr>
            <a:r>
              <a:rPr lang="en-US" sz="1600" dirty="0">
                <a:solidFill>
                  <a:srgbClr val="161613"/>
                </a:solidFill>
                <a:latin typeface="Inter" pitchFamily="34" charset="0"/>
                <a:ea typeface="Inter" pitchFamily="34" charset="-122"/>
                <a:cs typeface="Inter" pitchFamily="34" charset="-120"/>
              </a:rPr>
              <a:t>Katakni faollashtirib, formulalar satrida ma’lumotni o‘zgartirish mumkin.</a:t>
            </a:r>
            <a:endParaRPr lang="en-US" sz="1600" dirty="0"/>
          </a:p>
        </p:txBody>
      </p:sp>
      <p:pic>
        <p:nvPicPr>
          <p:cNvPr id="10" name="Image 3" descr="preencoded.png"/>
          <p:cNvPicPr>
            <a:picLocks noChangeAspect="1"/>
          </p:cNvPicPr>
          <p:nvPr/>
        </p:nvPicPr>
        <p:blipFill>
          <a:blip r:embed="rId6"/>
          <a:stretch>
            <a:fillRect/>
          </a:stretch>
        </p:blipFill>
        <p:spPr>
          <a:xfrm>
            <a:off x="709140" y="6458547"/>
            <a:ext cx="1013102" cy="1215748"/>
          </a:xfrm>
          <a:prstGeom prst="rect">
            <a:avLst/>
          </a:prstGeom>
        </p:spPr>
      </p:pic>
      <p:sp>
        <p:nvSpPr>
          <p:cNvPr id="11" name="Text 5"/>
          <p:cNvSpPr/>
          <p:nvPr/>
        </p:nvSpPr>
        <p:spPr>
          <a:xfrm>
            <a:off x="2026090" y="6661073"/>
            <a:ext cx="4097179" cy="316468"/>
          </a:xfrm>
          <a:prstGeom prst="rect">
            <a:avLst/>
          </a:prstGeom>
          <a:noFill/>
          <a:ln/>
        </p:spPr>
        <p:txBody>
          <a:bodyPr wrap="none" lIns="0" tIns="0" rIns="0" bIns="0" rtlCol="0" anchor="t"/>
          <a:lstStyle/>
          <a:p>
            <a:pPr>
              <a:lnSpc>
                <a:spcPts val="2450"/>
              </a:lnSpc>
            </a:pPr>
            <a:r>
              <a:rPr lang="en-US" sz="2000" dirty="0">
                <a:solidFill>
                  <a:srgbClr val="161613"/>
                </a:solidFill>
                <a:latin typeface="DM Sans Medium" pitchFamily="34" charset="0"/>
                <a:ea typeface="DM Sans Medium" pitchFamily="34" charset="-122"/>
                <a:cs typeface="DM Sans Medium" pitchFamily="34" charset="-120"/>
              </a:rPr>
              <a:t>Ma’lumotni o‘zgartirish va o‘chirish</a:t>
            </a:r>
            <a:endParaRPr lang="en-US" sz="2000" dirty="0"/>
          </a:p>
        </p:txBody>
      </p:sp>
      <p:sp>
        <p:nvSpPr>
          <p:cNvPr id="12" name="Text 6"/>
          <p:cNvSpPr/>
          <p:nvPr/>
        </p:nvSpPr>
        <p:spPr>
          <a:xfrm>
            <a:off x="2026088" y="7099103"/>
            <a:ext cx="11895178" cy="324208"/>
          </a:xfrm>
          <a:prstGeom prst="rect">
            <a:avLst/>
          </a:prstGeom>
          <a:noFill/>
          <a:ln/>
        </p:spPr>
        <p:txBody>
          <a:bodyPr wrap="none" lIns="0" tIns="0" rIns="0" bIns="0" rtlCol="0" anchor="t"/>
          <a:lstStyle/>
          <a:p>
            <a:pPr>
              <a:lnSpc>
                <a:spcPts val="2550"/>
              </a:lnSpc>
            </a:pPr>
            <a:r>
              <a:rPr lang="en-US" sz="1600" dirty="0">
                <a:solidFill>
                  <a:srgbClr val="161613"/>
                </a:solidFill>
                <a:latin typeface="Inter" pitchFamily="34" charset="0"/>
                <a:ea typeface="Inter" pitchFamily="34" charset="-122"/>
                <a:cs typeface="Inter" pitchFamily="34" charset="-120"/>
              </a:rPr>
              <a:t>Yangi ma’lumot kiritish eski ma’lumotni almashtiradi, Delete tugmasi esa ma’lumotni o‘chiradi.</a:t>
            </a:r>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sp>
        <p:nvSpPr>
          <p:cNvPr id="2" name="Text 0"/>
          <p:cNvSpPr/>
          <p:nvPr/>
        </p:nvSpPr>
        <p:spPr>
          <a:xfrm>
            <a:off x="793791" y="1251111"/>
            <a:ext cx="11834574" cy="708779"/>
          </a:xfrm>
          <a:prstGeom prst="rect">
            <a:avLst/>
          </a:prstGeom>
          <a:noFill/>
          <a:ln/>
        </p:spPr>
        <p:txBody>
          <a:bodyPr wrap="none" lIns="0" tIns="0" rIns="0" bIns="0" rtlCol="0" anchor="t"/>
          <a:lstStyle/>
          <a:p>
            <a:pPr>
              <a:lnSpc>
                <a:spcPts val="5550"/>
              </a:lnSpc>
            </a:pPr>
            <a:r>
              <a:rPr lang="en-US" sz="4400" dirty="0">
                <a:solidFill>
                  <a:srgbClr val="161613"/>
                </a:solidFill>
                <a:latin typeface="DM Sans Medium" pitchFamily="34" charset="0"/>
                <a:ea typeface="DM Sans Medium" pitchFamily="34" charset="-122"/>
                <a:cs typeface="DM Sans Medium" pitchFamily="34" charset="-120"/>
              </a:rPr>
              <a:t>Elektron Jadvallarda Hisoblash va Formulalar</a:t>
            </a:r>
            <a:endParaRPr lang="en-US" sz="4400" dirty="0"/>
          </a:p>
        </p:txBody>
      </p:sp>
      <p:sp>
        <p:nvSpPr>
          <p:cNvPr id="3" name="Text 1"/>
          <p:cNvSpPr/>
          <p:nvPr/>
        </p:nvSpPr>
        <p:spPr>
          <a:xfrm>
            <a:off x="1743789" y="3906442"/>
            <a:ext cx="2835235" cy="354330"/>
          </a:xfrm>
          <a:prstGeom prst="rect">
            <a:avLst/>
          </a:prstGeom>
          <a:noFill/>
          <a:ln/>
        </p:spPr>
        <p:txBody>
          <a:bodyPr wrap="none" lIns="0" tIns="0" rIns="0" bIns="0" rtlCol="0" anchor="t"/>
          <a:lstStyle/>
          <a:p>
            <a:pPr algn="r">
              <a:lnSpc>
                <a:spcPts val="2750"/>
              </a:lnSpc>
            </a:pPr>
            <a:r>
              <a:rPr lang="en-US" sz="2100" dirty="0">
                <a:solidFill>
                  <a:srgbClr val="161613"/>
                </a:solidFill>
                <a:latin typeface="DM Sans Medium" pitchFamily="34" charset="0"/>
                <a:ea typeface="DM Sans Medium" pitchFamily="34" charset="-122"/>
                <a:cs typeface="DM Sans Medium" pitchFamily="34" charset="-120"/>
              </a:rPr>
              <a:t>Formulalar</a:t>
            </a:r>
            <a:endParaRPr lang="en-US" sz="2100" dirty="0"/>
          </a:p>
        </p:txBody>
      </p:sp>
      <p:sp>
        <p:nvSpPr>
          <p:cNvPr id="4" name="Text 2"/>
          <p:cNvSpPr/>
          <p:nvPr/>
        </p:nvSpPr>
        <p:spPr>
          <a:xfrm>
            <a:off x="793792" y="4396861"/>
            <a:ext cx="3785235" cy="1088708"/>
          </a:xfrm>
          <a:prstGeom prst="rect">
            <a:avLst/>
          </a:prstGeom>
          <a:noFill/>
          <a:ln/>
        </p:spPr>
        <p:txBody>
          <a:bodyPr wrap="square" lIns="0" tIns="0" rIns="0" bIns="0" rtlCol="0" anchor="t"/>
          <a:lstStyle/>
          <a:p>
            <a:pPr algn="r">
              <a:lnSpc>
                <a:spcPts val="2850"/>
              </a:lnSpc>
            </a:pPr>
            <a:r>
              <a:rPr lang="en-US" sz="1700" dirty="0">
                <a:solidFill>
                  <a:srgbClr val="161613"/>
                </a:solidFill>
                <a:latin typeface="Inter" pitchFamily="34" charset="0"/>
                <a:ea typeface="Inter" pitchFamily="34" charset="-122"/>
                <a:cs typeface="Inter" pitchFamily="34" charset="-120"/>
              </a:rPr>
              <a:t>Tenglik (=) belgisi bilan boshlanadi, katak nomlari yordamida hisoblash amalga oshiriladi.</a:t>
            </a:r>
            <a:endParaRPr lang="en-US" sz="1700" dirty="0"/>
          </a:p>
        </p:txBody>
      </p:sp>
      <p:pic>
        <p:nvPicPr>
          <p:cNvPr id="5" name="Image 0" descr="preencoded.png"/>
          <p:cNvPicPr>
            <a:picLocks noChangeAspect="1"/>
          </p:cNvPicPr>
          <p:nvPr/>
        </p:nvPicPr>
        <p:blipFill>
          <a:blip r:embed="rId3"/>
          <a:stretch>
            <a:fillRect/>
          </a:stretch>
        </p:blipFill>
        <p:spPr>
          <a:xfrm>
            <a:off x="5032655" y="2413518"/>
            <a:ext cx="4564974" cy="4564975"/>
          </a:xfrm>
          <a:prstGeom prst="rect">
            <a:avLst/>
          </a:prstGeom>
        </p:spPr>
      </p:pic>
      <p:sp>
        <p:nvSpPr>
          <p:cNvPr id="6" name="Text 3"/>
          <p:cNvSpPr/>
          <p:nvPr/>
        </p:nvSpPr>
        <p:spPr>
          <a:xfrm>
            <a:off x="5571411" y="4209099"/>
            <a:ext cx="339328" cy="424220"/>
          </a:xfrm>
          <a:prstGeom prst="rect">
            <a:avLst/>
          </a:prstGeom>
          <a:noFill/>
          <a:ln/>
        </p:spPr>
        <p:txBody>
          <a:bodyPr wrap="none" lIns="0" tIns="0" rIns="0" bIns="0" rtlCol="0" anchor="t"/>
          <a:lstStyle/>
          <a:p>
            <a:pPr>
              <a:lnSpc>
                <a:spcPts val="4250"/>
              </a:lnSpc>
            </a:pPr>
            <a:r>
              <a:rPr lang="en-US" sz="2700" dirty="0">
                <a:solidFill>
                  <a:srgbClr val="161613"/>
                </a:solidFill>
                <a:latin typeface="DM Sans Medium" pitchFamily="34" charset="0"/>
                <a:ea typeface="DM Sans Medium" pitchFamily="34" charset="-122"/>
                <a:cs typeface="DM Sans Medium" pitchFamily="34" charset="-120"/>
              </a:rPr>
              <a:t>1</a:t>
            </a:r>
            <a:endParaRPr lang="en-US" sz="2700" dirty="0"/>
          </a:p>
        </p:txBody>
      </p:sp>
      <p:sp>
        <p:nvSpPr>
          <p:cNvPr id="7" name="Text 4"/>
          <p:cNvSpPr/>
          <p:nvPr/>
        </p:nvSpPr>
        <p:spPr>
          <a:xfrm>
            <a:off x="9937792" y="2680097"/>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Funksiyalar</a:t>
            </a:r>
            <a:endParaRPr lang="en-US" sz="2100" dirty="0"/>
          </a:p>
        </p:txBody>
      </p:sp>
      <p:sp>
        <p:nvSpPr>
          <p:cNvPr id="8" name="Text 5"/>
          <p:cNvSpPr/>
          <p:nvPr/>
        </p:nvSpPr>
        <p:spPr>
          <a:xfrm>
            <a:off x="9937793" y="3170517"/>
            <a:ext cx="3898821" cy="1088708"/>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Standart funksiyalar yordamida murakkab hisoblashlar tez va oson bajariladi.</a:t>
            </a:r>
            <a:endParaRPr lang="en-US" sz="1700" dirty="0"/>
          </a:p>
        </p:txBody>
      </p:sp>
      <p:pic>
        <p:nvPicPr>
          <p:cNvPr id="9" name="Image 1" descr="preencoded.png"/>
          <p:cNvPicPr>
            <a:picLocks noChangeAspect="1"/>
          </p:cNvPicPr>
          <p:nvPr/>
        </p:nvPicPr>
        <p:blipFill>
          <a:blip r:embed="rId4"/>
          <a:stretch>
            <a:fillRect/>
          </a:stretch>
        </p:blipFill>
        <p:spPr>
          <a:xfrm>
            <a:off x="5032655" y="2413518"/>
            <a:ext cx="4564974" cy="4564975"/>
          </a:xfrm>
          <a:prstGeom prst="rect">
            <a:avLst/>
          </a:prstGeom>
        </p:spPr>
      </p:pic>
      <p:sp>
        <p:nvSpPr>
          <p:cNvPr id="10" name="Text 6"/>
          <p:cNvSpPr/>
          <p:nvPr/>
        </p:nvSpPr>
        <p:spPr>
          <a:xfrm>
            <a:off x="8170307" y="3258027"/>
            <a:ext cx="339328" cy="424220"/>
          </a:xfrm>
          <a:prstGeom prst="rect">
            <a:avLst/>
          </a:prstGeom>
          <a:noFill/>
          <a:ln/>
        </p:spPr>
        <p:txBody>
          <a:bodyPr wrap="none" lIns="0" tIns="0" rIns="0" bIns="0" rtlCol="0" anchor="t"/>
          <a:lstStyle/>
          <a:p>
            <a:pPr>
              <a:lnSpc>
                <a:spcPts val="4250"/>
              </a:lnSpc>
            </a:pPr>
            <a:r>
              <a:rPr lang="en-US" sz="2700" dirty="0">
                <a:solidFill>
                  <a:srgbClr val="161613"/>
                </a:solidFill>
                <a:latin typeface="DM Sans Medium" pitchFamily="34" charset="0"/>
                <a:ea typeface="DM Sans Medium" pitchFamily="34" charset="-122"/>
                <a:cs typeface="DM Sans Medium" pitchFamily="34" charset="-120"/>
              </a:rPr>
              <a:t>2</a:t>
            </a:r>
            <a:endParaRPr lang="en-US" sz="2700" dirty="0"/>
          </a:p>
        </p:txBody>
      </p:sp>
      <p:sp>
        <p:nvSpPr>
          <p:cNvPr id="11" name="Text 7"/>
          <p:cNvSpPr/>
          <p:nvPr/>
        </p:nvSpPr>
        <p:spPr>
          <a:xfrm>
            <a:off x="9937792" y="5132667"/>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Visual Basic</a:t>
            </a:r>
            <a:endParaRPr lang="en-US" sz="2100" dirty="0"/>
          </a:p>
        </p:txBody>
      </p:sp>
      <p:sp>
        <p:nvSpPr>
          <p:cNvPr id="12" name="Text 8"/>
          <p:cNvSpPr/>
          <p:nvPr/>
        </p:nvSpPr>
        <p:spPr>
          <a:xfrm>
            <a:off x="9937793" y="5623084"/>
            <a:ext cx="3898821" cy="1088708"/>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Avtomatlashtirish va murakkab masalalarni yechish uchun VBA dasturlash tili qo‘llaniladi.</a:t>
            </a:r>
            <a:endParaRPr lang="en-US" sz="1700" dirty="0"/>
          </a:p>
        </p:txBody>
      </p:sp>
      <p:pic>
        <p:nvPicPr>
          <p:cNvPr id="13" name="Image 2" descr="preencoded.png"/>
          <p:cNvPicPr>
            <a:picLocks noChangeAspect="1"/>
          </p:cNvPicPr>
          <p:nvPr/>
        </p:nvPicPr>
        <p:blipFill>
          <a:blip r:embed="rId5"/>
          <a:stretch>
            <a:fillRect/>
          </a:stretch>
        </p:blipFill>
        <p:spPr>
          <a:xfrm>
            <a:off x="5032655" y="2413518"/>
            <a:ext cx="4564974" cy="4564975"/>
          </a:xfrm>
          <a:prstGeom prst="rect">
            <a:avLst/>
          </a:prstGeom>
        </p:spPr>
      </p:pic>
      <p:sp>
        <p:nvSpPr>
          <p:cNvPr id="14" name="Text 9"/>
          <p:cNvSpPr/>
          <p:nvPr/>
        </p:nvSpPr>
        <p:spPr>
          <a:xfrm>
            <a:off x="7694533" y="5984200"/>
            <a:ext cx="339328" cy="424220"/>
          </a:xfrm>
          <a:prstGeom prst="rect">
            <a:avLst/>
          </a:prstGeom>
          <a:noFill/>
          <a:ln/>
        </p:spPr>
        <p:txBody>
          <a:bodyPr wrap="none" lIns="0" tIns="0" rIns="0" bIns="0" rtlCol="0" anchor="t"/>
          <a:lstStyle/>
          <a:p>
            <a:pPr>
              <a:lnSpc>
                <a:spcPts val="4250"/>
              </a:lnSpc>
            </a:pPr>
            <a:r>
              <a:rPr lang="en-US" sz="2700" dirty="0">
                <a:solidFill>
                  <a:srgbClr val="161613"/>
                </a:solidFill>
                <a:latin typeface="DM Sans Medium" pitchFamily="34" charset="0"/>
                <a:ea typeface="DM Sans Medium" pitchFamily="34" charset="-122"/>
                <a:cs typeface="DM Sans Medium" pitchFamily="34" charset="-120"/>
              </a:rPr>
              <a:t>3</a:t>
            </a:r>
            <a:endParaRPr lang="en-US" sz="27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sp>
        <p:nvSpPr>
          <p:cNvPr id="2" name="Text 0"/>
          <p:cNvSpPr/>
          <p:nvPr/>
        </p:nvSpPr>
        <p:spPr>
          <a:xfrm>
            <a:off x="793791" y="611227"/>
            <a:ext cx="8615243" cy="708779"/>
          </a:xfrm>
          <a:prstGeom prst="rect">
            <a:avLst/>
          </a:prstGeom>
          <a:noFill/>
          <a:ln/>
        </p:spPr>
        <p:txBody>
          <a:bodyPr wrap="none" lIns="0" tIns="0" rIns="0" bIns="0" rtlCol="0" anchor="t"/>
          <a:lstStyle/>
          <a:p>
            <a:pPr>
              <a:lnSpc>
                <a:spcPts val="5550"/>
              </a:lnSpc>
            </a:pPr>
            <a:r>
              <a:rPr lang="en-US" sz="4400" b="1" dirty="0">
                <a:solidFill>
                  <a:srgbClr val="161613"/>
                </a:solidFill>
                <a:latin typeface="DM Sans Medium" pitchFamily="34" charset="0"/>
                <a:ea typeface="DM Sans Medium" pitchFamily="34" charset="-122"/>
                <a:cs typeface="DM Sans Medium" pitchFamily="34" charset="-120"/>
              </a:rPr>
              <a:t>Funksiya ustasidan foydalanish</a:t>
            </a:r>
            <a:endParaRPr lang="en-US" sz="4400" dirty="0"/>
          </a:p>
        </p:txBody>
      </p:sp>
      <p:sp>
        <p:nvSpPr>
          <p:cNvPr id="3" name="Text 1"/>
          <p:cNvSpPr/>
          <p:nvPr/>
        </p:nvSpPr>
        <p:spPr>
          <a:xfrm>
            <a:off x="793793" y="1773633"/>
            <a:ext cx="13042821" cy="1088708"/>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Formulalarni tuzish jarayonida tayyor standart funksiyalardan foydalanish vaqtni ancha tejash imkoniyatini beradi. Buning uchun Excelda har xil sohalarga taalluqli boʻlgan koʻplab standart funksiyalar mavjud. Funksiyalardan foydalanish uchun funksiya ustasini yuklash kerak.</a:t>
            </a:r>
            <a:endParaRPr lang="en-US" sz="1700" dirty="0"/>
          </a:p>
        </p:txBody>
      </p:sp>
      <p:sp>
        <p:nvSpPr>
          <p:cNvPr id="4" name="Text 2"/>
          <p:cNvSpPr/>
          <p:nvPr/>
        </p:nvSpPr>
        <p:spPr>
          <a:xfrm>
            <a:off x="793793" y="3117489"/>
            <a:ext cx="13042821"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Funksiya ustasi Вставка menyusining </a:t>
            </a:r>
            <a:r>
              <a:rPr lang="en-US" sz="1700" b="1" dirty="0">
                <a:solidFill>
                  <a:srgbClr val="161613"/>
                </a:solidFill>
                <a:latin typeface="Inter" pitchFamily="34" charset="0"/>
                <a:ea typeface="Inter" pitchFamily="34" charset="-122"/>
                <a:cs typeface="Inter" pitchFamily="34" charset="-120"/>
              </a:rPr>
              <a:t>Вставить</a:t>
            </a:r>
            <a:r>
              <a:rPr lang="en-US" sz="1700" dirty="0">
                <a:solidFill>
                  <a:srgbClr val="161613"/>
                </a:solidFill>
                <a:latin typeface="Inter" pitchFamily="34" charset="0"/>
                <a:ea typeface="Inter" pitchFamily="34" charset="-122"/>
                <a:cs typeface="Inter" pitchFamily="34" charset="-120"/>
              </a:rPr>
              <a:t> </a:t>
            </a:r>
            <a:r>
              <a:rPr lang="en-US" sz="1700" b="1" dirty="0">
                <a:solidFill>
                  <a:srgbClr val="161613"/>
                </a:solidFill>
                <a:latin typeface="Inter" pitchFamily="34" charset="0"/>
                <a:ea typeface="Inter" pitchFamily="34" charset="-122"/>
                <a:cs typeface="Inter" pitchFamily="34" charset="-120"/>
              </a:rPr>
              <a:t>функцию</a:t>
            </a:r>
            <a:r>
              <a:rPr lang="en-US" sz="1700" dirty="0">
                <a:solidFill>
                  <a:srgbClr val="161613"/>
                </a:solidFill>
                <a:latin typeface="Inter" pitchFamily="34" charset="0"/>
                <a:ea typeface="Inter" pitchFamily="34" charset="-122"/>
                <a:cs typeface="Inter" pitchFamily="34" charset="-120"/>
              </a:rPr>
              <a:t> bandini chertish yoʻli bilan yuklanadi. Natijada </a:t>
            </a:r>
            <a:r>
              <a:rPr lang="en-US" sz="1700" b="1" dirty="0">
                <a:solidFill>
                  <a:srgbClr val="161613"/>
                </a:solidFill>
                <a:latin typeface="Inter" pitchFamily="34" charset="0"/>
                <a:ea typeface="Inter" pitchFamily="34" charset="-122"/>
                <a:cs typeface="Inter" pitchFamily="34" charset="-120"/>
              </a:rPr>
              <a:t>Мастер функций - шаг 1 из 2</a:t>
            </a:r>
            <a:r>
              <a:rPr lang="en-US" sz="1700" dirty="0">
                <a:solidFill>
                  <a:srgbClr val="161613"/>
                </a:solidFill>
                <a:latin typeface="Inter" pitchFamily="34" charset="0"/>
                <a:ea typeface="Inter" pitchFamily="34" charset="-122"/>
                <a:cs typeface="Inter" pitchFamily="34" charset="-120"/>
              </a:rPr>
              <a:t> (Funksiya ustasi - 2 qadamdan 1) nomli muloqot darchasi ochiladi.</a:t>
            </a:r>
            <a:endParaRPr lang="en-US" sz="1700" dirty="0"/>
          </a:p>
        </p:txBody>
      </p:sp>
      <p:pic>
        <p:nvPicPr>
          <p:cNvPr id="5" name="Рисунок 4"/>
          <p:cNvPicPr/>
          <p:nvPr/>
        </p:nvPicPr>
        <p:blipFill rotWithShape="1">
          <a:blip r:embed="rId3"/>
          <a:srcRect l="11684" t="31100" r="56750" b="20238"/>
          <a:stretch/>
        </p:blipFill>
        <p:spPr bwMode="auto">
          <a:xfrm>
            <a:off x="1598231" y="4144361"/>
            <a:ext cx="6242488" cy="3547889"/>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3" y="1452683"/>
            <a:ext cx="7556421" cy="1417558"/>
          </a:xfrm>
          <a:prstGeom prst="rect">
            <a:avLst/>
          </a:prstGeom>
          <a:noFill/>
          <a:ln/>
        </p:spPr>
        <p:txBody>
          <a:bodyPr wrap="square" lIns="0" tIns="0" rIns="0" bIns="0" rtlCol="0" anchor="t"/>
          <a:lstStyle/>
          <a:p>
            <a:pPr>
              <a:lnSpc>
                <a:spcPts val="5550"/>
              </a:lnSpc>
            </a:pPr>
            <a:r>
              <a:rPr lang="en-US" sz="4400" dirty="0">
                <a:solidFill>
                  <a:srgbClr val="161613"/>
                </a:solidFill>
                <a:latin typeface="DM Sans Medium" pitchFamily="34" charset="0"/>
                <a:ea typeface="DM Sans Medium" pitchFamily="34" charset="-122"/>
                <a:cs typeface="DM Sans Medium" pitchFamily="34" charset="-120"/>
              </a:rPr>
              <a:t>Ma’lumotlarni Saralash va Filtrlash</a:t>
            </a:r>
            <a:endParaRPr lang="en-US" sz="4400" dirty="0"/>
          </a:p>
        </p:txBody>
      </p:sp>
      <p:sp>
        <p:nvSpPr>
          <p:cNvPr id="4" name="Shape 1"/>
          <p:cNvSpPr/>
          <p:nvPr/>
        </p:nvSpPr>
        <p:spPr>
          <a:xfrm>
            <a:off x="793793" y="3210401"/>
            <a:ext cx="7556421" cy="1669852"/>
          </a:xfrm>
          <a:prstGeom prst="roundRect">
            <a:avLst>
              <a:gd name="adj" fmla="val 2038"/>
            </a:avLst>
          </a:prstGeom>
          <a:solidFill>
            <a:srgbClr val="EDEBE3"/>
          </a:solidFill>
          <a:ln/>
        </p:spPr>
      </p:sp>
      <p:sp>
        <p:nvSpPr>
          <p:cNvPr id="5" name="Text 2"/>
          <p:cNvSpPr/>
          <p:nvPr/>
        </p:nvSpPr>
        <p:spPr>
          <a:xfrm>
            <a:off x="1020605" y="3437217"/>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Filtrlash</a:t>
            </a:r>
            <a:endParaRPr lang="en-US" sz="2100" dirty="0"/>
          </a:p>
        </p:txBody>
      </p:sp>
      <p:sp>
        <p:nvSpPr>
          <p:cNvPr id="6" name="Text 3"/>
          <p:cNvSpPr/>
          <p:nvPr/>
        </p:nvSpPr>
        <p:spPr>
          <a:xfrm>
            <a:off x="1020605" y="3927635"/>
            <a:ext cx="7102794"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Ma’lumotlarni tez topish uchun avtofiltr yordamida katakchalar bo‘yicha saralash va tanlash mumkin.</a:t>
            </a:r>
            <a:endParaRPr lang="en-US" sz="1700" dirty="0"/>
          </a:p>
        </p:txBody>
      </p:sp>
      <p:sp>
        <p:nvSpPr>
          <p:cNvPr id="7" name="Shape 4"/>
          <p:cNvSpPr/>
          <p:nvPr/>
        </p:nvSpPr>
        <p:spPr>
          <a:xfrm>
            <a:off x="793793" y="5107067"/>
            <a:ext cx="7556421" cy="1669852"/>
          </a:xfrm>
          <a:prstGeom prst="roundRect">
            <a:avLst>
              <a:gd name="adj" fmla="val 2038"/>
            </a:avLst>
          </a:prstGeom>
          <a:solidFill>
            <a:srgbClr val="EDEBE3"/>
          </a:solidFill>
          <a:ln/>
        </p:spPr>
      </p:sp>
      <p:sp>
        <p:nvSpPr>
          <p:cNvPr id="8" name="Text 5"/>
          <p:cNvSpPr/>
          <p:nvPr/>
        </p:nvSpPr>
        <p:spPr>
          <a:xfrm>
            <a:off x="1020605" y="5333883"/>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Saralash</a:t>
            </a:r>
            <a:endParaRPr lang="en-US" sz="2100" dirty="0"/>
          </a:p>
        </p:txBody>
      </p:sp>
      <p:sp>
        <p:nvSpPr>
          <p:cNvPr id="9" name="Text 6"/>
          <p:cNvSpPr/>
          <p:nvPr/>
        </p:nvSpPr>
        <p:spPr>
          <a:xfrm>
            <a:off x="1020605" y="5824299"/>
            <a:ext cx="7102794"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Ma’lumotlar o‘sish yoki kamayish tartibida joylashtiriladi, sonlar va matnlar uchun alohida ishlaydi.</a:t>
            </a:r>
            <a:endParaRPr lang="en-US" sz="17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3" y="1651159"/>
            <a:ext cx="7556421" cy="1417558"/>
          </a:xfrm>
          <a:prstGeom prst="rect">
            <a:avLst/>
          </a:prstGeom>
          <a:noFill/>
          <a:ln/>
        </p:spPr>
        <p:txBody>
          <a:bodyPr wrap="square" lIns="0" tIns="0" rIns="0" bIns="0" rtlCol="0" anchor="t"/>
          <a:lstStyle/>
          <a:p>
            <a:pPr>
              <a:lnSpc>
                <a:spcPts val="5550"/>
              </a:lnSpc>
            </a:pPr>
            <a:r>
              <a:rPr lang="en-US" sz="4400" dirty="0">
                <a:solidFill>
                  <a:srgbClr val="161613"/>
                </a:solidFill>
                <a:latin typeface="DM Sans Medium" pitchFamily="34" charset="0"/>
                <a:ea typeface="DM Sans Medium" pitchFamily="34" charset="-122"/>
                <a:cs typeface="DM Sans Medium" pitchFamily="34" charset="-120"/>
              </a:rPr>
              <a:t>Ma’lumotlarni Bezash va Chop Etishga Tayyorlash</a:t>
            </a:r>
            <a:endParaRPr lang="en-US" sz="4400" dirty="0"/>
          </a:p>
        </p:txBody>
      </p:sp>
      <p:sp>
        <p:nvSpPr>
          <p:cNvPr id="4" name="Shape 1"/>
          <p:cNvSpPr/>
          <p:nvPr/>
        </p:nvSpPr>
        <p:spPr>
          <a:xfrm>
            <a:off x="6280191" y="3664029"/>
            <a:ext cx="510302" cy="510302"/>
          </a:xfrm>
          <a:prstGeom prst="roundRect">
            <a:avLst>
              <a:gd name="adj" fmla="val 6667"/>
            </a:avLst>
          </a:prstGeom>
          <a:solidFill>
            <a:srgbClr val="EDEBE3"/>
          </a:solidFill>
          <a:ln/>
        </p:spPr>
      </p:sp>
      <p:sp>
        <p:nvSpPr>
          <p:cNvPr id="5" name="Text 2"/>
          <p:cNvSpPr/>
          <p:nvPr/>
        </p:nvSpPr>
        <p:spPr>
          <a:xfrm>
            <a:off x="7017307" y="3664030"/>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Bezash</a:t>
            </a:r>
            <a:endParaRPr lang="en-US" sz="2100" dirty="0"/>
          </a:p>
        </p:txBody>
      </p:sp>
      <p:sp>
        <p:nvSpPr>
          <p:cNvPr id="6" name="Text 3"/>
          <p:cNvSpPr/>
          <p:nvPr/>
        </p:nvSpPr>
        <p:spPr>
          <a:xfrm>
            <a:off x="7017305" y="4154448"/>
            <a:ext cx="6819306"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Matn va jadval ko‘rinishini o‘zgartirish, shriftlar, ranglar va shakllar qo‘shish imkoniyati mavjud.</a:t>
            </a:r>
            <a:endParaRPr lang="en-US" sz="1700" dirty="0"/>
          </a:p>
        </p:txBody>
      </p:sp>
      <p:sp>
        <p:nvSpPr>
          <p:cNvPr id="7" name="Shape 4"/>
          <p:cNvSpPr/>
          <p:nvPr/>
        </p:nvSpPr>
        <p:spPr>
          <a:xfrm>
            <a:off x="6280191" y="5362218"/>
            <a:ext cx="510302" cy="510302"/>
          </a:xfrm>
          <a:prstGeom prst="roundRect">
            <a:avLst>
              <a:gd name="adj" fmla="val 6667"/>
            </a:avLst>
          </a:prstGeom>
          <a:solidFill>
            <a:srgbClr val="EDEBE3"/>
          </a:solidFill>
          <a:ln/>
        </p:spPr>
      </p:sp>
      <p:sp>
        <p:nvSpPr>
          <p:cNvPr id="8" name="Text 5"/>
          <p:cNvSpPr/>
          <p:nvPr/>
        </p:nvSpPr>
        <p:spPr>
          <a:xfrm>
            <a:off x="7017307" y="5362220"/>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Chop Etish</a:t>
            </a:r>
            <a:endParaRPr lang="en-US" sz="2100" dirty="0"/>
          </a:p>
        </p:txBody>
      </p:sp>
      <p:sp>
        <p:nvSpPr>
          <p:cNvPr id="9" name="Text 6"/>
          <p:cNvSpPr/>
          <p:nvPr/>
        </p:nvSpPr>
        <p:spPr>
          <a:xfrm>
            <a:off x="7017305" y="5852636"/>
            <a:ext cx="6819306"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Jadvalning kerakli qismini tanlab, printer sozlamalarini belgilab, sifatli chop etish mumkin.</a:t>
            </a:r>
            <a:endParaRPr lang="en-US" sz="17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name="Slide 10">
    <p:spTree>
      <p:nvGrpSpPr>
        <p:cNvPr id="1" name=""/>
        <p:cNvGrpSpPr/>
        <p:nvPr/>
      </p:nvGrpSpPr>
      <p:grpSpPr>
        <a:xfrm>
          <a:off x="0" y="0"/>
          <a:ext cx="0" cy="0"/>
          <a:chOff x="0" y="0"/>
          <a:chExt cx="0" cy="0"/>
        </a:xfrm>
      </p:grpSpPr>
      <p:sp>
        <p:nvSpPr>
          <p:cNvPr id="2" name="Text 0"/>
          <p:cNvSpPr/>
          <p:nvPr/>
        </p:nvSpPr>
        <p:spPr>
          <a:xfrm>
            <a:off x="793793" y="2366963"/>
            <a:ext cx="13042821" cy="1417558"/>
          </a:xfrm>
          <a:prstGeom prst="rect">
            <a:avLst/>
          </a:prstGeom>
          <a:noFill/>
          <a:ln/>
        </p:spPr>
        <p:txBody>
          <a:bodyPr wrap="square" lIns="0" tIns="0" rIns="0" bIns="0" rtlCol="0" anchor="t"/>
          <a:lstStyle/>
          <a:p>
            <a:pPr>
              <a:lnSpc>
                <a:spcPts val="5550"/>
              </a:lnSpc>
            </a:pPr>
            <a:r>
              <a:rPr lang="en-US" sz="4400" dirty="0">
                <a:solidFill>
                  <a:srgbClr val="161613"/>
                </a:solidFill>
                <a:latin typeface="DM Sans Medium" pitchFamily="34" charset="0"/>
                <a:ea typeface="DM Sans Medium" pitchFamily="34" charset="-122"/>
                <a:cs typeface="DM Sans Medium" pitchFamily="34" charset="-120"/>
              </a:rPr>
              <a:t>Grafiklar, Diagrammalar va Shablonlardan Foydalanish</a:t>
            </a:r>
            <a:endParaRPr lang="en-US" sz="4400" dirty="0"/>
          </a:p>
        </p:txBody>
      </p:sp>
      <p:sp>
        <p:nvSpPr>
          <p:cNvPr id="3" name="Text 1"/>
          <p:cNvSpPr/>
          <p:nvPr/>
        </p:nvSpPr>
        <p:spPr>
          <a:xfrm>
            <a:off x="793792" y="4351497"/>
            <a:ext cx="283523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Diagrammalar</a:t>
            </a:r>
            <a:endParaRPr lang="en-US" sz="2100" dirty="0"/>
          </a:p>
        </p:txBody>
      </p:sp>
      <p:sp>
        <p:nvSpPr>
          <p:cNvPr id="4" name="Text 2"/>
          <p:cNvSpPr/>
          <p:nvPr/>
        </p:nvSpPr>
        <p:spPr>
          <a:xfrm>
            <a:off x="793793" y="4932641"/>
            <a:ext cx="6244709"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Ma’lumotlarni vizual tarzda ifodalash uchun turli grafik turlaridan foydalaniladi.</a:t>
            </a:r>
            <a:endParaRPr lang="en-US" sz="1700" dirty="0"/>
          </a:p>
        </p:txBody>
      </p:sp>
      <p:sp>
        <p:nvSpPr>
          <p:cNvPr id="5" name="Text 3"/>
          <p:cNvSpPr/>
          <p:nvPr/>
        </p:nvSpPr>
        <p:spPr>
          <a:xfrm>
            <a:off x="7599524" y="4351497"/>
            <a:ext cx="3343275" cy="354330"/>
          </a:xfrm>
          <a:prstGeom prst="rect">
            <a:avLst/>
          </a:prstGeom>
          <a:noFill/>
          <a:ln/>
        </p:spPr>
        <p:txBody>
          <a:bodyPr wrap="none" lIns="0" tIns="0" rIns="0" bIns="0" rtlCol="0" anchor="t"/>
          <a:lstStyle/>
          <a:p>
            <a:pPr>
              <a:lnSpc>
                <a:spcPts val="2750"/>
              </a:lnSpc>
            </a:pPr>
            <a:r>
              <a:rPr lang="en-US" sz="2100" dirty="0">
                <a:solidFill>
                  <a:srgbClr val="161613"/>
                </a:solidFill>
                <a:latin typeface="DM Sans Medium" pitchFamily="34" charset="0"/>
                <a:ea typeface="DM Sans Medium" pitchFamily="34" charset="-122"/>
                <a:cs typeface="DM Sans Medium" pitchFamily="34" charset="-120"/>
              </a:rPr>
              <a:t>Shablonlar va Formatlash</a:t>
            </a:r>
            <a:endParaRPr lang="en-US" sz="2100" dirty="0"/>
          </a:p>
        </p:txBody>
      </p:sp>
      <p:sp>
        <p:nvSpPr>
          <p:cNvPr id="6" name="Text 4"/>
          <p:cNvSpPr/>
          <p:nvPr/>
        </p:nvSpPr>
        <p:spPr>
          <a:xfrm>
            <a:off x="7599524" y="4932641"/>
            <a:ext cx="6244709" cy="725806"/>
          </a:xfrm>
          <a:prstGeom prst="rect">
            <a:avLst/>
          </a:prstGeom>
          <a:noFill/>
          <a:ln/>
        </p:spPr>
        <p:txBody>
          <a:bodyPr wrap="square" lIns="0" tIns="0" rIns="0" bIns="0" rtlCol="0" anchor="t"/>
          <a:lstStyle/>
          <a:p>
            <a:pPr>
              <a:lnSpc>
                <a:spcPts val="2850"/>
              </a:lnSpc>
            </a:pPr>
            <a:r>
              <a:rPr lang="en-US" sz="1700" dirty="0">
                <a:solidFill>
                  <a:srgbClr val="161613"/>
                </a:solidFill>
                <a:latin typeface="Inter" pitchFamily="34" charset="0"/>
                <a:ea typeface="Inter" pitchFamily="34" charset="-122"/>
                <a:cs typeface="Inter" pitchFamily="34" charset="-120"/>
              </a:rPr>
              <a:t>Diagrammalarni tahrirlash, rang va shakllarni o‘zgartirish, shablon sifatida saqlash imkoniyati mavjud.</a:t>
            </a:r>
            <a:endParaRPr lang="en-US" sz="17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name="Slide 11">
    <p:spTree>
      <p:nvGrpSpPr>
        <p:cNvPr id="1" name=""/>
        <p:cNvGrpSpPr/>
        <p:nvPr/>
      </p:nvGrpSpPr>
      <p:grpSpPr>
        <a:xfrm>
          <a:off x="0" y="0"/>
          <a:ext cx="0" cy="0"/>
          <a:chOff x="0" y="0"/>
          <a:chExt cx="0" cy="0"/>
        </a:xfrm>
      </p:grpSpPr>
      <p:sp>
        <p:nvSpPr>
          <p:cNvPr id="2" name="Text 0"/>
          <p:cNvSpPr/>
          <p:nvPr/>
        </p:nvSpPr>
        <p:spPr>
          <a:xfrm>
            <a:off x="648773" y="583644"/>
            <a:ext cx="13332858" cy="1737718"/>
          </a:xfrm>
          <a:prstGeom prst="rect">
            <a:avLst/>
          </a:prstGeom>
          <a:noFill/>
          <a:ln/>
        </p:spPr>
        <p:txBody>
          <a:bodyPr wrap="square" lIns="0" tIns="0" rIns="0" bIns="0" rtlCol="0" anchor="t"/>
          <a:lstStyle/>
          <a:p>
            <a:pPr>
              <a:lnSpc>
                <a:spcPts val="4550"/>
              </a:lnSpc>
            </a:pPr>
            <a:r>
              <a:rPr lang="en-US" sz="3600" b="1" dirty="0">
                <a:solidFill>
                  <a:srgbClr val="161613"/>
                </a:solidFill>
                <a:latin typeface="DM Sans Medium" pitchFamily="34" charset="0"/>
                <a:ea typeface="DM Sans Medium" pitchFamily="34" charset="-122"/>
                <a:cs typeface="DM Sans Medium" pitchFamily="34" charset="-120"/>
              </a:rPr>
              <a:t>Elektron jadvallarda axborotlarni himoyalash. Elektron jadval fayllari xususiyatini va chop etish parametrlarini sozlash </a:t>
            </a:r>
            <a:endParaRPr lang="en-US" sz="3600" dirty="0"/>
          </a:p>
        </p:txBody>
      </p:sp>
      <p:sp>
        <p:nvSpPr>
          <p:cNvPr id="3" name="Text 1"/>
          <p:cNvSpPr/>
          <p:nvPr/>
        </p:nvSpPr>
        <p:spPr>
          <a:xfrm>
            <a:off x="648773" y="2019363"/>
            <a:ext cx="13332858" cy="889754"/>
          </a:xfrm>
          <a:prstGeom prst="rect">
            <a:avLst/>
          </a:prstGeom>
          <a:noFill/>
          <a:ln/>
        </p:spPr>
        <p:txBody>
          <a:bodyPr wrap="square" lIns="0" tIns="0" rIns="0" bIns="0" rtlCol="0" anchor="t"/>
          <a:lstStyle/>
          <a:p>
            <a:pPr>
              <a:lnSpc>
                <a:spcPts val="2300"/>
              </a:lnSpc>
            </a:pPr>
            <a:r>
              <a:rPr lang="en-US" sz="1400" dirty="0">
                <a:solidFill>
                  <a:srgbClr val="161613"/>
                </a:solidFill>
                <a:latin typeface="Inter" pitchFamily="34" charset="0"/>
                <a:ea typeface="Inter" pitchFamily="34" charset="-122"/>
                <a:cs typeface="Inter" pitchFamily="34" charset="-120"/>
              </a:rPr>
              <a:t>Excelda boshqa dasturlar kabi oʻz ishchi kitob varaqlarini himoyalash imkoniyati mavjud. Ishchi kitobda faqat varaqni himoyalash emas balki yacheyka (yacheykalar majmuasi)ni ham himoyalash imkoniyati mavjud. Yacheykani yoki yacheykalar majmuasini himoyalash uchun taqrizlash lentasining </a:t>
            </a:r>
            <a:r>
              <a:rPr lang="en-US" sz="1400" b="1" dirty="0">
                <a:solidFill>
                  <a:srgbClr val="161613"/>
                </a:solidFill>
                <a:latin typeface="Inter" pitchFamily="34" charset="0"/>
                <a:ea typeface="Inter" pitchFamily="34" charset="-122"/>
                <a:cs typeface="Inter" pitchFamily="34" charset="-120"/>
              </a:rPr>
              <a:t>Изменения</a:t>
            </a:r>
            <a:r>
              <a:rPr lang="en-US" sz="1400" dirty="0">
                <a:solidFill>
                  <a:srgbClr val="161613"/>
                </a:solidFill>
                <a:latin typeface="Inter" pitchFamily="34" charset="0"/>
                <a:ea typeface="Inter" pitchFamily="34" charset="-122"/>
                <a:cs typeface="Inter" pitchFamily="34" charset="-120"/>
              </a:rPr>
              <a:t> boʻlimidan </a:t>
            </a:r>
            <a:r>
              <a:rPr lang="en-US" sz="1400" b="1" dirty="0">
                <a:solidFill>
                  <a:srgbClr val="161613"/>
                </a:solidFill>
                <a:latin typeface="Inter" pitchFamily="34" charset="0"/>
                <a:ea typeface="Inter" pitchFamily="34" charset="-122"/>
                <a:cs typeface="Inter" pitchFamily="34" charset="-120"/>
              </a:rPr>
              <a:t>Разрешить изменение диапозонов…</a:t>
            </a:r>
            <a:r>
              <a:rPr lang="en-US" sz="1400" dirty="0">
                <a:solidFill>
                  <a:srgbClr val="161613"/>
                </a:solidFill>
                <a:latin typeface="Inter" pitchFamily="34" charset="0"/>
                <a:ea typeface="Inter" pitchFamily="34" charset="-122"/>
                <a:cs typeface="Inter" pitchFamily="34" charset="-120"/>
              </a:rPr>
              <a:t> tanlanadi. Ekranga </a:t>
            </a:r>
            <a:r>
              <a:rPr lang="en-US" sz="1400" b="1" dirty="0">
                <a:solidFill>
                  <a:srgbClr val="161613"/>
                </a:solidFill>
                <a:latin typeface="Inter" pitchFamily="34" charset="0"/>
                <a:ea typeface="Inter" pitchFamily="34" charset="-122"/>
                <a:cs typeface="Inter" pitchFamily="34" charset="-120"/>
              </a:rPr>
              <a:t>Разрешить изменение диапaзонов</a:t>
            </a:r>
            <a:r>
              <a:rPr lang="en-US" sz="1400" dirty="0">
                <a:solidFill>
                  <a:srgbClr val="161613"/>
                </a:solidFill>
                <a:latin typeface="Inter" pitchFamily="34" charset="0"/>
                <a:ea typeface="Inter" pitchFamily="34" charset="-122"/>
                <a:cs typeface="Inter" pitchFamily="34" charset="-120"/>
              </a:rPr>
              <a:t> muloqot oynasi chiqadi.</a:t>
            </a:r>
            <a:endParaRPr lang="en-US" sz="1400" dirty="0"/>
          </a:p>
        </p:txBody>
      </p:sp>
      <p:sp>
        <p:nvSpPr>
          <p:cNvPr id="4" name="Text 2"/>
          <p:cNvSpPr/>
          <p:nvPr/>
        </p:nvSpPr>
        <p:spPr>
          <a:xfrm>
            <a:off x="648773" y="3117598"/>
            <a:ext cx="13332858" cy="3855601"/>
          </a:xfrm>
          <a:prstGeom prst="rect">
            <a:avLst/>
          </a:prstGeom>
          <a:noFill/>
          <a:ln/>
        </p:spPr>
        <p:txBody>
          <a:bodyPr wrap="square" lIns="0" tIns="0" rIns="0" bIns="0" rtlCol="0" anchor="t"/>
          <a:lstStyle/>
          <a:p>
            <a:pPr>
              <a:lnSpc>
                <a:spcPts val="2300"/>
              </a:lnSpc>
            </a:pPr>
            <a:r>
              <a:rPr lang="en-US" sz="1400" dirty="0">
                <a:solidFill>
                  <a:srgbClr val="161613"/>
                </a:solidFill>
                <a:latin typeface="Inter" pitchFamily="34" charset="0"/>
                <a:ea typeface="Inter" pitchFamily="34" charset="-122"/>
                <a:cs typeface="Inter" pitchFamily="34" charset="-120"/>
              </a:rPr>
              <a:t>Muloqot oynasidan </a:t>
            </a:r>
            <a:r>
              <a:rPr lang="en-US" sz="1400" b="1" dirty="0">
                <a:solidFill>
                  <a:srgbClr val="161613"/>
                </a:solidFill>
                <a:latin typeface="Inter" pitchFamily="34" charset="0"/>
                <a:ea typeface="Inter" pitchFamily="34" charset="-122"/>
                <a:cs typeface="Inter" pitchFamily="34" charset="-120"/>
              </a:rPr>
              <a:t>Создать</a:t>
            </a:r>
            <a:r>
              <a:rPr lang="en-US" sz="1400" dirty="0">
                <a:solidFill>
                  <a:srgbClr val="161613"/>
                </a:solidFill>
                <a:latin typeface="Inter" pitchFamily="34" charset="0"/>
                <a:ea typeface="Inter" pitchFamily="34" charset="-122"/>
                <a:cs typeface="Inter" pitchFamily="34" charset="-120"/>
              </a:rPr>
              <a:t> tugmasi yordamida yacheyka (yacheykachalar majmuasi)ni tanlash mumkin. </a:t>
            </a:r>
            <a:r>
              <a:rPr lang="en-US" sz="1400" b="1" dirty="0">
                <a:solidFill>
                  <a:srgbClr val="161613"/>
                </a:solidFill>
                <a:latin typeface="Inter" pitchFamily="34" charset="0"/>
                <a:ea typeface="Inter" pitchFamily="34" charset="-122"/>
                <a:cs typeface="Inter" pitchFamily="34" charset="-120"/>
              </a:rPr>
              <a:t>Изменить</a:t>
            </a:r>
            <a:r>
              <a:rPr lang="en-US" sz="1400" dirty="0">
                <a:solidFill>
                  <a:srgbClr val="161613"/>
                </a:solidFill>
                <a:latin typeface="Inter" pitchFamily="34" charset="0"/>
                <a:ea typeface="Inter" pitchFamily="34" charset="-122"/>
                <a:cs typeface="Inter" pitchFamily="34" charset="-120"/>
              </a:rPr>
              <a:t> tugmasi yordamida yacheyka (yacheykachalar majmuasi) oʻzgartiriladi. </a:t>
            </a:r>
            <a:r>
              <a:rPr lang="en-US" sz="1400" b="1" dirty="0">
                <a:solidFill>
                  <a:srgbClr val="161613"/>
                </a:solidFill>
                <a:latin typeface="Inter" pitchFamily="34" charset="0"/>
                <a:ea typeface="Inter" pitchFamily="34" charset="-122"/>
                <a:cs typeface="Inter" pitchFamily="34" charset="-120"/>
              </a:rPr>
              <a:t>Удалить</a:t>
            </a:r>
            <a:r>
              <a:rPr lang="en-US" sz="1400" dirty="0">
                <a:solidFill>
                  <a:srgbClr val="161613"/>
                </a:solidFill>
                <a:latin typeface="Inter" pitchFamily="34" charset="0"/>
                <a:ea typeface="Inter" pitchFamily="34" charset="-122"/>
                <a:cs typeface="Inter" pitchFamily="34" charset="-120"/>
              </a:rPr>
              <a:t> tugmasi yordamida yacheyka (yacheykachalar majmuasi) oʻchiriladi. </a:t>
            </a:r>
            <a:r>
              <a:rPr lang="en-US" sz="1400" b="1" dirty="0">
                <a:solidFill>
                  <a:srgbClr val="161613"/>
                </a:solidFill>
                <a:latin typeface="Inter" pitchFamily="34" charset="0"/>
                <a:ea typeface="Inter" pitchFamily="34" charset="-122"/>
                <a:cs typeface="Inter" pitchFamily="34" charset="-120"/>
              </a:rPr>
              <a:t>Создать</a:t>
            </a:r>
            <a:r>
              <a:rPr lang="en-US" sz="1400" dirty="0">
                <a:solidFill>
                  <a:srgbClr val="161613"/>
                </a:solidFill>
                <a:latin typeface="Inter" pitchFamily="34" charset="0"/>
                <a:ea typeface="Inter" pitchFamily="34" charset="-122"/>
                <a:cs typeface="Inter" pitchFamily="34" charset="-120"/>
              </a:rPr>
              <a:t> tugmasini bosilsa, ekranga </a:t>
            </a:r>
            <a:r>
              <a:rPr lang="en-US" sz="1400" b="1" dirty="0">
                <a:solidFill>
                  <a:srgbClr val="161613"/>
                </a:solidFill>
                <a:latin typeface="Inter" pitchFamily="34" charset="0"/>
                <a:ea typeface="Inter" pitchFamily="34" charset="-122"/>
                <a:cs typeface="Inter" pitchFamily="34" charset="-120"/>
              </a:rPr>
              <a:t>Новыйдиапaзон</a:t>
            </a:r>
            <a:r>
              <a:rPr lang="en-US" sz="1400" dirty="0">
                <a:solidFill>
                  <a:srgbClr val="161613"/>
                </a:solidFill>
                <a:latin typeface="Inter" pitchFamily="34" charset="0"/>
                <a:ea typeface="Inter" pitchFamily="34" charset="-122"/>
                <a:cs typeface="Inter" pitchFamily="34" charset="-120"/>
              </a:rPr>
              <a:t> nomli muloqot oynasi chiqadi. Muloqot oynasining </a:t>
            </a:r>
            <a:r>
              <a:rPr lang="en-US" sz="1400" b="1" dirty="0">
                <a:solidFill>
                  <a:srgbClr val="161613"/>
                </a:solidFill>
                <a:latin typeface="Inter" pitchFamily="34" charset="0"/>
                <a:ea typeface="Inter" pitchFamily="34" charset="-122"/>
                <a:cs typeface="Inter" pitchFamily="34" charset="-120"/>
              </a:rPr>
              <a:t>Имя</a:t>
            </a:r>
            <a:r>
              <a:rPr lang="en-US" sz="1400" dirty="0">
                <a:solidFill>
                  <a:srgbClr val="161613"/>
                </a:solidFill>
                <a:latin typeface="Inter" pitchFamily="34" charset="0"/>
                <a:ea typeface="Inter" pitchFamily="34" charset="-122"/>
                <a:cs typeface="Inter" pitchFamily="34" charset="-120"/>
              </a:rPr>
              <a:t> dеgan joyiga himoya nomi bеriladi. </a:t>
            </a:r>
            <a:r>
              <a:rPr lang="en-US" sz="1400" b="1" dirty="0">
                <a:solidFill>
                  <a:srgbClr val="161613"/>
                </a:solidFill>
                <a:latin typeface="Inter" pitchFamily="34" charset="0"/>
                <a:ea typeface="Inter" pitchFamily="34" charset="-122"/>
                <a:cs typeface="Inter" pitchFamily="34" charset="-120"/>
              </a:rPr>
              <a:t>Ячейки</a:t>
            </a:r>
            <a:r>
              <a:rPr lang="en-US" sz="1400" dirty="0">
                <a:solidFill>
                  <a:srgbClr val="161613"/>
                </a:solidFill>
                <a:latin typeface="Inter" pitchFamily="34" charset="0"/>
                <a:ea typeface="Inter" pitchFamily="34" charset="-122"/>
                <a:cs typeface="Inter" pitchFamily="34" charset="-120"/>
              </a:rPr>
              <a:t> qismiga esa himoyalanishi kеrak boʻlgan diapazon koʻrsatiladi. </a:t>
            </a:r>
            <a:r>
              <a:rPr lang="en-US" sz="1400" b="1" dirty="0">
                <a:solidFill>
                  <a:srgbClr val="161613"/>
                </a:solidFill>
                <a:latin typeface="Inter" pitchFamily="34" charset="0"/>
                <a:ea typeface="Inter" pitchFamily="34" charset="-122"/>
                <a:cs typeface="Inter" pitchFamily="34" charset="-120"/>
              </a:rPr>
              <a:t>Паролдиапaзона</a:t>
            </a:r>
            <a:r>
              <a:rPr lang="en-US" sz="1400" dirty="0">
                <a:solidFill>
                  <a:srgbClr val="161613"/>
                </a:solidFill>
                <a:latin typeface="Inter" pitchFamily="34" charset="0"/>
                <a:ea typeface="Inter" pitchFamily="34" charset="-122"/>
                <a:cs typeface="Inter" pitchFamily="34" charset="-120"/>
              </a:rPr>
              <a:t>ga parol kiritiladi va </a:t>
            </a:r>
            <a:r>
              <a:rPr lang="en-US" sz="1400" b="1" dirty="0">
                <a:solidFill>
                  <a:srgbClr val="161613"/>
                </a:solidFill>
                <a:latin typeface="Inter" pitchFamily="34" charset="0"/>
                <a:ea typeface="Inter" pitchFamily="34" charset="-122"/>
                <a:cs typeface="Inter" pitchFamily="34" charset="-120"/>
              </a:rPr>
              <a:t>OK</a:t>
            </a:r>
            <a:r>
              <a:rPr lang="en-US" sz="1400" dirty="0">
                <a:solidFill>
                  <a:srgbClr val="161613"/>
                </a:solidFill>
                <a:latin typeface="Inter" pitchFamily="34" charset="0"/>
                <a:ea typeface="Inter" pitchFamily="34" charset="-122"/>
                <a:cs typeface="Inter" pitchFamily="34" charset="-120"/>
              </a:rPr>
              <a:t> tugmasi bosilgandan soʻng ekranga parolni tеkshirish uchun qaytadan yana bir marta parolni kiriting dеgan muloqot oyna chiqadi. Bu yacheyka (yacheykachalar majmuasi)ga qoʻyilgan himoya varaqni toʻliq himoyalagandan kеyin kuchga kiradi. Varaqni himoyalash uchun </a:t>
            </a:r>
            <a:r>
              <a:rPr lang="en-US" sz="1400" b="1" dirty="0">
                <a:solidFill>
                  <a:srgbClr val="161613"/>
                </a:solidFill>
                <a:latin typeface="Inter" pitchFamily="34" charset="0"/>
                <a:ea typeface="Inter" pitchFamily="34" charset="-122"/>
                <a:cs typeface="Inter" pitchFamily="34" charset="-120"/>
              </a:rPr>
              <a:t>Защитить лист</a:t>
            </a:r>
            <a:r>
              <a:rPr lang="en-US" sz="1400" dirty="0">
                <a:solidFill>
                  <a:srgbClr val="161613"/>
                </a:solidFill>
                <a:latin typeface="Inter" pitchFamily="34" charset="0"/>
                <a:ea typeface="Inter" pitchFamily="34" charset="-122"/>
                <a:cs typeface="Inter" pitchFamily="34" charset="-120"/>
              </a:rPr>
              <a:t> tanlanadi va ekranga </a:t>
            </a:r>
            <a:r>
              <a:rPr lang="en-US" sz="1400" b="1" dirty="0">
                <a:solidFill>
                  <a:srgbClr val="161613"/>
                </a:solidFill>
                <a:latin typeface="Inter" pitchFamily="34" charset="0"/>
                <a:ea typeface="Inter" pitchFamily="34" charset="-122"/>
                <a:cs typeface="Inter" pitchFamily="34" charset="-120"/>
              </a:rPr>
              <a:t>Защита Листа</a:t>
            </a:r>
            <a:r>
              <a:rPr lang="en-US" sz="1400" dirty="0">
                <a:solidFill>
                  <a:srgbClr val="161613"/>
                </a:solidFill>
                <a:latin typeface="Inter" pitchFamily="34" charset="0"/>
                <a:ea typeface="Inter" pitchFamily="34" charset="-122"/>
                <a:cs typeface="Inter" pitchFamily="34" charset="-120"/>
              </a:rPr>
              <a:t> nomli muloqot oynasi chiqadi. Bu oynada kеrakli ma’lumotlar toʻldirilib, </a:t>
            </a:r>
            <a:r>
              <a:rPr lang="en-US" sz="1400" b="1" dirty="0">
                <a:solidFill>
                  <a:srgbClr val="161613"/>
                </a:solidFill>
                <a:latin typeface="Inter" pitchFamily="34" charset="0"/>
                <a:ea typeface="Inter" pitchFamily="34" charset="-122"/>
                <a:cs typeface="Inter" pitchFamily="34" charset="-120"/>
              </a:rPr>
              <a:t>OK</a:t>
            </a:r>
            <a:r>
              <a:rPr lang="en-US" sz="1400" dirty="0">
                <a:solidFill>
                  <a:srgbClr val="161613"/>
                </a:solidFill>
                <a:latin typeface="Inter" pitchFamily="34" charset="0"/>
                <a:ea typeface="Inter" pitchFamily="34" charset="-122"/>
                <a:cs typeface="Inter" pitchFamily="34" charset="-120"/>
              </a:rPr>
              <a:t> tugmasi bosiladi. Ishchi kitobning bitta varagʻi va uning yacheykachalarini himoyalash yuqoridagi tartibda amalga oshiriladi. Ishchi kitobning har bir varagʻini himoyalash uchun alohida himoyalash amallarini bajarish kеrak. Varaqqa himoya qoʻyilgan boʻlsa, muloqot oynasi ekranga chiqadi. Bu muloqot oynaga OK tugmachasini bosish bilan javob bеriladi. Varaqqa qoʻyilgan himoyani bеkor qilish uchun taqrizlash lentasining Изменения boʻlimining </a:t>
            </a:r>
            <a:r>
              <a:rPr lang="en-US" sz="1400" b="1" dirty="0">
                <a:solidFill>
                  <a:srgbClr val="161613"/>
                </a:solidFill>
                <a:latin typeface="Inter" pitchFamily="34" charset="0"/>
                <a:ea typeface="Inter" pitchFamily="34" charset="-122"/>
                <a:cs typeface="Inter" pitchFamily="34" charset="-120"/>
              </a:rPr>
              <a:t>Снять защиту Листа</a:t>
            </a:r>
            <a:r>
              <a:rPr lang="en-US" sz="1400" dirty="0">
                <a:solidFill>
                  <a:srgbClr val="161613"/>
                </a:solidFill>
                <a:latin typeface="Inter" pitchFamily="34" charset="0"/>
                <a:ea typeface="Inter" pitchFamily="34" charset="-122"/>
                <a:cs typeface="Inter" pitchFamily="34" charset="-120"/>
              </a:rPr>
              <a:t> tanlanadi va varaqning himoyasi oʻz kuchini yoʻqotadi. Varaqqa fon oʻrnatish uchun bet xususiyatlari lentasining bet paramertlari majmuasidan </a:t>
            </a:r>
            <a:r>
              <a:rPr lang="en-US" sz="1400" b="1" dirty="0">
                <a:solidFill>
                  <a:srgbClr val="161613"/>
                </a:solidFill>
                <a:latin typeface="Inter" pitchFamily="34" charset="0"/>
                <a:ea typeface="Inter" pitchFamily="34" charset="-122"/>
                <a:cs typeface="Inter" pitchFamily="34" charset="-120"/>
              </a:rPr>
              <a:t>Подложка</a:t>
            </a:r>
            <a:r>
              <a:rPr lang="en-US" sz="1400" dirty="0">
                <a:solidFill>
                  <a:srgbClr val="161613"/>
                </a:solidFill>
                <a:latin typeface="Inter" pitchFamily="34" charset="0"/>
                <a:ea typeface="Inter" pitchFamily="34" charset="-122"/>
                <a:cs typeface="Inter" pitchFamily="34" charset="-120"/>
              </a:rPr>
              <a:t> tanlanadi. Ekranga </a:t>
            </a:r>
            <a:r>
              <a:rPr lang="en-US" sz="1400" b="1" dirty="0">
                <a:solidFill>
                  <a:srgbClr val="161613"/>
                </a:solidFill>
                <a:latin typeface="Inter" pitchFamily="34" charset="0"/>
                <a:ea typeface="Inter" pitchFamily="34" charset="-122"/>
                <a:cs typeface="Inter" pitchFamily="34" charset="-120"/>
              </a:rPr>
              <a:t>Подложка</a:t>
            </a:r>
            <a:r>
              <a:rPr lang="en-US" sz="1400" dirty="0">
                <a:solidFill>
                  <a:srgbClr val="161613"/>
                </a:solidFill>
                <a:latin typeface="Inter" pitchFamily="34" charset="0"/>
                <a:ea typeface="Inter" pitchFamily="34" charset="-122"/>
                <a:cs typeface="Inter" pitchFamily="34" charset="-120"/>
              </a:rPr>
              <a:t> nomli muloqot oynasi chiqadi va muloqot oynadan fon uchun zarur boʻlgan fon joylashgan manzili koʻrsatiladi. Varaqqa qoʻyilgan fonni oʻchirish uchun bet xususiyatlari lentasining bet paramertlari majmuasidan </a:t>
            </a:r>
            <a:r>
              <a:rPr lang="en-US" sz="1400" b="1" dirty="0">
                <a:solidFill>
                  <a:srgbClr val="161613"/>
                </a:solidFill>
                <a:latin typeface="Inter" pitchFamily="34" charset="0"/>
                <a:ea typeface="Inter" pitchFamily="34" charset="-122"/>
                <a:cs typeface="Inter" pitchFamily="34" charset="-120"/>
              </a:rPr>
              <a:t>Удалить фон</a:t>
            </a:r>
            <a:r>
              <a:rPr lang="en-US" sz="1400" dirty="0">
                <a:solidFill>
                  <a:srgbClr val="161613"/>
                </a:solidFill>
                <a:latin typeface="Inter" pitchFamily="34" charset="0"/>
                <a:ea typeface="Inter" pitchFamily="34" charset="-122"/>
                <a:cs typeface="Inter" pitchFamily="34" charset="-120"/>
              </a:rPr>
              <a:t> tanlanadi va varaqning foni oʻchadi.</a:t>
            </a:r>
            <a:endParaRPr lang="en-US" sz="1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17</TotalTime>
  <Words>858</Words>
  <Application>Microsoft Office PowerPoint</Application>
  <PresentationFormat>Произвольный</PresentationFormat>
  <Paragraphs>71</Paragraphs>
  <Slides>11</Slides>
  <Notes>11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DM Sans Medium</vt:lpstr>
      <vt:lpstr>Inter</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4</cp:revision>
  <dcterms:created xsi:type="dcterms:W3CDTF">2025-04-19T09:39:19Z</dcterms:created>
  <dcterms:modified xsi:type="dcterms:W3CDTF">2025-04-19T09:57:10Z</dcterms:modified>
</cp:coreProperties>
</file>