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1" r:id="rId6"/>
    <p:sldId id="262" r:id="rId7"/>
    <p:sldId id="263" r:id="rId8"/>
    <p:sldId id="264" r:id="rId9"/>
    <p:sldId id="260" r:id="rId10"/>
    <p:sldId id="265" r:id="rId11"/>
  </p:sldIdLst>
  <p:sldSz cx="14630400" cy="8229600"/>
  <p:notesSz cx="8229600" cy="14630400"/>
  <p:embeddedFontLst>
    <p:embeddedFont>
      <p:font typeface="Calibri" pitchFamily="34" charset="0"/>
      <p:regular r:id="rId13"/>
      <p:bold r:id="rId14"/>
      <p:italic r:id="rId15"/>
      <p:boldItalic r:id="rId16"/>
    </p:embeddedFont>
    <p:embeddedFont>
      <p:font typeface="Instrument Sans Semi Bold" charset="0"/>
      <p:regular r:id="rId17"/>
    </p:embeddedFont>
    <p:embeddedFont>
      <p:font typeface="Instrument Sans Medium" charset="0"/>
      <p:regular r:id="rId18"/>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1" d="100"/>
          <a:sy n="91" d="100"/>
        </p:scale>
        <p:origin x="-534" y="-114"/>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700CDA40-B54F-408F-A28A-4B71A77440C2}" type="datetimeFigureOut">
              <a:rPr lang="ru-RU" smtClean="0"/>
              <a:t>19.04.2025</a:t>
            </a:fld>
            <a:endParaRPr lang="ru-RU"/>
          </a:p>
        </p:txBody>
      </p:sp>
      <p:sp>
        <p:nvSpPr>
          <p:cNvPr id="4" name="Образ слайда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34E4EA44-0A82-4FEF-8E50-351F915D5F6A}" type="slidenum">
              <a:rPr lang="ru-RU" smtClean="0"/>
              <a:t>‹#›</a:t>
            </a:fld>
            <a:endParaRPr lang="ru-RU"/>
          </a:p>
        </p:txBody>
      </p:sp>
    </p:spTree>
    <p:extLst>
      <p:ext uri="{BB962C8B-B14F-4D97-AF65-F5344CB8AC3E}">
        <p14:creationId xmlns:p14="http://schemas.microsoft.com/office/powerpoint/2010/main" val="18228623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hyperlink" Target="http://mumkin.Biz"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69680" y="0"/>
            <a:ext cx="5760720" cy="8229600"/>
          </a:xfrm>
          <a:prstGeom prst="rect">
            <a:avLst/>
          </a:prstGeom>
        </p:spPr>
      </p:pic>
      <p:sp>
        <p:nvSpPr>
          <p:cNvPr id="3" name="Text 0"/>
          <p:cNvSpPr/>
          <p:nvPr/>
        </p:nvSpPr>
        <p:spPr>
          <a:xfrm>
            <a:off x="793790" y="1330762"/>
            <a:ext cx="7556421" cy="1417558"/>
          </a:xfrm>
          <a:prstGeom prst="rect">
            <a:avLst/>
          </a:prstGeom>
          <a:noFill/>
          <a:ln/>
        </p:spPr>
        <p:txBody>
          <a:bodyPr wrap="square" lIns="0" tIns="0" rIns="0" bIns="0" rtlCol="0" anchor="t"/>
          <a:lstStyle/>
          <a:p>
            <a:pPr marL="0" indent="0" algn="l">
              <a:lnSpc>
                <a:spcPts val="5550"/>
              </a:lnSpc>
              <a:buNone/>
            </a:pPr>
            <a:r>
              <a:rPr lang="en-US" sz="4450" dirty="0">
                <a:solidFill>
                  <a:srgbClr val="091C53"/>
                </a:solidFill>
                <a:latin typeface="Instrument Sans Semi Bold" pitchFamily="34" charset="0"/>
                <a:ea typeface="Instrument Sans Semi Bold" pitchFamily="34" charset="-122"/>
                <a:cs typeface="Instrument Sans Semi Bold" pitchFamily="34" charset="-120"/>
              </a:rPr>
              <a:t>Operatsion tizimlar va dasturiy ta’minot asoslari</a:t>
            </a:r>
            <a:endParaRPr lang="en-US" sz="4450" dirty="0"/>
          </a:p>
        </p:txBody>
      </p:sp>
      <p:sp>
        <p:nvSpPr>
          <p:cNvPr id="4" name="Text 1"/>
          <p:cNvSpPr/>
          <p:nvPr/>
        </p:nvSpPr>
        <p:spPr>
          <a:xfrm>
            <a:off x="793790" y="3088481"/>
            <a:ext cx="7556421" cy="1814513"/>
          </a:xfrm>
          <a:prstGeom prst="rect">
            <a:avLst/>
          </a:prstGeom>
          <a:noFill/>
          <a:ln/>
        </p:spPr>
        <p:txBody>
          <a:bodyPr wrap="square" lIns="0" tIns="0" rIns="0" bIns="0" rtlCol="0" anchor="t"/>
          <a:lstStyle/>
          <a:p>
            <a:pPr marL="0" indent="0" algn="l">
              <a:lnSpc>
                <a:spcPts val="2850"/>
              </a:lnSpc>
              <a:buNone/>
            </a:pPr>
            <a:r>
              <a:rPr lang="en-US" sz="1750" dirty="0">
                <a:solidFill>
                  <a:srgbClr val="1E3063"/>
                </a:solidFill>
                <a:latin typeface="Instrument Sans Medium" pitchFamily="34" charset="0"/>
                <a:ea typeface="Instrument Sans Medium" pitchFamily="34" charset="-122"/>
                <a:cs typeface="Instrument Sans Medium" pitchFamily="34" charset="-120"/>
              </a:rPr>
              <a:t>Operatsion tizim (OT) – bu kompyuter ishini boshqaruvchi maxsus dastur bo‘lib, foydalanuvchi va kompyuter o‘rtasida muloqotni o‘rnatadi, tashqi qurilmalarni boshqaradi va dasturlarni ishga tushiradi. Hisoblash tizimining samaradorligi asosan uning operatsion tizimiga bog‘liq. Eng mashhur OTlar – Microsoft Windows, Apple Macintosh, Unix va Linuxdir.</a:t>
            </a:r>
            <a:endParaRPr lang="en-US" sz="1750" dirty="0"/>
          </a:p>
        </p:txBody>
      </p:sp>
      <p:sp>
        <p:nvSpPr>
          <p:cNvPr id="5" name="Text 2"/>
          <p:cNvSpPr/>
          <p:nvPr/>
        </p:nvSpPr>
        <p:spPr>
          <a:xfrm>
            <a:off x="793790" y="5158145"/>
            <a:ext cx="7556421" cy="1088708"/>
          </a:xfrm>
          <a:prstGeom prst="rect">
            <a:avLst/>
          </a:prstGeom>
          <a:noFill/>
          <a:ln/>
        </p:spPr>
        <p:txBody>
          <a:bodyPr wrap="square" lIns="0" tIns="0" rIns="0" bIns="0" rtlCol="0" anchor="t"/>
          <a:lstStyle/>
          <a:p>
            <a:pPr marL="0" indent="0" algn="l">
              <a:lnSpc>
                <a:spcPts val="2850"/>
              </a:lnSpc>
              <a:buNone/>
            </a:pPr>
            <a:r>
              <a:rPr lang="en-US" sz="1750" dirty="0">
                <a:solidFill>
                  <a:srgbClr val="1E3063"/>
                </a:solidFill>
                <a:latin typeface="Instrument Sans Medium" pitchFamily="34" charset="0"/>
                <a:ea typeface="Instrument Sans Medium" pitchFamily="34" charset="-122"/>
                <a:cs typeface="Instrument Sans Medium" pitchFamily="34" charset="-120"/>
              </a:rPr>
              <a:t>Operatsion tizim foydalanuvchini murakkab texnik jarayonlardan ozod qilib, qulay interfeys yaratadi. Hozirgi kunda dunyoda kompyuterlarning 70% Windows tizimlari bilan ishlaydi.</a:t>
            </a:r>
            <a:endParaRPr lang="en-US" sz="1750" dirty="0"/>
          </a:p>
        </p:txBody>
      </p:sp>
      <p:sp>
        <p:nvSpPr>
          <p:cNvPr id="6" name="Shape 3"/>
          <p:cNvSpPr/>
          <p:nvPr/>
        </p:nvSpPr>
        <p:spPr>
          <a:xfrm>
            <a:off x="793790" y="6518910"/>
            <a:ext cx="362903" cy="362903"/>
          </a:xfrm>
          <a:prstGeom prst="roundRect">
            <a:avLst>
              <a:gd name="adj" fmla="val 25194296"/>
            </a:avLst>
          </a:prstGeom>
          <a:noFill/>
          <a:ln w="7620">
            <a:solidFill>
              <a:srgbClr val="FFFFFF"/>
            </a:solidFill>
            <a:prstDash val="solid"/>
          </a:ln>
        </p:spPr>
      </p:sp>
      <p:pic>
        <p:nvPicPr>
          <p:cNvPr id="7" name="Image 1" descr="preencoded.png"/>
          <p:cNvPicPr>
            <a:picLocks noChangeAspect="1"/>
          </p:cNvPicPr>
          <p:nvPr/>
        </p:nvPicPr>
        <p:blipFill>
          <a:blip r:embed="rId4"/>
          <a:stretch>
            <a:fillRect/>
          </a:stretch>
        </p:blipFill>
        <p:spPr>
          <a:xfrm>
            <a:off x="801410" y="6526530"/>
            <a:ext cx="347663" cy="347663"/>
          </a:xfrm>
          <a:prstGeom prst="rect">
            <a:avLst/>
          </a:prstGeom>
        </p:spPr>
      </p:pic>
      <p:sp>
        <p:nvSpPr>
          <p:cNvPr id="8" name="Text 4"/>
          <p:cNvSpPr/>
          <p:nvPr/>
        </p:nvSpPr>
        <p:spPr>
          <a:xfrm>
            <a:off x="1270040" y="6502003"/>
            <a:ext cx="2686169" cy="396835"/>
          </a:xfrm>
          <a:prstGeom prst="rect">
            <a:avLst/>
          </a:prstGeom>
          <a:noFill/>
          <a:ln/>
        </p:spPr>
        <p:txBody>
          <a:bodyPr wrap="none" lIns="0" tIns="0" rIns="0" bIns="0" rtlCol="0" anchor="t"/>
          <a:lstStyle/>
          <a:p>
            <a:pPr marL="0" indent="0" algn="l">
              <a:lnSpc>
                <a:spcPts val="3100"/>
              </a:lnSpc>
              <a:buNone/>
            </a:pPr>
            <a:r>
              <a:rPr lang="en-US" sz="2200" b="1" dirty="0">
                <a:solidFill>
                  <a:srgbClr val="1E3063"/>
                </a:solidFill>
                <a:latin typeface="Instrument Sans Bold" pitchFamily="34" charset="0"/>
                <a:ea typeface="Instrument Sans Bold" pitchFamily="34" charset="-122"/>
                <a:cs typeface="Instrument Sans Bold" pitchFamily="34" charset="-120"/>
              </a:rPr>
              <a:t>by Islom Boltaboyev</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93790" y="2256473"/>
            <a:ext cx="10545842" cy="708779"/>
          </a:xfrm>
          <a:prstGeom prst="rect">
            <a:avLst/>
          </a:prstGeom>
          <a:noFill/>
          <a:ln/>
        </p:spPr>
        <p:txBody>
          <a:bodyPr wrap="none" lIns="0" tIns="0" rIns="0" bIns="0" rtlCol="0" anchor="t"/>
          <a:lstStyle/>
          <a:p>
            <a:pPr marL="0" indent="0" algn="l">
              <a:lnSpc>
                <a:spcPts val="5550"/>
              </a:lnSpc>
              <a:buNone/>
            </a:pPr>
            <a:r>
              <a:rPr lang="en-US" sz="4450" dirty="0">
                <a:solidFill>
                  <a:srgbClr val="091C53"/>
                </a:solidFill>
                <a:latin typeface="Instrument Sans Semi Bold" pitchFamily="34" charset="0"/>
                <a:ea typeface="Instrument Sans Semi Bold" pitchFamily="34" charset="-122"/>
                <a:cs typeface="Instrument Sans Semi Bold" pitchFamily="34" charset="-120"/>
              </a:rPr>
              <a:t>Operatsion tizimlarning asosiy vazifalari</a:t>
            </a:r>
            <a:endParaRPr lang="en-US" sz="4450" dirty="0"/>
          </a:p>
        </p:txBody>
      </p:sp>
      <p:sp>
        <p:nvSpPr>
          <p:cNvPr id="3" name="Text 1"/>
          <p:cNvSpPr/>
          <p:nvPr/>
        </p:nvSpPr>
        <p:spPr>
          <a:xfrm>
            <a:off x="793790" y="3532227"/>
            <a:ext cx="3035498" cy="354330"/>
          </a:xfrm>
          <a:prstGeom prst="rect">
            <a:avLst/>
          </a:prstGeom>
          <a:noFill/>
          <a:ln/>
        </p:spPr>
        <p:txBody>
          <a:bodyPr wrap="none" lIns="0" tIns="0" rIns="0" bIns="0" rtlCol="0" anchor="t"/>
          <a:lstStyle/>
          <a:p>
            <a:pPr marL="0" indent="0" algn="l">
              <a:lnSpc>
                <a:spcPts val="2750"/>
              </a:lnSpc>
              <a:buNone/>
            </a:pPr>
            <a:r>
              <a:rPr lang="en-US" sz="2200" dirty="0">
                <a:solidFill>
                  <a:srgbClr val="091C53"/>
                </a:solidFill>
                <a:latin typeface="Instrument Sans Semi Bold" pitchFamily="34" charset="0"/>
                <a:ea typeface="Instrument Sans Semi Bold" pitchFamily="34" charset="-122"/>
                <a:cs typeface="Instrument Sans Semi Bold" pitchFamily="34" charset="-120"/>
              </a:rPr>
              <a:t>Resurslarni boshqarish</a:t>
            </a:r>
            <a:endParaRPr lang="en-US" sz="2200" dirty="0"/>
          </a:p>
        </p:txBody>
      </p:sp>
      <p:sp>
        <p:nvSpPr>
          <p:cNvPr id="4" name="Text 2"/>
          <p:cNvSpPr/>
          <p:nvPr/>
        </p:nvSpPr>
        <p:spPr>
          <a:xfrm>
            <a:off x="793790" y="4113371"/>
            <a:ext cx="6244709" cy="725805"/>
          </a:xfrm>
          <a:prstGeom prst="rect">
            <a:avLst/>
          </a:prstGeom>
          <a:noFill/>
          <a:ln/>
        </p:spPr>
        <p:txBody>
          <a:bodyPr wrap="square" lIns="0" tIns="0" rIns="0" bIns="0" rtlCol="0" anchor="t"/>
          <a:lstStyle/>
          <a:p>
            <a:pPr marL="0" indent="0" algn="l">
              <a:lnSpc>
                <a:spcPts val="2850"/>
              </a:lnSpc>
              <a:buNone/>
            </a:pPr>
            <a:r>
              <a:rPr lang="en-US" sz="1750" dirty="0">
                <a:solidFill>
                  <a:srgbClr val="1E3063"/>
                </a:solidFill>
                <a:latin typeface="Instrument Sans Medium" pitchFamily="34" charset="0"/>
                <a:ea typeface="Instrument Sans Medium" pitchFamily="34" charset="-122"/>
                <a:cs typeface="Instrument Sans Medium" pitchFamily="34" charset="-120"/>
              </a:rPr>
              <a:t>Operatsion tizim kompyuter resurslarini ratsional taqsimlab, samarali ishlashini ta’minlaydi.</a:t>
            </a:r>
            <a:endParaRPr lang="en-US" sz="1750" dirty="0"/>
          </a:p>
        </p:txBody>
      </p:sp>
      <p:sp>
        <p:nvSpPr>
          <p:cNvPr id="5" name="Text 3"/>
          <p:cNvSpPr/>
          <p:nvPr/>
        </p:nvSpPr>
        <p:spPr>
          <a:xfrm>
            <a:off x="793790" y="5043249"/>
            <a:ext cx="6244709" cy="362903"/>
          </a:xfrm>
          <a:prstGeom prst="rect">
            <a:avLst/>
          </a:prstGeom>
          <a:noFill/>
          <a:ln/>
        </p:spPr>
        <p:txBody>
          <a:bodyPr wrap="none" lIns="0" tIns="0" rIns="0" bIns="0" rtlCol="0" anchor="t"/>
          <a:lstStyle/>
          <a:p>
            <a:pPr marL="0" indent="0" algn="l">
              <a:lnSpc>
                <a:spcPts val="2850"/>
              </a:lnSpc>
              <a:buNone/>
            </a:pPr>
            <a:r>
              <a:rPr lang="en-US" sz="1750" dirty="0">
                <a:solidFill>
                  <a:srgbClr val="1E3063"/>
                </a:solidFill>
                <a:latin typeface="Instrument Sans Medium" pitchFamily="34" charset="0"/>
                <a:ea typeface="Instrument Sans Medium" pitchFamily="34" charset="-122"/>
                <a:cs typeface="Instrument Sans Medium" pitchFamily="34" charset="-120"/>
              </a:rPr>
              <a:t>Disk, xotira, protsessor va tashqi qurilmalarni boshqaradi.</a:t>
            </a:r>
            <a:endParaRPr lang="en-US" sz="1750" dirty="0"/>
          </a:p>
        </p:txBody>
      </p:sp>
      <p:sp>
        <p:nvSpPr>
          <p:cNvPr id="6" name="Text 4"/>
          <p:cNvSpPr/>
          <p:nvPr/>
        </p:nvSpPr>
        <p:spPr>
          <a:xfrm>
            <a:off x="7599521" y="3532227"/>
            <a:ext cx="3829169" cy="354330"/>
          </a:xfrm>
          <a:prstGeom prst="rect">
            <a:avLst/>
          </a:prstGeom>
          <a:noFill/>
          <a:ln/>
        </p:spPr>
        <p:txBody>
          <a:bodyPr wrap="none" lIns="0" tIns="0" rIns="0" bIns="0" rtlCol="0" anchor="t"/>
          <a:lstStyle/>
          <a:p>
            <a:pPr marL="0" indent="0" algn="l">
              <a:lnSpc>
                <a:spcPts val="2750"/>
              </a:lnSpc>
              <a:buNone/>
            </a:pPr>
            <a:r>
              <a:rPr lang="en-US" sz="2200" dirty="0">
                <a:solidFill>
                  <a:srgbClr val="091C53"/>
                </a:solidFill>
                <a:latin typeface="Instrument Sans Semi Bold" pitchFamily="34" charset="0"/>
                <a:ea typeface="Instrument Sans Semi Bold" pitchFamily="34" charset="-122"/>
                <a:cs typeface="Instrument Sans Semi Bold" pitchFamily="34" charset="-120"/>
              </a:rPr>
              <a:t>Foydalanuvchi bilan muloqot</a:t>
            </a:r>
            <a:endParaRPr lang="en-US" sz="2200" dirty="0"/>
          </a:p>
        </p:txBody>
      </p:sp>
      <p:sp>
        <p:nvSpPr>
          <p:cNvPr id="7" name="Text 5"/>
          <p:cNvSpPr/>
          <p:nvPr/>
        </p:nvSpPr>
        <p:spPr>
          <a:xfrm>
            <a:off x="7599521" y="4113371"/>
            <a:ext cx="6244709" cy="725805"/>
          </a:xfrm>
          <a:prstGeom prst="rect">
            <a:avLst/>
          </a:prstGeom>
          <a:noFill/>
          <a:ln/>
        </p:spPr>
        <p:txBody>
          <a:bodyPr wrap="square" lIns="0" tIns="0" rIns="0" bIns="0" rtlCol="0" anchor="t"/>
          <a:lstStyle/>
          <a:p>
            <a:pPr marL="0" indent="0" algn="l">
              <a:lnSpc>
                <a:spcPts val="2850"/>
              </a:lnSpc>
              <a:buNone/>
            </a:pPr>
            <a:r>
              <a:rPr lang="en-US" sz="1750" dirty="0">
                <a:solidFill>
                  <a:srgbClr val="1E3063"/>
                </a:solidFill>
                <a:latin typeface="Instrument Sans Medium" pitchFamily="34" charset="0"/>
                <a:ea typeface="Instrument Sans Medium" pitchFamily="34" charset="-122"/>
                <a:cs typeface="Instrument Sans Medium" pitchFamily="34" charset="-120"/>
              </a:rPr>
              <a:t>Foydalanuvchiga qulay interfeys orqali kompyuter bilan oson ishlash imkonini yaratadi.</a:t>
            </a:r>
            <a:endParaRPr lang="en-US" sz="1750" dirty="0"/>
          </a:p>
        </p:txBody>
      </p:sp>
      <p:sp>
        <p:nvSpPr>
          <p:cNvPr id="8" name="Text 6"/>
          <p:cNvSpPr/>
          <p:nvPr/>
        </p:nvSpPr>
        <p:spPr>
          <a:xfrm>
            <a:off x="7599521" y="5043249"/>
            <a:ext cx="6244709" cy="725805"/>
          </a:xfrm>
          <a:prstGeom prst="rect">
            <a:avLst/>
          </a:prstGeom>
          <a:noFill/>
          <a:ln/>
        </p:spPr>
        <p:txBody>
          <a:bodyPr wrap="square" lIns="0" tIns="0" rIns="0" bIns="0" rtlCol="0" anchor="t"/>
          <a:lstStyle/>
          <a:p>
            <a:pPr marL="0" indent="0" algn="l">
              <a:lnSpc>
                <a:spcPts val="2850"/>
              </a:lnSpc>
              <a:buNone/>
            </a:pPr>
            <a:r>
              <a:rPr lang="en-US" sz="1750" dirty="0">
                <a:solidFill>
                  <a:srgbClr val="1E3063"/>
                </a:solidFill>
                <a:latin typeface="Instrument Sans Medium" pitchFamily="34" charset="0"/>
                <a:ea typeface="Instrument Sans Medium" pitchFamily="34" charset="-122"/>
                <a:cs typeface="Instrument Sans Medium" pitchFamily="34" charset="-120"/>
              </a:rPr>
              <a:t>Grafik interfeys va buyruqlar qatori orqali boshqaruvni ta’minlaydi.</a:t>
            </a:r>
            <a:endParaRPr lang="en-US" sz="1750" dirty="0"/>
          </a:p>
        </p:txBody>
      </p:sp>
      <p:sp>
        <p:nvSpPr>
          <p:cNvPr id="9" name="Прямоугольник 8"/>
          <p:cNvSpPr/>
          <p:nvPr/>
        </p:nvSpPr>
        <p:spPr>
          <a:xfrm>
            <a:off x="12675476" y="7504386"/>
            <a:ext cx="1954924" cy="725214"/>
          </a:xfrm>
          <a:prstGeom prst="rect">
            <a:avLst/>
          </a:prstGeom>
          <a:ln>
            <a:solidFill>
              <a:schemeClr val="bg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ru-RU"/>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69680" y="0"/>
            <a:ext cx="5760720" cy="8229600"/>
          </a:xfrm>
          <a:prstGeom prst="rect">
            <a:avLst/>
          </a:prstGeom>
        </p:spPr>
      </p:pic>
      <p:sp>
        <p:nvSpPr>
          <p:cNvPr id="3" name="Text 0"/>
          <p:cNvSpPr/>
          <p:nvPr/>
        </p:nvSpPr>
        <p:spPr>
          <a:xfrm>
            <a:off x="793790" y="1111091"/>
            <a:ext cx="7556421" cy="1417558"/>
          </a:xfrm>
          <a:prstGeom prst="rect">
            <a:avLst/>
          </a:prstGeom>
          <a:noFill/>
          <a:ln/>
        </p:spPr>
        <p:txBody>
          <a:bodyPr wrap="square" lIns="0" tIns="0" rIns="0" bIns="0" rtlCol="0" anchor="t"/>
          <a:lstStyle/>
          <a:p>
            <a:pPr marL="0" indent="0" algn="l">
              <a:lnSpc>
                <a:spcPts val="5550"/>
              </a:lnSpc>
              <a:buNone/>
            </a:pPr>
            <a:r>
              <a:rPr lang="en-US" sz="4450" dirty="0">
                <a:solidFill>
                  <a:srgbClr val="091C53"/>
                </a:solidFill>
                <a:latin typeface="Instrument Sans Semi Bold" pitchFamily="34" charset="0"/>
                <a:ea typeface="Instrument Sans Semi Bold" pitchFamily="34" charset="-122"/>
                <a:cs typeface="Instrument Sans Semi Bold" pitchFamily="34" charset="-120"/>
              </a:rPr>
              <a:t>Windows operatsion tizimlari tarixi va versiyalari</a:t>
            </a:r>
            <a:endParaRPr lang="en-US" sz="4450" dirty="0"/>
          </a:p>
        </p:txBody>
      </p:sp>
      <p:sp>
        <p:nvSpPr>
          <p:cNvPr id="4" name="Shape 1"/>
          <p:cNvSpPr/>
          <p:nvPr/>
        </p:nvSpPr>
        <p:spPr>
          <a:xfrm>
            <a:off x="793790" y="3123962"/>
            <a:ext cx="510302" cy="510302"/>
          </a:xfrm>
          <a:prstGeom prst="roundRect">
            <a:avLst>
              <a:gd name="adj" fmla="val 40005"/>
            </a:avLst>
          </a:prstGeom>
          <a:solidFill>
            <a:srgbClr val="CEE6FD"/>
          </a:solidFill>
          <a:ln/>
        </p:spPr>
      </p:sp>
      <p:sp>
        <p:nvSpPr>
          <p:cNvPr id="5" name="Text 2"/>
          <p:cNvSpPr/>
          <p:nvPr/>
        </p:nvSpPr>
        <p:spPr>
          <a:xfrm>
            <a:off x="1530906" y="3123962"/>
            <a:ext cx="2854762" cy="354330"/>
          </a:xfrm>
          <a:prstGeom prst="rect">
            <a:avLst/>
          </a:prstGeom>
          <a:noFill/>
          <a:ln/>
        </p:spPr>
        <p:txBody>
          <a:bodyPr wrap="none" lIns="0" tIns="0" rIns="0" bIns="0" rtlCol="0" anchor="t"/>
          <a:lstStyle/>
          <a:p>
            <a:pPr marL="0" indent="0" algn="l">
              <a:lnSpc>
                <a:spcPts val="2750"/>
              </a:lnSpc>
              <a:buNone/>
            </a:pPr>
            <a:r>
              <a:rPr lang="en-US" sz="2200" dirty="0">
                <a:solidFill>
                  <a:srgbClr val="1E3063"/>
                </a:solidFill>
                <a:latin typeface="Instrument Sans Semi Bold" pitchFamily="34" charset="0"/>
                <a:ea typeface="Instrument Sans Semi Bold" pitchFamily="34" charset="-122"/>
                <a:cs typeface="Instrument Sans Semi Bold" pitchFamily="34" charset="-120"/>
              </a:rPr>
              <a:t>MS-DOS va Windows</a:t>
            </a:r>
            <a:endParaRPr lang="en-US" sz="2200" dirty="0"/>
          </a:p>
        </p:txBody>
      </p:sp>
      <p:sp>
        <p:nvSpPr>
          <p:cNvPr id="6" name="Text 3"/>
          <p:cNvSpPr/>
          <p:nvPr/>
        </p:nvSpPr>
        <p:spPr>
          <a:xfrm>
            <a:off x="1530906" y="3614380"/>
            <a:ext cx="2927747" cy="1451610"/>
          </a:xfrm>
          <a:prstGeom prst="rect">
            <a:avLst/>
          </a:prstGeom>
          <a:noFill/>
          <a:ln/>
        </p:spPr>
        <p:txBody>
          <a:bodyPr wrap="square" lIns="0" tIns="0" rIns="0" bIns="0" rtlCol="0" anchor="t"/>
          <a:lstStyle/>
          <a:p>
            <a:pPr marL="0" indent="0" algn="l">
              <a:lnSpc>
                <a:spcPts val="2850"/>
              </a:lnSpc>
              <a:buNone/>
            </a:pPr>
            <a:r>
              <a:rPr lang="en-US" sz="1750" dirty="0">
                <a:solidFill>
                  <a:srgbClr val="1E3063"/>
                </a:solidFill>
                <a:latin typeface="Instrument Sans Medium" pitchFamily="34" charset="0"/>
                <a:ea typeface="Instrument Sans Medium" pitchFamily="34" charset="-122"/>
                <a:cs typeface="Instrument Sans Medium" pitchFamily="34" charset="-120"/>
              </a:rPr>
              <a:t>1981 yilda MS-DOS, 1991 yilda Windows 3.1, 1995 yilda Windows 95 va keyingi versiyalar ishlab chiqildi.</a:t>
            </a:r>
            <a:endParaRPr lang="en-US" sz="1750" dirty="0"/>
          </a:p>
        </p:txBody>
      </p:sp>
      <p:sp>
        <p:nvSpPr>
          <p:cNvPr id="7" name="Shape 4"/>
          <p:cNvSpPr/>
          <p:nvPr/>
        </p:nvSpPr>
        <p:spPr>
          <a:xfrm>
            <a:off x="4685467" y="3123962"/>
            <a:ext cx="510302" cy="510302"/>
          </a:xfrm>
          <a:prstGeom prst="roundRect">
            <a:avLst>
              <a:gd name="adj" fmla="val 40005"/>
            </a:avLst>
          </a:prstGeom>
          <a:solidFill>
            <a:srgbClr val="CEE6FD"/>
          </a:solidFill>
          <a:ln/>
        </p:spPr>
      </p:sp>
      <p:sp>
        <p:nvSpPr>
          <p:cNvPr id="8" name="Text 5"/>
          <p:cNvSpPr/>
          <p:nvPr/>
        </p:nvSpPr>
        <p:spPr>
          <a:xfrm>
            <a:off x="5422583" y="3123962"/>
            <a:ext cx="2927747" cy="708660"/>
          </a:xfrm>
          <a:prstGeom prst="rect">
            <a:avLst/>
          </a:prstGeom>
          <a:noFill/>
          <a:ln/>
        </p:spPr>
        <p:txBody>
          <a:bodyPr wrap="square" lIns="0" tIns="0" rIns="0" bIns="0" rtlCol="0" anchor="t"/>
          <a:lstStyle/>
          <a:p>
            <a:pPr marL="0" indent="0" algn="l">
              <a:lnSpc>
                <a:spcPts val="2750"/>
              </a:lnSpc>
              <a:buNone/>
            </a:pPr>
            <a:r>
              <a:rPr lang="en-US" sz="2200" dirty="0">
                <a:solidFill>
                  <a:srgbClr val="1E3063"/>
                </a:solidFill>
                <a:latin typeface="Instrument Sans Semi Bold" pitchFamily="34" charset="0"/>
                <a:ea typeface="Instrument Sans Semi Bold" pitchFamily="34" charset="-122"/>
                <a:cs typeface="Instrument Sans Semi Bold" pitchFamily="34" charset="-120"/>
              </a:rPr>
              <a:t>Windows 7 va keyingi versiyalar</a:t>
            </a:r>
            <a:endParaRPr lang="en-US" sz="2200" dirty="0"/>
          </a:p>
        </p:txBody>
      </p:sp>
      <p:sp>
        <p:nvSpPr>
          <p:cNvPr id="9" name="Text 6"/>
          <p:cNvSpPr/>
          <p:nvPr/>
        </p:nvSpPr>
        <p:spPr>
          <a:xfrm>
            <a:off x="5422583" y="3968710"/>
            <a:ext cx="2927747" cy="1451610"/>
          </a:xfrm>
          <a:prstGeom prst="rect">
            <a:avLst/>
          </a:prstGeom>
          <a:noFill/>
          <a:ln/>
        </p:spPr>
        <p:txBody>
          <a:bodyPr wrap="square" lIns="0" tIns="0" rIns="0" bIns="0" rtlCol="0" anchor="t"/>
          <a:lstStyle/>
          <a:p>
            <a:pPr marL="0" indent="0" algn="l">
              <a:lnSpc>
                <a:spcPts val="2850"/>
              </a:lnSpc>
              <a:buNone/>
            </a:pPr>
            <a:r>
              <a:rPr lang="en-US" sz="1750" dirty="0">
                <a:solidFill>
                  <a:srgbClr val="1E3063"/>
                </a:solidFill>
                <a:latin typeface="Instrument Sans Medium" pitchFamily="34" charset="0"/>
                <a:ea typeface="Instrument Sans Medium" pitchFamily="34" charset="-122"/>
                <a:cs typeface="Instrument Sans Medium" pitchFamily="34" charset="-120"/>
              </a:rPr>
              <a:t>Windows 7, 8, 10 kabi versiyalar foydalanuvchi qulayligi va xavfsizligini oshirdi.</a:t>
            </a:r>
            <a:endParaRPr lang="en-US" sz="1750" dirty="0"/>
          </a:p>
        </p:txBody>
      </p:sp>
      <p:sp>
        <p:nvSpPr>
          <p:cNvPr id="10" name="Shape 7"/>
          <p:cNvSpPr/>
          <p:nvPr/>
        </p:nvSpPr>
        <p:spPr>
          <a:xfrm>
            <a:off x="793790" y="5902285"/>
            <a:ext cx="510302" cy="510302"/>
          </a:xfrm>
          <a:prstGeom prst="roundRect">
            <a:avLst>
              <a:gd name="adj" fmla="val 40005"/>
            </a:avLst>
          </a:prstGeom>
          <a:solidFill>
            <a:srgbClr val="CEE6FD"/>
          </a:solidFill>
          <a:ln/>
        </p:spPr>
      </p:sp>
      <p:sp>
        <p:nvSpPr>
          <p:cNvPr id="11" name="Text 8"/>
          <p:cNvSpPr/>
          <p:nvPr/>
        </p:nvSpPr>
        <p:spPr>
          <a:xfrm>
            <a:off x="1530906" y="5902285"/>
            <a:ext cx="4225409" cy="354330"/>
          </a:xfrm>
          <a:prstGeom prst="rect">
            <a:avLst/>
          </a:prstGeom>
          <a:noFill/>
          <a:ln/>
        </p:spPr>
        <p:txBody>
          <a:bodyPr wrap="none" lIns="0" tIns="0" rIns="0" bIns="0" rtlCol="0" anchor="t"/>
          <a:lstStyle/>
          <a:p>
            <a:pPr marL="0" indent="0" algn="l">
              <a:lnSpc>
                <a:spcPts val="2750"/>
              </a:lnSpc>
              <a:buNone/>
            </a:pPr>
            <a:r>
              <a:rPr lang="en-US" sz="2200" dirty="0">
                <a:solidFill>
                  <a:srgbClr val="1E3063"/>
                </a:solidFill>
                <a:latin typeface="Instrument Sans Semi Bold" pitchFamily="34" charset="0"/>
                <a:ea typeface="Instrument Sans Semi Bold" pitchFamily="34" charset="-122"/>
                <a:cs typeface="Instrument Sans Semi Bold" pitchFamily="34" charset="-120"/>
              </a:rPr>
              <a:t>Windows 7 o‘rnatish bosqichlari</a:t>
            </a:r>
            <a:endParaRPr lang="en-US" sz="2200" dirty="0"/>
          </a:p>
        </p:txBody>
      </p:sp>
      <p:sp>
        <p:nvSpPr>
          <p:cNvPr id="12" name="Text 9"/>
          <p:cNvSpPr/>
          <p:nvPr/>
        </p:nvSpPr>
        <p:spPr>
          <a:xfrm>
            <a:off x="1530906" y="6392704"/>
            <a:ext cx="6819305" cy="725805"/>
          </a:xfrm>
          <a:prstGeom prst="rect">
            <a:avLst/>
          </a:prstGeom>
          <a:noFill/>
          <a:ln/>
        </p:spPr>
        <p:txBody>
          <a:bodyPr wrap="square" lIns="0" tIns="0" rIns="0" bIns="0" rtlCol="0" anchor="t"/>
          <a:lstStyle/>
          <a:p>
            <a:pPr marL="0" indent="0" algn="l">
              <a:lnSpc>
                <a:spcPts val="2850"/>
              </a:lnSpc>
              <a:buNone/>
            </a:pPr>
            <a:r>
              <a:rPr lang="en-US" sz="1750" dirty="0">
                <a:solidFill>
                  <a:srgbClr val="1E3063"/>
                </a:solidFill>
                <a:latin typeface="Instrument Sans Medium" pitchFamily="34" charset="0"/>
                <a:ea typeface="Instrument Sans Medium" pitchFamily="34" charset="-122"/>
                <a:cs typeface="Instrument Sans Medium" pitchFamily="34" charset="-120"/>
              </a:rPr>
              <a:t>Bios sozlash, qattiq disk tayyorlash va o‘rnatishni yakunlash bosqichlari mavjud.</a:t>
            </a:r>
            <a:endParaRPr lang="en-US" sz="1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93790" y="2358509"/>
            <a:ext cx="11053763" cy="708779"/>
          </a:xfrm>
          <a:prstGeom prst="rect">
            <a:avLst/>
          </a:prstGeom>
          <a:noFill/>
          <a:ln/>
        </p:spPr>
        <p:txBody>
          <a:bodyPr wrap="none" lIns="0" tIns="0" rIns="0" bIns="0" rtlCol="0" anchor="t"/>
          <a:lstStyle/>
          <a:p>
            <a:pPr marL="0" indent="0" algn="l">
              <a:lnSpc>
                <a:spcPts val="5550"/>
              </a:lnSpc>
              <a:buNone/>
            </a:pPr>
            <a:r>
              <a:rPr lang="en-US" sz="4450" dirty="0">
                <a:solidFill>
                  <a:srgbClr val="091C53"/>
                </a:solidFill>
                <a:latin typeface="Instrument Sans Semi Bold" pitchFamily="34" charset="0"/>
                <a:ea typeface="Instrument Sans Semi Bold" pitchFamily="34" charset="-122"/>
                <a:cs typeface="Instrument Sans Semi Bold" pitchFamily="34" charset="-120"/>
              </a:rPr>
              <a:t>Mac OS, Unix va Linux operatsion tizimlari</a:t>
            </a:r>
            <a:endParaRPr lang="en-US" sz="4450" dirty="0"/>
          </a:p>
        </p:txBody>
      </p:sp>
      <p:sp>
        <p:nvSpPr>
          <p:cNvPr id="3" name="Text 1"/>
          <p:cNvSpPr/>
          <p:nvPr/>
        </p:nvSpPr>
        <p:spPr>
          <a:xfrm>
            <a:off x="793790" y="3634264"/>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091C53"/>
                </a:solidFill>
                <a:latin typeface="Instrument Sans Semi Bold" pitchFamily="34" charset="0"/>
                <a:ea typeface="Instrument Sans Semi Bold" pitchFamily="34" charset="-122"/>
                <a:cs typeface="Instrument Sans Semi Bold" pitchFamily="34" charset="-120"/>
              </a:rPr>
              <a:t>Mac OS X</a:t>
            </a:r>
            <a:endParaRPr lang="en-US" sz="2200" dirty="0"/>
          </a:p>
        </p:txBody>
      </p:sp>
      <p:sp>
        <p:nvSpPr>
          <p:cNvPr id="4" name="Text 2"/>
          <p:cNvSpPr/>
          <p:nvPr/>
        </p:nvSpPr>
        <p:spPr>
          <a:xfrm>
            <a:off x="793790" y="4215408"/>
            <a:ext cx="3978116" cy="1088708"/>
          </a:xfrm>
          <a:prstGeom prst="rect">
            <a:avLst/>
          </a:prstGeom>
          <a:noFill/>
          <a:ln/>
        </p:spPr>
        <p:txBody>
          <a:bodyPr wrap="square" lIns="0" tIns="0" rIns="0" bIns="0" rtlCol="0" anchor="t"/>
          <a:lstStyle/>
          <a:p>
            <a:pPr marL="0" indent="0" algn="l">
              <a:lnSpc>
                <a:spcPts val="2850"/>
              </a:lnSpc>
              <a:buNone/>
            </a:pPr>
            <a:r>
              <a:rPr lang="en-US" sz="1750" dirty="0">
                <a:solidFill>
                  <a:srgbClr val="1E3063"/>
                </a:solidFill>
                <a:latin typeface="Instrument Sans Medium" pitchFamily="34" charset="0"/>
                <a:ea typeface="Instrument Sans Medium" pitchFamily="34" charset="-122"/>
                <a:cs typeface="Instrument Sans Medium" pitchFamily="34" charset="-120"/>
              </a:rPr>
              <a:t>Apple kompaniyasining Mac OS X tizimi grafik interfeys va ko‘p funksiyalilikni ta’minlaydi.</a:t>
            </a:r>
            <a:endParaRPr lang="en-US" sz="1750" dirty="0"/>
          </a:p>
        </p:txBody>
      </p:sp>
      <p:sp>
        <p:nvSpPr>
          <p:cNvPr id="5" name="Text 3"/>
          <p:cNvSpPr/>
          <p:nvPr/>
        </p:nvSpPr>
        <p:spPr>
          <a:xfrm>
            <a:off x="5332928" y="3634264"/>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091C53"/>
                </a:solidFill>
                <a:latin typeface="Instrument Sans Semi Bold" pitchFamily="34" charset="0"/>
                <a:ea typeface="Instrument Sans Semi Bold" pitchFamily="34" charset="-122"/>
                <a:cs typeface="Instrument Sans Semi Bold" pitchFamily="34" charset="-120"/>
              </a:rPr>
              <a:t>Unix</a:t>
            </a:r>
            <a:endParaRPr lang="en-US" sz="2200" dirty="0"/>
          </a:p>
        </p:txBody>
      </p:sp>
      <p:sp>
        <p:nvSpPr>
          <p:cNvPr id="6" name="Text 4"/>
          <p:cNvSpPr/>
          <p:nvPr/>
        </p:nvSpPr>
        <p:spPr>
          <a:xfrm>
            <a:off x="5332928" y="4215408"/>
            <a:ext cx="3978116" cy="1088708"/>
          </a:xfrm>
          <a:prstGeom prst="rect">
            <a:avLst/>
          </a:prstGeom>
          <a:noFill/>
          <a:ln/>
        </p:spPr>
        <p:txBody>
          <a:bodyPr wrap="square" lIns="0" tIns="0" rIns="0" bIns="0" rtlCol="0" anchor="t"/>
          <a:lstStyle/>
          <a:p>
            <a:pPr marL="0" indent="0" algn="l">
              <a:lnSpc>
                <a:spcPts val="2850"/>
              </a:lnSpc>
              <a:buNone/>
            </a:pPr>
            <a:r>
              <a:rPr lang="en-US" sz="1750" dirty="0">
                <a:solidFill>
                  <a:srgbClr val="1E3063"/>
                </a:solidFill>
                <a:latin typeface="Instrument Sans Medium" pitchFamily="34" charset="0"/>
                <a:ea typeface="Instrument Sans Medium" pitchFamily="34" charset="-122"/>
                <a:cs typeface="Instrument Sans Medium" pitchFamily="34" charset="-120"/>
              </a:rPr>
              <a:t>1970-yillarda yaratilgan, ko‘p kompyuterlar uchun mo‘ljallangan, ko‘plab versiyalari mavjud.</a:t>
            </a:r>
            <a:endParaRPr lang="en-US" sz="1750" dirty="0"/>
          </a:p>
        </p:txBody>
      </p:sp>
      <p:sp>
        <p:nvSpPr>
          <p:cNvPr id="7" name="Text 5"/>
          <p:cNvSpPr/>
          <p:nvPr/>
        </p:nvSpPr>
        <p:spPr>
          <a:xfrm>
            <a:off x="9872067" y="3634264"/>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091C53"/>
                </a:solidFill>
                <a:latin typeface="Instrument Sans Semi Bold" pitchFamily="34" charset="0"/>
                <a:ea typeface="Instrument Sans Semi Bold" pitchFamily="34" charset="-122"/>
                <a:cs typeface="Instrument Sans Semi Bold" pitchFamily="34" charset="-120"/>
              </a:rPr>
              <a:t>Linux</a:t>
            </a:r>
            <a:endParaRPr lang="en-US" sz="2200" dirty="0"/>
          </a:p>
        </p:txBody>
      </p:sp>
      <p:sp>
        <p:nvSpPr>
          <p:cNvPr id="8" name="Text 6"/>
          <p:cNvSpPr/>
          <p:nvPr/>
        </p:nvSpPr>
        <p:spPr>
          <a:xfrm>
            <a:off x="9872067" y="4215408"/>
            <a:ext cx="3978116" cy="1451610"/>
          </a:xfrm>
          <a:prstGeom prst="rect">
            <a:avLst/>
          </a:prstGeom>
          <a:noFill/>
          <a:ln/>
        </p:spPr>
        <p:txBody>
          <a:bodyPr wrap="square" lIns="0" tIns="0" rIns="0" bIns="0" rtlCol="0" anchor="t"/>
          <a:lstStyle/>
          <a:p>
            <a:pPr marL="0" indent="0" algn="l">
              <a:lnSpc>
                <a:spcPts val="2850"/>
              </a:lnSpc>
              <a:buNone/>
            </a:pPr>
            <a:r>
              <a:rPr lang="en-US" sz="1750" dirty="0">
                <a:solidFill>
                  <a:srgbClr val="1E3063"/>
                </a:solidFill>
                <a:latin typeface="Instrument Sans Medium" pitchFamily="34" charset="0"/>
                <a:ea typeface="Instrument Sans Medium" pitchFamily="34" charset="-122"/>
                <a:cs typeface="Instrument Sans Medium" pitchFamily="34" charset="-120"/>
              </a:rPr>
              <a:t>Ochiq kodli, tez rivojlanayotgan, UNIX asosidagi operatsion tizim bo‘lib, ko‘plab dasturlash tillarini o‘z ichiga oladi.</a:t>
            </a:r>
            <a:endParaRPr lang="en-US" sz="1750" dirty="0"/>
          </a:p>
        </p:txBody>
      </p:sp>
      <p:sp>
        <p:nvSpPr>
          <p:cNvPr id="9" name="Прямоугольник 8"/>
          <p:cNvSpPr/>
          <p:nvPr/>
        </p:nvSpPr>
        <p:spPr>
          <a:xfrm>
            <a:off x="12675476" y="7504386"/>
            <a:ext cx="1954924" cy="725214"/>
          </a:xfrm>
          <a:prstGeom prst="rect">
            <a:avLst/>
          </a:prstGeom>
          <a:ln>
            <a:solidFill>
              <a:schemeClr val="bg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ru-RU"/>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69680" y="0"/>
            <a:ext cx="5760720" cy="8229600"/>
          </a:xfrm>
          <a:prstGeom prst="rect">
            <a:avLst/>
          </a:prstGeom>
        </p:spPr>
      </p:pic>
      <p:sp>
        <p:nvSpPr>
          <p:cNvPr id="3" name="Text 0"/>
          <p:cNvSpPr/>
          <p:nvPr/>
        </p:nvSpPr>
        <p:spPr>
          <a:xfrm>
            <a:off x="793790" y="1089779"/>
            <a:ext cx="7556421" cy="1417558"/>
          </a:xfrm>
          <a:prstGeom prst="rect">
            <a:avLst/>
          </a:prstGeom>
          <a:noFill/>
          <a:ln/>
        </p:spPr>
        <p:txBody>
          <a:bodyPr wrap="square" lIns="0" tIns="0" rIns="0" bIns="0" rtlCol="0" anchor="t"/>
          <a:lstStyle/>
          <a:p>
            <a:pPr marL="0" indent="0" algn="l">
              <a:lnSpc>
                <a:spcPts val="5550"/>
              </a:lnSpc>
              <a:buNone/>
            </a:pPr>
            <a:r>
              <a:rPr lang="en-US" sz="4450" dirty="0">
                <a:solidFill>
                  <a:srgbClr val="091C53"/>
                </a:solidFill>
                <a:latin typeface="Instrument Sans Semi Bold" pitchFamily="34" charset="0"/>
                <a:ea typeface="Instrument Sans Semi Bold" pitchFamily="34" charset="-122"/>
                <a:cs typeface="Instrument Sans Semi Bold" pitchFamily="34" charset="-120"/>
              </a:rPr>
              <a:t>Mobil qurilmalar va ularning operatsion tizimlari</a:t>
            </a:r>
            <a:endParaRPr lang="en-US" sz="4450" dirty="0"/>
          </a:p>
        </p:txBody>
      </p:sp>
      <p:sp>
        <p:nvSpPr>
          <p:cNvPr id="4" name="Shape 1"/>
          <p:cNvSpPr/>
          <p:nvPr/>
        </p:nvSpPr>
        <p:spPr>
          <a:xfrm>
            <a:off x="793790" y="2847499"/>
            <a:ext cx="3664863" cy="2395657"/>
          </a:xfrm>
          <a:prstGeom prst="roundRect">
            <a:avLst>
              <a:gd name="adj" fmla="val 8521"/>
            </a:avLst>
          </a:prstGeom>
          <a:solidFill>
            <a:srgbClr val="CEE6FD"/>
          </a:solidFill>
          <a:ln/>
        </p:spPr>
      </p:sp>
      <p:sp>
        <p:nvSpPr>
          <p:cNvPr id="5" name="Text 2"/>
          <p:cNvSpPr/>
          <p:nvPr/>
        </p:nvSpPr>
        <p:spPr>
          <a:xfrm>
            <a:off x="1020604" y="3074313"/>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1E3063"/>
                </a:solidFill>
                <a:latin typeface="Instrument Sans Semi Bold" pitchFamily="34" charset="0"/>
                <a:ea typeface="Instrument Sans Semi Bold" pitchFamily="34" charset="-122"/>
                <a:cs typeface="Instrument Sans Semi Bold" pitchFamily="34" charset="-120"/>
              </a:rPr>
              <a:t>Android</a:t>
            </a:r>
            <a:endParaRPr lang="en-US" sz="2200" dirty="0"/>
          </a:p>
        </p:txBody>
      </p:sp>
      <p:sp>
        <p:nvSpPr>
          <p:cNvPr id="6" name="Text 3"/>
          <p:cNvSpPr/>
          <p:nvPr/>
        </p:nvSpPr>
        <p:spPr>
          <a:xfrm>
            <a:off x="1020604" y="3564731"/>
            <a:ext cx="3211235" cy="1451610"/>
          </a:xfrm>
          <a:prstGeom prst="rect">
            <a:avLst/>
          </a:prstGeom>
          <a:noFill/>
          <a:ln/>
        </p:spPr>
        <p:txBody>
          <a:bodyPr wrap="square" lIns="0" tIns="0" rIns="0" bIns="0" rtlCol="0" anchor="t"/>
          <a:lstStyle/>
          <a:p>
            <a:pPr marL="0" indent="0" algn="l">
              <a:lnSpc>
                <a:spcPts val="2850"/>
              </a:lnSpc>
              <a:buNone/>
            </a:pPr>
            <a:r>
              <a:rPr lang="en-US" sz="1750" dirty="0">
                <a:solidFill>
                  <a:srgbClr val="1E3063"/>
                </a:solidFill>
                <a:latin typeface="Instrument Sans Medium" pitchFamily="34" charset="0"/>
                <a:ea typeface="Instrument Sans Medium" pitchFamily="34" charset="-122"/>
                <a:cs typeface="Instrument Sans Medium" pitchFamily="34" charset="-120"/>
              </a:rPr>
              <a:t>Google tomonidan ishlab chiqilgan, Linux yadrosiga asoslangan, eng mashhur mobil operatsion tizim.</a:t>
            </a:r>
            <a:endParaRPr lang="en-US" sz="1750" dirty="0"/>
          </a:p>
        </p:txBody>
      </p:sp>
      <p:sp>
        <p:nvSpPr>
          <p:cNvPr id="7" name="Shape 4"/>
          <p:cNvSpPr/>
          <p:nvPr/>
        </p:nvSpPr>
        <p:spPr>
          <a:xfrm>
            <a:off x="4685467" y="2847499"/>
            <a:ext cx="3664863" cy="2395657"/>
          </a:xfrm>
          <a:prstGeom prst="roundRect">
            <a:avLst>
              <a:gd name="adj" fmla="val 8521"/>
            </a:avLst>
          </a:prstGeom>
          <a:solidFill>
            <a:srgbClr val="CEE6FD"/>
          </a:solidFill>
          <a:ln/>
        </p:spPr>
      </p:sp>
      <p:sp>
        <p:nvSpPr>
          <p:cNvPr id="8" name="Text 5"/>
          <p:cNvSpPr/>
          <p:nvPr/>
        </p:nvSpPr>
        <p:spPr>
          <a:xfrm>
            <a:off x="4912281" y="3074313"/>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1E3063"/>
                </a:solidFill>
                <a:latin typeface="Instrument Sans Semi Bold" pitchFamily="34" charset="0"/>
                <a:ea typeface="Instrument Sans Semi Bold" pitchFamily="34" charset="-122"/>
                <a:cs typeface="Instrument Sans Semi Bold" pitchFamily="34" charset="-120"/>
              </a:rPr>
              <a:t>iOS</a:t>
            </a:r>
            <a:endParaRPr lang="en-US" sz="2200" dirty="0"/>
          </a:p>
        </p:txBody>
      </p:sp>
      <p:sp>
        <p:nvSpPr>
          <p:cNvPr id="9" name="Text 6"/>
          <p:cNvSpPr/>
          <p:nvPr/>
        </p:nvSpPr>
        <p:spPr>
          <a:xfrm>
            <a:off x="4912281" y="3564731"/>
            <a:ext cx="3211235" cy="1088708"/>
          </a:xfrm>
          <a:prstGeom prst="rect">
            <a:avLst/>
          </a:prstGeom>
          <a:noFill/>
          <a:ln/>
        </p:spPr>
        <p:txBody>
          <a:bodyPr wrap="square" lIns="0" tIns="0" rIns="0" bIns="0" rtlCol="0" anchor="t"/>
          <a:lstStyle/>
          <a:p>
            <a:pPr marL="0" indent="0" algn="l">
              <a:lnSpc>
                <a:spcPts val="2850"/>
              </a:lnSpc>
              <a:buNone/>
            </a:pPr>
            <a:r>
              <a:rPr lang="en-US" sz="1750" dirty="0">
                <a:solidFill>
                  <a:srgbClr val="1E3063"/>
                </a:solidFill>
                <a:latin typeface="Instrument Sans Medium" pitchFamily="34" charset="0"/>
                <a:ea typeface="Instrument Sans Medium" pitchFamily="34" charset="-122"/>
                <a:cs typeface="Instrument Sans Medium" pitchFamily="34" charset="-120"/>
              </a:rPr>
              <a:t>Apple kompaniyasining yopiq tizimi, yuqori xavfsizlik va qulaylik bilan ajralib turadi.</a:t>
            </a:r>
            <a:endParaRPr lang="en-US" sz="1750" dirty="0"/>
          </a:p>
        </p:txBody>
      </p:sp>
      <p:sp>
        <p:nvSpPr>
          <p:cNvPr id="10" name="Shape 7"/>
          <p:cNvSpPr/>
          <p:nvPr/>
        </p:nvSpPr>
        <p:spPr>
          <a:xfrm>
            <a:off x="793790" y="5469969"/>
            <a:ext cx="7556421" cy="1669852"/>
          </a:xfrm>
          <a:prstGeom prst="roundRect">
            <a:avLst>
              <a:gd name="adj" fmla="val 12225"/>
            </a:avLst>
          </a:prstGeom>
          <a:solidFill>
            <a:srgbClr val="CEE6FD"/>
          </a:solidFill>
          <a:ln/>
        </p:spPr>
      </p:sp>
      <p:sp>
        <p:nvSpPr>
          <p:cNvPr id="11" name="Text 8"/>
          <p:cNvSpPr/>
          <p:nvPr/>
        </p:nvSpPr>
        <p:spPr>
          <a:xfrm>
            <a:off x="1020604" y="5696783"/>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1E3063"/>
                </a:solidFill>
                <a:latin typeface="Instrument Sans Semi Bold" pitchFamily="34" charset="0"/>
                <a:ea typeface="Instrument Sans Semi Bold" pitchFamily="34" charset="-122"/>
                <a:cs typeface="Instrument Sans Semi Bold" pitchFamily="34" charset="-120"/>
              </a:rPr>
              <a:t>Windows Mobile</a:t>
            </a:r>
            <a:endParaRPr lang="en-US" sz="2200" dirty="0"/>
          </a:p>
        </p:txBody>
      </p:sp>
      <p:sp>
        <p:nvSpPr>
          <p:cNvPr id="12" name="Text 9"/>
          <p:cNvSpPr/>
          <p:nvPr/>
        </p:nvSpPr>
        <p:spPr>
          <a:xfrm>
            <a:off x="1020604" y="6187202"/>
            <a:ext cx="7102793" cy="725805"/>
          </a:xfrm>
          <a:prstGeom prst="rect">
            <a:avLst/>
          </a:prstGeom>
          <a:noFill/>
          <a:ln/>
        </p:spPr>
        <p:txBody>
          <a:bodyPr wrap="square" lIns="0" tIns="0" rIns="0" bIns="0" rtlCol="0" anchor="t"/>
          <a:lstStyle/>
          <a:p>
            <a:pPr marL="0" indent="0" algn="l">
              <a:lnSpc>
                <a:spcPts val="2850"/>
              </a:lnSpc>
              <a:buNone/>
            </a:pPr>
            <a:r>
              <a:rPr lang="en-US" sz="1750" dirty="0">
                <a:solidFill>
                  <a:srgbClr val="1E3063"/>
                </a:solidFill>
                <a:latin typeface="Instrument Sans Medium" pitchFamily="34" charset="0"/>
                <a:ea typeface="Instrument Sans Medium" pitchFamily="34" charset="-122"/>
                <a:cs typeface="Instrument Sans Medium" pitchFamily="34" charset="-120"/>
              </a:rPr>
              <a:t>Microsoft tomonidan ishlab chiqilgan, ammo hozirda kamroq mashhur bo‘lgan mobil tizim.</a:t>
            </a:r>
            <a:endParaRPr lang="en-US" sz="1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69680" y="0"/>
            <a:ext cx="5760720" cy="8229600"/>
          </a:xfrm>
          <a:prstGeom prst="rect">
            <a:avLst/>
          </a:prstGeom>
        </p:spPr>
      </p:pic>
      <p:sp>
        <p:nvSpPr>
          <p:cNvPr id="3" name="Text 0"/>
          <p:cNvSpPr/>
          <p:nvPr/>
        </p:nvSpPr>
        <p:spPr>
          <a:xfrm>
            <a:off x="696635" y="819269"/>
            <a:ext cx="7750731" cy="1244203"/>
          </a:xfrm>
          <a:prstGeom prst="rect">
            <a:avLst/>
          </a:prstGeom>
          <a:noFill/>
          <a:ln/>
        </p:spPr>
        <p:txBody>
          <a:bodyPr wrap="square" lIns="0" tIns="0" rIns="0" bIns="0" rtlCol="0" anchor="t"/>
          <a:lstStyle/>
          <a:p>
            <a:pPr marL="0" indent="0" algn="l">
              <a:lnSpc>
                <a:spcPts val="4850"/>
              </a:lnSpc>
              <a:buNone/>
            </a:pPr>
            <a:r>
              <a:rPr lang="en-US" sz="3900" dirty="0">
                <a:solidFill>
                  <a:srgbClr val="091C53"/>
                </a:solidFill>
                <a:latin typeface="Instrument Sans Semi Bold" pitchFamily="34" charset="0"/>
                <a:ea typeface="Instrument Sans Semi Bold" pitchFamily="34" charset="-122"/>
                <a:cs typeface="Instrument Sans Semi Bold" pitchFamily="34" charset="-120"/>
              </a:rPr>
              <a:t>Xizmat ko‘rsatuvchi dasturlar va ularning vazifalari</a:t>
            </a:r>
            <a:endParaRPr lang="en-US" sz="3900" dirty="0"/>
          </a:p>
        </p:txBody>
      </p:sp>
      <p:pic>
        <p:nvPicPr>
          <p:cNvPr id="4" name="Image 1" descr="preencoded.png"/>
          <p:cNvPicPr>
            <a:picLocks noChangeAspect="1"/>
          </p:cNvPicPr>
          <p:nvPr/>
        </p:nvPicPr>
        <p:blipFill>
          <a:blip r:embed="rId4"/>
          <a:stretch>
            <a:fillRect/>
          </a:stretch>
        </p:blipFill>
        <p:spPr>
          <a:xfrm>
            <a:off x="696635" y="2361962"/>
            <a:ext cx="995243" cy="1194316"/>
          </a:xfrm>
          <a:prstGeom prst="rect">
            <a:avLst/>
          </a:prstGeom>
        </p:spPr>
      </p:pic>
      <p:sp>
        <p:nvSpPr>
          <p:cNvPr id="5" name="Text 1"/>
          <p:cNvSpPr/>
          <p:nvPr/>
        </p:nvSpPr>
        <p:spPr>
          <a:xfrm>
            <a:off x="1990368" y="2560915"/>
            <a:ext cx="2488049" cy="310991"/>
          </a:xfrm>
          <a:prstGeom prst="rect">
            <a:avLst/>
          </a:prstGeom>
          <a:noFill/>
          <a:ln/>
        </p:spPr>
        <p:txBody>
          <a:bodyPr wrap="none" lIns="0" tIns="0" rIns="0" bIns="0" rtlCol="0" anchor="t"/>
          <a:lstStyle/>
          <a:p>
            <a:pPr marL="0" indent="0" algn="l">
              <a:lnSpc>
                <a:spcPts val="2400"/>
              </a:lnSpc>
              <a:buNone/>
            </a:pPr>
            <a:r>
              <a:rPr lang="en-US" sz="1950" dirty="0">
                <a:solidFill>
                  <a:srgbClr val="1E3063"/>
                </a:solidFill>
                <a:latin typeface="Instrument Sans Semi Bold" pitchFamily="34" charset="0"/>
                <a:ea typeface="Instrument Sans Semi Bold" pitchFamily="34" charset="-122"/>
                <a:cs typeface="Instrument Sans Semi Bold" pitchFamily="34" charset="-120"/>
              </a:rPr>
              <a:t>Fayl menejerlari</a:t>
            </a:r>
            <a:endParaRPr lang="en-US" sz="1950" dirty="0"/>
          </a:p>
        </p:txBody>
      </p:sp>
      <p:sp>
        <p:nvSpPr>
          <p:cNvPr id="6" name="Text 2"/>
          <p:cNvSpPr/>
          <p:nvPr/>
        </p:nvSpPr>
        <p:spPr>
          <a:xfrm>
            <a:off x="1990368" y="2991326"/>
            <a:ext cx="6456998" cy="318492"/>
          </a:xfrm>
          <a:prstGeom prst="rect">
            <a:avLst/>
          </a:prstGeom>
          <a:noFill/>
          <a:ln/>
        </p:spPr>
        <p:txBody>
          <a:bodyPr wrap="none" lIns="0" tIns="0" rIns="0" bIns="0" rtlCol="0" anchor="t"/>
          <a:lstStyle/>
          <a:p>
            <a:pPr marL="0" indent="0" algn="l">
              <a:lnSpc>
                <a:spcPts val="2500"/>
              </a:lnSpc>
              <a:buNone/>
            </a:pPr>
            <a:r>
              <a:rPr lang="en-US" sz="1550" dirty="0">
                <a:solidFill>
                  <a:srgbClr val="1E3063"/>
                </a:solidFill>
                <a:latin typeface="Instrument Sans Medium" pitchFamily="34" charset="0"/>
                <a:ea typeface="Instrument Sans Medium" pitchFamily="34" charset="-122"/>
                <a:cs typeface="Instrument Sans Medium" pitchFamily="34" charset="-120"/>
              </a:rPr>
              <a:t>Fayllarni boshqarish va tartibga solish uchun qulaylik yaratadi.</a:t>
            </a:r>
            <a:endParaRPr lang="en-US" sz="1550" dirty="0"/>
          </a:p>
        </p:txBody>
      </p:sp>
      <p:pic>
        <p:nvPicPr>
          <p:cNvPr id="7" name="Image 2" descr="preencoded.png"/>
          <p:cNvPicPr>
            <a:picLocks noChangeAspect="1"/>
          </p:cNvPicPr>
          <p:nvPr/>
        </p:nvPicPr>
        <p:blipFill>
          <a:blip r:embed="rId5"/>
          <a:stretch>
            <a:fillRect/>
          </a:stretch>
        </p:blipFill>
        <p:spPr>
          <a:xfrm>
            <a:off x="696635" y="3556278"/>
            <a:ext cx="995243" cy="1194316"/>
          </a:xfrm>
          <a:prstGeom prst="rect">
            <a:avLst/>
          </a:prstGeom>
        </p:spPr>
      </p:pic>
      <p:sp>
        <p:nvSpPr>
          <p:cNvPr id="8" name="Text 3"/>
          <p:cNvSpPr/>
          <p:nvPr/>
        </p:nvSpPr>
        <p:spPr>
          <a:xfrm>
            <a:off x="1990368" y="3755231"/>
            <a:ext cx="2488049" cy="310991"/>
          </a:xfrm>
          <a:prstGeom prst="rect">
            <a:avLst/>
          </a:prstGeom>
          <a:noFill/>
          <a:ln/>
        </p:spPr>
        <p:txBody>
          <a:bodyPr wrap="none" lIns="0" tIns="0" rIns="0" bIns="0" rtlCol="0" anchor="t"/>
          <a:lstStyle/>
          <a:p>
            <a:pPr marL="0" indent="0" algn="l">
              <a:lnSpc>
                <a:spcPts val="2400"/>
              </a:lnSpc>
              <a:buNone/>
            </a:pPr>
            <a:r>
              <a:rPr lang="en-US" sz="1950" dirty="0">
                <a:solidFill>
                  <a:srgbClr val="1E3063"/>
                </a:solidFill>
                <a:latin typeface="Instrument Sans Semi Bold" pitchFamily="34" charset="0"/>
                <a:ea typeface="Instrument Sans Semi Bold" pitchFamily="34" charset="-122"/>
                <a:cs typeface="Instrument Sans Semi Bold" pitchFamily="34" charset="-120"/>
              </a:rPr>
              <a:t>Arxivatorlar</a:t>
            </a:r>
            <a:endParaRPr lang="en-US" sz="1950" dirty="0"/>
          </a:p>
        </p:txBody>
      </p:sp>
      <p:sp>
        <p:nvSpPr>
          <p:cNvPr id="9" name="Text 4"/>
          <p:cNvSpPr/>
          <p:nvPr/>
        </p:nvSpPr>
        <p:spPr>
          <a:xfrm>
            <a:off x="1990368" y="4185642"/>
            <a:ext cx="6456998" cy="318492"/>
          </a:xfrm>
          <a:prstGeom prst="rect">
            <a:avLst/>
          </a:prstGeom>
          <a:noFill/>
          <a:ln/>
        </p:spPr>
        <p:txBody>
          <a:bodyPr wrap="none" lIns="0" tIns="0" rIns="0" bIns="0" rtlCol="0" anchor="t"/>
          <a:lstStyle/>
          <a:p>
            <a:pPr marL="0" indent="0" algn="l">
              <a:lnSpc>
                <a:spcPts val="2500"/>
              </a:lnSpc>
              <a:buNone/>
            </a:pPr>
            <a:r>
              <a:rPr lang="en-US" sz="1550" dirty="0">
                <a:solidFill>
                  <a:srgbClr val="1E3063"/>
                </a:solidFill>
                <a:latin typeface="Instrument Sans Medium" pitchFamily="34" charset="0"/>
                <a:ea typeface="Instrument Sans Medium" pitchFamily="34" charset="-122"/>
                <a:cs typeface="Instrument Sans Medium" pitchFamily="34" charset="-120"/>
              </a:rPr>
              <a:t>Ma’lumotlarni siqib, joy tejashga yordam beradi.</a:t>
            </a:r>
            <a:endParaRPr lang="en-US" sz="1550" dirty="0"/>
          </a:p>
        </p:txBody>
      </p:sp>
      <p:pic>
        <p:nvPicPr>
          <p:cNvPr id="10" name="Image 3" descr="preencoded.png"/>
          <p:cNvPicPr>
            <a:picLocks noChangeAspect="1"/>
          </p:cNvPicPr>
          <p:nvPr/>
        </p:nvPicPr>
        <p:blipFill>
          <a:blip r:embed="rId6"/>
          <a:stretch>
            <a:fillRect/>
          </a:stretch>
        </p:blipFill>
        <p:spPr>
          <a:xfrm>
            <a:off x="696635" y="4750594"/>
            <a:ext cx="995243" cy="1194316"/>
          </a:xfrm>
          <a:prstGeom prst="rect">
            <a:avLst/>
          </a:prstGeom>
        </p:spPr>
      </p:pic>
      <p:sp>
        <p:nvSpPr>
          <p:cNvPr id="11" name="Text 5"/>
          <p:cNvSpPr/>
          <p:nvPr/>
        </p:nvSpPr>
        <p:spPr>
          <a:xfrm>
            <a:off x="1990368" y="4949547"/>
            <a:ext cx="2834521" cy="310991"/>
          </a:xfrm>
          <a:prstGeom prst="rect">
            <a:avLst/>
          </a:prstGeom>
          <a:noFill/>
          <a:ln/>
        </p:spPr>
        <p:txBody>
          <a:bodyPr wrap="none" lIns="0" tIns="0" rIns="0" bIns="0" rtlCol="0" anchor="t"/>
          <a:lstStyle/>
          <a:p>
            <a:pPr marL="0" indent="0" algn="l">
              <a:lnSpc>
                <a:spcPts val="2400"/>
              </a:lnSpc>
              <a:buNone/>
            </a:pPr>
            <a:r>
              <a:rPr lang="en-US" sz="1950" dirty="0">
                <a:solidFill>
                  <a:srgbClr val="1E3063"/>
                </a:solidFill>
                <a:latin typeface="Instrument Sans Semi Bold" pitchFamily="34" charset="0"/>
                <a:ea typeface="Instrument Sans Semi Bold" pitchFamily="34" charset="-122"/>
                <a:cs typeface="Instrument Sans Semi Bold" pitchFamily="34" charset="-120"/>
              </a:rPr>
              <a:t>Diagnostika va xavfsizlik</a:t>
            </a:r>
            <a:endParaRPr lang="en-US" sz="1950" dirty="0"/>
          </a:p>
        </p:txBody>
      </p:sp>
      <p:sp>
        <p:nvSpPr>
          <p:cNvPr id="12" name="Text 6"/>
          <p:cNvSpPr/>
          <p:nvPr/>
        </p:nvSpPr>
        <p:spPr>
          <a:xfrm>
            <a:off x="1990368" y="5379958"/>
            <a:ext cx="6456998" cy="318492"/>
          </a:xfrm>
          <a:prstGeom prst="rect">
            <a:avLst/>
          </a:prstGeom>
          <a:noFill/>
          <a:ln/>
        </p:spPr>
        <p:txBody>
          <a:bodyPr wrap="none" lIns="0" tIns="0" rIns="0" bIns="0" rtlCol="0" anchor="t"/>
          <a:lstStyle/>
          <a:p>
            <a:pPr marL="0" indent="0" algn="l">
              <a:lnSpc>
                <a:spcPts val="2500"/>
              </a:lnSpc>
              <a:buNone/>
            </a:pPr>
            <a:r>
              <a:rPr lang="en-US" sz="1550" dirty="0">
                <a:solidFill>
                  <a:srgbClr val="1E3063"/>
                </a:solidFill>
                <a:latin typeface="Instrument Sans Medium" pitchFamily="34" charset="0"/>
                <a:ea typeface="Instrument Sans Medium" pitchFamily="34" charset="-122"/>
                <a:cs typeface="Instrument Sans Medium" pitchFamily="34" charset="-120"/>
              </a:rPr>
              <a:t>Kompyuter ish faoliyatini tekshiradi va viruslarga qarshi himoya qiladi.</a:t>
            </a:r>
            <a:endParaRPr lang="en-US" sz="1550" dirty="0"/>
          </a:p>
        </p:txBody>
      </p:sp>
      <p:pic>
        <p:nvPicPr>
          <p:cNvPr id="13" name="Image 4" descr="preencoded.png"/>
          <p:cNvPicPr>
            <a:picLocks noChangeAspect="1"/>
          </p:cNvPicPr>
          <p:nvPr/>
        </p:nvPicPr>
        <p:blipFill>
          <a:blip r:embed="rId7"/>
          <a:stretch>
            <a:fillRect/>
          </a:stretch>
        </p:blipFill>
        <p:spPr>
          <a:xfrm>
            <a:off x="696635" y="5944910"/>
            <a:ext cx="995243" cy="1465302"/>
          </a:xfrm>
          <a:prstGeom prst="rect">
            <a:avLst/>
          </a:prstGeom>
        </p:spPr>
      </p:pic>
      <p:sp>
        <p:nvSpPr>
          <p:cNvPr id="14" name="Text 7"/>
          <p:cNvSpPr/>
          <p:nvPr/>
        </p:nvSpPr>
        <p:spPr>
          <a:xfrm>
            <a:off x="1990368" y="6143863"/>
            <a:ext cx="2488049" cy="310991"/>
          </a:xfrm>
          <a:prstGeom prst="rect">
            <a:avLst/>
          </a:prstGeom>
          <a:noFill/>
          <a:ln/>
        </p:spPr>
        <p:txBody>
          <a:bodyPr wrap="none" lIns="0" tIns="0" rIns="0" bIns="0" rtlCol="0" anchor="t"/>
          <a:lstStyle/>
          <a:p>
            <a:pPr marL="0" indent="0" algn="l">
              <a:lnSpc>
                <a:spcPts val="2400"/>
              </a:lnSpc>
              <a:buNone/>
            </a:pPr>
            <a:r>
              <a:rPr lang="en-US" sz="1950" dirty="0">
                <a:solidFill>
                  <a:srgbClr val="1E3063"/>
                </a:solidFill>
                <a:latin typeface="Instrument Sans Semi Bold" pitchFamily="34" charset="0"/>
                <a:ea typeface="Instrument Sans Semi Bold" pitchFamily="34" charset="-122"/>
                <a:cs typeface="Instrument Sans Semi Bold" pitchFamily="34" charset="-120"/>
              </a:rPr>
              <a:t>Disk xizmatlari</a:t>
            </a:r>
            <a:endParaRPr lang="en-US" sz="1950" dirty="0"/>
          </a:p>
        </p:txBody>
      </p:sp>
      <p:sp>
        <p:nvSpPr>
          <p:cNvPr id="15" name="Text 8"/>
          <p:cNvSpPr/>
          <p:nvPr/>
        </p:nvSpPr>
        <p:spPr>
          <a:xfrm>
            <a:off x="1990368" y="6574274"/>
            <a:ext cx="6456998" cy="636984"/>
          </a:xfrm>
          <a:prstGeom prst="rect">
            <a:avLst/>
          </a:prstGeom>
          <a:noFill/>
          <a:ln/>
        </p:spPr>
        <p:txBody>
          <a:bodyPr wrap="square" lIns="0" tIns="0" rIns="0" bIns="0" rtlCol="0" anchor="t"/>
          <a:lstStyle/>
          <a:p>
            <a:pPr marL="0" indent="0" algn="l">
              <a:lnSpc>
                <a:spcPts val="2500"/>
              </a:lnSpc>
              <a:buNone/>
            </a:pPr>
            <a:r>
              <a:rPr lang="en-US" sz="1550" dirty="0">
                <a:solidFill>
                  <a:srgbClr val="1E3063"/>
                </a:solidFill>
                <a:latin typeface="Instrument Sans Medium" pitchFamily="34" charset="0"/>
                <a:ea typeface="Instrument Sans Medium" pitchFamily="34" charset="-122"/>
                <a:cs typeface="Instrument Sans Medium" pitchFamily="34" charset="-120"/>
              </a:rPr>
              <a:t>Disklarni defragmentatsiya qilish va optimallashtirishni amalga oshiradi.</a:t>
            </a:r>
            <a:endParaRPr lang="en-US" sz="1550" dirty="0"/>
          </a:p>
        </p:txBody>
      </p:sp>
      <p:sp>
        <p:nvSpPr>
          <p:cNvPr id="16" name="Прямоугольник 15"/>
          <p:cNvSpPr/>
          <p:nvPr/>
        </p:nvSpPr>
        <p:spPr>
          <a:xfrm>
            <a:off x="12675476" y="7211258"/>
            <a:ext cx="1954924" cy="725214"/>
          </a:xfrm>
          <a:prstGeom prst="rect">
            <a:avLst/>
          </a:prstGeom>
          <a:ln>
            <a:solidFill>
              <a:schemeClr val="bg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ru-RU"/>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93790" y="2539960"/>
            <a:ext cx="8612981" cy="708779"/>
          </a:xfrm>
          <a:prstGeom prst="rect">
            <a:avLst/>
          </a:prstGeom>
          <a:noFill/>
          <a:ln/>
        </p:spPr>
        <p:txBody>
          <a:bodyPr wrap="none" lIns="0" tIns="0" rIns="0" bIns="0" rtlCol="0" anchor="t"/>
          <a:lstStyle/>
          <a:p>
            <a:pPr marL="0" indent="0" algn="l">
              <a:lnSpc>
                <a:spcPts val="5550"/>
              </a:lnSpc>
              <a:buNone/>
            </a:pPr>
            <a:r>
              <a:rPr lang="en-US" sz="4450" dirty="0">
                <a:solidFill>
                  <a:srgbClr val="091C53"/>
                </a:solidFill>
                <a:latin typeface="Instrument Sans Semi Bold" pitchFamily="34" charset="0"/>
                <a:ea typeface="Instrument Sans Semi Bold" pitchFamily="34" charset="-122"/>
                <a:cs typeface="Instrument Sans Semi Bold" pitchFamily="34" charset="-120"/>
              </a:rPr>
              <a:t>Dasturiy ta’minot va litsenziyalar</a:t>
            </a:r>
            <a:endParaRPr lang="en-US" sz="4450" dirty="0"/>
          </a:p>
        </p:txBody>
      </p:sp>
      <p:sp>
        <p:nvSpPr>
          <p:cNvPr id="3" name="Text 1"/>
          <p:cNvSpPr/>
          <p:nvPr/>
        </p:nvSpPr>
        <p:spPr>
          <a:xfrm>
            <a:off x="793790" y="3815715"/>
            <a:ext cx="3056692" cy="354330"/>
          </a:xfrm>
          <a:prstGeom prst="rect">
            <a:avLst/>
          </a:prstGeom>
          <a:noFill/>
          <a:ln/>
        </p:spPr>
        <p:txBody>
          <a:bodyPr wrap="none" lIns="0" tIns="0" rIns="0" bIns="0" rtlCol="0" anchor="t"/>
          <a:lstStyle/>
          <a:p>
            <a:pPr marL="0" indent="0" algn="l">
              <a:lnSpc>
                <a:spcPts val="2750"/>
              </a:lnSpc>
              <a:buNone/>
            </a:pPr>
            <a:r>
              <a:rPr lang="en-US" sz="2200" dirty="0">
                <a:solidFill>
                  <a:srgbClr val="091C53"/>
                </a:solidFill>
                <a:latin typeface="Instrument Sans Semi Bold" pitchFamily="34" charset="0"/>
                <a:ea typeface="Instrument Sans Semi Bold" pitchFamily="34" charset="-122"/>
                <a:cs typeface="Instrument Sans Semi Bold" pitchFamily="34" charset="-120"/>
              </a:rPr>
              <a:t>Tizim dasturiy ta’minot</a:t>
            </a:r>
            <a:endParaRPr lang="en-US" sz="2200" dirty="0"/>
          </a:p>
        </p:txBody>
      </p:sp>
      <p:sp>
        <p:nvSpPr>
          <p:cNvPr id="4" name="Text 2"/>
          <p:cNvSpPr/>
          <p:nvPr/>
        </p:nvSpPr>
        <p:spPr>
          <a:xfrm>
            <a:off x="793790" y="4396859"/>
            <a:ext cx="3978116" cy="725805"/>
          </a:xfrm>
          <a:prstGeom prst="rect">
            <a:avLst/>
          </a:prstGeom>
          <a:noFill/>
          <a:ln/>
        </p:spPr>
        <p:txBody>
          <a:bodyPr wrap="square" lIns="0" tIns="0" rIns="0" bIns="0" rtlCol="0" anchor="t"/>
          <a:lstStyle/>
          <a:p>
            <a:pPr marL="0" indent="0" algn="l">
              <a:lnSpc>
                <a:spcPts val="2850"/>
              </a:lnSpc>
              <a:buNone/>
            </a:pPr>
            <a:r>
              <a:rPr lang="en-US" sz="1750" dirty="0">
                <a:solidFill>
                  <a:srgbClr val="1E3063"/>
                </a:solidFill>
                <a:latin typeface="Instrument Sans Medium" pitchFamily="34" charset="0"/>
                <a:ea typeface="Instrument Sans Medium" pitchFamily="34" charset="-122"/>
                <a:cs typeface="Instrument Sans Medium" pitchFamily="34" charset="-120"/>
              </a:rPr>
              <a:t>Kompyuter ishini boshqaruvchi va yordamchi dasturlar majmuasi.</a:t>
            </a:r>
            <a:endParaRPr lang="en-US" sz="1750" dirty="0"/>
          </a:p>
        </p:txBody>
      </p:sp>
      <p:sp>
        <p:nvSpPr>
          <p:cNvPr id="5" name="Text 3"/>
          <p:cNvSpPr/>
          <p:nvPr/>
        </p:nvSpPr>
        <p:spPr>
          <a:xfrm>
            <a:off x="5332928" y="3815715"/>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091C53"/>
                </a:solidFill>
                <a:latin typeface="Instrument Sans Semi Bold" pitchFamily="34" charset="0"/>
                <a:ea typeface="Instrument Sans Semi Bold" pitchFamily="34" charset="-122"/>
                <a:cs typeface="Instrument Sans Semi Bold" pitchFamily="34" charset="-120"/>
              </a:rPr>
              <a:t>Amaliy dasturlar</a:t>
            </a:r>
            <a:endParaRPr lang="en-US" sz="2200" dirty="0"/>
          </a:p>
        </p:txBody>
      </p:sp>
      <p:sp>
        <p:nvSpPr>
          <p:cNvPr id="6" name="Text 4"/>
          <p:cNvSpPr/>
          <p:nvPr/>
        </p:nvSpPr>
        <p:spPr>
          <a:xfrm>
            <a:off x="5332928" y="4396859"/>
            <a:ext cx="3978116" cy="725805"/>
          </a:xfrm>
          <a:prstGeom prst="rect">
            <a:avLst/>
          </a:prstGeom>
          <a:noFill/>
          <a:ln/>
        </p:spPr>
        <p:txBody>
          <a:bodyPr wrap="square" lIns="0" tIns="0" rIns="0" bIns="0" rtlCol="0" anchor="t"/>
          <a:lstStyle/>
          <a:p>
            <a:pPr marL="0" indent="0" algn="l">
              <a:lnSpc>
                <a:spcPts val="2850"/>
              </a:lnSpc>
              <a:buNone/>
            </a:pPr>
            <a:r>
              <a:rPr lang="en-US" sz="1750" dirty="0">
                <a:solidFill>
                  <a:srgbClr val="1E3063"/>
                </a:solidFill>
                <a:latin typeface="Instrument Sans Medium" pitchFamily="34" charset="0"/>
                <a:ea typeface="Instrument Sans Medium" pitchFamily="34" charset="-122"/>
                <a:cs typeface="Instrument Sans Medium" pitchFamily="34" charset="-120"/>
              </a:rPr>
              <a:t>Muayyan sohalar uchun mo‘ljallangan dasturiy paketlar.</a:t>
            </a:r>
            <a:endParaRPr lang="en-US" sz="1750" dirty="0"/>
          </a:p>
        </p:txBody>
      </p:sp>
      <p:sp>
        <p:nvSpPr>
          <p:cNvPr id="7" name="Text 5"/>
          <p:cNvSpPr/>
          <p:nvPr/>
        </p:nvSpPr>
        <p:spPr>
          <a:xfrm>
            <a:off x="9872067" y="3815715"/>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091C53"/>
                </a:solidFill>
                <a:latin typeface="Instrument Sans Semi Bold" pitchFamily="34" charset="0"/>
                <a:ea typeface="Instrument Sans Semi Bold" pitchFamily="34" charset="-122"/>
                <a:cs typeface="Instrument Sans Semi Bold" pitchFamily="34" charset="-120"/>
              </a:rPr>
              <a:t>Litsenziya</a:t>
            </a:r>
            <a:endParaRPr lang="en-US" sz="2200" dirty="0"/>
          </a:p>
        </p:txBody>
      </p:sp>
      <p:sp>
        <p:nvSpPr>
          <p:cNvPr id="8" name="Text 6"/>
          <p:cNvSpPr/>
          <p:nvPr/>
        </p:nvSpPr>
        <p:spPr>
          <a:xfrm>
            <a:off x="9872067" y="4396859"/>
            <a:ext cx="3978116" cy="1088708"/>
          </a:xfrm>
          <a:prstGeom prst="rect">
            <a:avLst/>
          </a:prstGeom>
          <a:noFill/>
          <a:ln/>
        </p:spPr>
        <p:txBody>
          <a:bodyPr wrap="square" lIns="0" tIns="0" rIns="0" bIns="0" rtlCol="0" anchor="t"/>
          <a:lstStyle/>
          <a:p>
            <a:pPr marL="0" indent="0" algn="l">
              <a:lnSpc>
                <a:spcPts val="2850"/>
              </a:lnSpc>
              <a:buNone/>
            </a:pPr>
            <a:r>
              <a:rPr lang="en-US" sz="1750" dirty="0">
                <a:solidFill>
                  <a:srgbClr val="1E3063"/>
                </a:solidFill>
                <a:latin typeface="Instrument Sans Medium" pitchFamily="34" charset="0"/>
                <a:ea typeface="Instrument Sans Medium" pitchFamily="34" charset="-122"/>
                <a:cs typeface="Instrument Sans Medium" pitchFamily="34" charset="-120"/>
              </a:rPr>
              <a:t>Dasturiy ta’minotni qonuniy foydalanish va tarqatishni tartibga soluvchi hujjat.</a:t>
            </a:r>
            <a:endParaRPr lang="en-US" sz="1750" dirty="0"/>
          </a:p>
        </p:txBody>
      </p:sp>
      <p:sp>
        <p:nvSpPr>
          <p:cNvPr id="9" name="Прямоугольник 8"/>
          <p:cNvSpPr/>
          <p:nvPr/>
        </p:nvSpPr>
        <p:spPr>
          <a:xfrm>
            <a:off x="12675476" y="7504386"/>
            <a:ext cx="1954924" cy="725214"/>
          </a:xfrm>
          <a:prstGeom prst="rect">
            <a:avLst/>
          </a:prstGeom>
          <a:ln>
            <a:solidFill>
              <a:schemeClr val="bg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ru-RU"/>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93790" y="1251109"/>
            <a:ext cx="9008745" cy="708779"/>
          </a:xfrm>
          <a:prstGeom prst="rect">
            <a:avLst/>
          </a:prstGeom>
          <a:noFill/>
          <a:ln/>
        </p:spPr>
        <p:txBody>
          <a:bodyPr wrap="none" lIns="0" tIns="0" rIns="0" bIns="0" rtlCol="0" anchor="t"/>
          <a:lstStyle/>
          <a:p>
            <a:pPr marL="0" indent="0" algn="l">
              <a:lnSpc>
                <a:spcPts val="5550"/>
              </a:lnSpc>
              <a:buNone/>
            </a:pPr>
            <a:r>
              <a:rPr lang="en-US" sz="4450" dirty="0">
                <a:solidFill>
                  <a:srgbClr val="091C53"/>
                </a:solidFill>
                <a:latin typeface="Instrument Sans Semi Bold" pitchFamily="34" charset="0"/>
                <a:ea typeface="Instrument Sans Semi Bold" pitchFamily="34" charset="-122"/>
                <a:cs typeface="Instrument Sans Semi Bold" pitchFamily="34" charset="-120"/>
              </a:rPr>
              <a:t>Dasturlash tizimlari va interfeyslar</a:t>
            </a:r>
            <a:endParaRPr lang="en-US" sz="4450" dirty="0"/>
          </a:p>
        </p:txBody>
      </p:sp>
      <p:sp>
        <p:nvSpPr>
          <p:cNvPr id="3" name="Text 1"/>
          <p:cNvSpPr/>
          <p:nvPr/>
        </p:nvSpPr>
        <p:spPr>
          <a:xfrm>
            <a:off x="1857256" y="2680097"/>
            <a:ext cx="2835235" cy="354330"/>
          </a:xfrm>
          <a:prstGeom prst="rect">
            <a:avLst/>
          </a:prstGeom>
          <a:noFill/>
          <a:ln/>
        </p:spPr>
        <p:txBody>
          <a:bodyPr wrap="none" lIns="0" tIns="0" rIns="0" bIns="0" rtlCol="0" anchor="t"/>
          <a:lstStyle/>
          <a:p>
            <a:pPr marL="0" indent="0" algn="r">
              <a:lnSpc>
                <a:spcPts val="2750"/>
              </a:lnSpc>
              <a:buNone/>
            </a:pPr>
            <a:r>
              <a:rPr lang="en-US" sz="2200" dirty="0">
                <a:solidFill>
                  <a:srgbClr val="1E3063"/>
                </a:solidFill>
                <a:latin typeface="Instrument Sans Semi Bold" pitchFamily="34" charset="0"/>
                <a:ea typeface="Instrument Sans Semi Bold" pitchFamily="34" charset="-122"/>
                <a:cs typeface="Instrument Sans Semi Bold" pitchFamily="34" charset="-120"/>
              </a:rPr>
              <a:t>Dasturlash tizimlari</a:t>
            </a:r>
            <a:endParaRPr lang="en-US" sz="2200" dirty="0"/>
          </a:p>
        </p:txBody>
      </p:sp>
      <p:sp>
        <p:nvSpPr>
          <p:cNvPr id="4" name="Text 2"/>
          <p:cNvSpPr/>
          <p:nvPr/>
        </p:nvSpPr>
        <p:spPr>
          <a:xfrm>
            <a:off x="793790" y="3170515"/>
            <a:ext cx="3898702" cy="1088708"/>
          </a:xfrm>
          <a:prstGeom prst="rect">
            <a:avLst/>
          </a:prstGeom>
          <a:noFill/>
          <a:ln/>
        </p:spPr>
        <p:txBody>
          <a:bodyPr wrap="square" lIns="0" tIns="0" rIns="0" bIns="0" rtlCol="0" anchor="t"/>
          <a:lstStyle/>
          <a:p>
            <a:pPr marL="0" indent="0" algn="r">
              <a:lnSpc>
                <a:spcPts val="2850"/>
              </a:lnSpc>
              <a:buNone/>
            </a:pPr>
            <a:r>
              <a:rPr lang="en-US" sz="1750" dirty="0">
                <a:solidFill>
                  <a:srgbClr val="1E3063"/>
                </a:solidFill>
                <a:latin typeface="Instrument Sans Medium" pitchFamily="34" charset="0"/>
                <a:ea typeface="Instrument Sans Medium" pitchFamily="34" charset="-122"/>
                <a:cs typeface="Instrument Sans Medium" pitchFamily="34" charset="-120"/>
              </a:rPr>
              <a:t>Yangi dasturlar yaratish uchun tarjimonlar, muharrirlar va kutubxonalarni o‘z ichiga oladi.</a:t>
            </a:r>
            <a:endParaRPr lang="en-US" sz="1750" dirty="0"/>
          </a:p>
        </p:txBody>
      </p:sp>
      <p:pic>
        <p:nvPicPr>
          <p:cNvPr id="5" name="Image 0" descr="preencoded.png"/>
          <p:cNvPicPr>
            <a:picLocks noChangeAspect="1"/>
          </p:cNvPicPr>
          <p:nvPr/>
        </p:nvPicPr>
        <p:blipFill>
          <a:blip r:embed="rId3"/>
          <a:stretch>
            <a:fillRect/>
          </a:stretch>
        </p:blipFill>
        <p:spPr>
          <a:xfrm>
            <a:off x="5032653" y="2413516"/>
            <a:ext cx="4564975" cy="4564975"/>
          </a:xfrm>
          <a:prstGeom prst="rect">
            <a:avLst/>
          </a:prstGeom>
        </p:spPr>
      </p:pic>
      <p:sp>
        <p:nvSpPr>
          <p:cNvPr id="6" name="Text 3"/>
          <p:cNvSpPr/>
          <p:nvPr/>
        </p:nvSpPr>
        <p:spPr>
          <a:xfrm>
            <a:off x="6226731" y="3176588"/>
            <a:ext cx="339328" cy="424220"/>
          </a:xfrm>
          <a:prstGeom prst="rect">
            <a:avLst/>
          </a:prstGeom>
          <a:noFill/>
          <a:ln/>
        </p:spPr>
        <p:txBody>
          <a:bodyPr wrap="none" lIns="0" tIns="0" rIns="0" bIns="0" rtlCol="0" anchor="t"/>
          <a:lstStyle/>
          <a:p>
            <a:pPr marL="0" indent="0" algn="l">
              <a:lnSpc>
                <a:spcPts val="4250"/>
              </a:lnSpc>
              <a:buNone/>
            </a:pPr>
            <a:r>
              <a:rPr lang="en-US" sz="2650" dirty="0">
                <a:solidFill>
                  <a:srgbClr val="1E3063"/>
                </a:solidFill>
                <a:latin typeface="Instrument Sans Semi Bold" pitchFamily="34" charset="0"/>
                <a:ea typeface="Instrument Sans Semi Bold" pitchFamily="34" charset="-122"/>
                <a:cs typeface="Instrument Sans Semi Bold" pitchFamily="34" charset="-120"/>
              </a:rPr>
              <a:t>1</a:t>
            </a:r>
            <a:endParaRPr lang="en-US" sz="2650" dirty="0"/>
          </a:p>
        </p:txBody>
      </p:sp>
      <p:sp>
        <p:nvSpPr>
          <p:cNvPr id="7" name="Text 4"/>
          <p:cNvSpPr/>
          <p:nvPr/>
        </p:nvSpPr>
        <p:spPr>
          <a:xfrm>
            <a:off x="9937790" y="2680097"/>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1E3063"/>
                </a:solidFill>
                <a:latin typeface="Instrument Sans Semi Bold" pitchFamily="34" charset="0"/>
                <a:ea typeface="Instrument Sans Semi Bold" pitchFamily="34" charset="-122"/>
                <a:cs typeface="Instrument Sans Semi Bold" pitchFamily="34" charset="-120"/>
              </a:rPr>
              <a:t>Dastur interfeysi</a:t>
            </a:r>
            <a:endParaRPr lang="en-US" sz="2200" dirty="0"/>
          </a:p>
        </p:txBody>
      </p:sp>
      <p:sp>
        <p:nvSpPr>
          <p:cNvPr id="8" name="Text 5"/>
          <p:cNvSpPr/>
          <p:nvPr/>
        </p:nvSpPr>
        <p:spPr>
          <a:xfrm>
            <a:off x="9937790" y="3170515"/>
            <a:ext cx="3898821" cy="1088708"/>
          </a:xfrm>
          <a:prstGeom prst="rect">
            <a:avLst/>
          </a:prstGeom>
          <a:noFill/>
          <a:ln/>
        </p:spPr>
        <p:txBody>
          <a:bodyPr wrap="square" lIns="0" tIns="0" rIns="0" bIns="0" rtlCol="0" anchor="t"/>
          <a:lstStyle/>
          <a:p>
            <a:pPr marL="0" indent="0" algn="l">
              <a:lnSpc>
                <a:spcPts val="2850"/>
              </a:lnSpc>
              <a:buNone/>
            </a:pPr>
            <a:r>
              <a:rPr lang="en-US" sz="1750" dirty="0">
                <a:solidFill>
                  <a:srgbClr val="1E3063"/>
                </a:solidFill>
                <a:latin typeface="Instrument Sans Medium" pitchFamily="34" charset="0"/>
                <a:ea typeface="Instrument Sans Medium" pitchFamily="34" charset="-122"/>
                <a:cs typeface="Instrument Sans Medium" pitchFamily="34" charset="-120"/>
              </a:rPr>
              <a:t>Dasturning boshqariladigan qismlari, derazalar va tugmalar orqali foydalanuvchi bilan aloqa.</a:t>
            </a:r>
            <a:endParaRPr lang="en-US" sz="1750" dirty="0"/>
          </a:p>
        </p:txBody>
      </p:sp>
      <p:pic>
        <p:nvPicPr>
          <p:cNvPr id="9" name="Image 1" descr="preencoded.png"/>
          <p:cNvPicPr>
            <a:picLocks noChangeAspect="1"/>
          </p:cNvPicPr>
          <p:nvPr/>
        </p:nvPicPr>
        <p:blipFill>
          <a:blip r:embed="rId4"/>
          <a:stretch>
            <a:fillRect/>
          </a:stretch>
        </p:blipFill>
        <p:spPr>
          <a:xfrm>
            <a:off x="5032653" y="2413516"/>
            <a:ext cx="4564975" cy="4564975"/>
          </a:xfrm>
          <a:prstGeom prst="rect">
            <a:avLst/>
          </a:prstGeom>
        </p:spPr>
      </p:pic>
      <p:sp>
        <p:nvSpPr>
          <p:cNvPr id="10" name="Text 6"/>
          <p:cNvSpPr/>
          <p:nvPr/>
        </p:nvSpPr>
        <p:spPr>
          <a:xfrm>
            <a:off x="8452604" y="3565088"/>
            <a:ext cx="339328" cy="424220"/>
          </a:xfrm>
          <a:prstGeom prst="rect">
            <a:avLst/>
          </a:prstGeom>
          <a:noFill/>
          <a:ln/>
        </p:spPr>
        <p:txBody>
          <a:bodyPr wrap="none" lIns="0" tIns="0" rIns="0" bIns="0" rtlCol="0" anchor="t"/>
          <a:lstStyle/>
          <a:p>
            <a:pPr marL="0" indent="0" algn="l">
              <a:lnSpc>
                <a:spcPts val="4250"/>
              </a:lnSpc>
              <a:buNone/>
            </a:pPr>
            <a:r>
              <a:rPr lang="en-US" sz="2650" dirty="0">
                <a:solidFill>
                  <a:srgbClr val="1E3063"/>
                </a:solidFill>
                <a:latin typeface="Instrument Sans Semi Bold" pitchFamily="34" charset="0"/>
                <a:ea typeface="Instrument Sans Semi Bold" pitchFamily="34" charset="-122"/>
                <a:cs typeface="Instrument Sans Semi Bold" pitchFamily="34" charset="-120"/>
              </a:rPr>
              <a:t>2</a:t>
            </a:r>
            <a:endParaRPr lang="en-US" sz="2650" dirty="0"/>
          </a:p>
        </p:txBody>
      </p:sp>
      <p:sp>
        <p:nvSpPr>
          <p:cNvPr id="11" name="Text 7"/>
          <p:cNvSpPr/>
          <p:nvPr/>
        </p:nvSpPr>
        <p:spPr>
          <a:xfrm>
            <a:off x="9937790" y="5314117"/>
            <a:ext cx="3230761" cy="354330"/>
          </a:xfrm>
          <a:prstGeom prst="rect">
            <a:avLst/>
          </a:prstGeom>
          <a:noFill/>
          <a:ln/>
        </p:spPr>
        <p:txBody>
          <a:bodyPr wrap="none" lIns="0" tIns="0" rIns="0" bIns="0" rtlCol="0" anchor="t"/>
          <a:lstStyle/>
          <a:p>
            <a:pPr marL="0" indent="0" algn="l">
              <a:lnSpc>
                <a:spcPts val="2750"/>
              </a:lnSpc>
              <a:buNone/>
            </a:pPr>
            <a:r>
              <a:rPr lang="en-US" sz="2200" dirty="0">
                <a:solidFill>
                  <a:srgbClr val="1E3063"/>
                </a:solidFill>
                <a:latin typeface="Instrument Sans Semi Bold" pitchFamily="34" charset="0"/>
                <a:ea typeface="Instrument Sans Semi Bold" pitchFamily="34" charset="-122"/>
                <a:cs typeface="Instrument Sans Semi Bold" pitchFamily="34" charset="-120"/>
              </a:rPr>
              <a:t>Foydalanuvchi interfeysi</a:t>
            </a:r>
            <a:endParaRPr lang="en-US" sz="2200" dirty="0"/>
          </a:p>
        </p:txBody>
      </p:sp>
      <p:sp>
        <p:nvSpPr>
          <p:cNvPr id="12" name="Text 8"/>
          <p:cNvSpPr/>
          <p:nvPr/>
        </p:nvSpPr>
        <p:spPr>
          <a:xfrm>
            <a:off x="9937790" y="5804535"/>
            <a:ext cx="3898821" cy="725805"/>
          </a:xfrm>
          <a:prstGeom prst="rect">
            <a:avLst/>
          </a:prstGeom>
          <a:noFill/>
          <a:ln/>
        </p:spPr>
        <p:txBody>
          <a:bodyPr wrap="square" lIns="0" tIns="0" rIns="0" bIns="0" rtlCol="0" anchor="t"/>
          <a:lstStyle/>
          <a:p>
            <a:pPr marL="0" indent="0" algn="l">
              <a:lnSpc>
                <a:spcPts val="2850"/>
              </a:lnSpc>
              <a:buNone/>
            </a:pPr>
            <a:r>
              <a:rPr lang="en-US" sz="1750" dirty="0">
                <a:solidFill>
                  <a:srgbClr val="1E3063"/>
                </a:solidFill>
                <a:latin typeface="Instrument Sans Medium" pitchFamily="34" charset="0"/>
                <a:ea typeface="Instrument Sans Medium" pitchFamily="34" charset="-122"/>
                <a:cs typeface="Instrument Sans Medium" pitchFamily="34" charset="-120"/>
              </a:rPr>
              <a:t>Foydalanuvchiga qulay va intuitiv boshqaruv imkonini beradi.</a:t>
            </a:r>
            <a:endParaRPr lang="en-US" sz="1750" dirty="0"/>
          </a:p>
        </p:txBody>
      </p:sp>
      <p:pic>
        <p:nvPicPr>
          <p:cNvPr id="13" name="Image 2" descr="preencoded.png"/>
          <p:cNvPicPr>
            <a:picLocks noChangeAspect="1"/>
          </p:cNvPicPr>
          <p:nvPr/>
        </p:nvPicPr>
        <p:blipFill>
          <a:blip r:embed="rId5"/>
          <a:stretch>
            <a:fillRect/>
          </a:stretch>
        </p:blipFill>
        <p:spPr>
          <a:xfrm>
            <a:off x="5032653" y="2413516"/>
            <a:ext cx="4564975" cy="4564975"/>
          </a:xfrm>
          <a:prstGeom prst="rect">
            <a:avLst/>
          </a:prstGeom>
        </p:spPr>
      </p:pic>
      <p:sp>
        <p:nvSpPr>
          <p:cNvPr id="14" name="Text 9"/>
          <p:cNvSpPr/>
          <p:nvPr/>
        </p:nvSpPr>
        <p:spPr>
          <a:xfrm>
            <a:off x="8064103" y="5790962"/>
            <a:ext cx="339328" cy="424220"/>
          </a:xfrm>
          <a:prstGeom prst="rect">
            <a:avLst/>
          </a:prstGeom>
          <a:noFill/>
          <a:ln/>
        </p:spPr>
        <p:txBody>
          <a:bodyPr wrap="none" lIns="0" tIns="0" rIns="0" bIns="0" rtlCol="0" anchor="t"/>
          <a:lstStyle/>
          <a:p>
            <a:pPr marL="0" indent="0" algn="l">
              <a:lnSpc>
                <a:spcPts val="4250"/>
              </a:lnSpc>
              <a:buNone/>
            </a:pPr>
            <a:r>
              <a:rPr lang="en-US" sz="2650" dirty="0">
                <a:solidFill>
                  <a:srgbClr val="1E3063"/>
                </a:solidFill>
                <a:latin typeface="Instrument Sans Semi Bold" pitchFamily="34" charset="0"/>
                <a:ea typeface="Instrument Sans Semi Bold" pitchFamily="34" charset="-122"/>
                <a:cs typeface="Instrument Sans Semi Bold" pitchFamily="34" charset="-120"/>
              </a:rPr>
              <a:t>3</a:t>
            </a:r>
            <a:endParaRPr lang="en-US" sz="2650" dirty="0"/>
          </a:p>
        </p:txBody>
      </p:sp>
      <p:sp>
        <p:nvSpPr>
          <p:cNvPr id="15" name="Text 10"/>
          <p:cNvSpPr/>
          <p:nvPr/>
        </p:nvSpPr>
        <p:spPr>
          <a:xfrm>
            <a:off x="1857256" y="5132665"/>
            <a:ext cx="2835235" cy="354330"/>
          </a:xfrm>
          <a:prstGeom prst="rect">
            <a:avLst/>
          </a:prstGeom>
          <a:noFill/>
          <a:ln/>
        </p:spPr>
        <p:txBody>
          <a:bodyPr wrap="none" lIns="0" tIns="0" rIns="0" bIns="0" rtlCol="0" anchor="t"/>
          <a:lstStyle/>
          <a:p>
            <a:pPr marL="0" indent="0" algn="r">
              <a:lnSpc>
                <a:spcPts val="2750"/>
              </a:lnSpc>
              <a:buNone/>
            </a:pPr>
            <a:r>
              <a:rPr lang="en-US" sz="2200" dirty="0">
                <a:solidFill>
                  <a:srgbClr val="1E3063"/>
                </a:solidFill>
                <a:latin typeface="Instrument Sans Semi Bold" pitchFamily="34" charset="0"/>
                <a:ea typeface="Instrument Sans Semi Bold" pitchFamily="34" charset="-122"/>
                <a:cs typeface="Instrument Sans Semi Bold" pitchFamily="34" charset="-120"/>
              </a:rPr>
              <a:t>Ishonchlilik</a:t>
            </a:r>
            <a:endParaRPr lang="en-US" sz="2200" dirty="0"/>
          </a:p>
        </p:txBody>
      </p:sp>
      <p:sp>
        <p:nvSpPr>
          <p:cNvPr id="16" name="Text 11"/>
          <p:cNvSpPr/>
          <p:nvPr/>
        </p:nvSpPr>
        <p:spPr>
          <a:xfrm>
            <a:off x="793790" y="5623084"/>
            <a:ext cx="3898702" cy="1088708"/>
          </a:xfrm>
          <a:prstGeom prst="rect">
            <a:avLst/>
          </a:prstGeom>
          <a:noFill/>
          <a:ln/>
        </p:spPr>
        <p:txBody>
          <a:bodyPr wrap="square" lIns="0" tIns="0" rIns="0" bIns="0" rtlCol="0" anchor="t"/>
          <a:lstStyle/>
          <a:p>
            <a:pPr marL="0" indent="0" algn="r">
              <a:lnSpc>
                <a:spcPts val="2850"/>
              </a:lnSpc>
              <a:buNone/>
            </a:pPr>
            <a:r>
              <a:rPr lang="en-US" sz="1750" dirty="0">
                <a:solidFill>
                  <a:srgbClr val="1E3063"/>
                </a:solidFill>
                <a:latin typeface="Instrument Sans Medium" pitchFamily="34" charset="0"/>
                <a:ea typeface="Instrument Sans Medium" pitchFamily="34" charset="-122"/>
                <a:cs typeface="Instrument Sans Medium" pitchFamily="34" charset="-120"/>
              </a:rPr>
              <a:t>Tizimning nosozliklarsiz ishlash va operator xatolarini aniqlash qobiliyati.</a:t>
            </a:r>
            <a:endParaRPr lang="en-US" sz="1750" dirty="0"/>
          </a:p>
        </p:txBody>
      </p:sp>
      <p:pic>
        <p:nvPicPr>
          <p:cNvPr id="17" name="Image 3" descr="preencoded.png"/>
          <p:cNvPicPr>
            <a:picLocks noChangeAspect="1"/>
          </p:cNvPicPr>
          <p:nvPr/>
        </p:nvPicPr>
        <p:blipFill>
          <a:blip r:embed="rId6"/>
          <a:stretch>
            <a:fillRect/>
          </a:stretch>
        </p:blipFill>
        <p:spPr>
          <a:xfrm>
            <a:off x="5032653" y="2413516"/>
            <a:ext cx="4564975" cy="4564975"/>
          </a:xfrm>
          <a:prstGeom prst="rect">
            <a:avLst/>
          </a:prstGeom>
        </p:spPr>
      </p:pic>
      <p:sp>
        <p:nvSpPr>
          <p:cNvPr id="18" name="Text 12"/>
          <p:cNvSpPr/>
          <p:nvPr/>
        </p:nvSpPr>
        <p:spPr>
          <a:xfrm>
            <a:off x="5838230" y="5402461"/>
            <a:ext cx="339328" cy="424220"/>
          </a:xfrm>
          <a:prstGeom prst="rect">
            <a:avLst/>
          </a:prstGeom>
          <a:noFill/>
          <a:ln/>
        </p:spPr>
        <p:txBody>
          <a:bodyPr wrap="none" lIns="0" tIns="0" rIns="0" bIns="0" rtlCol="0" anchor="t"/>
          <a:lstStyle/>
          <a:p>
            <a:pPr marL="0" indent="0" algn="l">
              <a:lnSpc>
                <a:spcPts val="4250"/>
              </a:lnSpc>
              <a:buNone/>
            </a:pPr>
            <a:r>
              <a:rPr lang="en-US" sz="2650" dirty="0">
                <a:solidFill>
                  <a:srgbClr val="1E3063"/>
                </a:solidFill>
                <a:latin typeface="Instrument Sans Semi Bold" pitchFamily="34" charset="0"/>
                <a:ea typeface="Instrument Sans Semi Bold" pitchFamily="34" charset="-122"/>
                <a:cs typeface="Instrument Sans Semi Bold" pitchFamily="34" charset="-120"/>
              </a:rPr>
              <a:t>4</a:t>
            </a:r>
            <a:endParaRPr lang="en-US" sz="2650" dirty="0"/>
          </a:p>
        </p:txBody>
      </p:sp>
      <p:sp>
        <p:nvSpPr>
          <p:cNvPr id="19" name="Прямоугольник 18"/>
          <p:cNvSpPr/>
          <p:nvPr/>
        </p:nvSpPr>
        <p:spPr>
          <a:xfrm>
            <a:off x="12675476" y="7504386"/>
            <a:ext cx="1954924" cy="725214"/>
          </a:xfrm>
          <a:prstGeom prst="rect">
            <a:avLst/>
          </a:prstGeom>
          <a:ln>
            <a:solidFill>
              <a:schemeClr val="bg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ru-RU"/>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65547" y="719733"/>
            <a:ext cx="13499306" cy="646509"/>
          </a:xfrm>
          <a:prstGeom prst="rect">
            <a:avLst/>
          </a:prstGeom>
          <a:noFill/>
          <a:ln/>
        </p:spPr>
        <p:txBody>
          <a:bodyPr wrap="square" lIns="0" tIns="0" rIns="0" bIns="0" rtlCol="0" anchor="t"/>
          <a:lstStyle/>
          <a:p>
            <a:pPr marL="0" indent="0" algn="l">
              <a:lnSpc>
                <a:spcPts val="2500"/>
              </a:lnSpc>
              <a:buNone/>
            </a:pPr>
            <a:r>
              <a:rPr lang="en-US" sz="1550" b="1" dirty="0">
                <a:solidFill>
                  <a:srgbClr val="1E3063"/>
                </a:solidFill>
                <a:latin typeface="Instrument Sans Medium" pitchFamily="34" charset="0"/>
                <a:ea typeface="Instrument Sans Medium" pitchFamily="34" charset="-122"/>
                <a:cs typeface="Instrument Sans Medium" pitchFamily="34" charset="-120"/>
              </a:rPr>
              <a:t>Dasturlash tizimlari.</a:t>
            </a:r>
            <a:r>
              <a:rPr lang="en-US" sz="1550" dirty="0">
                <a:solidFill>
                  <a:srgbClr val="1E3063"/>
                </a:solidFill>
                <a:latin typeface="Instrument Sans Medium" pitchFamily="34" charset="0"/>
                <a:ea typeface="Instrument Sans Medium" pitchFamily="34" charset="-122"/>
                <a:cs typeface="Instrument Sans Medium" pitchFamily="34" charset="-120"/>
              </a:rPr>
              <a:t> Bu yangi dasturiy mahsulotlarni ishlab chiqish, disk raskadrovka va joriy etish uchun dasturlar toʻplamidir. Dasturlash tizimlari odatda quyidagilarni oʻz ichiga oladi:</a:t>
            </a:r>
            <a:endParaRPr lang="en-US" sz="1550" dirty="0"/>
          </a:p>
        </p:txBody>
      </p:sp>
      <p:sp>
        <p:nvSpPr>
          <p:cNvPr id="3" name="Text 1"/>
          <p:cNvSpPr/>
          <p:nvPr/>
        </p:nvSpPr>
        <p:spPr>
          <a:xfrm>
            <a:off x="565547" y="1548051"/>
            <a:ext cx="13499306" cy="258485"/>
          </a:xfrm>
          <a:prstGeom prst="rect">
            <a:avLst/>
          </a:prstGeom>
          <a:noFill/>
          <a:ln/>
        </p:spPr>
        <p:txBody>
          <a:bodyPr wrap="none" lIns="0" tIns="0" rIns="0" bIns="0" rtlCol="0" anchor="t"/>
          <a:lstStyle/>
          <a:p>
            <a:pPr marL="0" indent="0" algn="l">
              <a:lnSpc>
                <a:spcPts val="2000"/>
              </a:lnSpc>
              <a:buNone/>
            </a:pPr>
            <a:r>
              <a:rPr lang="en-US" sz="1250" dirty="0">
                <a:solidFill>
                  <a:srgbClr val="1E3063"/>
                </a:solidFill>
                <a:latin typeface="Instrument Sans Medium" pitchFamily="34" charset="0"/>
                <a:ea typeface="Instrument Sans Medium" pitchFamily="34" charset="-122"/>
                <a:cs typeface="Instrument Sans Medium" pitchFamily="34" charset="-120"/>
              </a:rPr>
              <a:t>- Tarjimonlar;</a:t>
            </a:r>
            <a:endParaRPr lang="en-US" sz="1250" dirty="0"/>
          </a:p>
        </p:txBody>
      </p:sp>
      <p:sp>
        <p:nvSpPr>
          <p:cNvPr id="4" name="Text 2"/>
          <p:cNvSpPr/>
          <p:nvPr/>
        </p:nvSpPr>
        <p:spPr>
          <a:xfrm>
            <a:off x="565547" y="1988344"/>
            <a:ext cx="13499306" cy="258485"/>
          </a:xfrm>
          <a:prstGeom prst="rect">
            <a:avLst/>
          </a:prstGeom>
          <a:noFill/>
          <a:ln/>
        </p:spPr>
        <p:txBody>
          <a:bodyPr wrap="none" lIns="0" tIns="0" rIns="0" bIns="0" rtlCol="0" anchor="t"/>
          <a:lstStyle/>
          <a:p>
            <a:pPr marL="0" indent="0" algn="l">
              <a:lnSpc>
                <a:spcPts val="2000"/>
              </a:lnSpc>
              <a:buNone/>
            </a:pPr>
            <a:r>
              <a:rPr lang="en-US" sz="1250" dirty="0">
                <a:solidFill>
                  <a:srgbClr val="1E3063"/>
                </a:solidFill>
                <a:latin typeface="Instrument Sans Medium" pitchFamily="34" charset="0"/>
                <a:ea typeface="Instrument Sans Medium" pitchFamily="34" charset="-122"/>
                <a:cs typeface="Instrument Sans Medium" pitchFamily="34" charset="-120"/>
              </a:rPr>
              <a:t>- Dasturiy ta’minotni ishlab chiqish muhiti;</a:t>
            </a:r>
            <a:endParaRPr lang="en-US" sz="1250" dirty="0"/>
          </a:p>
        </p:txBody>
      </p:sp>
      <p:sp>
        <p:nvSpPr>
          <p:cNvPr id="5" name="Text 3"/>
          <p:cNvSpPr/>
          <p:nvPr/>
        </p:nvSpPr>
        <p:spPr>
          <a:xfrm>
            <a:off x="565547" y="2428637"/>
            <a:ext cx="13499306" cy="258485"/>
          </a:xfrm>
          <a:prstGeom prst="rect">
            <a:avLst/>
          </a:prstGeom>
          <a:noFill/>
          <a:ln/>
        </p:spPr>
        <p:txBody>
          <a:bodyPr wrap="none" lIns="0" tIns="0" rIns="0" bIns="0" rtlCol="0" anchor="t"/>
          <a:lstStyle/>
          <a:p>
            <a:pPr marL="0" indent="0" algn="l">
              <a:lnSpc>
                <a:spcPts val="2000"/>
              </a:lnSpc>
              <a:buNone/>
            </a:pPr>
            <a:r>
              <a:rPr lang="en-US" sz="1250" dirty="0">
                <a:solidFill>
                  <a:srgbClr val="1E3063"/>
                </a:solidFill>
                <a:latin typeface="Instrument Sans Medium" pitchFamily="34" charset="0"/>
                <a:ea typeface="Instrument Sans Medium" pitchFamily="34" charset="-122"/>
                <a:cs typeface="Instrument Sans Medium" pitchFamily="34" charset="-120"/>
              </a:rPr>
              <a:t>- Mos yozuvlar dasturlari kutubxonalari (funksiyalar, protseduralar);</a:t>
            </a:r>
            <a:endParaRPr lang="en-US" sz="1250" dirty="0"/>
          </a:p>
        </p:txBody>
      </p:sp>
      <p:sp>
        <p:nvSpPr>
          <p:cNvPr id="6" name="Text 4"/>
          <p:cNvSpPr/>
          <p:nvPr/>
        </p:nvSpPr>
        <p:spPr>
          <a:xfrm>
            <a:off x="565547" y="2868930"/>
            <a:ext cx="13499306" cy="258485"/>
          </a:xfrm>
          <a:prstGeom prst="rect">
            <a:avLst/>
          </a:prstGeom>
          <a:noFill/>
          <a:ln/>
        </p:spPr>
        <p:txBody>
          <a:bodyPr wrap="none" lIns="0" tIns="0" rIns="0" bIns="0" rtlCol="0" anchor="t"/>
          <a:lstStyle/>
          <a:p>
            <a:pPr marL="0" indent="0" algn="l">
              <a:lnSpc>
                <a:spcPts val="2000"/>
              </a:lnSpc>
              <a:buNone/>
            </a:pPr>
            <a:r>
              <a:rPr lang="en-US" sz="1250" dirty="0">
                <a:solidFill>
                  <a:srgbClr val="1E3063"/>
                </a:solidFill>
                <a:latin typeface="Instrument Sans Medium" pitchFamily="34" charset="0"/>
                <a:ea typeface="Instrument Sans Medium" pitchFamily="34" charset="-122"/>
                <a:cs typeface="Instrument Sans Medium" pitchFamily="34" charset="-120"/>
              </a:rPr>
              <a:t>- Tuzatuvchilar;</a:t>
            </a:r>
            <a:endParaRPr lang="en-US" sz="1250" dirty="0"/>
          </a:p>
        </p:txBody>
      </p:sp>
      <p:sp>
        <p:nvSpPr>
          <p:cNvPr id="7" name="Text 5"/>
          <p:cNvSpPr/>
          <p:nvPr/>
        </p:nvSpPr>
        <p:spPr>
          <a:xfrm>
            <a:off x="565547" y="3309223"/>
            <a:ext cx="13499306" cy="258485"/>
          </a:xfrm>
          <a:prstGeom prst="rect">
            <a:avLst/>
          </a:prstGeom>
          <a:noFill/>
          <a:ln/>
        </p:spPr>
        <p:txBody>
          <a:bodyPr wrap="none" lIns="0" tIns="0" rIns="0" bIns="0" rtlCol="0" anchor="t"/>
          <a:lstStyle/>
          <a:p>
            <a:pPr marL="0" indent="0" algn="l">
              <a:lnSpc>
                <a:spcPts val="2000"/>
              </a:lnSpc>
              <a:buNone/>
            </a:pPr>
            <a:r>
              <a:rPr lang="en-US" sz="1250" dirty="0">
                <a:solidFill>
                  <a:srgbClr val="1E3063"/>
                </a:solidFill>
                <a:latin typeface="Instrument Sans Medium" pitchFamily="34" charset="0"/>
                <a:ea typeface="Instrument Sans Medium" pitchFamily="34" charset="-122"/>
                <a:cs typeface="Instrument Sans Medium" pitchFamily="34" charset="-120"/>
              </a:rPr>
              <a:t>- Havola muharrirlari va boshqalar.</a:t>
            </a:r>
            <a:endParaRPr lang="en-US" sz="1250" dirty="0"/>
          </a:p>
        </p:txBody>
      </p:sp>
      <p:sp>
        <p:nvSpPr>
          <p:cNvPr id="8" name="Text 6"/>
          <p:cNvSpPr/>
          <p:nvPr/>
        </p:nvSpPr>
        <p:spPr>
          <a:xfrm>
            <a:off x="565547" y="3749516"/>
            <a:ext cx="13499306" cy="1550908"/>
          </a:xfrm>
          <a:prstGeom prst="rect">
            <a:avLst/>
          </a:prstGeom>
          <a:noFill/>
          <a:ln/>
        </p:spPr>
        <p:txBody>
          <a:bodyPr wrap="square" lIns="0" tIns="0" rIns="0" bIns="0" rtlCol="0" anchor="t"/>
          <a:lstStyle/>
          <a:p>
            <a:pPr marL="0" indent="0" algn="l">
              <a:lnSpc>
                <a:spcPts val="2000"/>
              </a:lnSpc>
              <a:buNone/>
            </a:pPr>
            <a:r>
              <a:rPr lang="en-US" sz="1250" dirty="0">
                <a:solidFill>
                  <a:srgbClr val="1E3063"/>
                </a:solidFill>
                <a:latin typeface="Instrument Sans Medium" pitchFamily="34" charset="0"/>
                <a:ea typeface="Instrument Sans Medium" pitchFamily="34" charset="-122"/>
                <a:cs typeface="Instrument Sans Medium" pitchFamily="34" charset="-120"/>
              </a:rPr>
              <a:t>Dasturiy ta’minot litsenziyasi foydalanish va tarqatishni tartibga soluvchi huquqiy hujjatdir. Dasturiy ta’minot lisenziyasi mualliflik huquqini qoʻriqlash, litsenziyaning mavjudligi, ish joyida bir yoki bir nechta dasturiy ta’minot namunalaridan foydalanish uchun oxirgi foydalanuvchini beradi, bu esa nashriyotning huquqlari toʻgʻrisidagi qonun hujjatlariga muvofiq noshir huquqlarining buzilishiga olib kelmaydi. Bepul kirishda boʻlmagan har bir dastur mualliflik huquqi bilan himoyalangan. Dasturiy ta’minot muallifning bir nechta eksklyuziv huquqlarning dasturiy ta’minotining dasturiy ta’minoti (Nashriyot) tomonidan ruxsatsiz mualliflik huquqidan himoyalangan, ulardan biri dasturiy ta’minot nusxalarini ishlab chiqarish huquqidir.Sotib olish. Buning uchun litsenziyani sotib olish. Litsenziya har bir dastur uchun zarur. Litsenziyalanadigan huquqlar, qoida tariqasida, mahsulotning turli toifalari uchun farq qiladi: shaxsiy operatsion tizimlar, ish stoli dasturlari, oʻyinlar. Rivojlanish vositalari tamoyilga muvofiq litsenziyaga ega - bitta shaxs uchun bitta litsenziya.</a:t>
            </a:r>
            <a:endParaRPr lang="en-US" sz="1250" dirty="0"/>
          </a:p>
        </p:txBody>
      </p:sp>
      <p:sp>
        <p:nvSpPr>
          <p:cNvPr id="9" name="Text 7"/>
          <p:cNvSpPr/>
          <p:nvPr/>
        </p:nvSpPr>
        <p:spPr>
          <a:xfrm>
            <a:off x="565547" y="5482233"/>
            <a:ext cx="13499306" cy="516969"/>
          </a:xfrm>
          <a:prstGeom prst="rect">
            <a:avLst/>
          </a:prstGeom>
          <a:noFill/>
          <a:ln/>
        </p:spPr>
        <p:txBody>
          <a:bodyPr wrap="square" lIns="0" tIns="0" rIns="0" bIns="0" rtlCol="0" anchor="t"/>
          <a:lstStyle/>
          <a:p>
            <a:pPr marL="0" indent="0" algn="l">
              <a:lnSpc>
                <a:spcPts val="2000"/>
              </a:lnSpc>
              <a:buNone/>
            </a:pPr>
            <a:r>
              <a:rPr lang="en-US" sz="1250" b="1" dirty="0">
                <a:solidFill>
                  <a:srgbClr val="1E3063"/>
                </a:solidFill>
                <a:latin typeface="Instrument Sans Medium" pitchFamily="34" charset="0"/>
                <a:ea typeface="Instrument Sans Medium" pitchFamily="34" charset="-122"/>
                <a:cs typeface="Instrument Sans Medium" pitchFamily="34" charset="-120"/>
              </a:rPr>
              <a:t>Interfeys</a:t>
            </a:r>
            <a:r>
              <a:rPr lang="en-US" sz="1250" dirty="0">
                <a:solidFill>
                  <a:srgbClr val="1E3063"/>
                </a:solidFill>
                <a:latin typeface="Instrument Sans Medium" pitchFamily="34" charset="0"/>
                <a:ea typeface="Instrument Sans Medium" pitchFamily="34" charset="-122"/>
                <a:cs typeface="Instrument Sans Medium" pitchFamily="34" charset="-120"/>
              </a:rPr>
              <a:t> tushunchasi koʻpincha kompyuter va kompyuter texnologiyalarida qoʻllaniladi. Uning yordamida siz buyruqlar berasiz va kompyuter ularni bajaradi. Bunday interfeys foydalanuvchi interfeysi deb nomlanadi.</a:t>
            </a:r>
            <a:endParaRPr lang="en-US" sz="1250" dirty="0"/>
          </a:p>
        </p:txBody>
      </p:sp>
      <p:sp>
        <p:nvSpPr>
          <p:cNvPr id="10" name="Text 8"/>
          <p:cNvSpPr/>
          <p:nvPr/>
        </p:nvSpPr>
        <p:spPr>
          <a:xfrm>
            <a:off x="565547" y="6181011"/>
            <a:ext cx="13499306" cy="1033939"/>
          </a:xfrm>
          <a:prstGeom prst="rect">
            <a:avLst/>
          </a:prstGeom>
          <a:noFill/>
          <a:ln/>
        </p:spPr>
        <p:txBody>
          <a:bodyPr wrap="square" lIns="0" tIns="0" rIns="0" bIns="0" rtlCol="0" anchor="t"/>
          <a:lstStyle/>
          <a:p>
            <a:pPr marL="0" indent="0" algn="l">
              <a:lnSpc>
                <a:spcPts val="2000"/>
              </a:lnSpc>
              <a:buNone/>
            </a:pPr>
            <a:r>
              <a:rPr lang="en-US" sz="1250" b="1" dirty="0">
                <a:solidFill>
                  <a:srgbClr val="1E3063"/>
                </a:solidFill>
                <a:latin typeface="Instrument Sans Medium" pitchFamily="34" charset="0"/>
                <a:ea typeface="Instrument Sans Medium" pitchFamily="34" charset="-122"/>
                <a:cs typeface="Instrument Sans Medium" pitchFamily="34" charset="-120"/>
              </a:rPr>
              <a:t>Dastur interfeysi.</a:t>
            </a:r>
            <a:r>
              <a:rPr lang="en-US" sz="1250" dirty="0">
                <a:solidFill>
                  <a:srgbClr val="1E3063"/>
                </a:solidFill>
                <a:latin typeface="Instrument Sans Medium" pitchFamily="34" charset="0"/>
                <a:ea typeface="Instrument Sans Medium" pitchFamily="34" charset="-122"/>
                <a:cs typeface="Instrument Sans Medium" pitchFamily="34" charset="-120"/>
              </a:rPr>
              <a:t> Dasturning interfeysi bu dastur boshqarilishi mumkin boʻlgan turli qismlarga tegishlidir. Dasturda interfeys derazalar, tugmalar kabi koʻrinadi, shunda dastur sizdan kutgan amallarni bajarishi </a:t>
            </a:r>
            <a:r>
              <a:rPr lang="en-US" sz="1250" u="sng" dirty="0">
                <a:solidFill>
                  <a:srgbClr val="0540AD"/>
                </a:solidFill>
                <a:latin typeface="Instrument Sans Medium" pitchFamily="34" charset="0"/>
                <a:ea typeface="Instrument Sans Medium" pitchFamily="34" charset="-122"/>
                <a:cs typeface="Instrument Sans Medium" pitchFamily="34" charset="-120"/>
                <a:hlinkClick r:id="rId3">
                  <a:extLst>
                    <a:ext uri="{A12FA001-AC4F-418D-AE19-62706E023703}">
                      <ahyp:hlinkClr xmlns:ahyp="http://schemas.microsoft.com/office/drawing/2018/hyperlinkcolor" xmlns="" val="tx"/>
                    </a:ext>
                  </a:extLst>
                </a:hlinkClick>
              </a:rPr>
              <a:t>mumkin.Biz</a:t>
            </a:r>
            <a:r>
              <a:rPr lang="en-US" sz="1250" dirty="0">
                <a:solidFill>
                  <a:srgbClr val="1E3063"/>
                </a:solidFill>
                <a:latin typeface="Instrument Sans Medium" pitchFamily="34" charset="0"/>
                <a:ea typeface="Instrument Sans Medium" pitchFamily="34" charset="-122"/>
                <a:cs typeface="Instrument Sans Medium" pitchFamily="34" charset="-120"/>
              </a:rPr>
              <a:t> kompyuter dasturlarini ishlatishda oddiy misol keltiramiz. Film tomosha qilish uchun video pleyer kabi dasturdan foydalanish kerak. Dastur filmni koʻrsatadigan qatorni boshlaydi, shundan soʻng u ekranda namoyish etiladi. Filmlarni tomosha qilish uchun dastur, shuningdek, boshqarish uchun xizmat qiladigan oʻz interfeysiga ega.</a:t>
            </a:r>
            <a:endParaRPr lang="en-US" sz="1250" dirty="0"/>
          </a:p>
        </p:txBody>
      </p:sp>
      <p:sp>
        <p:nvSpPr>
          <p:cNvPr id="11" name="Text 9"/>
          <p:cNvSpPr/>
          <p:nvPr/>
        </p:nvSpPr>
        <p:spPr>
          <a:xfrm>
            <a:off x="565547" y="7396758"/>
            <a:ext cx="13499306" cy="258485"/>
          </a:xfrm>
          <a:prstGeom prst="rect">
            <a:avLst/>
          </a:prstGeom>
          <a:noFill/>
          <a:ln/>
        </p:spPr>
        <p:txBody>
          <a:bodyPr wrap="none" lIns="0" tIns="0" rIns="0" bIns="0" rtlCol="0" anchor="t"/>
          <a:lstStyle/>
          <a:p>
            <a:pPr marL="0" indent="0" algn="l">
              <a:lnSpc>
                <a:spcPts val="2000"/>
              </a:lnSpc>
              <a:buNone/>
            </a:pPr>
            <a:r>
              <a:rPr lang="en-US" sz="1250" dirty="0">
                <a:solidFill>
                  <a:srgbClr val="1E3063"/>
                </a:solidFill>
                <a:latin typeface="Instrument Sans Medium" pitchFamily="34" charset="0"/>
                <a:ea typeface="Instrument Sans Medium" pitchFamily="34" charset="-122"/>
                <a:cs typeface="Instrument Sans Medium" pitchFamily="34" charset="-120"/>
              </a:rPr>
              <a:t>Tizimning ishonchliligi apparat ta’minot ishonchliligi, dasturiy ta’minot ishonchliligi hamda tizim operatorlari ishonchliligiga bogʻliq.</a:t>
            </a:r>
            <a:endParaRPr lang="en-US" sz="1250" dirty="0"/>
          </a:p>
        </p:txBody>
      </p:sp>
      <p:sp>
        <p:nvSpPr>
          <p:cNvPr id="12" name="Прямоугольник 11"/>
          <p:cNvSpPr/>
          <p:nvPr/>
        </p:nvSpPr>
        <p:spPr>
          <a:xfrm>
            <a:off x="12675476" y="7504386"/>
            <a:ext cx="1954924" cy="725214"/>
          </a:xfrm>
          <a:prstGeom prst="rect">
            <a:avLst/>
          </a:prstGeom>
          <a:ln>
            <a:solidFill>
              <a:schemeClr val="bg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ru-RU"/>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69680" y="0"/>
            <a:ext cx="5760720" cy="8229600"/>
          </a:xfrm>
          <a:prstGeom prst="rect">
            <a:avLst/>
          </a:prstGeom>
        </p:spPr>
      </p:pic>
      <p:sp>
        <p:nvSpPr>
          <p:cNvPr id="3" name="Text 0"/>
          <p:cNvSpPr/>
          <p:nvPr/>
        </p:nvSpPr>
        <p:spPr>
          <a:xfrm>
            <a:off x="793790" y="1288256"/>
            <a:ext cx="7556421" cy="1417558"/>
          </a:xfrm>
          <a:prstGeom prst="rect">
            <a:avLst/>
          </a:prstGeom>
          <a:noFill/>
          <a:ln/>
        </p:spPr>
        <p:txBody>
          <a:bodyPr wrap="square" lIns="0" tIns="0" rIns="0" bIns="0" rtlCol="0" anchor="t"/>
          <a:lstStyle/>
          <a:p>
            <a:pPr marL="0" indent="0" algn="l">
              <a:lnSpc>
                <a:spcPts val="5550"/>
              </a:lnSpc>
              <a:buNone/>
            </a:pPr>
            <a:r>
              <a:rPr lang="en-US" sz="4450" dirty="0">
                <a:solidFill>
                  <a:srgbClr val="091C53"/>
                </a:solidFill>
                <a:latin typeface="Instrument Sans Semi Bold" pitchFamily="34" charset="0"/>
                <a:ea typeface="Instrument Sans Semi Bold" pitchFamily="34" charset="-122"/>
                <a:cs typeface="Instrument Sans Semi Bold" pitchFamily="34" charset="-120"/>
              </a:rPr>
              <a:t>Axborot madaniyati va ta’lim tizimidagi roli</a:t>
            </a:r>
            <a:endParaRPr lang="en-US" sz="4450" dirty="0"/>
          </a:p>
        </p:txBody>
      </p:sp>
      <p:sp>
        <p:nvSpPr>
          <p:cNvPr id="4" name="Shape 1"/>
          <p:cNvSpPr/>
          <p:nvPr/>
        </p:nvSpPr>
        <p:spPr>
          <a:xfrm>
            <a:off x="793790" y="3301127"/>
            <a:ext cx="510302" cy="510302"/>
          </a:xfrm>
          <a:prstGeom prst="roundRect">
            <a:avLst>
              <a:gd name="adj" fmla="val 40005"/>
            </a:avLst>
          </a:prstGeom>
          <a:solidFill>
            <a:srgbClr val="CEE6FD"/>
          </a:solidFill>
          <a:ln/>
        </p:spPr>
      </p:sp>
      <p:sp>
        <p:nvSpPr>
          <p:cNvPr id="5" name="Text 2"/>
          <p:cNvSpPr/>
          <p:nvPr/>
        </p:nvSpPr>
        <p:spPr>
          <a:xfrm>
            <a:off x="1530906" y="3301127"/>
            <a:ext cx="2845594" cy="354330"/>
          </a:xfrm>
          <a:prstGeom prst="rect">
            <a:avLst/>
          </a:prstGeom>
          <a:noFill/>
          <a:ln/>
        </p:spPr>
        <p:txBody>
          <a:bodyPr wrap="none" lIns="0" tIns="0" rIns="0" bIns="0" rtlCol="0" anchor="t"/>
          <a:lstStyle/>
          <a:p>
            <a:pPr marL="0" indent="0" algn="l">
              <a:lnSpc>
                <a:spcPts val="2750"/>
              </a:lnSpc>
              <a:buNone/>
            </a:pPr>
            <a:r>
              <a:rPr lang="en-US" sz="2200" dirty="0">
                <a:solidFill>
                  <a:srgbClr val="1E3063"/>
                </a:solidFill>
                <a:latin typeface="Instrument Sans Semi Bold" pitchFamily="34" charset="0"/>
                <a:ea typeface="Instrument Sans Semi Bold" pitchFamily="34" charset="-122"/>
                <a:cs typeface="Instrument Sans Semi Bold" pitchFamily="34" charset="-120"/>
              </a:rPr>
              <a:t>Axborot tayyorgarligi</a:t>
            </a:r>
            <a:endParaRPr lang="en-US" sz="2200" dirty="0"/>
          </a:p>
        </p:txBody>
      </p:sp>
      <p:sp>
        <p:nvSpPr>
          <p:cNvPr id="6" name="Text 3"/>
          <p:cNvSpPr/>
          <p:nvPr/>
        </p:nvSpPr>
        <p:spPr>
          <a:xfrm>
            <a:off x="1530906" y="3791545"/>
            <a:ext cx="2927747" cy="1451610"/>
          </a:xfrm>
          <a:prstGeom prst="rect">
            <a:avLst/>
          </a:prstGeom>
          <a:noFill/>
          <a:ln/>
        </p:spPr>
        <p:txBody>
          <a:bodyPr wrap="square" lIns="0" tIns="0" rIns="0" bIns="0" rtlCol="0" anchor="t"/>
          <a:lstStyle/>
          <a:p>
            <a:pPr marL="0" indent="0" algn="l">
              <a:lnSpc>
                <a:spcPts val="2850"/>
              </a:lnSpc>
              <a:buNone/>
            </a:pPr>
            <a:r>
              <a:rPr lang="en-US" sz="1750" dirty="0">
                <a:solidFill>
                  <a:srgbClr val="1E3063"/>
                </a:solidFill>
                <a:latin typeface="Instrument Sans Medium" pitchFamily="34" charset="0"/>
                <a:ea typeface="Instrument Sans Medium" pitchFamily="34" charset="-122"/>
                <a:cs typeface="Instrument Sans Medium" pitchFamily="34" charset="-120"/>
              </a:rPr>
              <a:t>Axborot ehtiyojini ifodalash, qidirish va qayta ishlash ko‘nikmalarini o‘z ichiga oladi.</a:t>
            </a:r>
            <a:endParaRPr lang="en-US" sz="1750" dirty="0"/>
          </a:p>
        </p:txBody>
      </p:sp>
      <p:sp>
        <p:nvSpPr>
          <p:cNvPr id="7" name="Shape 4"/>
          <p:cNvSpPr/>
          <p:nvPr/>
        </p:nvSpPr>
        <p:spPr>
          <a:xfrm>
            <a:off x="4685467" y="3301127"/>
            <a:ext cx="510302" cy="510302"/>
          </a:xfrm>
          <a:prstGeom prst="roundRect">
            <a:avLst>
              <a:gd name="adj" fmla="val 40005"/>
            </a:avLst>
          </a:prstGeom>
          <a:solidFill>
            <a:srgbClr val="CEE6FD"/>
          </a:solidFill>
          <a:ln/>
        </p:spPr>
      </p:sp>
      <p:sp>
        <p:nvSpPr>
          <p:cNvPr id="8" name="Text 5"/>
          <p:cNvSpPr/>
          <p:nvPr/>
        </p:nvSpPr>
        <p:spPr>
          <a:xfrm>
            <a:off x="5422583" y="3301127"/>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1E3063"/>
                </a:solidFill>
                <a:latin typeface="Instrument Sans Semi Bold" pitchFamily="34" charset="0"/>
                <a:ea typeface="Instrument Sans Semi Bold" pitchFamily="34" charset="-122"/>
                <a:cs typeface="Instrument Sans Semi Bold" pitchFamily="34" charset="-120"/>
              </a:rPr>
              <a:t>Axborot resurslari</a:t>
            </a:r>
            <a:endParaRPr lang="en-US" sz="2200" dirty="0"/>
          </a:p>
        </p:txBody>
      </p:sp>
      <p:sp>
        <p:nvSpPr>
          <p:cNvPr id="9" name="Text 6"/>
          <p:cNvSpPr/>
          <p:nvPr/>
        </p:nvSpPr>
        <p:spPr>
          <a:xfrm>
            <a:off x="5422583" y="3791545"/>
            <a:ext cx="2927747" cy="1088708"/>
          </a:xfrm>
          <a:prstGeom prst="rect">
            <a:avLst/>
          </a:prstGeom>
          <a:noFill/>
          <a:ln/>
        </p:spPr>
        <p:txBody>
          <a:bodyPr wrap="square" lIns="0" tIns="0" rIns="0" bIns="0" rtlCol="0" anchor="t"/>
          <a:lstStyle/>
          <a:p>
            <a:pPr marL="0" indent="0" algn="l">
              <a:lnSpc>
                <a:spcPts val="2850"/>
              </a:lnSpc>
              <a:buNone/>
            </a:pPr>
            <a:r>
              <a:rPr lang="en-US" sz="1750" dirty="0">
                <a:solidFill>
                  <a:srgbClr val="1E3063"/>
                </a:solidFill>
                <a:latin typeface="Instrument Sans Medium" pitchFamily="34" charset="0"/>
                <a:ea typeface="Instrument Sans Medium" pitchFamily="34" charset="-122"/>
                <a:cs typeface="Instrument Sans Medium" pitchFamily="34" charset="-120"/>
              </a:rPr>
              <a:t>Yaratish va tashkil etish, shuningdek samarali foydalanish muhimdir.</a:t>
            </a:r>
            <a:endParaRPr lang="en-US" sz="1750" dirty="0"/>
          </a:p>
        </p:txBody>
      </p:sp>
      <p:sp>
        <p:nvSpPr>
          <p:cNvPr id="10" name="Shape 7"/>
          <p:cNvSpPr/>
          <p:nvPr/>
        </p:nvSpPr>
        <p:spPr>
          <a:xfrm>
            <a:off x="793790" y="5725120"/>
            <a:ext cx="510302" cy="510302"/>
          </a:xfrm>
          <a:prstGeom prst="roundRect">
            <a:avLst>
              <a:gd name="adj" fmla="val 40005"/>
            </a:avLst>
          </a:prstGeom>
          <a:solidFill>
            <a:srgbClr val="CEE6FD"/>
          </a:solidFill>
          <a:ln/>
        </p:spPr>
      </p:sp>
      <p:sp>
        <p:nvSpPr>
          <p:cNvPr id="11" name="Text 8"/>
          <p:cNvSpPr/>
          <p:nvPr/>
        </p:nvSpPr>
        <p:spPr>
          <a:xfrm>
            <a:off x="1530906" y="5725120"/>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1E3063"/>
                </a:solidFill>
                <a:latin typeface="Instrument Sans Semi Bold" pitchFamily="34" charset="0"/>
                <a:ea typeface="Instrument Sans Semi Bold" pitchFamily="34" charset="-122"/>
                <a:cs typeface="Instrument Sans Semi Bold" pitchFamily="34" charset="-120"/>
              </a:rPr>
              <a:t>Ta’lim samaradorligi</a:t>
            </a:r>
            <a:endParaRPr lang="en-US" sz="2200" dirty="0"/>
          </a:p>
        </p:txBody>
      </p:sp>
      <p:sp>
        <p:nvSpPr>
          <p:cNvPr id="12" name="Text 9"/>
          <p:cNvSpPr/>
          <p:nvPr/>
        </p:nvSpPr>
        <p:spPr>
          <a:xfrm>
            <a:off x="1530906" y="6215539"/>
            <a:ext cx="6819305" cy="725805"/>
          </a:xfrm>
          <a:prstGeom prst="rect">
            <a:avLst/>
          </a:prstGeom>
          <a:noFill/>
          <a:ln/>
        </p:spPr>
        <p:txBody>
          <a:bodyPr wrap="square" lIns="0" tIns="0" rIns="0" bIns="0" rtlCol="0" anchor="t"/>
          <a:lstStyle/>
          <a:p>
            <a:pPr marL="0" indent="0" algn="l">
              <a:lnSpc>
                <a:spcPts val="2850"/>
              </a:lnSpc>
              <a:buNone/>
            </a:pPr>
            <a:r>
              <a:rPr lang="en-US" sz="1750" dirty="0">
                <a:solidFill>
                  <a:srgbClr val="1E3063"/>
                </a:solidFill>
                <a:latin typeface="Instrument Sans Medium" pitchFamily="34" charset="0"/>
                <a:ea typeface="Instrument Sans Medium" pitchFamily="34" charset="-122"/>
                <a:cs typeface="Instrument Sans Medium" pitchFamily="34" charset="-120"/>
              </a:rPr>
              <a:t>Yuqori axborot madaniyati ta’lim sifatini oshiradi va zamonaviy texnologiyalarni qo‘llashni ta’minlaydi.</a:t>
            </a:r>
            <a:endParaRPr lang="en-US" sz="1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817</Words>
  <Application>Microsoft Office PowerPoint</Application>
  <PresentationFormat>Произвольный</PresentationFormat>
  <Paragraphs>88</Paragraphs>
  <Slides>10</Slides>
  <Notes>10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10</vt:i4>
      </vt:variant>
    </vt:vector>
  </HeadingPairs>
  <TitlesOfParts>
    <vt:vector size="16" baseType="lpstr">
      <vt:lpstr>Arial</vt:lpstr>
      <vt:lpstr>Calibri</vt:lpstr>
      <vt:lpstr>Instrument Sans Semi Bold</vt:lpstr>
      <vt:lpstr>Instrument Sans Medium</vt:lpstr>
      <vt:lpstr>Instrument Sans Bold</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Administrator</cp:lastModifiedBy>
  <cp:revision>2</cp:revision>
  <dcterms:created xsi:type="dcterms:W3CDTF">2025-04-19T07:20:41Z</dcterms:created>
  <dcterms:modified xsi:type="dcterms:W3CDTF">2025-04-19T07:22:37Z</dcterms:modified>
</cp:coreProperties>
</file>