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4630400" cy="8229600"/>
  <p:notesSz cx="8229600" cy="14630400"/>
  <p:embeddedFontLst>
    <p:embeddedFont>
      <p:font typeface="Instrument Sans Semi Bold" charset="0"/>
      <p:regular r:id="rId12"/>
    </p:embeddedFont>
    <p:embeddedFont>
      <p:font typeface="Calibri" pitchFamily="34" charset="0"/>
      <p:regular r:id="rId13"/>
      <p:bold r:id="rId14"/>
      <p:italic r:id="rId15"/>
      <p:boldItalic r:id="rId16"/>
    </p:embeddedFont>
    <p:embeddedFont>
      <p:font typeface="Instrument Sans Medium" charset="0"/>
      <p:regular r:id="rId17"/>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91" d="100"/>
          <a:sy n="91" d="100"/>
        </p:scale>
        <p:origin x="-534" y="-114"/>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3565525" cy="73183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4660900" y="0"/>
            <a:ext cx="3567113" cy="731838"/>
          </a:xfrm>
          <a:prstGeom prst="rect">
            <a:avLst/>
          </a:prstGeom>
        </p:spPr>
        <p:txBody>
          <a:bodyPr vert="horz" lIns="91440" tIns="45720" rIns="91440" bIns="45720" rtlCol="0"/>
          <a:lstStyle>
            <a:lvl1pPr algn="r">
              <a:defRPr sz="1200"/>
            </a:lvl1pPr>
          </a:lstStyle>
          <a:p>
            <a:fld id="{8EB9E87E-5733-40C8-A210-FC48B59AF0E3}" type="datetimeFigureOut">
              <a:rPr lang="ru-RU" smtClean="0"/>
              <a:t>19.04.2025</a:t>
            </a:fld>
            <a:endParaRPr lang="ru-RU"/>
          </a:p>
        </p:txBody>
      </p:sp>
      <p:sp>
        <p:nvSpPr>
          <p:cNvPr id="4" name="Образ слайда 3"/>
          <p:cNvSpPr>
            <a:spLocks noGrp="1" noRot="1" noChangeAspect="1"/>
          </p:cNvSpPr>
          <p:nvPr>
            <p:ph type="sldImg" idx="2"/>
          </p:nvPr>
        </p:nvSpPr>
        <p:spPr>
          <a:xfrm>
            <a:off x="-762000" y="1096963"/>
            <a:ext cx="9753600" cy="54864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822325" y="6950075"/>
            <a:ext cx="6584950" cy="6583363"/>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13896975"/>
            <a:ext cx="3565525" cy="73025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4660900" y="13896975"/>
            <a:ext cx="3567113" cy="730250"/>
          </a:xfrm>
          <a:prstGeom prst="rect">
            <a:avLst/>
          </a:prstGeom>
        </p:spPr>
        <p:txBody>
          <a:bodyPr vert="horz" lIns="91440" tIns="45720" rIns="91440" bIns="45720" rtlCol="0" anchor="b"/>
          <a:lstStyle>
            <a:lvl1pPr algn="r">
              <a:defRPr sz="1200"/>
            </a:lvl1pPr>
          </a:lstStyle>
          <a:p>
            <a:fld id="{B0DCB165-3FA9-4402-8A61-5446BA08FE7B}" type="slidenum">
              <a:rPr lang="ru-RU" smtClean="0"/>
              <a:t>‹#›</a:t>
            </a:fld>
            <a:endParaRPr lang="ru-RU"/>
          </a:p>
        </p:txBody>
      </p:sp>
    </p:spTree>
    <p:extLst>
      <p:ext uri="{BB962C8B-B14F-4D97-AF65-F5344CB8AC3E}">
        <p14:creationId xmlns:p14="http://schemas.microsoft.com/office/powerpoint/2010/main" val="5659653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8.xml"/><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69680" y="0"/>
            <a:ext cx="5760720" cy="8229600"/>
          </a:xfrm>
          <a:prstGeom prst="rect">
            <a:avLst/>
          </a:prstGeom>
        </p:spPr>
      </p:pic>
      <p:sp>
        <p:nvSpPr>
          <p:cNvPr id="3" name="Text 0"/>
          <p:cNvSpPr/>
          <p:nvPr/>
        </p:nvSpPr>
        <p:spPr>
          <a:xfrm>
            <a:off x="793790" y="1466850"/>
            <a:ext cx="7556421" cy="2126337"/>
          </a:xfrm>
          <a:prstGeom prst="rect">
            <a:avLst/>
          </a:prstGeom>
          <a:noFill/>
          <a:ln/>
        </p:spPr>
        <p:txBody>
          <a:bodyPr wrap="square" lIns="0" tIns="0" rIns="0" bIns="0" rtlCol="0" anchor="t"/>
          <a:lstStyle/>
          <a:p>
            <a:pPr marL="0" indent="0" algn="l">
              <a:lnSpc>
                <a:spcPts val="5550"/>
              </a:lnSpc>
              <a:buNone/>
            </a:pPr>
            <a:r>
              <a:rPr lang="en-US" sz="4450" dirty="0">
                <a:solidFill>
                  <a:srgbClr val="091C53"/>
                </a:solidFill>
                <a:latin typeface="Instrument Sans Semi Bold" pitchFamily="34" charset="0"/>
                <a:ea typeface="Instrument Sans Semi Bold" pitchFamily="34" charset="-122"/>
                <a:cs typeface="Instrument Sans Semi Bold" pitchFamily="34" charset="-120"/>
              </a:rPr>
              <a:t>Zamonaviy Kompyuterlar: Hayotimizdagi O‘rni va Tuzilishi</a:t>
            </a:r>
            <a:endParaRPr lang="en-US" sz="4450" dirty="0"/>
          </a:p>
        </p:txBody>
      </p:sp>
      <p:sp>
        <p:nvSpPr>
          <p:cNvPr id="4" name="Text 1"/>
          <p:cNvSpPr/>
          <p:nvPr/>
        </p:nvSpPr>
        <p:spPr>
          <a:xfrm>
            <a:off x="793790" y="3933349"/>
            <a:ext cx="7556421" cy="2177415"/>
          </a:xfrm>
          <a:prstGeom prst="rect">
            <a:avLst/>
          </a:prstGeom>
          <a:noFill/>
          <a:ln/>
        </p:spPr>
        <p:txBody>
          <a:bodyPr wrap="square" lIns="0" tIns="0" rIns="0" bIns="0" rtlCol="0" anchor="t"/>
          <a:lstStyle/>
          <a:p>
            <a:pPr marL="0" indent="0" algn="l">
              <a:lnSpc>
                <a:spcPts val="2850"/>
              </a:lnSpc>
              <a:buNone/>
            </a:pPr>
            <a:r>
              <a:rPr lang="en-US" sz="1750" dirty="0">
                <a:solidFill>
                  <a:srgbClr val="1E3063"/>
                </a:solidFill>
                <a:latin typeface="Instrument Sans Medium" pitchFamily="34" charset="0"/>
                <a:ea typeface="Instrument Sans Medium" pitchFamily="34" charset="-122"/>
                <a:cs typeface="Instrument Sans Medium" pitchFamily="34" charset="-120"/>
              </a:rPr>
              <a:t>Hozirgi kunda kompyuterlar hayotimizning ajralmas qismiga aylangan. Ular ish yuritishni osonlashtiradi, axborot almashish, hisob-kitoblarni tez va aniq bajarish, ishlab chiqarish jarayonini modellashtirish imkonini beradi. Har bir inson, qaysi soha mutaxassisi bo‘lishidan qat’i nazar, axborot texnologiyalari bo‘yicha yetarli bilim va ko‘nikmaga ega bo‘lishi zarur.</a:t>
            </a:r>
            <a:endParaRPr lang="en-US" sz="1750" dirty="0"/>
          </a:p>
        </p:txBody>
      </p:sp>
      <p:sp>
        <p:nvSpPr>
          <p:cNvPr id="5" name="Shape 2"/>
          <p:cNvSpPr/>
          <p:nvPr/>
        </p:nvSpPr>
        <p:spPr>
          <a:xfrm>
            <a:off x="793790" y="6382822"/>
            <a:ext cx="362903" cy="362903"/>
          </a:xfrm>
          <a:prstGeom prst="roundRect">
            <a:avLst>
              <a:gd name="adj" fmla="val 25194296"/>
            </a:avLst>
          </a:prstGeom>
          <a:noFill/>
          <a:ln w="7620">
            <a:solidFill>
              <a:srgbClr val="FFFFFF"/>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632222" y="615553"/>
            <a:ext cx="13365956" cy="1693426"/>
          </a:xfrm>
          <a:prstGeom prst="rect">
            <a:avLst/>
          </a:prstGeom>
          <a:noFill/>
          <a:ln/>
        </p:spPr>
        <p:txBody>
          <a:bodyPr wrap="square" lIns="0" tIns="0" rIns="0" bIns="0" rtlCol="0" anchor="t"/>
          <a:lstStyle/>
          <a:p>
            <a:pPr marL="0" indent="0" algn="l">
              <a:lnSpc>
                <a:spcPts val="4400"/>
              </a:lnSpc>
              <a:buNone/>
            </a:pPr>
            <a:r>
              <a:rPr lang="en-US" sz="3550" b="1" dirty="0">
                <a:solidFill>
                  <a:srgbClr val="091C53"/>
                </a:solidFill>
                <a:latin typeface="Instrument Sans Semi Bold" pitchFamily="34" charset="0"/>
                <a:ea typeface="Instrument Sans Semi Bold" pitchFamily="34" charset="-122"/>
                <a:cs typeface="Instrument Sans Semi Bold" pitchFamily="34" charset="-120"/>
              </a:rPr>
              <a:t>II.2. Axborotlarga ishlov berish qurilmalari va ularning tasnifi. Imkoniyati cheklangan shaxslarning kompyuterdan foydalanishi</a:t>
            </a:r>
            <a:endParaRPr lang="en-US" sz="3550" dirty="0"/>
          </a:p>
        </p:txBody>
      </p:sp>
      <p:sp>
        <p:nvSpPr>
          <p:cNvPr id="3" name="Text 1"/>
          <p:cNvSpPr/>
          <p:nvPr/>
        </p:nvSpPr>
        <p:spPr>
          <a:xfrm>
            <a:off x="632222" y="2670215"/>
            <a:ext cx="13365956" cy="1155859"/>
          </a:xfrm>
          <a:prstGeom prst="rect">
            <a:avLst/>
          </a:prstGeom>
          <a:noFill/>
          <a:ln/>
        </p:spPr>
        <p:txBody>
          <a:bodyPr wrap="square" lIns="0" tIns="0" rIns="0" bIns="0" rtlCol="0" anchor="t"/>
          <a:lstStyle/>
          <a:p>
            <a:pPr marL="0" indent="0" algn="l">
              <a:lnSpc>
                <a:spcPts val="2250"/>
              </a:lnSpc>
              <a:buNone/>
            </a:pPr>
            <a:r>
              <a:rPr lang="en-US" sz="1400" dirty="0">
                <a:solidFill>
                  <a:srgbClr val="1E3063"/>
                </a:solidFill>
                <a:latin typeface="Instrument Sans Medium" pitchFamily="34" charset="0"/>
                <a:ea typeface="Instrument Sans Medium" pitchFamily="34" charset="-122"/>
                <a:cs typeface="Instrument Sans Medium" pitchFamily="34" charset="-120"/>
              </a:rPr>
              <a:t>Elektr ta’minoti tizimidagi katta quvvat talab qiluvchi ba’zi qurilmalar, masalan ishxonadagi lift motori, xonadagi konditsioner yoki muzlatgichlar ishga tushayotganida kata kuchlanishli impulslar paydo qilishi va bu impulslar yaqin oʻrtadagi kompyuter texnikasining qayta yuklanishiga sabab boʻlishi mumkin. Lekin eng katta xavf elektr tokining birdan oʻchib qolishidir. Kompyuterning birdan oʻchib qolishi uning fayl tizimi uchun katta xavf tugʻdiradi. Tashqi xotiralarga yozilgan ma’lumotdan foydalanish uchun ular kompyuterning tezkor xotirasiga yuklanib olinadi.</a:t>
            </a:r>
            <a:endParaRPr lang="en-US" sz="1400" dirty="0"/>
          </a:p>
        </p:txBody>
      </p:sp>
      <p:sp>
        <p:nvSpPr>
          <p:cNvPr id="4" name="Text 2"/>
          <p:cNvSpPr/>
          <p:nvPr/>
        </p:nvSpPr>
        <p:spPr>
          <a:xfrm>
            <a:off x="632222" y="4029194"/>
            <a:ext cx="13365956" cy="1733788"/>
          </a:xfrm>
          <a:prstGeom prst="rect">
            <a:avLst/>
          </a:prstGeom>
          <a:noFill/>
          <a:ln/>
        </p:spPr>
        <p:txBody>
          <a:bodyPr wrap="square" lIns="0" tIns="0" rIns="0" bIns="0" rtlCol="0" anchor="t"/>
          <a:lstStyle/>
          <a:p>
            <a:pPr marL="0" indent="0" algn="l">
              <a:lnSpc>
                <a:spcPts val="2250"/>
              </a:lnSpc>
              <a:buNone/>
            </a:pPr>
            <a:r>
              <a:rPr lang="en-US" sz="1400" dirty="0">
                <a:solidFill>
                  <a:srgbClr val="1E3063"/>
                </a:solidFill>
                <a:latin typeface="Instrument Sans Medium" pitchFamily="34" charset="0"/>
                <a:ea typeface="Instrument Sans Medium" pitchFamily="34" charset="-122"/>
                <a:cs typeface="Instrument Sans Medium" pitchFamily="34" charset="-120"/>
              </a:rPr>
              <a:t>Kompyuter bir vaqtda oʻnlab fayllarni kompyuter xotirasiga yuklab oladi va ular bilan doimiy ravishda foydalanadi. Boshqacha aytganda, kompyuter ishlayotganda oʻnlab fayllar ulardan ma’lumot oʻqish yoki ularga yozish uchun ochiq holda boʻladi va ular faqat kompyuter oʻchirilishidan oldin yopiladi. Elektr tokining birdan oʻchib qolishi bu fayllar ustida bajarilayotgan amallarning tugatilmay qolishiga va bu fayllarda xatoliklar paydo boʻlishiga olib keladi. Fayl tizimida vujudga kelgan muammolar ma’lumotning oʻchib ketishiga, dasturiy ta’minotning notoʻgʻri ishlashiga yoki butunlay ishlamay qolishiga olib keladi. Natijada dasturiyta’minot va baʻzan operatsion tizimni qayta oʻrnatishga toʻgʻri keladi. Buning oldini olish va kompyuter texnikasini himoyalash uchun uzluksiz taʻminlash tizimlari (BPS – bespereboynoye pitaniye sistemi yoki UPS Unlimited Power System)dan foydalaniladi.</a:t>
            </a:r>
            <a:endParaRPr lang="en-US" sz="1400" dirty="0"/>
          </a:p>
        </p:txBody>
      </p:sp>
      <p:sp>
        <p:nvSpPr>
          <p:cNvPr id="5" name="Text 3"/>
          <p:cNvSpPr/>
          <p:nvPr/>
        </p:nvSpPr>
        <p:spPr>
          <a:xfrm>
            <a:off x="632222" y="5966103"/>
            <a:ext cx="13365956" cy="866894"/>
          </a:xfrm>
          <a:prstGeom prst="rect">
            <a:avLst/>
          </a:prstGeom>
          <a:noFill/>
          <a:ln/>
        </p:spPr>
        <p:txBody>
          <a:bodyPr wrap="square" lIns="0" tIns="0" rIns="0" bIns="0" rtlCol="0" anchor="t"/>
          <a:lstStyle/>
          <a:p>
            <a:pPr marL="0" indent="0" algn="l">
              <a:lnSpc>
                <a:spcPts val="2250"/>
              </a:lnSpc>
              <a:buNone/>
            </a:pPr>
            <a:r>
              <a:rPr lang="en-US" sz="1400" b="1" dirty="0">
                <a:solidFill>
                  <a:srgbClr val="1E3063"/>
                </a:solidFill>
                <a:latin typeface="Instrument Sans Medium" pitchFamily="34" charset="0"/>
                <a:ea typeface="Instrument Sans Medium" pitchFamily="34" charset="-122"/>
                <a:cs typeface="Instrument Sans Medium" pitchFamily="34" charset="-120"/>
              </a:rPr>
              <a:t>Asosiy plata</a:t>
            </a:r>
            <a:r>
              <a:rPr lang="en-US" sz="1400" dirty="0">
                <a:solidFill>
                  <a:srgbClr val="1E3063"/>
                </a:solidFill>
                <a:latin typeface="Instrument Sans Medium" pitchFamily="34" charset="0"/>
                <a:ea typeface="Instrument Sans Medium" pitchFamily="34" charset="-122"/>
                <a:cs typeface="Instrument Sans Medium" pitchFamily="34" charset="-120"/>
              </a:rPr>
              <a:t>. Kompyuterning asosiy qurilmasi uning mikroprotsessoridir. Qolgan qurilmalar unga xizmat qiladilar. Asosiy plata esa ularni bir-biriga bogʻlaydi. Odatda yangi mikroprotsessor ishlab chiqilganda, u uchun moʻljallangan asosiy platada foydalanish uchun yangi mikrosxemalar ham yaratiladi. Bu mikrosxemalar birgalikda chipset (mikrosxemalar toʻplami) deb ataladi.</a:t>
            </a:r>
            <a:endParaRPr lang="en-US" sz="1400" dirty="0"/>
          </a:p>
        </p:txBody>
      </p:sp>
      <p:sp>
        <p:nvSpPr>
          <p:cNvPr id="6" name="Text 4"/>
          <p:cNvSpPr/>
          <p:nvPr/>
        </p:nvSpPr>
        <p:spPr>
          <a:xfrm>
            <a:off x="632222" y="7036118"/>
            <a:ext cx="13365956" cy="577929"/>
          </a:xfrm>
          <a:prstGeom prst="rect">
            <a:avLst/>
          </a:prstGeom>
          <a:noFill/>
          <a:ln/>
        </p:spPr>
        <p:txBody>
          <a:bodyPr wrap="square" lIns="0" tIns="0" rIns="0" bIns="0" rtlCol="0" anchor="t"/>
          <a:lstStyle/>
          <a:p>
            <a:pPr marL="0" indent="0" algn="l">
              <a:lnSpc>
                <a:spcPts val="2250"/>
              </a:lnSpc>
              <a:buNone/>
            </a:pPr>
            <a:r>
              <a:rPr lang="en-US" sz="1400" dirty="0">
                <a:solidFill>
                  <a:srgbClr val="1E3063"/>
                </a:solidFill>
                <a:latin typeface="Instrument Sans Medium" pitchFamily="34" charset="0"/>
                <a:ea typeface="Instrument Sans Medium" pitchFamily="34" charset="-122"/>
                <a:cs typeface="Instrument Sans Medium" pitchFamily="34" charset="-120"/>
              </a:rPr>
              <a:t>Bir turdagi mikroprotsessorlarning tezligi vaqt oʻtishi bilan oshib boradi, ulardan farqli ravishda chipsetning chastotasi oʻzgarmaydi. Shu sababdan yangi chipsetlar mikro protsessorlardan koʻra tezroq paydo boʻladilar. Ulardan ham koʻproq bu chipsetlarda yasalgan yangi asosiy platalar sotuvga chiqariladi.</a:t>
            </a:r>
            <a:endParaRPr lang="en-US" sz="1400" dirty="0"/>
          </a:p>
        </p:txBody>
      </p:sp>
      <p:sp>
        <p:nvSpPr>
          <p:cNvPr id="7" name="Прямоугольник 6"/>
          <p:cNvSpPr/>
          <p:nvPr/>
        </p:nvSpPr>
        <p:spPr>
          <a:xfrm>
            <a:off x="12633434" y="7527368"/>
            <a:ext cx="1996966" cy="702231"/>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ru-RU"/>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972466" y="994940"/>
            <a:ext cx="7987070" cy="708779"/>
          </a:xfrm>
          <a:prstGeom prst="rect">
            <a:avLst/>
          </a:prstGeom>
          <a:noFill/>
          <a:ln/>
        </p:spPr>
        <p:txBody>
          <a:bodyPr wrap="none" lIns="0" tIns="0" rIns="0" bIns="0" rtlCol="0" anchor="t"/>
          <a:lstStyle/>
          <a:p>
            <a:pPr marL="0" indent="0" algn="l">
              <a:lnSpc>
                <a:spcPts val="5550"/>
              </a:lnSpc>
              <a:buNone/>
            </a:pPr>
            <a:r>
              <a:rPr lang="en-US" sz="4450" dirty="0">
                <a:solidFill>
                  <a:srgbClr val="091C53"/>
                </a:solidFill>
                <a:latin typeface="Instrument Sans Semi Bold" pitchFamily="34" charset="0"/>
                <a:ea typeface="Instrument Sans Semi Bold" pitchFamily="34" charset="-122"/>
                <a:cs typeface="Instrument Sans Semi Bold" pitchFamily="34" charset="-120"/>
              </a:rPr>
              <a:t>Hisoblash Vositalarining Tarixi</a:t>
            </a:r>
            <a:endParaRPr lang="en-US" sz="4450" dirty="0"/>
          </a:p>
        </p:txBody>
      </p:sp>
      <p:sp>
        <p:nvSpPr>
          <p:cNvPr id="3" name="Text 1"/>
          <p:cNvSpPr/>
          <p:nvPr/>
        </p:nvSpPr>
        <p:spPr>
          <a:xfrm>
            <a:off x="793790" y="2155135"/>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091C53"/>
                </a:solidFill>
                <a:latin typeface="Instrument Sans Semi Bold" pitchFamily="34" charset="0"/>
                <a:ea typeface="Instrument Sans Semi Bold" pitchFamily="34" charset="-122"/>
                <a:cs typeface="Instrument Sans Semi Bold" pitchFamily="34" charset="-120"/>
              </a:rPr>
              <a:t>Dastlabki Vositalar</a:t>
            </a:r>
            <a:endParaRPr lang="en-US" sz="2200" dirty="0"/>
          </a:p>
        </p:txBody>
      </p:sp>
      <p:sp>
        <p:nvSpPr>
          <p:cNvPr id="4" name="Text 2"/>
          <p:cNvSpPr/>
          <p:nvPr/>
        </p:nvSpPr>
        <p:spPr>
          <a:xfrm>
            <a:off x="793790" y="2736279"/>
            <a:ext cx="6244709" cy="1088708"/>
          </a:xfrm>
          <a:prstGeom prst="rect">
            <a:avLst/>
          </a:prstGeom>
          <a:noFill/>
          <a:ln/>
        </p:spPr>
        <p:txBody>
          <a:bodyPr wrap="square" lIns="0" tIns="0" rIns="0" bIns="0" rtlCol="0" anchor="t"/>
          <a:lstStyle/>
          <a:p>
            <a:pPr marL="0" indent="0" algn="l">
              <a:lnSpc>
                <a:spcPts val="2850"/>
              </a:lnSpc>
              <a:buNone/>
            </a:pPr>
            <a:r>
              <a:rPr lang="en-US" sz="1750" dirty="0">
                <a:solidFill>
                  <a:srgbClr val="1E3063"/>
                </a:solidFill>
                <a:latin typeface="Instrument Sans Medium" pitchFamily="34" charset="0"/>
                <a:ea typeface="Instrument Sans Medium" pitchFamily="34" charset="-122"/>
                <a:cs typeface="Instrument Sans Medium" pitchFamily="34" charset="-120"/>
              </a:rPr>
              <a:t>Odamzod dastlab barmoqlardan foydalangan, keyinchalik toshlar, tayoqchalar, abak, Neper tayoqchalari, rus schyotlari kabi sun’iy hisoblash vositalari paydo bo‘lgan.</a:t>
            </a:r>
            <a:endParaRPr lang="en-US" sz="1750" dirty="0"/>
          </a:p>
        </p:txBody>
      </p:sp>
      <p:sp>
        <p:nvSpPr>
          <p:cNvPr id="5" name="Text 3"/>
          <p:cNvSpPr/>
          <p:nvPr/>
        </p:nvSpPr>
        <p:spPr>
          <a:xfrm>
            <a:off x="7599521" y="2155135"/>
            <a:ext cx="4310063" cy="354330"/>
          </a:xfrm>
          <a:prstGeom prst="rect">
            <a:avLst/>
          </a:prstGeom>
          <a:noFill/>
          <a:ln/>
        </p:spPr>
        <p:txBody>
          <a:bodyPr wrap="none" lIns="0" tIns="0" rIns="0" bIns="0" rtlCol="0" anchor="t"/>
          <a:lstStyle/>
          <a:p>
            <a:pPr marL="0" indent="0" algn="l">
              <a:lnSpc>
                <a:spcPts val="2750"/>
              </a:lnSpc>
              <a:buNone/>
            </a:pPr>
            <a:r>
              <a:rPr lang="en-US" sz="2200" dirty="0">
                <a:solidFill>
                  <a:srgbClr val="091C53"/>
                </a:solidFill>
                <a:latin typeface="Instrument Sans Semi Bold" pitchFamily="34" charset="0"/>
                <a:ea typeface="Instrument Sans Semi Bold" pitchFamily="34" charset="-122"/>
                <a:cs typeface="Instrument Sans Semi Bold" pitchFamily="34" charset="-120"/>
              </a:rPr>
              <a:t>Kompyuterlarning Paydo Bo‘lishi</a:t>
            </a:r>
            <a:endParaRPr lang="en-US" sz="2200" dirty="0"/>
          </a:p>
        </p:txBody>
      </p:sp>
      <p:sp>
        <p:nvSpPr>
          <p:cNvPr id="6" name="Text 4"/>
          <p:cNvSpPr/>
          <p:nvPr/>
        </p:nvSpPr>
        <p:spPr>
          <a:xfrm>
            <a:off x="7599521" y="2736279"/>
            <a:ext cx="6244709" cy="1088708"/>
          </a:xfrm>
          <a:prstGeom prst="rect">
            <a:avLst/>
          </a:prstGeom>
          <a:noFill/>
          <a:ln/>
        </p:spPr>
        <p:txBody>
          <a:bodyPr wrap="square" lIns="0" tIns="0" rIns="0" bIns="0" rtlCol="0" anchor="t"/>
          <a:lstStyle/>
          <a:p>
            <a:pPr marL="0" indent="0" algn="l">
              <a:lnSpc>
                <a:spcPts val="2850"/>
              </a:lnSpc>
              <a:buNone/>
            </a:pPr>
            <a:r>
              <a:rPr lang="en-US" sz="1750" dirty="0">
                <a:solidFill>
                  <a:srgbClr val="1E3063"/>
                </a:solidFill>
                <a:latin typeface="Instrument Sans Medium" pitchFamily="34" charset="0"/>
                <a:ea typeface="Instrument Sans Medium" pitchFamily="34" charset="-122"/>
                <a:cs typeface="Instrument Sans Medium" pitchFamily="34" charset="-120"/>
              </a:rPr>
              <a:t>1973-yilda birinchi personal kompyuterlar yaratildi. XEROX firmasining “Alto” kompyuterida fayllar va dasturlar oynalar ko‘rinishida ochilgan.</a:t>
            </a:r>
            <a:endParaRPr lang="en-US" sz="1750" dirty="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805" b="1"/>
          <a:stretch/>
        </p:blipFill>
        <p:spPr bwMode="auto">
          <a:xfrm>
            <a:off x="3502900" y="4330699"/>
            <a:ext cx="6986619" cy="27848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Прямоугольник 7"/>
          <p:cNvSpPr/>
          <p:nvPr/>
        </p:nvSpPr>
        <p:spPr>
          <a:xfrm>
            <a:off x="12633434" y="7527368"/>
            <a:ext cx="1996966" cy="702231"/>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ru-RU"/>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69680" y="0"/>
            <a:ext cx="5760720" cy="8229600"/>
          </a:xfrm>
          <a:prstGeom prst="rect">
            <a:avLst/>
          </a:prstGeom>
        </p:spPr>
      </p:pic>
      <p:sp>
        <p:nvSpPr>
          <p:cNvPr id="3" name="Text 0"/>
          <p:cNvSpPr/>
          <p:nvPr/>
        </p:nvSpPr>
        <p:spPr>
          <a:xfrm>
            <a:off x="793790" y="1106805"/>
            <a:ext cx="7556421" cy="1417558"/>
          </a:xfrm>
          <a:prstGeom prst="rect">
            <a:avLst/>
          </a:prstGeom>
          <a:noFill/>
          <a:ln/>
        </p:spPr>
        <p:txBody>
          <a:bodyPr wrap="square" lIns="0" tIns="0" rIns="0" bIns="0" rtlCol="0" anchor="t"/>
          <a:lstStyle/>
          <a:p>
            <a:pPr marL="0" indent="0" algn="l">
              <a:lnSpc>
                <a:spcPts val="5550"/>
              </a:lnSpc>
              <a:buNone/>
            </a:pPr>
            <a:r>
              <a:rPr lang="en-US" sz="4450" dirty="0">
                <a:solidFill>
                  <a:srgbClr val="091C53"/>
                </a:solidFill>
                <a:latin typeface="Instrument Sans Semi Bold" pitchFamily="34" charset="0"/>
                <a:ea typeface="Instrument Sans Semi Bold" pitchFamily="34" charset="-122"/>
                <a:cs typeface="Instrument Sans Semi Bold" pitchFamily="34" charset="-120"/>
              </a:rPr>
              <a:t>Birinchi Personal Kompyuterlar</a:t>
            </a:r>
            <a:endParaRPr lang="en-US" sz="4450" dirty="0"/>
          </a:p>
        </p:txBody>
      </p:sp>
      <p:sp>
        <p:nvSpPr>
          <p:cNvPr id="4" name="Shape 1"/>
          <p:cNvSpPr/>
          <p:nvPr/>
        </p:nvSpPr>
        <p:spPr>
          <a:xfrm>
            <a:off x="793790" y="3119676"/>
            <a:ext cx="510302" cy="510302"/>
          </a:xfrm>
          <a:prstGeom prst="roundRect">
            <a:avLst>
              <a:gd name="adj" fmla="val 40005"/>
            </a:avLst>
          </a:prstGeom>
          <a:solidFill>
            <a:srgbClr val="CEE6FD"/>
          </a:solidFill>
          <a:ln/>
        </p:spPr>
      </p:sp>
      <p:sp>
        <p:nvSpPr>
          <p:cNvPr id="5" name="Text 2"/>
          <p:cNvSpPr/>
          <p:nvPr/>
        </p:nvSpPr>
        <p:spPr>
          <a:xfrm>
            <a:off x="878860" y="3162181"/>
            <a:ext cx="340162" cy="425291"/>
          </a:xfrm>
          <a:prstGeom prst="rect">
            <a:avLst/>
          </a:prstGeom>
          <a:noFill/>
          <a:ln/>
        </p:spPr>
        <p:txBody>
          <a:bodyPr wrap="none" lIns="0" tIns="0" rIns="0" bIns="0" rtlCol="0" anchor="t"/>
          <a:lstStyle/>
          <a:p>
            <a:pPr marL="0" indent="0" algn="ctr">
              <a:lnSpc>
                <a:spcPts val="2650"/>
              </a:lnSpc>
              <a:buNone/>
            </a:pPr>
            <a:r>
              <a:rPr lang="en-US" sz="2650" dirty="0">
                <a:solidFill>
                  <a:srgbClr val="1E3063"/>
                </a:solidFill>
                <a:latin typeface="Instrument Sans Semi Bold" pitchFamily="34" charset="0"/>
                <a:ea typeface="Instrument Sans Semi Bold" pitchFamily="34" charset="-122"/>
                <a:cs typeface="Instrument Sans Semi Bold" pitchFamily="34" charset="-120"/>
              </a:rPr>
              <a:t>1</a:t>
            </a:r>
            <a:endParaRPr lang="en-US" sz="2650" dirty="0"/>
          </a:p>
        </p:txBody>
      </p:sp>
      <p:sp>
        <p:nvSpPr>
          <p:cNvPr id="6" name="Text 3"/>
          <p:cNvSpPr/>
          <p:nvPr/>
        </p:nvSpPr>
        <p:spPr>
          <a:xfrm>
            <a:off x="1530906" y="3119676"/>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1E3063"/>
                </a:solidFill>
                <a:latin typeface="Instrument Sans Semi Bold" pitchFamily="34" charset="0"/>
                <a:ea typeface="Instrument Sans Semi Bold" pitchFamily="34" charset="-122"/>
                <a:cs typeface="Instrument Sans Semi Bold" pitchFamily="34" charset="-120"/>
              </a:rPr>
              <a:t>Apple-II (1977)</a:t>
            </a:r>
            <a:endParaRPr lang="en-US" sz="2200" dirty="0"/>
          </a:p>
        </p:txBody>
      </p:sp>
      <p:sp>
        <p:nvSpPr>
          <p:cNvPr id="7" name="Text 4"/>
          <p:cNvSpPr/>
          <p:nvPr/>
        </p:nvSpPr>
        <p:spPr>
          <a:xfrm>
            <a:off x="1530906" y="3610094"/>
            <a:ext cx="2927747" cy="1814513"/>
          </a:xfrm>
          <a:prstGeom prst="rect">
            <a:avLst/>
          </a:prstGeom>
          <a:noFill/>
          <a:ln/>
        </p:spPr>
        <p:txBody>
          <a:bodyPr wrap="square" lIns="0" tIns="0" rIns="0" bIns="0" rtlCol="0" anchor="t"/>
          <a:lstStyle/>
          <a:p>
            <a:pPr marL="0" indent="0" algn="l">
              <a:lnSpc>
                <a:spcPts val="2850"/>
              </a:lnSpc>
              <a:buNone/>
            </a:pPr>
            <a:r>
              <a:rPr lang="en-US" sz="1750" dirty="0">
                <a:solidFill>
                  <a:srgbClr val="1E3063"/>
                </a:solidFill>
                <a:latin typeface="Instrument Sans Medium" pitchFamily="34" charset="0"/>
                <a:ea typeface="Instrument Sans Medium" pitchFamily="34" charset="-122"/>
                <a:cs typeface="Instrument Sans Medium" pitchFamily="34" charset="-120"/>
              </a:rPr>
              <a:t>Apple Computer firmasi tomonidan ishlab chiqarilgan, plastmassa korpus, klaviatura va displeyga ega bo‘lgan.</a:t>
            </a:r>
            <a:endParaRPr lang="en-US" sz="1750" dirty="0"/>
          </a:p>
        </p:txBody>
      </p:sp>
      <p:sp>
        <p:nvSpPr>
          <p:cNvPr id="8" name="Shape 5"/>
          <p:cNvSpPr/>
          <p:nvPr/>
        </p:nvSpPr>
        <p:spPr>
          <a:xfrm>
            <a:off x="4685467" y="3119676"/>
            <a:ext cx="510302" cy="510302"/>
          </a:xfrm>
          <a:prstGeom prst="roundRect">
            <a:avLst>
              <a:gd name="adj" fmla="val 40005"/>
            </a:avLst>
          </a:prstGeom>
          <a:solidFill>
            <a:srgbClr val="CEE6FD"/>
          </a:solidFill>
          <a:ln/>
        </p:spPr>
      </p:sp>
      <p:sp>
        <p:nvSpPr>
          <p:cNvPr id="9" name="Text 6"/>
          <p:cNvSpPr/>
          <p:nvPr/>
        </p:nvSpPr>
        <p:spPr>
          <a:xfrm>
            <a:off x="4770537" y="3162181"/>
            <a:ext cx="340162" cy="425291"/>
          </a:xfrm>
          <a:prstGeom prst="rect">
            <a:avLst/>
          </a:prstGeom>
          <a:noFill/>
          <a:ln/>
        </p:spPr>
        <p:txBody>
          <a:bodyPr wrap="none" lIns="0" tIns="0" rIns="0" bIns="0" rtlCol="0" anchor="t"/>
          <a:lstStyle/>
          <a:p>
            <a:pPr marL="0" indent="0" algn="ctr">
              <a:lnSpc>
                <a:spcPts val="2650"/>
              </a:lnSpc>
              <a:buNone/>
            </a:pPr>
            <a:r>
              <a:rPr lang="en-US" sz="2650" dirty="0">
                <a:solidFill>
                  <a:srgbClr val="1E3063"/>
                </a:solidFill>
                <a:latin typeface="Instrument Sans Semi Bold" pitchFamily="34" charset="0"/>
                <a:ea typeface="Instrument Sans Semi Bold" pitchFamily="34" charset="-122"/>
                <a:cs typeface="Instrument Sans Semi Bold" pitchFamily="34" charset="-120"/>
              </a:rPr>
              <a:t>2</a:t>
            </a:r>
            <a:endParaRPr lang="en-US" sz="2650" dirty="0"/>
          </a:p>
        </p:txBody>
      </p:sp>
      <p:sp>
        <p:nvSpPr>
          <p:cNvPr id="10" name="Text 7"/>
          <p:cNvSpPr/>
          <p:nvPr/>
        </p:nvSpPr>
        <p:spPr>
          <a:xfrm>
            <a:off x="5422583" y="3119676"/>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1E3063"/>
                </a:solidFill>
                <a:latin typeface="Instrument Sans Semi Bold" pitchFamily="34" charset="0"/>
                <a:ea typeface="Instrument Sans Semi Bold" pitchFamily="34" charset="-122"/>
                <a:cs typeface="Instrument Sans Semi Bold" pitchFamily="34" charset="-120"/>
              </a:rPr>
              <a:t>IBM PC (1981)</a:t>
            </a:r>
            <a:endParaRPr lang="en-US" sz="2200" dirty="0"/>
          </a:p>
        </p:txBody>
      </p:sp>
      <p:sp>
        <p:nvSpPr>
          <p:cNvPr id="11" name="Text 8"/>
          <p:cNvSpPr/>
          <p:nvPr/>
        </p:nvSpPr>
        <p:spPr>
          <a:xfrm>
            <a:off x="5422583" y="3610094"/>
            <a:ext cx="2927747" cy="1451610"/>
          </a:xfrm>
          <a:prstGeom prst="rect">
            <a:avLst/>
          </a:prstGeom>
          <a:noFill/>
          <a:ln/>
        </p:spPr>
        <p:txBody>
          <a:bodyPr wrap="square" lIns="0" tIns="0" rIns="0" bIns="0" rtlCol="0" anchor="t"/>
          <a:lstStyle/>
          <a:p>
            <a:pPr marL="0" indent="0" algn="l">
              <a:lnSpc>
                <a:spcPts val="2850"/>
              </a:lnSpc>
              <a:buNone/>
            </a:pPr>
            <a:r>
              <a:rPr lang="en-US" sz="1750" dirty="0">
                <a:solidFill>
                  <a:srgbClr val="1E3063"/>
                </a:solidFill>
                <a:latin typeface="Instrument Sans Medium" pitchFamily="34" charset="0"/>
                <a:ea typeface="Instrument Sans Medium" pitchFamily="34" charset="-122"/>
                <a:cs typeface="Instrument Sans Medium" pitchFamily="34" charset="-120"/>
              </a:rPr>
              <a:t>IBM firmasi tomonidan seriyalab chiqarila boshlangan va butun dunyoda keng tarqalgan.</a:t>
            </a:r>
            <a:endParaRPr lang="en-US" sz="1750" dirty="0"/>
          </a:p>
        </p:txBody>
      </p:sp>
      <p:sp>
        <p:nvSpPr>
          <p:cNvPr id="12" name="Shape 9"/>
          <p:cNvSpPr/>
          <p:nvPr/>
        </p:nvSpPr>
        <p:spPr>
          <a:xfrm>
            <a:off x="793790" y="5906572"/>
            <a:ext cx="510302" cy="510302"/>
          </a:xfrm>
          <a:prstGeom prst="roundRect">
            <a:avLst>
              <a:gd name="adj" fmla="val 40005"/>
            </a:avLst>
          </a:prstGeom>
          <a:solidFill>
            <a:srgbClr val="CEE6FD"/>
          </a:solidFill>
          <a:ln/>
        </p:spPr>
      </p:sp>
      <p:sp>
        <p:nvSpPr>
          <p:cNvPr id="13" name="Text 10"/>
          <p:cNvSpPr/>
          <p:nvPr/>
        </p:nvSpPr>
        <p:spPr>
          <a:xfrm>
            <a:off x="878860" y="5949077"/>
            <a:ext cx="340162" cy="425291"/>
          </a:xfrm>
          <a:prstGeom prst="rect">
            <a:avLst/>
          </a:prstGeom>
          <a:noFill/>
          <a:ln/>
        </p:spPr>
        <p:txBody>
          <a:bodyPr wrap="none" lIns="0" tIns="0" rIns="0" bIns="0" rtlCol="0" anchor="t"/>
          <a:lstStyle/>
          <a:p>
            <a:pPr marL="0" indent="0" algn="ctr">
              <a:lnSpc>
                <a:spcPts val="2650"/>
              </a:lnSpc>
              <a:buNone/>
            </a:pPr>
            <a:r>
              <a:rPr lang="en-US" sz="2650" dirty="0">
                <a:solidFill>
                  <a:srgbClr val="1E3063"/>
                </a:solidFill>
                <a:latin typeface="Instrument Sans Semi Bold" pitchFamily="34" charset="0"/>
                <a:ea typeface="Instrument Sans Semi Bold" pitchFamily="34" charset="-122"/>
                <a:cs typeface="Instrument Sans Semi Bold" pitchFamily="34" charset="-120"/>
              </a:rPr>
              <a:t>3</a:t>
            </a:r>
            <a:endParaRPr lang="en-US" sz="2650" dirty="0"/>
          </a:p>
        </p:txBody>
      </p:sp>
      <p:sp>
        <p:nvSpPr>
          <p:cNvPr id="14" name="Text 11"/>
          <p:cNvSpPr/>
          <p:nvPr/>
        </p:nvSpPr>
        <p:spPr>
          <a:xfrm>
            <a:off x="1530906" y="5906572"/>
            <a:ext cx="3843933" cy="354330"/>
          </a:xfrm>
          <a:prstGeom prst="rect">
            <a:avLst/>
          </a:prstGeom>
          <a:noFill/>
          <a:ln/>
        </p:spPr>
        <p:txBody>
          <a:bodyPr wrap="none" lIns="0" tIns="0" rIns="0" bIns="0" rtlCol="0" anchor="t"/>
          <a:lstStyle/>
          <a:p>
            <a:pPr marL="0" indent="0" algn="l">
              <a:lnSpc>
                <a:spcPts val="2750"/>
              </a:lnSpc>
              <a:buNone/>
            </a:pPr>
            <a:r>
              <a:rPr lang="en-US" sz="2200" dirty="0">
                <a:solidFill>
                  <a:srgbClr val="1E3063"/>
                </a:solidFill>
                <a:latin typeface="Instrument Sans Semi Bold" pitchFamily="34" charset="0"/>
                <a:ea typeface="Instrument Sans Semi Bold" pitchFamily="34" charset="-122"/>
                <a:cs typeface="Instrument Sans Semi Bold" pitchFamily="34" charset="-120"/>
              </a:rPr>
              <a:t>Kompyuter So‘zining Ma’nosi</a:t>
            </a:r>
            <a:endParaRPr lang="en-US" sz="2200" dirty="0"/>
          </a:p>
        </p:txBody>
      </p:sp>
      <p:sp>
        <p:nvSpPr>
          <p:cNvPr id="15" name="Text 12"/>
          <p:cNvSpPr/>
          <p:nvPr/>
        </p:nvSpPr>
        <p:spPr>
          <a:xfrm>
            <a:off x="1530906" y="6396990"/>
            <a:ext cx="6819305" cy="725805"/>
          </a:xfrm>
          <a:prstGeom prst="rect">
            <a:avLst/>
          </a:prstGeom>
          <a:noFill/>
          <a:ln/>
        </p:spPr>
        <p:txBody>
          <a:bodyPr wrap="square" lIns="0" tIns="0" rIns="0" bIns="0" rtlCol="0" anchor="t"/>
          <a:lstStyle/>
          <a:p>
            <a:pPr marL="0" indent="0" algn="l">
              <a:lnSpc>
                <a:spcPts val="2850"/>
              </a:lnSpc>
              <a:buNone/>
            </a:pPr>
            <a:r>
              <a:rPr lang="en-US" sz="1750" dirty="0">
                <a:solidFill>
                  <a:srgbClr val="1E3063"/>
                </a:solidFill>
                <a:latin typeface="Instrument Sans Medium" pitchFamily="34" charset="0"/>
                <a:ea typeface="Instrument Sans Medium" pitchFamily="34" charset="-122"/>
                <a:cs typeface="Instrument Sans Medium" pitchFamily="34" charset="-120"/>
              </a:rPr>
              <a:t>“Kompyuter” ingliz tilidan olingan bo‘lib, “hisoblash” degan ma’noni bildiradi.</a:t>
            </a:r>
            <a:endParaRPr lang="en-US" sz="1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69680" y="0"/>
            <a:ext cx="5760720" cy="8229600"/>
          </a:xfrm>
          <a:prstGeom prst="rect">
            <a:avLst/>
          </a:prstGeom>
        </p:spPr>
      </p:pic>
      <p:sp>
        <p:nvSpPr>
          <p:cNvPr id="3" name="Text 0"/>
          <p:cNvSpPr/>
          <p:nvPr/>
        </p:nvSpPr>
        <p:spPr>
          <a:xfrm>
            <a:off x="731520" y="575191"/>
            <a:ext cx="6166485" cy="653177"/>
          </a:xfrm>
          <a:prstGeom prst="rect">
            <a:avLst/>
          </a:prstGeom>
          <a:noFill/>
          <a:ln/>
        </p:spPr>
        <p:txBody>
          <a:bodyPr wrap="none" lIns="0" tIns="0" rIns="0" bIns="0" rtlCol="0" anchor="t"/>
          <a:lstStyle/>
          <a:p>
            <a:pPr marL="0" indent="0" algn="l">
              <a:lnSpc>
                <a:spcPts val="5100"/>
              </a:lnSpc>
              <a:buNone/>
            </a:pPr>
            <a:r>
              <a:rPr lang="en-US" sz="4100" dirty="0">
                <a:solidFill>
                  <a:srgbClr val="091C53"/>
                </a:solidFill>
                <a:latin typeface="Instrument Sans Semi Bold" pitchFamily="34" charset="0"/>
                <a:ea typeface="Instrument Sans Semi Bold" pitchFamily="34" charset="-122"/>
                <a:cs typeface="Instrument Sans Semi Bold" pitchFamily="34" charset="-120"/>
              </a:rPr>
              <a:t>Kompyuterlarning Turlari</a:t>
            </a:r>
            <a:endParaRPr lang="en-US" sz="4100" dirty="0"/>
          </a:p>
        </p:txBody>
      </p:sp>
      <p:sp>
        <p:nvSpPr>
          <p:cNvPr id="4" name="Shape 1"/>
          <p:cNvSpPr/>
          <p:nvPr/>
        </p:nvSpPr>
        <p:spPr>
          <a:xfrm>
            <a:off x="731520" y="1541859"/>
            <a:ext cx="7680960" cy="1538645"/>
          </a:xfrm>
          <a:prstGeom prst="roundRect">
            <a:avLst>
              <a:gd name="adj" fmla="val 12226"/>
            </a:avLst>
          </a:prstGeom>
          <a:solidFill>
            <a:srgbClr val="CEE6FD"/>
          </a:solidFill>
          <a:ln/>
        </p:spPr>
      </p:sp>
      <p:sp>
        <p:nvSpPr>
          <p:cNvPr id="5" name="Text 2"/>
          <p:cNvSpPr/>
          <p:nvPr/>
        </p:nvSpPr>
        <p:spPr>
          <a:xfrm>
            <a:off x="940475" y="1750814"/>
            <a:ext cx="2612708" cy="326469"/>
          </a:xfrm>
          <a:prstGeom prst="rect">
            <a:avLst/>
          </a:prstGeom>
          <a:noFill/>
          <a:ln/>
        </p:spPr>
        <p:txBody>
          <a:bodyPr wrap="none" lIns="0" tIns="0" rIns="0" bIns="0" rtlCol="0" anchor="t"/>
          <a:lstStyle/>
          <a:p>
            <a:pPr marL="0" indent="0" algn="l">
              <a:lnSpc>
                <a:spcPts val="2550"/>
              </a:lnSpc>
              <a:buNone/>
            </a:pPr>
            <a:r>
              <a:rPr lang="en-US" sz="2050" dirty="0">
                <a:solidFill>
                  <a:srgbClr val="1E3063"/>
                </a:solidFill>
                <a:latin typeface="Instrument Sans Semi Bold" pitchFamily="34" charset="0"/>
                <a:ea typeface="Instrument Sans Semi Bold" pitchFamily="34" charset="-122"/>
                <a:cs typeface="Instrument Sans Semi Bold" pitchFamily="34" charset="-120"/>
              </a:rPr>
              <a:t>Super kompyuterlar</a:t>
            </a:r>
            <a:endParaRPr lang="en-US" sz="2050" dirty="0"/>
          </a:p>
        </p:txBody>
      </p:sp>
      <p:sp>
        <p:nvSpPr>
          <p:cNvPr id="6" name="Text 3"/>
          <p:cNvSpPr/>
          <p:nvPr/>
        </p:nvSpPr>
        <p:spPr>
          <a:xfrm>
            <a:off x="940475" y="2202656"/>
            <a:ext cx="7263051" cy="668893"/>
          </a:xfrm>
          <a:prstGeom prst="rect">
            <a:avLst/>
          </a:prstGeom>
          <a:noFill/>
          <a:ln/>
        </p:spPr>
        <p:txBody>
          <a:bodyPr wrap="square" lIns="0" tIns="0" rIns="0" bIns="0" rtlCol="0" anchor="t"/>
          <a:lstStyle/>
          <a:p>
            <a:pPr marL="0" indent="0" algn="l">
              <a:lnSpc>
                <a:spcPts val="2600"/>
              </a:lnSpc>
              <a:buNone/>
            </a:pPr>
            <a:r>
              <a:rPr lang="en-US" sz="1600" dirty="0">
                <a:solidFill>
                  <a:srgbClr val="1E3063"/>
                </a:solidFill>
                <a:latin typeface="Instrument Sans Medium" pitchFamily="34" charset="0"/>
                <a:ea typeface="Instrument Sans Medium" pitchFamily="34" charset="-122"/>
                <a:cs typeface="Instrument Sans Medium" pitchFamily="34" charset="-120"/>
              </a:rPr>
              <a:t>Juda katta tezlik va hajmdagi masalalarni yechish uchun mo‘ljallangan, sekundiga o‘n trillion amal bajaradi.</a:t>
            </a:r>
            <a:endParaRPr lang="en-US" sz="1600" dirty="0"/>
          </a:p>
        </p:txBody>
      </p:sp>
      <p:sp>
        <p:nvSpPr>
          <p:cNvPr id="7" name="Shape 4"/>
          <p:cNvSpPr/>
          <p:nvPr/>
        </p:nvSpPr>
        <p:spPr>
          <a:xfrm>
            <a:off x="731520" y="3289459"/>
            <a:ext cx="7680960" cy="1538645"/>
          </a:xfrm>
          <a:prstGeom prst="roundRect">
            <a:avLst>
              <a:gd name="adj" fmla="val 12226"/>
            </a:avLst>
          </a:prstGeom>
          <a:solidFill>
            <a:srgbClr val="CEE6FD"/>
          </a:solidFill>
          <a:ln/>
        </p:spPr>
      </p:sp>
      <p:sp>
        <p:nvSpPr>
          <p:cNvPr id="8" name="Text 5"/>
          <p:cNvSpPr/>
          <p:nvPr/>
        </p:nvSpPr>
        <p:spPr>
          <a:xfrm>
            <a:off x="940475" y="3498413"/>
            <a:ext cx="2612708" cy="326469"/>
          </a:xfrm>
          <a:prstGeom prst="rect">
            <a:avLst/>
          </a:prstGeom>
          <a:noFill/>
          <a:ln/>
        </p:spPr>
        <p:txBody>
          <a:bodyPr wrap="none" lIns="0" tIns="0" rIns="0" bIns="0" rtlCol="0" anchor="t"/>
          <a:lstStyle/>
          <a:p>
            <a:pPr marL="0" indent="0" algn="l">
              <a:lnSpc>
                <a:spcPts val="2550"/>
              </a:lnSpc>
              <a:buNone/>
            </a:pPr>
            <a:r>
              <a:rPr lang="en-US" sz="2050" dirty="0">
                <a:solidFill>
                  <a:srgbClr val="1E3063"/>
                </a:solidFill>
                <a:latin typeface="Instrument Sans Semi Bold" pitchFamily="34" charset="0"/>
                <a:ea typeface="Instrument Sans Semi Bold" pitchFamily="34" charset="-122"/>
                <a:cs typeface="Instrument Sans Semi Bold" pitchFamily="34" charset="-120"/>
              </a:rPr>
              <a:t>Server kompyuterlar</a:t>
            </a:r>
            <a:endParaRPr lang="en-US" sz="2050" dirty="0"/>
          </a:p>
        </p:txBody>
      </p:sp>
      <p:sp>
        <p:nvSpPr>
          <p:cNvPr id="9" name="Text 6"/>
          <p:cNvSpPr/>
          <p:nvPr/>
        </p:nvSpPr>
        <p:spPr>
          <a:xfrm>
            <a:off x="940475" y="3950256"/>
            <a:ext cx="7263051" cy="668893"/>
          </a:xfrm>
          <a:prstGeom prst="rect">
            <a:avLst/>
          </a:prstGeom>
          <a:noFill/>
          <a:ln/>
        </p:spPr>
        <p:txBody>
          <a:bodyPr wrap="square" lIns="0" tIns="0" rIns="0" bIns="0" rtlCol="0" anchor="t"/>
          <a:lstStyle/>
          <a:p>
            <a:pPr marL="0" indent="0" algn="l">
              <a:lnSpc>
                <a:spcPts val="2600"/>
              </a:lnSpc>
              <a:buNone/>
            </a:pPr>
            <a:r>
              <a:rPr lang="en-US" sz="1600" dirty="0">
                <a:solidFill>
                  <a:srgbClr val="1E3063"/>
                </a:solidFill>
                <a:latin typeface="Instrument Sans Medium" pitchFamily="34" charset="0"/>
                <a:ea typeface="Instrument Sans Medium" pitchFamily="34" charset="-122"/>
                <a:cs typeface="Instrument Sans Medium" pitchFamily="34" charset="-120"/>
              </a:rPr>
              <a:t>Tarmoqdagi kompyuterlarga resurs taqdim etadi, tezligi va xotira hajmi yuqori.</a:t>
            </a:r>
            <a:endParaRPr lang="en-US" sz="1600" dirty="0"/>
          </a:p>
        </p:txBody>
      </p:sp>
      <p:sp>
        <p:nvSpPr>
          <p:cNvPr id="10" name="Shape 7"/>
          <p:cNvSpPr/>
          <p:nvPr/>
        </p:nvSpPr>
        <p:spPr>
          <a:xfrm>
            <a:off x="731520" y="5037058"/>
            <a:ext cx="7680960" cy="1204198"/>
          </a:xfrm>
          <a:prstGeom prst="roundRect">
            <a:avLst>
              <a:gd name="adj" fmla="val 15622"/>
            </a:avLst>
          </a:prstGeom>
          <a:solidFill>
            <a:srgbClr val="CEE6FD"/>
          </a:solidFill>
          <a:ln/>
        </p:spPr>
      </p:sp>
      <p:sp>
        <p:nvSpPr>
          <p:cNvPr id="11" name="Text 8"/>
          <p:cNvSpPr/>
          <p:nvPr/>
        </p:nvSpPr>
        <p:spPr>
          <a:xfrm>
            <a:off x="940475" y="5246013"/>
            <a:ext cx="4146590" cy="326469"/>
          </a:xfrm>
          <a:prstGeom prst="rect">
            <a:avLst/>
          </a:prstGeom>
          <a:noFill/>
          <a:ln/>
        </p:spPr>
        <p:txBody>
          <a:bodyPr wrap="none" lIns="0" tIns="0" rIns="0" bIns="0" rtlCol="0" anchor="t"/>
          <a:lstStyle/>
          <a:p>
            <a:pPr marL="0" indent="0" algn="l">
              <a:lnSpc>
                <a:spcPts val="2550"/>
              </a:lnSpc>
              <a:buNone/>
            </a:pPr>
            <a:r>
              <a:rPr lang="en-US" sz="2050" dirty="0">
                <a:solidFill>
                  <a:srgbClr val="1E3063"/>
                </a:solidFill>
                <a:latin typeface="Instrument Sans Semi Bold" pitchFamily="34" charset="0"/>
                <a:ea typeface="Instrument Sans Semi Bold" pitchFamily="34" charset="-122"/>
                <a:cs typeface="Instrument Sans Semi Bold" pitchFamily="34" charset="-120"/>
              </a:rPr>
              <a:t>Personal va Portativ kompyuterlar</a:t>
            </a:r>
            <a:endParaRPr lang="en-US" sz="2050" dirty="0"/>
          </a:p>
        </p:txBody>
      </p:sp>
      <p:sp>
        <p:nvSpPr>
          <p:cNvPr id="12" name="Text 9"/>
          <p:cNvSpPr/>
          <p:nvPr/>
        </p:nvSpPr>
        <p:spPr>
          <a:xfrm>
            <a:off x="940475" y="5697855"/>
            <a:ext cx="7263051" cy="334447"/>
          </a:xfrm>
          <a:prstGeom prst="rect">
            <a:avLst/>
          </a:prstGeom>
          <a:noFill/>
          <a:ln/>
        </p:spPr>
        <p:txBody>
          <a:bodyPr wrap="none" lIns="0" tIns="0" rIns="0" bIns="0" rtlCol="0" anchor="t"/>
          <a:lstStyle/>
          <a:p>
            <a:pPr marL="0" indent="0" algn="l">
              <a:lnSpc>
                <a:spcPts val="2600"/>
              </a:lnSpc>
              <a:buNone/>
            </a:pPr>
            <a:r>
              <a:rPr lang="en-US" sz="1600" dirty="0">
                <a:solidFill>
                  <a:srgbClr val="1E3063"/>
                </a:solidFill>
                <a:latin typeface="Instrument Sans Medium" pitchFamily="34" charset="0"/>
                <a:ea typeface="Instrument Sans Medium" pitchFamily="34" charset="-122"/>
                <a:cs typeface="Instrument Sans Medium" pitchFamily="34" charset="-120"/>
              </a:rPr>
              <a:t>Uy va ish joyida foydalaniladi, mobil va ixcham variantlari mavjud.</a:t>
            </a:r>
            <a:endParaRPr lang="en-US" sz="1600" dirty="0"/>
          </a:p>
        </p:txBody>
      </p:sp>
      <p:sp>
        <p:nvSpPr>
          <p:cNvPr id="13" name="Shape 10"/>
          <p:cNvSpPr/>
          <p:nvPr/>
        </p:nvSpPr>
        <p:spPr>
          <a:xfrm>
            <a:off x="731520" y="6450211"/>
            <a:ext cx="7680960" cy="1204198"/>
          </a:xfrm>
          <a:prstGeom prst="roundRect">
            <a:avLst>
              <a:gd name="adj" fmla="val 15622"/>
            </a:avLst>
          </a:prstGeom>
          <a:solidFill>
            <a:srgbClr val="CEE6FD"/>
          </a:solidFill>
          <a:ln/>
        </p:spPr>
      </p:sp>
      <p:sp>
        <p:nvSpPr>
          <p:cNvPr id="14" name="Text 11"/>
          <p:cNvSpPr/>
          <p:nvPr/>
        </p:nvSpPr>
        <p:spPr>
          <a:xfrm>
            <a:off x="940475" y="6659166"/>
            <a:ext cx="2612708" cy="326469"/>
          </a:xfrm>
          <a:prstGeom prst="rect">
            <a:avLst/>
          </a:prstGeom>
          <a:noFill/>
          <a:ln/>
        </p:spPr>
        <p:txBody>
          <a:bodyPr wrap="none" lIns="0" tIns="0" rIns="0" bIns="0" rtlCol="0" anchor="t"/>
          <a:lstStyle/>
          <a:p>
            <a:pPr marL="0" indent="0" algn="l">
              <a:lnSpc>
                <a:spcPts val="2550"/>
              </a:lnSpc>
              <a:buNone/>
            </a:pPr>
            <a:r>
              <a:rPr lang="en-US" sz="2050" dirty="0">
                <a:solidFill>
                  <a:srgbClr val="1E3063"/>
                </a:solidFill>
                <a:latin typeface="Instrument Sans Semi Bold" pitchFamily="34" charset="0"/>
                <a:ea typeface="Instrument Sans Semi Bold" pitchFamily="34" charset="-122"/>
                <a:cs typeface="Instrument Sans Semi Bold" pitchFamily="34" charset="-120"/>
              </a:rPr>
              <a:t>Mini kompyuterlar</a:t>
            </a:r>
            <a:endParaRPr lang="en-US" sz="2050" dirty="0"/>
          </a:p>
        </p:txBody>
      </p:sp>
      <p:sp>
        <p:nvSpPr>
          <p:cNvPr id="15" name="Text 12"/>
          <p:cNvSpPr/>
          <p:nvPr/>
        </p:nvSpPr>
        <p:spPr>
          <a:xfrm>
            <a:off x="940475" y="7111008"/>
            <a:ext cx="7263051" cy="334447"/>
          </a:xfrm>
          <a:prstGeom prst="rect">
            <a:avLst/>
          </a:prstGeom>
          <a:noFill/>
          <a:ln/>
        </p:spPr>
        <p:txBody>
          <a:bodyPr wrap="none" lIns="0" tIns="0" rIns="0" bIns="0" rtlCol="0" anchor="t"/>
          <a:lstStyle/>
          <a:p>
            <a:pPr marL="0" indent="0" algn="l">
              <a:lnSpc>
                <a:spcPts val="2600"/>
              </a:lnSpc>
              <a:buNone/>
            </a:pPr>
            <a:r>
              <a:rPr lang="en-US" sz="1600" dirty="0">
                <a:solidFill>
                  <a:srgbClr val="1E3063"/>
                </a:solidFill>
                <a:latin typeface="Instrument Sans Medium" pitchFamily="34" charset="0"/>
                <a:ea typeface="Instrument Sans Medium" pitchFamily="34" charset="-122"/>
                <a:cs typeface="Instrument Sans Medium" pitchFamily="34" charset="-120"/>
              </a:rPr>
              <a:t>O‘lchami va imkoniyatlari kichik, oddiy vazifalar uchun ishlatiladi.</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69680" y="0"/>
            <a:ext cx="5760720" cy="8229600"/>
          </a:xfrm>
          <a:prstGeom prst="rect">
            <a:avLst/>
          </a:prstGeom>
        </p:spPr>
      </p:pic>
      <p:sp>
        <p:nvSpPr>
          <p:cNvPr id="3" name="Text 0"/>
          <p:cNvSpPr/>
          <p:nvPr/>
        </p:nvSpPr>
        <p:spPr>
          <a:xfrm>
            <a:off x="793790" y="1094065"/>
            <a:ext cx="7556421" cy="1417558"/>
          </a:xfrm>
          <a:prstGeom prst="rect">
            <a:avLst/>
          </a:prstGeom>
          <a:noFill/>
          <a:ln/>
        </p:spPr>
        <p:txBody>
          <a:bodyPr wrap="square" lIns="0" tIns="0" rIns="0" bIns="0" rtlCol="0" anchor="t"/>
          <a:lstStyle/>
          <a:p>
            <a:pPr marL="0" indent="0" algn="l">
              <a:lnSpc>
                <a:spcPts val="5550"/>
              </a:lnSpc>
              <a:buNone/>
            </a:pPr>
            <a:r>
              <a:rPr lang="en-US" sz="4450" dirty="0">
                <a:solidFill>
                  <a:srgbClr val="091C53"/>
                </a:solidFill>
                <a:latin typeface="Instrument Sans Semi Bold" pitchFamily="34" charset="0"/>
                <a:ea typeface="Instrument Sans Semi Bold" pitchFamily="34" charset="-122"/>
                <a:cs typeface="Instrument Sans Semi Bold" pitchFamily="34" charset="-120"/>
              </a:rPr>
              <a:t>Fon Neyman Tamoyillari va Kompyuter Tuzilmasi</a:t>
            </a:r>
            <a:endParaRPr lang="en-US" sz="4450" dirty="0"/>
          </a:p>
        </p:txBody>
      </p:sp>
      <p:pic>
        <p:nvPicPr>
          <p:cNvPr id="4" name="Image 1" descr="preencoded.png"/>
          <p:cNvPicPr>
            <a:picLocks noChangeAspect="1"/>
          </p:cNvPicPr>
          <p:nvPr/>
        </p:nvPicPr>
        <p:blipFill>
          <a:blip r:embed="rId4"/>
          <a:stretch>
            <a:fillRect/>
          </a:stretch>
        </p:blipFill>
        <p:spPr>
          <a:xfrm>
            <a:off x="793790" y="2891433"/>
            <a:ext cx="566976" cy="566976"/>
          </a:xfrm>
          <a:prstGeom prst="rect">
            <a:avLst/>
          </a:prstGeom>
        </p:spPr>
      </p:pic>
      <p:sp>
        <p:nvSpPr>
          <p:cNvPr id="5" name="Text 1"/>
          <p:cNvSpPr/>
          <p:nvPr/>
        </p:nvSpPr>
        <p:spPr>
          <a:xfrm>
            <a:off x="1587579" y="2851785"/>
            <a:ext cx="3211473" cy="354330"/>
          </a:xfrm>
          <a:prstGeom prst="rect">
            <a:avLst/>
          </a:prstGeom>
          <a:noFill/>
          <a:ln/>
        </p:spPr>
        <p:txBody>
          <a:bodyPr wrap="none" lIns="0" tIns="0" rIns="0" bIns="0" rtlCol="0" anchor="t"/>
          <a:lstStyle/>
          <a:p>
            <a:pPr marL="0" indent="0" algn="l">
              <a:lnSpc>
                <a:spcPts val="2750"/>
              </a:lnSpc>
              <a:buNone/>
            </a:pPr>
            <a:r>
              <a:rPr lang="en-US" sz="2200" dirty="0">
                <a:solidFill>
                  <a:srgbClr val="1E3063"/>
                </a:solidFill>
                <a:latin typeface="Instrument Sans Semi Bold" pitchFamily="34" charset="0"/>
                <a:ea typeface="Instrument Sans Semi Bold" pitchFamily="34" charset="-122"/>
                <a:cs typeface="Instrument Sans Semi Bold" pitchFamily="34" charset="-120"/>
              </a:rPr>
              <a:t>Bir xil funksional tuzilma</a:t>
            </a:r>
            <a:endParaRPr lang="en-US" sz="2200" dirty="0"/>
          </a:p>
        </p:txBody>
      </p:sp>
      <p:sp>
        <p:nvSpPr>
          <p:cNvPr id="6" name="Text 2"/>
          <p:cNvSpPr/>
          <p:nvPr/>
        </p:nvSpPr>
        <p:spPr>
          <a:xfrm>
            <a:off x="1587579" y="3342203"/>
            <a:ext cx="6762631" cy="362903"/>
          </a:xfrm>
          <a:prstGeom prst="rect">
            <a:avLst/>
          </a:prstGeom>
          <a:noFill/>
          <a:ln/>
        </p:spPr>
        <p:txBody>
          <a:bodyPr wrap="none" lIns="0" tIns="0" rIns="0" bIns="0" rtlCol="0" anchor="t"/>
          <a:lstStyle/>
          <a:p>
            <a:pPr marL="0" indent="0" algn="l">
              <a:lnSpc>
                <a:spcPts val="2850"/>
              </a:lnSpc>
              <a:buNone/>
            </a:pPr>
            <a:r>
              <a:rPr lang="en-US" sz="1750" dirty="0">
                <a:solidFill>
                  <a:srgbClr val="1E3063"/>
                </a:solidFill>
                <a:latin typeface="Instrument Sans Medium" pitchFamily="34" charset="0"/>
                <a:ea typeface="Instrument Sans Medium" pitchFamily="34" charset="-122"/>
                <a:cs typeface="Instrument Sans Medium" pitchFamily="34" charset="-120"/>
              </a:rPr>
              <a:t>Barcha zamonaviy kompyuterlar bir xil asosiy tuzilishga ega.</a:t>
            </a:r>
            <a:endParaRPr lang="en-US" sz="1750" dirty="0"/>
          </a:p>
        </p:txBody>
      </p:sp>
      <p:pic>
        <p:nvPicPr>
          <p:cNvPr id="7" name="Image 2" descr="preencoded.png"/>
          <p:cNvPicPr>
            <a:picLocks noChangeAspect="1"/>
          </p:cNvPicPr>
          <p:nvPr/>
        </p:nvPicPr>
        <p:blipFill>
          <a:blip r:embed="rId5"/>
          <a:stretch>
            <a:fillRect/>
          </a:stretch>
        </p:blipFill>
        <p:spPr>
          <a:xfrm>
            <a:off x="793790" y="4425196"/>
            <a:ext cx="566976" cy="566976"/>
          </a:xfrm>
          <a:prstGeom prst="rect">
            <a:avLst/>
          </a:prstGeom>
        </p:spPr>
      </p:pic>
      <p:sp>
        <p:nvSpPr>
          <p:cNvPr id="8" name="Text 3"/>
          <p:cNvSpPr/>
          <p:nvPr/>
        </p:nvSpPr>
        <p:spPr>
          <a:xfrm>
            <a:off x="1587579" y="4385548"/>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1E3063"/>
                </a:solidFill>
                <a:latin typeface="Instrument Sans Semi Bold" pitchFamily="34" charset="0"/>
                <a:ea typeface="Instrument Sans Semi Bold" pitchFamily="34" charset="-122"/>
                <a:cs typeface="Instrument Sans Semi Bold" pitchFamily="34" charset="-120"/>
              </a:rPr>
              <a:t>Konfiguratsiya</a:t>
            </a:r>
            <a:endParaRPr lang="en-US" sz="2200" dirty="0"/>
          </a:p>
        </p:txBody>
      </p:sp>
      <p:sp>
        <p:nvSpPr>
          <p:cNvPr id="9" name="Text 4"/>
          <p:cNvSpPr/>
          <p:nvPr/>
        </p:nvSpPr>
        <p:spPr>
          <a:xfrm>
            <a:off x="1587579" y="4875967"/>
            <a:ext cx="6762631" cy="725805"/>
          </a:xfrm>
          <a:prstGeom prst="rect">
            <a:avLst/>
          </a:prstGeom>
          <a:noFill/>
          <a:ln/>
        </p:spPr>
        <p:txBody>
          <a:bodyPr wrap="square" lIns="0" tIns="0" rIns="0" bIns="0" rtlCol="0" anchor="t"/>
          <a:lstStyle/>
          <a:p>
            <a:pPr marL="0" indent="0" algn="l">
              <a:lnSpc>
                <a:spcPts val="2850"/>
              </a:lnSpc>
              <a:buNone/>
            </a:pPr>
            <a:r>
              <a:rPr lang="en-US" sz="1750" dirty="0">
                <a:solidFill>
                  <a:srgbClr val="1E3063"/>
                </a:solidFill>
                <a:latin typeface="Instrument Sans Medium" pitchFamily="34" charset="0"/>
                <a:ea typeface="Instrument Sans Medium" pitchFamily="34" charset="-122"/>
                <a:cs typeface="Instrument Sans Medium" pitchFamily="34" charset="-120"/>
              </a:rPr>
              <a:t>Kompyuter konfiguratsiyasi — qurilmalar ro‘yxati va ularning asosiy parametrlari.</a:t>
            </a:r>
            <a:endParaRPr lang="en-US" sz="1750" dirty="0"/>
          </a:p>
        </p:txBody>
      </p:sp>
      <p:pic>
        <p:nvPicPr>
          <p:cNvPr id="10" name="Image 3" descr="preencoded.png"/>
          <p:cNvPicPr>
            <a:picLocks noChangeAspect="1"/>
          </p:cNvPicPr>
          <p:nvPr/>
        </p:nvPicPr>
        <p:blipFill>
          <a:blip r:embed="rId6"/>
          <a:stretch>
            <a:fillRect/>
          </a:stretch>
        </p:blipFill>
        <p:spPr>
          <a:xfrm>
            <a:off x="793790" y="6321862"/>
            <a:ext cx="566976" cy="566976"/>
          </a:xfrm>
          <a:prstGeom prst="rect">
            <a:avLst/>
          </a:prstGeom>
        </p:spPr>
      </p:pic>
      <p:sp>
        <p:nvSpPr>
          <p:cNvPr id="11" name="Text 5"/>
          <p:cNvSpPr/>
          <p:nvPr/>
        </p:nvSpPr>
        <p:spPr>
          <a:xfrm>
            <a:off x="1587579" y="6282214"/>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1E3063"/>
                </a:solidFill>
                <a:latin typeface="Instrument Sans Semi Bold" pitchFamily="34" charset="0"/>
                <a:ea typeface="Instrument Sans Semi Bold" pitchFamily="34" charset="-122"/>
                <a:cs typeface="Instrument Sans Semi Bold" pitchFamily="34" charset="-120"/>
              </a:rPr>
              <a:t>Universallik</a:t>
            </a:r>
            <a:endParaRPr lang="en-US" sz="2200" dirty="0"/>
          </a:p>
        </p:txBody>
      </p:sp>
      <p:sp>
        <p:nvSpPr>
          <p:cNvPr id="12" name="Text 6"/>
          <p:cNvSpPr/>
          <p:nvPr/>
        </p:nvSpPr>
        <p:spPr>
          <a:xfrm>
            <a:off x="1587579" y="6772632"/>
            <a:ext cx="6762631" cy="362903"/>
          </a:xfrm>
          <a:prstGeom prst="rect">
            <a:avLst/>
          </a:prstGeom>
          <a:noFill/>
          <a:ln/>
        </p:spPr>
        <p:txBody>
          <a:bodyPr wrap="none" lIns="0" tIns="0" rIns="0" bIns="0" rtlCol="0" anchor="t"/>
          <a:lstStyle/>
          <a:p>
            <a:pPr marL="0" indent="0" algn="l">
              <a:lnSpc>
                <a:spcPts val="2850"/>
              </a:lnSpc>
              <a:buNone/>
            </a:pPr>
            <a:r>
              <a:rPr lang="en-US" sz="1750" dirty="0">
                <a:solidFill>
                  <a:srgbClr val="1E3063"/>
                </a:solidFill>
                <a:latin typeface="Instrument Sans Medium" pitchFamily="34" charset="0"/>
                <a:ea typeface="Instrument Sans Medium" pitchFamily="34" charset="-122"/>
                <a:cs typeface="Instrument Sans Medium" pitchFamily="34" charset="-120"/>
              </a:rPr>
              <a:t>Raqamli kompyuterlar universalligi va aniqligi bilan ajralib turadi.</a:t>
            </a:r>
            <a:endParaRPr lang="en-US" sz="1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93790" y="923687"/>
            <a:ext cx="8410575" cy="708779"/>
          </a:xfrm>
          <a:prstGeom prst="rect">
            <a:avLst/>
          </a:prstGeom>
          <a:noFill/>
          <a:ln/>
        </p:spPr>
        <p:txBody>
          <a:bodyPr wrap="none" lIns="0" tIns="0" rIns="0" bIns="0" rtlCol="0" anchor="t"/>
          <a:lstStyle/>
          <a:p>
            <a:pPr marL="0" indent="0" algn="l">
              <a:lnSpc>
                <a:spcPts val="5550"/>
              </a:lnSpc>
              <a:buNone/>
            </a:pPr>
            <a:r>
              <a:rPr lang="en-US" sz="4450" dirty="0">
                <a:solidFill>
                  <a:srgbClr val="091C53"/>
                </a:solidFill>
                <a:latin typeface="Instrument Sans Semi Bold" pitchFamily="34" charset="0"/>
                <a:ea typeface="Instrument Sans Semi Bold" pitchFamily="34" charset="-122"/>
                <a:cs typeface="Instrument Sans Semi Bold" pitchFamily="34" charset="-120"/>
              </a:rPr>
              <a:t>Kompyuterning Asosiy Qismlari</a:t>
            </a:r>
            <a:endParaRPr lang="en-US" sz="4450" dirty="0"/>
          </a:p>
        </p:txBody>
      </p:sp>
      <p:pic>
        <p:nvPicPr>
          <p:cNvPr id="3" name="Image 0" descr="preencoded.png"/>
          <p:cNvPicPr>
            <a:picLocks noChangeAspect="1"/>
          </p:cNvPicPr>
          <p:nvPr/>
        </p:nvPicPr>
        <p:blipFill>
          <a:blip r:embed="rId3"/>
          <a:stretch>
            <a:fillRect/>
          </a:stretch>
        </p:blipFill>
        <p:spPr>
          <a:xfrm>
            <a:off x="3402330" y="3393043"/>
            <a:ext cx="7825621" cy="7825621"/>
          </a:xfrm>
          <a:prstGeom prst="rect">
            <a:avLst/>
          </a:prstGeom>
        </p:spPr>
      </p:pic>
      <p:sp>
        <p:nvSpPr>
          <p:cNvPr id="4" name="Text 1"/>
          <p:cNvSpPr/>
          <p:nvPr/>
        </p:nvSpPr>
        <p:spPr>
          <a:xfrm>
            <a:off x="4582239" y="5599271"/>
            <a:ext cx="382667" cy="478393"/>
          </a:xfrm>
          <a:prstGeom prst="rect">
            <a:avLst/>
          </a:prstGeom>
          <a:noFill/>
          <a:ln/>
        </p:spPr>
        <p:txBody>
          <a:bodyPr wrap="none" lIns="0" tIns="0" rIns="0" bIns="0" rtlCol="0" anchor="t"/>
          <a:lstStyle/>
          <a:p>
            <a:pPr marL="0" indent="0" algn="l">
              <a:lnSpc>
                <a:spcPts val="4800"/>
              </a:lnSpc>
              <a:buNone/>
            </a:pPr>
            <a:r>
              <a:rPr lang="en-US" sz="3000" dirty="0">
                <a:solidFill>
                  <a:srgbClr val="1E3063"/>
                </a:solidFill>
                <a:latin typeface="Instrument Sans Semi Bold" pitchFamily="34" charset="0"/>
                <a:ea typeface="Instrument Sans Semi Bold" pitchFamily="34" charset="-122"/>
                <a:cs typeface="Instrument Sans Semi Bold" pitchFamily="34" charset="-120"/>
              </a:rPr>
              <a:t>1</a:t>
            </a:r>
            <a:endParaRPr lang="en-US" sz="3000" dirty="0"/>
          </a:p>
        </p:txBody>
      </p:sp>
      <p:pic>
        <p:nvPicPr>
          <p:cNvPr id="5" name="Image 1" descr="preencoded.png"/>
          <p:cNvPicPr>
            <a:picLocks noChangeAspect="1"/>
          </p:cNvPicPr>
          <p:nvPr/>
        </p:nvPicPr>
        <p:blipFill>
          <a:blip r:embed="rId4"/>
          <a:stretch>
            <a:fillRect/>
          </a:stretch>
        </p:blipFill>
        <p:spPr>
          <a:xfrm>
            <a:off x="3402330" y="3393043"/>
            <a:ext cx="7825621" cy="7825621"/>
          </a:xfrm>
          <a:prstGeom prst="rect">
            <a:avLst/>
          </a:prstGeom>
        </p:spPr>
      </p:pic>
      <p:sp>
        <p:nvSpPr>
          <p:cNvPr id="6" name="Text 2"/>
          <p:cNvSpPr/>
          <p:nvPr/>
        </p:nvSpPr>
        <p:spPr>
          <a:xfrm>
            <a:off x="7123748" y="4131945"/>
            <a:ext cx="382667" cy="478393"/>
          </a:xfrm>
          <a:prstGeom prst="rect">
            <a:avLst/>
          </a:prstGeom>
          <a:noFill/>
          <a:ln/>
        </p:spPr>
        <p:txBody>
          <a:bodyPr wrap="none" lIns="0" tIns="0" rIns="0" bIns="0" rtlCol="0" anchor="t"/>
          <a:lstStyle/>
          <a:p>
            <a:pPr marL="0" indent="0" algn="l">
              <a:lnSpc>
                <a:spcPts val="4800"/>
              </a:lnSpc>
              <a:buNone/>
            </a:pPr>
            <a:r>
              <a:rPr lang="en-US" sz="3000" dirty="0">
                <a:solidFill>
                  <a:srgbClr val="1E3063"/>
                </a:solidFill>
                <a:latin typeface="Instrument Sans Semi Bold" pitchFamily="34" charset="0"/>
                <a:ea typeface="Instrument Sans Semi Bold" pitchFamily="34" charset="-122"/>
                <a:cs typeface="Instrument Sans Semi Bold" pitchFamily="34" charset="-120"/>
              </a:rPr>
              <a:t>2</a:t>
            </a:r>
            <a:endParaRPr lang="en-US" sz="3000" dirty="0"/>
          </a:p>
        </p:txBody>
      </p:sp>
      <p:pic>
        <p:nvPicPr>
          <p:cNvPr id="7" name="Image 2" descr="preencoded.png"/>
          <p:cNvPicPr>
            <a:picLocks noChangeAspect="1"/>
          </p:cNvPicPr>
          <p:nvPr/>
        </p:nvPicPr>
        <p:blipFill>
          <a:blip r:embed="rId5"/>
          <a:stretch>
            <a:fillRect/>
          </a:stretch>
        </p:blipFill>
        <p:spPr>
          <a:xfrm>
            <a:off x="3402330" y="3393043"/>
            <a:ext cx="7825621" cy="7825621"/>
          </a:xfrm>
          <a:prstGeom prst="rect">
            <a:avLst/>
          </a:prstGeom>
        </p:spPr>
      </p:pic>
      <p:sp>
        <p:nvSpPr>
          <p:cNvPr id="8" name="Text 3"/>
          <p:cNvSpPr/>
          <p:nvPr/>
        </p:nvSpPr>
        <p:spPr>
          <a:xfrm>
            <a:off x="9665137" y="5599271"/>
            <a:ext cx="382667" cy="478393"/>
          </a:xfrm>
          <a:prstGeom prst="rect">
            <a:avLst/>
          </a:prstGeom>
          <a:noFill/>
          <a:ln/>
        </p:spPr>
        <p:txBody>
          <a:bodyPr wrap="none" lIns="0" tIns="0" rIns="0" bIns="0" rtlCol="0" anchor="t"/>
          <a:lstStyle/>
          <a:p>
            <a:pPr marL="0" indent="0" algn="l">
              <a:lnSpc>
                <a:spcPts val="4800"/>
              </a:lnSpc>
              <a:buNone/>
            </a:pPr>
            <a:r>
              <a:rPr lang="en-US" sz="3000" dirty="0">
                <a:solidFill>
                  <a:srgbClr val="1E3063"/>
                </a:solidFill>
                <a:latin typeface="Instrument Sans Semi Bold" pitchFamily="34" charset="0"/>
                <a:ea typeface="Instrument Sans Semi Bold" pitchFamily="34" charset="-122"/>
                <a:cs typeface="Instrument Sans Semi Bold" pitchFamily="34" charset="-120"/>
              </a:rPr>
              <a:t>3</a:t>
            </a:r>
            <a:endParaRPr lang="en-US" sz="3000" dirty="0"/>
          </a:p>
        </p:txBody>
      </p:sp>
      <p:sp>
        <p:nvSpPr>
          <p:cNvPr id="9" name="Text 4"/>
          <p:cNvSpPr/>
          <p:nvPr/>
        </p:nvSpPr>
        <p:spPr>
          <a:xfrm>
            <a:off x="1436489" y="2896910"/>
            <a:ext cx="2835235" cy="354330"/>
          </a:xfrm>
          <a:prstGeom prst="rect">
            <a:avLst/>
          </a:prstGeom>
          <a:noFill/>
          <a:ln/>
        </p:spPr>
        <p:txBody>
          <a:bodyPr wrap="none" lIns="0" tIns="0" rIns="0" bIns="0" rtlCol="0" anchor="t"/>
          <a:lstStyle/>
          <a:p>
            <a:pPr marL="0" indent="0" algn="ctr">
              <a:lnSpc>
                <a:spcPts val="2750"/>
              </a:lnSpc>
              <a:buNone/>
            </a:pPr>
            <a:r>
              <a:rPr lang="en-US" sz="2200" dirty="0">
                <a:solidFill>
                  <a:srgbClr val="091C53"/>
                </a:solidFill>
                <a:latin typeface="Instrument Sans Semi Bold" pitchFamily="34" charset="0"/>
                <a:ea typeface="Instrument Sans Semi Bold" pitchFamily="34" charset="-122"/>
                <a:cs typeface="Instrument Sans Semi Bold" pitchFamily="34" charset="-120"/>
              </a:rPr>
              <a:t>Protsessor bloki</a:t>
            </a:r>
            <a:endParaRPr lang="en-US" sz="2200" dirty="0"/>
          </a:p>
        </p:txBody>
      </p:sp>
      <p:sp>
        <p:nvSpPr>
          <p:cNvPr id="10" name="Text 5"/>
          <p:cNvSpPr/>
          <p:nvPr/>
        </p:nvSpPr>
        <p:spPr>
          <a:xfrm>
            <a:off x="793790" y="3387328"/>
            <a:ext cx="4120753" cy="725805"/>
          </a:xfrm>
          <a:prstGeom prst="rect">
            <a:avLst/>
          </a:prstGeom>
          <a:noFill/>
          <a:ln/>
        </p:spPr>
        <p:txBody>
          <a:bodyPr wrap="square" lIns="0" tIns="0" rIns="0" bIns="0" rtlCol="0" anchor="t"/>
          <a:lstStyle/>
          <a:p>
            <a:pPr marL="0" indent="0" algn="ctr">
              <a:lnSpc>
                <a:spcPts val="2850"/>
              </a:lnSpc>
              <a:buNone/>
            </a:pPr>
            <a:r>
              <a:rPr lang="en-US" sz="1750" dirty="0">
                <a:solidFill>
                  <a:srgbClr val="1E3063"/>
                </a:solidFill>
                <a:latin typeface="Instrument Sans Medium" pitchFamily="34" charset="0"/>
                <a:ea typeface="Instrument Sans Medium" pitchFamily="34" charset="-122"/>
                <a:cs typeface="Instrument Sans Medium" pitchFamily="34" charset="-120"/>
              </a:rPr>
              <a:t>Kompyuterning yuragi, barcha hisoblashlarni bajaradi.</a:t>
            </a:r>
            <a:endParaRPr lang="en-US" sz="1750" dirty="0"/>
          </a:p>
        </p:txBody>
      </p:sp>
      <p:sp>
        <p:nvSpPr>
          <p:cNvPr id="11" name="Text 6"/>
          <p:cNvSpPr/>
          <p:nvPr/>
        </p:nvSpPr>
        <p:spPr>
          <a:xfrm>
            <a:off x="5899428" y="2086094"/>
            <a:ext cx="2831306" cy="354330"/>
          </a:xfrm>
          <a:prstGeom prst="rect">
            <a:avLst/>
          </a:prstGeom>
          <a:noFill/>
          <a:ln/>
        </p:spPr>
        <p:txBody>
          <a:bodyPr wrap="none" lIns="0" tIns="0" rIns="0" bIns="0" rtlCol="0" anchor="t"/>
          <a:lstStyle/>
          <a:p>
            <a:pPr marL="0" indent="0" algn="ctr">
              <a:lnSpc>
                <a:spcPts val="2750"/>
              </a:lnSpc>
              <a:buNone/>
            </a:pPr>
            <a:r>
              <a:rPr lang="en-US" sz="2200" dirty="0">
                <a:solidFill>
                  <a:srgbClr val="091C53"/>
                </a:solidFill>
                <a:latin typeface="Instrument Sans Semi Bold" pitchFamily="34" charset="0"/>
                <a:ea typeface="Instrument Sans Semi Bold" pitchFamily="34" charset="-122"/>
                <a:cs typeface="Instrument Sans Semi Bold" pitchFamily="34" charset="-120"/>
              </a:rPr>
              <a:t>Monitor</a:t>
            </a:r>
            <a:endParaRPr lang="en-US" sz="2200" dirty="0"/>
          </a:p>
        </p:txBody>
      </p:sp>
      <p:sp>
        <p:nvSpPr>
          <p:cNvPr id="12" name="Text 7"/>
          <p:cNvSpPr/>
          <p:nvPr/>
        </p:nvSpPr>
        <p:spPr>
          <a:xfrm>
            <a:off x="5899428" y="2576513"/>
            <a:ext cx="2831306" cy="362903"/>
          </a:xfrm>
          <a:prstGeom prst="rect">
            <a:avLst/>
          </a:prstGeom>
          <a:noFill/>
          <a:ln/>
        </p:spPr>
        <p:txBody>
          <a:bodyPr wrap="none" lIns="0" tIns="0" rIns="0" bIns="0" rtlCol="0" anchor="t"/>
          <a:lstStyle/>
          <a:p>
            <a:pPr marL="0" indent="0" algn="ctr">
              <a:lnSpc>
                <a:spcPts val="2850"/>
              </a:lnSpc>
              <a:buNone/>
            </a:pPr>
            <a:r>
              <a:rPr lang="en-US" sz="1750" dirty="0">
                <a:solidFill>
                  <a:srgbClr val="1E3063"/>
                </a:solidFill>
                <a:latin typeface="Instrument Sans Medium" pitchFamily="34" charset="0"/>
                <a:ea typeface="Instrument Sans Medium" pitchFamily="34" charset="-122"/>
                <a:cs typeface="Instrument Sans Medium" pitchFamily="34" charset="-120"/>
              </a:rPr>
              <a:t>Axborotni vizual ko‘rsatadi.</a:t>
            </a:r>
            <a:endParaRPr lang="en-US" sz="1750" dirty="0"/>
          </a:p>
        </p:txBody>
      </p:sp>
      <p:sp>
        <p:nvSpPr>
          <p:cNvPr id="13" name="Text 8"/>
          <p:cNvSpPr/>
          <p:nvPr/>
        </p:nvSpPr>
        <p:spPr>
          <a:xfrm>
            <a:off x="10358438" y="3259812"/>
            <a:ext cx="2835235" cy="354330"/>
          </a:xfrm>
          <a:prstGeom prst="rect">
            <a:avLst/>
          </a:prstGeom>
          <a:noFill/>
          <a:ln/>
        </p:spPr>
        <p:txBody>
          <a:bodyPr wrap="none" lIns="0" tIns="0" rIns="0" bIns="0" rtlCol="0" anchor="t"/>
          <a:lstStyle/>
          <a:p>
            <a:pPr marL="0" indent="0" algn="ctr">
              <a:lnSpc>
                <a:spcPts val="2750"/>
              </a:lnSpc>
              <a:buNone/>
            </a:pPr>
            <a:r>
              <a:rPr lang="en-US" sz="2200" dirty="0">
                <a:solidFill>
                  <a:srgbClr val="091C53"/>
                </a:solidFill>
                <a:latin typeface="Instrument Sans Semi Bold" pitchFamily="34" charset="0"/>
                <a:ea typeface="Instrument Sans Semi Bold" pitchFamily="34" charset="-122"/>
                <a:cs typeface="Instrument Sans Semi Bold" pitchFamily="34" charset="-120"/>
              </a:rPr>
              <a:t>Klaviatura</a:t>
            </a:r>
            <a:endParaRPr lang="en-US" sz="2200" dirty="0"/>
          </a:p>
        </p:txBody>
      </p:sp>
      <p:sp>
        <p:nvSpPr>
          <p:cNvPr id="14" name="Text 9"/>
          <p:cNvSpPr/>
          <p:nvPr/>
        </p:nvSpPr>
        <p:spPr>
          <a:xfrm>
            <a:off x="9760982" y="3750231"/>
            <a:ext cx="4030266" cy="362903"/>
          </a:xfrm>
          <a:prstGeom prst="rect">
            <a:avLst/>
          </a:prstGeom>
          <a:noFill/>
          <a:ln/>
        </p:spPr>
        <p:txBody>
          <a:bodyPr wrap="none" lIns="0" tIns="0" rIns="0" bIns="0" rtlCol="0" anchor="t"/>
          <a:lstStyle/>
          <a:p>
            <a:pPr marL="0" indent="0" algn="ctr">
              <a:lnSpc>
                <a:spcPts val="2850"/>
              </a:lnSpc>
              <a:buNone/>
            </a:pPr>
            <a:r>
              <a:rPr lang="en-US" sz="1750" dirty="0">
                <a:solidFill>
                  <a:srgbClr val="1E3063"/>
                </a:solidFill>
                <a:latin typeface="Instrument Sans Medium" pitchFamily="34" charset="0"/>
                <a:ea typeface="Instrument Sans Medium" pitchFamily="34" charset="-122"/>
                <a:cs typeface="Instrument Sans Medium" pitchFamily="34" charset="-120"/>
              </a:rPr>
              <a:t>Ma’lumotlarni kiritish uchun ishlatiladi.</a:t>
            </a:r>
            <a:endParaRPr lang="en-US" sz="1750" dirty="0"/>
          </a:p>
        </p:txBody>
      </p:sp>
      <p:sp>
        <p:nvSpPr>
          <p:cNvPr id="15" name="Прямоугольник 14"/>
          <p:cNvSpPr/>
          <p:nvPr/>
        </p:nvSpPr>
        <p:spPr>
          <a:xfrm>
            <a:off x="12633434" y="7527368"/>
            <a:ext cx="1996966" cy="702231"/>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ru-RU"/>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717840"/>
          </a:xfrm>
          <a:prstGeom prst="rect">
            <a:avLst/>
          </a:prstGeom>
        </p:spPr>
      </p:pic>
      <p:sp>
        <p:nvSpPr>
          <p:cNvPr id="3" name="Text 0"/>
          <p:cNvSpPr/>
          <p:nvPr/>
        </p:nvSpPr>
        <p:spPr>
          <a:xfrm>
            <a:off x="724733" y="3157776"/>
            <a:ext cx="9110782" cy="647105"/>
          </a:xfrm>
          <a:prstGeom prst="rect">
            <a:avLst/>
          </a:prstGeom>
          <a:noFill/>
          <a:ln/>
        </p:spPr>
        <p:txBody>
          <a:bodyPr wrap="none" lIns="0" tIns="0" rIns="0" bIns="0" rtlCol="0" anchor="t"/>
          <a:lstStyle/>
          <a:p>
            <a:pPr marL="0" indent="0" algn="l">
              <a:lnSpc>
                <a:spcPts val="5050"/>
              </a:lnSpc>
              <a:buNone/>
            </a:pPr>
            <a:r>
              <a:rPr lang="en-US" sz="4050" dirty="0">
                <a:solidFill>
                  <a:srgbClr val="091C53"/>
                </a:solidFill>
                <a:latin typeface="Instrument Sans Semi Bold" pitchFamily="34" charset="0"/>
                <a:ea typeface="Instrument Sans Semi Bold" pitchFamily="34" charset="-122"/>
                <a:cs typeface="Instrument Sans Semi Bold" pitchFamily="34" charset="-120"/>
              </a:rPr>
              <a:t>Protsessor Blokining Ichki Qurilmalari</a:t>
            </a:r>
            <a:endParaRPr lang="en-US" sz="4050" dirty="0"/>
          </a:p>
        </p:txBody>
      </p:sp>
      <p:sp>
        <p:nvSpPr>
          <p:cNvPr id="4" name="Shape 1"/>
          <p:cNvSpPr/>
          <p:nvPr/>
        </p:nvSpPr>
        <p:spPr>
          <a:xfrm>
            <a:off x="724733" y="6053733"/>
            <a:ext cx="13180933" cy="22860"/>
          </a:xfrm>
          <a:prstGeom prst="roundRect">
            <a:avLst>
              <a:gd name="adj" fmla="val 815272"/>
            </a:avLst>
          </a:prstGeom>
          <a:solidFill>
            <a:srgbClr val="B4CCE3"/>
          </a:solidFill>
          <a:ln/>
        </p:spPr>
      </p:sp>
      <p:sp>
        <p:nvSpPr>
          <p:cNvPr id="5" name="Shape 2"/>
          <p:cNvSpPr/>
          <p:nvPr/>
        </p:nvSpPr>
        <p:spPr>
          <a:xfrm>
            <a:off x="3287197" y="5432643"/>
            <a:ext cx="22860" cy="621149"/>
          </a:xfrm>
          <a:prstGeom prst="roundRect">
            <a:avLst>
              <a:gd name="adj" fmla="val 815272"/>
            </a:avLst>
          </a:prstGeom>
          <a:solidFill>
            <a:srgbClr val="B4CCE3"/>
          </a:solidFill>
          <a:ln/>
        </p:spPr>
      </p:sp>
      <p:sp>
        <p:nvSpPr>
          <p:cNvPr id="6" name="Shape 3"/>
          <p:cNvSpPr/>
          <p:nvPr/>
        </p:nvSpPr>
        <p:spPr>
          <a:xfrm>
            <a:off x="3065740" y="5820787"/>
            <a:ext cx="465892" cy="465892"/>
          </a:xfrm>
          <a:prstGeom prst="roundRect">
            <a:avLst>
              <a:gd name="adj" fmla="val 40003"/>
            </a:avLst>
          </a:prstGeom>
          <a:solidFill>
            <a:srgbClr val="CEE6FD"/>
          </a:solidFill>
          <a:ln/>
        </p:spPr>
      </p:sp>
      <p:sp>
        <p:nvSpPr>
          <p:cNvPr id="7" name="Text 4"/>
          <p:cNvSpPr/>
          <p:nvPr/>
        </p:nvSpPr>
        <p:spPr>
          <a:xfrm>
            <a:off x="3143369" y="5859542"/>
            <a:ext cx="310515" cy="388263"/>
          </a:xfrm>
          <a:prstGeom prst="rect">
            <a:avLst/>
          </a:prstGeom>
          <a:noFill/>
          <a:ln/>
        </p:spPr>
        <p:txBody>
          <a:bodyPr wrap="none" lIns="0" tIns="0" rIns="0" bIns="0" rtlCol="0" anchor="t"/>
          <a:lstStyle/>
          <a:p>
            <a:pPr marL="0" indent="0" algn="ctr">
              <a:lnSpc>
                <a:spcPts val="2400"/>
              </a:lnSpc>
              <a:buNone/>
            </a:pPr>
            <a:r>
              <a:rPr lang="en-US" sz="2400" dirty="0">
                <a:solidFill>
                  <a:srgbClr val="1E3063"/>
                </a:solidFill>
                <a:latin typeface="Instrument Sans Semi Bold" pitchFamily="34" charset="0"/>
                <a:ea typeface="Instrument Sans Semi Bold" pitchFamily="34" charset="-122"/>
                <a:cs typeface="Instrument Sans Semi Bold" pitchFamily="34" charset="-120"/>
              </a:rPr>
              <a:t>1</a:t>
            </a:r>
            <a:endParaRPr lang="en-US" sz="2400" dirty="0"/>
          </a:p>
        </p:txBody>
      </p:sp>
      <p:sp>
        <p:nvSpPr>
          <p:cNvPr id="8" name="Text 5"/>
          <p:cNvSpPr/>
          <p:nvPr/>
        </p:nvSpPr>
        <p:spPr>
          <a:xfrm>
            <a:off x="1748076" y="4115395"/>
            <a:ext cx="3101340" cy="323493"/>
          </a:xfrm>
          <a:prstGeom prst="rect">
            <a:avLst/>
          </a:prstGeom>
          <a:noFill/>
          <a:ln/>
        </p:spPr>
        <p:txBody>
          <a:bodyPr wrap="none" lIns="0" tIns="0" rIns="0" bIns="0" rtlCol="0" anchor="t"/>
          <a:lstStyle/>
          <a:p>
            <a:pPr marL="0" indent="0" algn="ctr">
              <a:lnSpc>
                <a:spcPts val="2500"/>
              </a:lnSpc>
              <a:buNone/>
            </a:pPr>
            <a:r>
              <a:rPr lang="en-US" sz="2000" dirty="0">
                <a:solidFill>
                  <a:srgbClr val="1E3063"/>
                </a:solidFill>
                <a:latin typeface="Instrument Sans Semi Bold" pitchFamily="34" charset="0"/>
                <a:ea typeface="Instrument Sans Semi Bold" pitchFamily="34" charset="-122"/>
                <a:cs typeface="Instrument Sans Semi Bold" pitchFamily="34" charset="-120"/>
              </a:rPr>
              <a:t>Korpus va elektr ta’minoti</a:t>
            </a:r>
            <a:endParaRPr lang="en-US" sz="2000" dirty="0"/>
          </a:p>
        </p:txBody>
      </p:sp>
      <p:sp>
        <p:nvSpPr>
          <p:cNvPr id="9" name="Text 6"/>
          <p:cNvSpPr/>
          <p:nvPr/>
        </p:nvSpPr>
        <p:spPr>
          <a:xfrm>
            <a:off x="931783" y="4563070"/>
            <a:ext cx="4734044" cy="662464"/>
          </a:xfrm>
          <a:prstGeom prst="rect">
            <a:avLst/>
          </a:prstGeom>
          <a:noFill/>
          <a:ln/>
        </p:spPr>
        <p:txBody>
          <a:bodyPr wrap="square" lIns="0" tIns="0" rIns="0" bIns="0" rtlCol="0" anchor="t"/>
          <a:lstStyle/>
          <a:p>
            <a:pPr marL="0" indent="0" algn="ctr">
              <a:lnSpc>
                <a:spcPts val="2600"/>
              </a:lnSpc>
              <a:buNone/>
            </a:pPr>
            <a:r>
              <a:rPr lang="en-US" sz="1600" dirty="0">
                <a:solidFill>
                  <a:srgbClr val="1E3063"/>
                </a:solidFill>
                <a:latin typeface="Instrument Sans Medium" pitchFamily="34" charset="0"/>
                <a:ea typeface="Instrument Sans Medium" pitchFamily="34" charset="-122"/>
                <a:cs typeface="Instrument Sans Medium" pitchFamily="34" charset="-120"/>
              </a:rPr>
              <a:t>Barcha qismlarni birlashtiradi va energiya bilan ta’minlaydi.</a:t>
            </a:r>
            <a:endParaRPr lang="en-US" sz="1600" dirty="0"/>
          </a:p>
        </p:txBody>
      </p:sp>
      <p:sp>
        <p:nvSpPr>
          <p:cNvPr id="10" name="Shape 7"/>
          <p:cNvSpPr/>
          <p:nvPr/>
        </p:nvSpPr>
        <p:spPr>
          <a:xfrm>
            <a:off x="5964793" y="6053673"/>
            <a:ext cx="22860" cy="621149"/>
          </a:xfrm>
          <a:prstGeom prst="roundRect">
            <a:avLst>
              <a:gd name="adj" fmla="val 815272"/>
            </a:avLst>
          </a:prstGeom>
          <a:solidFill>
            <a:srgbClr val="B4CCE3"/>
          </a:solidFill>
          <a:ln/>
        </p:spPr>
      </p:sp>
      <p:sp>
        <p:nvSpPr>
          <p:cNvPr id="11" name="Shape 8"/>
          <p:cNvSpPr/>
          <p:nvPr/>
        </p:nvSpPr>
        <p:spPr>
          <a:xfrm>
            <a:off x="5743337" y="5820787"/>
            <a:ext cx="465892" cy="465892"/>
          </a:xfrm>
          <a:prstGeom prst="roundRect">
            <a:avLst>
              <a:gd name="adj" fmla="val 40003"/>
            </a:avLst>
          </a:prstGeom>
          <a:solidFill>
            <a:srgbClr val="CEE6FD"/>
          </a:solidFill>
          <a:ln/>
        </p:spPr>
      </p:sp>
      <p:sp>
        <p:nvSpPr>
          <p:cNvPr id="12" name="Text 9"/>
          <p:cNvSpPr/>
          <p:nvPr/>
        </p:nvSpPr>
        <p:spPr>
          <a:xfrm>
            <a:off x="5820966" y="5859542"/>
            <a:ext cx="310515" cy="388263"/>
          </a:xfrm>
          <a:prstGeom prst="rect">
            <a:avLst/>
          </a:prstGeom>
          <a:noFill/>
          <a:ln/>
        </p:spPr>
        <p:txBody>
          <a:bodyPr wrap="none" lIns="0" tIns="0" rIns="0" bIns="0" rtlCol="0" anchor="t"/>
          <a:lstStyle/>
          <a:p>
            <a:pPr marL="0" indent="0" algn="ctr">
              <a:lnSpc>
                <a:spcPts val="2400"/>
              </a:lnSpc>
              <a:buNone/>
            </a:pPr>
            <a:r>
              <a:rPr lang="en-US" sz="2400" dirty="0">
                <a:solidFill>
                  <a:srgbClr val="1E3063"/>
                </a:solidFill>
                <a:latin typeface="Instrument Sans Semi Bold" pitchFamily="34" charset="0"/>
                <a:ea typeface="Instrument Sans Semi Bold" pitchFamily="34" charset="-122"/>
                <a:cs typeface="Instrument Sans Semi Bold" pitchFamily="34" charset="-120"/>
              </a:rPr>
              <a:t>2</a:t>
            </a:r>
            <a:endParaRPr lang="en-US" sz="2400" dirty="0"/>
          </a:p>
        </p:txBody>
      </p:sp>
      <p:sp>
        <p:nvSpPr>
          <p:cNvPr id="13" name="Text 10"/>
          <p:cNvSpPr/>
          <p:nvPr/>
        </p:nvSpPr>
        <p:spPr>
          <a:xfrm>
            <a:off x="4682133" y="6881932"/>
            <a:ext cx="2588419" cy="323493"/>
          </a:xfrm>
          <a:prstGeom prst="rect">
            <a:avLst/>
          </a:prstGeom>
          <a:noFill/>
          <a:ln/>
        </p:spPr>
        <p:txBody>
          <a:bodyPr wrap="none" lIns="0" tIns="0" rIns="0" bIns="0" rtlCol="0" anchor="t"/>
          <a:lstStyle/>
          <a:p>
            <a:pPr marL="0" indent="0" algn="ctr">
              <a:lnSpc>
                <a:spcPts val="2500"/>
              </a:lnSpc>
              <a:buNone/>
            </a:pPr>
            <a:r>
              <a:rPr lang="en-US" sz="2000" dirty="0">
                <a:solidFill>
                  <a:srgbClr val="1E3063"/>
                </a:solidFill>
                <a:latin typeface="Instrument Sans Semi Bold" pitchFamily="34" charset="0"/>
                <a:ea typeface="Instrument Sans Semi Bold" pitchFamily="34" charset="-122"/>
                <a:cs typeface="Instrument Sans Semi Bold" pitchFamily="34" charset="-120"/>
              </a:rPr>
              <a:t>Asosiy plata</a:t>
            </a:r>
            <a:endParaRPr lang="en-US" sz="2000" dirty="0"/>
          </a:p>
        </p:txBody>
      </p:sp>
      <p:sp>
        <p:nvSpPr>
          <p:cNvPr id="14" name="Text 11"/>
          <p:cNvSpPr/>
          <p:nvPr/>
        </p:nvSpPr>
        <p:spPr>
          <a:xfrm>
            <a:off x="3609380" y="7329607"/>
            <a:ext cx="4734044" cy="331232"/>
          </a:xfrm>
          <a:prstGeom prst="rect">
            <a:avLst/>
          </a:prstGeom>
          <a:noFill/>
          <a:ln/>
        </p:spPr>
        <p:txBody>
          <a:bodyPr wrap="none" lIns="0" tIns="0" rIns="0" bIns="0" rtlCol="0" anchor="t"/>
          <a:lstStyle/>
          <a:p>
            <a:pPr marL="0" indent="0" algn="ctr">
              <a:lnSpc>
                <a:spcPts val="2600"/>
              </a:lnSpc>
              <a:buNone/>
            </a:pPr>
            <a:r>
              <a:rPr lang="en-US" sz="1600" dirty="0">
                <a:solidFill>
                  <a:srgbClr val="1E3063"/>
                </a:solidFill>
                <a:latin typeface="Instrument Sans Medium" pitchFamily="34" charset="0"/>
                <a:ea typeface="Instrument Sans Medium" pitchFamily="34" charset="-122"/>
                <a:cs typeface="Instrument Sans Medium" pitchFamily="34" charset="-120"/>
              </a:rPr>
              <a:t>Qurilmalarni o‘zaro bog‘laydi.</a:t>
            </a:r>
            <a:endParaRPr lang="en-US" sz="1600" dirty="0"/>
          </a:p>
        </p:txBody>
      </p:sp>
      <p:sp>
        <p:nvSpPr>
          <p:cNvPr id="15" name="Shape 12"/>
          <p:cNvSpPr/>
          <p:nvPr/>
        </p:nvSpPr>
        <p:spPr>
          <a:xfrm>
            <a:off x="8642390" y="5432643"/>
            <a:ext cx="22860" cy="621149"/>
          </a:xfrm>
          <a:prstGeom prst="roundRect">
            <a:avLst>
              <a:gd name="adj" fmla="val 815272"/>
            </a:avLst>
          </a:prstGeom>
          <a:solidFill>
            <a:srgbClr val="B4CCE3"/>
          </a:solidFill>
          <a:ln/>
        </p:spPr>
      </p:sp>
      <p:sp>
        <p:nvSpPr>
          <p:cNvPr id="16" name="Shape 13"/>
          <p:cNvSpPr/>
          <p:nvPr/>
        </p:nvSpPr>
        <p:spPr>
          <a:xfrm>
            <a:off x="8420933" y="5820787"/>
            <a:ext cx="465892" cy="465892"/>
          </a:xfrm>
          <a:prstGeom prst="roundRect">
            <a:avLst>
              <a:gd name="adj" fmla="val 40003"/>
            </a:avLst>
          </a:prstGeom>
          <a:solidFill>
            <a:srgbClr val="CEE6FD"/>
          </a:solidFill>
          <a:ln/>
        </p:spPr>
      </p:sp>
      <p:sp>
        <p:nvSpPr>
          <p:cNvPr id="17" name="Text 14"/>
          <p:cNvSpPr/>
          <p:nvPr/>
        </p:nvSpPr>
        <p:spPr>
          <a:xfrm>
            <a:off x="8498562" y="5859542"/>
            <a:ext cx="310515" cy="388263"/>
          </a:xfrm>
          <a:prstGeom prst="rect">
            <a:avLst/>
          </a:prstGeom>
          <a:noFill/>
          <a:ln/>
        </p:spPr>
        <p:txBody>
          <a:bodyPr wrap="none" lIns="0" tIns="0" rIns="0" bIns="0" rtlCol="0" anchor="t"/>
          <a:lstStyle/>
          <a:p>
            <a:pPr marL="0" indent="0" algn="ctr">
              <a:lnSpc>
                <a:spcPts val="2400"/>
              </a:lnSpc>
              <a:buNone/>
            </a:pPr>
            <a:r>
              <a:rPr lang="en-US" sz="2400" dirty="0">
                <a:solidFill>
                  <a:srgbClr val="1E3063"/>
                </a:solidFill>
                <a:latin typeface="Instrument Sans Semi Bold" pitchFamily="34" charset="0"/>
                <a:ea typeface="Instrument Sans Semi Bold" pitchFamily="34" charset="-122"/>
                <a:cs typeface="Instrument Sans Semi Bold" pitchFamily="34" charset="-120"/>
              </a:rPr>
              <a:t>3</a:t>
            </a:r>
            <a:endParaRPr lang="en-US" sz="2400" dirty="0"/>
          </a:p>
        </p:txBody>
      </p:sp>
      <p:sp>
        <p:nvSpPr>
          <p:cNvPr id="18" name="Text 15"/>
          <p:cNvSpPr/>
          <p:nvPr/>
        </p:nvSpPr>
        <p:spPr>
          <a:xfrm>
            <a:off x="7153394" y="4446627"/>
            <a:ext cx="3001208" cy="323493"/>
          </a:xfrm>
          <a:prstGeom prst="rect">
            <a:avLst/>
          </a:prstGeom>
          <a:noFill/>
          <a:ln/>
        </p:spPr>
        <p:txBody>
          <a:bodyPr wrap="none" lIns="0" tIns="0" rIns="0" bIns="0" rtlCol="0" anchor="t"/>
          <a:lstStyle/>
          <a:p>
            <a:pPr marL="0" indent="0" algn="ctr">
              <a:lnSpc>
                <a:spcPts val="2500"/>
              </a:lnSpc>
              <a:buNone/>
            </a:pPr>
            <a:r>
              <a:rPr lang="en-US" sz="2000" dirty="0">
                <a:solidFill>
                  <a:srgbClr val="1E3063"/>
                </a:solidFill>
                <a:latin typeface="Instrument Sans Semi Bold" pitchFamily="34" charset="0"/>
                <a:ea typeface="Instrument Sans Semi Bold" pitchFamily="34" charset="-122"/>
                <a:cs typeface="Instrument Sans Semi Bold" pitchFamily="34" charset="-120"/>
              </a:rPr>
              <a:t>Mikroprotsessor va kuler</a:t>
            </a:r>
            <a:endParaRPr lang="en-US" sz="2000" dirty="0"/>
          </a:p>
        </p:txBody>
      </p:sp>
      <p:sp>
        <p:nvSpPr>
          <p:cNvPr id="19" name="Text 16"/>
          <p:cNvSpPr/>
          <p:nvPr/>
        </p:nvSpPr>
        <p:spPr>
          <a:xfrm>
            <a:off x="6286976" y="4894302"/>
            <a:ext cx="4734044" cy="331232"/>
          </a:xfrm>
          <a:prstGeom prst="rect">
            <a:avLst/>
          </a:prstGeom>
          <a:noFill/>
          <a:ln/>
        </p:spPr>
        <p:txBody>
          <a:bodyPr wrap="none" lIns="0" tIns="0" rIns="0" bIns="0" rtlCol="0" anchor="t"/>
          <a:lstStyle/>
          <a:p>
            <a:pPr marL="0" indent="0" algn="ctr">
              <a:lnSpc>
                <a:spcPts val="2600"/>
              </a:lnSpc>
              <a:buNone/>
            </a:pPr>
            <a:r>
              <a:rPr lang="en-US" sz="1600" dirty="0">
                <a:solidFill>
                  <a:srgbClr val="1E3063"/>
                </a:solidFill>
                <a:latin typeface="Instrument Sans Medium" pitchFamily="34" charset="0"/>
                <a:ea typeface="Instrument Sans Medium" pitchFamily="34" charset="-122"/>
                <a:cs typeface="Instrument Sans Medium" pitchFamily="34" charset="-120"/>
              </a:rPr>
              <a:t>Hisoblashlarni bajaradi va sovutadi.</a:t>
            </a:r>
            <a:endParaRPr lang="en-US" sz="1600" dirty="0"/>
          </a:p>
        </p:txBody>
      </p:sp>
      <p:sp>
        <p:nvSpPr>
          <p:cNvPr id="20" name="Shape 17"/>
          <p:cNvSpPr/>
          <p:nvPr/>
        </p:nvSpPr>
        <p:spPr>
          <a:xfrm>
            <a:off x="11319986" y="6053673"/>
            <a:ext cx="22860" cy="621149"/>
          </a:xfrm>
          <a:prstGeom prst="roundRect">
            <a:avLst>
              <a:gd name="adj" fmla="val 815272"/>
            </a:avLst>
          </a:prstGeom>
          <a:solidFill>
            <a:srgbClr val="B4CCE3"/>
          </a:solidFill>
          <a:ln/>
        </p:spPr>
      </p:sp>
      <p:sp>
        <p:nvSpPr>
          <p:cNvPr id="21" name="Shape 18"/>
          <p:cNvSpPr/>
          <p:nvPr/>
        </p:nvSpPr>
        <p:spPr>
          <a:xfrm>
            <a:off x="11098530" y="5820787"/>
            <a:ext cx="465892" cy="465892"/>
          </a:xfrm>
          <a:prstGeom prst="roundRect">
            <a:avLst>
              <a:gd name="adj" fmla="val 40003"/>
            </a:avLst>
          </a:prstGeom>
          <a:solidFill>
            <a:srgbClr val="CEE6FD"/>
          </a:solidFill>
          <a:ln/>
        </p:spPr>
      </p:sp>
      <p:sp>
        <p:nvSpPr>
          <p:cNvPr id="22" name="Text 19"/>
          <p:cNvSpPr/>
          <p:nvPr/>
        </p:nvSpPr>
        <p:spPr>
          <a:xfrm>
            <a:off x="11176159" y="5859542"/>
            <a:ext cx="310515" cy="388263"/>
          </a:xfrm>
          <a:prstGeom prst="rect">
            <a:avLst/>
          </a:prstGeom>
          <a:noFill/>
          <a:ln/>
        </p:spPr>
        <p:txBody>
          <a:bodyPr wrap="none" lIns="0" tIns="0" rIns="0" bIns="0" rtlCol="0" anchor="t"/>
          <a:lstStyle/>
          <a:p>
            <a:pPr marL="0" indent="0" algn="ctr">
              <a:lnSpc>
                <a:spcPts val="2400"/>
              </a:lnSpc>
              <a:buNone/>
            </a:pPr>
            <a:r>
              <a:rPr lang="en-US" sz="2400" dirty="0">
                <a:solidFill>
                  <a:srgbClr val="1E3063"/>
                </a:solidFill>
                <a:latin typeface="Instrument Sans Semi Bold" pitchFamily="34" charset="0"/>
                <a:ea typeface="Instrument Sans Semi Bold" pitchFamily="34" charset="-122"/>
                <a:cs typeface="Instrument Sans Semi Bold" pitchFamily="34" charset="-120"/>
              </a:rPr>
              <a:t>4</a:t>
            </a:r>
            <a:endParaRPr lang="en-US" sz="2400" dirty="0"/>
          </a:p>
        </p:txBody>
      </p:sp>
      <p:sp>
        <p:nvSpPr>
          <p:cNvPr id="23" name="Text 20"/>
          <p:cNvSpPr/>
          <p:nvPr/>
        </p:nvSpPr>
        <p:spPr>
          <a:xfrm>
            <a:off x="9719310" y="6881932"/>
            <a:ext cx="3224570" cy="323493"/>
          </a:xfrm>
          <a:prstGeom prst="rect">
            <a:avLst/>
          </a:prstGeom>
          <a:noFill/>
          <a:ln/>
        </p:spPr>
        <p:txBody>
          <a:bodyPr wrap="none" lIns="0" tIns="0" rIns="0" bIns="0" rtlCol="0" anchor="t"/>
          <a:lstStyle/>
          <a:p>
            <a:pPr marL="0" indent="0" algn="ctr">
              <a:lnSpc>
                <a:spcPts val="2500"/>
              </a:lnSpc>
              <a:buNone/>
            </a:pPr>
            <a:r>
              <a:rPr lang="en-US" sz="2000" dirty="0">
                <a:solidFill>
                  <a:srgbClr val="1E3063"/>
                </a:solidFill>
                <a:latin typeface="Instrument Sans Semi Bold" pitchFamily="34" charset="0"/>
                <a:ea typeface="Instrument Sans Semi Bold" pitchFamily="34" charset="-122"/>
                <a:cs typeface="Instrument Sans Semi Bold" pitchFamily="34" charset="-120"/>
              </a:rPr>
              <a:t>Tezkor xotira va qattiq disk</a:t>
            </a:r>
            <a:endParaRPr lang="en-US" sz="2000" dirty="0"/>
          </a:p>
        </p:txBody>
      </p:sp>
      <p:sp>
        <p:nvSpPr>
          <p:cNvPr id="24" name="Text 21"/>
          <p:cNvSpPr/>
          <p:nvPr/>
        </p:nvSpPr>
        <p:spPr>
          <a:xfrm>
            <a:off x="8964573" y="7329607"/>
            <a:ext cx="4734044" cy="331232"/>
          </a:xfrm>
          <a:prstGeom prst="rect">
            <a:avLst/>
          </a:prstGeom>
          <a:noFill/>
          <a:ln/>
        </p:spPr>
        <p:txBody>
          <a:bodyPr wrap="none" lIns="0" tIns="0" rIns="0" bIns="0" rtlCol="0" anchor="t"/>
          <a:lstStyle/>
          <a:p>
            <a:pPr marL="0" indent="0" algn="ctr">
              <a:lnSpc>
                <a:spcPts val="2600"/>
              </a:lnSpc>
              <a:buNone/>
            </a:pPr>
            <a:r>
              <a:rPr lang="en-US" sz="1600" dirty="0">
                <a:solidFill>
                  <a:srgbClr val="1E3063"/>
                </a:solidFill>
                <a:latin typeface="Instrument Sans Medium" pitchFamily="34" charset="0"/>
                <a:ea typeface="Instrument Sans Medium" pitchFamily="34" charset="-122"/>
                <a:cs typeface="Instrument Sans Medium" pitchFamily="34" charset="-120"/>
              </a:rPr>
              <a:t>Ma’lumotlarni vaqtincha va doimiy saqlaydi.</a:t>
            </a:r>
            <a:endParaRPr lang="en-US" sz="1600" dirty="0"/>
          </a:p>
        </p:txBody>
      </p:sp>
      <p:sp>
        <p:nvSpPr>
          <p:cNvPr id="25" name="Прямоугольник 24"/>
          <p:cNvSpPr/>
          <p:nvPr/>
        </p:nvSpPr>
        <p:spPr>
          <a:xfrm>
            <a:off x="12633434" y="7746124"/>
            <a:ext cx="1996966" cy="483475"/>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ru-RU"/>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317194"/>
          </a:xfrm>
          <a:prstGeom prst="rect">
            <a:avLst/>
          </a:prstGeom>
        </p:spPr>
      </p:pic>
      <p:sp>
        <p:nvSpPr>
          <p:cNvPr id="3" name="Text 0"/>
          <p:cNvSpPr/>
          <p:nvPr/>
        </p:nvSpPr>
        <p:spPr>
          <a:xfrm>
            <a:off x="617934" y="2692479"/>
            <a:ext cx="11739801" cy="551617"/>
          </a:xfrm>
          <a:prstGeom prst="rect">
            <a:avLst/>
          </a:prstGeom>
          <a:noFill/>
          <a:ln/>
        </p:spPr>
        <p:txBody>
          <a:bodyPr wrap="none" lIns="0" tIns="0" rIns="0" bIns="0" rtlCol="0" anchor="t"/>
          <a:lstStyle/>
          <a:p>
            <a:pPr marL="0" indent="0" algn="l">
              <a:lnSpc>
                <a:spcPts val="4300"/>
              </a:lnSpc>
              <a:buNone/>
            </a:pPr>
            <a:r>
              <a:rPr lang="en-US" sz="3450" dirty="0">
                <a:solidFill>
                  <a:srgbClr val="091C53"/>
                </a:solidFill>
                <a:latin typeface="Instrument Sans Semi Bold" pitchFamily="34" charset="0"/>
                <a:ea typeface="Instrument Sans Semi Bold" pitchFamily="34" charset="-122"/>
                <a:cs typeface="Instrument Sans Semi Bold" pitchFamily="34" charset="-120"/>
              </a:rPr>
              <a:t>Kompyuterga Ulanadigan Qurilmalar va Ularning Toifalari</a:t>
            </a:r>
            <a:endParaRPr lang="en-US" sz="3450" dirty="0"/>
          </a:p>
        </p:txBody>
      </p:sp>
      <p:pic>
        <p:nvPicPr>
          <p:cNvPr id="4" name="Image 1" descr="preencoded.png"/>
          <p:cNvPicPr>
            <a:picLocks noChangeAspect="1"/>
          </p:cNvPicPr>
          <p:nvPr/>
        </p:nvPicPr>
        <p:blipFill>
          <a:blip r:embed="rId4"/>
          <a:stretch>
            <a:fillRect/>
          </a:stretch>
        </p:blipFill>
        <p:spPr>
          <a:xfrm>
            <a:off x="617934" y="3508891"/>
            <a:ext cx="882729" cy="1059299"/>
          </a:xfrm>
          <a:prstGeom prst="rect">
            <a:avLst/>
          </a:prstGeom>
        </p:spPr>
      </p:pic>
      <p:sp>
        <p:nvSpPr>
          <p:cNvPr id="5" name="Text 1"/>
          <p:cNvSpPr/>
          <p:nvPr/>
        </p:nvSpPr>
        <p:spPr>
          <a:xfrm>
            <a:off x="1765459" y="3685342"/>
            <a:ext cx="2206943" cy="275868"/>
          </a:xfrm>
          <a:prstGeom prst="rect">
            <a:avLst/>
          </a:prstGeom>
          <a:noFill/>
          <a:ln/>
        </p:spPr>
        <p:txBody>
          <a:bodyPr wrap="none" lIns="0" tIns="0" rIns="0" bIns="0" rtlCol="0" anchor="t"/>
          <a:lstStyle/>
          <a:p>
            <a:pPr marL="0" indent="0" algn="l">
              <a:lnSpc>
                <a:spcPts val="2150"/>
              </a:lnSpc>
              <a:buNone/>
            </a:pPr>
            <a:r>
              <a:rPr lang="en-US" sz="1700" dirty="0">
                <a:solidFill>
                  <a:srgbClr val="1E3063"/>
                </a:solidFill>
                <a:latin typeface="Instrument Sans Semi Bold" pitchFamily="34" charset="0"/>
                <a:ea typeface="Instrument Sans Semi Bold" pitchFamily="34" charset="-122"/>
                <a:cs typeface="Instrument Sans Semi Bold" pitchFamily="34" charset="-120"/>
              </a:rPr>
              <a:t>Joylangan qurilmalar</a:t>
            </a:r>
            <a:endParaRPr lang="en-US" sz="1700" dirty="0"/>
          </a:p>
        </p:txBody>
      </p:sp>
      <p:sp>
        <p:nvSpPr>
          <p:cNvPr id="6" name="Text 2"/>
          <p:cNvSpPr/>
          <p:nvPr/>
        </p:nvSpPr>
        <p:spPr>
          <a:xfrm>
            <a:off x="1765459" y="4067056"/>
            <a:ext cx="12247007" cy="282416"/>
          </a:xfrm>
          <a:prstGeom prst="rect">
            <a:avLst/>
          </a:prstGeom>
          <a:noFill/>
          <a:ln/>
        </p:spPr>
        <p:txBody>
          <a:bodyPr wrap="none" lIns="0" tIns="0" rIns="0" bIns="0" rtlCol="0" anchor="t"/>
          <a:lstStyle/>
          <a:p>
            <a:pPr marL="0" indent="0" algn="l">
              <a:lnSpc>
                <a:spcPts val="2200"/>
              </a:lnSpc>
              <a:buNone/>
            </a:pPr>
            <a:r>
              <a:rPr lang="en-US" sz="1350" dirty="0">
                <a:solidFill>
                  <a:srgbClr val="1E3063"/>
                </a:solidFill>
                <a:latin typeface="Instrument Sans Medium" pitchFamily="34" charset="0"/>
                <a:ea typeface="Instrument Sans Medium" pitchFamily="34" charset="-122"/>
                <a:cs typeface="Instrument Sans Medium" pitchFamily="34" charset="-120"/>
              </a:rPr>
              <a:t>Asosiy plataga biriktirilgan.</a:t>
            </a:r>
            <a:endParaRPr lang="en-US" sz="1350" dirty="0"/>
          </a:p>
        </p:txBody>
      </p:sp>
      <p:pic>
        <p:nvPicPr>
          <p:cNvPr id="7" name="Image 2" descr="preencoded.png"/>
          <p:cNvPicPr>
            <a:picLocks noChangeAspect="1"/>
          </p:cNvPicPr>
          <p:nvPr/>
        </p:nvPicPr>
        <p:blipFill>
          <a:blip r:embed="rId5"/>
          <a:stretch>
            <a:fillRect/>
          </a:stretch>
        </p:blipFill>
        <p:spPr>
          <a:xfrm>
            <a:off x="617934" y="4568190"/>
            <a:ext cx="882729" cy="1059299"/>
          </a:xfrm>
          <a:prstGeom prst="rect">
            <a:avLst/>
          </a:prstGeom>
        </p:spPr>
      </p:pic>
      <p:sp>
        <p:nvSpPr>
          <p:cNvPr id="8" name="Text 3"/>
          <p:cNvSpPr/>
          <p:nvPr/>
        </p:nvSpPr>
        <p:spPr>
          <a:xfrm>
            <a:off x="1765459" y="4744641"/>
            <a:ext cx="2206943" cy="275868"/>
          </a:xfrm>
          <a:prstGeom prst="rect">
            <a:avLst/>
          </a:prstGeom>
          <a:noFill/>
          <a:ln/>
        </p:spPr>
        <p:txBody>
          <a:bodyPr wrap="none" lIns="0" tIns="0" rIns="0" bIns="0" rtlCol="0" anchor="t"/>
          <a:lstStyle/>
          <a:p>
            <a:pPr marL="0" indent="0" algn="l">
              <a:lnSpc>
                <a:spcPts val="2150"/>
              </a:lnSpc>
              <a:buNone/>
            </a:pPr>
            <a:r>
              <a:rPr lang="en-US" sz="1700" dirty="0">
                <a:solidFill>
                  <a:srgbClr val="1E3063"/>
                </a:solidFill>
                <a:latin typeface="Instrument Sans Semi Bold" pitchFamily="34" charset="0"/>
                <a:ea typeface="Instrument Sans Semi Bold" pitchFamily="34" charset="-122"/>
                <a:cs typeface="Instrument Sans Semi Bold" pitchFamily="34" charset="-120"/>
              </a:rPr>
              <a:t>Ichki qurilmalar</a:t>
            </a:r>
            <a:endParaRPr lang="en-US" sz="1700" dirty="0"/>
          </a:p>
        </p:txBody>
      </p:sp>
      <p:sp>
        <p:nvSpPr>
          <p:cNvPr id="9" name="Text 4"/>
          <p:cNvSpPr/>
          <p:nvPr/>
        </p:nvSpPr>
        <p:spPr>
          <a:xfrm>
            <a:off x="1765459" y="5126355"/>
            <a:ext cx="12247007" cy="282416"/>
          </a:xfrm>
          <a:prstGeom prst="rect">
            <a:avLst/>
          </a:prstGeom>
          <a:noFill/>
          <a:ln/>
        </p:spPr>
        <p:txBody>
          <a:bodyPr wrap="none" lIns="0" tIns="0" rIns="0" bIns="0" rtlCol="0" anchor="t"/>
          <a:lstStyle/>
          <a:p>
            <a:pPr marL="0" indent="0" algn="l">
              <a:lnSpc>
                <a:spcPts val="2200"/>
              </a:lnSpc>
              <a:buNone/>
            </a:pPr>
            <a:r>
              <a:rPr lang="en-US" sz="1350" dirty="0">
                <a:solidFill>
                  <a:srgbClr val="1E3063"/>
                </a:solidFill>
                <a:latin typeface="Instrument Sans Medium" pitchFamily="34" charset="0"/>
                <a:ea typeface="Instrument Sans Medium" pitchFamily="34" charset="-122"/>
                <a:cs typeface="Instrument Sans Medium" pitchFamily="34" charset="-120"/>
              </a:rPr>
              <a:t>Protsessor blokida joylashgan, shinalar orqali ulanadi.</a:t>
            </a:r>
            <a:endParaRPr lang="en-US" sz="1350" dirty="0"/>
          </a:p>
        </p:txBody>
      </p:sp>
      <p:pic>
        <p:nvPicPr>
          <p:cNvPr id="10" name="Image 3" descr="preencoded.png"/>
          <p:cNvPicPr>
            <a:picLocks noChangeAspect="1"/>
          </p:cNvPicPr>
          <p:nvPr/>
        </p:nvPicPr>
        <p:blipFill>
          <a:blip r:embed="rId6"/>
          <a:stretch>
            <a:fillRect/>
          </a:stretch>
        </p:blipFill>
        <p:spPr>
          <a:xfrm>
            <a:off x="617934" y="5627489"/>
            <a:ext cx="882729" cy="1059299"/>
          </a:xfrm>
          <a:prstGeom prst="rect">
            <a:avLst/>
          </a:prstGeom>
        </p:spPr>
      </p:pic>
      <p:sp>
        <p:nvSpPr>
          <p:cNvPr id="11" name="Text 5"/>
          <p:cNvSpPr/>
          <p:nvPr/>
        </p:nvSpPr>
        <p:spPr>
          <a:xfrm>
            <a:off x="1765459" y="5803940"/>
            <a:ext cx="2206943" cy="275868"/>
          </a:xfrm>
          <a:prstGeom prst="rect">
            <a:avLst/>
          </a:prstGeom>
          <a:noFill/>
          <a:ln/>
        </p:spPr>
        <p:txBody>
          <a:bodyPr wrap="none" lIns="0" tIns="0" rIns="0" bIns="0" rtlCol="0" anchor="t"/>
          <a:lstStyle/>
          <a:p>
            <a:pPr marL="0" indent="0" algn="l">
              <a:lnSpc>
                <a:spcPts val="2150"/>
              </a:lnSpc>
              <a:buNone/>
            </a:pPr>
            <a:r>
              <a:rPr lang="en-US" sz="1700" dirty="0">
                <a:solidFill>
                  <a:srgbClr val="1E3063"/>
                </a:solidFill>
                <a:latin typeface="Instrument Sans Semi Bold" pitchFamily="34" charset="0"/>
                <a:ea typeface="Instrument Sans Semi Bold" pitchFamily="34" charset="-122"/>
                <a:cs typeface="Instrument Sans Semi Bold" pitchFamily="34" charset="-120"/>
              </a:rPr>
              <a:t>Tashqi qurilmalar</a:t>
            </a:r>
            <a:endParaRPr lang="en-US" sz="1700" dirty="0"/>
          </a:p>
        </p:txBody>
      </p:sp>
      <p:sp>
        <p:nvSpPr>
          <p:cNvPr id="12" name="Text 6"/>
          <p:cNvSpPr/>
          <p:nvPr/>
        </p:nvSpPr>
        <p:spPr>
          <a:xfrm>
            <a:off x="1765458" y="6157138"/>
            <a:ext cx="12247007" cy="282416"/>
          </a:xfrm>
          <a:prstGeom prst="rect">
            <a:avLst/>
          </a:prstGeom>
          <a:noFill/>
          <a:ln/>
        </p:spPr>
        <p:txBody>
          <a:bodyPr wrap="none" lIns="0" tIns="0" rIns="0" bIns="0" rtlCol="0" anchor="t"/>
          <a:lstStyle/>
          <a:p>
            <a:pPr marL="0" indent="0" algn="l">
              <a:lnSpc>
                <a:spcPts val="2200"/>
              </a:lnSpc>
              <a:buNone/>
            </a:pPr>
            <a:r>
              <a:rPr lang="en-US" sz="1350" dirty="0">
                <a:solidFill>
                  <a:srgbClr val="1E3063"/>
                </a:solidFill>
                <a:latin typeface="Instrument Sans Medium" pitchFamily="34" charset="0"/>
                <a:ea typeface="Instrument Sans Medium" pitchFamily="34" charset="-122"/>
                <a:cs typeface="Instrument Sans Medium" pitchFamily="34" charset="-120"/>
              </a:rPr>
              <a:t>Klaviatura, sichqoncha, printer va boshqalar protsessor blokidan tashqarida joylashadi.</a:t>
            </a:r>
            <a:endParaRPr lang="en-US" sz="1350" dirty="0"/>
          </a:p>
        </p:txBody>
      </p:sp>
      <p:pic>
        <p:nvPicPr>
          <p:cNvPr id="13" name="Image 4" descr="preencoded.png"/>
          <p:cNvPicPr>
            <a:picLocks noChangeAspect="1"/>
          </p:cNvPicPr>
          <p:nvPr/>
        </p:nvPicPr>
        <p:blipFill>
          <a:blip r:embed="rId7"/>
          <a:stretch>
            <a:fillRect/>
          </a:stretch>
        </p:blipFill>
        <p:spPr>
          <a:xfrm>
            <a:off x="617934" y="6686788"/>
            <a:ext cx="882729" cy="1059299"/>
          </a:xfrm>
          <a:prstGeom prst="rect">
            <a:avLst/>
          </a:prstGeom>
        </p:spPr>
      </p:pic>
      <p:sp>
        <p:nvSpPr>
          <p:cNvPr id="14" name="Text 7"/>
          <p:cNvSpPr/>
          <p:nvPr/>
        </p:nvSpPr>
        <p:spPr>
          <a:xfrm>
            <a:off x="1765459" y="6863239"/>
            <a:ext cx="2338388" cy="275868"/>
          </a:xfrm>
          <a:prstGeom prst="rect">
            <a:avLst/>
          </a:prstGeom>
          <a:noFill/>
          <a:ln/>
        </p:spPr>
        <p:txBody>
          <a:bodyPr wrap="none" lIns="0" tIns="0" rIns="0" bIns="0" rtlCol="0" anchor="t"/>
          <a:lstStyle/>
          <a:p>
            <a:pPr marL="0" indent="0" algn="l">
              <a:lnSpc>
                <a:spcPts val="2150"/>
              </a:lnSpc>
              <a:buNone/>
            </a:pPr>
            <a:r>
              <a:rPr lang="en-US" sz="1700" dirty="0">
                <a:solidFill>
                  <a:srgbClr val="1E3063"/>
                </a:solidFill>
                <a:latin typeface="Instrument Sans Semi Bold" pitchFamily="34" charset="0"/>
                <a:ea typeface="Instrument Sans Semi Bold" pitchFamily="34" charset="-122"/>
                <a:cs typeface="Instrument Sans Semi Bold" pitchFamily="34" charset="-120"/>
              </a:rPr>
              <a:t>Qo‘shimcha qurilmalar</a:t>
            </a:r>
            <a:endParaRPr lang="en-US" sz="1700" dirty="0"/>
          </a:p>
        </p:txBody>
      </p:sp>
      <p:sp>
        <p:nvSpPr>
          <p:cNvPr id="15" name="Text 8"/>
          <p:cNvSpPr/>
          <p:nvPr/>
        </p:nvSpPr>
        <p:spPr>
          <a:xfrm>
            <a:off x="1765459" y="7244953"/>
            <a:ext cx="12247007" cy="282416"/>
          </a:xfrm>
          <a:prstGeom prst="rect">
            <a:avLst/>
          </a:prstGeom>
          <a:noFill/>
          <a:ln/>
        </p:spPr>
        <p:txBody>
          <a:bodyPr wrap="none" lIns="0" tIns="0" rIns="0" bIns="0" rtlCol="0" anchor="t"/>
          <a:lstStyle/>
          <a:p>
            <a:pPr marL="0" indent="0" algn="l">
              <a:lnSpc>
                <a:spcPts val="2200"/>
              </a:lnSpc>
              <a:buNone/>
            </a:pPr>
            <a:r>
              <a:rPr lang="en-US" sz="1350" dirty="0">
                <a:solidFill>
                  <a:srgbClr val="1E3063"/>
                </a:solidFill>
                <a:latin typeface="Instrument Sans Medium" pitchFamily="34" charset="0"/>
                <a:ea typeface="Instrument Sans Medium" pitchFamily="34" charset="-122"/>
                <a:cs typeface="Instrument Sans Medium" pitchFamily="34" charset="-120"/>
              </a:rPr>
              <a:t>Kompyuter imkoniyatlarini kengaytiradi.</a:t>
            </a:r>
            <a:endParaRPr lang="en-US" sz="1350" dirty="0"/>
          </a:p>
        </p:txBody>
      </p:sp>
      <p:sp>
        <p:nvSpPr>
          <p:cNvPr id="16" name="Прямоугольник 15"/>
          <p:cNvSpPr/>
          <p:nvPr/>
        </p:nvSpPr>
        <p:spPr>
          <a:xfrm>
            <a:off x="12633434" y="7527368"/>
            <a:ext cx="1996966" cy="702231"/>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ru-RU"/>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691</Words>
  <Application>Microsoft Office PowerPoint</Application>
  <PresentationFormat>Произвольный</PresentationFormat>
  <Paragraphs>79</Paragraphs>
  <Slides>9</Slides>
  <Notes>9</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9</vt:i4>
      </vt:variant>
    </vt:vector>
  </HeadingPairs>
  <TitlesOfParts>
    <vt:vector size="14" baseType="lpstr">
      <vt:lpstr>Arial</vt:lpstr>
      <vt:lpstr>Instrument Sans Semi Bold</vt:lpstr>
      <vt:lpstr>Calibri</vt:lpstr>
      <vt:lpstr>Instrument Sans Medium</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Administrator</cp:lastModifiedBy>
  <cp:revision>2</cp:revision>
  <dcterms:created xsi:type="dcterms:W3CDTF">2025-04-19T06:58:59Z</dcterms:created>
  <dcterms:modified xsi:type="dcterms:W3CDTF">2025-04-19T07:05:42Z</dcterms:modified>
</cp:coreProperties>
</file>