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Instrument Sans Medium" panose="020B0604020202020204" charset="0"/>
      <p:regular r:id="rId13"/>
    </p:embeddedFont>
    <p:embeddedFont>
      <p:font typeface="Calibri" panose="020F0502020204030204" pitchFamily="34" charset="0"/>
      <p:regular r:id="rId14"/>
      <p:bold r:id="rId15"/>
      <p:italic r:id="rId16"/>
      <p:boldItalic r:id="rId17"/>
    </p:embeddedFont>
    <p:embeddedFont>
      <p:font typeface="Instrument Sans Semi Bold" panose="020B0604020202020204" charset="0"/>
      <p:regular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2" d="100"/>
          <a:sy n="62" d="100"/>
        </p:scale>
        <p:origin x="5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215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A2A2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648301"/>
            <a:ext cx="7556421" cy="2126337"/>
          </a:xfrm>
          <a:prstGeom prst="rect">
            <a:avLst/>
          </a:prstGeom>
          <a:noFill/>
          <a:ln/>
        </p:spPr>
        <p:txBody>
          <a:bodyPr wrap="square" lIns="0" tIns="0" rIns="0" bIns="0" rtlCol="0" anchor="t"/>
          <a:lstStyle/>
          <a:p>
            <a:pPr marL="0" indent="0">
              <a:lnSpc>
                <a:spcPts val="5550"/>
              </a:lnSpc>
              <a:buNone/>
            </a:pPr>
            <a:r>
              <a:rPr lang="en-US" sz="4450" dirty="0">
                <a:solidFill>
                  <a:srgbClr val="CBCCCE"/>
                </a:solidFill>
                <a:latin typeface="Instrument Sans Semi Bold" pitchFamily="34" charset="0"/>
                <a:ea typeface="Instrument Sans Semi Bold" pitchFamily="34" charset="-122"/>
                <a:cs typeface="Instrument Sans Semi Bold" pitchFamily="34" charset="-120"/>
              </a:rPr>
              <a:t>O’zbekiston Milliy Innovatsion Tizimi: Rivojlanish va Imkoniyatlar</a:t>
            </a:r>
            <a:endParaRPr lang="en-US" sz="4450" dirty="0"/>
          </a:p>
        </p:txBody>
      </p:sp>
      <p:sp>
        <p:nvSpPr>
          <p:cNvPr id="4" name="Text 1"/>
          <p:cNvSpPr/>
          <p:nvPr/>
        </p:nvSpPr>
        <p:spPr>
          <a:xfrm>
            <a:off x="6280190" y="4114800"/>
            <a:ext cx="7556421" cy="1814513"/>
          </a:xfrm>
          <a:prstGeom prst="rect">
            <a:avLst/>
          </a:prstGeom>
          <a:noFill/>
          <a:ln/>
        </p:spPr>
        <p:txBody>
          <a:bodyPr wrap="square" lIns="0" tIns="0" rIns="0" bIns="0" rtlCol="0" anchor="t"/>
          <a:lstStyle/>
          <a:p>
            <a:pPr marL="0" indent="0">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O’zbekistonning milliy innovatsion tizimi mamlakatning barqaror iqtisodiy va ijtimoiy taraqqiyotiga yo’naltirilgan, ilg’or texnologiyalar va bilimlarni qo’llashga asoslangan tizimdir. Ushbu taqdimotda O’zbekiston milliy innovatsion tizimining asosiy xususiyatlari, rivojlanish bosqichlari, sohalari va imkoniyatlari haqida batafsil ma’lumot beriladi.</a:t>
            </a:r>
            <a:endParaRPr lang="en-US" sz="1750" dirty="0"/>
          </a:p>
        </p:txBody>
      </p:sp>
      <p:sp>
        <p:nvSpPr>
          <p:cNvPr id="5" name="Shape 2"/>
          <p:cNvSpPr/>
          <p:nvPr/>
        </p:nvSpPr>
        <p:spPr>
          <a:xfrm>
            <a:off x="6280190" y="6201370"/>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6208990"/>
            <a:ext cx="347663" cy="347663"/>
          </a:xfrm>
          <a:prstGeom prst="rect">
            <a:avLst/>
          </a:prstGeom>
        </p:spPr>
      </p:pic>
      <p:sp>
        <p:nvSpPr>
          <p:cNvPr id="7" name="Text 3"/>
          <p:cNvSpPr/>
          <p:nvPr/>
        </p:nvSpPr>
        <p:spPr>
          <a:xfrm>
            <a:off x="6756440" y="6184463"/>
            <a:ext cx="2963228" cy="396835"/>
          </a:xfrm>
          <a:prstGeom prst="rect">
            <a:avLst/>
          </a:prstGeom>
          <a:noFill/>
          <a:ln/>
        </p:spPr>
        <p:txBody>
          <a:bodyPr wrap="none" lIns="0" tIns="0" rIns="0" bIns="0" rtlCol="0" anchor="t"/>
          <a:lstStyle/>
          <a:p>
            <a:pPr marL="0" indent="0" algn="l">
              <a:lnSpc>
                <a:spcPts val="3100"/>
              </a:lnSpc>
              <a:buNone/>
            </a:pPr>
            <a:r>
              <a:rPr lang="en-US" sz="2200" b="1" dirty="0">
                <a:solidFill>
                  <a:srgbClr val="CFD0D8"/>
                </a:solidFill>
                <a:latin typeface="Instrument Sans Bold" pitchFamily="34" charset="0"/>
                <a:ea typeface="Instrument Sans Bold" pitchFamily="34" charset="-122"/>
                <a:cs typeface="Instrument Sans Bold" pitchFamily="34" charset="-120"/>
              </a:rPr>
              <a:t>by Sayyora Davronova</a:t>
            </a:r>
            <a:endParaRPr lang="en-US" sz="2200" dirty="0"/>
          </a:p>
        </p:txBody>
      </p:sp>
      <p:sp>
        <p:nvSpPr>
          <p:cNvPr id="9" name="Прямоугольник 8"/>
          <p:cNvSpPr/>
          <p:nvPr/>
        </p:nvSpPr>
        <p:spPr>
          <a:xfrm>
            <a:off x="6168325" y="5929313"/>
            <a:ext cx="3704095" cy="10914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0" name="Прямоугольник 9"/>
          <p:cNvSpPr/>
          <p:nvPr/>
        </p:nvSpPr>
        <p:spPr>
          <a:xfrm>
            <a:off x="12925586" y="7718156"/>
            <a:ext cx="1503336" cy="51144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539960"/>
            <a:ext cx="8052792" cy="708779"/>
          </a:xfrm>
          <a:prstGeom prst="rect">
            <a:avLst/>
          </a:prstGeom>
          <a:noFill/>
          <a:ln/>
        </p:spPr>
        <p:txBody>
          <a:bodyPr wrap="none" lIns="0" tIns="0" rIns="0" bIns="0" rtlCol="0" anchor="t"/>
          <a:lstStyle/>
          <a:p>
            <a:pPr marL="0" indent="0">
              <a:lnSpc>
                <a:spcPts val="5550"/>
              </a:lnSpc>
              <a:buNone/>
            </a:pPr>
            <a:r>
              <a:rPr lang="en-US" sz="4450" dirty="0">
                <a:solidFill>
                  <a:srgbClr val="CBCCCE"/>
                </a:solidFill>
                <a:latin typeface="Instrument Sans Semi Bold" pitchFamily="34" charset="0"/>
                <a:ea typeface="Instrument Sans Semi Bold" pitchFamily="34" charset="-122"/>
                <a:cs typeface="Instrument Sans Semi Bold" pitchFamily="34" charset="-120"/>
              </a:rPr>
              <a:t>Tizimning Asosiy Xususiyatlari</a:t>
            </a:r>
            <a:endParaRPr lang="en-US" sz="4450" dirty="0"/>
          </a:p>
        </p:txBody>
      </p:sp>
      <p:sp>
        <p:nvSpPr>
          <p:cNvPr id="3" name="Text 1"/>
          <p:cNvSpPr/>
          <p:nvPr/>
        </p:nvSpPr>
        <p:spPr>
          <a:xfrm>
            <a:off x="793790" y="3815715"/>
            <a:ext cx="3450074" cy="354330"/>
          </a:xfrm>
          <a:prstGeom prst="rect">
            <a:avLst/>
          </a:prstGeom>
          <a:noFill/>
          <a:ln/>
        </p:spPr>
        <p:txBody>
          <a:bodyPr wrap="none" lIns="0" tIns="0" rIns="0" bIns="0" rtlCol="0" anchor="t"/>
          <a:lstStyle/>
          <a:p>
            <a:pPr marL="0" indent="0">
              <a:lnSpc>
                <a:spcPts val="2750"/>
              </a:lnSpc>
              <a:buNone/>
            </a:pPr>
            <a:r>
              <a:rPr lang="en-US" sz="2200" dirty="0">
                <a:solidFill>
                  <a:srgbClr val="CBCCCE"/>
                </a:solidFill>
                <a:latin typeface="Instrument Sans Semi Bold" pitchFamily="34" charset="0"/>
                <a:ea typeface="Instrument Sans Semi Bold" pitchFamily="34" charset="-122"/>
                <a:cs typeface="Instrument Sans Semi Bold" pitchFamily="34" charset="-120"/>
              </a:rPr>
              <a:t>Innovatsion Infrastruktura</a:t>
            </a:r>
            <a:endParaRPr lang="en-US" sz="2200" dirty="0"/>
          </a:p>
        </p:txBody>
      </p:sp>
      <p:sp>
        <p:nvSpPr>
          <p:cNvPr id="4" name="Text 2"/>
          <p:cNvSpPr/>
          <p:nvPr/>
        </p:nvSpPr>
        <p:spPr>
          <a:xfrm>
            <a:off x="793790" y="4396859"/>
            <a:ext cx="6244709" cy="1088708"/>
          </a:xfrm>
          <a:prstGeom prst="rect">
            <a:avLst/>
          </a:prstGeom>
          <a:noFill/>
          <a:ln/>
        </p:spPr>
        <p:txBody>
          <a:bodyPr wrap="square" lIns="0" tIns="0" rIns="0" bIns="0" rtlCol="0" anchor="t"/>
          <a:lstStyle/>
          <a:p>
            <a:pPr marL="0" indent="0">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Ilmiy-tadqiqot institutlari, texnoparklar, inkubatorlar va tadqiqot markazlarini rivojlantirish, ularni bir-biri bilan bog’lash va innovatsion faoliyatni qo’llab-quvvatlash.</a:t>
            </a:r>
            <a:endParaRPr lang="en-US" sz="1750" dirty="0"/>
          </a:p>
        </p:txBody>
      </p:sp>
      <p:sp>
        <p:nvSpPr>
          <p:cNvPr id="5" name="Text 3"/>
          <p:cNvSpPr/>
          <p:nvPr/>
        </p:nvSpPr>
        <p:spPr>
          <a:xfrm>
            <a:off x="7599521" y="381571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CBCCCE"/>
                </a:solidFill>
                <a:latin typeface="Instrument Sans Semi Bold" pitchFamily="34" charset="0"/>
                <a:ea typeface="Instrument Sans Semi Bold" pitchFamily="34" charset="-122"/>
                <a:cs typeface="Instrument Sans Semi Bold" pitchFamily="34" charset="-120"/>
              </a:rPr>
              <a:t>Innovatsion Siyosat</a:t>
            </a:r>
            <a:endParaRPr lang="en-US" sz="2200" dirty="0"/>
          </a:p>
        </p:txBody>
      </p:sp>
      <p:sp>
        <p:nvSpPr>
          <p:cNvPr id="6" name="Text 4"/>
          <p:cNvSpPr/>
          <p:nvPr/>
        </p:nvSpPr>
        <p:spPr>
          <a:xfrm>
            <a:off x="7599521" y="4396859"/>
            <a:ext cx="6244709" cy="1088708"/>
          </a:xfrm>
          <a:prstGeom prst="rect">
            <a:avLst/>
          </a:prstGeom>
          <a:noFill/>
          <a:ln/>
        </p:spPr>
        <p:txBody>
          <a:bodyPr wrap="square" lIns="0" tIns="0" rIns="0" bIns="0" rtlCol="0" anchor="t"/>
          <a:lstStyle/>
          <a:p>
            <a:pPr marL="0" indent="0">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Innovatsiyalarni rag’batlantiruvchi qonunlar va huquqiy normalar, grantlar, soliq imtiyozlari va moliyaviy qo’llab-quvvatlash mexanizmlari.</a:t>
            </a:r>
            <a:endParaRPr lang="en-US" sz="1750" dirty="0"/>
          </a:p>
        </p:txBody>
      </p:sp>
      <p:sp>
        <p:nvSpPr>
          <p:cNvPr id="7" name="Прямоугольник 6"/>
          <p:cNvSpPr/>
          <p:nvPr/>
        </p:nvSpPr>
        <p:spPr>
          <a:xfrm>
            <a:off x="12910088" y="7702658"/>
            <a:ext cx="1565329" cy="41845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29245" y="781883"/>
            <a:ext cx="4728924" cy="561737"/>
          </a:xfrm>
          <a:prstGeom prst="rect">
            <a:avLst/>
          </a:prstGeom>
          <a:noFill/>
          <a:ln/>
        </p:spPr>
        <p:txBody>
          <a:bodyPr wrap="none" lIns="0" tIns="0" rIns="0" bIns="0" rtlCol="0" anchor="t"/>
          <a:lstStyle/>
          <a:p>
            <a:pPr marL="0" indent="0">
              <a:lnSpc>
                <a:spcPts val="4400"/>
              </a:lnSpc>
              <a:buNone/>
            </a:pPr>
            <a:r>
              <a:rPr lang="en-US" sz="3500" dirty="0">
                <a:solidFill>
                  <a:srgbClr val="CBCCCE"/>
                </a:solidFill>
                <a:latin typeface="Instrument Sans Semi Bold" pitchFamily="34" charset="0"/>
                <a:ea typeface="Instrument Sans Semi Bold" pitchFamily="34" charset="-122"/>
                <a:cs typeface="Instrument Sans Semi Bold" pitchFamily="34" charset="-120"/>
              </a:rPr>
              <a:t>Rivojlanish Bosqichlari</a:t>
            </a:r>
            <a:endParaRPr lang="en-US" sz="3500" dirty="0"/>
          </a:p>
        </p:txBody>
      </p:sp>
      <p:sp>
        <p:nvSpPr>
          <p:cNvPr id="4" name="Shape 1"/>
          <p:cNvSpPr/>
          <p:nvPr/>
        </p:nvSpPr>
        <p:spPr>
          <a:xfrm>
            <a:off x="887492" y="1613297"/>
            <a:ext cx="22860" cy="5834301"/>
          </a:xfrm>
          <a:prstGeom prst="roundRect">
            <a:avLst>
              <a:gd name="adj" fmla="val 330338"/>
            </a:avLst>
          </a:prstGeom>
          <a:solidFill>
            <a:srgbClr val="56565B"/>
          </a:solidFill>
          <a:ln/>
        </p:spPr>
      </p:sp>
      <p:sp>
        <p:nvSpPr>
          <p:cNvPr id="5" name="Shape 2"/>
          <p:cNvSpPr/>
          <p:nvPr/>
        </p:nvSpPr>
        <p:spPr>
          <a:xfrm>
            <a:off x="1078290" y="2006203"/>
            <a:ext cx="629245" cy="22860"/>
          </a:xfrm>
          <a:prstGeom prst="roundRect">
            <a:avLst>
              <a:gd name="adj" fmla="val 330338"/>
            </a:avLst>
          </a:prstGeom>
          <a:solidFill>
            <a:srgbClr val="56565B"/>
          </a:solidFill>
          <a:ln/>
        </p:spPr>
      </p:sp>
      <p:sp>
        <p:nvSpPr>
          <p:cNvPr id="6" name="Shape 3"/>
          <p:cNvSpPr/>
          <p:nvPr/>
        </p:nvSpPr>
        <p:spPr>
          <a:xfrm>
            <a:off x="696694" y="1815465"/>
            <a:ext cx="404455" cy="404455"/>
          </a:xfrm>
          <a:prstGeom prst="roundRect">
            <a:avLst>
              <a:gd name="adj" fmla="val 18671"/>
            </a:avLst>
          </a:prstGeom>
          <a:solidFill>
            <a:srgbClr val="3D3D42"/>
          </a:solidFill>
          <a:ln w="7620">
            <a:solidFill>
              <a:srgbClr val="56565B"/>
            </a:solidFill>
            <a:prstDash val="solid"/>
          </a:ln>
        </p:spPr>
      </p:sp>
      <p:sp>
        <p:nvSpPr>
          <p:cNvPr id="7" name="Text 4"/>
          <p:cNvSpPr/>
          <p:nvPr/>
        </p:nvSpPr>
        <p:spPr>
          <a:xfrm>
            <a:off x="846713" y="1882854"/>
            <a:ext cx="104418" cy="269677"/>
          </a:xfrm>
          <a:prstGeom prst="rect">
            <a:avLst/>
          </a:prstGeom>
          <a:noFill/>
          <a:ln/>
        </p:spPr>
        <p:txBody>
          <a:bodyPr wrap="none" lIns="0" tIns="0" rIns="0" bIns="0" rtlCol="0" anchor="t"/>
          <a:lstStyle/>
          <a:p>
            <a:pPr marL="0" indent="0" algn="ctr">
              <a:lnSpc>
                <a:spcPts val="21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1</a:t>
            </a:r>
            <a:endParaRPr lang="en-US" sz="2100" dirty="0"/>
          </a:p>
        </p:txBody>
      </p:sp>
      <p:sp>
        <p:nvSpPr>
          <p:cNvPr id="8" name="Text 5"/>
          <p:cNvSpPr/>
          <p:nvPr/>
        </p:nvSpPr>
        <p:spPr>
          <a:xfrm>
            <a:off x="1887736" y="1793081"/>
            <a:ext cx="2247424" cy="280988"/>
          </a:xfrm>
          <a:prstGeom prst="rect">
            <a:avLst/>
          </a:prstGeom>
          <a:noFill/>
          <a:ln/>
        </p:spPr>
        <p:txBody>
          <a:bodyPr wrap="none" lIns="0" tIns="0" rIns="0" bIns="0" rtlCol="0" anchor="t"/>
          <a:lstStyle/>
          <a:p>
            <a:pPr marL="0" indent="0" algn="l">
              <a:lnSpc>
                <a:spcPts val="2200"/>
              </a:lnSpc>
              <a:buNone/>
            </a:pPr>
            <a:r>
              <a:rPr lang="en-US" sz="1750" dirty="0">
                <a:solidFill>
                  <a:srgbClr val="CFD0D8"/>
                </a:solidFill>
                <a:latin typeface="Instrument Sans Semi Bold" pitchFamily="34" charset="0"/>
                <a:ea typeface="Instrument Sans Semi Bold" pitchFamily="34" charset="-122"/>
                <a:cs typeface="Instrument Sans Semi Bold" pitchFamily="34" charset="-120"/>
              </a:rPr>
              <a:t>1990-yillar</a:t>
            </a:r>
            <a:endParaRPr lang="en-US" sz="1750" dirty="0"/>
          </a:p>
        </p:txBody>
      </p:sp>
      <p:sp>
        <p:nvSpPr>
          <p:cNvPr id="9" name="Text 6"/>
          <p:cNvSpPr/>
          <p:nvPr/>
        </p:nvSpPr>
        <p:spPr>
          <a:xfrm>
            <a:off x="1887736" y="2181939"/>
            <a:ext cx="6627019" cy="575310"/>
          </a:xfrm>
          <a:prstGeom prst="rect">
            <a:avLst/>
          </a:prstGeom>
          <a:noFill/>
          <a:ln/>
        </p:spPr>
        <p:txBody>
          <a:bodyPr wrap="square" lIns="0" tIns="0" rIns="0" bIns="0" rtlCol="0" anchor="t"/>
          <a:lstStyle/>
          <a:p>
            <a:pPr marL="0" indent="0" algn="l">
              <a:lnSpc>
                <a:spcPts val="2250"/>
              </a:lnSpc>
              <a:buNone/>
            </a:pPr>
            <a:r>
              <a:rPr lang="en-US" sz="1400" dirty="0">
                <a:solidFill>
                  <a:srgbClr val="CFD0D8"/>
                </a:solidFill>
                <a:latin typeface="Instrument Sans Medium" pitchFamily="34" charset="0"/>
                <a:ea typeface="Instrument Sans Medium" pitchFamily="34" charset="-122"/>
                <a:cs typeface="Instrument Sans Medium" pitchFamily="34" charset="-120"/>
              </a:rPr>
              <a:t>Mustaqillikdan keyingi dastlabki yillarda ilmiy-tadqiqot va texnologik rivojlanishni rag’batlantirishga qaratilgan dastlabki harakatlar amalga oshirildi.</a:t>
            </a:r>
            <a:endParaRPr lang="en-US" sz="1400" dirty="0"/>
          </a:p>
        </p:txBody>
      </p:sp>
      <p:sp>
        <p:nvSpPr>
          <p:cNvPr id="10" name="Shape 7"/>
          <p:cNvSpPr/>
          <p:nvPr/>
        </p:nvSpPr>
        <p:spPr>
          <a:xfrm>
            <a:off x="1078290" y="3509724"/>
            <a:ext cx="629245" cy="22860"/>
          </a:xfrm>
          <a:prstGeom prst="roundRect">
            <a:avLst>
              <a:gd name="adj" fmla="val 330338"/>
            </a:avLst>
          </a:prstGeom>
          <a:solidFill>
            <a:srgbClr val="56565B"/>
          </a:solidFill>
          <a:ln/>
        </p:spPr>
      </p:sp>
      <p:sp>
        <p:nvSpPr>
          <p:cNvPr id="11" name="Shape 8"/>
          <p:cNvSpPr/>
          <p:nvPr/>
        </p:nvSpPr>
        <p:spPr>
          <a:xfrm>
            <a:off x="696694" y="3318986"/>
            <a:ext cx="404455" cy="404455"/>
          </a:xfrm>
          <a:prstGeom prst="roundRect">
            <a:avLst>
              <a:gd name="adj" fmla="val 18671"/>
            </a:avLst>
          </a:prstGeom>
          <a:solidFill>
            <a:srgbClr val="3D3D42"/>
          </a:solidFill>
          <a:ln w="7620">
            <a:solidFill>
              <a:srgbClr val="56565B"/>
            </a:solidFill>
            <a:prstDash val="solid"/>
          </a:ln>
        </p:spPr>
      </p:sp>
      <p:sp>
        <p:nvSpPr>
          <p:cNvPr id="12" name="Text 9"/>
          <p:cNvSpPr/>
          <p:nvPr/>
        </p:nvSpPr>
        <p:spPr>
          <a:xfrm>
            <a:off x="823734" y="3386376"/>
            <a:ext cx="150257" cy="269677"/>
          </a:xfrm>
          <a:prstGeom prst="rect">
            <a:avLst/>
          </a:prstGeom>
          <a:noFill/>
          <a:ln/>
        </p:spPr>
        <p:txBody>
          <a:bodyPr wrap="none" lIns="0" tIns="0" rIns="0" bIns="0" rtlCol="0" anchor="t"/>
          <a:lstStyle/>
          <a:p>
            <a:pPr marL="0" indent="0" algn="ctr">
              <a:lnSpc>
                <a:spcPts val="21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2</a:t>
            </a:r>
            <a:endParaRPr lang="en-US" sz="2100" dirty="0"/>
          </a:p>
        </p:txBody>
      </p:sp>
      <p:sp>
        <p:nvSpPr>
          <p:cNvPr id="13" name="Text 10"/>
          <p:cNvSpPr/>
          <p:nvPr/>
        </p:nvSpPr>
        <p:spPr>
          <a:xfrm>
            <a:off x="1887736" y="3296603"/>
            <a:ext cx="2247424" cy="280988"/>
          </a:xfrm>
          <a:prstGeom prst="rect">
            <a:avLst/>
          </a:prstGeom>
          <a:noFill/>
          <a:ln/>
        </p:spPr>
        <p:txBody>
          <a:bodyPr wrap="none" lIns="0" tIns="0" rIns="0" bIns="0" rtlCol="0" anchor="t"/>
          <a:lstStyle/>
          <a:p>
            <a:pPr marL="0" indent="0" algn="l">
              <a:lnSpc>
                <a:spcPts val="2200"/>
              </a:lnSpc>
              <a:buNone/>
            </a:pPr>
            <a:r>
              <a:rPr lang="en-US" sz="1750" dirty="0">
                <a:solidFill>
                  <a:srgbClr val="CFD0D8"/>
                </a:solidFill>
                <a:latin typeface="Instrument Sans Semi Bold" pitchFamily="34" charset="0"/>
                <a:ea typeface="Instrument Sans Semi Bold" pitchFamily="34" charset="-122"/>
                <a:cs typeface="Instrument Sans Semi Bold" pitchFamily="34" charset="-120"/>
              </a:rPr>
              <a:t>2000-yillar</a:t>
            </a:r>
            <a:endParaRPr lang="en-US" sz="1750" dirty="0"/>
          </a:p>
        </p:txBody>
      </p:sp>
      <p:sp>
        <p:nvSpPr>
          <p:cNvPr id="14" name="Text 11"/>
          <p:cNvSpPr/>
          <p:nvPr/>
        </p:nvSpPr>
        <p:spPr>
          <a:xfrm>
            <a:off x="1887736" y="3685461"/>
            <a:ext cx="6627019" cy="575310"/>
          </a:xfrm>
          <a:prstGeom prst="rect">
            <a:avLst/>
          </a:prstGeom>
          <a:noFill/>
          <a:ln/>
        </p:spPr>
        <p:txBody>
          <a:bodyPr wrap="square" lIns="0" tIns="0" rIns="0" bIns="0" rtlCol="0" anchor="t"/>
          <a:lstStyle/>
          <a:p>
            <a:pPr marL="0" indent="0" algn="l">
              <a:lnSpc>
                <a:spcPts val="2250"/>
              </a:lnSpc>
              <a:buNone/>
            </a:pPr>
            <a:r>
              <a:rPr lang="en-US" sz="1400" dirty="0">
                <a:solidFill>
                  <a:srgbClr val="CFD0D8"/>
                </a:solidFill>
                <a:latin typeface="Instrument Sans Medium" pitchFamily="34" charset="0"/>
                <a:ea typeface="Instrument Sans Medium" pitchFamily="34" charset="-122"/>
                <a:cs typeface="Instrument Sans Medium" pitchFamily="34" charset="-120"/>
              </a:rPr>
              <a:t>O’zbekiston milliy innovatsion tizimini shakllantirish bo’yicha strategik hujjatlar qabul qilindi, innovatsion infrastruktura rivojlandi.</a:t>
            </a:r>
            <a:endParaRPr lang="en-US" sz="1400" dirty="0"/>
          </a:p>
        </p:txBody>
      </p:sp>
      <p:sp>
        <p:nvSpPr>
          <p:cNvPr id="15" name="Shape 12"/>
          <p:cNvSpPr/>
          <p:nvPr/>
        </p:nvSpPr>
        <p:spPr>
          <a:xfrm>
            <a:off x="1078290" y="5013246"/>
            <a:ext cx="629245" cy="22860"/>
          </a:xfrm>
          <a:prstGeom prst="roundRect">
            <a:avLst>
              <a:gd name="adj" fmla="val 330338"/>
            </a:avLst>
          </a:prstGeom>
          <a:solidFill>
            <a:srgbClr val="56565B"/>
          </a:solidFill>
          <a:ln/>
        </p:spPr>
      </p:sp>
      <p:sp>
        <p:nvSpPr>
          <p:cNvPr id="16" name="Shape 13"/>
          <p:cNvSpPr/>
          <p:nvPr/>
        </p:nvSpPr>
        <p:spPr>
          <a:xfrm>
            <a:off x="696694" y="4822508"/>
            <a:ext cx="404455" cy="404455"/>
          </a:xfrm>
          <a:prstGeom prst="roundRect">
            <a:avLst>
              <a:gd name="adj" fmla="val 18671"/>
            </a:avLst>
          </a:prstGeom>
          <a:solidFill>
            <a:srgbClr val="3D3D42"/>
          </a:solidFill>
          <a:ln w="7620">
            <a:solidFill>
              <a:srgbClr val="56565B"/>
            </a:solidFill>
            <a:prstDash val="solid"/>
          </a:ln>
        </p:spPr>
      </p:sp>
      <p:sp>
        <p:nvSpPr>
          <p:cNvPr id="17" name="Text 14"/>
          <p:cNvSpPr/>
          <p:nvPr/>
        </p:nvSpPr>
        <p:spPr>
          <a:xfrm>
            <a:off x="820876" y="4889897"/>
            <a:ext cx="156091" cy="269677"/>
          </a:xfrm>
          <a:prstGeom prst="rect">
            <a:avLst/>
          </a:prstGeom>
          <a:noFill/>
          <a:ln/>
        </p:spPr>
        <p:txBody>
          <a:bodyPr wrap="none" lIns="0" tIns="0" rIns="0" bIns="0" rtlCol="0" anchor="t"/>
          <a:lstStyle/>
          <a:p>
            <a:pPr marL="0" indent="0" algn="ctr">
              <a:lnSpc>
                <a:spcPts val="21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3</a:t>
            </a:r>
            <a:endParaRPr lang="en-US" sz="2100" dirty="0"/>
          </a:p>
        </p:txBody>
      </p:sp>
      <p:sp>
        <p:nvSpPr>
          <p:cNvPr id="18" name="Text 15"/>
          <p:cNvSpPr/>
          <p:nvPr/>
        </p:nvSpPr>
        <p:spPr>
          <a:xfrm>
            <a:off x="1887736" y="4800124"/>
            <a:ext cx="2247424" cy="280988"/>
          </a:xfrm>
          <a:prstGeom prst="rect">
            <a:avLst/>
          </a:prstGeom>
          <a:noFill/>
          <a:ln/>
        </p:spPr>
        <p:txBody>
          <a:bodyPr wrap="none" lIns="0" tIns="0" rIns="0" bIns="0" rtlCol="0" anchor="t"/>
          <a:lstStyle/>
          <a:p>
            <a:pPr marL="0" indent="0" algn="l">
              <a:lnSpc>
                <a:spcPts val="2200"/>
              </a:lnSpc>
              <a:buNone/>
            </a:pPr>
            <a:r>
              <a:rPr lang="en-US" sz="1750" dirty="0">
                <a:solidFill>
                  <a:srgbClr val="CFD0D8"/>
                </a:solidFill>
                <a:latin typeface="Instrument Sans Semi Bold" pitchFamily="34" charset="0"/>
                <a:ea typeface="Instrument Sans Semi Bold" pitchFamily="34" charset="-122"/>
                <a:cs typeface="Instrument Sans Semi Bold" pitchFamily="34" charset="-120"/>
              </a:rPr>
              <a:t>2010-yillar</a:t>
            </a:r>
            <a:endParaRPr lang="en-US" sz="1750" dirty="0"/>
          </a:p>
        </p:txBody>
      </p:sp>
      <p:sp>
        <p:nvSpPr>
          <p:cNvPr id="19" name="Text 16"/>
          <p:cNvSpPr/>
          <p:nvPr/>
        </p:nvSpPr>
        <p:spPr>
          <a:xfrm>
            <a:off x="1887736" y="5188982"/>
            <a:ext cx="6627019" cy="575310"/>
          </a:xfrm>
          <a:prstGeom prst="rect">
            <a:avLst/>
          </a:prstGeom>
          <a:noFill/>
          <a:ln/>
        </p:spPr>
        <p:txBody>
          <a:bodyPr wrap="square" lIns="0" tIns="0" rIns="0" bIns="0" rtlCol="0" anchor="t"/>
          <a:lstStyle/>
          <a:p>
            <a:pPr marL="0" indent="0" algn="l">
              <a:lnSpc>
                <a:spcPts val="2250"/>
              </a:lnSpc>
              <a:buNone/>
            </a:pPr>
            <a:r>
              <a:rPr lang="en-US" sz="1400" dirty="0">
                <a:solidFill>
                  <a:srgbClr val="CFD0D8"/>
                </a:solidFill>
                <a:latin typeface="Instrument Sans Medium" pitchFamily="34" charset="0"/>
                <a:ea typeface="Instrument Sans Medium" pitchFamily="34" charset="-122"/>
                <a:cs typeface="Instrument Sans Medium" pitchFamily="34" charset="-120"/>
              </a:rPr>
              <a:t>Innovatsion faoliyatni rag’batlantirish bo’yicha qonunlar va huquqiy normalar takomillashtirildi, moliyaviy qo’llab-quvvatlash mexanizmlari yaratildi.</a:t>
            </a:r>
            <a:endParaRPr lang="en-US" sz="1400" dirty="0"/>
          </a:p>
        </p:txBody>
      </p:sp>
      <p:sp>
        <p:nvSpPr>
          <p:cNvPr id="20" name="Shape 17"/>
          <p:cNvSpPr/>
          <p:nvPr/>
        </p:nvSpPr>
        <p:spPr>
          <a:xfrm>
            <a:off x="1078290" y="6516767"/>
            <a:ext cx="629245" cy="22860"/>
          </a:xfrm>
          <a:prstGeom prst="roundRect">
            <a:avLst>
              <a:gd name="adj" fmla="val 330338"/>
            </a:avLst>
          </a:prstGeom>
          <a:solidFill>
            <a:srgbClr val="56565B"/>
          </a:solidFill>
          <a:ln/>
        </p:spPr>
      </p:sp>
      <p:sp>
        <p:nvSpPr>
          <p:cNvPr id="21" name="Shape 18"/>
          <p:cNvSpPr/>
          <p:nvPr/>
        </p:nvSpPr>
        <p:spPr>
          <a:xfrm>
            <a:off x="696694" y="6326029"/>
            <a:ext cx="404455" cy="404455"/>
          </a:xfrm>
          <a:prstGeom prst="roundRect">
            <a:avLst>
              <a:gd name="adj" fmla="val 18671"/>
            </a:avLst>
          </a:prstGeom>
          <a:solidFill>
            <a:srgbClr val="3D3D42"/>
          </a:solidFill>
          <a:ln w="7620">
            <a:solidFill>
              <a:srgbClr val="56565B"/>
            </a:solidFill>
            <a:prstDash val="solid"/>
          </a:ln>
        </p:spPr>
      </p:sp>
      <p:sp>
        <p:nvSpPr>
          <p:cNvPr id="22" name="Text 19"/>
          <p:cNvSpPr/>
          <p:nvPr/>
        </p:nvSpPr>
        <p:spPr>
          <a:xfrm>
            <a:off x="815995" y="6393418"/>
            <a:ext cx="165854" cy="269677"/>
          </a:xfrm>
          <a:prstGeom prst="rect">
            <a:avLst/>
          </a:prstGeom>
          <a:noFill/>
          <a:ln/>
        </p:spPr>
        <p:txBody>
          <a:bodyPr wrap="none" lIns="0" tIns="0" rIns="0" bIns="0" rtlCol="0" anchor="t"/>
          <a:lstStyle/>
          <a:p>
            <a:pPr marL="0" indent="0" algn="ctr">
              <a:lnSpc>
                <a:spcPts val="21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4</a:t>
            </a:r>
            <a:endParaRPr lang="en-US" sz="2100" dirty="0"/>
          </a:p>
        </p:txBody>
      </p:sp>
      <p:sp>
        <p:nvSpPr>
          <p:cNvPr id="23" name="Text 20"/>
          <p:cNvSpPr/>
          <p:nvPr/>
        </p:nvSpPr>
        <p:spPr>
          <a:xfrm>
            <a:off x="1887736" y="6303645"/>
            <a:ext cx="2247424" cy="280988"/>
          </a:xfrm>
          <a:prstGeom prst="rect">
            <a:avLst/>
          </a:prstGeom>
          <a:noFill/>
          <a:ln/>
        </p:spPr>
        <p:txBody>
          <a:bodyPr wrap="none" lIns="0" tIns="0" rIns="0" bIns="0" rtlCol="0" anchor="t"/>
          <a:lstStyle/>
          <a:p>
            <a:pPr marL="0" indent="0" algn="l">
              <a:lnSpc>
                <a:spcPts val="2200"/>
              </a:lnSpc>
              <a:buNone/>
            </a:pPr>
            <a:r>
              <a:rPr lang="en-US" sz="1750" dirty="0">
                <a:solidFill>
                  <a:srgbClr val="CFD0D8"/>
                </a:solidFill>
                <a:latin typeface="Instrument Sans Semi Bold" pitchFamily="34" charset="0"/>
                <a:ea typeface="Instrument Sans Semi Bold" pitchFamily="34" charset="-122"/>
                <a:cs typeface="Instrument Sans Semi Bold" pitchFamily="34" charset="-120"/>
              </a:rPr>
              <a:t>2020-yillar</a:t>
            </a:r>
            <a:endParaRPr lang="en-US" sz="1750" dirty="0"/>
          </a:p>
        </p:txBody>
      </p:sp>
      <p:sp>
        <p:nvSpPr>
          <p:cNvPr id="24" name="Text 21"/>
          <p:cNvSpPr/>
          <p:nvPr/>
        </p:nvSpPr>
        <p:spPr>
          <a:xfrm>
            <a:off x="1887736" y="6692503"/>
            <a:ext cx="6627019" cy="575310"/>
          </a:xfrm>
          <a:prstGeom prst="rect">
            <a:avLst/>
          </a:prstGeom>
          <a:noFill/>
          <a:ln/>
        </p:spPr>
        <p:txBody>
          <a:bodyPr wrap="square" lIns="0" tIns="0" rIns="0" bIns="0" rtlCol="0" anchor="t"/>
          <a:lstStyle/>
          <a:p>
            <a:pPr marL="0" indent="0" algn="l">
              <a:lnSpc>
                <a:spcPts val="2250"/>
              </a:lnSpc>
              <a:buNone/>
            </a:pPr>
            <a:r>
              <a:rPr lang="en-US" sz="1400" dirty="0">
                <a:solidFill>
                  <a:srgbClr val="CFD0D8"/>
                </a:solidFill>
                <a:latin typeface="Instrument Sans Medium" pitchFamily="34" charset="0"/>
                <a:ea typeface="Instrument Sans Medium" pitchFamily="34" charset="-122"/>
                <a:cs typeface="Instrument Sans Medium" pitchFamily="34" charset="-120"/>
              </a:rPr>
              <a:t>Rivojlanish strategiyasi doirasida “raqamli iqtisodiyot”, “yashil iqtisodiyot”, “qayta tiklanadigan energiya” kabi sohalarga e’tibor qaratilgan.</a:t>
            </a:r>
            <a:endParaRPr lang="en-US" sz="1400" dirty="0"/>
          </a:p>
        </p:txBody>
      </p:sp>
      <p:sp>
        <p:nvSpPr>
          <p:cNvPr id="25" name="Прямоугольник 24"/>
          <p:cNvSpPr/>
          <p:nvPr/>
        </p:nvSpPr>
        <p:spPr>
          <a:xfrm>
            <a:off x="13142563" y="7687159"/>
            <a:ext cx="1487837" cy="54244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66737"/>
          </a:xfrm>
          <a:prstGeom prst="rect">
            <a:avLst/>
          </a:prstGeom>
        </p:spPr>
      </p:pic>
      <p:sp>
        <p:nvSpPr>
          <p:cNvPr id="3" name="Text 0"/>
          <p:cNvSpPr/>
          <p:nvPr/>
        </p:nvSpPr>
        <p:spPr>
          <a:xfrm>
            <a:off x="690682" y="3325297"/>
            <a:ext cx="4933474" cy="616744"/>
          </a:xfrm>
          <a:prstGeom prst="rect">
            <a:avLst/>
          </a:prstGeom>
          <a:noFill/>
          <a:ln/>
        </p:spPr>
        <p:txBody>
          <a:bodyPr wrap="none" lIns="0" tIns="0" rIns="0" bIns="0" rtlCol="0" anchor="t"/>
          <a:lstStyle/>
          <a:p>
            <a:pPr marL="0" indent="0">
              <a:lnSpc>
                <a:spcPts val="4850"/>
              </a:lnSpc>
              <a:buNone/>
            </a:pPr>
            <a:r>
              <a:rPr lang="en-US" sz="3850" dirty="0">
                <a:solidFill>
                  <a:srgbClr val="CBCCCE"/>
                </a:solidFill>
                <a:latin typeface="Instrument Sans Semi Bold" pitchFamily="34" charset="0"/>
                <a:ea typeface="Instrument Sans Semi Bold" pitchFamily="34" charset="-122"/>
                <a:cs typeface="Instrument Sans Semi Bold" pitchFamily="34" charset="-120"/>
              </a:rPr>
              <a:t>Innovatsiya Sohalari</a:t>
            </a:r>
            <a:endParaRPr lang="en-US" sz="3850" dirty="0"/>
          </a:p>
        </p:txBody>
      </p:sp>
      <p:sp>
        <p:nvSpPr>
          <p:cNvPr id="4" name="Shape 1"/>
          <p:cNvSpPr/>
          <p:nvPr/>
        </p:nvSpPr>
        <p:spPr>
          <a:xfrm>
            <a:off x="690682" y="4238030"/>
            <a:ext cx="6525935" cy="1467803"/>
          </a:xfrm>
          <a:prstGeom prst="roundRect">
            <a:avLst>
              <a:gd name="adj" fmla="val 5647"/>
            </a:avLst>
          </a:prstGeom>
          <a:solidFill>
            <a:srgbClr val="3D3D42"/>
          </a:solidFill>
          <a:ln w="7620">
            <a:solidFill>
              <a:srgbClr val="56565B"/>
            </a:solidFill>
            <a:prstDash val="solid"/>
          </a:ln>
        </p:spPr>
      </p:sp>
      <p:sp>
        <p:nvSpPr>
          <p:cNvPr id="5" name="Text 2"/>
          <p:cNvSpPr/>
          <p:nvPr/>
        </p:nvSpPr>
        <p:spPr>
          <a:xfrm>
            <a:off x="895588" y="4442936"/>
            <a:ext cx="2466737" cy="308372"/>
          </a:xfrm>
          <a:prstGeom prst="rect">
            <a:avLst/>
          </a:prstGeom>
          <a:noFill/>
          <a:ln/>
        </p:spPr>
        <p:txBody>
          <a:bodyPr wrap="none" lIns="0" tIns="0" rIns="0" bIns="0" rtlCol="0" anchor="t"/>
          <a:lstStyle/>
          <a:p>
            <a:pPr marL="0" indent="0">
              <a:lnSpc>
                <a:spcPts val="2400"/>
              </a:lnSpc>
              <a:buNone/>
            </a:pPr>
            <a:r>
              <a:rPr lang="en-US" sz="1900" dirty="0">
                <a:solidFill>
                  <a:srgbClr val="CFD0D8"/>
                </a:solidFill>
                <a:latin typeface="Instrument Sans Semi Bold" pitchFamily="34" charset="0"/>
                <a:ea typeface="Instrument Sans Semi Bold" pitchFamily="34" charset="-122"/>
                <a:cs typeface="Instrument Sans Semi Bold" pitchFamily="34" charset="-120"/>
              </a:rPr>
              <a:t>Texnologiya</a:t>
            </a:r>
            <a:endParaRPr lang="en-US" sz="1900" dirty="0"/>
          </a:p>
        </p:txBody>
      </p:sp>
      <p:sp>
        <p:nvSpPr>
          <p:cNvPr id="6" name="Text 3"/>
          <p:cNvSpPr/>
          <p:nvPr/>
        </p:nvSpPr>
        <p:spPr>
          <a:xfrm>
            <a:off x="895588" y="4869656"/>
            <a:ext cx="6116122" cy="631269"/>
          </a:xfrm>
          <a:prstGeom prst="rect">
            <a:avLst/>
          </a:prstGeom>
          <a:noFill/>
          <a:ln/>
        </p:spPr>
        <p:txBody>
          <a:bodyPr wrap="square" lIns="0" tIns="0" rIns="0" bIns="0" rtlCol="0" anchor="t"/>
          <a:lstStyle/>
          <a:p>
            <a:pPr marL="0" indent="0">
              <a:lnSpc>
                <a:spcPts val="2450"/>
              </a:lnSpc>
              <a:buNone/>
            </a:pPr>
            <a:r>
              <a:rPr lang="en-US" sz="1550" dirty="0">
                <a:solidFill>
                  <a:srgbClr val="CFD0D8"/>
                </a:solidFill>
                <a:latin typeface="Instrument Sans Medium" pitchFamily="34" charset="0"/>
                <a:ea typeface="Instrument Sans Medium" pitchFamily="34" charset="-122"/>
                <a:cs typeface="Instrument Sans Medium" pitchFamily="34" charset="-120"/>
              </a:rPr>
              <a:t>Axborot-kommunikatsiya texnologiyalari (AKT), sun’iy intellekt, robototexnika, nanotexnologiyalar, kosmik texnologiyalar.</a:t>
            </a:r>
            <a:endParaRPr lang="en-US" sz="1550" dirty="0"/>
          </a:p>
        </p:txBody>
      </p:sp>
      <p:sp>
        <p:nvSpPr>
          <p:cNvPr id="7" name="Shape 4"/>
          <p:cNvSpPr/>
          <p:nvPr/>
        </p:nvSpPr>
        <p:spPr>
          <a:xfrm>
            <a:off x="7413903" y="4238030"/>
            <a:ext cx="6525935" cy="1467803"/>
          </a:xfrm>
          <a:prstGeom prst="roundRect">
            <a:avLst>
              <a:gd name="adj" fmla="val 5647"/>
            </a:avLst>
          </a:prstGeom>
          <a:solidFill>
            <a:srgbClr val="3D3D42"/>
          </a:solidFill>
          <a:ln w="7620">
            <a:solidFill>
              <a:srgbClr val="56565B"/>
            </a:solidFill>
            <a:prstDash val="solid"/>
          </a:ln>
        </p:spPr>
      </p:sp>
      <p:sp>
        <p:nvSpPr>
          <p:cNvPr id="8" name="Text 5"/>
          <p:cNvSpPr/>
          <p:nvPr/>
        </p:nvSpPr>
        <p:spPr>
          <a:xfrm>
            <a:off x="7618809" y="4442936"/>
            <a:ext cx="2466737" cy="308372"/>
          </a:xfrm>
          <a:prstGeom prst="rect">
            <a:avLst/>
          </a:prstGeom>
          <a:noFill/>
          <a:ln/>
        </p:spPr>
        <p:txBody>
          <a:bodyPr wrap="none" lIns="0" tIns="0" rIns="0" bIns="0" rtlCol="0" anchor="t"/>
          <a:lstStyle/>
          <a:p>
            <a:pPr marL="0" indent="0">
              <a:lnSpc>
                <a:spcPts val="2400"/>
              </a:lnSpc>
              <a:buNone/>
            </a:pPr>
            <a:r>
              <a:rPr lang="en-US" sz="1900" dirty="0">
                <a:solidFill>
                  <a:srgbClr val="CFD0D8"/>
                </a:solidFill>
                <a:latin typeface="Instrument Sans Semi Bold" pitchFamily="34" charset="0"/>
                <a:ea typeface="Instrument Sans Semi Bold" pitchFamily="34" charset="-122"/>
                <a:cs typeface="Instrument Sans Semi Bold" pitchFamily="34" charset="-120"/>
              </a:rPr>
              <a:t>Qishloq xo’jaligi</a:t>
            </a:r>
            <a:endParaRPr lang="en-US" sz="1900" dirty="0"/>
          </a:p>
        </p:txBody>
      </p:sp>
      <p:sp>
        <p:nvSpPr>
          <p:cNvPr id="9" name="Text 6"/>
          <p:cNvSpPr/>
          <p:nvPr/>
        </p:nvSpPr>
        <p:spPr>
          <a:xfrm>
            <a:off x="7618809" y="4869656"/>
            <a:ext cx="6116122" cy="631269"/>
          </a:xfrm>
          <a:prstGeom prst="rect">
            <a:avLst/>
          </a:prstGeom>
          <a:noFill/>
          <a:ln/>
        </p:spPr>
        <p:txBody>
          <a:bodyPr wrap="square" lIns="0" tIns="0" rIns="0" bIns="0" rtlCol="0" anchor="t"/>
          <a:lstStyle/>
          <a:p>
            <a:pPr marL="0" indent="0">
              <a:lnSpc>
                <a:spcPts val="2450"/>
              </a:lnSpc>
              <a:buNone/>
            </a:pPr>
            <a:r>
              <a:rPr lang="en-US" sz="1550" dirty="0">
                <a:solidFill>
                  <a:srgbClr val="CFD0D8"/>
                </a:solidFill>
                <a:latin typeface="Instrument Sans Medium" pitchFamily="34" charset="0"/>
                <a:ea typeface="Instrument Sans Medium" pitchFamily="34" charset="-122"/>
                <a:cs typeface="Instrument Sans Medium" pitchFamily="34" charset="-120"/>
              </a:rPr>
              <a:t>Biotexnologiyalar, sug’orish tizimlarini modernizatsiyalash, qishloq xo’jaligi ekinlarining navlarini yaxshilash.</a:t>
            </a:r>
            <a:endParaRPr lang="en-US" sz="1550" dirty="0"/>
          </a:p>
        </p:txBody>
      </p:sp>
      <p:sp>
        <p:nvSpPr>
          <p:cNvPr id="10" name="Shape 7"/>
          <p:cNvSpPr/>
          <p:nvPr/>
        </p:nvSpPr>
        <p:spPr>
          <a:xfrm>
            <a:off x="690682" y="5903119"/>
            <a:ext cx="6525935" cy="1467803"/>
          </a:xfrm>
          <a:prstGeom prst="roundRect">
            <a:avLst>
              <a:gd name="adj" fmla="val 5647"/>
            </a:avLst>
          </a:prstGeom>
          <a:solidFill>
            <a:srgbClr val="3D3D42"/>
          </a:solidFill>
          <a:ln w="7620">
            <a:solidFill>
              <a:srgbClr val="56565B"/>
            </a:solidFill>
            <a:prstDash val="solid"/>
          </a:ln>
        </p:spPr>
      </p:sp>
      <p:sp>
        <p:nvSpPr>
          <p:cNvPr id="11" name="Text 8"/>
          <p:cNvSpPr/>
          <p:nvPr/>
        </p:nvSpPr>
        <p:spPr>
          <a:xfrm>
            <a:off x="895588" y="6108025"/>
            <a:ext cx="2466737" cy="308372"/>
          </a:xfrm>
          <a:prstGeom prst="rect">
            <a:avLst/>
          </a:prstGeom>
          <a:noFill/>
          <a:ln/>
        </p:spPr>
        <p:txBody>
          <a:bodyPr wrap="none" lIns="0" tIns="0" rIns="0" bIns="0" rtlCol="0" anchor="t"/>
          <a:lstStyle/>
          <a:p>
            <a:pPr marL="0" indent="0">
              <a:lnSpc>
                <a:spcPts val="2400"/>
              </a:lnSpc>
              <a:buNone/>
            </a:pPr>
            <a:r>
              <a:rPr lang="en-US" sz="1900" dirty="0">
                <a:solidFill>
                  <a:srgbClr val="CFD0D8"/>
                </a:solidFill>
                <a:latin typeface="Instrument Sans Semi Bold" pitchFamily="34" charset="0"/>
                <a:ea typeface="Instrument Sans Semi Bold" pitchFamily="34" charset="-122"/>
                <a:cs typeface="Instrument Sans Semi Bold" pitchFamily="34" charset="-120"/>
              </a:rPr>
              <a:t>Sanoat</a:t>
            </a:r>
            <a:endParaRPr lang="en-US" sz="1900" dirty="0"/>
          </a:p>
        </p:txBody>
      </p:sp>
      <p:sp>
        <p:nvSpPr>
          <p:cNvPr id="12" name="Text 9"/>
          <p:cNvSpPr/>
          <p:nvPr/>
        </p:nvSpPr>
        <p:spPr>
          <a:xfrm>
            <a:off x="895588" y="6534745"/>
            <a:ext cx="6116122" cy="631269"/>
          </a:xfrm>
          <a:prstGeom prst="rect">
            <a:avLst/>
          </a:prstGeom>
          <a:noFill/>
          <a:ln/>
        </p:spPr>
        <p:txBody>
          <a:bodyPr wrap="square" lIns="0" tIns="0" rIns="0" bIns="0" rtlCol="0" anchor="t"/>
          <a:lstStyle/>
          <a:p>
            <a:pPr marL="0" indent="0">
              <a:lnSpc>
                <a:spcPts val="2450"/>
              </a:lnSpc>
              <a:buNone/>
            </a:pPr>
            <a:r>
              <a:rPr lang="en-US" sz="1550" dirty="0">
                <a:solidFill>
                  <a:srgbClr val="CFD0D8"/>
                </a:solidFill>
                <a:latin typeface="Instrument Sans Medium" pitchFamily="34" charset="0"/>
                <a:ea typeface="Instrument Sans Medium" pitchFamily="34" charset="-122"/>
                <a:cs typeface="Instrument Sans Medium" pitchFamily="34" charset="-120"/>
              </a:rPr>
              <a:t>Energiya samaradorligi, qayta tiklanadigan energiya manbalari, materialshunoslik, ishlab chiqarish jarayonlarini avtomatlashtirish.</a:t>
            </a:r>
            <a:endParaRPr lang="en-US" sz="1550" dirty="0"/>
          </a:p>
        </p:txBody>
      </p:sp>
      <p:sp>
        <p:nvSpPr>
          <p:cNvPr id="13" name="Shape 10"/>
          <p:cNvSpPr/>
          <p:nvPr/>
        </p:nvSpPr>
        <p:spPr>
          <a:xfrm>
            <a:off x="7413903" y="5903119"/>
            <a:ext cx="6525935" cy="1467803"/>
          </a:xfrm>
          <a:prstGeom prst="roundRect">
            <a:avLst>
              <a:gd name="adj" fmla="val 5647"/>
            </a:avLst>
          </a:prstGeom>
          <a:solidFill>
            <a:srgbClr val="3D3D42"/>
          </a:solidFill>
          <a:ln w="7620">
            <a:solidFill>
              <a:srgbClr val="56565B"/>
            </a:solidFill>
            <a:prstDash val="solid"/>
          </a:ln>
        </p:spPr>
      </p:sp>
      <p:sp>
        <p:nvSpPr>
          <p:cNvPr id="14" name="Text 11"/>
          <p:cNvSpPr/>
          <p:nvPr/>
        </p:nvSpPr>
        <p:spPr>
          <a:xfrm>
            <a:off x="7618809" y="6108025"/>
            <a:ext cx="2466737" cy="308372"/>
          </a:xfrm>
          <a:prstGeom prst="rect">
            <a:avLst/>
          </a:prstGeom>
          <a:noFill/>
          <a:ln/>
        </p:spPr>
        <p:txBody>
          <a:bodyPr wrap="none" lIns="0" tIns="0" rIns="0" bIns="0" rtlCol="0" anchor="t"/>
          <a:lstStyle/>
          <a:p>
            <a:pPr marL="0" indent="0">
              <a:lnSpc>
                <a:spcPts val="2400"/>
              </a:lnSpc>
              <a:buNone/>
            </a:pPr>
            <a:r>
              <a:rPr lang="en-US" sz="1900" dirty="0">
                <a:solidFill>
                  <a:srgbClr val="CFD0D8"/>
                </a:solidFill>
                <a:latin typeface="Instrument Sans Semi Bold" pitchFamily="34" charset="0"/>
                <a:ea typeface="Instrument Sans Semi Bold" pitchFamily="34" charset="-122"/>
                <a:cs typeface="Instrument Sans Semi Bold" pitchFamily="34" charset="-120"/>
              </a:rPr>
              <a:t>Sog’liqni saqlash</a:t>
            </a:r>
            <a:endParaRPr lang="en-US" sz="1900" dirty="0"/>
          </a:p>
        </p:txBody>
      </p:sp>
      <p:sp>
        <p:nvSpPr>
          <p:cNvPr id="15" name="Text 12"/>
          <p:cNvSpPr/>
          <p:nvPr/>
        </p:nvSpPr>
        <p:spPr>
          <a:xfrm>
            <a:off x="7618809" y="6534745"/>
            <a:ext cx="6116122" cy="631269"/>
          </a:xfrm>
          <a:prstGeom prst="rect">
            <a:avLst/>
          </a:prstGeom>
          <a:noFill/>
          <a:ln/>
        </p:spPr>
        <p:txBody>
          <a:bodyPr wrap="square" lIns="0" tIns="0" rIns="0" bIns="0" rtlCol="0" anchor="t"/>
          <a:lstStyle/>
          <a:p>
            <a:pPr marL="0" indent="0">
              <a:lnSpc>
                <a:spcPts val="2450"/>
              </a:lnSpc>
              <a:buNone/>
            </a:pPr>
            <a:r>
              <a:rPr lang="en-US" sz="1550" dirty="0">
                <a:solidFill>
                  <a:srgbClr val="CFD0D8"/>
                </a:solidFill>
                <a:latin typeface="Instrument Sans Medium" pitchFamily="34" charset="0"/>
                <a:ea typeface="Instrument Sans Medium" pitchFamily="34" charset="-122"/>
                <a:cs typeface="Instrument Sans Medium" pitchFamily="34" charset="-120"/>
              </a:rPr>
              <a:t>Tibbiy texnologiyalar, dori-darmonlarni ishlab chiqarish, tibbiy diagnostika, sog’liqni saqlash tizimini modernizatsiyalash.</a:t>
            </a:r>
            <a:endParaRPr lang="en-US" sz="1550" dirty="0"/>
          </a:p>
        </p:txBody>
      </p:sp>
      <p:sp>
        <p:nvSpPr>
          <p:cNvPr id="16" name="Прямоугольник 15"/>
          <p:cNvSpPr/>
          <p:nvPr/>
        </p:nvSpPr>
        <p:spPr>
          <a:xfrm>
            <a:off x="12848095" y="7640664"/>
            <a:ext cx="1658319" cy="4649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473" y="608648"/>
            <a:ext cx="7291983" cy="690205"/>
          </a:xfrm>
          <a:prstGeom prst="rect">
            <a:avLst/>
          </a:prstGeom>
          <a:noFill/>
          <a:ln/>
        </p:spPr>
        <p:txBody>
          <a:bodyPr wrap="none" lIns="0" tIns="0" rIns="0" bIns="0" rtlCol="0" anchor="t"/>
          <a:lstStyle/>
          <a:p>
            <a:pPr marL="0" indent="0">
              <a:lnSpc>
                <a:spcPts val="5400"/>
              </a:lnSpc>
              <a:buNone/>
            </a:pPr>
            <a:r>
              <a:rPr lang="en-US" sz="4300" dirty="0">
                <a:solidFill>
                  <a:srgbClr val="CBCCCE"/>
                </a:solidFill>
                <a:latin typeface="Instrument Sans Semi Bold" pitchFamily="34" charset="0"/>
                <a:ea typeface="Instrument Sans Semi Bold" pitchFamily="34" charset="-122"/>
                <a:cs typeface="Instrument Sans Semi Bold" pitchFamily="34" charset="-120"/>
              </a:rPr>
              <a:t>Ilmiy-tadqiqot va Rivojlanish</a:t>
            </a:r>
            <a:endParaRPr lang="en-US" sz="4300" dirty="0"/>
          </a:p>
        </p:txBody>
      </p:sp>
      <p:pic>
        <p:nvPicPr>
          <p:cNvPr id="4" name="Image 1" descr="preencoded.png"/>
          <p:cNvPicPr>
            <a:picLocks noChangeAspect="1"/>
          </p:cNvPicPr>
          <p:nvPr/>
        </p:nvPicPr>
        <p:blipFill>
          <a:blip r:embed="rId4"/>
          <a:stretch>
            <a:fillRect/>
          </a:stretch>
        </p:blipFill>
        <p:spPr>
          <a:xfrm>
            <a:off x="6259473" y="1630085"/>
            <a:ext cx="552212" cy="552212"/>
          </a:xfrm>
          <a:prstGeom prst="rect">
            <a:avLst/>
          </a:prstGeom>
        </p:spPr>
      </p:pic>
      <p:sp>
        <p:nvSpPr>
          <p:cNvPr id="5" name="Text 1"/>
          <p:cNvSpPr/>
          <p:nvPr/>
        </p:nvSpPr>
        <p:spPr>
          <a:xfrm>
            <a:off x="6259473" y="2403158"/>
            <a:ext cx="3242548" cy="345043"/>
          </a:xfrm>
          <a:prstGeom prst="rect">
            <a:avLst/>
          </a:prstGeom>
          <a:noFill/>
          <a:ln/>
        </p:spPr>
        <p:txBody>
          <a:bodyPr wrap="none" lIns="0" tIns="0" rIns="0" bIns="0" rtlCol="0" anchor="t"/>
          <a:lstStyle/>
          <a:p>
            <a:pPr marL="0" indent="0" algn="l">
              <a:lnSpc>
                <a:spcPts val="2700"/>
              </a:lnSpc>
              <a:buNone/>
            </a:pPr>
            <a:r>
              <a:rPr lang="en-US" sz="2150" dirty="0">
                <a:solidFill>
                  <a:srgbClr val="CFD0D8"/>
                </a:solidFill>
                <a:latin typeface="Instrument Sans Semi Bold" pitchFamily="34" charset="0"/>
                <a:ea typeface="Instrument Sans Semi Bold" pitchFamily="34" charset="-122"/>
                <a:cs typeface="Instrument Sans Semi Bold" pitchFamily="34" charset="-120"/>
              </a:rPr>
              <a:t>Ilmiy-tadqiqot institutlari</a:t>
            </a:r>
            <a:endParaRPr lang="en-US" sz="2150" dirty="0"/>
          </a:p>
        </p:txBody>
      </p:sp>
      <p:sp>
        <p:nvSpPr>
          <p:cNvPr id="6" name="Text 2"/>
          <p:cNvSpPr/>
          <p:nvPr/>
        </p:nvSpPr>
        <p:spPr>
          <a:xfrm>
            <a:off x="6259473" y="2880717"/>
            <a:ext cx="3633311" cy="1413510"/>
          </a:xfrm>
          <a:prstGeom prst="rect">
            <a:avLst/>
          </a:prstGeom>
          <a:noFill/>
          <a:ln/>
        </p:spPr>
        <p:txBody>
          <a:bodyPr wrap="square" lIns="0" tIns="0" rIns="0" bIns="0" rtlCol="0" anchor="t"/>
          <a:lstStyle/>
          <a:p>
            <a:pPr marL="0" indent="0" algn="l">
              <a:lnSpc>
                <a:spcPts val="2750"/>
              </a:lnSpc>
              <a:buNone/>
            </a:pPr>
            <a:r>
              <a:rPr lang="en-US" sz="1700" dirty="0">
                <a:solidFill>
                  <a:srgbClr val="CFD0D8"/>
                </a:solidFill>
                <a:latin typeface="Instrument Sans Medium" pitchFamily="34" charset="0"/>
                <a:ea typeface="Instrument Sans Medium" pitchFamily="34" charset="-122"/>
                <a:cs typeface="Instrument Sans Medium" pitchFamily="34" charset="-120"/>
              </a:rPr>
              <a:t>O’zbekiston milliy innovatsion tizimining muhim tarkibiy qismi bo’lib, fundamental va amaliy tadqiqotlarni olib boradi.</a:t>
            </a:r>
            <a:endParaRPr lang="en-US" sz="1700" dirty="0"/>
          </a:p>
        </p:txBody>
      </p:sp>
      <p:pic>
        <p:nvPicPr>
          <p:cNvPr id="7" name="Image 2" descr="preencoded.png"/>
          <p:cNvPicPr>
            <a:picLocks noChangeAspect="1"/>
          </p:cNvPicPr>
          <p:nvPr/>
        </p:nvPicPr>
        <p:blipFill>
          <a:blip r:embed="rId5"/>
          <a:stretch>
            <a:fillRect/>
          </a:stretch>
        </p:blipFill>
        <p:spPr>
          <a:xfrm>
            <a:off x="10224016" y="1630085"/>
            <a:ext cx="552212" cy="552212"/>
          </a:xfrm>
          <a:prstGeom prst="rect">
            <a:avLst/>
          </a:prstGeom>
        </p:spPr>
      </p:pic>
      <p:sp>
        <p:nvSpPr>
          <p:cNvPr id="8" name="Text 3"/>
          <p:cNvSpPr/>
          <p:nvPr/>
        </p:nvSpPr>
        <p:spPr>
          <a:xfrm>
            <a:off x="10224016" y="2403158"/>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CFD0D8"/>
                </a:solidFill>
                <a:latin typeface="Instrument Sans Semi Bold" pitchFamily="34" charset="0"/>
                <a:ea typeface="Instrument Sans Semi Bold" pitchFamily="34" charset="-122"/>
                <a:cs typeface="Instrument Sans Semi Bold" pitchFamily="34" charset="-120"/>
              </a:rPr>
              <a:t>Texnoparklar</a:t>
            </a:r>
            <a:endParaRPr lang="en-US" sz="2150" dirty="0"/>
          </a:p>
        </p:txBody>
      </p:sp>
      <p:sp>
        <p:nvSpPr>
          <p:cNvPr id="9" name="Text 4"/>
          <p:cNvSpPr/>
          <p:nvPr/>
        </p:nvSpPr>
        <p:spPr>
          <a:xfrm>
            <a:off x="10224016" y="2880717"/>
            <a:ext cx="3633311" cy="1413510"/>
          </a:xfrm>
          <a:prstGeom prst="rect">
            <a:avLst/>
          </a:prstGeom>
          <a:noFill/>
          <a:ln/>
        </p:spPr>
        <p:txBody>
          <a:bodyPr wrap="square" lIns="0" tIns="0" rIns="0" bIns="0" rtlCol="0" anchor="t"/>
          <a:lstStyle/>
          <a:p>
            <a:pPr marL="0" indent="0" algn="l">
              <a:lnSpc>
                <a:spcPts val="2750"/>
              </a:lnSpc>
              <a:buNone/>
            </a:pPr>
            <a:r>
              <a:rPr lang="en-US" sz="1700" dirty="0">
                <a:solidFill>
                  <a:srgbClr val="CFD0D8"/>
                </a:solidFill>
                <a:latin typeface="Instrument Sans Medium" pitchFamily="34" charset="0"/>
                <a:ea typeface="Instrument Sans Medium" pitchFamily="34" charset="-122"/>
                <a:cs typeface="Instrument Sans Medium" pitchFamily="34" charset="-120"/>
              </a:rPr>
              <a:t>Innovatsion g’oyalarni amalga oshirish uchun zarur bo’lgan infrastruktura va resurslarni taqdim etadi.</a:t>
            </a:r>
            <a:endParaRPr lang="en-US" sz="1700" dirty="0"/>
          </a:p>
        </p:txBody>
      </p:sp>
      <p:pic>
        <p:nvPicPr>
          <p:cNvPr id="10" name="Image 3" descr="preencoded.png"/>
          <p:cNvPicPr>
            <a:picLocks noChangeAspect="1"/>
          </p:cNvPicPr>
          <p:nvPr/>
        </p:nvPicPr>
        <p:blipFill>
          <a:blip r:embed="rId6"/>
          <a:stretch>
            <a:fillRect/>
          </a:stretch>
        </p:blipFill>
        <p:spPr>
          <a:xfrm>
            <a:off x="6259473" y="4956810"/>
            <a:ext cx="552212" cy="552212"/>
          </a:xfrm>
          <a:prstGeom prst="rect">
            <a:avLst/>
          </a:prstGeom>
        </p:spPr>
      </p:pic>
      <p:sp>
        <p:nvSpPr>
          <p:cNvPr id="11" name="Text 5"/>
          <p:cNvSpPr/>
          <p:nvPr/>
        </p:nvSpPr>
        <p:spPr>
          <a:xfrm>
            <a:off x="6259473" y="5729883"/>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CFD0D8"/>
                </a:solidFill>
                <a:latin typeface="Instrument Sans Semi Bold" pitchFamily="34" charset="0"/>
                <a:ea typeface="Instrument Sans Semi Bold" pitchFamily="34" charset="-122"/>
                <a:cs typeface="Instrument Sans Semi Bold" pitchFamily="34" charset="-120"/>
              </a:rPr>
              <a:t>Universitetlar</a:t>
            </a:r>
            <a:endParaRPr lang="en-US" sz="2150" dirty="0"/>
          </a:p>
        </p:txBody>
      </p:sp>
      <p:sp>
        <p:nvSpPr>
          <p:cNvPr id="12" name="Text 6"/>
          <p:cNvSpPr/>
          <p:nvPr/>
        </p:nvSpPr>
        <p:spPr>
          <a:xfrm>
            <a:off x="6259473" y="6207443"/>
            <a:ext cx="3633311" cy="1413510"/>
          </a:xfrm>
          <a:prstGeom prst="rect">
            <a:avLst/>
          </a:prstGeom>
          <a:noFill/>
          <a:ln/>
        </p:spPr>
        <p:txBody>
          <a:bodyPr wrap="square" lIns="0" tIns="0" rIns="0" bIns="0" rtlCol="0" anchor="t"/>
          <a:lstStyle/>
          <a:p>
            <a:pPr marL="0" indent="0" algn="l">
              <a:lnSpc>
                <a:spcPts val="2750"/>
              </a:lnSpc>
              <a:buNone/>
            </a:pPr>
            <a:r>
              <a:rPr lang="en-US" sz="1700" dirty="0">
                <a:solidFill>
                  <a:srgbClr val="CFD0D8"/>
                </a:solidFill>
                <a:latin typeface="Instrument Sans Medium" pitchFamily="34" charset="0"/>
                <a:ea typeface="Instrument Sans Medium" pitchFamily="34" charset="-122"/>
                <a:cs typeface="Instrument Sans Medium" pitchFamily="34" charset="-120"/>
              </a:rPr>
              <a:t>Innovatsion faoliyat uchun kadrlar tayyorlashda muhim rol o’ynaydi, fundamental va amaliy tadqiqotlarni olib boradi.</a:t>
            </a:r>
            <a:endParaRPr lang="en-US" sz="1700" dirty="0"/>
          </a:p>
        </p:txBody>
      </p:sp>
      <p:pic>
        <p:nvPicPr>
          <p:cNvPr id="13" name="Image 4" descr="preencoded.png"/>
          <p:cNvPicPr>
            <a:picLocks noChangeAspect="1"/>
          </p:cNvPicPr>
          <p:nvPr/>
        </p:nvPicPr>
        <p:blipFill>
          <a:blip r:embed="rId7"/>
          <a:stretch>
            <a:fillRect/>
          </a:stretch>
        </p:blipFill>
        <p:spPr>
          <a:xfrm>
            <a:off x="10224016" y="4956810"/>
            <a:ext cx="552212" cy="552212"/>
          </a:xfrm>
          <a:prstGeom prst="rect">
            <a:avLst/>
          </a:prstGeom>
        </p:spPr>
      </p:pic>
      <p:sp>
        <p:nvSpPr>
          <p:cNvPr id="14" name="Text 7"/>
          <p:cNvSpPr/>
          <p:nvPr/>
        </p:nvSpPr>
        <p:spPr>
          <a:xfrm>
            <a:off x="10224016" y="5729883"/>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CFD0D8"/>
                </a:solidFill>
                <a:latin typeface="Instrument Sans Semi Bold" pitchFamily="34" charset="0"/>
                <a:ea typeface="Instrument Sans Semi Bold" pitchFamily="34" charset="-122"/>
                <a:cs typeface="Instrument Sans Semi Bold" pitchFamily="34" charset="-120"/>
              </a:rPr>
              <a:t>Inkubatorlar</a:t>
            </a:r>
            <a:endParaRPr lang="en-US" sz="2150" dirty="0"/>
          </a:p>
        </p:txBody>
      </p:sp>
      <p:sp>
        <p:nvSpPr>
          <p:cNvPr id="15" name="Text 8"/>
          <p:cNvSpPr/>
          <p:nvPr/>
        </p:nvSpPr>
        <p:spPr>
          <a:xfrm>
            <a:off x="10224016" y="6207443"/>
            <a:ext cx="3633311" cy="1413510"/>
          </a:xfrm>
          <a:prstGeom prst="rect">
            <a:avLst/>
          </a:prstGeom>
          <a:noFill/>
          <a:ln/>
        </p:spPr>
        <p:txBody>
          <a:bodyPr wrap="square" lIns="0" tIns="0" rIns="0" bIns="0" rtlCol="0" anchor="t"/>
          <a:lstStyle/>
          <a:p>
            <a:pPr marL="0" indent="0" algn="l">
              <a:lnSpc>
                <a:spcPts val="2750"/>
              </a:lnSpc>
              <a:buNone/>
            </a:pPr>
            <a:r>
              <a:rPr lang="en-US" sz="1700" dirty="0">
                <a:solidFill>
                  <a:srgbClr val="CFD0D8"/>
                </a:solidFill>
                <a:latin typeface="Instrument Sans Medium" pitchFamily="34" charset="0"/>
                <a:ea typeface="Instrument Sans Medium" pitchFamily="34" charset="-122"/>
                <a:cs typeface="Instrument Sans Medium" pitchFamily="34" charset="-120"/>
              </a:rPr>
              <a:t>Yangi boshlanuvchi tadbirkorlarga biznesini rivojlantirish uchun qo’llab-quvvatlash va yordam beradi.</a:t>
            </a:r>
            <a:endParaRPr lang="en-US" sz="1700" dirty="0"/>
          </a:p>
        </p:txBody>
      </p:sp>
      <p:sp>
        <p:nvSpPr>
          <p:cNvPr id="16" name="Прямоугольник 15"/>
          <p:cNvSpPr/>
          <p:nvPr/>
        </p:nvSpPr>
        <p:spPr>
          <a:xfrm>
            <a:off x="12832597" y="7620953"/>
            <a:ext cx="1689315" cy="608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708610" y="7620953"/>
            <a:ext cx="1921790" cy="6086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1862"/>
          </a:xfrm>
          <a:prstGeom prst="rect">
            <a:avLst/>
          </a:prstGeom>
        </p:spPr>
      </p:pic>
      <p:sp>
        <p:nvSpPr>
          <p:cNvPr id="3" name="Text 0"/>
          <p:cNvSpPr/>
          <p:nvPr/>
        </p:nvSpPr>
        <p:spPr>
          <a:xfrm>
            <a:off x="6201728" y="562094"/>
            <a:ext cx="7713345" cy="1277541"/>
          </a:xfrm>
          <a:prstGeom prst="rect">
            <a:avLst/>
          </a:prstGeom>
          <a:noFill/>
          <a:ln/>
        </p:spPr>
        <p:txBody>
          <a:bodyPr wrap="square" lIns="0" tIns="0" rIns="0" bIns="0" rtlCol="0" anchor="t"/>
          <a:lstStyle/>
          <a:p>
            <a:pPr marL="0" indent="0">
              <a:lnSpc>
                <a:spcPts val="5000"/>
              </a:lnSpc>
              <a:buNone/>
            </a:pPr>
            <a:r>
              <a:rPr lang="en-US" sz="4000" dirty="0">
                <a:solidFill>
                  <a:srgbClr val="CBCCCE"/>
                </a:solidFill>
                <a:latin typeface="Instrument Sans Semi Bold" pitchFamily="34" charset="0"/>
                <a:ea typeface="Instrument Sans Semi Bold" pitchFamily="34" charset="-122"/>
                <a:cs typeface="Instrument Sans Semi Bold" pitchFamily="34" charset="-120"/>
              </a:rPr>
              <a:t>Innovatsion Loyihalarni Moliyalashtirish</a:t>
            </a:r>
            <a:endParaRPr lang="en-US" sz="4000" dirty="0"/>
          </a:p>
        </p:txBody>
      </p:sp>
      <p:sp>
        <p:nvSpPr>
          <p:cNvPr id="4" name="Text 1"/>
          <p:cNvSpPr/>
          <p:nvPr/>
        </p:nvSpPr>
        <p:spPr>
          <a:xfrm>
            <a:off x="6201728" y="2248376"/>
            <a:ext cx="3703320" cy="674489"/>
          </a:xfrm>
          <a:prstGeom prst="rect">
            <a:avLst/>
          </a:prstGeom>
          <a:noFill/>
          <a:ln/>
        </p:spPr>
        <p:txBody>
          <a:bodyPr wrap="none" lIns="0" tIns="0" rIns="0" bIns="0" rtlCol="0" anchor="t"/>
          <a:lstStyle/>
          <a:p>
            <a:pPr marL="0" indent="0" algn="ctr">
              <a:lnSpc>
                <a:spcPts val="5300"/>
              </a:lnSpc>
              <a:buNone/>
            </a:pPr>
            <a:r>
              <a:rPr lang="en-US" sz="5300" dirty="0">
                <a:solidFill>
                  <a:srgbClr val="CFD0D8"/>
                </a:solidFill>
                <a:latin typeface="Instrument Sans Semi Bold" pitchFamily="34" charset="0"/>
                <a:ea typeface="Instrument Sans Semi Bold" pitchFamily="34" charset="-122"/>
                <a:cs typeface="Instrument Sans Semi Bold" pitchFamily="34" charset="-120"/>
              </a:rPr>
              <a:t>50M</a:t>
            </a:r>
            <a:endParaRPr lang="en-US" sz="5300" dirty="0"/>
          </a:p>
        </p:txBody>
      </p:sp>
      <p:sp>
        <p:nvSpPr>
          <p:cNvPr id="5" name="Text 2"/>
          <p:cNvSpPr/>
          <p:nvPr/>
        </p:nvSpPr>
        <p:spPr>
          <a:xfrm>
            <a:off x="6775847" y="3178254"/>
            <a:ext cx="2555081" cy="319326"/>
          </a:xfrm>
          <a:prstGeom prst="rect">
            <a:avLst/>
          </a:prstGeom>
          <a:noFill/>
          <a:ln/>
        </p:spPr>
        <p:txBody>
          <a:bodyPr wrap="none" lIns="0" tIns="0" rIns="0" bIns="0" rtlCol="0" anchor="t"/>
          <a:lstStyle/>
          <a:p>
            <a:pPr marL="0" indent="0" algn="ctr">
              <a:lnSpc>
                <a:spcPts val="2500"/>
              </a:lnSpc>
              <a:buNone/>
            </a:pPr>
            <a:r>
              <a:rPr lang="en-US" sz="2000" dirty="0">
                <a:solidFill>
                  <a:srgbClr val="CFD0D8"/>
                </a:solidFill>
                <a:latin typeface="Instrument Sans Semi Bold" pitchFamily="34" charset="0"/>
                <a:ea typeface="Instrument Sans Semi Bold" pitchFamily="34" charset="-122"/>
                <a:cs typeface="Instrument Sans Semi Bold" pitchFamily="34" charset="-120"/>
              </a:rPr>
              <a:t>Grantlar</a:t>
            </a:r>
            <a:endParaRPr lang="en-US" sz="2000" dirty="0"/>
          </a:p>
        </p:txBody>
      </p:sp>
      <p:sp>
        <p:nvSpPr>
          <p:cNvPr id="6" name="Text 3"/>
          <p:cNvSpPr/>
          <p:nvPr/>
        </p:nvSpPr>
        <p:spPr>
          <a:xfrm>
            <a:off x="6201728" y="3620214"/>
            <a:ext cx="3703320" cy="981194"/>
          </a:xfrm>
          <a:prstGeom prst="rect">
            <a:avLst/>
          </a:prstGeom>
          <a:noFill/>
          <a:ln/>
        </p:spPr>
        <p:txBody>
          <a:bodyPr wrap="square" lIns="0" tIns="0" rIns="0" bIns="0" rtlCol="0" anchor="t"/>
          <a:lstStyle/>
          <a:p>
            <a:pPr marL="0" indent="0" algn="ctr">
              <a:lnSpc>
                <a:spcPts val="2550"/>
              </a:lnSpc>
              <a:buNone/>
            </a:pPr>
            <a:r>
              <a:rPr lang="en-US" sz="1600" dirty="0">
                <a:solidFill>
                  <a:srgbClr val="CFD0D8"/>
                </a:solidFill>
                <a:latin typeface="Instrument Sans Medium" pitchFamily="34" charset="0"/>
                <a:ea typeface="Instrument Sans Medium" pitchFamily="34" charset="-122"/>
                <a:cs typeface="Instrument Sans Medium" pitchFamily="34" charset="-120"/>
              </a:rPr>
              <a:t>Davlat tomonidan innovatsion loyihalarni qo’llab-quvvatlash uchun ajratilgan mablag’lar.</a:t>
            </a:r>
            <a:endParaRPr lang="en-US" sz="1600" dirty="0"/>
          </a:p>
        </p:txBody>
      </p:sp>
      <p:sp>
        <p:nvSpPr>
          <p:cNvPr id="7" name="Text 4"/>
          <p:cNvSpPr/>
          <p:nvPr/>
        </p:nvSpPr>
        <p:spPr>
          <a:xfrm>
            <a:off x="10211633" y="2248376"/>
            <a:ext cx="3703439" cy="674489"/>
          </a:xfrm>
          <a:prstGeom prst="rect">
            <a:avLst/>
          </a:prstGeom>
          <a:noFill/>
          <a:ln/>
        </p:spPr>
        <p:txBody>
          <a:bodyPr wrap="none" lIns="0" tIns="0" rIns="0" bIns="0" rtlCol="0" anchor="t"/>
          <a:lstStyle/>
          <a:p>
            <a:pPr marL="0" indent="0" algn="ctr">
              <a:lnSpc>
                <a:spcPts val="5300"/>
              </a:lnSpc>
              <a:buNone/>
            </a:pPr>
            <a:r>
              <a:rPr lang="en-US" sz="5300" dirty="0">
                <a:solidFill>
                  <a:srgbClr val="CFD0D8"/>
                </a:solidFill>
                <a:latin typeface="Instrument Sans Semi Bold" pitchFamily="34" charset="0"/>
                <a:ea typeface="Instrument Sans Semi Bold" pitchFamily="34" charset="-122"/>
                <a:cs typeface="Instrument Sans Semi Bold" pitchFamily="34" charset="-120"/>
              </a:rPr>
              <a:t>100M</a:t>
            </a:r>
            <a:endParaRPr lang="en-US" sz="5300" dirty="0"/>
          </a:p>
        </p:txBody>
      </p:sp>
      <p:sp>
        <p:nvSpPr>
          <p:cNvPr id="8" name="Text 5"/>
          <p:cNvSpPr/>
          <p:nvPr/>
        </p:nvSpPr>
        <p:spPr>
          <a:xfrm>
            <a:off x="10785753" y="3178254"/>
            <a:ext cx="2555081" cy="319326"/>
          </a:xfrm>
          <a:prstGeom prst="rect">
            <a:avLst/>
          </a:prstGeom>
          <a:noFill/>
          <a:ln/>
        </p:spPr>
        <p:txBody>
          <a:bodyPr wrap="none" lIns="0" tIns="0" rIns="0" bIns="0" rtlCol="0" anchor="t"/>
          <a:lstStyle/>
          <a:p>
            <a:pPr marL="0" indent="0" algn="ctr">
              <a:lnSpc>
                <a:spcPts val="2500"/>
              </a:lnSpc>
              <a:buNone/>
            </a:pPr>
            <a:r>
              <a:rPr lang="en-US" sz="2000" dirty="0">
                <a:solidFill>
                  <a:srgbClr val="CFD0D8"/>
                </a:solidFill>
                <a:latin typeface="Instrument Sans Semi Bold" pitchFamily="34" charset="0"/>
                <a:ea typeface="Instrument Sans Semi Bold" pitchFamily="34" charset="-122"/>
                <a:cs typeface="Instrument Sans Semi Bold" pitchFamily="34" charset="-120"/>
              </a:rPr>
              <a:t>Investitsiyalar</a:t>
            </a:r>
            <a:endParaRPr lang="en-US" sz="2000" dirty="0"/>
          </a:p>
        </p:txBody>
      </p:sp>
      <p:sp>
        <p:nvSpPr>
          <p:cNvPr id="9" name="Text 6"/>
          <p:cNvSpPr/>
          <p:nvPr/>
        </p:nvSpPr>
        <p:spPr>
          <a:xfrm>
            <a:off x="10211633" y="3620214"/>
            <a:ext cx="3703439" cy="654129"/>
          </a:xfrm>
          <a:prstGeom prst="rect">
            <a:avLst/>
          </a:prstGeom>
          <a:noFill/>
          <a:ln/>
        </p:spPr>
        <p:txBody>
          <a:bodyPr wrap="square" lIns="0" tIns="0" rIns="0" bIns="0" rtlCol="0" anchor="t"/>
          <a:lstStyle/>
          <a:p>
            <a:pPr marL="0" indent="0" algn="ctr">
              <a:lnSpc>
                <a:spcPts val="2550"/>
              </a:lnSpc>
              <a:buNone/>
            </a:pPr>
            <a:r>
              <a:rPr lang="en-US" sz="1600" dirty="0">
                <a:solidFill>
                  <a:srgbClr val="CFD0D8"/>
                </a:solidFill>
                <a:latin typeface="Instrument Sans Medium" pitchFamily="34" charset="0"/>
                <a:ea typeface="Instrument Sans Medium" pitchFamily="34" charset="-122"/>
                <a:cs typeface="Instrument Sans Medium" pitchFamily="34" charset="-120"/>
              </a:rPr>
              <a:t>Xususiy sektor tomonidan innovatsion loyihalarga kiritilgan mablag’lar.</a:t>
            </a:r>
            <a:endParaRPr lang="en-US" sz="1600" dirty="0"/>
          </a:p>
        </p:txBody>
      </p:sp>
      <p:sp>
        <p:nvSpPr>
          <p:cNvPr id="10" name="Text 7"/>
          <p:cNvSpPr/>
          <p:nvPr/>
        </p:nvSpPr>
        <p:spPr>
          <a:xfrm>
            <a:off x="6201728" y="5316736"/>
            <a:ext cx="3703320" cy="674489"/>
          </a:xfrm>
          <a:prstGeom prst="rect">
            <a:avLst/>
          </a:prstGeom>
          <a:noFill/>
          <a:ln/>
        </p:spPr>
        <p:txBody>
          <a:bodyPr wrap="none" lIns="0" tIns="0" rIns="0" bIns="0" rtlCol="0" anchor="t"/>
          <a:lstStyle/>
          <a:p>
            <a:pPr marL="0" indent="0" algn="ctr">
              <a:lnSpc>
                <a:spcPts val="5300"/>
              </a:lnSpc>
              <a:buNone/>
            </a:pPr>
            <a:r>
              <a:rPr lang="en-US" sz="5300" dirty="0">
                <a:solidFill>
                  <a:srgbClr val="CFD0D8"/>
                </a:solidFill>
                <a:latin typeface="Instrument Sans Semi Bold" pitchFamily="34" charset="0"/>
                <a:ea typeface="Instrument Sans Semi Bold" pitchFamily="34" charset="-122"/>
                <a:cs typeface="Instrument Sans Semi Bold" pitchFamily="34" charset="-120"/>
              </a:rPr>
              <a:t>200M</a:t>
            </a:r>
            <a:endParaRPr lang="en-US" sz="5300" dirty="0"/>
          </a:p>
        </p:txBody>
      </p:sp>
      <p:sp>
        <p:nvSpPr>
          <p:cNvPr id="11" name="Text 8"/>
          <p:cNvSpPr/>
          <p:nvPr/>
        </p:nvSpPr>
        <p:spPr>
          <a:xfrm>
            <a:off x="6775847" y="6246614"/>
            <a:ext cx="2555081" cy="319326"/>
          </a:xfrm>
          <a:prstGeom prst="rect">
            <a:avLst/>
          </a:prstGeom>
          <a:noFill/>
          <a:ln/>
        </p:spPr>
        <p:txBody>
          <a:bodyPr wrap="none" lIns="0" tIns="0" rIns="0" bIns="0" rtlCol="0" anchor="t"/>
          <a:lstStyle/>
          <a:p>
            <a:pPr marL="0" indent="0" algn="ctr">
              <a:lnSpc>
                <a:spcPts val="2500"/>
              </a:lnSpc>
              <a:buNone/>
            </a:pPr>
            <a:r>
              <a:rPr lang="en-US" sz="2000" dirty="0">
                <a:solidFill>
                  <a:srgbClr val="CFD0D8"/>
                </a:solidFill>
                <a:latin typeface="Instrument Sans Semi Bold" pitchFamily="34" charset="0"/>
                <a:ea typeface="Instrument Sans Semi Bold" pitchFamily="34" charset="-122"/>
                <a:cs typeface="Instrument Sans Semi Bold" pitchFamily="34" charset="-120"/>
              </a:rPr>
              <a:t>Kreditlar</a:t>
            </a:r>
            <a:endParaRPr lang="en-US" sz="2000" dirty="0"/>
          </a:p>
        </p:txBody>
      </p:sp>
      <p:sp>
        <p:nvSpPr>
          <p:cNvPr id="12" name="Text 9"/>
          <p:cNvSpPr/>
          <p:nvPr/>
        </p:nvSpPr>
        <p:spPr>
          <a:xfrm>
            <a:off x="6201728" y="6688574"/>
            <a:ext cx="3703320" cy="981194"/>
          </a:xfrm>
          <a:prstGeom prst="rect">
            <a:avLst/>
          </a:prstGeom>
          <a:noFill/>
          <a:ln/>
        </p:spPr>
        <p:txBody>
          <a:bodyPr wrap="square" lIns="0" tIns="0" rIns="0" bIns="0" rtlCol="0" anchor="t"/>
          <a:lstStyle/>
          <a:p>
            <a:pPr marL="0" indent="0" algn="ctr">
              <a:lnSpc>
                <a:spcPts val="2550"/>
              </a:lnSpc>
              <a:buNone/>
            </a:pPr>
            <a:r>
              <a:rPr lang="en-US" sz="1600" dirty="0">
                <a:solidFill>
                  <a:srgbClr val="CFD0D8"/>
                </a:solidFill>
                <a:latin typeface="Instrument Sans Medium" pitchFamily="34" charset="0"/>
                <a:ea typeface="Instrument Sans Medium" pitchFamily="34" charset="-122"/>
                <a:cs typeface="Instrument Sans Medium" pitchFamily="34" charset="-120"/>
              </a:rPr>
              <a:t>Innovatsion loyihalarni moliyalashtirish uchun banklar tomonidan berilgan kreditlar.</a:t>
            </a:r>
            <a:endParaRPr lang="en-US" sz="1600" dirty="0"/>
          </a:p>
        </p:txBody>
      </p:sp>
      <p:sp>
        <p:nvSpPr>
          <p:cNvPr id="13" name="Text 10"/>
          <p:cNvSpPr/>
          <p:nvPr/>
        </p:nvSpPr>
        <p:spPr>
          <a:xfrm>
            <a:off x="10211633" y="5316736"/>
            <a:ext cx="3703439" cy="674489"/>
          </a:xfrm>
          <a:prstGeom prst="rect">
            <a:avLst/>
          </a:prstGeom>
          <a:noFill/>
          <a:ln/>
        </p:spPr>
        <p:txBody>
          <a:bodyPr wrap="none" lIns="0" tIns="0" rIns="0" bIns="0" rtlCol="0" anchor="t"/>
          <a:lstStyle/>
          <a:p>
            <a:pPr marL="0" indent="0" algn="ctr">
              <a:lnSpc>
                <a:spcPts val="5300"/>
              </a:lnSpc>
              <a:buNone/>
            </a:pPr>
            <a:r>
              <a:rPr lang="en-US" sz="5300" dirty="0">
                <a:solidFill>
                  <a:srgbClr val="CFD0D8"/>
                </a:solidFill>
                <a:latin typeface="Instrument Sans Semi Bold" pitchFamily="34" charset="0"/>
                <a:ea typeface="Instrument Sans Semi Bold" pitchFamily="34" charset="-122"/>
                <a:cs typeface="Instrument Sans Semi Bold" pitchFamily="34" charset="-120"/>
              </a:rPr>
              <a:t>300M</a:t>
            </a:r>
            <a:endParaRPr lang="en-US" sz="5300" dirty="0"/>
          </a:p>
        </p:txBody>
      </p:sp>
      <p:sp>
        <p:nvSpPr>
          <p:cNvPr id="14" name="Text 11"/>
          <p:cNvSpPr/>
          <p:nvPr/>
        </p:nvSpPr>
        <p:spPr>
          <a:xfrm>
            <a:off x="10785753" y="6246614"/>
            <a:ext cx="2555081" cy="319326"/>
          </a:xfrm>
          <a:prstGeom prst="rect">
            <a:avLst/>
          </a:prstGeom>
          <a:noFill/>
          <a:ln/>
        </p:spPr>
        <p:txBody>
          <a:bodyPr wrap="none" lIns="0" tIns="0" rIns="0" bIns="0" rtlCol="0" anchor="t"/>
          <a:lstStyle/>
          <a:p>
            <a:pPr marL="0" indent="0" algn="ctr">
              <a:lnSpc>
                <a:spcPts val="2500"/>
              </a:lnSpc>
              <a:buNone/>
            </a:pPr>
            <a:r>
              <a:rPr lang="en-US" sz="2000" dirty="0">
                <a:solidFill>
                  <a:srgbClr val="CFD0D8"/>
                </a:solidFill>
                <a:latin typeface="Instrument Sans Semi Bold" pitchFamily="34" charset="0"/>
                <a:ea typeface="Instrument Sans Semi Bold" pitchFamily="34" charset="-122"/>
                <a:cs typeface="Instrument Sans Semi Bold" pitchFamily="34" charset="-120"/>
              </a:rPr>
              <a:t>Venture Capital</a:t>
            </a:r>
            <a:endParaRPr lang="en-US" sz="2000" dirty="0"/>
          </a:p>
        </p:txBody>
      </p:sp>
      <p:sp>
        <p:nvSpPr>
          <p:cNvPr id="15" name="Text 12"/>
          <p:cNvSpPr/>
          <p:nvPr/>
        </p:nvSpPr>
        <p:spPr>
          <a:xfrm>
            <a:off x="10211633" y="6688574"/>
            <a:ext cx="3703439" cy="981194"/>
          </a:xfrm>
          <a:prstGeom prst="rect">
            <a:avLst/>
          </a:prstGeom>
          <a:noFill/>
          <a:ln/>
        </p:spPr>
        <p:txBody>
          <a:bodyPr wrap="square" lIns="0" tIns="0" rIns="0" bIns="0" rtlCol="0" anchor="t"/>
          <a:lstStyle/>
          <a:p>
            <a:pPr marL="0" indent="0" algn="ctr">
              <a:lnSpc>
                <a:spcPts val="2550"/>
              </a:lnSpc>
              <a:buNone/>
            </a:pPr>
            <a:r>
              <a:rPr lang="en-US" sz="1600" dirty="0">
                <a:solidFill>
                  <a:srgbClr val="CFD0D8"/>
                </a:solidFill>
                <a:latin typeface="Instrument Sans Medium" pitchFamily="34" charset="0"/>
                <a:ea typeface="Instrument Sans Medium" pitchFamily="34" charset="-122"/>
                <a:cs typeface="Instrument Sans Medium" pitchFamily="34" charset="-120"/>
              </a:rPr>
              <a:t>Yangi boshlanuvchi innovatsion kompaniyalarga investitsiyalar kiritish uchun mo’ljallangan xususiy kapital.</a:t>
            </a:r>
            <a:endParaRPr lang="en-US" sz="1600" dirty="0"/>
          </a:p>
        </p:txBody>
      </p:sp>
      <p:sp>
        <p:nvSpPr>
          <p:cNvPr id="17" name="Прямоугольник 16"/>
          <p:cNvSpPr/>
          <p:nvPr/>
        </p:nvSpPr>
        <p:spPr>
          <a:xfrm>
            <a:off x="12863593" y="7669768"/>
            <a:ext cx="1658319" cy="5598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5330" y="779621"/>
            <a:ext cx="7673340" cy="1313259"/>
          </a:xfrm>
          <a:prstGeom prst="rect">
            <a:avLst/>
          </a:prstGeom>
          <a:noFill/>
          <a:ln/>
        </p:spPr>
        <p:txBody>
          <a:bodyPr wrap="square" lIns="0" tIns="0" rIns="0" bIns="0" rtlCol="0" anchor="t"/>
          <a:lstStyle/>
          <a:p>
            <a:pPr marL="0" indent="0">
              <a:lnSpc>
                <a:spcPts val="5150"/>
              </a:lnSpc>
              <a:buNone/>
            </a:pPr>
            <a:r>
              <a:rPr lang="en-US" sz="4100" dirty="0">
                <a:solidFill>
                  <a:srgbClr val="CBCCCE"/>
                </a:solidFill>
                <a:latin typeface="Instrument Sans Semi Bold" pitchFamily="34" charset="0"/>
                <a:ea typeface="Instrument Sans Semi Bold" pitchFamily="34" charset="-122"/>
                <a:cs typeface="Instrument Sans Semi Bold" pitchFamily="34" charset="-120"/>
              </a:rPr>
              <a:t>Innovatsiyalarni Qo’llash va Tarqatish</a:t>
            </a:r>
            <a:endParaRPr lang="en-US" sz="4100" dirty="0"/>
          </a:p>
        </p:txBody>
      </p:sp>
      <p:pic>
        <p:nvPicPr>
          <p:cNvPr id="4" name="Image 1" descr="preencoded.png"/>
          <p:cNvPicPr>
            <a:picLocks noChangeAspect="1"/>
          </p:cNvPicPr>
          <p:nvPr/>
        </p:nvPicPr>
        <p:blipFill>
          <a:blip r:embed="rId4"/>
          <a:stretch>
            <a:fillRect/>
          </a:stretch>
        </p:blipFill>
        <p:spPr>
          <a:xfrm>
            <a:off x="735330" y="2407920"/>
            <a:ext cx="1050488" cy="1680686"/>
          </a:xfrm>
          <a:prstGeom prst="rect">
            <a:avLst/>
          </a:prstGeom>
        </p:spPr>
      </p:pic>
      <p:sp>
        <p:nvSpPr>
          <p:cNvPr id="5" name="Text 1"/>
          <p:cNvSpPr/>
          <p:nvPr/>
        </p:nvSpPr>
        <p:spPr>
          <a:xfrm>
            <a:off x="2100858" y="2617946"/>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CFD0D8"/>
                </a:solidFill>
                <a:latin typeface="Instrument Sans Semi Bold" pitchFamily="34" charset="0"/>
                <a:ea typeface="Instrument Sans Semi Bold" pitchFamily="34" charset="-122"/>
                <a:cs typeface="Instrument Sans Semi Bold" pitchFamily="34" charset="-120"/>
              </a:rPr>
              <a:t>Tadbirkorlar</a:t>
            </a:r>
            <a:endParaRPr lang="en-US" sz="2050" dirty="0"/>
          </a:p>
        </p:txBody>
      </p:sp>
      <p:sp>
        <p:nvSpPr>
          <p:cNvPr id="6" name="Text 2"/>
          <p:cNvSpPr/>
          <p:nvPr/>
        </p:nvSpPr>
        <p:spPr>
          <a:xfrm>
            <a:off x="2100858" y="3072170"/>
            <a:ext cx="6307812" cy="672465"/>
          </a:xfrm>
          <a:prstGeom prst="rect">
            <a:avLst/>
          </a:prstGeom>
          <a:noFill/>
          <a:ln/>
        </p:spPr>
        <p:txBody>
          <a:bodyPr wrap="square" lIns="0" tIns="0" rIns="0" bIns="0" rtlCol="0" anchor="t"/>
          <a:lstStyle/>
          <a:p>
            <a:pPr marL="0" indent="0" algn="l">
              <a:lnSpc>
                <a:spcPts val="26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Innovatsion g’oyalarni amaliyotga tatbiq etish va yangi mahsulotlar va xizmatlar yaratishda hal qiluvchi rol o’ynaydi.</a:t>
            </a:r>
            <a:endParaRPr lang="en-US" sz="1650" dirty="0"/>
          </a:p>
        </p:txBody>
      </p:sp>
      <p:pic>
        <p:nvPicPr>
          <p:cNvPr id="7" name="Image 2" descr="preencoded.png"/>
          <p:cNvPicPr>
            <a:picLocks noChangeAspect="1"/>
          </p:cNvPicPr>
          <p:nvPr/>
        </p:nvPicPr>
        <p:blipFill>
          <a:blip r:embed="rId5"/>
          <a:stretch>
            <a:fillRect/>
          </a:stretch>
        </p:blipFill>
        <p:spPr>
          <a:xfrm>
            <a:off x="735330" y="4088606"/>
            <a:ext cx="1050488" cy="1680686"/>
          </a:xfrm>
          <a:prstGeom prst="rect">
            <a:avLst/>
          </a:prstGeom>
        </p:spPr>
      </p:pic>
      <p:sp>
        <p:nvSpPr>
          <p:cNvPr id="8" name="Text 3"/>
          <p:cNvSpPr/>
          <p:nvPr/>
        </p:nvSpPr>
        <p:spPr>
          <a:xfrm>
            <a:off x="2100858" y="4298633"/>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CFD0D8"/>
                </a:solidFill>
                <a:latin typeface="Instrument Sans Semi Bold" pitchFamily="34" charset="0"/>
                <a:ea typeface="Instrument Sans Semi Bold" pitchFamily="34" charset="-122"/>
                <a:cs typeface="Instrument Sans Semi Bold" pitchFamily="34" charset="-120"/>
              </a:rPr>
              <a:t>Boshqaruv organlari</a:t>
            </a:r>
            <a:endParaRPr lang="en-US" sz="2050" dirty="0"/>
          </a:p>
        </p:txBody>
      </p:sp>
      <p:sp>
        <p:nvSpPr>
          <p:cNvPr id="9" name="Text 4"/>
          <p:cNvSpPr/>
          <p:nvPr/>
        </p:nvSpPr>
        <p:spPr>
          <a:xfrm>
            <a:off x="2100858" y="4752856"/>
            <a:ext cx="6307812" cy="672465"/>
          </a:xfrm>
          <a:prstGeom prst="rect">
            <a:avLst/>
          </a:prstGeom>
          <a:noFill/>
          <a:ln/>
        </p:spPr>
        <p:txBody>
          <a:bodyPr wrap="square" lIns="0" tIns="0" rIns="0" bIns="0" rtlCol="0" anchor="t"/>
          <a:lstStyle/>
          <a:p>
            <a:pPr marL="0" indent="0" algn="l">
              <a:lnSpc>
                <a:spcPts val="26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Innovatsiyalarni qo’llash uchun qulay sharoit yaratish va rag’batlantirish siyosatini amalga oshiradi.</a:t>
            </a:r>
            <a:endParaRPr lang="en-US" sz="1650" dirty="0"/>
          </a:p>
        </p:txBody>
      </p:sp>
      <p:pic>
        <p:nvPicPr>
          <p:cNvPr id="10" name="Image 3" descr="preencoded.png"/>
          <p:cNvPicPr>
            <a:picLocks noChangeAspect="1"/>
          </p:cNvPicPr>
          <p:nvPr/>
        </p:nvPicPr>
        <p:blipFill>
          <a:blip r:embed="rId6"/>
          <a:stretch>
            <a:fillRect/>
          </a:stretch>
        </p:blipFill>
        <p:spPr>
          <a:xfrm>
            <a:off x="735330" y="5769293"/>
            <a:ext cx="1050488" cy="1680686"/>
          </a:xfrm>
          <a:prstGeom prst="rect">
            <a:avLst/>
          </a:prstGeom>
        </p:spPr>
      </p:pic>
      <p:sp>
        <p:nvSpPr>
          <p:cNvPr id="11" name="Text 5"/>
          <p:cNvSpPr/>
          <p:nvPr/>
        </p:nvSpPr>
        <p:spPr>
          <a:xfrm>
            <a:off x="2100858" y="5979319"/>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CFD0D8"/>
                </a:solidFill>
                <a:latin typeface="Instrument Sans Semi Bold" pitchFamily="34" charset="0"/>
                <a:ea typeface="Instrument Sans Semi Bold" pitchFamily="34" charset="-122"/>
                <a:cs typeface="Instrument Sans Semi Bold" pitchFamily="34" charset="-120"/>
              </a:rPr>
              <a:t>Jamiyat</a:t>
            </a:r>
            <a:endParaRPr lang="en-US" sz="2050" dirty="0"/>
          </a:p>
        </p:txBody>
      </p:sp>
      <p:sp>
        <p:nvSpPr>
          <p:cNvPr id="12" name="Text 6"/>
          <p:cNvSpPr/>
          <p:nvPr/>
        </p:nvSpPr>
        <p:spPr>
          <a:xfrm>
            <a:off x="2100858" y="6433542"/>
            <a:ext cx="6307812" cy="672465"/>
          </a:xfrm>
          <a:prstGeom prst="rect">
            <a:avLst/>
          </a:prstGeom>
          <a:noFill/>
          <a:ln/>
        </p:spPr>
        <p:txBody>
          <a:bodyPr wrap="square" lIns="0" tIns="0" rIns="0" bIns="0" rtlCol="0" anchor="t"/>
          <a:lstStyle/>
          <a:p>
            <a:pPr marL="0" indent="0" algn="l">
              <a:lnSpc>
                <a:spcPts val="26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Innovatsiyalarni qabul qilish va ulardan foydalanish uchun tayyor bo’lishi kerak, innovatsion g’oyalarga ochiq bo’lishi kerak.</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972145"/>
            <a:ext cx="9430583" cy="708779"/>
          </a:xfrm>
          <a:prstGeom prst="rect">
            <a:avLst/>
          </a:prstGeom>
          <a:noFill/>
          <a:ln/>
        </p:spPr>
        <p:txBody>
          <a:bodyPr wrap="none" lIns="0" tIns="0" rIns="0" bIns="0" rtlCol="0" anchor="t"/>
          <a:lstStyle/>
          <a:p>
            <a:pPr marL="0" indent="0">
              <a:lnSpc>
                <a:spcPts val="5550"/>
              </a:lnSpc>
              <a:buNone/>
            </a:pPr>
            <a:r>
              <a:rPr lang="en-US" sz="4450" dirty="0">
                <a:solidFill>
                  <a:srgbClr val="CBCCCE"/>
                </a:solidFill>
                <a:latin typeface="Instrument Sans Semi Bold" pitchFamily="34" charset="0"/>
                <a:ea typeface="Instrument Sans Semi Bold" pitchFamily="34" charset="-122"/>
                <a:cs typeface="Instrument Sans Semi Bold" pitchFamily="34" charset="-120"/>
              </a:rPr>
              <a:t>Innovatsion Tizimning Imkoniyatlari</a:t>
            </a:r>
            <a:endParaRPr lang="en-US" sz="4450" dirty="0"/>
          </a:p>
        </p:txBody>
      </p:sp>
      <p:pic>
        <p:nvPicPr>
          <p:cNvPr id="3" name="Image 0" descr="preencoded.png"/>
          <p:cNvPicPr>
            <a:picLocks noChangeAspect="1"/>
          </p:cNvPicPr>
          <p:nvPr/>
        </p:nvPicPr>
        <p:blipFill>
          <a:blip r:embed="rId3"/>
          <a:stretch>
            <a:fillRect/>
          </a:stretch>
        </p:blipFill>
        <p:spPr>
          <a:xfrm>
            <a:off x="2978348" y="2134553"/>
            <a:ext cx="2152055" cy="1669852"/>
          </a:xfrm>
          <a:prstGeom prst="rect">
            <a:avLst/>
          </a:prstGeom>
        </p:spPr>
      </p:pic>
      <p:sp>
        <p:nvSpPr>
          <p:cNvPr id="4" name="Text 1"/>
          <p:cNvSpPr/>
          <p:nvPr/>
        </p:nvSpPr>
        <p:spPr>
          <a:xfrm>
            <a:off x="3999428" y="2959179"/>
            <a:ext cx="109776" cy="453509"/>
          </a:xfrm>
          <a:prstGeom prst="rect">
            <a:avLst/>
          </a:prstGeom>
          <a:noFill/>
          <a:ln/>
        </p:spPr>
        <p:txBody>
          <a:bodyPr wrap="none" lIns="0" tIns="0" rIns="0" bIns="0" rtlCol="0" anchor="t"/>
          <a:lstStyle/>
          <a:p>
            <a:pPr marL="0" indent="0" algn="ctr">
              <a:lnSpc>
                <a:spcPts val="35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1</a:t>
            </a:r>
            <a:endParaRPr lang="en-US" sz="2200" dirty="0"/>
          </a:p>
        </p:txBody>
      </p:sp>
      <p:sp>
        <p:nvSpPr>
          <p:cNvPr id="5" name="Text 2"/>
          <p:cNvSpPr/>
          <p:nvPr/>
        </p:nvSpPr>
        <p:spPr>
          <a:xfrm>
            <a:off x="5357217" y="236136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Iqtisodiy o’sish</a:t>
            </a:r>
            <a:endParaRPr lang="en-US" sz="2200" dirty="0"/>
          </a:p>
        </p:txBody>
      </p:sp>
      <p:sp>
        <p:nvSpPr>
          <p:cNvPr id="6" name="Text 3"/>
          <p:cNvSpPr/>
          <p:nvPr/>
        </p:nvSpPr>
        <p:spPr>
          <a:xfrm>
            <a:off x="5357217" y="2851785"/>
            <a:ext cx="8252579" cy="725805"/>
          </a:xfrm>
          <a:prstGeom prst="rect">
            <a:avLst/>
          </a:prstGeom>
          <a:noFill/>
          <a:ln/>
        </p:spPr>
        <p:txBody>
          <a:bodyPr wrap="square" lIns="0" tIns="0" rIns="0" bIns="0" rtlCol="0" anchor="t"/>
          <a:lstStyle/>
          <a:p>
            <a:pPr marL="0" indent="0" algn="l">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Mahsulotlar va xizmatlarning sifatini oshirish, yangi ish o’rinlari yaratish, eksportni ko’paytirish.</a:t>
            </a:r>
            <a:endParaRPr lang="en-US" sz="1750" dirty="0"/>
          </a:p>
        </p:txBody>
      </p:sp>
      <p:sp>
        <p:nvSpPr>
          <p:cNvPr id="7" name="Shape 4"/>
          <p:cNvSpPr/>
          <p:nvPr/>
        </p:nvSpPr>
        <p:spPr>
          <a:xfrm>
            <a:off x="5187077" y="3817501"/>
            <a:ext cx="8592860" cy="15240"/>
          </a:xfrm>
          <a:prstGeom prst="roundRect">
            <a:avLst>
              <a:gd name="adj" fmla="val 625116"/>
            </a:avLst>
          </a:prstGeom>
          <a:solidFill>
            <a:srgbClr val="56565B"/>
          </a:solidFill>
          <a:ln/>
        </p:spPr>
      </p:sp>
      <p:pic>
        <p:nvPicPr>
          <p:cNvPr id="8" name="Image 1" descr="preencoded.png"/>
          <p:cNvPicPr>
            <a:picLocks noChangeAspect="1"/>
          </p:cNvPicPr>
          <p:nvPr/>
        </p:nvPicPr>
        <p:blipFill>
          <a:blip r:embed="rId4"/>
          <a:stretch>
            <a:fillRect/>
          </a:stretch>
        </p:blipFill>
        <p:spPr>
          <a:xfrm>
            <a:off x="1902381" y="3861078"/>
            <a:ext cx="4304109" cy="1669852"/>
          </a:xfrm>
          <a:prstGeom prst="rect">
            <a:avLst/>
          </a:prstGeom>
        </p:spPr>
      </p:pic>
      <p:sp>
        <p:nvSpPr>
          <p:cNvPr id="9" name="Text 5"/>
          <p:cNvSpPr/>
          <p:nvPr/>
        </p:nvSpPr>
        <p:spPr>
          <a:xfrm>
            <a:off x="3975378" y="4469249"/>
            <a:ext cx="157877" cy="453509"/>
          </a:xfrm>
          <a:prstGeom prst="rect">
            <a:avLst/>
          </a:prstGeom>
          <a:noFill/>
          <a:ln/>
        </p:spPr>
        <p:txBody>
          <a:bodyPr wrap="none" lIns="0" tIns="0" rIns="0" bIns="0" rtlCol="0" anchor="t"/>
          <a:lstStyle/>
          <a:p>
            <a:pPr marL="0" indent="0" algn="ctr">
              <a:lnSpc>
                <a:spcPts val="35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2</a:t>
            </a:r>
            <a:endParaRPr lang="en-US" sz="2200" dirty="0"/>
          </a:p>
        </p:txBody>
      </p:sp>
      <p:sp>
        <p:nvSpPr>
          <p:cNvPr id="10" name="Text 6"/>
          <p:cNvSpPr/>
          <p:nvPr/>
        </p:nvSpPr>
        <p:spPr>
          <a:xfrm>
            <a:off x="6433304" y="408789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Ijtimoiy taraqqiyot</a:t>
            </a:r>
            <a:endParaRPr lang="en-US" sz="2200" dirty="0"/>
          </a:p>
        </p:txBody>
      </p:sp>
      <p:sp>
        <p:nvSpPr>
          <p:cNvPr id="11" name="Text 7"/>
          <p:cNvSpPr/>
          <p:nvPr/>
        </p:nvSpPr>
        <p:spPr>
          <a:xfrm>
            <a:off x="6433304" y="4578310"/>
            <a:ext cx="7176492" cy="725805"/>
          </a:xfrm>
          <a:prstGeom prst="rect">
            <a:avLst/>
          </a:prstGeom>
          <a:noFill/>
          <a:ln/>
        </p:spPr>
        <p:txBody>
          <a:bodyPr wrap="square" lIns="0" tIns="0" rIns="0" bIns="0" rtlCol="0" anchor="t"/>
          <a:lstStyle/>
          <a:p>
            <a:pPr marL="0" indent="0" algn="l">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Hayot sifatini yaxshilash, sog’liqni saqlash, ta’lim va madaniyat sohalarini rivojlantirish.</a:t>
            </a:r>
            <a:endParaRPr lang="en-US" sz="1750" dirty="0"/>
          </a:p>
        </p:txBody>
      </p:sp>
      <p:sp>
        <p:nvSpPr>
          <p:cNvPr id="12" name="Shape 8"/>
          <p:cNvSpPr/>
          <p:nvPr/>
        </p:nvSpPr>
        <p:spPr>
          <a:xfrm>
            <a:off x="6263164" y="5544026"/>
            <a:ext cx="7516773" cy="15240"/>
          </a:xfrm>
          <a:prstGeom prst="roundRect">
            <a:avLst>
              <a:gd name="adj" fmla="val 625116"/>
            </a:avLst>
          </a:prstGeom>
          <a:solidFill>
            <a:srgbClr val="56565B"/>
          </a:solidFill>
          <a:ln/>
        </p:spPr>
      </p:sp>
      <p:pic>
        <p:nvPicPr>
          <p:cNvPr id="13" name="Image 2" descr="preencoded.png"/>
          <p:cNvPicPr>
            <a:picLocks noChangeAspect="1"/>
          </p:cNvPicPr>
          <p:nvPr/>
        </p:nvPicPr>
        <p:blipFill>
          <a:blip r:embed="rId5"/>
          <a:stretch>
            <a:fillRect/>
          </a:stretch>
        </p:blipFill>
        <p:spPr>
          <a:xfrm>
            <a:off x="826294" y="5587603"/>
            <a:ext cx="6456164" cy="1669852"/>
          </a:xfrm>
          <a:prstGeom prst="rect">
            <a:avLst/>
          </a:prstGeom>
        </p:spPr>
      </p:pic>
      <p:sp>
        <p:nvSpPr>
          <p:cNvPr id="14" name="Text 9"/>
          <p:cNvSpPr/>
          <p:nvPr/>
        </p:nvSpPr>
        <p:spPr>
          <a:xfrm>
            <a:off x="3972163" y="6195774"/>
            <a:ext cx="164187" cy="453509"/>
          </a:xfrm>
          <a:prstGeom prst="rect">
            <a:avLst/>
          </a:prstGeom>
          <a:noFill/>
          <a:ln/>
        </p:spPr>
        <p:txBody>
          <a:bodyPr wrap="none" lIns="0" tIns="0" rIns="0" bIns="0" rtlCol="0" anchor="t"/>
          <a:lstStyle/>
          <a:p>
            <a:pPr marL="0" indent="0" algn="ctr">
              <a:lnSpc>
                <a:spcPts val="35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3</a:t>
            </a:r>
            <a:endParaRPr lang="en-US" sz="2200" dirty="0"/>
          </a:p>
        </p:txBody>
      </p:sp>
      <p:sp>
        <p:nvSpPr>
          <p:cNvPr id="15" name="Text 10"/>
          <p:cNvSpPr/>
          <p:nvPr/>
        </p:nvSpPr>
        <p:spPr>
          <a:xfrm>
            <a:off x="7509272" y="581441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FD0D8"/>
                </a:solidFill>
                <a:latin typeface="Instrument Sans Semi Bold" pitchFamily="34" charset="0"/>
                <a:ea typeface="Instrument Sans Semi Bold" pitchFamily="34" charset="-122"/>
                <a:cs typeface="Instrument Sans Semi Bold" pitchFamily="34" charset="-120"/>
              </a:rPr>
              <a:t>Barqaror rivojlanish</a:t>
            </a:r>
            <a:endParaRPr lang="en-US" sz="2200" dirty="0"/>
          </a:p>
        </p:txBody>
      </p:sp>
      <p:sp>
        <p:nvSpPr>
          <p:cNvPr id="16" name="Text 11"/>
          <p:cNvSpPr/>
          <p:nvPr/>
        </p:nvSpPr>
        <p:spPr>
          <a:xfrm>
            <a:off x="7509272" y="6304836"/>
            <a:ext cx="6100524" cy="725805"/>
          </a:xfrm>
          <a:prstGeom prst="rect">
            <a:avLst/>
          </a:prstGeom>
          <a:noFill/>
          <a:ln/>
        </p:spPr>
        <p:txBody>
          <a:bodyPr wrap="square" lIns="0" tIns="0" rIns="0" bIns="0" rtlCol="0" anchor="t"/>
          <a:lstStyle/>
          <a:p>
            <a:pPr marL="0" indent="0" algn="l">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Ekologik muammolarni hal qilish, resurslardan samarali foydalanish, iqlim o’zgarishiga qarshi kurashish.</a:t>
            </a:r>
            <a:endParaRPr lang="en-US" sz="1750" dirty="0"/>
          </a:p>
        </p:txBody>
      </p:sp>
      <p:sp>
        <p:nvSpPr>
          <p:cNvPr id="17" name="Прямоугольник 16"/>
          <p:cNvSpPr/>
          <p:nvPr/>
        </p:nvSpPr>
        <p:spPr>
          <a:xfrm>
            <a:off x="12770603" y="7718156"/>
            <a:ext cx="1704814" cy="51144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50689" y="760809"/>
            <a:ext cx="5362813" cy="670322"/>
          </a:xfrm>
          <a:prstGeom prst="rect">
            <a:avLst/>
          </a:prstGeom>
          <a:noFill/>
          <a:ln/>
        </p:spPr>
        <p:txBody>
          <a:bodyPr wrap="none" lIns="0" tIns="0" rIns="0" bIns="0" rtlCol="0" anchor="t"/>
          <a:lstStyle/>
          <a:p>
            <a:pPr marL="0" indent="0">
              <a:lnSpc>
                <a:spcPts val="5250"/>
              </a:lnSpc>
              <a:buNone/>
            </a:pPr>
            <a:r>
              <a:rPr lang="en-US" sz="4200" dirty="0">
                <a:solidFill>
                  <a:srgbClr val="CBCCCE"/>
                </a:solidFill>
                <a:latin typeface="Instrument Sans Semi Bold" pitchFamily="34" charset="0"/>
                <a:ea typeface="Instrument Sans Semi Bold" pitchFamily="34" charset="-122"/>
                <a:cs typeface="Instrument Sans Semi Bold" pitchFamily="34" charset="-120"/>
              </a:rPr>
              <a:t>Kelajakdagi Rejalar</a:t>
            </a:r>
            <a:endParaRPr lang="en-US" sz="4200" dirty="0"/>
          </a:p>
        </p:txBody>
      </p:sp>
      <p:sp>
        <p:nvSpPr>
          <p:cNvPr id="3" name="Shape 1"/>
          <p:cNvSpPr/>
          <p:nvPr/>
        </p:nvSpPr>
        <p:spPr>
          <a:xfrm>
            <a:off x="750689" y="1860113"/>
            <a:ext cx="1641038" cy="1235988"/>
          </a:xfrm>
          <a:prstGeom prst="roundRect">
            <a:avLst>
              <a:gd name="adj" fmla="val 7289"/>
            </a:avLst>
          </a:prstGeom>
          <a:solidFill>
            <a:srgbClr val="3D3D42"/>
          </a:solidFill>
          <a:ln w="7620">
            <a:solidFill>
              <a:srgbClr val="56565B"/>
            </a:solidFill>
            <a:prstDash val="solid"/>
          </a:ln>
        </p:spPr>
      </p:sp>
      <p:sp>
        <p:nvSpPr>
          <p:cNvPr id="4" name="Text 2"/>
          <p:cNvSpPr/>
          <p:nvPr/>
        </p:nvSpPr>
        <p:spPr>
          <a:xfrm>
            <a:off x="972741" y="2263616"/>
            <a:ext cx="103823" cy="428982"/>
          </a:xfrm>
          <a:prstGeom prst="rect">
            <a:avLst/>
          </a:prstGeom>
          <a:noFill/>
          <a:ln/>
        </p:spPr>
        <p:txBody>
          <a:bodyPr wrap="none" lIns="0" tIns="0" rIns="0" bIns="0" rtlCol="0" anchor="t"/>
          <a:lstStyle/>
          <a:p>
            <a:pPr marL="0" indent="0" algn="ctr">
              <a:lnSpc>
                <a:spcPts val="335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1</a:t>
            </a:r>
            <a:endParaRPr lang="en-US" sz="2100" dirty="0"/>
          </a:p>
        </p:txBody>
      </p:sp>
      <p:sp>
        <p:nvSpPr>
          <p:cNvPr id="5" name="Text 3"/>
          <p:cNvSpPr/>
          <p:nvPr/>
        </p:nvSpPr>
        <p:spPr>
          <a:xfrm>
            <a:off x="2606159" y="2074545"/>
            <a:ext cx="4808101" cy="335161"/>
          </a:xfrm>
          <a:prstGeom prst="rect">
            <a:avLst/>
          </a:prstGeom>
          <a:noFill/>
          <a:ln/>
        </p:spPr>
        <p:txBody>
          <a:bodyPr wrap="none" lIns="0" tIns="0" rIns="0" bIns="0" rtlCol="0" anchor="t"/>
          <a:lstStyle/>
          <a:p>
            <a:pPr marL="0" indent="0" algn="l">
              <a:lnSpc>
                <a:spcPts val="26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Innovatsion ekosistemani rivojlantirish</a:t>
            </a:r>
            <a:endParaRPr lang="en-US" sz="2100" dirty="0"/>
          </a:p>
        </p:txBody>
      </p:sp>
      <p:sp>
        <p:nvSpPr>
          <p:cNvPr id="6" name="Text 4"/>
          <p:cNvSpPr/>
          <p:nvPr/>
        </p:nvSpPr>
        <p:spPr>
          <a:xfrm>
            <a:off x="2606159" y="2538413"/>
            <a:ext cx="6907887" cy="343257"/>
          </a:xfrm>
          <a:prstGeom prst="rect">
            <a:avLst/>
          </a:prstGeom>
          <a:noFill/>
          <a:ln/>
        </p:spPr>
        <p:txBody>
          <a:bodyPr wrap="none" lIns="0" tIns="0" rIns="0" bIns="0" rtlCol="0" anchor="t"/>
          <a:lstStyle/>
          <a:p>
            <a:pPr marL="0" indent="0" algn="l">
              <a:lnSpc>
                <a:spcPts val="27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Ilmiy-tadqiqot va texnologik rivojlanishga investitsiyalarni ko’paytirish.</a:t>
            </a:r>
            <a:endParaRPr lang="en-US" sz="1650" dirty="0"/>
          </a:p>
        </p:txBody>
      </p:sp>
      <p:sp>
        <p:nvSpPr>
          <p:cNvPr id="7" name="Shape 5"/>
          <p:cNvSpPr/>
          <p:nvPr/>
        </p:nvSpPr>
        <p:spPr>
          <a:xfrm>
            <a:off x="2498884" y="3080861"/>
            <a:ext cx="11273671" cy="15240"/>
          </a:xfrm>
          <a:prstGeom prst="roundRect">
            <a:avLst>
              <a:gd name="adj" fmla="val 591178"/>
            </a:avLst>
          </a:prstGeom>
          <a:solidFill>
            <a:srgbClr val="56565B"/>
          </a:solidFill>
          <a:ln/>
        </p:spPr>
      </p:sp>
      <p:sp>
        <p:nvSpPr>
          <p:cNvPr id="8" name="Shape 6"/>
          <p:cNvSpPr/>
          <p:nvPr/>
        </p:nvSpPr>
        <p:spPr>
          <a:xfrm>
            <a:off x="750689" y="3203258"/>
            <a:ext cx="3282196" cy="1235988"/>
          </a:xfrm>
          <a:prstGeom prst="roundRect">
            <a:avLst>
              <a:gd name="adj" fmla="val 7289"/>
            </a:avLst>
          </a:prstGeom>
          <a:solidFill>
            <a:srgbClr val="3D3D42"/>
          </a:solidFill>
          <a:ln w="7620">
            <a:solidFill>
              <a:srgbClr val="56565B"/>
            </a:solidFill>
            <a:prstDash val="solid"/>
          </a:ln>
        </p:spPr>
      </p:sp>
      <p:sp>
        <p:nvSpPr>
          <p:cNvPr id="9" name="Text 7"/>
          <p:cNvSpPr/>
          <p:nvPr/>
        </p:nvSpPr>
        <p:spPr>
          <a:xfrm>
            <a:off x="972741" y="3606760"/>
            <a:ext cx="149304" cy="428982"/>
          </a:xfrm>
          <a:prstGeom prst="rect">
            <a:avLst/>
          </a:prstGeom>
          <a:noFill/>
          <a:ln/>
        </p:spPr>
        <p:txBody>
          <a:bodyPr wrap="none" lIns="0" tIns="0" rIns="0" bIns="0" rtlCol="0" anchor="t"/>
          <a:lstStyle/>
          <a:p>
            <a:pPr marL="0" indent="0" algn="ctr">
              <a:lnSpc>
                <a:spcPts val="335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2</a:t>
            </a:r>
            <a:endParaRPr lang="en-US" sz="2100" dirty="0"/>
          </a:p>
        </p:txBody>
      </p:sp>
      <p:sp>
        <p:nvSpPr>
          <p:cNvPr id="10" name="Text 8"/>
          <p:cNvSpPr/>
          <p:nvPr/>
        </p:nvSpPr>
        <p:spPr>
          <a:xfrm>
            <a:off x="4247317" y="3417689"/>
            <a:ext cx="2681407" cy="335161"/>
          </a:xfrm>
          <a:prstGeom prst="rect">
            <a:avLst/>
          </a:prstGeom>
          <a:noFill/>
          <a:ln/>
        </p:spPr>
        <p:txBody>
          <a:bodyPr wrap="none" lIns="0" tIns="0" rIns="0" bIns="0" rtlCol="0" anchor="t"/>
          <a:lstStyle/>
          <a:p>
            <a:pPr marL="0" indent="0" algn="l">
              <a:lnSpc>
                <a:spcPts val="26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Kadrlar tayyorlash</a:t>
            </a:r>
            <a:endParaRPr lang="en-US" sz="2100" dirty="0"/>
          </a:p>
        </p:txBody>
      </p:sp>
      <p:sp>
        <p:nvSpPr>
          <p:cNvPr id="11" name="Text 9"/>
          <p:cNvSpPr/>
          <p:nvPr/>
        </p:nvSpPr>
        <p:spPr>
          <a:xfrm>
            <a:off x="4247317" y="3881557"/>
            <a:ext cx="6583323" cy="343257"/>
          </a:xfrm>
          <a:prstGeom prst="rect">
            <a:avLst/>
          </a:prstGeom>
          <a:noFill/>
          <a:ln/>
        </p:spPr>
        <p:txBody>
          <a:bodyPr wrap="none" lIns="0" tIns="0" rIns="0" bIns="0" rtlCol="0" anchor="t"/>
          <a:lstStyle/>
          <a:p>
            <a:pPr marL="0" indent="0" algn="l">
              <a:lnSpc>
                <a:spcPts val="27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Innovatsion faoliyat uchun malakali kadrlar tayyorlashni yaxshilash.</a:t>
            </a:r>
            <a:endParaRPr lang="en-US" sz="1650" dirty="0"/>
          </a:p>
        </p:txBody>
      </p:sp>
      <p:sp>
        <p:nvSpPr>
          <p:cNvPr id="12" name="Shape 10"/>
          <p:cNvSpPr/>
          <p:nvPr/>
        </p:nvSpPr>
        <p:spPr>
          <a:xfrm>
            <a:off x="4140041" y="4424005"/>
            <a:ext cx="9632513" cy="15240"/>
          </a:xfrm>
          <a:prstGeom prst="roundRect">
            <a:avLst>
              <a:gd name="adj" fmla="val 591178"/>
            </a:avLst>
          </a:prstGeom>
          <a:solidFill>
            <a:srgbClr val="56565B"/>
          </a:solidFill>
          <a:ln/>
        </p:spPr>
      </p:sp>
      <p:sp>
        <p:nvSpPr>
          <p:cNvPr id="13" name="Shape 11"/>
          <p:cNvSpPr/>
          <p:nvPr/>
        </p:nvSpPr>
        <p:spPr>
          <a:xfrm>
            <a:off x="750689" y="4546402"/>
            <a:ext cx="4923353" cy="1579245"/>
          </a:xfrm>
          <a:prstGeom prst="roundRect">
            <a:avLst>
              <a:gd name="adj" fmla="val 5705"/>
            </a:avLst>
          </a:prstGeom>
          <a:solidFill>
            <a:srgbClr val="3D3D42"/>
          </a:solidFill>
          <a:ln w="7620">
            <a:solidFill>
              <a:srgbClr val="56565B"/>
            </a:solidFill>
            <a:prstDash val="solid"/>
          </a:ln>
        </p:spPr>
      </p:sp>
      <p:sp>
        <p:nvSpPr>
          <p:cNvPr id="14" name="Text 12"/>
          <p:cNvSpPr/>
          <p:nvPr/>
        </p:nvSpPr>
        <p:spPr>
          <a:xfrm>
            <a:off x="972741" y="5121473"/>
            <a:ext cx="155258" cy="428982"/>
          </a:xfrm>
          <a:prstGeom prst="rect">
            <a:avLst/>
          </a:prstGeom>
          <a:noFill/>
          <a:ln/>
        </p:spPr>
        <p:txBody>
          <a:bodyPr wrap="none" lIns="0" tIns="0" rIns="0" bIns="0" rtlCol="0" anchor="t"/>
          <a:lstStyle/>
          <a:p>
            <a:pPr marL="0" indent="0" algn="ctr">
              <a:lnSpc>
                <a:spcPts val="335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3</a:t>
            </a:r>
            <a:endParaRPr lang="en-US" sz="2100" dirty="0"/>
          </a:p>
        </p:txBody>
      </p:sp>
      <p:sp>
        <p:nvSpPr>
          <p:cNvPr id="15" name="Text 13"/>
          <p:cNvSpPr/>
          <p:nvPr/>
        </p:nvSpPr>
        <p:spPr>
          <a:xfrm>
            <a:off x="5888474" y="4760833"/>
            <a:ext cx="5213866" cy="335161"/>
          </a:xfrm>
          <a:prstGeom prst="rect">
            <a:avLst/>
          </a:prstGeom>
          <a:noFill/>
          <a:ln/>
        </p:spPr>
        <p:txBody>
          <a:bodyPr wrap="none" lIns="0" tIns="0" rIns="0" bIns="0" rtlCol="0" anchor="t"/>
          <a:lstStyle/>
          <a:p>
            <a:pPr marL="0" indent="0" algn="l">
              <a:lnSpc>
                <a:spcPts val="26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Innovatsiyalarni qo’llashni rag’batlantirish</a:t>
            </a:r>
            <a:endParaRPr lang="en-US" sz="2100" dirty="0"/>
          </a:p>
        </p:txBody>
      </p:sp>
      <p:sp>
        <p:nvSpPr>
          <p:cNvPr id="16" name="Text 14"/>
          <p:cNvSpPr/>
          <p:nvPr/>
        </p:nvSpPr>
        <p:spPr>
          <a:xfrm>
            <a:off x="5888474" y="5224701"/>
            <a:ext cx="7776805" cy="686514"/>
          </a:xfrm>
          <a:prstGeom prst="rect">
            <a:avLst/>
          </a:prstGeom>
          <a:noFill/>
          <a:ln/>
        </p:spPr>
        <p:txBody>
          <a:bodyPr wrap="square" lIns="0" tIns="0" rIns="0" bIns="0" rtlCol="0" anchor="t"/>
          <a:lstStyle/>
          <a:p>
            <a:pPr marL="0" indent="0" algn="l">
              <a:lnSpc>
                <a:spcPts val="27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Yangi boshlanuvchi tadbirkorlarni qo’llab-quvvatlash va innovatsion loyihalarni moliyalashtirish.</a:t>
            </a:r>
            <a:endParaRPr lang="en-US" sz="1650" dirty="0"/>
          </a:p>
        </p:txBody>
      </p:sp>
      <p:sp>
        <p:nvSpPr>
          <p:cNvPr id="17" name="Shape 15"/>
          <p:cNvSpPr/>
          <p:nvPr/>
        </p:nvSpPr>
        <p:spPr>
          <a:xfrm>
            <a:off x="5781199" y="6110407"/>
            <a:ext cx="7991356" cy="15240"/>
          </a:xfrm>
          <a:prstGeom prst="roundRect">
            <a:avLst>
              <a:gd name="adj" fmla="val 591178"/>
            </a:avLst>
          </a:prstGeom>
          <a:solidFill>
            <a:srgbClr val="56565B"/>
          </a:solidFill>
          <a:ln/>
        </p:spPr>
      </p:sp>
      <p:sp>
        <p:nvSpPr>
          <p:cNvPr id="18" name="Shape 16"/>
          <p:cNvSpPr/>
          <p:nvPr/>
        </p:nvSpPr>
        <p:spPr>
          <a:xfrm>
            <a:off x="750689" y="6232803"/>
            <a:ext cx="6564511" cy="1235988"/>
          </a:xfrm>
          <a:prstGeom prst="roundRect">
            <a:avLst>
              <a:gd name="adj" fmla="val 7289"/>
            </a:avLst>
          </a:prstGeom>
          <a:solidFill>
            <a:srgbClr val="3D3D42"/>
          </a:solidFill>
          <a:ln w="7620">
            <a:solidFill>
              <a:srgbClr val="56565B"/>
            </a:solidFill>
            <a:prstDash val="solid"/>
          </a:ln>
        </p:spPr>
      </p:sp>
      <p:sp>
        <p:nvSpPr>
          <p:cNvPr id="19" name="Text 17"/>
          <p:cNvSpPr/>
          <p:nvPr/>
        </p:nvSpPr>
        <p:spPr>
          <a:xfrm>
            <a:off x="972741" y="6636306"/>
            <a:ext cx="164902" cy="428982"/>
          </a:xfrm>
          <a:prstGeom prst="rect">
            <a:avLst/>
          </a:prstGeom>
          <a:noFill/>
          <a:ln/>
        </p:spPr>
        <p:txBody>
          <a:bodyPr wrap="none" lIns="0" tIns="0" rIns="0" bIns="0" rtlCol="0" anchor="t"/>
          <a:lstStyle/>
          <a:p>
            <a:pPr marL="0" indent="0" algn="ctr">
              <a:lnSpc>
                <a:spcPts val="335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4</a:t>
            </a:r>
            <a:endParaRPr lang="en-US" sz="2100" dirty="0"/>
          </a:p>
        </p:txBody>
      </p:sp>
      <p:sp>
        <p:nvSpPr>
          <p:cNvPr id="20" name="Text 18"/>
          <p:cNvSpPr/>
          <p:nvPr/>
        </p:nvSpPr>
        <p:spPr>
          <a:xfrm>
            <a:off x="7529632" y="6447234"/>
            <a:ext cx="4127897" cy="335161"/>
          </a:xfrm>
          <a:prstGeom prst="rect">
            <a:avLst/>
          </a:prstGeom>
          <a:noFill/>
          <a:ln/>
        </p:spPr>
        <p:txBody>
          <a:bodyPr wrap="none" lIns="0" tIns="0" rIns="0" bIns="0" rtlCol="0" anchor="t"/>
          <a:lstStyle/>
          <a:p>
            <a:pPr marL="0" indent="0" algn="l">
              <a:lnSpc>
                <a:spcPts val="2600"/>
              </a:lnSpc>
              <a:buNone/>
            </a:pPr>
            <a:r>
              <a:rPr lang="en-US" sz="2100" dirty="0">
                <a:solidFill>
                  <a:srgbClr val="CFD0D8"/>
                </a:solidFill>
                <a:latin typeface="Instrument Sans Semi Bold" pitchFamily="34" charset="0"/>
                <a:ea typeface="Instrument Sans Semi Bold" pitchFamily="34" charset="-122"/>
                <a:cs typeface="Instrument Sans Semi Bold" pitchFamily="34" charset="-120"/>
              </a:rPr>
              <a:t>Xalqaro hamkorlikni kengaytirish</a:t>
            </a:r>
            <a:endParaRPr lang="en-US" sz="2100" dirty="0"/>
          </a:p>
        </p:txBody>
      </p:sp>
      <p:sp>
        <p:nvSpPr>
          <p:cNvPr id="21" name="Text 19"/>
          <p:cNvSpPr/>
          <p:nvPr/>
        </p:nvSpPr>
        <p:spPr>
          <a:xfrm>
            <a:off x="7529632" y="6911102"/>
            <a:ext cx="6013490" cy="343257"/>
          </a:xfrm>
          <a:prstGeom prst="rect">
            <a:avLst/>
          </a:prstGeom>
          <a:noFill/>
          <a:ln/>
        </p:spPr>
        <p:txBody>
          <a:bodyPr wrap="none" lIns="0" tIns="0" rIns="0" bIns="0" rtlCol="0" anchor="t"/>
          <a:lstStyle/>
          <a:p>
            <a:pPr marL="0" indent="0" algn="l">
              <a:lnSpc>
                <a:spcPts val="2700"/>
              </a:lnSpc>
              <a:buNone/>
            </a:pPr>
            <a:r>
              <a:rPr lang="en-US" sz="1650" dirty="0">
                <a:solidFill>
                  <a:srgbClr val="CFD0D8"/>
                </a:solidFill>
                <a:latin typeface="Instrument Sans Medium" pitchFamily="34" charset="0"/>
                <a:ea typeface="Instrument Sans Medium" pitchFamily="34" charset="-122"/>
                <a:cs typeface="Instrument Sans Medium" pitchFamily="34" charset="-120"/>
              </a:rPr>
              <a:t>Innovatsiyalar sohasida xalqaro tajriba va bilimlarni o’rganish.</a:t>
            </a:r>
            <a:endParaRPr lang="en-US" sz="1650" dirty="0"/>
          </a:p>
        </p:txBody>
      </p:sp>
      <p:sp>
        <p:nvSpPr>
          <p:cNvPr id="22" name="Прямоугольник 21"/>
          <p:cNvSpPr/>
          <p:nvPr/>
        </p:nvSpPr>
        <p:spPr>
          <a:xfrm>
            <a:off x="12910088" y="7733654"/>
            <a:ext cx="1611824" cy="49594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2080617"/>
            <a:ext cx="5670590" cy="708779"/>
          </a:xfrm>
          <a:prstGeom prst="rect">
            <a:avLst/>
          </a:prstGeom>
          <a:noFill/>
          <a:ln/>
        </p:spPr>
        <p:txBody>
          <a:bodyPr wrap="none" lIns="0" tIns="0" rIns="0" bIns="0" rtlCol="0" anchor="t"/>
          <a:lstStyle/>
          <a:p>
            <a:pPr marL="0" indent="0">
              <a:lnSpc>
                <a:spcPts val="5550"/>
              </a:lnSpc>
              <a:buNone/>
            </a:pPr>
            <a:r>
              <a:rPr lang="en-US" sz="4450" dirty="0">
                <a:solidFill>
                  <a:srgbClr val="CBCCCE"/>
                </a:solidFill>
                <a:latin typeface="Instrument Sans Semi Bold" pitchFamily="34" charset="0"/>
                <a:ea typeface="Instrument Sans Semi Bold" pitchFamily="34" charset="-122"/>
                <a:cs typeface="Instrument Sans Semi Bold" pitchFamily="34" charset="-120"/>
              </a:rPr>
              <a:t>Xulosa</a:t>
            </a:r>
            <a:endParaRPr lang="en-US" sz="4450" dirty="0"/>
          </a:p>
        </p:txBody>
      </p:sp>
      <p:pic>
        <p:nvPicPr>
          <p:cNvPr id="3" name="Image 0" descr="preencoded.png"/>
          <p:cNvPicPr>
            <a:picLocks noChangeAspect="1"/>
          </p:cNvPicPr>
          <p:nvPr/>
        </p:nvPicPr>
        <p:blipFill>
          <a:blip r:embed="rId3"/>
          <a:stretch>
            <a:fillRect/>
          </a:stretch>
        </p:blipFill>
        <p:spPr>
          <a:xfrm>
            <a:off x="3330059" y="3388995"/>
            <a:ext cx="1448872" cy="907256"/>
          </a:xfrm>
          <a:prstGeom prst="rect">
            <a:avLst/>
          </a:prstGeom>
        </p:spPr>
      </p:pic>
      <p:pic>
        <p:nvPicPr>
          <p:cNvPr id="4" name="Image 1" descr="preencoded.png"/>
          <p:cNvPicPr>
            <a:picLocks noChangeAspect="1"/>
          </p:cNvPicPr>
          <p:nvPr/>
        </p:nvPicPr>
        <p:blipFill>
          <a:blip r:embed="rId4"/>
          <a:stretch>
            <a:fillRect/>
          </a:stretch>
        </p:blipFill>
        <p:spPr>
          <a:xfrm>
            <a:off x="4960382" y="3388995"/>
            <a:ext cx="1448872" cy="907256"/>
          </a:xfrm>
          <a:prstGeom prst="rect">
            <a:avLst/>
          </a:prstGeom>
        </p:spPr>
      </p:pic>
      <p:pic>
        <p:nvPicPr>
          <p:cNvPr id="5" name="Image 2" descr="preencoded.png"/>
          <p:cNvPicPr>
            <a:picLocks noChangeAspect="1"/>
          </p:cNvPicPr>
          <p:nvPr/>
        </p:nvPicPr>
        <p:blipFill>
          <a:blip r:embed="rId5"/>
          <a:stretch>
            <a:fillRect/>
          </a:stretch>
        </p:blipFill>
        <p:spPr>
          <a:xfrm>
            <a:off x="6590705" y="3388995"/>
            <a:ext cx="1448872" cy="907256"/>
          </a:xfrm>
          <a:prstGeom prst="rect">
            <a:avLst/>
          </a:prstGeom>
        </p:spPr>
      </p:pic>
      <p:pic>
        <p:nvPicPr>
          <p:cNvPr id="6" name="Image 3" descr="preencoded.png"/>
          <p:cNvPicPr>
            <a:picLocks noChangeAspect="1"/>
          </p:cNvPicPr>
          <p:nvPr/>
        </p:nvPicPr>
        <p:blipFill>
          <a:blip r:embed="rId6"/>
          <a:stretch>
            <a:fillRect/>
          </a:stretch>
        </p:blipFill>
        <p:spPr>
          <a:xfrm>
            <a:off x="8221028" y="3388995"/>
            <a:ext cx="1448872" cy="907256"/>
          </a:xfrm>
          <a:prstGeom prst="rect">
            <a:avLst/>
          </a:prstGeom>
        </p:spPr>
      </p:pic>
      <p:pic>
        <p:nvPicPr>
          <p:cNvPr id="7" name="Image 4" descr="preencoded.png"/>
          <p:cNvPicPr>
            <a:picLocks noChangeAspect="1"/>
          </p:cNvPicPr>
          <p:nvPr/>
        </p:nvPicPr>
        <p:blipFill>
          <a:blip r:embed="rId7"/>
          <a:stretch>
            <a:fillRect/>
          </a:stretch>
        </p:blipFill>
        <p:spPr>
          <a:xfrm>
            <a:off x="9851350" y="3388995"/>
            <a:ext cx="1448872" cy="907256"/>
          </a:xfrm>
          <a:prstGeom prst="rect">
            <a:avLst/>
          </a:prstGeom>
        </p:spPr>
      </p:pic>
      <p:sp>
        <p:nvSpPr>
          <p:cNvPr id="8" name="Text 1"/>
          <p:cNvSpPr/>
          <p:nvPr/>
        </p:nvSpPr>
        <p:spPr>
          <a:xfrm>
            <a:off x="793790" y="4697373"/>
            <a:ext cx="13042821" cy="1451610"/>
          </a:xfrm>
          <a:prstGeom prst="rect">
            <a:avLst/>
          </a:prstGeom>
          <a:noFill/>
          <a:ln/>
        </p:spPr>
        <p:txBody>
          <a:bodyPr wrap="square" lIns="0" tIns="0" rIns="0" bIns="0" rtlCol="0" anchor="t"/>
          <a:lstStyle/>
          <a:p>
            <a:pPr marL="0" indent="0">
              <a:lnSpc>
                <a:spcPts val="2850"/>
              </a:lnSpc>
              <a:buNone/>
            </a:pPr>
            <a:r>
              <a:rPr lang="en-US" sz="1750" dirty="0">
                <a:solidFill>
                  <a:srgbClr val="CFD0D8"/>
                </a:solidFill>
                <a:latin typeface="Instrument Sans Medium" pitchFamily="34" charset="0"/>
                <a:ea typeface="Instrument Sans Medium" pitchFamily="34" charset="-122"/>
                <a:cs typeface="Instrument Sans Medium" pitchFamily="34" charset="-120"/>
              </a:rPr>
              <a:t>O’zbekiston milliy innovatsion tizimi mamlakatning barqaror iqtisodiy va ijtimoiy taraqqiyotiga yo’naltirilgan, ilg’or texnologiyalar va bilimlarni qo’llashga asoslangan tizimdir. Innovatsion tizimning rivojlanishi O’zbekistonning global raqobatbardoshligini oshirish, yangi ish o’rinlari yaratish, hayot sifatini yaxshilash va barqaror kelajakni ta’minlashga xizmat qiladi.</a:t>
            </a:r>
            <a:endParaRPr lang="en-US" sz="1750" dirty="0"/>
          </a:p>
        </p:txBody>
      </p:sp>
      <p:sp>
        <p:nvSpPr>
          <p:cNvPr id="9" name="Прямоугольник 8"/>
          <p:cNvSpPr/>
          <p:nvPr/>
        </p:nvSpPr>
        <p:spPr>
          <a:xfrm>
            <a:off x="12879092" y="7702658"/>
            <a:ext cx="1611823" cy="41845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557</Words>
  <Application>Microsoft Office PowerPoint</Application>
  <PresentationFormat>Произвольный</PresentationFormat>
  <Paragraphs>94</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Instrument Sans Medium</vt:lpstr>
      <vt:lpstr>Arial</vt:lpstr>
      <vt:lpstr>Instrument Sans Bold</vt:lpstr>
      <vt:lpstr>Calibri</vt:lpstr>
      <vt:lpstr>Instrument Sans Semi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User</cp:lastModifiedBy>
  <cp:revision>2</cp:revision>
  <dcterms:created xsi:type="dcterms:W3CDTF">2024-12-20T05:20:29Z</dcterms:created>
  <dcterms:modified xsi:type="dcterms:W3CDTF">2024-12-20T05:28:26Z</dcterms:modified>
</cp:coreProperties>
</file>