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4630400" cy="8229600"/>
  <p:notesSz cx="8229600" cy="14630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-378" y="-11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820CBD-1C94-414F-B4FC-966A4F08B96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ABD317-54CA-46C8-982F-31FD3FA945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206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62420"/>
            <a:ext cx="7556421" cy="3912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700"/>
              </a:lnSpc>
              <a:buNone/>
            </a:pPr>
            <a:r>
              <a:rPr lang="en-US" sz="6150" b="1" kern="0" spc="-185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Milliy Iqtisodiyotning Innovatsion Salohiyati va Undan Foydalanish</a:t>
            </a:r>
            <a:endParaRPr lang="en-US" sz="6150" dirty="0"/>
          </a:p>
        </p:txBody>
      </p:sp>
      <p:sp>
        <p:nvSpPr>
          <p:cNvPr id="4" name="Text 1"/>
          <p:cNvSpPr/>
          <p:nvPr/>
        </p:nvSpPr>
        <p:spPr>
          <a:xfrm>
            <a:off x="793790" y="5515451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Innovatsion salohiyat - bu har qanday davlatning barqaror rivojlanishi va global raqobatbardoshlikka erishish uchun muhim omil. Mamlakat iqtisodiyotining barqaror va uzoq muddatli o'sishi innovatsion texnologiyalar va yechimlarni joriy etishga bog'liq.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2391" y="1003853"/>
            <a:ext cx="9730409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z-Latn-UZ" sz="6600" dirty="0">
                <a:latin typeface="Times New Roman" pitchFamily="18" charset="0"/>
                <a:ea typeface="Inter"/>
                <a:cs typeface="Times New Roman" pitchFamily="18" charset="0"/>
              </a:rPr>
              <a:t>Reja:</a:t>
            </a:r>
          </a:p>
          <a:p>
            <a:r>
              <a:rPr lang="uz-Latn-UZ" sz="2800" b="1" dirty="0">
                <a:latin typeface="Times New Roman" pitchFamily="18" charset="0"/>
                <a:cs typeface="Times New Roman" pitchFamily="18" charset="0"/>
              </a:rPr>
              <a:t>1.  </a:t>
            </a:r>
            <a:r>
              <a:rPr lang="uz-Latn-UZ" sz="2800" dirty="0">
                <a:latin typeface="Times New Roman" pitchFamily="18" charset="0"/>
                <a:cs typeface="Times New Roman" pitchFamily="18" charset="0"/>
              </a:rPr>
              <a:t>Innovatsion  salohiyatning  mazmuni,  tarkibi  va  amal  qilish </a:t>
            </a:r>
          </a:p>
          <a:p>
            <a:r>
              <a:rPr lang="uz-Latn-UZ" sz="2800" dirty="0">
                <a:latin typeface="Times New Roman" pitchFamily="18" charset="0"/>
                <a:cs typeface="Times New Roman" pitchFamily="18" charset="0"/>
              </a:rPr>
              <a:t>tamoyillari.</a:t>
            </a:r>
          </a:p>
          <a:p>
            <a:r>
              <a:rPr lang="uz-Latn-UZ" sz="2800" b="1" dirty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uz-Latn-UZ" sz="2800" dirty="0">
                <a:latin typeface="Times New Roman" pitchFamily="18" charset="0"/>
                <a:cs typeface="Times New Roman" pitchFamily="18" charset="0"/>
              </a:rPr>
              <a:t>  Innovatsion salohiyat shakllanishi va uning  </a:t>
            </a:r>
            <a:r>
              <a:rPr lang="uz-Latn-UZ" sz="2800" dirty="0" smtClean="0">
                <a:latin typeface="Times New Roman" pitchFamily="18" charset="0"/>
                <a:cs typeface="Times New Roman" pitchFamily="18" charset="0"/>
              </a:rPr>
              <a:t>o’zgarishiga </a:t>
            </a:r>
            <a:r>
              <a:rPr lang="uz-Latn-UZ" sz="2800" dirty="0">
                <a:latin typeface="Times New Roman" pitchFamily="18" charset="0"/>
                <a:cs typeface="Times New Roman" pitchFamily="18" charset="0"/>
              </a:rPr>
              <a:t>ta‘sir </a:t>
            </a:r>
          </a:p>
          <a:p>
            <a:r>
              <a:rPr lang="uz-Latn-UZ" sz="2800" dirty="0">
                <a:latin typeface="Times New Roman" pitchFamily="18" charset="0"/>
                <a:cs typeface="Times New Roman" pitchFamily="18" charset="0"/>
              </a:rPr>
              <a:t>qiluvchi omillar.</a:t>
            </a:r>
          </a:p>
          <a:p>
            <a:r>
              <a:rPr lang="uz-Latn-UZ" sz="2800" b="1" dirty="0">
                <a:latin typeface="Times New Roman" pitchFamily="18" charset="0"/>
                <a:cs typeface="Times New Roman" pitchFamily="18" charset="0"/>
              </a:rPr>
              <a:t>3.  </a:t>
            </a:r>
            <a:r>
              <a:rPr lang="uz-Latn-UZ" sz="2800" dirty="0">
                <a:latin typeface="Times New Roman" pitchFamily="18" charset="0"/>
                <a:cs typeface="Times New Roman" pitchFamily="18" charset="0"/>
              </a:rPr>
              <a:t>Innovatsion  salohiyatdan  foydalanish  darajasini  baholash </a:t>
            </a:r>
          </a:p>
          <a:p>
            <a:r>
              <a:rPr lang="uz-Latn-UZ" sz="2800" dirty="0">
                <a:latin typeface="Times New Roman" pitchFamily="18" charset="0"/>
                <a:cs typeface="Times New Roman" pitchFamily="18" charset="0"/>
              </a:rPr>
              <a:t>uslubiyati va uning </a:t>
            </a:r>
            <a:r>
              <a:rPr lang="uz-Latn-UZ" sz="2800" dirty="0" smtClean="0">
                <a:latin typeface="Times New Roman" pitchFamily="18" charset="0"/>
                <a:cs typeface="Times New Roman" pitchFamily="18" charset="0"/>
              </a:rPr>
              <a:t>O’zbekistonda qo’llanilishi</a:t>
            </a:r>
            <a:r>
              <a:rPr lang="uz-Latn-UZ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z-Latn-UZ" sz="2800" b="1" dirty="0">
                <a:latin typeface="Times New Roman" pitchFamily="18" charset="0"/>
                <a:cs typeface="Times New Roman" pitchFamily="18" charset="0"/>
              </a:rPr>
              <a:t>4.  </a:t>
            </a:r>
            <a:r>
              <a:rPr lang="uz-Latn-UZ" sz="2800" dirty="0">
                <a:latin typeface="Times New Roman" pitchFamily="18" charset="0"/>
                <a:cs typeface="Times New Roman" pitchFamily="18" charset="0"/>
              </a:rPr>
              <a:t>Innovatsion  salohiyatdan  samarali  foydalanishning  xorij </a:t>
            </a:r>
          </a:p>
          <a:p>
            <a:r>
              <a:rPr lang="uz-Latn-UZ" sz="2800" dirty="0">
                <a:latin typeface="Times New Roman" pitchFamily="18" charset="0"/>
                <a:cs typeface="Times New Roman" pitchFamily="18" charset="0"/>
              </a:rPr>
              <a:t>tajribalari.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519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0986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666" y="3477339"/>
            <a:ext cx="13113068" cy="13549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300"/>
              </a:lnSpc>
              <a:buNone/>
            </a:pPr>
            <a:r>
              <a:rPr lang="en-US" sz="4250" b="1" kern="0" spc="-128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Innovatsion Salohiyatning Mohiyati va Uning Ahamiyati</a:t>
            </a:r>
            <a:endParaRPr lang="en-US" sz="4250" dirty="0"/>
          </a:p>
        </p:txBody>
      </p:sp>
      <p:sp>
        <p:nvSpPr>
          <p:cNvPr id="4" name="Shape 1"/>
          <p:cNvSpPr/>
          <p:nvPr/>
        </p:nvSpPr>
        <p:spPr>
          <a:xfrm>
            <a:off x="758666" y="5157430"/>
            <a:ext cx="4226600" cy="2304693"/>
          </a:xfrm>
          <a:prstGeom prst="roundRect">
            <a:avLst>
              <a:gd name="adj" fmla="val 3951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82980" y="5381744"/>
            <a:ext cx="2709863" cy="338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kern="0" spc="-64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Texnologik taraqqiyot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982980" y="5850493"/>
            <a:ext cx="3777972" cy="1387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kern="0" spc="-3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Innovatsion salohiyat texnologik taraqqiyotga asoslanadi, bu esa yangi mahsulotlar, xizmatlar va jarayonlarning yaratilishini ta'minlaydi.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201960" y="5157430"/>
            <a:ext cx="4226600" cy="2304693"/>
          </a:xfrm>
          <a:prstGeom prst="roundRect">
            <a:avLst>
              <a:gd name="adj" fmla="val 3951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26273" y="5381744"/>
            <a:ext cx="3736896" cy="338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kern="0" spc="-64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Ishlab chiqarish samaradorligi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5426273" y="5850493"/>
            <a:ext cx="3777972" cy="1387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kern="0" spc="-3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Innovatsiyalar ishlab chiqarish samaradorligini oshirib, xarajatlarni kamaytiradi va mahsulot sifatini yaxshilaydi.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9645253" y="5157430"/>
            <a:ext cx="4226600" cy="2304693"/>
          </a:xfrm>
          <a:prstGeom prst="roundRect">
            <a:avLst>
              <a:gd name="adj" fmla="val 3951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869567" y="5381744"/>
            <a:ext cx="2709863" cy="338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kern="0" spc="-64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Raqobatbardoshlik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9869567" y="5850493"/>
            <a:ext cx="3777972" cy="1387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kern="0" spc="-3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Innovatsion texnologiyalar va yechimlar mamlakatning xalqaro bozordagi raqobatbardoshligini oshiradi.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90655" y="597218"/>
            <a:ext cx="7735491" cy="18863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950"/>
              </a:lnSpc>
              <a:buNone/>
            </a:pPr>
            <a:r>
              <a:rPr lang="en-US" sz="3950" b="1" kern="0" spc="-119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O'zbekistonda Innovatsion Salohiyatni Rivojlantirish Istiqbollari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6481048" y="2785348"/>
            <a:ext cx="22860" cy="4846915"/>
          </a:xfrm>
          <a:prstGeom prst="roundRect">
            <a:avLst>
              <a:gd name="adj" fmla="val 369727"/>
            </a:avLst>
          </a:prstGeom>
          <a:solidFill>
            <a:srgbClr val="C0C1D7"/>
          </a:solidFill>
          <a:ln/>
        </p:spPr>
      </p:sp>
      <p:sp>
        <p:nvSpPr>
          <p:cNvPr id="5" name="Shape 2"/>
          <p:cNvSpPr/>
          <p:nvPr/>
        </p:nvSpPr>
        <p:spPr>
          <a:xfrm>
            <a:off x="6695956" y="3226594"/>
            <a:ext cx="704255" cy="22860"/>
          </a:xfrm>
          <a:prstGeom prst="roundRect">
            <a:avLst>
              <a:gd name="adj" fmla="val 369727"/>
            </a:avLst>
          </a:prstGeom>
          <a:solidFill>
            <a:srgbClr val="C0C1D7"/>
          </a:solidFill>
          <a:ln/>
        </p:spPr>
      </p:sp>
      <p:sp>
        <p:nvSpPr>
          <p:cNvPr id="6" name="Shape 3"/>
          <p:cNvSpPr/>
          <p:nvPr/>
        </p:nvSpPr>
        <p:spPr>
          <a:xfrm>
            <a:off x="6266140" y="3011686"/>
            <a:ext cx="452676" cy="452676"/>
          </a:xfrm>
          <a:prstGeom prst="roundRect">
            <a:avLst>
              <a:gd name="adj" fmla="val 18671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31875" y="3087053"/>
            <a:ext cx="121087" cy="301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kern="0" spc="-7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350" dirty="0"/>
          </a:p>
        </p:txBody>
      </p:sp>
      <p:sp>
        <p:nvSpPr>
          <p:cNvPr id="8" name="Text 5"/>
          <p:cNvSpPr/>
          <p:nvPr/>
        </p:nvSpPr>
        <p:spPr>
          <a:xfrm>
            <a:off x="7599164" y="2986564"/>
            <a:ext cx="2515433" cy="314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kern="0" spc="-59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Ilmiy-tadqiqot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7599164" y="3421737"/>
            <a:ext cx="6326981" cy="643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kern="0" spc="-3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Ilmiy-tadqiqot va texnologik rivojlantirishga investitsiyalarni oshirish, fundamental va amaliy tadqiqotlarni kuchaytirish.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695956" y="4909304"/>
            <a:ext cx="704255" cy="22860"/>
          </a:xfrm>
          <a:prstGeom prst="roundRect">
            <a:avLst>
              <a:gd name="adj" fmla="val 369727"/>
            </a:avLst>
          </a:prstGeom>
          <a:solidFill>
            <a:srgbClr val="C0C1D7"/>
          </a:solidFill>
          <a:ln/>
        </p:spPr>
      </p:sp>
      <p:sp>
        <p:nvSpPr>
          <p:cNvPr id="11" name="Shape 8"/>
          <p:cNvSpPr/>
          <p:nvPr/>
        </p:nvSpPr>
        <p:spPr>
          <a:xfrm>
            <a:off x="6266140" y="4694396"/>
            <a:ext cx="452676" cy="452676"/>
          </a:xfrm>
          <a:prstGeom prst="roundRect">
            <a:avLst>
              <a:gd name="adj" fmla="val 18671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01872" y="4769763"/>
            <a:ext cx="181094" cy="301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kern="0" spc="-7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350" dirty="0"/>
          </a:p>
        </p:txBody>
      </p:sp>
      <p:sp>
        <p:nvSpPr>
          <p:cNvPr id="13" name="Text 10"/>
          <p:cNvSpPr/>
          <p:nvPr/>
        </p:nvSpPr>
        <p:spPr>
          <a:xfrm>
            <a:off x="7599164" y="4669274"/>
            <a:ext cx="2515433" cy="314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kern="0" spc="-59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Ta'lim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7599164" y="5104448"/>
            <a:ext cx="6326981" cy="643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kern="0" spc="-3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Ta'lim tizimini zamonaviy talablarga moslashtirish, texnologiya va innovatsiya sohalarida malakali mutaxassislar tayyorlash.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6695956" y="6592014"/>
            <a:ext cx="704255" cy="22860"/>
          </a:xfrm>
          <a:prstGeom prst="roundRect">
            <a:avLst>
              <a:gd name="adj" fmla="val 369727"/>
            </a:avLst>
          </a:prstGeom>
          <a:solidFill>
            <a:srgbClr val="C0C1D7"/>
          </a:solidFill>
          <a:ln/>
        </p:spPr>
      </p:sp>
      <p:sp>
        <p:nvSpPr>
          <p:cNvPr id="16" name="Shape 13"/>
          <p:cNvSpPr/>
          <p:nvPr/>
        </p:nvSpPr>
        <p:spPr>
          <a:xfrm>
            <a:off x="6266140" y="6377107"/>
            <a:ext cx="452676" cy="452676"/>
          </a:xfrm>
          <a:prstGeom prst="roundRect">
            <a:avLst>
              <a:gd name="adj" fmla="val 18671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99490" y="6452473"/>
            <a:ext cx="185857" cy="301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kern="0" spc="-7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350" dirty="0"/>
          </a:p>
        </p:txBody>
      </p:sp>
      <p:sp>
        <p:nvSpPr>
          <p:cNvPr id="18" name="Text 15"/>
          <p:cNvSpPr/>
          <p:nvPr/>
        </p:nvSpPr>
        <p:spPr>
          <a:xfrm>
            <a:off x="7599164" y="6351984"/>
            <a:ext cx="2515433" cy="314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kern="0" spc="-59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Innovatsion ekotizim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7599164" y="6787158"/>
            <a:ext cx="6326981" cy="643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kern="0" spc="-3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Innovatsion biznesni qo'llab-quvvatlash, tadbirkorlikni rivojlantirish, startaplar va inkubatorlarni yaratish.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8633" y="1055965"/>
            <a:ext cx="7699534" cy="1934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050"/>
              </a:lnSpc>
              <a:buNone/>
            </a:pPr>
            <a:r>
              <a:rPr lang="en-US" sz="4050" b="1" kern="0" spc="-12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Innovatsion Faoliyatni Raqamlashtirish - Rivojlanishning Yangi Yo'nalishi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6208633" y="3532227"/>
            <a:ext cx="464344" cy="464344"/>
          </a:xfrm>
          <a:prstGeom prst="roundRect">
            <a:avLst>
              <a:gd name="adj" fmla="val 18667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378654" y="3609618"/>
            <a:ext cx="124182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6879312" y="3532227"/>
            <a:ext cx="2954060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b="1" kern="0" spc="-6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Ma'lumotlarni tahlil qilish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6879312" y="3978473"/>
            <a:ext cx="3075980" cy="1320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kern="0" spc="-3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Raqamli ma'lumotlarni tahlil qilish orqali innovatsion g'oyalarni rivojlantirish va yangi bozor imkoniyatlarini aniqlash.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0161627" y="3532227"/>
            <a:ext cx="464344" cy="464344"/>
          </a:xfrm>
          <a:prstGeom prst="roundRect">
            <a:avLst>
              <a:gd name="adj" fmla="val 18667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300930" y="3609618"/>
            <a:ext cx="185738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10832306" y="3532227"/>
            <a:ext cx="2579727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b="1" kern="0" spc="-6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Avtomatlashtirish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0832306" y="3978473"/>
            <a:ext cx="3075980" cy="1650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kern="0" spc="-3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Jarayonlarni avtomatlashtirish, samaradorlikni oshirish va xarajatlarni kamaytirish orqali innovatsion faoliyatni tezlashtirish.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208633" y="6067187"/>
            <a:ext cx="464344" cy="464344"/>
          </a:xfrm>
          <a:prstGeom prst="roundRect">
            <a:avLst>
              <a:gd name="adj" fmla="val 18667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345555" y="6144578"/>
            <a:ext cx="1905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6879312" y="6067187"/>
            <a:ext cx="2839045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b="1" kern="0" spc="-6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Boshqaruvni yaxshilash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6879312" y="6513433"/>
            <a:ext cx="7028855" cy="660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kern="0" spc="-3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Innovatsion loyihalarni rejalashtirish, amalga oshirish va boshqarishda zamonaviy texnologiyalardan foydalanish.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22609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Milliy Iqtisodiyotning Raqamli Transformatsiyasida Innovatsion Yechimlar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8071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Sun'iy intellekt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388287"/>
            <a:ext cx="39781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Sun'iy intellekt texnologiyalari avtomatlashtirish, optimallashtirish va qaror qabul qilish jarayonlarini yaxshilashda qo'llanilishi mumkin.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332928" y="3807143"/>
            <a:ext cx="297168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Internet of Things (IoT)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32928" y="4388287"/>
            <a:ext cx="39781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IoT qurilmalari va sensorlaridan to'plangan ma'lumotlar iqtisodiy samaradorlikni oshirish va yangi xizmatlarni yaratish imkonini beradi.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72067" y="38071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Katta ma'lumotlar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2067" y="4388287"/>
            <a:ext cx="397811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Katta ma'lumotlarni tahlil qilish orqali bozor tendentsiyalarini kuzatish, mijozlar ehtiyojlarini tushunish va innovatsion g'oyalarni rivojlantirish mumkin.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1405" y="769858"/>
            <a:ext cx="7621191" cy="2039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350"/>
              </a:lnSpc>
              <a:buNone/>
            </a:pPr>
            <a:r>
              <a:rPr lang="en-US" sz="4250" b="1" kern="0" spc="-128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Iqtisodiy Siyosatda Innovatsion Yondashuvni Qo'llab-quvvatlash</a:t>
            </a:r>
            <a:endParaRPr lang="en-US" sz="4250" dirty="0"/>
          </a:p>
        </p:txBody>
      </p:sp>
      <p:sp>
        <p:nvSpPr>
          <p:cNvPr id="4" name="Shape 1"/>
          <p:cNvSpPr/>
          <p:nvPr/>
        </p:nvSpPr>
        <p:spPr>
          <a:xfrm>
            <a:off x="761405" y="3135630"/>
            <a:ext cx="7621191" cy="4324112"/>
          </a:xfrm>
          <a:prstGeom prst="roundRect">
            <a:avLst>
              <a:gd name="adj" fmla="val 2113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69025" y="3143250"/>
            <a:ext cx="7605951" cy="132028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986552" y="3281363"/>
            <a:ext cx="3364111" cy="69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kern="0" spc="-3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Inovativ loyihalarni moliyalashtirish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4793337" y="3281363"/>
            <a:ext cx="3364111" cy="1044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kern="0" spc="-34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Gran</a:t>
            </a:r>
            <a:r>
              <a:rPr lang="uz-Latn-UZ" sz="1700" kern="0" spc="-34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</a:t>
            </a:r>
            <a:r>
              <a:rPr lang="en-US" sz="1700" kern="0" spc="-34" dirty="0" err="1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lar</a:t>
            </a:r>
            <a:r>
              <a:rPr lang="en-US" sz="1700" kern="0" spc="-3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subsidiyalar va kreditlar orqali innovatsion faoliyatni qo'llab-quvvatlash.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69025" y="4463534"/>
            <a:ext cx="7605951" cy="132028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986552" y="4601647"/>
            <a:ext cx="3364111" cy="348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kern="0" spc="-3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Soliq imtiyozlari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4793337" y="4601647"/>
            <a:ext cx="3364111" cy="1044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kern="0" spc="-3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Innovatsion kompaniyalar uchun soliq imtiyozlari va qo'llab-quvvatlovchi choralar joriy qilish.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769025" y="5783818"/>
            <a:ext cx="7605951" cy="166830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986552" y="5921931"/>
            <a:ext cx="3364111" cy="348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kern="0" spc="-3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Qonunchilikni takomillashtirish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4793337" y="5921931"/>
            <a:ext cx="3364111" cy="1392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kern="0" spc="-3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Innovatsion faoliyatni rag'batlantiruvchi va qo'llab-quvvatlovchi qonunchilik bazasini yaratish.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46602" y="530900"/>
            <a:ext cx="7823597" cy="23579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600"/>
              </a:lnSpc>
              <a:buNone/>
            </a:pPr>
            <a:r>
              <a:rPr lang="en-US" sz="3700" b="1" kern="0" spc="-11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Ilmiy-Tadqiqot va </a:t>
            </a:r>
            <a:r>
              <a:rPr lang="en-US" sz="3700" b="1" kern="0" spc="-111" dirty="0" err="1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Tajriba-Konstruktorlik</a:t>
            </a:r>
            <a:r>
              <a:rPr lang="en-US" sz="3700" b="1" kern="0" spc="-11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3700" b="1" kern="0" spc="-111" dirty="0" err="1" smtClean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Ishlarini</a:t>
            </a:r>
            <a:r>
              <a:rPr lang="en-US" sz="3700" b="1" kern="0" spc="-111" dirty="0" smtClean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3700" b="1" kern="0" spc="-11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Moliyalashtirish Mexanizmlarini Takomillashtirish</a:t>
            </a:r>
            <a:endParaRPr lang="en-US" sz="37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6602" y="3171706"/>
            <a:ext cx="943094" cy="150899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372588" y="3360301"/>
            <a:ext cx="2357795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Davlat grantlari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7372588" y="3768090"/>
            <a:ext cx="6597610" cy="60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Ilmiy-tadqiqot loyihalarini moliyalashtirish uchun davlat grantlari tizimini takomillashtirish.</a:t>
            </a:r>
            <a:endParaRPr lang="en-US" sz="14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6602" y="4680704"/>
            <a:ext cx="943094" cy="150899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372588" y="4869299"/>
            <a:ext cx="2450783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Xususiy investitsiyalar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7372588" y="5277088"/>
            <a:ext cx="6597610" cy="60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Xususiy investitsiyalarni jalb qilish uchun qulay sharoitlar yaratish, risk kapital fondlari va </a:t>
            </a:r>
            <a:r>
              <a:rPr lang="en-US" sz="1450" kern="0" spc="-3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biznes</a:t>
            </a: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uz-Latn-UZ" sz="1450" kern="0" spc="-30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</a:t>
            </a:r>
            <a:r>
              <a:rPr lang="en-US" sz="1450" kern="0" spc="-30" dirty="0" err="1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farishtalari</a:t>
            </a:r>
            <a:r>
              <a:rPr lang="uz-Latn-UZ" sz="1450" kern="0" spc="-30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”</a:t>
            </a:r>
            <a:r>
              <a:rPr lang="en-US" sz="1450" kern="0" spc="-30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bilan hamkorlikni rivojlantirish.</a:t>
            </a:r>
            <a:endParaRPr lang="en-US" sz="14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6602" y="6189702"/>
            <a:ext cx="943094" cy="150899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372588" y="6378297"/>
            <a:ext cx="2641759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Innovatsion platformalar</a:t>
            </a:r>
            <a:endParaRPr lang="en-US" sz="1850" dirty="0"/>
          </a:p>
        </p:txBody>
      </p:sp>
      <p:sp>
        <p:nvSpPr>
          <p:cNvPr id="12" name="Text 6"/>
          <p:cNvSpPr/>
          <p:nvPr/>
        </p:nvSpPr>
        <p:spPr>
          <a:xfrm>
            <a:off x="7372588" y="6786086"/>
            <a:ext cx="6597610" cy="60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Ilmiy-tadqiqot va tajriba-konstruktorlik ishlarini amalga oshirish uchun innovatsion platformalar va markazlar yaratish.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88288" y="596622"/>
            <a:ext cx="7967424" cy="1575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100"/>
              </a:lnSpc>
              <a:buNone/>
            </a:pPr>
            <a:r>
              <a:rPr lang="en-US" sz="3300" b="1" kern="0" spc="-99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Kadrlar Tayyorlash Tizimini Innovatsion Yondashuv 
Asosida Isloh Qilish</a:t>
            </a:r>
            <a:endParaRPr lang="en-US" sz="33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288" y="2424589"/>
            <a:ext cx="420172" cy="42017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88288" y="3012758"/>
            <a:ext cx="2707958" cy="262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kern="0" spc="-5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Ta'lim dasturlarini yangilash</a:t>
            </a:r>
            <a:endParaRPr lang="en-US" sz="1650" dirty="0"/>
          </a:p>
        </p:txBody>
      </p:sp>
      <p:sp>
        <p:nvSpPr>
          <p:cNvPr id="6" name="Text 2"/>
          <p:cNvSpPr/>
          <p:nvPr/>
        </p:nvSpPr>
        <p:spPr>
          <a:xfrm>
            <a:off x="588288" y="3376255"/>
            <a:ext cx="7967424" cy="537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kern="0" spc="-2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Ta'lim dasturlarini zamonaviy talablarga moslashtirish, texnologiya va innovatsiya sohalarida malakali mutaxassislar tayyorlashga e'tibor qaratish.</a:t>
            </a:r>
            <a:endParaRPr lang="en-US" sz="13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288" y="4418409"/>
            <a:ext cx="420172" cy="42017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88288" y="5006578"/>
            <a:ext cx="2101096" cy="262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kern="0" spc="-5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Amaliy bilim olish</a:t>
            </a:r>
            <a:endParaRPr lang="en-US" sz="1650" dirty="0"/>
          </a:p>
        </p:txBody>
      </p:sp>
      <p:sp>
        <p:nvSpPr>
          <p:cNvPr id="9" name="Text 4"/>
          <p:cNvSpPr/>
          <p:nvPr/>
        </p:nvSpPr>
        <p:spPr>
          <a:xfrm>
            <a:off x="588288" y="5370076"/>
            <a:ext cx="7967424" cy="537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kern="0" spc="-2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Talabalarning amaliy bilim olish imkoniyatlarini kengaytirish, sanoat korxonalari bilan hamkorlikni rivojlantirish.</a:t>
            </a:r>
            <a:endParaRPr lang="en-US" sz="13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288" y="6412230"/>
            <a:ext cx="420172" cy="42017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88288" y="7000399"/>
            <a:ext cx="2101096" cy="262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kern="0" spc="-5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Xalqaro hamkorlik</a:t>
            </a:r>
            <a:endParaRPr lang="en-US" sz="1650" dirty="0"/>
          </a:p>
        </p:txBody>
      </p:sp>
      <p:sp>
        <p:nvSpPr>
          <p:cNvPr id="12" name="Text 6"/>
          <p:cNvSpPr/>
          <p:nvPr/>
        </p:nvSpPr>
        <p:spPr>
          <a:xfrm>
            <a:off x="588288" y="7363897"/>
            <a:ext cx="7967424" cy="268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kern="0" spc="-2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Xorijiy universitetlar bilan hamkorlikni rivojlantirish, talaba almashinuvi dasturlarini qo'llab-quvvatlash.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3669" y="616387"/>
            <a:ext cx="7576661" cy="2099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b="1" kern="0" spc="-13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Innovatsion Faollikni Rag'batlantirish va Qo'llab-quvvatlash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783669" y="3303270"/>
            <a:ext cx="503753" cy="503753"/>
          </a:xfrm>
          <a:prstGeom prst="roundRect">
            <a:avLst>
              <a:gd name="adj" fmla="val 18670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68097" y="3387209"/>
            <a:ext cx="134779" cy="335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kern="0" spc="-79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1511260" y="3303270"/>
            <a:ext cx="2876907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6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Grantlar va mukofotlar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11260" y="3787378"/>
            <a:ext cx="2948821" cy="1433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Innovatsion g'oyalar va loyihalarni rag'batlantirish uchun grantlar va mukofotlar tizimini joriy qilish.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4683919" y="3303270"/>
            <a:ext cx="503753" cy="503753"/>
          </a:xfrm>
          <a:prstGeom prst="roundRect">
            <a:avLst>
              <a:gd name="adj" fmla="val 18670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835009" y="3387209"/>
            <a:ext cx="201454" cy="335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kern="0" spc="-79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5411510" y="3303270"/>
            <a:ext cx="2862977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6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Innovatsion markazlar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411510" y="3787378"/>
            <a:ext cx="2948821" cy="1791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Innovatsion markazlar va inkubatorlarni yaratish, tadbirkorlarga qo'llab-quvvatlash va resurslarni taqdim etish.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783669" y="6054328"/>
            <a:ext cx="503753" cy="503753"/>
          </a:xfrm>
          <a:prstGeom prst="roundRect">
            <a:avLst>
              <a:gd name="adj" fmla="val 18670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32140" y="6138267"/>
            <a:ext cx="206693" cy="335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kern="0" spc="-79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1511260" y="6054328"/>
            <a:ext cx="3526393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6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Ommaviy axborot vositalari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1260" y="6538436"/>
            <a:ext cx="6849070" cy="10747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Innovatsion faoliyatni ommaviy axborot vositalari orqali targ'ib qilish, muvaffaqiyatli innovatsion loyihalar haqida ma'lumot tarqatish.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86452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Xulosalar va Takliflar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913465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Milliy iqtisodiyotning innovatsion salohiyatini oshirish va undan samarali foydalanish davlat va jamiyatning birgalikdagi sa'y-harakatlarini talab etadi. Ushbu jarayonda barcha tomonlarning faol ishtiroki va qo'llab-quvvatlashi muhim ahamiyatga ega.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563</Words>
  <Application>Microsoft Office PowerPoint</Application>
  <PresentationFormat>Произвольный</PresentationFormat>
  <Paragraphs>88</Paragraphs>
  <Slides>11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5</cp:revision>
  <dcterms:created xsi:type="dcterms:W3CDTF">2024-10-28T10:36:22Z</dcterms:created>
  <dcterms:modified xsi:type="dcterms:W3CDTF">2024-10-29T03:23:44Z</dcterms:modified>
</cp:coreProperties>
</file>