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58" r:id="rId3"/>
    <p:sldId id="259" r:id="rId4"/>
    <p:sldId id="274" r:id="rId5"/>
    <p:sldId id="260" r:id="rId6"/>
    <p:sldId id="276" r:id="rId7"/>
    <p:sldId id="275" r:id="rId8"/>
    <p:sldId id="277" r:id="rId9"/>
    <p:sldId id="261" r:id="rId10"/>
    <p:sldId id="278" r:id="rId11"/>
    <p:sldId id="287" r:id="rId12"/>
    <p:sldId id="279" r:id="rId13"/>
    <p:sldId id="271" r:id="rId1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#1">
  <dgm:title val=""/>
  <dgm:desc val=""/>
  <dgm:catLst>
    <dgm:cat type="accent4" pri="11300"/>
  </dgm:catLst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529AC9-8FA2-49FD-B2A9-85E4E81FD10E}" type="doc">
      <dgm:prSet loTypeId="urn:microsoft.com/office/officeart/2005/8/layout/hierarchy3#1" loCatId="hierarchy" qsTypeId="urn:microsoft.com/office/officeart/2005/8/quickstyle/3d2#1" qsCatId="3D" csTypeId="urn:microsoft.com/office/officeart/2005/8/colors/accent4_3#1" csCatId="accent4" phldr="1"/>
      <dgm:spPr/>
      <dgm:t>
        <a:bodyPr/>
        <a:lstStyle/>
        <a:p>
          <a:endParaRPr lang="ru-RU"/>
        </a:p>
      </dgm:t>
    </dgm:pt>
    <dgm:pt modelId="{7F6DA544-F82C-4CE4-8EED-9DC102E96D04}">
      <dgm:prSet/>
      <dgm:spPr/>
      <dgm:t>
        <a:bodyPr/>
        <a:lstStyle/>
        <a:p>
          <a:pPr algn="ctr" rtl="0"/>
          <a:r>
            <a:rPr lang="en-US" b="1" dirty="0" smtClean="0"/>
            <a:t>Reja:</a:t>
          </a:r>
          <a:endParaRPr lang="ru-RU" b="0" dirty="0">
            <a:solidFill>
              <a:schemeClr val="tx1"/>
            </a:solidFill>
          </a:endParaRPr>
        </a:p>
      </dgm:t>
    </dgm:pt>
    <dgm:pt modelId="{8060C048-8C21-457B-BFF3-6E8DB78DAC1A}" type="parTrans" cxnId="{0F62082D-74BA-4193-BD35-176D5A7545A1}">
      <dgm:prSet/>
      <dgm:spPr/>
      <dgm:t>
        <a:bodyPr/>
        <a:lstStyle/>
        <a:p>
          <a:endParaRPr lang="ru-RU"/>
        </a:p>
      </dgm:t>
    </dgm:pt>
    <dgm:pt modelId="{847E3C45-BA2A-4626-9E1C-713B6CA54490}" type="sibTrans" cxnId="{0F62082D-74BA-4193-BD35-176D5A7545A1}">
      <dgm:prSet/>
      <dgm:spPr/>
      <dgm:t>
        <a:bodyPr/>
        <a:lstStyle/>
        <a:p>
          <a:endParaRPr lang="ru-RU"/>
        </a:p>
      </dgm:t>
    </dgm:pt>
    <dgm:pt modelId="{5077A294-298C-4CB2-8E16-CC61F5E2E086}">
      <dgm:prSet custT="1"/>
      <dgm:spPr/>
      <dgm:t>
        <a:bodyPr/>
        <a:lstStyle/>
        <a:p>
          <a:pPr rtl="0"/>
          <a:r>
            <a:rPr lang="en-US" sz="2000" b="1" dirty="0" smtClean="0"/>
            <a:t>1.Qishloq xo‘jaligida ishlab chiqarish vositalarining iqtisodiy mohiyati va klassifikatsiyasi</a:t>
          </a:r>
          <a:endParaRPr lang="ru-RU" sz="2000" b="1" dirty="0" smtClean="0"/>
        </a:p>
        <a:p>
          <a:r>
            <a:rPr lang="en-US" sz="2000" b="1" dirty="0" smtClean="0"/>
            <a:t>2.Asosiy vositalarni baholash, ularning eskirishi va takror ishlab chiqarish</a:t>
          </a:r>
          <a:endParaRPr lang="ru-RU" sz="2000" b="1" dirty="0" smtClean="0"/>
        </a:p>
        <a:p>
          <a:r>
            <a:rPr lang="en-US" sz="2000" b="1" dirty="0" smtClean="0"/>
            <a:t>3. Asosiy fondlar bilan ta’minlanganlik, ularning texnik holati va foydalanish samaradorligi ko‘rsatkichlari</a:t>
          </a:r>
          <a:endParaRPr lang="ru-RU" sz="2000" b="1" dirty="0"/>
        </a:p>
      </dgm:t>
    </dgm:pt>
    <dgm:pt modelId="{0512CFFF-27C9-49F0-87C8-33DA21002EFF}" type="parTrans" cxnId="{98236AAA-19D0-499D-AE1D-E41A1DF7E808}">
      <dgm:prSet/>
      <dgm:spPr/>
      <dgm:t>
        <a:bodyPr/>
        <a:lstStyle/>
        <a:p>
          <a:endParaRPr lang="ru-RU"/>
        </a:p>
      </dgm:t>
    </dgm:pt>
    <dgm:pt modelId="{5FBD34D9-3D95-424D-86F1-73148DCF9B81}" type="sibTrans" cxnId="{98236AAA-19D0-499D-AE1D-E41A1DF7E808}">
      <dgm:prSet/>
      <dgm:spPr/>
      <dgm:t>
        <a:bodyPr/>
        <a:lstStyle/>
        <a:p>
          <a:endParaRPr lang="ru-RU"/>
        </a:p>
      </dgm:t>
    </dgm:pt>
    <dgm:pt modelId="{FB8BFD5F-44C0-4C8C-93CB-34C19766B9BB}">
      <dgm:prSet custT="1"/>
      <dgm:spPr/>
      <dgm:t>
        <a:bodyPr/>
        <a:lstStyle/>
        <a:p>
          <a:pPr rtl="0"/>
          <a:r>
            <a:rPr lang="en-US" sz="2000" b="1" dirty="0" smtClean="0"/>
            <a:t>4.Aylanma mablag‘lardan foydalanishning iqtisodiy samaradorligi</a:t>
          </a:r>
          <a:r>
            <a:rPr lang="ru-RU" sz="2000" b="1" dirty="0" smtClean="0"/>
            <a:t>.</a:t>
          </a:r>
          <a:r>
            <a:rPr lang="en-US" sz="2000" b="1" i="1" dirty="0" smtClean="0"/>
            <a:t> Tayanch iboralar:</a:t>
          </a:r>
          <a:r>
            <a:rPr lang="en-US" sz="2000" i="1" dirty="0" smtClean="0"/>
            <a:t> Qishloq xo‘jalik fondlari, mehnat predmetlari, mehnat vositalari, ishlab chiqarish va noishlab chiqarish vositalari, Baholash, to‘liq balans qiymati, tiklanish qiymati, qoldiq balans qiymati </a:t>
          </a:r>
          <a:endParaRPr lang="ru-RU" sz="2000" b="1" dirty="0"/>
        </a:p>
      </dgm:t>
    </dgm:pt>
    <dgm:pt modelId="{A90413F7-D928-43C6-BCFF-4B6B8554CE8B}" type="parTrans" cxnId="{FF327120-88AB-4798-8B7F-EFA59FED4AA0}">
      <dgm:prSet/>
      <dgm:spPr/>
      <dgm:t>
        <a:bodyPr/>
        <a:lstStyle/>
        <a:p>
          <a:endParaRPr lang="ru-RU"/>
        </a:p>
      </dgm:t>
    </dgm:pt>
    <dgm:pt modelId="{AD9967E4-040A-49BD-A1AF-4C89FEAA2F73}" type="sibTrans" cxnId="{FF327120-88AB-4798-8B7F-EFA59FED4AA0}">
      <dgm:prSet/>
      <dgm:spPr/>
      <dgm:t>
        <a:bodyPr/>
        <a:lstStyle/>
        <a:p>
          <a:endParaRPr lang="ru-RU"/>
        </a:p>
      </dgm:t>
    </dgm:pt>
    <dgm:pt modelId="{81B5F4C9-71CF-4275-8128-CD289ABD4C77}" type="pres">
      <dgm:prSet presAssocID="{78529AC9-8FA2-49FD-B2A9-85E4E81FD1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4B1A83-57B4-4BEA-AF89-7503B95DFBEE}" type="pres">
      <dgm:prSet presAssocID="{7F6DA544-F82C-4CE4-8EED-9DC102E96D04}" presName="root" presStyleCnt="0"/>
      <dgm:spPr/>
    </dgm:pt>
    <dgm:pt modelId="{D8A870D7-2CB5-4484-9F07-A611B6FB4B6C}" type="pres">
      <dgm:prSet presAssocID="{7F6DA544-F82C-4CE4-8EED-9DC102E96D04}" presName="rootComposite" presStyleCnt="0"/>
      <dgm:spPr/>
    </dgm:pt>
    <dgm:pt modelId="{52F5EF32-1BC4-442D-A354-B167C2FDD6E7}" type="pres">
      <dgm:prSet presAssocID="{7F6DA544-F82C-4CE4-8EED-9DC102E96D04}" presName="rootText" presStyleLbl="node1" presStyleIdx="0" presStyleCnt="1" custScaleX="194603" custScaleY="58969"/>
      <dgm:spPr/>
      <dgm:t>
        <a:bodyPr/>
        <a:lstStyle/>
        <a:p>
          <a:endParaRPr lang="ru-RU"/>
        </a:p>
      </dgm:t>
    </dgm:pt>
    <dgm:pt modelId="{02951E12-2FF3-4D2E-970F-7B4716C9942B}" type="pres">
      <dgm:prSet presAssocID="{7F6DA544-F82C-4CE4-8EED-9DC102E96D04}" presName="rootConnector" presStyleLbl="node1" presStyleIdx="0" presStyleCnt="1"/>
      <dgm:spPr/>
      <dgm:t>
        <a:bodyPr/>
        <a:lstStyle/>
        <a:p>
          <a:endParaRPr lang="ru-RU"/>
        </a:p>
      </dgm:t>
    </dgm:pt>
    <dgm:pt modelId="{B67C8C2B-7235-4967-A972-0AC208859CF8}" type="pres">
      <dgm:prSet presAssocID="{7F6DA544-F82C-4CE4-8EED-9DC102E96D04}" presName="childShape" presStyleCnt="0"/>
      <dgm:spPr/>
    </dgm:pt>
    <dgm:pt modelId="{D7F2B73A-7448-4D94-9971-E13C2ACAACFE}" type="pres">
      <dgm:prSet presAssocID="{0512CFFF-27C9-49F0-87C8-33DA21002EFF}" presName="Name13" presStyleLbl="parChTrans1D2" presStyleIdx="0" presStyleCnt="2" custSzX="685799"/>
      <dgm:spPr/>
      <dgm:t>
        <a:bodyPr/>
        <a:lstStyle/>
        <a:p>
          <a:endParaRPr lang="ru-RU"/>
        </a:p>
      </dgm:t>
    </dgm:pt>
    <dgm:pt modelId="{A5D8ED8F-6D7B-439F-90D6-D682D9205A0E}" type="pres">
      <dgm:prSet presAssocID="{5077A294-298C-4CB2-8E16-CC61F5E2E086}" presName="childText" presStyleLbl="bgAcc1" presStyleIdx="0" presStyleCnt="2" custScaleX="239981" custScaleY="135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6AB170-CD82-4105-82F0-5850E1A705C0}" type="pres">
      <dgm:prSet presAssocID="{A90413F7-D928-43C6-BCFF-4B6B8554CE8B}" presName="Name13" presStyleLbl="parChTrans1D2" presStyleIdx="1" presStyleCnt="2" custSzX="685799"/>
      <dgm:spPr/>
      <dgm:t>
        <a:bodyPr/>
        <a:lstStyle/>
        <a:p>
          <a:endParaRPr lang="ru-RU"/>
        </a:p>
      </dgm:t>
    </dgm:pt>
    <dgm:pt modelId="{55D4CB55-71B5-4D45-8E72-32E9C9FD3615}" type="pres">
      <dgm:prSet presAssocID="{FB8BFD5F-44C0-4C8C-93CB-34C19766B9BB}" presName="childText" presStyleLbl="bgAcc1" presStyleIdx="1" presStyleCnt="2" custScaleX="226707" custLinFactNeighborX="5402" custLinFactNeighborY="-5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62082D-74BA-4193-BD35-176D5A7545A1}" srcId="{78529AC9-8FA2-49FD-B2A9-85E4E81FD10E}" destId="{7F6DA544-F82C-4CE4-8EED-9DC102E96D04}" srcOrd="0" destOrd="0" parTransId="{8060C048-8C21-457B-BFF3-6E8DB78DAC1A}" sibTransId="{847E3C45-BA2A-4626-9E1C-713B6CA54490}"/>
    <dgm:cxn modelId="{98236AAA-19D0-499D-AE1D-E41A1DF7E808}" srcId="{7F6DA544-F82C-4CE4-8EED-9DC102E96D04}" destId="{5077A294-298C-4CB2-8E16-CC61F5E2E086}" srcOrd="0" destOrd="0" parTransId="{0512CFFF-27C9-49F0-87C8-33DA21002EFF}" sibTransId="{5FBD34D9-3D95-424D-86F1-73148DCF9B81}"/>
    <dgm:cxn modelId="{8446B61A-C573-45B1-AB32-4366973DDACB}" type="presOf" srcId="{A90413F7-D928-43C6-BCFF-4B6B8554CE8B}" destId="{3E6AB170-CD82-4105-82F0-5850E1A705C0}" srcOrd="0" destOrd="0" presId="urn:microsoft.com/office/officeart/2005/8/layout/hierarchy3#1"/>
    <dgm:cxn modelId="{0EAF222C-CF19-4206-B2C0-C959503C0BE5}" type="presOf" srcId="{5077A294-298C-4CB2-8E16-CC61F5E2E086}" destId="{A5D8ED8F-6D7B-439F-90D6-D682D9205A0E}" srcOrd="0" destOrd="0" presId="urn:microsoft.com/office/officeart/2005/8/layout/hierarchy3#1"/>
    <dgm:cxn modelId="{188939C1-1F41-4FA1-9336-B117B4C6BE88}" type="presOf" srcId="{7F6DA544-F82C-4CE4-8EED-9DC102E96D04}" destId="{52F5EF32-1BC4-442D-A354-B167C2FDD6E7}" srcOrd="0" destOrd="0" presId="urn:microsoft.com/office/officeart/2005/8/layout/hierarchy3#1"/>
    <dgm:cxn modelId="{B0A5E8C0-58C3-4412-8F52-B61C614891D5}" type="presOf" srcId="{78529AC9-8FA2-49FD-B2A9-85E4E81FD10E}" destId="{81B5F4C9-71CF-4275-8128-CD289ABD4C77}" srcOrd="0" destOrd="0" presId="urn:microsoft.com/office/officeart/2005/8/layout/hierarchy3#1"/>
    <dgm:cxn modelId="{E4EFCEE3-0692-4314-BD8B-E65E98F45896}" type="presOf" srcId="{0512CFFF-27C9-49F0-87C8-33DA21002EFF}" destId="{D7F2B73A-7448-4D94-9971-E13C2ACAACFE}" srcOrd="0" destOrd="0" presId="urn:microsoft.com/office/officeart/2005/8/layout/hierarchy3#1"/>
    <dgm:cxn modelId="{FC4B3A5F-446B-44BA-B513-3C88CE05AA73}" type="presOf" srcId="{7F6DA544-F82C-4CE4-8EED-9DC102E96D04}" destId="{02951E12-2FF3-4D2E-970F-7B4716C9942B}" srcOrd="1" destOrd="0" presId="urn:microsoft.com/office/officeart/2005/8/layout/hierarchy3#1"/>
    <dgm:cxn modelId="{FF327120-88AB-4798-8B7F-EFA59FED4AA0}" srcId="{7F6DA544-F82C-4CE4-8EED-9DC102E96D04}" destId="{FB8BFD5F-44C0-4C8C-93CB-34C19766B9BB}" srcOrd="1" destOrd="0" parTransId="{A90413F7-D928-43C6-BCFF-4B6B8554CE8B}" sibTransId="{AD9967E4-040A-49BD-A1AF-4C89FEAA2F73}"/>
    <dgm:cxn modelId="{A3C24FCB-1EB8-40BD-944B-6944EE4F9913}" type="presOf" srcId="{FB8BFD5F-44C0-4C8C-93CB-34C19766B9BB}" destId="{55D4CB55-71B5-4D45-8E72-32E9C9FD3615}" srcOrd="0" destOrd="0" presId="urn:microsoft.com/office/officeart/2005/8/layout/hierarchy3#1"/>
    <dgm:cxn modelId="{6054C58A-8B92-4AD6-973D-E14C984C6332}" type="presParOf" srcId="{81B5F4C9-71CF-4275-8128-CD289ABD4C77}" destId="{9D4B1A83-57B4-4BEA-AF89-7503B95DFBEE}" srcOrd="0" destOrd="0" presId="urn:microsoft.com/office/officeart/2005/8/layout/hierarchy3#1"/>
    <dgm:cxn modelId="{913D7985-6012-4E27-B88E-420CF662AF57}" type="presParOf" srcId="{9D4B1A83-57B4-4BEA-AF89-7503B95DFBEE}" destId="{D8A870D7-2CB5-4484-9F07-A611B6FB4B6C}" srcOrd="0" destOrd="0" presId="urn:microsoft.com/office/officeart/2005/8/layout/hierarchy3#1"/>
    <dgm:cxn modelId="{5ECA729B-8A9E-4140-917D-D2F4C5357489}" type="presParOf" srcId="{D8A870D7-2CB5-4484-9F07-A611B6FB4B6C}" destId="{52F5EF32-1BC4-442D-A354-B167C2FDD6E7}" srcOrd="0" destOrd="0" presId="urn:microsoft.com/office/officeart/2005/8/layout/hierarchy3#1"/>
    <dgm:cxn modelId="{76DA4D75-84A5-4E79-B06A-152E0B41E10E}" type="presParOf" srcId="{D8A870D7-2CB5-4484-9F07-A611B6FB4B6C}" destId="{02951E12-2FF3-4D2E-970F-7B4716C9942B}" srcOrd="1" destOrd="0" presId="urn:microsoft.com/office/officeart/2005/8/layout/hierarchy3#1"/>
    <dgm:cxn modelId="{1D987F3C-7A3C-4B23-A26A-AC0050A6ACB3}" type="presParOf" srcId="{9D4B1A83-57B4-4BEA-AF89-7503B95DFBEE}" destId="{B67C8C2B-7235-4967-A972-0AC208859CF8}" srcOrd="1" destOrd="0" presId="urn:microsoft.com/office/officeart/2005/8/layout/hierarchy3#1"/>
    <dgm:cxn modelId="{B68A1334-16D7-4304-AB71-87642669A71C}" type="presParOf" srcId="{B67C8C2B-7235-4967-A972-0AC208859CF8}" destId="{D7F2B73A-7448-4D94-9971-E13C2ACAACFE}" srcOrd="0" destOrd="0" presId="urn:microsoft.com/office/officeart/2005/8/layout/hierarchy3#1"/>
    <dgm:cxn modelId="{88CEB42F-F228-4491-B110-8C0CC38172B1}" type="presParOf" srcId="{B67C8C2B-7235-4967-A972-0AC208859CF8}" destId="{A5D8ED8F-6D7B-439F-90D6-D682D9205A0E}" srcOrd="1" destOrd="0" presId="urn:microsoft.com/office/officeart/2005/8/layout/hierarchy3#1"/>
    <dgm:cxn modelId="{355F25C2-9609-45EF-8F45-A467267B0A76}" type="presParOf" srcId="{B67C8C2B-7235-4967-A972-0AC208859CF8}" destId="{3E6AB170-CD82-4105-82F0-5850E1A705C0}" srcOrd="2" destOrd="0" presId="urn:microsoft.com/office/officeart/2005/8/layout/hierarchy3#1"/>
    <dgm:cxn modelId="{AF2B3856-CD84-46AE-8879-EA5831F10CF5}" type="presParOf" srcId="{B67C8C2B-7235-4967-A972-0AC208859CF8}" destId="{55D4CB55-71B5-4D45-8E72-32E9C9FD3615}" srcOrd="3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DB2CA3-7342-4BF8-AE45-1C5EF4AFEE1C}" type="doc">
      <dgm:prSet loTypeId="urn:microsoft.com/office/officeart/2005/8/layout/vList2#1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ru-RU"/>
        </a:p>
      </dgm:t>
    </dgm:pt>
    <dgm:pt modelId="{C28AF597-F15D-495F-9957-838F44D2F049}">
      <dgm:prSet phldr="0" custT="0"/>
      <dgm:spPr/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bg1"/>
              </a:solidFill>
            </a:rPr>
            <a:t>Qishloq xo‘jaligining moddiy-texnika resurslari hisoblangan yer, mashina-traktor, kombaynlar, kimyoviy vositalar, yoqilg‘ilar, yem-xashaklar, urug‘liklar va boshqa vositalarning qiymat shaklidagi ko‘rinishi tarmoq fondlarini tashkil etadi. Ular iqtisodiy mohiyati, shakllanishi va ishlab chiqarish jarayonida qatnashishiga ko‘ra, ishlab chiqarish hamda noishlab chiqarish fondlariga bo‘linadi. </a:t>
          </a:r>
        </a:p>
      </dgm:t>
    </dgm:pt>
    <dgm:pt modelId="{04198AC9-F1DB-4E60-9103-852B5051D68D}" type="parTrans" cxnId="{FDA02163-9701-4CE2-8868-3276E7A703B0}">
      <dgm:prSet/>
      <dgm:spPr/>
      <dgm:t>
        <a:bodyPr/>
        <a:lstStyle/>
        <a:p>
          <a:endParaRPr lang="ru-RU"/>
        </a:p>
      </dgm:t>
    </dgm:pt>
    <dgm:pt modelId="{FF2CE732-4A4A-4755-BAFB-C302AD284974}" type="sibTrans" cxnId="{FDA02163-9701-4CE2-8868-3276E7A703B0}">
      <dgm:prSet/>
      <dgm:spPr/>
      <dgm:t>
        <a:bodyPr/>
        <a:lstStyle/>
        <a:p>
          <a:endParaRPr lang="ru-RU"/>
        </a:p>
      </dgm:t>
    </dgm:pt>
    <dgm:pt modelId="{3D434AAB-C5E3-4AA4-8655-79CF5A156AC9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dirty="0" err="1" smtClean="0"/>
            <a:t>Ular</a:t>
          </a:r>
          <a:r>
            <a:rPr lang="en-US" dirty="0" smtClean="0"/>
            <a:t> </a:t>
          </a:r>
          <a:r>
            <a:rPr lang="en-US" dirty="0" err="1" smtClean="0"/>
            <a:t>ayrim</a:t>
          </a:r>
          <a:r>
            <a:rPr lang="en-US" dirty="0" smtClean="0"/>
            <a:t> h</a:t>
          </a:r>
          <a:r>
            <a:rPr lang="en-US" dirty="0" err="1" smtClean="0"/>
            <a:t>ollarda</a:t>
          </a:r>
          <a:r>
            <a:rPr lang="en-US" dirty="0" smtClean="0"/>
            <a:t> </a:t>
          </a:r>
          <a:r>
            <a:rPr lang="en-US" dirty="0" err="1" smtClean="0"/>
            <a:t>ishlab</a:t>
          </a:r>
          <a:r>
            <a:rPr lang="en-US" dirty="0" smtClean="0"/>
            <a:t> </a:t>
          </a:r>
          <a:r>
            <a:rPr lang="en-US" dirty="0" err="1" smtClean="0"/>
            <a:t>chiqarish</a:t>
          </a:r>
          <a:r>
            <a:rPr lang="en-US" dirty="0" smtClean="0"/>
            <a:t> </a:t>
          </a:r>
          <a:r>
            <a:rPr lang="en-US" dirty="0" err="1" smtClean="0"/>
            <a:t>jarayonida</a:t>
          </a:r>
          <a:r>
            <a:rPr lang="en-US" dirty="0" smtClean="0"/>
            <a:t> </a:t>
          </a:r>
          <a:r>
            <a:rPr lang="en-US" b="1" dirty="0" err="1" smtClean="0"/>
            <a:t>bevosita</a:t>
          </a:r>
          <a:r>
            <a:rPr lang="en-US" dirty="0" smtClean="0"/>
            <a:t> </a:t>
          </a:r>
          <a:r>
            <a:rPr lang="en-US" dirty="0" err="1" smtClean="0"/>
            <a:t>va</a:t>
          </a:r>
          <a:r>
            <a:rPr lang="en-US" dirty="0" smtClean="0"/>
            <a:t> </a:t>
          </a:r>
          <a:r>
            <a:rPr lang="en-US" b="1" dirty="0" err="1" smtClean="0"/>
            <a:t>bilvosita</a:t>
          </a:r>
          <a:r>
            <a:rPr lang="en-US" dirty="0" smtClean="0"/>
            <a:t> q</a:t>
          </a:r>
          <a:r>
            <a:rPr lang="en-US" dirty="0" err="1" smtClean="0"/>
            <a:t>atnashadiganlarga</a:t>
          </a:r>
          <a:r>
            <a:rPr lang="en-US" dirty="0" smtClean="0"/>
            <a:t> ham bo‘</a:t>
          </a:r>
          <a:r>
            <a:rPr lang="en-US" dirty="0" err="1" smtClean="0"/>
            <a:t>linadi</a:t>
          </a:r>
          <a:r>
            <a:rPr lang="en-US" dirty="0" smtClean="0"/>
            <a:t>. </a:t>
          </a:r>
          <a:r>
            <a:rPr lang="en-US" dirty="0" err="1" smtClean="0"/>
            <a:t>Masalan</a:t>
          </a:r>
          <a:r>
            <a:rPr lang="en-US" dirty="0" smtClean="0"/>
            <a:t>, </a:t>
          </a:r>
          <a:r>
            <a:rPr lang="en-US" dirty="0" err="1" smtClean="0"/>
            <a:t>yer</a:t>
          </a:r>
          <a:r>
            <a:rPr lang="en-US" dirty="0" smtClean="0"/>
            <a:t>, </a:t>
          </a:r>
          <a:r>
            <a:rPr lang="en-US" dirty="0" err="1" smtClean="0"/>
            <a:t>suv</a:t>
          </a:r>
          <a:r>
            <a:rPr lang="en-US" dirty="0" smtClean="0"/>
            <a:t>, </a:t>
          </a:r>
          <a:r>
            <a:rPr lang="en-US" dirty="0" err="1" smtClean="0"/>
            <a:t>o‘g‘it</a:t>
          </a:r>
          <a:r>
            <a:rPr lang="en-US" dirty="0" smtClean="0"/>
            <a:t>, </a:t>
          </a:r>
          <a:r>
            <a:rPr lang="en-US" dirty="0" err="1" smtClean="0"/>
            <a:t>urug‘lik</a:t>
          </a:r>
          <a:r>
            <a:rPr lang="en-US" dirty="0" smtClean="0"/>
            <a:t>, </a:t>
          </a:r>
          <a:r>
            <a:rPr lang="en-US" dirty="0" err="1" smtClean="0"/>
            <a:t>yem-xashak</a:t>
          </a:r>
          <a:r>
            <a:rPr lang="en-US" dirty="0" smtClean="0"/>
            <a:t>, </a:t>
          </a:r>
          <a:r>
            <a:rPr lang="en-US" dirty="0" err="1" smtClean="0"/>
            <a:t>yer</a:t>
          </a:r>
          <a:r>
            <a:rPr lang="en-US" dirty="0" smtClean="0"/>
            <a:t> h</a:t>
          </a:r>
          <a:r>
            <a:rPr lang="en-US" dirty="0" err="1" smtClean="0"/>
            <a:t>aydaydigan</a:t>
          </a:r>
          <a:r>
            <a:rPr lang="en-US" dirty="0" smtClean="0"/>
            <a:t>, </a:t>
          </a:r>
          <a:r>
            <a:rPr lang="en-US" dirty="0" err="1" smtClean="0"/>
            <a:t>ishlov</a:t>
          </a:r>
          <a:r>
            <a:rPr lang="en-US" dirty="0" smtClean="0"/>
            <a:t> </a:t>
          </a:r>
          <a:r>
            <a:rPr lang="en-US" dirty="0" err="1" smtClean="0"/>
            <a:t>beradigan</a:t>
          </a:r>
          <a:r>
            <a:rPr lang="en-US" dirty="0" smtClean="0"/>
            <a:t> </a:t>
          </a:r>
          <a:r>
            <a:rPr lang="en-US" dirty="0" err="1" smtClean="0"/>
            <a:t>traktorlar</a:t>
          </a:r>
          <a:r>
            <a:rPr lang="en-US" dirty="0" smtClean="0"/>
            <a:t> </a:t>
          </a:r>
          <a:r>
            <a:rPr lang="en-US" dirty="0" err="1" smtClean="0"/>
            <a:t>qishloq</a:t>
          </a:r>
          <a:r>
            <a:rPr lang="en-US" dirty="0" smtClean="0"/>
            <a:t> </a:t>
          </a:r>
          <a:r>
            <a:rPr lang="en-US" dirty="0" err="1" smtClean="0"/>
            <a:t>xo‘jalik</a:t>
          </a:r>
          <a:r>
            <a:rPr lang="en-US" dirty="0" smtClean="0"/>
            <a:t> </a:t>
          </a:r>
          <a:r>
            <a:rPr lang="en-US" dirty="0" err="1" smtClean="0"/>
            <a:t>mahsulotlarini</a:t>
          </a:r>
          <a:r>
            <a:rPr lang="en-US" dirty="0" smtClean="0"/>
            <a:t> </a:t>
          </a:r>
          <a:r>
            <a:rPr lang="en-US" dirty="0" err="1" smtClean="0"/>
            <a:t>yetishtirishda</a:t>
          </a:r>
          <a:r>
            <a:rPr lang="en-US" dirty="0" smtClean="0"/>
            <a:t> </a:t>
          </a:r>
          <a:r>
            <a:rPr lang="en-US" dirty="0" err="1" smtClean="0">
              <a:solidFill>
                <a:srgbClr val="FF0000"/>
              </a:solidFill>
            </a:rPr>
            <a:t>bevosita</a:t>
          </a:r>
          <a:r>
            <a:rPr lang="en-US" dirty="0" smtClean="0"/>
            <a:t> q</a:t>
          </a:r>
          <a:r>
            <a:rPr lang="en-US" dirty="0" err="1" smtClean="0"/>
            <a:t>atnashadi</a:t>
          </a:r>
          <a:r>
            <a:rPr lang="en-US" dirty="0" smtClean="0"/>
            <a:t>. </a:t>
          </a:r>
          <a:r>
            <a:rPr lang="en-US" dirty="0" err="1" smtClean="0"/>
            <a:t>Chunki</a:t>
          </a:r>
          <a:r>
            <a:rPr lang="en-US" dirty="0" smtClean="0"/>
            <a:t> </a:t>
          </a:r>
          <a:r>
            <a:rPr lang="en-US" dirty="0" err="1" smtClean="0"/>
            <a:t>ular</a:t>
          </a:r>
          <a:r>
            <a:rPr lang="en-US" dirty="0" smtClean="0"/>
            <a:t> </a:t>
          </a:r>
          <a:r>
            <a:rPr lang="en-US" dirty="0" err="1" smtClean="0"/>
            <a:t>mahsulot</a:t>
          </a:r>
          <a:r>
            <a:rPr lang="en-US" dirty="0" smtClean="0"/>
            <a:t> </a:t>
          </a:r>
          <a:r>
            <a:rPr lang="en-US" dirty="0" err="1" smtClean="0"/>
            <a:t>yetishtirish</a:t>
          </a:r>
          <a:r>
            <a:rPr lang="en-US" dirty="0" smtClean="0"/>
            <a:t> h</a:t>
          </a:r>
          <a:r>
            <a:rPr lang="en-US" dirty="0" err="1" smtClean="0"/>
            <a:t>ajmiga</a:t>
          </a:r>
          <a:r>
            <a:rPr lang="en-US" dirty="0" smtClean="0"/>
            <a:t>, </a:t>
          </a:r>
          <a:r>
            <a:rPr lang="en-US" dirty="0" err="1" smtClean="0"/>
            <a:t>sifatiga</a:t>
          </a:r>
          <a:r>
            <a:rPr lang="en-US" dirty="0" smtClean="0"/>
            <a:t> </a:t>
          </a:r>
          <a:r>
            <a:rPr lang="en-US" dirty="0" err="1" smtClean="0"/>
            <a:t>bevosita</a:t>
          </a:r>
          <a:r>
            <a:rPr lang="en-US" dirty="0" smtClean="0"/>
            <a:t> </a:t>
          </a:r>
          <a:r>
            <a:rPr lang="en-US" dirty="0" err="1" smtClean="0"/>
            <a:t>ta‘sir</a:t>
          </a:r>
          <a:r>
            <a:rPr lang="en-US" dirty="0" smtClean="0"/>
            <a:t> </a:t>
          </a:r>
          <a:r>
            <a:rPr lang="en-US" dirty="0" err="1" smtClean="0"/>
            <a:t>etadi</a:t>
          </a:r>
          <a:r>
            <a:rPr lang="en-US" dirty="0" smtClean="0"/>
            <a:t>. </a:t>
          </a:r>
          <a:r>
            <a:rPr lang="en-US" dirty="0" err="1" smtClean="0"/>
            <a:t>Xo‘jaliklarning</a:t>
          </a:r>
          <a:r>
            <a:rPr lang="en-US" dirty="0" smtClean="0"/>
            <a:t> </a:t>
          </a:r>
          <a:r>
            <a:rPr lang="en-US" dirty="0" err="1" smtClean="0"/>
            <a:t>ma’muriy</a:t>
          </a:r>
          <a:r>
            <a:rPr lang="en-US" dirty="0" smtClean="0"/>
            <a:t>, </a:t>
          </a:r>
          <a:r>
            <a:rPr lang="en-US" dirty="0" err="1" smtClean="0"/>
            <a:t>madaniy</a:t>
          </a:r>
          <a:r>
            <a:rPr lang="en-US" dirty="0" smtClean="0"/>
            <a:t> </a:t>
          </a:r>
          <a:r>
            <a:rPr lang="en-US" dirty="0" err="1" smtClean="0"/>
            <a:t>va</a:t>
          </a:r>
          <a:r>
            <a:rPr lang="en-US" dirty="0" smtClean="0"/>
            <a:t> </a:t>
          </a:r>
          <a:r>
            <a:rPr lang="en-US" dirty="0" err="1" smtClean="0"/>
            <a:t>boshqa</a:t>
          </a:r>
          <a:r>
            <a:rPr lang="en-US" dirty="0" smtClean="0"/>
            <a:t> </a:t>
          </a:r>
          <a:r>
            <a:rPr lang="en-US" dirty="0" err="1" smtClean="0"/>
            <a:t>binolari</a:t>
          </a:r>
          <a:r>
            <a:rPr lang="en-US" dirty="0" smtClean="0"/>
            <a:t>, </a:t>
          </a:r>
          <a:r>
            <a:rPr lang="en-US" dirty="0" err="1" smtClean="0"/>
            <a:t>dala</a:t>
          </a:r>
          <a:r>
            <a:rPr lang="en-US" dirty="0" smtClean="0"/>
            <a:t> </a:t>
          </a:r>
          <a:r>
            <a:rPr lang="en-US" dirty="0" err="1" smtClean="0"/>
            <a:t>shiyponlari</a:t>
          </a:r>
          <a:r>
            <a:rPr lang="en-US" dirty="0" smtClean="0"/>
            <a:t>, </a:t>
          </a:r>
          <a:r>
            <a:rPr lang="en-US" dirty="0" err="1" smtClean="0"/>
            <a:t>omborxonalar</a:t>
          </a:r>
          <a:r>
            <a:rPr lang="en-US" dirty="0" smtClean="0"/>
            <a:t>, </a:t>
          </a:r>
          <a:r>
            <a:rPr lang="en-US" dirty="0" err="1" smtClean="0"/>
            <a:t>xizmat</a:t>
          </a:r>
          <a:r>
            <a:rPr lang="en-US" dirty="0" smtClean="0"/>
            <a:t> ko‘</a:t>
          </a:r>
          <a:r>
            <a:rPr lang="en-US" dirty="0" err="1" smtClean="0"/>
            <a:t>rsatuvchi</a:t>
          </a:r>
          <a:r>
            <a:rPr lang="en-US" dirty="0" smtClean="0"/>
            <a:t> </a:t>
          </a:r>
          <a:r>
            <a:rPr lang="en-US" dirty="0" err="1" smtClean="0"/>
            <a:t>texnikalar</a:t>
          </a:r>
          <a:r>
            <a:rPr lang="en-US" dirty="0" smtClean="0"/>
            <a:t>, </a:t>
          </a:r>
          <a:r>
            <a:rPr lang="en-US" dirty="0" err="1" smtClean="0"/>
            <a:t>kompyuterlar</a:t>
          </a:r>
          <a:r>
            <a:rPr lang="en-US" dirty="0" smtClean="0"/>
            <a:t> </a:t>
          </a:r>
          <a:r>
            <a:rPr lang="en-US" dirty="0" err="1" smtClean="0"/>
            <a:t>va</a:t>
          </a:r>
          <a:r>
            <a:rPr lang="en-US" dirty="0" smtClean="0"/>
            <a:t> </a:t>
          </a:r>
          <a:r>
            <a:rPr lang="en-US" dirty="0" err="1" smtClean="0"/>
            <a:t>boshqa</a:t>
          </a:r>
          <a:r>
            <a:rPr lang="en-US" dirty="0" smtClean="0"/>
            <a:t> </a:t>
          </a:r>
          <a:r>
            <a:rPr lang="en-US" dirty="0" err="1" smtClean="0"/>
            <a:t>vo</a:t>
          </a:r>
          <a:r>
            <a:rPr lang="en-US" dirty="0" smtClean="0"/>
            <a:t>s</a:t>
          </a:r>
          <a:r>
            <a:rPr lang="en-US" dirty="0" err="1" smtClean="0"/>
            <a:t>italar</a:t>
          </a:r>
          <a:r>
            <a:rPr lang="en-US" dirty="0" smtClean="0"/>
            <a:t> </a:t>
          </a:r>
          <a:r>
            <a:rPr lang="en-US" dirty="0" err="1" smtClean="0"/>
            <a:t>ishlab</a:t>
          </a:r>
          <a:r>
            <a:rPr lang="en-US" dirty="0" smtClean="0"/>
            <a:t> </a:t>
          </a:r>
          <a:r>
            <a:rPr lang="en-US" dirty="0" err="1" smtClean="0"/>
            <a:t>chiqarilayotgan</a:t>
          </a:r>
          <a:r>
            <a:rPr lang="en-US" dirty="0" smtClean="0"/>
            <a:t> </a:t>
          </a:r>
          <a:r>
            <a:rPr lang="en-US" dirty="0" err="1" smtClean="0"/>
            <a:t>mahsulot</a:t>
          </a:r>
          <a:r>
            <a:rPr lang="en-US" dirty="0" smtClean="0"/>
            <a:t> h</a:t>
          </a:r>
          <a:r>
            <a:rPr lang="en-US" dirty="0" err="1" smtClean="0"/>
            <a:t>ajmiga</a:t>
          </a:r>
          <a:r>
            <a:rPr lang="en-US" dirty="0" smtClean="0"/>
            <a:t>, </a:t>
          </a:r>
          <a:r>
            <a:rPr lang="en-US" dirty="0" err="1" smtClean="0"/>
            <a:t>ularning</a:t>
          </a:r>
          <a:r>
            <a:rPr lang="en-US" dirty="0" smtClean="0"/>
            <a:t> </a:t>
          </a:r>
          <a:r>
            <a:rPr lang="en-US" dirty="0" err="1" smtClean="0"/>
            <a:t>sifatiga</a:t>
          </a:r>
          <a:r>
            <a:rPr lang="en-US" dirty="0" smtClean="0"/>
            <a:t> </a:t>
          </a:r>
          <a:r>
            <a:rPr lang="en-US" dirty="0" err="1" smtClean="0">
              <a:solidFill>
                <a:srgbClr val="FF0000"/>
              </a:solidFill>
            </a:rPr>
            <a:t>bilvosita</a:t>
          </a:r>
          <a:r>
            <a:rPr lang="en-US" dirty="0" smtClean="0"/>
            <a:t> </a:t>
          </a:r>
          <a:r>
            <a:rPr lang="en-US" dirty="0" err="1" smtClean="0"/>
            <a:t>ta‘sir</a:t>
          </a:r>
          <a:r>
            <a:rPr lang="en-US" dirty="0" smtClean="0"/>
            <a:t> </a:t>
          </a:r>
          <a:r>
            <a:rPr lang="en-US" dirty="0" err="1" smtClean="0"/>
            <a:t>etadi</a:t>
          </a:r>
          <a:r>
            <a:rPr lang="en-US" dirty="0" smtClean="0"/>
            <a:t>.</a:t>
          </a:r>
          <a:endParaRPr lang="ru-RU" dirty="0"/>
        </a:p>
      </dgm:t>
    </dgm:pt>
    <dgm:pt modelId="{8A28570E-2F11-45D4-944A-7E229C2C91CA}" type="parTrans" cxnId="{A61FF317-E3D6-430A-9190-879C8744CC1C}">
      <dgm:prSet/>
      <dgm:spPr/>
      <dgm:t>
        <a:bodyPr/>
        <a:lstStyle/>
        <a:p>
          <a:endParaRPr lang="ru-RU"/>
        </a:p>
      </dgm:t>
    </dgm:pt>
    <dgm:pt modelId="{286FBA5B-7CCA-4F17-9E34-43DE4F00674F}" type="sibTrans" cxnId="{A61FF317-E3D6-430A-9190-879C8744CC1C}">
      <dgm:prSet/>
      <dgm:spPr/>
      <dgm:t>
        <a:bodyPr/>
        <a:lstStyle/>
        <a:p>
          <a:endParaRPr lang="ru-RU"/>
        </a:p>
      </dgm:t>
    </dgm:pt>
    <dgm:pt modelId="{45DA0547-6111-4B1B-A1D6-0FC269C3DF77}" type="pres">
      <dgm:prSet presAssocID="{A8DB2CA3-7342-4BF8-AE45-1C5EF4AFEE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AF7822-F058-46D8-A133-DEA50202ECFC}" type="pres">
      <dgm:prSet presAssocID="{C28AF597-F15D-495F-9957-838F44D2F0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D65B5C-79BC-4F3F-ADC1-F1D9873443B0}" type="pres">
      <dgm:prSet presAssocID="{C28AF597-F15D-495F-9957-838F44D2F04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E633BD-AB2B-4C9B-B2E9-4EC140DFEB41}" type="presOf" srcId="{3D434AAB-C5E3-4AA4-8655-79CF5A156AC9}" destId="{74D65B5C-79BC-4F3F-ADC1-F1D9873443B0}" srcOrd="0" destOrd="0" presId="urn:microsoft.com/office/officeart/2005/8/layout/vList2#1"/>
    <dgm:cxn modelId="{35709494-6D3A-49B0-AF21-40C39DB9A09C}" type="presOf" srcId="{C28AF597-F15D-495F-9957-838F44D2F049}" destId="{CBAF7822-F058-46D8-A133-DEA50202ECFC}" srcOrd="0" destOrd="0" presId="urn:microsoft.com/office/officeart/2005/8/layout/vList2#1"/>
    <dgm:cxn modelId="{9C6A926D-9C36-4B91-9AA8-7DC4EDDE0BEA}" type="presOf" srcId="{A8DB2CA3-7342-4BF8-AE45-1C5EF4AFEE1C}" destId="{45DA0547-6111-4B1B-A1D6-0FC269C3DF77}" srcOrd="0" destOrd="0" presId="urn:microsoft.com/office/officeart/2005/8/layout/vList2#1"/>
    <dgm:cxn modelId="{A61FF317-E3D6-430A-9190-879C8744CC1C}" srcId="{C28AF597-F15D-495F-9957-838F44D2F049}" destId="{3D434AAB-C5E3-4AA4-8655-79CF5A156AC9}" srcOrd="0" destOrd="0" parTransId="{8A28570E-2F11-45D4-944A-7E229C2C91CA}" sibTransId="{286FBA5B-7CCA-4F17-9E34-43DE4F00674F}"/>
    <dgm:cxn modelId="{FDA02163-9701-4CE2-8868-3276E7A703B0}" srcId="{A8DB2CA3-7342-4BF8-AE45-1C5EF4AFEE1C}" destId="{C28AF597-F15D-495F-9957-838F44D2F049}" srcOrd="0" destOrd="0" parTransId="{04198AC9-F1DB-4E60-9103-852B5051D68D}" sibTransId="{FF2CE732-4A4A-4755-BAFB-C302AD284974}"/>
    <dgm:cxn modelId="{9CCA6262-4271-4AED-A258-3D84830E6543}" type="presParOf" srcId="{45DA0547-6111-4B1B-A1D6-0FC269C3DF77}" destId="{CBAF7822-F058-46D8-A133-DEA50202ECFC}" srcOrd="0" destOrd="0" presId="urn:microsoft.com/office/officeart/2005/8/layout/vList2#1"/>
    <dgm:cxn modelId="{FD155747-D8D0-4803-A45A-6DD485B01624}" type="presParOf" srcId="{45DA0547-6111-4B1B-A1D6-0FC269C3DF77}" destId="{74D65B5C-79BC-4F3F-ADC1-F1D9873443B0}" srcOrd="1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243A94-1567-4A44-BB43-E95F6B0C2F79}" type="doc">
      <dgm:prSet loTypeId="urn:microsoft.com/office/officeart/2005/8/layout/vList6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5764492-4CE1-447E-96C2-51452A4FC0F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 smtClean="0"/>
            <a:t>Ishlab chiqarish jarayonidagi funktsional faoliyat </a:t>
          </a:r>
          <a:r>
            <a:rPr lang="en-US" sz="2000" dirty="0" smtClean="0">
              <a:solidFill>
                <a:srgbClr val="FF0000"/>
              </a:solidFill>
            </a:rPr>
            <a:t>mehnat predmetlari </a:t>
          </a:r>
          <a:r>
            <a:rPr lang="en-US" sz="2000" dirty="0" smtClean="0"/>
            <a:t>hamda </a:t>
          </a:r>
          <a:r>
            <a:rPr lang="en-US" sz="2000" dirty="0" smtClean="0">
              <a:solidFill>
                <a:srgbClr val="00B050"/>
              </a:solidFill>
            </a:rPr>
            <a:t>mehnat vositalariga </a:t>
          </a:r>
          <a:r>
            <a:rPr lang="en-US" sz="2000" dirty="0" smtClean="0"/>
            <a:t>bo‘linadi</a:t>
          </a:r>
          <a:endParaRPr lang="ru-RU" sz="2000" dirty="0"/>
        </a:p>
      </dgm:t>
    </dgm:pt>
    <dgm:pt modelId="{1AAAB299-B278-43A2-8F59-2405D359F597}" type="parTrans" cxnId="{FCF62380-202F-44F1-B09C-0EDA7F1F0A29}">
      <dgm:prSet/>
      <dgm:spPr/>
      <dgm:t>
        <a:bodyPr/>
        <a:lstStyle/>
        <a:p>
          <a:endParaRPr lang="ru-RU"/>
        </a:p>
      </dgm:t>
    </dgm:pt>
    <dgm:pt modelId="{5C6D792C-11F1-47EA-A1FA-93FD8F75EE0F}" type="sibTrans" cxnId="{FCF62380-202F-44F1-B09C-0EDA7F1F0A29}">
      <dgm:prSet/>
      <dgm:spPr/>
      <dgm:t>
        <a:bodyPr/>
        <a:lstStyle/>
        <a:p>
          <a:endParaRPr lang="ru-RU"/>
        </a:p>
      </dgm:t>
    </dgm:pt>
    <dgm:pt modelId="{6411979E-251D-4D2F-8968-0332F27901A6}">
      <dgm:prSet phldr="0" custT="1"/>
      <dgm:spPr/>
      <dgm:t>
        <a:bodyPr vert="horz" wrap="square"/>
        <a:lstStyle/>
        <a:p>
          <a:pPr algn="l" rtl="0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sz="2000" dirty="0" smtClean="0"/>
            <a:t>Milliy iqtisodiyotning turli tarmoqlarida yaratilib, qishloq xo‘jalik mahsulotlari yetishtirishda inson mehnati yordamida ishlab chiqarish jarayonida bir marta qatnashib, o‘z shakllarini to‘liq o‘zgartiradigan predmetlar tarmoqning </a:t>
          </a:r>
          <a:r>
            <a:rPr lang="en-US" sz="2000" b="1" dirty="0" smtClean="0">
              <a:solidFill>
                <a:srgbClr val="FF0000"/>
              </a:solidFill>
            </a:rPr>
            <a:t>mehnat predmetlari</a:t>
          </a:r>
          <a:r>
            <a:rPr lang="en-US" sz="2000" dirty="0" smtClean="0">
              <a:solidFill>
                <a:srgbClr val="FF0000"/>
              </a:solidFill>
            </a:rPr>
            <a:t>ni </a:t>
          </a:r>
          <a:r>
            <a:rPr lang="en-US" sz="2000" dirty="0" smtClean="0"/>
            <a:t>tashkil etadi. </a:t>
          </a:r>
          <a:r>
            <a:rPr lang="en-US" sz="2000" dirty="0" err="1" smtClean="0"/>
            <a:t>Ularga</a:t>
          </a:r>
          <a:r>
            <a:rPr lang="en-US" sz="2000" dirty="0" smtClean="0"/>
            <a:t> </a:t>
          </a:r>
          <a:r>
            <a:rPr lang="en-US" sz="2000" dirty="0" err="1" smtClean="0"/>
            <a:t>sanoat</a:t>
          </a:r>
          <a:r>
            <a:rPr lang="en-US" sz="2000" dirty="0" smtClean="0"/>
            <a:t> </a:t>
          </a:r>
          <a:r>
            <a:rPr lang="en-US" sz="2000" dirty="0" err="1" smtClean="0"/>
            <a:t>tarmoqlarida</a:t>
          </a:r>
          <a:r>
            <a:rPr lang="en-US" sz="2000" dirty="0" smtClean="0"/>
            <a:t> </a:t>
          </a:r>
          <a:r>
            <a:rPr lang="en-US" sz="2000" dirty="0" err="1" smtClean="0"/>
            <a:t>ishlab</a:t>
          </a:r>
          <a:r>
            <a:rPr lang="en-US" sz="2000" dirty="0" smtClean="0"/>
            <a:t> </a:t>
          </a:r>
          <a:r>
            <a:rPr lang="en-US" sz="2000" dirty="0" err="1" smtClean="0"/>
            <a:t>chiqarilgan</a:t>
          </a:r>
          <a:r>
            <a:rPr lang="en-US" sz="2000" dirty="0" smtClean="0"/>
            <a:t> </a:t>
          </a:r>
          <a:r>
            <a:rPr lang="en-US" sz="2000" dirty="0" err="1" smtClean="0"/>
            <a:t>yo</a:t>
          </a:r>
          <a:r>
            <a:rPr lang="en-US" sz="2000" dirty="0" smtClean="0"/>
            <a:t>q</a:t>
          </a:r>
          <a:r>
            <a:rPr lang="en-US" sz="2000" dirty="0" err="1" smtClean="0"/>
            <a:t>il</a:t>
          </a:r>
          <a:r>
            <a:rPr lang="en-US" sz="2000" dirty="0" smtClean="0"/>
            <a:t>g‘</a:t>
          </a:r>
          <a:r>
            <a:rPr lang="en-US" sz="2000" dirty="0" err="1" smtClean="0"/>
            <a:t>i</a:t>
          </a:r>
          <a:r>
            <a:rPr lang="en-US" sz="2000" dirty="0" smtClean="0"/>
            <a:t>, </a:t>
          </a:r>
          <a:r>
            <a:rPr lang="en-US" sz="2000" dirty="0" err="1" smtClean="0"/>
            <a:t>yo</a:t>
          </a:r>
          <a:r>
            <a:rPr lang="en-US" sz="2000" dirty="0" smtClean="0"/>
            <a:t>g‘</a:t>
          </a:r>
          <a:r>
            <a:rPr lang="en-US" sz="2000" dirty="0" err="1" smtClean="0"/>
            <a:t>lovchi</a:t>
          </a:r>
          <a:r>
            <a:rPr lang="en-US" sz="2000" dirty="0" smtClean="0"/>
            <a:t> </a:t>
          </a:r>
          <a:r>
            <a:rPr lang="en-US" sz="2000" dirty="0" err="1" smtClean="0"/>
            <a:t>materiallar</a:t>
          </a:r>
          <a:r>
            <a:rPr lang="en-US" sz="2000" dirty="0" smtClean="0"/>
            <a:t>, </a:t>
          </a:r>
          <a:r>
            <a:rPr lang="en-US" sz="2000" dirty="0" err="1" smtClean="0"/>
            <a:t>kimyoviy</a:t>
          </a:r>
          <a:r>
            <a:rPr lang="en-US" sz="2000" dirty="0" smtClean="0"/>
            <a:t> </a:t>
          </a:r>
          <a:r>
            <a:rPr lang="en-US" sz="2000" dirty="0" err="1" smtClean="0"/>
            <a:t>o‘g‘it</a:t>
          </a:r>
          <a:r>
            <a:rPr lang="en-US" sz="2000" dirty="0" smtClean="0"/>
            <a:t>, </a:t>
          </a:r>
          <a:r>
            <a:rPr lang="en-US" sz="2000" dirty="0" err="1" smtClean="0"/>
            <a:t>yem</a:t>
          </a:r>
          <a:r>
            <a:rPr lang="en-US" sz="2000" dirty="0" smtClean="0"/>
            <a:t> </a:t>
          </a:r>
          <a:r>
            <a:rPr lang="en-US" sz="2000" dirty="0" err="1" smtClean="0"/>
            <a:t>va</a:t>
          </a:r>
          <a:r>
            <a:rPr lang="en-US" sz="2000" dirty="0" smtClean="0"/>
            <a:t> boshqalar </a:t>
          </a:r>
          <a:r>
            <a:rPr lang="en-US" sz="2000" dirty="0" err="1" smtClean="0"/>
            <a:t>kiradi</a:t>
          </a:r>
          <a:endParaRPr lang="ru-RU" sz="2000" dirty="0"/>
        </a:p>
      </dgm:t>
    </dgm:pt>
    <dgm:pt modelId="{5EB6C9AC-5FDC-4199-80B2-045FC1497C6E}" type="parTrans" cxnId="{64B1A3A4-DB43-4D0F-8843-A850689638E2}">
      <dgm:prSet/>
      <dgm:spPr/>
      <dgm:t>
        <a:bodyPr/>
        <a:lstStyle/>
        <a:p>
          <a:endParaRPr lang="ru-RU"/>
        </a:p>
      </dgm:t>
    </dgm:pt>
    <dgm:pt modelId="{6154158A-F785-46B7-A9A7-1F80F2E21931}" type="sibTrans" cxnId="{64B1A3A4-DB43-4D0F-8843-A850689638E2}">
      <dgm:prSet/>
      <dgm:spPr/>
      <dgm:t>
        <a:bodyPr/>
        <a:lstStyle/>
        <a:p>
          <a:endParaRPr lang="ru-RU"/>
        </a:p>
      </dgm:t>
    </dgm:pt>
    <dgm:pt modelId="{987F25F1-E00B-4351-BD1C-B3E997D6E574}" type="pres">
      <dgm:prSet presAssocID="{99243A94-1567-4A44-BB43-E95F6B0C2F7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5BE5B8B-84DC-4AEA-9454-108F6902624A}" type="pres">
      <dgm:prSet presAssocID="{D5764492-4CE1-447E-96C2-51452A4FC0FE}" presName="linNode" presStyleCnt="0"/>
      <dgm:spPr/>
    </dgm:pt>
    <dgm:pt modelId="{076476D2-09C8-4B07-B779-6DDC862F210D}" type="pres">
      <dgm:prSet presAssocID="{D5764492-4CE1-447E-96C2-51452A4FC0FE}" presName="parentShp" presStyleLbl="node1" presStyleIdx="0" presStyleCnt="1" custScaleX="858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7FBBF-7643-4949-9CE5-BA462A0D45FE}" type="pres">
      <dgm:prSet presAssocID="{D5764492-4CE1-447E-96C2-51452A4FC0FE}" presName="childShp" presStyleLbl="bgAccFollowNode1" presStyleIdx="0" presStyleCnt="1" custScaleX="213666" custLinFactNeighborX="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1A2E09-1770-4C90-9280-D12D0F5104B8}" type="presOf" srcId="{99243A94-1567-4A44-BB43-E95F6B0C2F79}" destId="{987F25F1-E00B-4351-BD1C-B3E997D6E574}" srcOrd="0" destOrd="0" presId="urn:microsoft.com/office/officeart/2005/8/layout/vList6"/>
    <dgm:cxn modelId="{D0575451-0B57-49D3-B4AC-E12662F96165}" type="presOf" srcId="{6411979E-251D-4D2F-8968-0332F27901A6}" destId="{9E87FBBF-7643-4949-9CE5-BA462A0D45FE}" srcOrd="0" destOrd="0" presId="urn:microsoft.com/office/officeart/2005/8/layout/vList6"/>
    <dgm:cxn modelId="{64B1A3A4-DB43-4D0F-8843-A850689638E2}" srcId="{D5764492-4CE1-447E-96C2-51452A4FC0FE}" destId="{6411979E-251D-4D2F-8968-0332F27901A6}" srcOrd="0" destOrd="0" parTransId="{5EB6C9AC-5FDC-4199-80B2-045FC1497C6E}" sibTransId="{6154158A-F785-46B7-A9A7-1F80F2E21931}"/>
    <dgm:cxn modelId="{FCF62380-202F-44F1-B09C-0EDA7F1F0A29}" srcId="{99243A94-1567-4A44-BB43-E95F6B0C2F79}" destId="{D5764492-4CE1-447E-96C2-51452A4FC0FE}" srcOrd="0" destOrd="0" parTransId="{1AAAB299-B278-43A2-8F59-2405D359F597}" sibTransId="{5C6D792C-11F1-47EA-A1FA-93FD8F75EE0F}"/>
    <dgm:cxn modelId="{CE7646D6-5956-40F1-B344-BA390EEA889F}" type="presOf" srcId="{D5764492-4CE1-447E-96C2-51452A4FC0FE}" destId="{076476D2-09C8-4B07-B779-6DDC862F210D}" srcOrd="0" destOrd="0" presId="urn:microsoft.com/office/officeart/2005/8/layout/vList6"/>
    <dgm:cxn modelId="{13C28AEB-8294-4698-BABE-5C66C00E20ED}" type="presParOf" srcId="{987F25F1-E00B-4351-BD1C-B3E997D6E574}" destId="{15BE5B8B-84DC-4AEA-9454-108F6902624A}" srcOrd="0" destOrd="0" presId="urn:microsoft.com/office/officeart/2005/8/layout/vList6"/>
    <dgm:cxn modelId="{88ADB2E4-6309-4EC0-9CBA-69EB70299336}" type="presParOf" srcId="{15BE5B8B-84DC-4AEA-9454-108F6902624A}" destId="{076476D2-09C8-4B07-B779-6DDC862F210D}" srcOrd="0" destOrd="0" presId="urn:microsoft.com/office/officeart/2005/8/layout/vList6"/>
    <dgm:cxn modelId="{2A678C07-659C-43EB-8FA8-B08DA9BC046B}" type="presParOf" srcId="{15BE5B8B-84DC-4AEA-9454-108F6902624A}" destId="{9E87FBBF-7643-4949-9CE5-BA462A0D45F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243A94-1567-4A44-BB43-E95F6B0C2F79}" type="doc">
      <dgm:prSet loTypeId="urn:microsoft.com/office/officeart/2005/8/layout/vList6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D5764492-4CE1-447E-96C2-51452A4FC0F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 smtClean="0"/>
            <a:t>Ishlab chiqarish jarayonidagi funktsional faoliyat </a:t>
          </a:r>
          <a:r>
            <a:rPr lang="en-US" sz="2000" dirty="0" smtClean="0">
              <a:solidFill>
                <a:srgbClr val="FF0000"/>
              </a:solidFill>
            </a:rPr>
            <a:t>mehnat predmetlari </a:t>
          </a:r>
          <a:r>
            <a:rPr lang="en-US" sz="2000" dirty="0" smtClean="0"/>
            <a:t>hamda </a:t>
          </a:r>
          <a:r>
            <a:rPr lang="en-US" sz="2000" dirty="0" smtClean="0">
              <a:solidFill>
                <a:srgbClr val="00B050"/>
              </a:solidFill>
            </a:rPr>
            <a:t>mehnat vositalariga </a:t>
          </a:r>
          <a:r>
            <a:rPr lang="en-US" sz="2000" dirty="0" smtClean="0"/>
            <a:t>bo‘linadi</a:t>
          </a:r>
          <a:endParaRPr lang="ru-RU" sz="2000" dirty="0"/>
        </a:p>
      </dgm:t>
    </dgm:pt>
    <dgm:pt modelId="{1AAAB299-B278-43A2-8F59-2405D359F597}" type="parTrans" cxnId="{BAFA6EC0-2F5B-4643-ADEF-41BFA90662CE}">
      <dgm:prSet/>
      <dgm:spPr/>
      <dgm:t>
        <a:bodyPr/>
        <a:lstStyle/>
        <a:p>
          <a:endParaRPr lang="ru-RU"/>
        </a:p>
      </dgm:t>
    </dgm:pt>
    <dgm:pt modelId="{5C6D792C-11F1-47EA-A1FA-93FD8F75EE0F}" type="sibTrans" cxnId="{BAFA6EC0-2F5B-4643-ADEF-41BFA90662CE}">
      <dgm:prSet/>
      <dgm:spPr/>
      <dgm:t>
        <a:bodyPr/>
        <a:lstStyle/>
        <a:p>
          <a:endParaRPr lang="ru-RU"/>
        </a:p>
      </dgm:t>
    </dgm:pt>
    <dgm:pt modelId="{6411979E-251D-4D2F-8968-0332F27901A6}">
      <dgm:prSet custT="1"/>
      <dgm:spPr/>
      <dgm:t>
        <a:bodyPr/>
        <a:lstStyle/>
        <a:p>
          <a:pPr algn="l" defTabSz="914400" rtl="0"/>
          <a:r>
            <a:rPr lang="en-US" sz="2200" dirty="0" err="1" smtClean="0"/>
            <a:t>mehnat</a:t>
          </a:r>
          <a:r>
            <a:rPr lang="en-US" sz="2200" dirty="0" smtClean="0"/>
            <a:t> </a:t>
          </a:r>
          <a:r>
            <a:rPr lang="en-US" sz="2200" dirty="0" err="1" smtClean="0"/>
            <a:t>predmetlari</a:t>
          </a:r>
          <a:r>
            <a:rPr lang="en-US" sz="2200" dirty="0" smtClean="0"/>
            <a:t> </a:t>
          </a:r>
          <a:r>
            <a:rPr lang="en-US" sz="2200" dirty="0" err="1" smtClean="0"/>
            <a:t>yordamida</a:t>
          </a:r>
          <a:r>
            <a:rPr lang="en-US" sz="2200" dirty="0" smtClean="0"/>
            <a:t> </a:t>
          </a:r>
          <a:r>
            <a:rPr lang="en-US" sz="2200" dirty="0" err="1" smtClean="0"/>
            <a:t>qishloq</a:t>
          </a:r>
          <a:r>
            <a:rPr lang="en-US" sz="2200" dirty="0" smtClean="0"/>
            <a:t> </a:t>
          </a:r>
          <a:r>
            <a:rPr lang="en-US" sz="2200" dirty="0" err="1" smtClean="0"/>
            <a:t>xo‘jalik</a:t>
          </a:r>
          <a:r>
            <a:rPr lang="en-US" sz="2200" dirty="0" smtClean="0"/>
            <a:t> </a:t>
          </a:r>
          <a:r>
            <a:rPr lang="en-US" sz="2200" dirty="0" err="1" smtClean="0"/>
            <a:t>mahsulotlarini</a:t>
          </a:r>
          <a:r>
            <a:rPr lang="en-US" sz="2200" dirty="0" smtClean="0"/>
            <a:t> </a:t>
          </a:r>
          <a:r>
            <a:rPr lang="en-US" sz="2200" dirty="0" err="1" smtClean="0"/>
            <a:t>yetishtirish</a:t>
          </a:r>
          <a:r>
            <a:rPr lang="en-US" sz="2200" dirty="0" smtClean="0"/>
            <a:t>, </a:t>
          </a:r>
          <a:r>
            <a:rPr lang="en-US" sz="2200" dirty="0" err="1" smtClean="0"/>
            <a:t>xizmatlarni</a:t>
          </a:r>
          <a:r>
            <a:rPr lang="en-US" sz="2200" dirty="0" smtClean="0"/>
            <a:t> </a:t>
          </a:r>
          <a:r>
            <a:rPr lang="en-US" sz="2200" dirty="0" err="1" smtClean="0"/>
            <a:t>bajarish</a:t>
          </a:r>
          <a:r>
            <a:rPr lang="en-US" sz="2200" dirty="0" smtClean="0"/>
            <a:t> </a:t>
          </a:r>
          <a:r>
            <a:rPr lang="en-US" sz="2200" dirty="0" err="1" smtClean="0"/>
            <a:t>maqsadida</a:t>
          </a:r>
          <a:r>
            <a:rPr lang="en-US" sz="2200" dirty="0" smtClean="0"/>
            <a:t> </a:t>
          </a:r>
          <a:r>
            <a:rPr lang="en-US" sz="2200" dirty="0" err="1" smtClean="0"/>
            <a:t>bir</a:t>
          </a:r>
          <a:r>
            <a:rPr lang="en-US" sz="2200" dirty="0" smtClean="0"/>
            <a:t> </a:t>
          </a:r>
          <a:r>
            <a:rPr lang="en-US" sz="2200" dirty="0" err="1" smtClean="0"/>
            <a:t>necha</a:t>
          </a:r>
          <a:r>
            <a:rPr lang="en-US" sz="2200" dirty="0" smtClean="0"/>
            <a:t> </a:t>
          </a:r>
          <a:r>
            <a:rPr lang="en-US" sz="2200" dirty="0" err="1" smtClean="0"/>
            <a:t>yillar</a:t>
          </a:r>
          <a:r>
            <a:rPr lang="en-US" sz="2200" dirty="0" smtClean="0"/>
            <a:t> </a:t>
          </a:r>
          <a:r>
            <a:rPr lang="en-US" sz="2200" dirty="0" err="1" smtClean="0"/>
            <a:t>davomida</a:t>
          </a:r>
          <a:r>
            <a:rPr lang="en-US" sz="2200" dirty="0" smtClean="0"/>
            <a:t> </a:t>
          </a:r>
          <a:r>
            <a:rPr lang="en-US" sz="2200" dirty="0" err="1" smtClean="0"/>
            <a:t>foydalaniladigan</a:t>
          </a:r>
          <a:r>
            <a:rPr lang="en-US" sz="2200" dirty="0" smtClean="0"/>
            <a:t> </a:t>
          </a:r>
          <a:r>
            <a:rPr lang="en-US" sz="2200" dirty="0" err="1" smtClean="0"/>
            <a:t>narsalar</a:t>
          </a:r>
          <a:r>
            <a:rPr lang="en-US" sz="2200" dirty="0" smtClean="0"/>
            <a:t> </a:t>
          </a:r>
          <a:r>
            <a:rPr lang="en-US" sz="2200" b="1" dirty="0" err="1" smtClean="0">
              <a:solidFill>
                <a:srgbClr val="FF0000"/>
              </a:solidFill>
            </a:rPr>
            <a:t>mehnat</a:t>
          </a:r>
          <a:r>
            <a:rPr lang="en-US" sz="2200" b="1" dirty="0" smtClean="0">
              <a:solidFill>
                <a:srgbClr val="FF0000"/>
              </a:solidFill>
            </a:rPr>
            <a:t> </a:t>
          </a:r>
          <a:r>
            <a:rPr lang="en-US" sz="2200" b="1" dirty="0" err="1" smtClean="0">
              <a:solidFill>
                <a:srgbClr val="FF0000"/>
              </a:solidFill>
            </a:rPr>
            <a:t>vositalari</a:t>
          </a:r>
          <a:r>
            <a:rPr lang="en-US" sz="2200" dirty="0" smtClean="0">
              <a:solidFill>
                <a:srgbClr val="FF0000"/>
              </a:solidFill>
            </a:rPr>
            <a:t> </a:t>
          </a:r>
          <a:r>
            <a:rPr lang="en-US" sz="2200" dirty="0" err="1" smtClean="0"/>
            <a:t>hisoblanadi</a:t>
          </a:r>
          <a:r>
            <a:rPr lang="en-US" sz="2200" dirty="0" smtClean="0"/>
            <a:t>. </a:t>
          </a:r>
          <a:r>
            <a:rPr lang="en-US" sz="2200" dirty="0" err="1" smtClean="0"/>
            <a:t>qishloq</a:t>
          </a:r>
          <a:r>
            <a:rPr lang="en-US" sz="2200" dirty="0" smtClean="0"/>
            <a:t> </a:t>
          </a:r>
          <a:r>
            <a:rPr lang="en-US" sz="2200" dirty="0" err="1" smtClean="0"/>
            <a:t>xo‘jalik</a:t>
          </a:r>
          <a:r>
            <a:rPr lang="en-US" sz="2200" dirty="0" smtClean="0"/>
            <a:t> </a:t>
          </a:r>
          <a:r>
            <a:rPr lang="en-US" sz="2200" dirty="0" err="1" smtClean="0"/>
            <a:t>texnikalari</a:t>
          </a:r>
          <a:r>
            <a:rPr lang="en-US" sz="2200" dirty="0" smtClean="0"/>
            <a:t> </a:t>
          </a:r>
          <a:r>
            <a:rPr lang="en-US" sz="2200" dirty="0" err="1" smtClean="0"/>
            <a:t>hisoblangan</a:t>
          </a:r>
          <a:r>
            <a:rPr lang="en-US" sz="2200" dirty="0" smtClean="0"/>
            <a:t> </a:t>
          </a:r>
          <a:r>
            <a:rPr lang="en-US" sz="2200" dirty="0" err="1" smtClean="0"/>
            <a:t>mashina-traktorlar</a:t>
          </a:r>
          <a:r>
            <a:rPr lang="en-US" sz="2200" dirty="0" smtClean="0"/>
            <a:t>, </a:t>
          </a:r>
          <a:r>
            <a:rPr lang="en-US" sz="2200" dirty="0" err="1" smtClean="0"/>
            <a:t>kombaynlar</a:t>
          </a:r>
          <a:r>
            <a:rPr lang="en-US" sz="2200" dirty="0" smtClean="0"/>
            <a:t>, </a:t>
          </a:r>
          <a:r>
            <a:rPr lang="en-US" sz="2200" dirty="0" err="1" smtClean="0"/>
            <a:t>seyalkalar</a:t>
          </a:r>
          <a:r>
            <a:rPr lang="en-US" sz="2200" dirty="0" smtClean="0"/>
            <a:t>, </a:t>
          </a:r>
          <a:r>
            <a:rPr lang="en-US" sz="2200" dirty="0" err="1" smtClean="0"/>
            <a:t>kultivatorlar</a:t>
          </a:r>
          <a:r>
            <a:rPr lang="en-US" sz="2200" dirty="0" smtClean="0"/>
            <a:t> </a:t>
          </a:r>
          <a:r>
            <a:rPr lang="en-US" sz="2200" dirty="0" err="1" smtClean="0"/>
            <a:t>su</a:t>
          </a:r>
          <a:r>
            <a:rPr lang="en-US" sz="2200" dirty="0" smtClean="0"/>
            <a:t>g‘</a:t>
          </a:r>
          <a:r>
            <a:rPr lang="en-US" sz="2200" dirty="0" err="1" smtClean="0"/>
            <a:t>orish</a:t>
          </a:r>
          <a:r>
            <a:rPr lang="en-US" sz="2200" dirty="0" smtClean="0"/>
            <a:t> </a:t>
          </a:r>
          <a:r>
            <a:rPr lang="en-US" sz="2200" dirty="0" err="1" smtClean="0"/>
            <a:t>inshootlari</a:t>
          </a:r>
          <a:r>
            <a:rPr lang="en-US" sz="2200" dirty="0" smtClean="0"/>
            <a:t>, </a:t>
          </a:r>
          <a:r>
            <a:rPr lang="en-US" sz="2200" dirty="0" err="1" smtClean="0"/>
            <a:t>binolar</a:t>
          </a:r>
          <a:r>
            <a:rPr lang="en-US" sz="2200" dirty="0" smtClean="0"/>
            <a:t>, </a:t>
          </a:r>
          <a:r>
            <a:rPr lang="en-US" sz="2200" dirty="0" err="1" smtClean="0"/>
            <a:t>stanoklar</a:t>
          </a:r>
          <a:r>
            <a:rPr lang="en-US" sz="2200" dirty="0" smtClean="0"/>
            <a:t> </a:t>
          </a:r>
          <a:r>
            <a:rPr lang="en-US" sz="2200" dirty="0" err="1" smtClean="0"/>
            <a:t>va</a:t>
          </a:r>
          <a:r>
            <a:rPr lang="en-US" sz="2200" dirty="0" smtClean="0"/>
            <a:t> boshqalar </a:t>
          </a:r>
          <a:r>
            <a:rPr lang="en-US" sz="2200" dirty="0" err="1" smtClean="0"/>
            <a:t>kiradi</a:t>
          </a:r>
          <a:r>
            <a:rPr lang="en-US" sz="2200" dirty="0" smtClean="0"/>
            <a:t>.</a:t>
          </a:r>
          <a:endParaRPr lang="ru-RU" sz="2200" dirty="0"/>
        </a:p>
      </dgm:t>
    </dgm:pt>
    <dgm:pt modelId="{5EB6C9AC-5FDC-4199-80B2-045FC1497C6E}" type="parTrans" cxnId="{3E3401FC-CEEB-4D3A-9080-85E8595AC0E1}">
      <dgm:prSet/>
      <dgm:spPr/>
      <dgm:t>
        <a:bodyPr/>
        <a:lstStyle/>
        <a:p>
          <a:endParaRPr lang="ru-RU"/>
        </a:p>
      </dgm:t>
    </dgm:pt>
    <dgm:pt modelId="{6154158A-F785-46B7-A9A7-1F80F2E21931}" type="sibTrans" cxnId="{3E3401FC-CEEB-4D3A-9080-85E8595AC0E1}">
      <dgm:prSet/>
      <dgm:spPr/>
      <dgm:t>
        <a:bodyPr/>
        <a:lstStyle/>
        <a:p>
          <a:endParaRPr lang="ru-RU"/>
        </a:p>
      </dgm:t>
    </dgm:pt>
    <dgm:pt modelId="{987F25F1-E00B-4351-BD1C-B3E997D6E574}" type="pres">
      <dgm:prSet presAssocID="{99243A94-1567-4A44-BB43-E95F6B0C2F7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5BE5B8B-84DC-4AEA-9454-108F6902624A}" type="pres">
      <dgm:prSet presAssocID="{D5764492-4CE1-447E-96C2-51452A4FC0FE}" presName="linNode" presStyleCnt="0"/>
      <dgm:spPr/>
    </dgm:pt>
    <dgm:pt modelId="{076476D2-09C8-4B07-B779-6DDC862F210D}" type="pres">
      <dgm:prSet presAssocID="{D5764492-4CE1-447E-96C2-51452A4FC0FE}" presName="parentShp" presStyleLbl="node1" presStyleIdx="0" presStyleCnt="1" custScaleX="56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7FBBF-7643-4949-9CE5-BA462A0D45FE}" type="pres">
      <dgm:prSet presAssocID="{D5764492-4CE1-447E-96C2-51452A4FC0FE}" presName="childShp" presStyleLbl="bgAccFollowNode1" presStyleIdx="0" presStyleCnt="1" custScaleX="143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ADA030-150B-45F5-83C1-C6756D737078}" type="presOf" srcId="{6411979E-251D-4D2F-8968-0332F27901A6}" destId="{9E87FBBF-7643-4949-9CE5-BA462A0D45FE}" srcOrd="0" destOrd="0" presId="urn:microsoft.com/office/officeart/2005/8/layout/vList6"/>
    <dgm:cxn modelId="{7512121D-EF5C-4AF5-B115-E6A3C2FAF2CE}" type="presOf" srcId="{D5764492-4CE1-447E-96C2-51452A4FC0FE}" destId="{076476D2-09C8-4B07-B779-6DDC862F210D}" srcOrd="0" destOrd="0" presId="urn:microsoft.com/office/officeart/2005/8/layout/vList6"/>
    <dgm:cxn modelId="{BAFA6EC0-2F5B-4643-ADEF-41BFA90662CE}" srcId="{99243A94-1567-4A44-BB43-E95F6B0C2F79}" destId="{D5764492-4CE1-447E-96C2-51452A4FC0FE}" srcOrd="0" destOrd="0" parTransId="{1AAAB299-B278-43A2-8F59-2405D359F597}" sibTransId="{5C6D792C-11F1-47EA-A1FA-93FD8F75EE0F}"/>
    <dgm:cxn modelId="{3E3401FC-CEEB-4D3A-9080-85E8595AC0E1}" srcId="{D5764492-4CE1-447E-96C2-51452A4FC0FE}" destId="{6411979E-251D-4D2F-8968-0332F27901A6}" srcOrd="0" destOrd="0" parTransId="{5EB6C9AC-5FDC-4199-80B2-045FC1497C6E}" sibTransId="{6154158A-F785-46B7-A9A7-1F80F2E21931}"/>
    <dgm:cxn modelId="{91ABEE61-CCB4-449D-81F4-0E47B86E8B05}" type="presOf" srcId="{99243A94-1567-4A44-BB43-E95F6B0C2F79}" destId="{987F25F1-E00B-4351-BD1C-B3E997D6E574}" srcOrd="0" destOrd="0" presId="urn:microsoft.com/office/officeart/2005/8/layout/vList6"/>
    <dgm:cxn modelId="{C49EE6EE-F71B-4783-8D00-D45385493E99}" type="presParOf" srcId="{987F25F1-E00B-4351-BD1C-B3E997D6E574}" destId="{15BE5B8B-84DC-4AEA-9454-108F6902624A}" srcOrd="0" destOrd="0" presId="urn:microsoft.com/office/officeart/2005/8/layout/vList6"/>
    <dgm:cxn modelId="{7CADEE78-88E3-4E1C-AE1C-D3C8E78EE146}" type="presParOf" srcId="{15BE5B8B-84DC-4AEA-9454-108F6902624A}" destId="{076476D2-09C8-4B07-B779-6DDC862F210D}" srcOrd="0" destOrd="0" presId="urn:microsoft.com/office/officeart/2005/8/layout/vList6"/>
    <dgm:cxn modelId="{74B10316-5C6A-4CCE-8ADB-102607326472}" type="presParOf" srcId="{15BE5B8B-84DC-4AEA-9454-108F6902624A}" destId="{9E87FBBF-7643-4949-9CE5-BA462A0D45F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D0D1D-530F-415F-8B50-9D5DD05D207D}" type="doc">
      <dgm:prSet loTypeId="urn:microsoft.com/office/officeart/2005/8/layout/vList2#2" loCatId="list" qsTypeId="urn:microsoft.com/office/officeart/2005/8/quickstyle/3d2#5" qsCatId="3D" csTypeId="urn:microsoft.com/office/officeart/2005/8/colors/colorful4#2" csCatId="colorful"/>
      <dgm:spPr/>
      <dgm:t>
        <a:bodyPr/>
        <a:lstStyle/>
        <a:p>
          <a:endParaRPr lang="ru-RU"/>
        </a:p>
      </dgm:t>
    </dgm:pt>
    <dgm:pt modelId="{E362F716-9558-49FB-A27D-901C90339033}">
      <dgm:prSet phldr="0" custT="0"/>
      <dgm:spPr/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b="1" dirty="0" err="1" smtClean="0">
              <a:solidFill>
                <a:schemeClr val="bg1"/>
              </a:solidFill>
            </a:rPr>
            <a:t>Эътиборингиз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учун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рахмат</a:t>
          </a:r>
          <a:r>
            <a:rPr lang="en-US" b="1" dirty="0" smtClean="0">
              <a:solidFill>
                <a:schemeClr val="bg1"/>
              </a:solidFill>
            </a:rPr>
            <a:t>!</a:t>
          </a:r>
        </a:p>
      </dgm:t>
    </dgm:pt>
    <dgm:pt modelId="{39C97C27-69D4-4FCB-890F-8D2776BCBCC2}" type="parTrans" cxnId="{7D017D8E-6E80-4D44-92E4-2D0C163961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D1013F6-1C98-4726-ABFA-2944E12FB585}" type="sibTrans" cxnId="{7D017D8E-6E80-4D44-92E4-2D0C163961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746AF19-5117-46EE-94E9-39FDF7984499}" type="pres">
      <dgm:prSet presAssocID="{E3BD0D1D-530F-415F-8B50-9D5DD05D20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EB5B46-0742-4583-8816-6345DBBC30E1}" type="pres">
      <dgm:prSet presAssocID="{E362F716-9558-49FB-A27D-901C903390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D15D98-F58E-4181-88C4-F352351DE84D}" type="presOf" srcId="{E3BD0D1D-530F-415F-8B50-9D5DD05D207D}" destId="{5746AF19-5117-46EE-94E9-39FDF7984499}" srcOrd="0" destOrd="0" presId="urn:microsoft.com/office/officeart/2005/8/layout/vList2#2"/>
    <dgm:cxn modelId="{8CF09FD2-A7FA-4E35-B82A-09B7F415FB6F}" type="presOf" srcId="{E362F716-9558-49FB-A27D-901C90339033}" destId="{AEEB5B46-0742-4583-8816-6345DBBC30E1}" srcOrd="0" destOrd="0" presId="urn:microsoft.com/office/officeart/2005/8/layout/vList2#2"/>
    <dgm:cxn modelId="{7D017D8E-6E80-4D44-92E4-2D0C16396128}" srcId="{E3BD0D1D-530F-415F-8B50-9D5DD05D207D}" destId="{E362F716-9558-49FB-A27D-901C90339033}" srcOrd="0" destOrd="0" parTransId="{39C97C27-69D4-4FCB-890F-8D2776BCBCC2}" sibTransId="{8D1013F6-1C98-4726-ABFA-2944E12FB585}"/>
    <dgm:cxn modelId="{18C44014-9DA6-486E-B03E-45A2ABE83B28}" type="presParOf" srcId="{5746AF19-5117-46EE-94E9-39FDF7984499}" destId="{AEEB5B46-0742-4583-8816-6345DBBC30E1}" srcOrd="0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5EF32-1BC4-442D-A354-B167C2FDD6E7}">
      <dsp:nvSpPr>
        <dsp:cNvPr id="0" name=""/>
        <dsp:cNvSpPr/>
      </dsp:nvSpPr>
      <dsp:spPr>
        <a:xfrm>
          <a:off x="4376" y="22081"/>
          <a:ext cx="6928385" cy="104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015" tIns="80010" rIns="120015" bIns="80010" numCol="1" spcCol="1270" anchor="ctr" anchorCtr="0">
          <a:noAutofit/>
        </a:bodyPr>
        <a:lstStyle/>
        <a:p>
          <a:pPr lvl="0" algn="ctr" defTabSz="2800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300" b="1" kern="1200" dirty="0" smtClean="0"/>
            <a:t>Reja:</a:t>
          </a:r>
          <a:endParaRPr lang="ru-RU" sz="6300" b="0" kern="1200" dirty="0">
            <a:solidFill>
              <a:schemeClr val="tx1"/>
            </a:solidFill>
          </a:endParaRPr>
        </a:p>
      </dsp:txBody>
      <dsp:txXfrm>
        <a:off x="35121" y="52826"/>
        <a:ext cx="6866895" cy="988236"/>
      </dsp:txXfrm>
    </dsp:sp>
    <dsp:sp modelId="{D7F2B73A-7448-4D94-9971-E13C2ACAACFE}">
      <dsp:nvSpPr>
        <dsp:cNvPr id="0" name=""/>
        <dsp:cNvSpPr/>
      </dsp:nvSpPr>
      <dsp:spPr>
        <a:xfrm>
          <a:off x="697214" y="1071808"/>
          <a:ext cx="692838" cy="1649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9088"/>
              </a:lnTo>
              <a:lnTo>
                <a:pt x="692838" y="1649088"/>
              </a:lnTo>
            </a:path>
          </a:pathLst>
        </a:custGeom>
        <a:noFill/>
        <a:ln w="12700" cap="flat" cmpd="sng" algn="ctr">
          <a:solidFill>
            <a:schemeClr val="accent4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8ED8F-6D7B-439F-90D6-D682D9205A0E}">
      <dsp:nvSpPr>
        <dsp:cNvPr id="0" name=""/>
        <dsp:cNvSpPr/>
      </dsp:nvSpPr>
      <dsp:spPr>
        <a:xfrm>
          <a:off x="1390053" y="1516841"/>
          <a:ext cx="6835170" cy="24081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1.Qishloq xo‘jaligida ishlab chiqarish vositalarining iqtisodiy mohiyati va klassifikatsiyasi</a:t>
          </a:r>
          <a:endParaRPr lang="ru-RU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2.Asosiy vositalarni baholash, ularning eskirishi va takror ishlab chiqarish</a:t>
          </a:r>
          <a:endParaRPr lang="ru-RU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3. Asosiy fondlar bilan ta’minlanganlik, ularning texnik holati va foydalanish samaradorligi ko‘rsatkichlari</a:t>
          </a:r>
          <a:endParaRPr lang="ru-RU" sz="2000" b="1" kern="1200" dirty="0"/>
        </a:p>
      </dsp:txBody>
      <dsp:txXfrm>
        <a:off x="1460584" y="1587372"/>
        <a:ext cx="6694108" cy="2267048"/>
      </dsp:txXfrm>
    </dsp:sp>
    <dsp:sp modelId="{3E6AB170-CD82-4105-82F0-5850E1A705C0}">
      <dsp:nvSpPr>
        <dsp:cNvPr id="0" name=""/>
        <dsp:cNvSpPr/>
      </dsp:nvSpPr>
      <dsp:spPr>
        <a:xfrm>
          <a:off x="697214" y="1071808"/>
          <a:ext cx="846698" cy="4085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459"/>
              </a:lnTo>
              <a:lnTo>
                <a:pt x="846698" y="4085459"/>
              </a:lnTo>
            </a:path>
          </a:pathLst>
        </a:custGeom>
        <a:noFill/>
        <a:ln w="12700" cap="flat" cmpd="sng" algn="ctr">
          <a:solidFill>
            <a:schemeClr val="accent4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4CB55-71B5-4D45-8E72-32E9C9FD3615}">
      <dsp:nvSpPr>
        <dsp:cNvPr id="0" name=""/>
        <dsp:cNvSpPr/>
      </dsp:nvSpPr>
      <dsp:spPr>
        <a:xfrm>
          <a:off x="1543913" y="4267200"/>
          <a:ext cx="6457098" cy="1780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shade val="80000"/>
              <a:hueOff val="0"/>
              <a:satOff val="0"/>
              <a:lumOff val="583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4.Aylanma mablag‘lardan foydalanishning iqtisodiy samaradorligi</a:t>
          </a:r>
          <a:r>
            <a:rPr lang="ru-RU" sz="2000" b="1" kern="1200" dirty="0" smtClean="0"/>
            <a:t>.</a:t>
          </a:r>
          <a:r>
            <a:rPr lang="en-US" sz="2000" b="1" i="1" kern="1200" dirty="0" smtClean="0"/>
            <a:t> Tayanch iboralar:</a:t>
          </a:r>
          <a:r>
            <a:rPr lang="en-US" sz="2000" i="1" kern="1200" dirty="0" smtClean="0"/>
            <a:t> Qishloq xo‘jalik fondlari, mehnat predmetlari, mehnat vositalari, ishlab chiqarish va noishlab chiqarish vositalari, Baholash, to‘liq balans qiymati, tiklanish qiymati, qoldiq balans qiymati </a:t>
          </a:r>
          <a:endParaRPr lang="ru-RU" sz="2000" b="1" kern="1200" dirty="0"/>
        </a:p>
      </dsp:txBody>
      <dsp:txXfrm>
        <a:off x="1596051" y="4319338"/>
        <a:ext cx="6352822" cy="16758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F7822-F058-46D8-A133-DEA50202ECFC}">
      <dsp:nvSpPr>
        <dsp:cNvPr id="0" name=""/>
        <dsp:cNvSpPr/>
      </dsp:nvSpPr>
      <dsp:spPr bwMode="white">
        <a:xfrm>
          <a:off x="0" y="235903"/>
          <a:ext cx="8229600" cy="3444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39" tIns="91439" rIns="91439" bIns="91439" numCol="1" spcCol="1270" anchor="ctr" anchorCtr="0">
          <a:noAutofit/>
        </a:bodyPr>
        <a:lstStyle/>
        <a:p>
          <a:pPr lvl="0" algn="ctr" defTabSz="1600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</a:rPr>
            <a:t>Qishloq xo‘jaligining moddiy-texnika resurslari hisoblangan yer, mashina-traktor, kombaynlar, kimyoviy vositalar, yoqilg‘ilar, yem-xashaklar, urug‘liklar va boshqa vositalarning qiymat shaklidagi ko‘rinishi tarmoq fondlarini tashkil etadi. Ular iqtisodiy mohiyati, shakllanishi va ishlab chiqarish jarayonida qatnashishiga ko‘ra, ishlab chiqarish hamda noishlab chiqarish fondlariga bo‘linadi. </a:t>
          </a:r>
        </a:p>
      </dsp:txBody>
      <dsp:txXfrm>
        <a:off x="0" y="235903"/>
        <a:ext cx="8229600" cy="3444240"/>
      </dsp:txXfrm>
    </dsp:sp>
    <dsp:sp modelId="{74D65B5C-79BC-4F3F-ADC1-F1D9873443B0}">
      <dsp:nvSpPr>
        <dsp:cNvPr id="0" name=""/>
        <dsp:cNvSpPr/>
      </dsp:nvSpPr>
      <dsp:spPr bwMode="white">
        <a:xfrm>
          <a:off x="0" y="3680143"/>
          <a:ext cx="8229600" cy="225615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61289" tIns="30480" rIns="170688" bIns="30480" numCol="1" spcCol="1270" anchor="t" anchorCtr="0">
          <a:noAutofit/>
        </a:bodyPr>
        <a:lstStyle/>
        <a:p>
          <a:pPr marL="285750" lvl="1" indent="-285750" algn="ctr" defTabSz="1600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600" kern="1200" dirty="0" err="1" smtClean="0"/>
            <a:t>Ular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ayrim</a:t>
          </a:r>
          <a:r>
            <a:rPr lang="en-US" sz="3600" kern="1200" dirty="0" smtClean="0"/>
            <a:t> h</a:t>
          </a:r>
          <a:r>
            <a:rPr lang="en-US" sz="3600" kern="1200" dirty="0" err="1" smtClean="0"/>
            <a:t>ollarda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ishlab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chiqarish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jarayonida</a:t>
          </a:r>
          <a:r>
            <a:rPr lang="en-US" sz="3600" kern="1200" dirty="0" smtClean="0"/>
            <a:t> </a:t>
          </a:r>
          <a:r>
            <a:rPr lang="en-US" sz="3600" b="1" kern="1200" dirty="0" err="1" smtClean="0"/>
            <a:t>bevosita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va</a:t>
          </a:r>
          <a:r>
            <a:rPr lang="en-US" sz="3600" kern="1200" dirty="0" smtClean="0"/>
            <a:t> </a:t>
          </a:r>
          <a:r>
            <a:rPr lang="en-US" sz="3600" b="1" kern="1200" dirty="0" err="1" smtClean="0"/>
            <a:t>bilvosita</a:t>
          </a:r>
          <a:r>
            <a:rPr lang="en-US" sz="3600" kern="1200" dirty="0" smtClean="0"/>
            <a:t> q</a:t>
          </a:r>
          <a:r>
            <a:rPr lang="en-US" sz="3600" kern="1200" dirty="0" err="1" smtClean="0"/>
            <a:t>atnashadiganlarga</a:t>
          </a:r>
          <a:r>
            <a:rPr lang="en-US" sz="3600" kern="1200" dirty="0" smtClean="0"/>
            <a:t> ham bo‘</a:t>
          </a:r>
          <a:r>
            <a:rPr lang="en-US" sz="3600" kern="1200" dirty="0" err="1" smtClean="0"/>
            <a:t>linadi</a:t>
          </a:r>
          <a:r>
            <a:rPr lang="en-US" sz="3600" kern="1200" dirty="0" smtClean="0"/>
            <a:t>. </a:t>
          </a:r>
          <a:r>
            <a:rPr lang="en-US" sz="3600" kern="1200" dirty="0" err="1" smtClean="0"/>
            <a:t>Masalan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yer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suv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o‘g‘it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urug‘lik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yem-xashak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yer</a:t>
          </a:r>
          <a:r>
            <a:rPr lang="en-US" sz="3600" kern="1200" dirty="0" smtClean="0"/>
            <a:t> h</a:t>
          </a:r>
          <a:r>
            <a:rPr lang="en-US" sz="3600" kern="1200" dirty="0" err="1" smtClean="0"/>
            <a:t>aydaydigan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ishlov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beradigan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traktorlar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qishloq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xo‘jalik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mahsulotlarini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yetishtirishda</a:t>
          </a:r>
          <a:r>
            <a:rPr lang="en-US" sz="3600" kern="1200" dirty="0" smtClean="0"/>
            <a:t> </a:t>
          </a:r>
          <a:r>
            <a:rPr lang="en-US" sz="3600" kern="1200" dirty="0" err="1" smtClean="0">
              <a:solidFill>
                <a:srgbClr val="FF0000"/>
              </a:solidFill>
            </a:rPr>
            <a:t>bevosita</a:t>
          </a:r>
          <a:r>
            <a:rPr lang="en-US" sz="3600" kern="1200" dirty="0" smtClean="0"/>
            <a:t> q</a:t>
          </a:r>
          <a:r>
            <a:rPr lang="en-US" sz="3600" kern="1200" dirty="0" err="1" smtClean="0"/>
            <a:t>atnashadi</a:t>
          </a:r>
          <a:r>
            <a:rPr lang="en-US" sz="3600" kern="1200" dirty="0" smtClean="0"/>
            <a:t>. </a:t>
          </a:r>
          <a:r>
            <a:rPr lang="en-US" sz="3600" kern="1200" dirty="0" err="1" smtClean="0"/>
            <a:t>Chunki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ular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mahsulot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yetishtirish</a:t>
          </a:r>
          <a:r>
            <a:rPr lang="en-US" sz="3600" kern="1200" dirty="0" smtClean="0"/>
            <a:t> h</a:t>
          </a:r>
          <a:r>
            <a:rPr lang="en-US" sz="3600" kern="1200" dirty="0" err="1" smtClean="0"/>
            <a:t>ajmiga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sifatiga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bevosita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ta‘sir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etadi</a:t>
          </a:r>
          <a:r>
            <a:rPr lang="en-US" sz="3600" kern="1200" dirty="0" smtClean="0"/>
            <a:t>. </a:t>
          </a:r>
          <a:r>
            <a:rPr lang="en-US" sz="3600" kern="1200" dirty="0" err="1" smtClean="0"/>
            <a:t>Xo‘jaliklarning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ma’muriy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madaniy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va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boshqa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binolari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dala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shiyponlari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omborxonalar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xizmat</a:t>
          </a:r>
          <a:r>
            <a:rPr lang="en-US" sz="3600" kern="1200" dirty="0" smtClean="0"/>
            <a:t> ko‘</a:t>
          </a:r>
          <a:r>
            <a:rPr lang="en-US" sz="3600" kern="1200" dirty="0" err="1" smtClean="0"/>
            <a:t>rsatuvchi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texnikalar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kompyuterlar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va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boshqa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vo</a:t>
          </a:r>
          <a:r>
            <a:rPr lang="en-US" sz="3600" kern="1200" dirty="0" smtClean="0"/>
            <a:t>s</a:t>
          </a:r>
          <a:r>
            <a:rPr lang="en-US" sz="3600" kern="1200" dirty="0" err="1" smtClean="0"/>
            <a:t>italar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ishlab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chiqarilayotgan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mahsulot</a:t>
          </a:r>
          <a:r>
            <a:rPr lang="en-US" sz="3600" kern="1200" dirty="0" smtClean="0"/>
            <a:t> h</a:t>
          </a:r>
          <a:r>
            <a:rPr lang="en-US" sz="3600" kern="1200" dirty="0" err="1" smtClean="0"/>
            <a:t>ajmiga</a:t>
          </a:r>
          <a:r>
            <a:rPr lang="en-US" sz="3600" kern="1200" dirty="0" smtClean="0"/>
            <a:t>, </a:t>
          </a:r>
          <a:r>
            <a:rPr lang="en-US" sz="3600" kern="1200" dirty="0" err="1" smtClean="0"/>
            <a:t>ularning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sifatiga</a:t>
          </a:r>
          <a:r>
            <a:rPr lang="en-US" sz="3600" kern="1200" dirty="0" smtClean="0"/>
            <a:t> </a:t>
          </a:r>
          <a:r>
            <a:rPr lang="en-US" sz="3600" kern="1200" dirty="0" err="1" smtClean="0">
              <a:solidFill>
                <a:srgbClr val="FF0000"/>
              </a:solidFill>
            </a:rPr>
            <a:t>bilvosita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ta‘sir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etadi</a:t>
          </a:r>
          <a:r>
            <a:rPr lang="en-US" sz="3600" kern="1200" dirty="0" smtClean="0"/>
            <a:t>.</a:t>
          </a:r>
          <a:endParaRPr lang="ru-RU" sz="3600" kern="1200" dirty="0"/>
        </a:p>
      </dsp:txBody>
      <dsp:txXfrm>
        <a:off x="0" y="3680143"/>
        <a:ext cx="8229600" cy="22561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7FBBF-7643-4949-9CE5-BA462A0D45FE}">
      <dsp:nvSpPr>
        <dsp:cNvPr id="0" name=""/>
        <dsp:cNvSpPr/>
      </dsp:nvSpPr>
      <dsp:spPr bwMode="white">
        <a:xfrm>
          <a:off x="1738026" y="0"/>
          <a:ext cx="6491574" cy="63246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Milliy iqtisodiyotning turli tarmoqlarida yaratilib, qishloq xo‘jalik mahsulotlari yetishtirishda inson mehnati yordamida ishlab chiqarish jarayonida bir marta qatnashib, o‘z shakllarini to‘liq o‘zgartiradigan predmetlar tarmoqning </a:t>
          </a:r>
          <a:r>
            <a:rPr lang="en-US" sz="2000" b="1" kern="1200" dirty="0" smtClean="0">
              <a:solidFill>
                <a:srgbClr val="FF0000"/>
              </a:solidFill>
            </a:rPr>
            <a:t>mehnat predmetlari</a:t>
          </a:r>
          <a:r>
            <a:rPr lang="en-US" sz="2000" kern="1200" dirty="0" smtClean="0">
              <a:solidFill>
                <a:srgbClr val="FF0000"/>
              </a:solidFill>
            </a:rPr>
            <a:t>ni </a:t>
          </a:r>
          <a:r>
            <a:rPr lang="en-US" sz="2000" kern="1200" dirty="0" smtClean="0"/>
            <a:t>tashkil etadi. </a:t>
          </a:r>
          <a:r>
            <a:rPr lang="en-US" sz="2000" kern="1200" dirty="0" err="1" smtClean="0"/>
            <a:t>Ularga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sanoat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tarmoqlarida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ishlab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chiqarilgan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yo</a:t>
          </a:r>
          <a:r>
            <a:rPr lang="en-US" sz="2000" kern="1200" dirty="0" smtClean="0"/>
            <a:t>q</a:t>
          </a:r>
          <a:r>
            <a:rPr lang="en-US" sz="2000" kern="1200" dirty="0" err="1" smtClean="0"/>
            <a:t>il</a:t>
          </a:r>
          <a:r>
            <a:rPr lang="en-US" sz="2000" kern="1200" dirty="0" smtClean="0"/>
            <a:t>g‘</a:t>
          </a:r>
          <a:r>
            <a:rPr lang="en-US" sz="2000" kern="1200" dirty="0" err="1" smtClean="0"/>
            <a:t>i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yo</a:t>
          </a:r>
          <a:r>
            <a:rPr lang="en-US" sz="2000" kern="1200" dirty="0" smtClean="0"/>
            <a:t>g‘</a:t>
          </a:r>
          <a:r>
            <a:rPr lang="en-US" sz="2000" kern="1200" dirty="0" err="1" smtClean="0"/>
            <a:t>lovchi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materiallar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kimyoviy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o‘g‘it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yem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va</a:t>
          </a:r>
          <a:r>
            <a:rPr lang="en-US" sz="2000" kern="1200" dirty="0" smtClean="0"/>
            <a:t> boshqalar </a:t>
          </a:r>
          <a:r>
            <a:rPr lang="en-US" sz="2000" kern="1200" dirty="0" err="1" smtClean="0"/>
            <a:t>kiradi</a:t>
          </a:r>
          <a:endParaRPr lang="ru-RU" sz="2000" kern="1200" dirty="0"/>
        </a:p>
      </dsp:txBody>
      <dsp:txXfrm>
        <a:off x="1738026" y="0"/>
        <a:ext cx="6491574" cy="6324600"/>
      </dsp:txXfrm>
    </dsp:sp>
    <dsp:sp modelId="{076476D2-09C8-4B07-B779-6DDC862F210D}">
      <dsp:nvSpPr>
        <dsp:cNvPr id="0" name=""/>
        <dsp:cNvSpPr/>
      </dsp:nvSpPr>
      <dsp:spPr bwMode="white">
        <a:xfrm>
          <a:off x="0" y="0"/>
          <a:ext cx="1738026" cy="6324600"/>
        </a:xfrm>
        <a:prstGeom prst="round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Ishlab chiqarish jarayonidagi funktsional faoliyat </a:t>
          </a:r>
          <a:r>
            <a:rPr lang="en-US" sz="2000" kern="1200" dirty="0" smtClean="0">
              <a:solidFill>
                <a:srgbClr val="FF0000"/>
              </a:solidFill>
            </a:rPr>
            <a:t>mehnat predmetlari </a:t>
          </a:r>
          <a:r>
            <a:rPr lang="en-US" sz="2000" kern="1200" dirty="0" smtClean="0"/>
            <a:t>hamda </a:t>
          </a:r>
          <a:r>
            <a:rPr lang="en-US" sz="2000" kern="1200" dirty="0" smtClean="0">
              <a:solidFill>
                <a:srgbClr val="00B050"/>
              </a:solidFill>
            </a:rPr>
            <a:t>mehnat vositalariga </a:t>
          </a:r>
          <a:r>
            <a:rPr lang="en-US" sz="2000" kern="1200" dirty="0" smtClean="0"/>
            <a:t>bo‘linadi</a:t>
          </a:r>
          <a:endParaRPr lang="ru-RU" sz="2000" kern="1200" dirty="0"/>
        </a:p>
      </dsp:txBody>
      <dsp:txXfrm>
        <a:off x="0" y="0"/>
        <a:ext cx="1738026" cy="6324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7FBBF-7643-4949-9CE5-BA462A0D45FE}">
      <dsp:nvSpPr>
        <dsp:cNvPr id="0" name=""/>
        <dsp:cNvSpPr/>
      </dsp:nvSpPr>
      <dsp:spPr bwMode="white">
        <a:xfrm>
          <a:off x="1708307" y="0"/>
          <a:ext cx="6521293" cy="63246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14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mehnat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predmetlari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yordamida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qishloq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xo‘jalik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mahsulotlarini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yetishtirish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xizmatlarni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bajarish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maqsadida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bir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necha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yillar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davomida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foydalaniladigan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narsalar</a:t>
          </a:r>
          <a:r>
            <a:rPr lang="en-US" sz="2200" kern="1200" dirty="0" smtClean="0"/>
            <a:t> </a:t>
          </a:r>
          <a:r>
            <a:rPr lang="en-US" sz="2200" b="1" kern="1200" dirty="0" err="1" smtClean="0">
              <a:solidFill>
                <a:srgbClr val="FF0000"/>
              </a:solidFill>
            </a:rPr>
            <a:t>mehnat</a:t>
          </a:r>
          <a:r>
            <a:rPr lang="en-US" sz="2200" b="1" kern="1200" dirty="0" smtClean="0">
              <a:solidFill>
                <a:srgbClr val="FF0000"/>
              </a:solidFill>
            </a:rPr>
            <a:t> </a:t>
          </a:r>
          <a:r>
            <a:rPr lang="en-US" sz="2200" b="1" kern="1200" dirty="0" err="1" smtClean="0">
              <a:solidFill>
                <a:srgbClr val="FF0000"/>
              </a:solidFill>
            </a:rPr>
            <a:t>vositalari</a:t>
          </a:r>
          <a:r>
            <a:rPr lang="en-US" sz="2200" kern="1200" dirty="0" smtClean="0">
              <a:solidFill>
                <a:srgbClr val="FF0000"/>
              </a:solidFill>
            </a:rPr>
            <a:t> </a:t>
          </a:r>
          <a:r>
            <a:rPr lang="en-US" sz="2200" kern="1200" dirty="0" err="1" smtClean="0"/>
            <a:t>hisoblanadi</a:t>
          </a:r>
          <a:r>
            <a:rPr lang="en-US" sz="2200" kern="1200" dirty="0" smtClean="0"/>
            <a:t>. </a:t>
          </a:r>
          <a:r>
            <a:rPr lang="en-US" sz="2200" kern="1200" dirty="0" err="1" smtClean="0"/>
            <a:t>qishloq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xo‘jalik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texnikalari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hisoblangan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mashina-traktorlar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kombaynlar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seyalkalar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kultivatorlar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su</a:t>
          </a:r>
          <a:r>
            <a:rPr lang="en-US" sz="2200" kern="1200" dirty="0" smtClean="0"/>
            <a:t>g‘</a:t>
          </a:r>
          <a:r>
            <a:rPr lang="en-US" sz="2200" kern="1200" dirty="0" err="1" smtClean="0"/>
            <a:t>orish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inshootlari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binolar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stanoklar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va</a:t>
          </a:r>
          <a:r>
            <a:rPr lang="en-US" sz="2200" kern="1200" dirty="0" smtClean="0"/>
            <a:t> boshqalar </a:t>
          </a:r>
          <a:r>
            <a:rPr lang="en-US" sz="2200" kern="1200" dirty="0" err="1" smtClean="0"/>
            <a:t>kiradi</a:t>
          </a:r>
          <a:r>
            <a:rPr lang="en-US" sz="2200" kern="1200" dirty="0" smtClean="0"/>
            <a:t>.</a:t>
          </a:r>
          <a:endParaRPr lang="ru-RU" sz="2200" kern="1200" dirty="0"/>
        </a:p>
      </dsp:txBody>
      <dsp:txXfrm>
        <a:off x="1708307" y="0"/>
        <a:ext cx="6521293" cy="6324600"/>
      </dsp:txXfrm>
    </dsp:sp>
    <dsp:sp modelId="{076476D2-09C8-4B07-B779-6DDC862F210D}">
      <dsp:nvSpPr>
        <dsp:cNvPr id="0" name=""/>
        <dsp:cNvSpPr/>
      </dsp:nvSpPr>
      <dsp:spPr bwMode="white">
        <a:xfrm>
          <a:off x="0" y="0"/>
          <a:ext cx="1708307" cy="6324600"/>
        </a:xfrm>
        <a:prstGeom prst="round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Ishlab chiqarish jarayonidagi funktsional faoliyat </a:t>
          </a:r>
          <a:r>
            <a:rPr lang="en-US" sz="2000" kern="1200" dirty="0" smtClean="0">
              <a:solidFill>
                <a:srgbClr val="FF0000"/>
              </a:solidFill>
            </a:rPr>
            <a:t>mehnat predmetlari </a:t>
          </a:r>
          <a:r>
            <a:rPr lang="en-US" sz="2000" kern="1200" dirty="0" smtClean="0"/>
            <a:t>hamda </a:t>
          </a:r>
          <a:r>
            <a:rPr lang="en-US" sz="2000" kern="1200" dirty="0" smtClean="0">
              <a:solidFill>
                <a:srgbClr val="00B050"/>
              </a:solidFill>
            </a:rPr>
            <a:t>mehnat vositalariga </a:t>
          </a:r>
          <a:r>
            <a:rPr lang="en-US" sz="2000" kern="1200" dirty="0" smtClean="0"/>
            <a:t>bo‘linadi</a:t>
          </a:r>
          <a:endParaRPr lang="ru-RU" sz="2000" kern="1200" dirty="0"/>
        </a:p>
      </dsp:txBody>
      <dsp:txXfrm>
        <a:off x="0" y="0"/>
        <a:ext cx="1708307" cy="632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B5B46-0742-4583-8816-6345DBBC30E1}">
      <dsp:nvSpPr>
        <dsp:cNvPr id="0" name=""/>
        <dsp:cNvSpPr/>
      </dsp:nvSpPr>
      <dsp:spPr bwMode="white">
        <a:xfrm>
          <a:off x="0" y="822007"/>
          <a:ext cx="8229600" cy="274510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16002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err="1" smtClean="0">
              <a:solidFill>
                <a:schemeClr val="bg1"/>
              </a:solidFill>
            </a:rPr>
            <a:t>Эътиборингиз</a:t>
          </a:r>
          <a:r>
            <a:rPr lang="ru-RU" sz="3600" b="1" kern="1200" dirty="0" smtClean="0">
              <a:solidFill>
                <a:schemeClr val="bg1"/>
              </a:solidFill>
            </a:rPr>
            <a:t> </a:t>
          </a:r>
          <a:r>
            <a:rPr lang="ru-RU" sz="3600" b="1" kern="1200" dirty="0" err="1" smtClean="0">
              <a:solidFill>
                <a:schemeClr val="bg1"/>
              </a:solidFill>
            </a:rPr>
            <a:t>учун</a:t>
          </a:r>
          <a:r>
            <a:rPr lang="ru-RU" sz="3600" b="1" kern="1200" dirty="0" smtClean="0">
              <a:solidFill>
                <a:schemeClr val="bg1"/>
              </a:solidFill>
            </a:rPr>
            <a:t> </a:t>
          </a:r>
          <a:r>
            <a:rPr lang="ru-RU" sz="3600" b="1" kern="1200" dirty="0" err="1" smtClean="0">
              <a:solidFill>
                <a:schemeClr val="bg1"/>
              </a:solidFill>
            </a:rPr>
            <a:t>рахмат</a:t>
          </a:r>
          <a:r>
            <a:rPr lang="en-US" sz="3600" b="1" kern="1200" dirty="0" smtClean="0">
              <a:solidFill>
                <a:schemeClr val="bg1"/>
              </a:solidFill>
            </a:rPr>
            <a:t>!</a:t>
          </a:r>
        </a:p>
      </dsp:txBody>
      <dsp:txXfrm>
        <a:off x="0" y="822007"/>
        <a:ext cx="8229600" cy="2745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3717925"/>
            <a:ext cx="8207375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4940300"/>
            <a:ext cx="8212138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1D0ECB-4FF4-4BDF-A4E6-A0B2406B834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F58F4B6-B4C5-430D-A3BB-324B329550AA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1BCA0A9-9C0E-4433-8E7D-3CC2C004734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F487D1F-A671-4977-BE2A-9305F9076E25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B70410-613F-4278-8165-49D232F5132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7334A4-D928-4DD5-944C-DD0F85EC1144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3CD157-F08A-4931-9320-5F1842BECE3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11/6/2024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2B89C2-2599-4EE9-AC93-29E7D1EB974E}" type="slidenum">
              <a:rPr kumimoji="0" lang="en-US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#_ftn1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00"/>
          <p:cNvGrpSpPr/>
          <p:nvPr/>
        </p:nvGrpSpPr>
        <p:grpSpPr>
          <a:xfrm>
            <a:off x="539750" y="277813"/>
            <a:ext cx="8375650" cy="6319837"/>
            <a:chOff x="302" y="184"/>
            <a:chExt cx="18711" cy="10307"/>
          </a:xfrm>
        </p:grpSpPr>
        <p:sp>
          <p:nvSpPr>
            <p:cNvPr id="5126" name="Rectangle 128"/>
            <p:cNvSpPr/>
            <p:nvPr/>
          </p:nvSpPr>
          <p:spPr>
            <a:xfrm>
              <a:off x="302" y="184"/>
              <a:ext cx="18711" cy="10205"/>
            </a:xfrm>
            <a:prstGeom prst="rect">
              <a:avLst/>
            </a:prstGeom>
            <a:solidFill>
              <a:srgbClr val="DCE6F2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5127" name="Rectangle 126"/>
            <p:cNvSpPr/>
            <p:nvPr/>
          </p:nvSpPr>
          <p:spPr>
            <a:xfrm>
              <a:off x="303" y="188"/>
              <a:ext cx="4505" cy="3953"/>
            </a:xfrm>
            <a:prstGeom prst="rect">
              <a:avLst/>
            </a:prstGeom>
            <a:noFill/>
            <a:ln w="25908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pic>
          <p:nvPicPr>
            <p:cNvPr id="5128" name="Picture 1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5" y="6470"/>
              <a:ext cx="4229" cy="21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9" name="Freeform 112"/>
            <p:cNvSpPr/>
            <p:nvPr/>
          </p:nvSpPr>
          <p:spPr>
            <a:xfrm>
              <a:off x="5542" y="2223"/>
              <a:ext cx="2019" cy="2016"/>
            </a:xfrm>
            <a:custGeom>
              <a:avLst/>
              <a:gdLst/>
              <a:ahLst/>
              <a:cxnLst>
                <a:cxn ang="0">
                  <a:pos x="2018" y="2224"/>
                </a:cxn>
                <a:cxn ang="0">
                  <a:pos x="0" y="2224"/>
                </a:cxn>
                <a:cxn ang="0">
                  <a:pos x="0" y="4240"/>
                </a:cxn>
                <a:cxn ang="0">
                  <a:pos x="519" y="3721"/>
                </a:cxn>
                <a:cxn ang="0">
                  <a:pos x="519" y="2743"/>
                </a:cxn>
                <a:cxn ang="0">
                  <a:pos x="1498" y="2743"/>
                </a:cxn>
                <a:cxn ang="0">
                  <a:pos x="2018" y="2224"/>
                </a:cxn>
              </a:cxnLst>
              <a:rect l="0" t="0" r="0" b="0"/>
              <a:pathLst>
                <a:path w="2019" h="2016">
                  <a:moveTo>
                    <a:pt x="2018" y="0"/>
                  </a:moveTo>
                  <a:lnTo>
                    <a:pt x="0" y="0"/>
                  </a:lnTo>
                  <a:lnTo>
                    <a:pt x="0" y="2016"/>
                  </a:lnTo>
                  <a:lnTo>
                    <a:pt x="519" y="1497"/>
                  </a:lnTo>
                  <a:lnTo>
                    <a:pt x="519" y="519"/>
                  </a:lnTo>
                  <a:lnTo>
                    <a:pt x="1498" y="519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4BACC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0" name="Freeform 111"/>
            <p:cNvSpPr/>
            <p:nvPr/>
          </p:nvSpPr>
          <p:spPr>
            <a:xfrm>
              <a:off x="5542" y="2223"/>
              <a:ext cx="2019" cy="2016"/>
            </a:xfrm>
            <a:custGeom>
              <a:avLst/>
              <a:gdLst/>
              <a:ahLst/>
              <a:cxnLst>
                <a:cxn ang="0">
                  <a:pos x="0" y="2224"/>
                </a:cxn>
                <a:cxn ang="0">
                  <a:pos x="2018" y="2224"/>
                </a:cxn>
                <a:cxn ang="0">
                  <a:pos x="1498" y="2743"/>
                </a:cxn>
                <a:cxn ang="0">
                  <a:pos x="519" y="2743"/>
                </a:cxn>
                <a:cxn ang="0">
                  <a:pos x="519" y="3721"/>
                </a:cxn>
                <a:cxn ang="0">
                  <a:pos x="0" y="4240"/>
                </a:cxn>
                <a:cxn ang="0">
                  <a:pos x="0" y="2224"/>
                </a:cxn>
              </a:cxnLst>
              <a:rect l="0" t="0" r="0" b="0"/>
              <a:pathLst>
                <a:path w="2019" h="2016">
                  <a:moveTo>
                    <a:pt x="0" y="0"/>
                  </a:moveTo>
                  <a:lnTo>
                    <a:pt x="2018" y="0"/>
                  </a:lnTo>
                  <a:lnTo>
                    <a:pt x="1498" y="519"/>
                  </a:lnTo>
                  <a:lnTo>
                    <a:pt x="519" y="519"/>
                  </a:lnTo>
                  <a:lnTo>
                    <a:pt x="519" y="1497"/>
                  </a:lnTo>
                  <a:lnTo>
                    <a:pt x="0" y="20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1" name="Freeform 110"/>
            <p:cNvSpPr/>
            <p:nvPr/>
          </p:nvSpPr>
          <p:spPr>
            <a:xfrm>
              <a:off x="16623" y="2326"/>
              <a:ext cx="2019" cy="2019"/>
            </a:xfrm>
            <a:custGeom>
              <a:avLst/>
              <a:gdLst/>
              <a:ahLst/>
              <a:cxnLst>
                <a:cxn ang="0">
                  <a:pos x="2018" y="2327"/>
                </a:cxn>
                <a:cxn ang="0">
                  <a:pos x="0" y="2327"/>
                </a:cxn>
                <a:cxn ang="0">
                  <a:pos x="520" y="2847"/>
                </a:cxn>
                <a:cxn ang="0">
                  <a:pos x="1498" y="2847"/>
                </a:cxn>
                <a:cxn ang="0">
                  <a:pos x="1498" y="3825"/>
                </a:cxn>
                <a:cxn ang="0">
                  <a:pos x="2018" y="4345"/>
                </a:cxn>
                <a:cxn ang="0">
                  <a:pos x="2018" y="2327"/>
                </a:cxn>
              </a:cxnLst>
              <a:rect l="0" t="0" r="0" b="0"/>
              <a:pathLst>
                <a:path w="2019" h="2019">
                  <a:moveTo>
                    <a:pt x="2018" y="0"/>
                  </a:moveTo>
                  <a:lnTo>
                    <a:pt x="0" y="0"/>
                  </a:lnTo>
                  <a:lnTo>
                    <a:pt x="520" y="520"/>
                  </a:lnTo>
                  <a:lnTo>
                    <a:pt x="1498" y="520"/>
                  </a:lnTo>
                  <a:lnTo>
                    <a:pt x="1498" y="1498"/>
                  </a:lnTo>
                  <a:lnTo>
                    <a:pt x="2018" y="201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47D87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2" name="Freeform 109"/>
            <p:cNvSpPr/>
            <p:nvPr/>
          </p:nvSpPr>
          <p:spPr>
            <a:xfrm>
              <a:off x="16623" y="2326"/>
              <a:ext cx="2019" cy="2019"/>
            </a:xfrm>
            <a:custGeom>
              <a:avLst/>
              <a:gdLst/>
              <a:ahLst/>
              <a:cxnLst>
                <a:cxn ang="0">
                  <a:pos x="2018" y="2327"/>
                </a:cxn>
                <a:cxn ang="0">
                  <a:pos x="2018" y="4345"/>
                </a:cxn>
                <a:cxn ang="0">
                  <a:pos x="1498" y="3825"/>
                </a:cxn>
                <a:cxn ang="0">
                  <a:pos x="1498" y="2847"/>
                </a:cxn>
                <a:cxn ang="0">
                  <a:pos x="520" y="2847"/>
                </a:cxn>
                <a:cxn ang="0">
                  <a:pos x="0" y="2327"/>
                </a:cxn>
                <a:cxn ang="0">
                  <a:pos x="2018" y="2327"/>
                </a:cxn>
              </a:cxnLst>
              <a:rect l="0" t="0" r="0" b="0"/>
              <a:pathLst>
                <a:path w="2019" h="2019">
                  <a:moveTo>
                    <a:pt x="2018" y="0"/>
                  </a:moveTo>
                  <a:lnTo>
                    <a:pt x="2018" y="2018"/>
                  </a:lnTo>
                  <a:lnTo>
                    <a:pt x="1498" y="1498"/>
                  </a:lnTo>
                  <a:lnTo>
                    <a:pt x="1498" y="520"/>
                  </a:lnTo>
                  <a:lnTo>
                    <a:pt x="520" y="520"/>
                  </a:lnTo>
                  <a:lnTo>
                    <a:pt x="0" y="0"/>
                  </a:lnTo>
                  <a:lnTo>
                    <a:pt x="2018" y="0"/>
                  </a:lnTo>
                  <a:close/>
                </a:path>
              </a:pathLst>
            </a:custGeom>
            <a:noFill/>
            <a:ln w="25908" cap="flat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3" name="Freeform 108"/>
            <p:cNvSpPr/>
            <p:nvPr/>
          </p:nvSpPr>
          <p:spPr>
            <a:xfrm>
              <a:off x="5658" y="8298"/>
              <a:ext cx="2016" cy="2019"/>
            </a:xfrm>
            <a:custGeom>
              <a:avLst/>
              <a:gdLst/>
              <a:ahLst/>
              <a:cxnLst>
                <a:cxn ang="0">
                  <a:pos x="0" y="8298"/>
                </a:cxn>
                <a:cxn ang="0">
                  <a:pos x="0" y="10316"/>
                </a:cxn>
                <a:cxn ang="0">
                  <a:pos x="2016" y="10316"/>
                </a:cxn>
                <a:cxn ang="0">
                  <a:pos x="1497" y="9797"/>
                </a:cxn>
                <a:cxn ang="0">
                  <a:pos x="520" y="9797"/>
                </a:cxn>
                <a:cxn ang="0">
                  <a:pos x="520" y="8818"/>
                </a:cxn>
                <a:cxn ang="0">
                  <a:pos x="0" y="8298"/>
                </a:cxn>
              </a:cxnLst>
              <a:rect l="0" t="0" r="0" b="0"/>
              <a:pathLst>
                <a:path w="2016" h="2019">
                  <a:moveTo>
                    <a:pt x="0" y="0"/>
                  </a:moveTo>
                  <a:lnTo>
                    <a:pt x="0" y="2018"/>
                  </a:lnTo>
                  <a:lnTo>
                    <a:pt x="2016" y="2018"/>
                  </a:lnTo>
                  <a:lnTo>
                    <a:pt x="1497" y="1499"/>
                  </a:lnTo>
                  <a:lnTo>
                    <a:pt x="520" y="1499"/>
                  </a:lnTo>
                  <a:lnTo>
                    <a:pt x="520" y="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E94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4" name="Freeform 107"/>
            <p:cNvSpPr/>
            <p:nvPr/>
          </p:nvSpPr>
          <p:spPr>
            <a:xfrm>
              <a:off x="5658" y="8298"/>
              <a:ext cx="2016" cy="2019"/>
            </a:xfrm>
            <a:custGeom>
              <a:avLst/>
              <a:gdLst/>
              <a:ahLst/>
              <a:cxnLst>
                <a:cxn ang="0">
                  <a:pos x="0" y="10316"/>
                </a:cxn>
                <a:cxn ang="0">
                  <a:pos x="0" y="8298"/>
                </a:cxn>
                <a:cxn ang="0">
                  <a:pos x="520" y="8818"/>
                </a:cxn>
                <a:cxn ang="0">
                  <a:pos x="520" y="9797"/>
                </a:cxn>
                <a:cxn ang="0">
                  <a:pos x="1497" y="9797"/>
                </a:cxn>
                <a:cxn ang="0">
                  <a:pos x="2016" y="10316"/>
                </a:cxn>
                <a:cxn ang="0">
                  <a:pos x="0" y="10316"/>
                </a:cxn>
              </a:cxnLst>
              <a:rect l="0" t="0" r="0" b="0"/>
              <a:pathLst>
                <a:path w="2016" h="2019">
                  <a:moveTo>
                    <a:pt x="0" y="2018"/>
                  </a:moveTo>
                  <a:lnTo>
                    <a:pt x="0" y="0"/>
                  </a:lnTo>
                  <a:lnTo>
                    <a:pt x="520" y="520"/>
                  </a:lnTo>
                  <a:lnTo>
                    <a:pt x="520" y="1499"/>
                  </a:lnTo>
                  <a:lnTo>
                    <a:pt x="1497" y="1499"/>
                  </a:lnTo>
                  <a:lnTo>
                    <a:pt x="2016" y="2018"/>
                  </a:lnTo>
                  <a:lnTo>
                    <a:pt x="0" y="2018"/>
                  </a:lnTo>
                  <a:close/>
                </a:path>
              </a:pathLst>
            </a:custGeom>
            <a:noFill/>
            <a:ln w="25908" cap="flat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5" name="Freeform 106"/>
            <p:cNvSpPr/>
            <p:nvPr/>
          </p:nvSpPr>
          <p:spPr>
            <a:xfrm>
              <a:off x="16623" y="8298"/>
              <a:ext cx="2019" cy="2019"/>
            </a:xfrm>
            <a:custGeom>
              <a:avLst/>
              <a:gdLst/>
              <a:ahLst/>
              <a:cxnLst>
                <a:cxn ang="0">
                  <a:pos x="2018" y="8298"/>
                </a:cxn>
                <a:cxn ang="0">
                  <a:pos x="1498" y="8818"/>
                </a:cxn>
                <a:cxn ang="0">
                  <a:pos x="1498" y="9796"/>
                </a:cxn>
                <a:cxn ang="0">
                  <a:pos x="520" y="9796"/>
                </a:cxn>
                <a:cxn ang="0">
                  <a:pos x="0" y="10316"/>
                </a:cxn>
                <a:cxn ang="0">
                  <a:pos x="2018" y="10316"/>
                </a:cxn>
                <a:cxn ang="0">
                  <a:pos x="2018" y="8298"/>
                </a:cxn>
              </a:cxnLst>
              <a:rect l="0" t="0" r="0" b="0"/>
              <a:pathLst>
                <a:path w="2019" h="2019">
                  <a:moveTo>
                    <a:pt x="2018" y="0"/>
                  </a:moveTo>
                  <a:lnTo>
                    <a:pt x="1498" y="520"/>
                  </a:lnTo>
                  <a:lnTo>
                    <a:pt x="1498" y="1498"/>
                  </a:lnTo>
                  <a:lnTo>
                    <a:pt x="520" y="1498"/>
                  </a:lnTo>
                  <a:lnTo>
                    <a:pt x="0" y="2018"/>
                  </a:lnTo>
                  <a:lnTo>
                    <a:pt x="2018" y="201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7964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5136" name="Freeform 105"/>
            <p:cNvSpPr/>
            <p:nvPr/>
          </p:nvSpPr>
          <p:spPr>
            <a:xfrm>
              <a:off x="16623" y="8298"/>
              <a:ext cx="2019" cy="2019"/>
            </a:xfrm>
            <a:custGeom>
              <a:avLst/>
              <a:gdLst/>
              <a:ahLst/>
              <a:cxnLst>
                <a:cxn ang="0">
                  <a:pos x="2018" y="10316"/>
                </a:cxn>
                <a:cxn ang="0">
                  <a:pos x="0" y="10316"/>
                </a:cxn>
                <a:cxn ang="0">
                  <a:pos x="520" y="9796"/>
                </a:cxn>
                <a:cxn ang="0">
                  <a:pos x="1498" y="9796"/>
                </a:cxn>
                <a:cxn ang="0">
                  <a:pos x="1498" y="8818"/>
                </a:cxn>
                <a:cxn ang="0">
                  <a:pos x="2018" y="8298"/>
                </a:cxn>
                <a:cxn ang="0">
                  <a:pos x="2018" y="10316"/>
                </a:cxn>
              </a:cxnLst>
              <a:rect l="0" t="0" r="0" b="0"/>
              <a:pathLst>
                <a:path w="2019" h="2019">
                  <a:moveTo>
                    <a:pt x="2018" y="2018"/>
                  </a:moveTo>
                  <a:lnTo>
                    <a:pt x="0" y="2018"/>
                  </a:lnTo>
                  <a:lnTo>
                    <a:pt x="520" y="1498"/>
                  </a:lnTo>
                  <a:lnTo>
                    <a:pt x="1498" y="1498"/>
                  </a:lnTo>
                  <a:lnTo>
                    <a:pt x="1498" y="520"/>
                  </a:lnTo>
                  <a:lnTo>
                    <a:pt x="2018" y="0"/>
                  </a:lnTo>
                  <a:lnTo>
                    <a:pt x="2018" y="2018"/>
                  </a:lnTo>
                  <a:close/>
                </a:path>
              </a:pathLst>
            </a:custGeom>
            <a:noFill/>
            <a:ln w="25908" cap="flat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pic>
          <p:nvPicPr>
            <p:cNvPr id="5137" name="Picture 1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2" y="376"/>
              <a:ext cx="13830" cy="13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8" name="Picture 10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" y="7327"/>
              <a:ext cx="4400" cy="316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3" name="Прямоугольник 28"/>
          <p:cNvSpPr/>
          <p:nvPr/>
        </p:nvSpPr>
        <p:spPr>
          <a:xfrm>
            <a:off x="1920875" y="476250"/>
            <a:ext cx="682783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ru-RU" sz="2400" b="1" dirty="0">
                <a:latin typeface="Arial" panose="020B0604020202020204" pitchFamily="34" charset="0"/>
              </a:rPr>
              <a:t>GULISTON DAVLAT UNIVERSITETI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124" name="Прямоугольник 29"/>
          <p:cNvSpPr/>
          <p:nvPr/>
        </p:nvSpPr>
        <p:spPr>
          <a:xfrm>
            <a:off x="590550" y="620713"/>
            <a:ext cx="2457450" cy="1137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en-US" altLang="ru-RU" sz="1600" b="1" dirty="0">
                <a:solidFill>
                  <a:srgbClr val="FF0000"/>
                </a:solidFill>
                <a:latin typeface="Arial" panose="020B0604020202020204" pitchFamily="34" charset="0"/>
              </a:rPr>
              <a:t>Buxgalteriya hisobi</a:t>
            </a:r>
          </a:p>
          <a:p>
            <a:pPr eaLnBrk="1" hangingPunct="1">
              <a:buNone/>
            </a:pPr>
            <a:r>
              <a:rPr lang="en-US" altLang="ru-RU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va moliya kafedrasi </a:t>
            </a:r>
          </a:p>
          <a:p>
            <a:pPr eaLnBrk="1" hangingPunct="1">
              <a:buNone/>
            </a:pPr>
            <a:r>
              <a:rPr lang="en-US" altLang="ru-RU" sz="1800" b="1" dirty="0">
                <a:solidFill>
                  <a:srgbClr val="FF0000"/>
                </a:solidFill>
                <a:latin typeface="Arial" panose="020B0604020202020204" pitchFamily="34" charset="0"/>
              </a:rPr>
              <a:t>Ma’ruzachi:</a:t>
            </a:r>
          </a:p>
          <a:p>
            <a:pPr eaLnBrk="1" hangingPunct="1">
              <a:buNone/>
            </a:pPr>
            <a:r>
              <a:rPr lang="en-US" altLang="ru-RU" sz="1800" b="1" dirty="0">
                <a:solidFill>
                  <a:srgbClr val="FF0000"/>
                </a:solidFill>
                <a:latin typeface="Arial" panose="020B0604020202020204" pitchFamily="34" charset="0"/>
              </a:rPr>
              <a:t>Turayeva G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020695" y="1797685"/>
            <a:ext cx="5285740" cy="38284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04055" marR="0" lvl="0" indent="-2421890" algn="l" defTabSz="914400" rtl="0" eaLnBrk="1" fontAlgn="base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7-MAVZU.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QISHLOQ XO‘JALIGI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DA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ASOSIY VA AYLANMA FONDLAR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HAMDA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ULARDAN FOYDALANISH SAMARA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DORLIGI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MAVZUSIDA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TAQDIMOT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04800"/>
          <a:ext cx="8229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1"/>
          <a:ext cx="8229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171450"/>
          </a:xfrm>
          <a:ln/>
        </p:spPr>
        <p:txBody>
          <a:bodyPr vert="horz" wrap="square" lIns="0" tIns="45720" rIns="0" bIns="0" anchor="b" anchorCtr="0"/>
          <a:lstStyle/>
          <a:p>
            <a:pPr>
              <a:buNone/>
            </a:pPr>
            <a:r>
              <a:rPr sz="3200" dirty="0"/>
              <a:t>Ular iqtisodiy mo</a:t>
            </a:r>
            <a:r>
              <a:rPr lang="" altLang="x-none" sz="3200" dirty="0"/>
              <a:t>h</a:t>
            </a:r>
            <a:r>
              <a:rPr sz="3200" dirty="0"/>
              <a:t>iyatigak</a:t>
            </a:r>
            <a:r>
              <a:rPr lang="" altLang="x-none" sz="3200" dirty="0"/>
              <a:t>o‘</a:t>
            </a:r>
            <a:r>
              <a:rPr sz="3200" dirty="0"/>
              <a:t>ra, asosiy </a:t>
            </a:r>
            <a:r>
              <a:rPr lang="" altLang="x-none" sz="3200" dirty="0"/>
              <a:t>h</a:t>
            </a:r>
            <a:r>
              <a:rPr sz="3200" dirty="0"/>
              <a:t>amda aylanma fondlarga   b</a:t>
            </a:r>
            <a:r>
              <a:rPr lang="" altLang="x-none" sz="3200" dirty="0"/>
              <a:t>o‘</a:t>
            </a:r>
            <a:r>
              <a:rPr sz="3200" dirty="0"/>
              <a:t>linadi</a:t>
            </a:r>
            <a:r>
              <a:rPr dirty="0"/>
              <a:t>.</a:t>
            </a:r>
            <a:endParaRPr lang="ru-RU" altLang="x-none" dirty="0"/>
          </a:p>
        </p:txBody>
      </p:sp>
      <p:grpSp>
        <p:nvGrpSpPr>
          <p:cNvPr id="8196" name="Группа 3"/>
          <p:cNvGrpSpPr/>
          <p:nvPr/>
        </p:nvGrpSpPr>
        <p:grpSpPr>
          <a:xfrm>
            <a:off x="1295400" y="2500279"/>
            <a:ext cx="7162800" cy="3290921"/>
            <a:chOff x="0" y="2925"/>
            <a:chExt cx="75004" cy="30940"/>
          </a:xfrm>
        </p:grpSpPr>
        <p:sp>
          <p:nvSpPr>
            <p:cNvPr id="5" name="Прямоугольник 4"/>
            <p:cNvSpPr>
              <a:spLocks noChangeArrowheads="1"/>
            </p:cNvSpPr>
            <p:nvPr/>
          </p:nvSpPr>
          <p:spPr bwMode="auto">
            <a:xfrm>
              <a:off x="20606" y="2925"/>
              <a:ext cx="33479" cy="5797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4">
                  <a:lumMod val="60000"/>
                  <a:lumOff val="40000"/>
                </a:schemeClr>
              </a:solidFill>
              <a:miter lim="800000"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Qishloq xo‘jaligi fondlari</a:t>
              </a: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0" y="25143"/>
              <a:ext cx="33481" cy="8722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4">
                  <a:lumMod val="60000"/>
                  <a:lumOff val="40000"/>
                </a:schemeClr>
              </a:solidFill>
              <a:miter lim="800000"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Asosiy fondlar</a:t>
              </a: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/>
            <p:cNvSpPr>
              <a:spLocks noChangeArrowheads="1"/>
            </p:cNvSpPr>
            <p:nvPr/>
          </p:nvSpPr>
          <p:spPr bwMode="auto">
            <a:xfrm>
              <a:off x="41523" y="13223"/>
              <a:ext cx="33481" cy="8722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4">
                  <a:lumMod val="60000"/>
                  <a:lumOff val="40000"/>
                </a:schemeClr>
              </a:solidFill>
              <a:miter lim="800000"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Noishlab chiqarish fondlari</a:t>
              </a: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50"/>
            <p:cNvSpPr>
              <a:spLocks noChangeArrowheads="1"/>
            </p:cNvSpPr>
            <p:nvPr/>
          </p:nvSpPr>
          <p:spPr bwMode="auto">
            <a:xfrm>
              <a:off x="0" y="13223"/>
              <a:ext cx="33481" cy="8722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4">
                  <a:lumMod val="60000"/>
                  <a:lumOff val="40000"/>
                </a:schemeClr>
              </a:solidFill>
              <a:miter lim="800000"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Ishlab chiqarish fondlari</a:t>
              </a: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 bwMode="auto">
            <a:xfrm>
              <a:off x="11746" y="10691"/>
              <a:ext cx="47971" cy="0"/>
            </a:xfrm>
            <a:prstGeom prst="line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/>
            <p:cNvCxnSpPr/>
            <p:nvPr/>
          </p:nvCxnSpPr>
          <p:spPr bwMode="auto">
            <a:xfrm flipH="1">
              <a:off x="37349" y="8721"/>
              <a:ext cx="0" cy="2111"/>
            </a:xfrm>
            <a:prstGeom prst="line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" name="Прямая соединительная линия 10"/>
            <p:cNvCxnSpPr/>
            <p:nvPr/>
          </p:nvCxnSpPr>
          <p:spPr bwMode="auto">
            <a:xfrm>
              <a:off x="11746" y="10832"/>
              <a:ext cx="0" cy="2391"/>
            </a:xfrm>
            <a:prstGeom prst="line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Прямая соединительная линия 11"/>
            <p:cNvCxnSpPr/>
            <p:nvPr/>
          </p:nvCxnSpPr>
          <p:spPr bwMode="auto">
            <a:xfrm>
              <a:off x="59717" y="10832"/>
              <a:ext cx="0" cy="2391"/>
            </a:xfrm>
            <a:prstGeom prst="line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Прямая со стрелкой 12"/>
            <p:cNvCxnSpPr/>
            <p:nvPr/>
          </p:nvCxnSpPr>
          <p:spPr bwMode="auto">
            <a:xfrm flipH="1">
              <a:off x="16740" y="21945"/>
              <a:ext cx="0" cy="3198"/>
            </a:xfrm>
            <a:prstGeom prst="straightConnector1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" name="Прямая со стрелкой 13"/>
            <p:cNvCxnSpPr/>
            <p:nvPr/>
          </p:nvCxnSpPr>
          <p:spPr bwMode="auto">
            <a:xfrm flipH="1">
              <a:off x="58208" y="21945"/>
              <a:ext cx="55" cy="3139"/>
            </a:xfrm>
            <a:prstGeom prst="straightConnector1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Прямая со стрелкой 14"/>
            <p:cNvCxnSpPr>
              <a:cxnSpLocks noChangeShapeType="1"/>
            </p:cNvCxnSpPr>
            <p:nvPr/>
          </p:nvCxnSpPr>
          <p:spPr bwMode="auto">
            <a:xfrm flipH="1">
              <a:off x="33481" y="17584"/>
              <a:ext cx="8042" cy="11920"/>
            </a:xfrm>
            <a:prstGeom prst="straightConnector1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Прямая со стрелкой 15"/>
            <p:cNvCxnSpPr>
              <a:stCxn id="8" idx="3"/>
            </p:cNvCxnSpPr>
            <p:nvPr/>
          </p:nvCxnSpPr>
          <p:spPr bwMode="auto">
            <a:xfrm>
              <a:off x="33481" y="17584"/>
              <a:ext cx="7931" cy="11920"/>
            </a:xfrm>
            <a:prstGeom prst="straightConnector1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4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41523" y="25084"/>
              <a:ext cx="33481" cy="8722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4">
                  <a:lumMod val="60000"/>
                  <a:lumOff val="40000"/>
                </a:schemeClr>
              </a:solidFill>
              <a:miter lim="800000"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Aylanma fondlar</a:t>
              </a: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304800"/>
          <a:ext cx="8229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304800"/>
          <a:ext cx="8229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lstStyle/>
          <a:p>
            <a:pPr>
              <a:buNone/>
            </a:pPr>
            <a:r>
              <a:rPr sz="3600" dirty="0"/>
              <a:t>As</a:t>
            </a:r>
            <a:r>
              <a:rPr lang="" altLang="x-none" sz="3600" dirty="0"/>
              <a:t>osiy fondlar (vositalar) </a:t>
            </a:r>
            <a:r>
              <a:rPr lang="" altLang="x-none" sz="3600" b="1" dirty="0"/>
              <a:t>ishlab chiqarish</a:t>
            </a:r>
            <a:r>
              <a:rPr lang="" altLang="x-none" sz="3600" dirty="0"/>
              <a:t> va </a:t>
            </a:r>
            <a:r>
              <a:rPr lang="" altLang="x-none" sz="3600" b="1" dirty="0"/>
              <a:t>noishlab chiqarish</a:t>
            </a:r>
            <a:r>
              <a:rPr lang="" altLang="x-none" sz="3600" dirty="0"/>
              <a:t> vositalariga b</a:t>
            </a:r>
            <a:r>
              <a:rPr sz="3600" dirty="0"/>
              <a:t>o’</a:t>
            </a:r>
            <a:r>
              <a:rPr lang="" altLang="x-none" sz="3600" dirty="0"/>
              <a:t>linadi</a:t>
            </a:r>
            <a:endParaRPr lang="ru-RU" altLang="x-none" sz="3600" dirty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r>
              <a:rPr dirty="0">
                <a:solidFill>
                  <a:srgbClr val="00B050"/>
                </a:solidFill>
              </a:rPr>
              <a:t>Yer, tabiiy </a:t>
            </a:r>
            <a:r>
              <a:rPr lang="" altLang="x-none" dirty="0">
                <a:solidFill>
                  <a:srgbClr val="00B050"/>
                </a:solidFill>
              </a:rPr>
              <a:t>o‘</a:t>
            </a:r>
            <a:r>
              <a:rPr dirty="0">
                <a:solidFill>
                  <a:srgbClr val="00B050"/>
                </a:solidFill>
              </a:rPr>
              <a:t>rmonlar - tabiat ma</a:t>
            </a:r>
            <a:r>
              <a:rPr lang="" altLang="x-none" dirty="0">
                <a:solidFill>
                  <a:srgbClr val="00B050"/>
                </a:solidFill>
              </a:rPr>
              <a:t>h</a:t>
            </a:r>
            <a:r>
              <a:rPr dirty="0">
                <a:solidFill>
                  <a:srgbClr val="00B050"/>
                </a:solidFill>
              </a:rPr>
              <a:t>sulidir. Ishchi va ma</a:t>
            </a:r>
            <a:r>
              <a:rPr lang="" altLang="x-none" dirty="0">
                <a:solidFill>
                  <a:srgbClr val="00B050"/>
                </a:solidFill>
              </a:rPr>
              <a:t>h</a:t>
            </a:r>
            <a:r>
              <a:rPr dirty="0">
                <a:solidFill>
                  <a:srgbClr val="00B050"/>
                </a:solidFill>
              </a:rPr>
              <a:t>suldor chorva </a:t>
            </a:r>
            <a:r>
              <a:rPr lang="" altLang="x-none" dirty="0">
                <a:solidFill>
                  <a:srgbClr val="00B050"/>
                </a:solidFill>
              </a:rPr>
              <a:t>h</a:t>
            </a:r>
            <a:r>
              <a:rPr dirty="0">
                <a:solidFill>
                  <a:srgbClr val="00B050"/>
                </a:solidFill>
              </a:rPr>
              <a:t>ayvonlari, bo</a:t>
            </a:r>
            <a:r>
              <a:rPr lang="" altLang="x-none" dirty="0">
                <a:solidFill>
                  <a:srgbClr val="00B050"/>
                </a:solidFill>
              </a:rPr>
              <a:t>g‘</a:t>
            </a:r>
            <a:r>
              <a:rPr dirty="0">
                <a:solidFill>
                  <a:srgbClr val="00B050"/>
                </a:solidFill>
              </a:rPr>
              <a:t>zorlar, tokzorlardan qishloq xo‘jalik mahsulotlari yetishtirish uchun bir necha yillar mobaynida foydalaniladi.</a:t>
            </a:r>
          </a:p>
          <a:p>
            <a:r>
              <a:rPr dirty="0"/>
              <a:t> </a:t>
            </a:r>
            <a:r>
              <a:rPr dirty="0">
                <a:solidFill>
                  <a:srgbClr val="C00000"/>
                </a:solidFill>
              </a:rPr>
              <a:t>Asosiy vositalar yillar davomida jismoniy hamda ma’naviy eskiradi. Fan-texnika tara</a:t>
            </a:r>
            <a:r>
              <a:rPr lang="" altLang="x-none" dirty="0">
                <a:solidFill>
                  <a:srgbClr val="C00000"/>
                </a:solidFill>
              </a:rPr>
              <a:t>qq</a:t>
            </a:r>
            <a:r>
              <a:rPr dirty="0">
                <a:solidFill>
                  <a:srgbClr val="C00000"/>
                </a:solidFill>
              </a:rPr>
              <a:t>iyoti natijasida yangi, zamonaviy texnikalarning yaratilishi tufayli ular ma’naviy ji</a:t>
            </a:r>
            <a:r>
              <a:rPr lang="" altLang="x-none" dirty="0">
                <a:solidFill>
                  <a:srgbClr val="C00000"/>
                </a:solidFill>
              </a:rPr>
              <a:t>h</a:t>
            </a:r>
            <a:r>
              <a:rPr dirty="0">
                <a:solidFill>
                  <a:srgbClr val="C00000"/>
                </a:solidFill>
              </a:rPr>
              <a:t>atdan </a:t>
            </a:r>
            <a:r>
              <a:rPr lang="" altLang="x-none" dirty="0">
                <a:solidFill>
                  <a:srgbClr val="C00000"/>
                </a:solidFill>
              </a:rPr>
              <a:t>h</a:t>
            </a:r>
            <a:r>
              <a:rPr dirty="0">
                <a:solidFill>
                  <a:srgbClr val="C00000"/>
                </a:solidFill>
              </a:rPr>
              <a:t>am eskiradi.</a:t>
            </a:r>
            <a:endParaRPr lang="ru-RU" altLang="x-none" dirty="0">
              <a:solidFill>
                <a:srgbClr val="C00000"/>
              </a:solidFill>
            </a:endParaRPr>
          </a:p>
          <a:p>
            <a:endParaRPr lang="ru-RU" altLang="x-non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lstStyle/>
          <a:p>
            <a:pPr>
              <a:buNone/>
            </a:pPr>
            <a:endParaRPr lang="ru-RU" altLang="x-none" dirty="0"/>
          </a:p>
        </p:txBody>
      </p:sp>
      <p:sp>
        <p:nvSpPr>
          <p:cNvPr id="12291" name="Объект 7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endParaRPr lang="ru-RU" altLang="x-none" dirty="0"/>
          </a:p>
        </p:txBody>
      </p:sp>
      <p:graphicFrame>
        <p:nvGraphicFramePr>
          <p:cNvPr id="9" name="Объект 3"/>
          <p:cNvGraphicFramePr/>
          <p:nvPr>
            <p:custDataLst>
              <p:tags r:id="rId1"/>
            </p:custDataLst>
          </p:nvPr>
        </p:nvGraphicFramePr>
        <p:xfrm>
          <a:off x="228600" y="228600"/>
          <a:ext cx="8609330" cy="6346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5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T.r.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Amortizatsiya guruhlariga kiritilgan asosiy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vositalarning  yangi tasnifi</a:t>
                      </a:r>
                      <a:r>
                        <a:rPr kumimoji="0" lang="en-US" alt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/>
                        </a:rPr>
                        <a:t>[1]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Qishloq </a:t>
                      </a:r>
                      <a:r>
                        <a:rPr lang="en-US" sz="1400" dirty="0">
                          <a:effectLst/>
                        </a:rPr>
                        <a:t>xo‘jaligida asosiy vositalarning turlari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Amortizatsiya-ning yillik eng yuqori normasi, 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Mol-mulkni foydalanish muddati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I. a.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Binolar, imoratlar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30 - 33 yil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I. b.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Ichki xo‘jalik va xo‘jalikaro sug‘orish tarmog‘i, yopiq kollektor drenaj tarmog‘i, bog‘lar va hayvonot bog‘larining inshoatlari, issiqxona va parniklar va boshqa inshoatlar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 yilgacha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II.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Uzatish qurilmalari: elektr uzatish va aloqa qurilmalari, vodoprod quvurlari va boshqalar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15-17 yil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III.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Elektr dvigatellari va dizel generatorlar va boshqa kuch beradigan mashinalari va uskunalari (harakatlanuvchi transportdan tashqari)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15-17 yil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48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IV.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Qishloq xo‘jaligi traktorlari, mashinalari va uskunalari: don o‘rish kombaynlari, paxta terish mashinalari (harakatlanuvchi transportdan tashqari)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5-7 yil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Yuklash va tushirish uchun mashina va uskunalar, transport, qishloq xo‘jaligi uchun laboratoriya uskunalari.</a:t>
                      </a:r>
                      <a:endParaRPr lang="ru-RU" sz="14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Engil avtomobillar. 0,5 tonnagacha yuk ko‘tarish quvvatiga ega umumiy yuk mashinalari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 yilgacha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VI.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Kompyuter va boshqa ma’lumotlarni qayta ishlash qurilmalari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 yilgacha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VII.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Ko‘p yillik dov-daraxtlar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 yilgacha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95" marR="4089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44" name="Rectangle 1"/>
          <p:cNvSpPr/>
          <p:nvPr/>
        </p:nvSpPr>
        <p:spPr>
          <a:xfrm>
            <a:off x="-3049587" y="1492250"/>
            <a:ext cx="21148675" cy="908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" altLang="ru-RU" sz="17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]</a:t>
            </a:r>
            <a:endParaRPr lang="ru-RU" altLang="ru-RU" sz="800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/>
            </a:r>
            <a:br>
              <a:rPr lang="ru-RU" altLang="ru-RU" dirty="0">
                <a:latin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2345" name="Rectangle 2"/>
          <p:cNvSpPr/>
          <p:nvPr/>
        </p:nvSpPr>
        <p:spPr>
          <a:xfrm>
            <a:off x="842963" y="2355850"/>
            <a:ext cx="6980237" cy="46038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>
            <a:spAutoFit/>
          </a:bodyPr>
          <a:lstStyle/>
          <a:p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381000"/>
            <a:ext cx="8229600" cy="5943600"/>
          </a:xfrm>
          <a:prstGeom prst="rect">
            <a:avLst/>
          </a:prstGeom>
          <a:gradFill rotWithShape="1">
            <a:gsLst>
              <a:gs pos="0">
                <a:schemeClr val="accent6">
                  <a:tint val="70000"/>
                  <a:satMod val="130000"/>
                </a:schemeClr>
              </a:gs>
              <a:gs pos="43000">
                <a:schemeClr val="accent6">
                  <a:tint val="44000"/>
                  <a:satMod val="165000"/>
                </a:schemeClr>
              </a:gs>
              <a:gs pos="93000">
                <a:schemeClr val="accent6">
                  <a:tint val="15000"/>
                  <a:satMod val="165000"/>
                </a:schemeClr>
              </a:gs>
              <a:gs pos="100000">
                <a:schemeClr val="accent6">
                  <a:tint val="5000"/>
                  <a:satMod val="250000"/>
                </a:scheme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chemeClr val="accent6">
                <a:shade val="50000"/>
                <a:satMod val="103000"/>
              </a:schemeClr>
            </a:solidFill>
            <a:prstDash val="solid"/>
          </a:ln>
          <a:effectLst>
            <a:outerShdw blurRad="57150" dist="38100" dir="5400000" algn="ctr" rotWithShape="0">
              <a:schemeClr val="accent6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balanced" dir="t"/>
          </a:scene3d>
          <a:sp3d prstMaterial="plastic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normAutofit fontScale="92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Tarmoqda mahsulot ishlab chiqarishda asosiy rol qishloq xo‘jaligida qatnashuvchi fondlarga tegishlidir, chunki ular asosiy ishlab chiqarish fondining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80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foizini tashkil qiladi. Bu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fondlarga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quyidagilar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kiradi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resurslari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binolar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inshootlar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mashina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texnikalar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transport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vositalari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ishlab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chiqarish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xo‘jalik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inventarlari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beruvchi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oramollar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go‘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beruvchi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oramollar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ko‘p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yillik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ekinlar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yerni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yaxshilash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uchun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ilingan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sarflar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inshootlardan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tash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asboblar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zolar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ln/>
        </p:spPr>
        <p:txBody>
          <a:bodyPr vert="horz" wrap="square" lIns="0" tIns="45720" rIns="0" bIns="0" anchor="b" anchorCtr="0"/>
          <a:lstStyle/>
          <a:p>
            <a:pPr algn="ctr">
              <a:buNone/>
            </a:pPr>
            <a:r>
              <a:rPr sz="5400" dirty="0">
                <a:solidFill>
                  <a:srgbClr val="C00000"/>
                </a:solidFill>
              </a:rPr>
              <a:t/>
            </a:r>
            <a:br>
              <a:rPr sz="5400" dirty="0">
                <a:solidFill>
                  <a:srgbClr val="C00000"/>
                </a:solidFill>
              </a:rPr>
            </a:br>
            <a:r>
              <a:rPr sz="5400" dirty="0">
                <a:solidFill>
                  <a:srgbClr val="C00000"/>
                </a:solidFill>
              </a:rPr>
              <a:t/>
            </a:r>
            <a:br>
              <a:rPr sz="5400" dirty="0">
                <a:solidFill>
                  <a:srgbClr val="C00000"/>
                </a:solidFill>
              </a:rPr>
            </a:br>
            <a:r>
              <a:rPr lang="ru-RU" altLang="x-none" sz="2800" b="1" dirty="0">
                <a:solidFill>
                  <a:srgbClr val="C00000"/>
                </a:solidFill>
              </a:rPr>
              <a:t>Asosiy vositalarni baholash, ularning eskirishi va takror ishlab chiqarish.</a:t>
            </a:r>
            <a:br>
              <a:rPr lang="ru-RU" altLang="x-none" sz="2800" b="1" dirty="0">
                <a:solidFill>
                  <a:srgbClr val="C00000"/>
                </a:solidFill>
              </a:rPr>
            </a:br>
            <a:endParaRPr lang="ru-RU" altLang="x-none" sz="2800" b="1" dirty="0"/>
          </a:p>
        </p:txBody>
      </p:sp>
      <p:sp>
        <p:nvSpPr>
          <p:cNvPr id="14339" name="Объект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830763"/>
          </a:xfrm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rgbClr val="0BD0D9"/>
              </a:buClr>
              <a:buSzPct val="95000"/>
            </a:pPr>
            <a:r>
              <a:rPr lang="" altLang="x-none" sz="24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Baholash</a:t>
            </a:r>
            <a:r>
              <a:rPr lang="" altLang="x-none" sz="24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- bu buxgalteriya hisobi, iqtisodiy hisob-kitoblarni tahlil qilish va umumlashtirilgan sanoat ko‘rsatkichlarini shakllantirish uchun asosiy vositalarning qiymatini aniqlashdir</a:t>
            </a:r>
            <a:r>
              <a:rPr sz="24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.</a:t>
            </a:r>
            <a:r>
              <a:rPr lang="" altLang="x-none" sz="2400" kern="1200" dirty="0">
                <a:latin typeface="+mn-lt"/>
                <a:ea typeface="+mn-ea"/>
                <a:cs typeface="+mn-cs"/>
              </a:rPr>
              <a:t> </a:t>
            </a:r>
            <a:r>
              <a:rPr lang="" altLang="x-none" sz="24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Asosiy vositalarning </a:t>
            </a:r>
            <a:r>
              <a:rPr lang="" altLang="x-none" sz="24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to‘liq balans qiymati</a:t>
            </a:r>
            <a:r>
              <a:rPr lang="" altLang="x-none" sz="24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deganda ularning qiymatini oxirgi baholashgacha tushuniladi</a:t>
            </a:r>
            <a:endParaRPr lang="ru-RU" altLang="x-none" sz="2400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>
              <a:buClr>
                <a:srgbClr val="0BD0D9"/>
              </a:buClr>
              <a:buSzPct val="95000"/>
            </a:pPr>
            <a:endParaRPr lang="ru-RU" altLang="x-none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Объект 3"/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2"/>
          </p:nvPr>
        </p:nvSpPr>
        <p:spPr bwMode="auto">
          <a:xfrm>
            <a:off x="4648200" y="1524000"/>
            <a:ext cx="4038600" cy="4830925"/>
          </a:xfrm>
          <a:blipFill>
            <a:blip r:embed="rId2"/>
            <a:stretch>
              <a:fillRect l="-1662" t="-1010"/>
            </a:stretch>
          </a:blipFill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64895" y="1877695"/>
            <a:ext cx="6683375" cy="819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500" b="1" dirty="0" err="1">
                <a:solidFill>
                  <a:schemeClr val="bg1"/>
                </a:solidFill>
              </a:rPr>
              <a:t>Asosiy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vositalarni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qayta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baholash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ikki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usul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bilan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amalga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err="1">
                <a:solidFill>
                  <a:schemeClr val="bg1"/>
                </a:solidFill>
              </a:rPr>
              <a:t>oshirildi</a:t>
            </a:r>
            <a:endParaRPr lang="ru-RU" sz="15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87525" y="3187700"/>
            <a:ext cx="5960745" cy="11601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 smtClean="0"/>
              <a:t>Birinchi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usul-asosiy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vositalarning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balans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quymatini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indeksatsiya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qilish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yo’li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bilan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aniqlanadi.Bunda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asosiy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vositalarning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to’liq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balans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qiymatini</a:t>
            </a:r>
            <a:r>
              <a:rPr lang="en-US" sz="1500" b="1" dirty="0" smtClean="0"/>
              <a:t>  </a:t>
            </a:r>
            <a:r>
              <a:rPr lang="en-US" sz="1500" b="1" dirty="0" err="1" smtClean="0"/>
              <a:t>asosiy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vositalarni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qayta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baholash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koeffitsentiga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ko’paytirish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yo’li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bilan</a:t>
            </a:r>
            <a:endParaRPr lang="ru-RU" sz="15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4395" y="4740910"/>
            <a:ext cx="5603875" cy="1317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ct val="0"/>
              </a:spcBef>
              <a:spcAft>
                <a:spcPct val="35000"/>
              </a:spcAft>
            </a:pPr>
            <a:r>
              <a:rPr lang="en-US" sz="1500" b="1" dirty="0" err="1">
                <a:solidFill>
                  <a:schemeClr val="bg1"/>
                </a:solidFill>
              </a:rPr>
              <a:t>I</a:t>
            </a:r>
            <a:r>
              <a:rPr lang="en-US" sz="1500" b="1" dirty="0" err="1" smtClean="0">
                <a:solidFill>
                  <a:schemeClr val="bg1"/>
                </a:solidFill>
              </a:rPr>
              <a:t>kkinchi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usul</a:t>
            </a:r>
            <a:r>
              <a:rPr lang="en-US" sz="1500" b="1" dirty="0" smtClean="0">
                <a:solidFill>
                  <a:schemeClr val="bg1"/>
                </a:solidFill>
              </a:rPr>
              <a:t> - </a:t>
            </a:r>
            <a:r>
              <a:rPr lang="en-US" sz="1500" b="1" dirty="0" err="1" smtClean="0">
                <a:solidFill>
                  <a:schemeClr val="bg1"/>
                </a:solidFill>
              </a:rPr>
              <a:t>joriy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yilning</a:t>
            </a:r>
            <a:r>
              <a:rPr lang="en-US" sz="1500" b="1" dirty="0" smtClean="0">
                <a:solidFill>
                  <a:schemeClr val="bg1"/>
                </a:solidFill>
              </a:rPr>
              <a:t> 1 </a:t>
            </a:r>
            <a:r>
              <a:rPr lang="en-US" sz="1500" b="1" dirty="0" err="1" smtClean="0">
                <a:solidFill>
                  <a:schemeClr val="bg1"/>
                </a:solidFill>
              </a:rPr>
              <a:t>yanvarida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mavjud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bo‘lgan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asosiy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vositaning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narxiga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nisbatan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balans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qiymatini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to‘g‘ridan-to‘g‘ri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qayta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hisoblash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yo‘li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err="1" smtClean="0">
                <a:solidFill>
                  <a:schemeClr val="bg1"/>
                </a:solidFill>
              </a:rPr>
              <a:t>bilan</a:t>
            </a:r>
            <a:r>
              <a:rPr lang="en-US" sz="1500" b="1" dirty="0" smtClean="0">
                <a:solidFill>
                  <a:schemeClr val="bg1"/>
                </a:solidFill>
              </a:rPr>
              <a:t>. 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2285" y="610870"/>
            <a:ext cx="7245985" cy="803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a-ES" sz="1500" b="1" dirty="0" smtClean="0">
                <a:solidFill>
                  <a:srgbClr val="FFFFFF"/>
                </a:solidFill>
              </a:rPr>
              <a:t>Asosiy vositalarni baholash, ularning eskirishi va takror ishlab chiqarish.</a:t>
            </a:r>
            <a:endParaRPr lang="ca-ES" sz="1500" b="1" dirty="0">
              <a:solidFill>
                <a:srgbClr val="FFFFFF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5715137" y="1447677"/>
            <a:ext cx="363474" cy="4326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/>
          </a:p>
        </p:txBody>
      </p:sp>
      <p:sp>
        <p:nvSpPr>
          <p:cNvPr id="12" name="Стрелка вниз 11"/>
          <p:cNvSpPr/>
          <p:nvPr/>
        </p:nvSpPr>
        <p:spPr>
          <a:xfrm>
            <a:off x="6240145" y="2706370"/>
            <a:ext cx="363220" cy="471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/>
          </a:p>
        </p:txBody>
      </p:sp>
      <p:sp>
        <p:nvSpPr>
          <p:cNvPr id="13" name="Стрелка вниз 12"/>
          <p:cNvSpPr/>
          <p:nvPr/>
        </p:nvSpPr>
        <p:spPr>
          <a:xfrm>
            <a:off x="6781800" y="4191000"/>
            <a:ext cx="363220" cy="5689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ln/>
        </p:spPr>
        <p:txBody>
          <a:bodyPr vert="horz" wrap="square" lIns="0" tIns="45720" rIns="0" bIns="0" anchor="b" anchorCtr="0"/>
          <a:lstStyle/>
          <a:p>
            <a:pPr algn="ctr">
              <a:buNone/>
            </a:pPr>
            <a:r>
              <a:rPr sz="5400" dirty="0">
                <a:solidFill>
                  <a:srgbClr val="C00000"/>
                </a:solidFill>
              </a:rPr>
              <a:t/>
            </a:r>
            <a:br>
              <a:rPr sz="5400" dirty="0">
                <a:solidFill>
                  <a:srgbClr val="C00000"/>
                </a:solidFill>
              </a:rPr>
            </a:br>
            <a:r>
              <a:rPr sz="5400" dirty="0">
                <a:solidFill>
                  <a:srgbClr val="C00000"/>
                </a:solidFill>
              </a:rPr>
              <a:t/>
            </a:r>
            <a:br>
              <a:rPr sz="5400" dirty="0">
                <a:solidFill>
                  <a:srgbClr val="C00000"/>
                </a:solidFill>
              </a:rPr>
            </a:br>
            <a:r>
              <a:rPr lang="" altLang="x-none" sz="1800" b="1" dirty="0">
                <a:solidFill>
                  <a:srgbClr val="002060"/>
                </a:solidFill>
              </a:rPr>
              <a:t>Asosiy vositalarning eskirishi</a:t>
            </a:r>
            <a:r>
              <a:rPr sz="1800" b="1" dirty="0">
                <a:solidFill>
                  <a:srgbClr val="002060"/>
                </a:solidFill>
              </a:rPr>
              <a:t>.</a:t>
            </a:r>
            <a:r>
              <a:rPr lang="" altLang="x-none" sz="1800" dirty="0">
                <a:solidFill>
                  <a:srgbClr val="002060"/>
                </a:solidFill>
              </a:rPr>
              <a:t> Asosiy vositalarning eskirishini ikki xil mavjud: </a:t>
            </a:r>
            <a:r>
              <a:rPr lang="" altLang="x-none" sz="1800" b="1" dirty="0">
                <a:solidFill>
                  <a:srgbClr val="002060"/>
                </a:solidFill>
              </a:rPr>
              <a:t>jismoniy</a:t>
            </a:r>
            <a:r>
              <a:rPr lang="" altLang="x-none" sz="1800" dirty="0">
                <a:solidFill>
                  <a:srgbClr val="002060"/>
                </a:solidFill>
              </a:rPr>
              <a:t> va </a:t>
            </a:r>
            <a:r>
              <a:rPr lang="" altLang="x-none" sz="1800" b="1" dirty="0">
                <a:solidFill>
                  <a:srgbClr val="002060"/>
                </a:solidFill>
              </a:rPr>
              <a:t>ma’naviy.</a:t>
            </a:r>
            <a:r>
              <a:rPr lang="" altLang="x-none" sz="1800" dirty="0">
                <a:solidFill>
                  <a:srgbClr val="002060"/>
                </a:solidFill>
              </a:rPr>
              <a:t> </a:t>
            </a:r>
            <a:r>
              <a:rPr lang="ru-RU" altLang="x-none" sz="1800" dirty="0">
                <a:solidFill>
                  <a:srgbClr val="002060"/>
                </a:solidFill>
              </a:rPr>
              <a:t/>
            </a:r>
            <a:br>
              <a:rPr lang="ru-RU" altLang="x-none" sz="1800" dirty="0">
                <a:solidFill>
                  <a:srgbClr val="002060"/>
                </a:solidFill>
              </a:rPr>
            </a:br>
            <a:r>
              <a:rPr lang="ru-RU" altLang="x-none" sz="2800" dirty="0">
                <a:solidFill>
                  <a:srgbClr val="002060"/>
                </a:solidFill>
              </a:rPr>
              <a:t/>
            </a:r>
            <a:br>
              <a:rPr lang="ru-RU" altLang="x-none" sz="2800" dirty="0">
                <a:solidFill>
                  <a:srgbClr val="002060"/>
                </a:solidFill>
              </a:rPr>
            </a:br>
            <a:endParaRPr lang="ru-RU" altLang="x-none" sz="2800" b="1" dirty="0"/>
          </a:p>
        </p:txBody>
      </p:sp>
      <p:sp>
        <p:nvSpPr>
          <p:cNvPr id="16387" name="Объект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638800"/>
          </a:xfrm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rgbClr val="0BD0D9"/>
              </a:buClr>
              <a:buSzPct val="95000"/>
            </a:pPr>
            <a:r>
              <a:rPr lang="" altLang="x-none" kern="1200" dirty="0">
                <a:latin typeface="+mn-lt"/>
                <a:ea typeface="+mn-ea"/>
                <a:cs typeface="+mn-cs"/>
              </a:rPr>
              <a:t>J</a:t>
            </a:r>
            <a:r>
              <a:rPr lang="" altLang="x-none" sz="2400" kern="1200" dirty="0">
                <a:latin typeface="+mn-lt"/>
                <a:ea typeface="+mn-ea"/>
                <a:cs typeface="+mn-cs"/>
              </a:rPr>
              <a:t>ismoniy eskirish ulardan intensiv foydalanish jarayonida ham, harakatsizlik natijasida ham sodir bo‘ladi. </a:t>
            </a:r>
            <a:r>
              <a:rPr sz="2400" kern="1200" dirty="0">
                <a:latin typeface="+mn-lt"/>
                <a:ea typeface="+mn-ea"/>
                <a:cs typeface="+mn-cs"/>
              </a:rPr>
              <a:t>A</a:t>
            </a:r>
            <a:r>
              <a:rPr lang="" altLang="x-none" sz="2400" kern="1200" dirty="0">
                <a:latin typeface="+mn-lt"/>
                <a:ea typeface="+mn-ea"/>
                <a:cs typeface="+mn-cs"/>
              </a:rPr>
              <a:t>sosiy vositalar tabiiy va iqlim sharoitlari ta‘sirida eskiradi: metallning korroziyasi, yog‘och va boshqa jihozlarning chirishi kuzatiladi. Jismoniy eskirish - moddiy eskirish deb ataladi.</a:t>
            </a:r>
            <a:endParaRPr lang="ru-RU" altLang="x-none" kern="1200" dirty="0">
              <a:latin typeface="+mn-lt"/>
              <a:ea typeface="+mn-ea"/>
              <a:cs typeface="+mn-cs"/>
            </a:endParaRPr>
          </a:p>
          <a:p>
            <a:pPr>
              <a:buClr>
                <a:srgbClr val="0BD0D9"/>
              </a:buClr>
              <a:buSzPct val="95000"/>
            </a:pPr>
            <a:endParaRPr lang="ru-RU" altLang="x-none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6388" name="Объект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267200" cy="5364163"/>
          </a:xfrm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rgbClr val="0BD0D9"/>
              </a:buClr>
              <a:buSzPct val="95000"/>
            </a:pPr>
            <a:r>
              <a:rPr lang="" altLang="x-none" kern="1200" dirty="0">
                <a:latin typeface="+mn-lt"/>
                <a:ea typeface="+mn-ea"/>
                <a:cs typeface="+mn-cs"/>
              </a:rPr>
              <a:t>M</a:t>
            </a:r>
            <a:r>
              <a:rPr lang="" altLang="x-none" sz="2400" kern="1200" dirty="0">
                <a:latin typeface="+mn-lt"/>
                <a:ea typeface="+mn-ea"/>
                <a:cs typeface="+mn-cs"/>
              </a:rPr>
              <a:t>a’naviy eskirish degani hali ham foydalanishga yaroqli bo‘lgan asosiy vositalar endi iqtisodiy jihatdan ulardan foydalanish maqsadga muvofiq emas va ularni almashtirish zaruriyati paydo bo‘ladi. Eskirganlikning asosiy sababi - bu ilmiy-texnikaviy taraqqiyotning tezlashishi hisoblanadi.</a:t>
            </a:r>
            <a:endParaRPr lang="ru-RU" altLang="x-none" sz="2400" kern="1200" dirty="0">
              <a:latin typeface="+mn-lt"/>
              <a:ea typeface="+mn-ea"/>
              <a:cs typeface="+mn-cs"/>
            </a:endParaRPr>
          </a:p>
          <a:p>
            <a:pPr>
              <a:buClr>
                <a:srgbClr val="0BD0D9"/>
              </a:buClr>
              <a:buSzPct val="95000"/>
            </a:pPr>
            <a:endParaRPr lang="ru-RU" altLang="x-none" sz="2400" kern="1200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77*499"/>
  <p:tag name="TABLE_ENDDRAG_RECT" val="18*18*677*499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1504</TotalTime>
  <Words>894</Words>
  <Application>Microsoft Office PowerPoint</Application>
  <PresentationFormat>Экран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SimSun</vt:lpstr>
      <vt:lpstr>Arial</vt:lpstr>
      <vt:lpstr>Arial Black</vt:lpstr>
      <vt:lpstr>Calibri</vt:lpstr>
      <vt:lpstr>Constantia</vt:lpstr>
      <vt:lpstr>Times New Roman</vt:lpstr>
      <vt:lpstr>Wingdings 2</vt:lpstr>
      <vt:lpstr>Green Color</vt:lpstr>
      <vt:lpstr>Презентация PowerPoint</vt:lpstr>
      <vt:lpstr>Презентация PowerPoint</vt:lpstr>
      <vt:lpstr>Презентация PowerPoint</vt:lpstr>
      <vt:lpstr>Ular iqtisodiy mohiyatigako‘ra, asosiy hamda aylanma fondlarga   bo‘linadi.</vt:lpstr>
      <vt:lpstr>Презентация PowerPoint</vt:lpstr>
      <vt:lpstr>Презентация PowerPoint</vt:lpstr>
      <vt:lpstr>Asosiy fondlar (vositalar) ishlab chiqarish va noishlab chiqarish vositalariga bo’linadi</vt:lpstr>
      <vt:lpstr>Презентация PowerPoint</vt:lpstr>
      <vt:lpstr>Презентация PowerPoint</vt:lpstr>
      <vt:lpstr>  Asosiy vositalarni baholash, ularning eskirishi va takror ishlab chiqarish. </vt:lpstr>
      <vt:lpstr>Презентация PowerPoint</vt:lpstr>
      <vt:lpstr>  Asosiy vositalarning eskirishi. Asosiy vositalarning eskirishini ikki xil mavjud: jismoniy va ma’naviy.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Пользователь</cp:lastModifiedBy>
  <cp:revision>25</cp:revision>
  <dcterms:created xsi:type="dcterms:W3CDTF">2012-04-10T11:12:18Z</dcterms:created>
  <dcterms:modified xsi:type="dcterms:W3CDTF">2024-11-07T06:55:01Z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2502794F3493408F8E470709A96A1AB7_13</vt:lpwstr>
  </property>
  <property fmtid="{D5CDD505-2E9C-101B-9397-08002B2CF9AE}" pid="3" name="KSOProductBuildVer">
    <vt:lpwstr>1049-12.2.0.18607</vt:lpwstr>
  </property>
</Properties>
</file>