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Corben" panose="020B0604020202020204" charset="0"/>
      <p:regular r:id="rId17"/>
    </p:embeddedFont>
    <p:embeddedFont>
      <p:font typeface="Nobile" panose="020B0604020202020204" charset="0"/>
      <p:regular r:id="rId1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3" d="100"/>
          <a:sy n="53" d="100"/>
        </p:scale>
        <p:origin x="114" y="10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1076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184083"/>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1B1B27"/>
                </a:solidFill>
                <a:latin typeface="Corben" pitchFamily="34" charset="0"/>
                <a:ea typeface="Corben" pitchFamily="34" charset="-122"/>
                <a:cs typeface="Corben" pitchFamily="34" charset="-120"/>
              </a:rPr>
              <a:t>Accounting and Audit: The Digital Transformation</a:t>
            </a:r>
            <a:endParaRPr lang="en-US" sz="4450" dirty="0"/>
          </a:p>
        </p:txBody>
      </p:sp>
      <p:sp>
        <p:nvSpPr>
          <p:cNvPr id="4" name="Text 1"/>
          <p:cNvSpPr/>
          <p:nvPr/>
        </p:nvSpPr>
        <p:spPr>
          <a:xfrm>
            <a:off x="793790" y="3941802"/>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404155"/>
                </a:solidFill>
                <a:latin typeface="Nobile" pitchFamily="34" charset="0"/>
                <a:ea typeface="Nobile" pitchFamily="34" charset="-122"/>
                <a:cs typeface="Nobile" pitchFamily="34" charset="-120"/>
              </a:rPr>
              <a:t>This presentation explores the profound impact of digitalization on the accounting and auditing landscape. We'll delve into key areas of transformation, including blockchain technology, automation, and the rise of continuous auditing.</a:t>
            </a:r>
            <a:endParaRPr lang="en-US" sz="1750" dirty="0"/>
          </a:p>
        </p:txBody>
      </p:sp>
      <p:sp>
        <p:nvSpPr>
          <p:cNvPr id="5" name="Shape 2"/>
          <p:cNvSpPr/>
          <p:nvPr/>
        </p:nvSpPr>
        <p:spPr>
          <a:xfrm>
            <a:off x="793790" y="5665470"/>
            <a:ext cx="362903" cy="362903"/>
          </a:xfrm>
          <a:prstGeom prst="roundRect">
            <a:avLst>
              <a:gd name="adj" fmla="val 25194296"/>
            </a:avLst>
          </a:prstGeom>
          <a:noFill/>
          <a:ln w="7620">
            <a:solidFill>
              <a:srgbClr val="FFFFFF"/>
            </a:solidFill>
            <a:prstDash val="solid"/>
          </a:ln>
        </p:spPr>
      </p:sp>
      <p:sp>
        <p:nvSpPr>
          <p:cNvPr id="7" name="Text 3"/>
          <p:cNvSpPr/>
          <p:nvPr/>
        </p:nvSpPr>
        <p:spPr>
          <a:xfrm>
            <a:off x="1270040" y="5648563"/>
            <a:ext cx="3811548" cy="396835"/>
          </a:xfrm>
          <a:prstGeom prst="rect">
            <a:avLst/>
          </a:prstGeom>
          <a:noFill/>
          <a:ln/>
        </p:spPr>
        <p:txBody>
          <a:bodyPr wrap="none" lIns="0" tIns="0" rIns="0" bIns="0" rtlCol="0" anchor="t"/>
          <a:lstStyle/>
          <a:p>
            <a:pPr marL="0" indent="0" algn="l">
              <a:lnSpc>
                <a:spcPts val="3100"/>
              </a:lnSpc>
              <a:buNone/>
            </a:pPr>
            <a:r>
              <a:rPr lang="en-US" sz="2200" b="1" dirty="0">
                <a:solidFill>
                  <a:srgbClr val="404155"/>
                </a:solidFill>
                <a:latin typeface="Nobile Bold" pitchFamily="34" charset="0"/>
                <a:ea typeface="Nobile Bold" pitchFamily="34" charset="-122"/>
                <a:cs typeface="Nobile Bold" pitchFamily="34" charset="-120"/>
              </a:rPr>
              <a:t>by </a:t>
            </a:r>
            <a:r>
              <a:rPr lang="uz-Latn-UZ" sz="2200" b="1" dirty="0">
                <a:solidFill>
                  <a:srgbClr val="404155"/>
                </a:solidFill>
                <a:latin typeface="Nobile Bold" pitchFamily="34" charset="0"/>
                <a:ea typeface="Nobile Bold" pitchFamily="34" charset="-122"/>
                <a:cs typeface="Nobile Bold" pitchFamily="34" charset="-120"/>
              </a:rPr>
              <a:t>Gayrat Berdiyev</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4463534"/>
            <a:ext cx="7467362" cy="708779"/>
          </a:xfrm>
          <a:prstGeom prst="rect">
            <a:avLst/>
          </a:prstGeom>
          <a:noFill/>
          <a:ln/>
        </p:spPr>
        <p:txBody>
          <a:bodyPr wrap="none" lIns="0" tIns="0" rIns="0" bIns="0" rtlCol="0" anchor="t"/>
          <a:lstStyle/>
          <a:p>
            <a:pPr marL="0" indent="0">
              <a:lnSpc>
                <a:spcPts val="5550"/>
              </a:lnSpc>
              <a:buNone/>
            </a:pPr>
            <a:r>
              <a:rPr lang="en-US" sz="4450" dirty="0">
                <a:solidFill>
                  <a:srgbClr val="1B1B27"/>
                </a:solidFill>
                <a:latin typeface="Corben" pitchFamily="34" charset="0"/>
                <a:ea typeface="Corben" pitchFamily="34" charset="-122"/>
                <a:cs typeface="Corben" pitchFamily="34" charset="-120"/>
              </a:rPr>
              <a:t>The Rise of the "Smart Firm"</a:t>
            </a:r>
            <a:endParaRPr lang="en-US" sz="4450" dirty="0"/>
          </a:p>
        </p:txBody>
      </p:sp>
      <p:sp>
        <p:nvSpPr>
          <p:cNvPr id="4" name="Text 1"/>
          <p:cNvSpPr/>
          <p:nvPr/>
        </p:nvSpPr>
        <p:spPr>
          <a:xfrm>
            <a:off x="793790" y="5512475"/>
            <a:ext cx="13042821" cy="1088708"/>
          </a:xfrm>
          <a:prstGeom prst="rect">
            <a:avLst/>
          </a:prstGeom>
          <a:noFill/>
          <a:ln/>
        </p:spPr>
        <p:txBody>
          <a:bodyPr wrap="square" lIns="0" tIns="0" rIns="0" bIns="0" rtlCol="0" anchor="t"/>
          <a:lstStyle/>
          <a:p>
            <a:pPr marL="0" indent="0">
              <a:lnSpc>
                <a:spcPts val="2850"/>
              </a:lnSpc>
              <a:buNone/>
            </a:pPr>
            <a:r>
              <a:rPr lang="en-US" sz="1750" dirty="0">
                <a:solidFill>
                  <a:srgbClr val="404155"/>
                </a:solidFill>
                <a:latin typeface="Nobile" pitchFamily="34" charset="0"/>
                <a:ea typeface="Nobile" pitchFamily="34" charset="-122"/>
                <a:cs typeface="Nobile" pitchFamily="34" charset="-120"/>
              </a:rPr>
              <a:t>The traditional power struggle between owners and managers is being disrupted by the emergence of the "smart firm." This concept envisions artificial intelligence as the driving force behind corporate decisions, potentially leading to a new paradigm for accounting and auditing.</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177058"/>
            <a:ext cx="10867787" cy="708779"/>
          </a:xfrm>
          <a:prstGeom prst="rect">
            <a:avLst/>
          </a:prstGeom>
          <a:noFill/>
          <a:ln/>
        </p:spPr>
        <p:txBody>
          <a:bodyPr wrap="none" lIns="0" tIns="0" rIns="0" bIns="0" rtlCol="0" anchor="t"/>
          <a:lstStyle/>
          <a:p>
            <a:pPr marL="0" indent="0">
              <a:lnSpc>
                <a:spcPts val="5550"/>
              </a:lnSpc>
              <a:buNone/>
            </a:pPr>
            <a:r>
              <a:rPr lang="en-US" sz="4450" dirty="0">
                <a:solidFill>
                  <a:srgbClr val="1B1B27"/>
                </a:solidFill>
                <a:latin typeface="Corben" pitchFamily="34" charset="0"/>
                <a:ea typeface="Corben" pitchFamily="34" charset="-122"/>
                <a:cs typeface="Corben" pitchFamily="34" charset="-120"/>
              </a:rPr>
              <a:t>Digitalization: A Multifaceted Revolution</a:t>
            </a:r>
            <a:endParaRPr lang="en-US" sz="4450" dirty="0"/>
          </a:p>
        </p:txBody>
      </p:sp>
      <p:sp>
        <p:nvSpPr>
          <p:cNvPr id="3" name="Text 1"/>
          <p:cNvSpPr/>
          <p:nvPr/>
        </p:nvSpPr>
        <p:spPr>
          <a:xfrm>
            <a:off x="793790" y="345281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1B1B27"/>
                </a:solidFill>
                <a:latin typeface="Corben" pitchFamily="34" charset="0"/>
                <a:ea typeface="Corben" pitchFamily="34" charset="-122"/>
                <a:cs typeface="Corben" pitchFamily="34" charset="-120"/>
              </a:rPr>
              <a:t>Industry 4.0</a:t>
            </a:r>
            <a:endParaRPr lang="en-US" sz="2200" dirty="0"/>
          </a:p>
        </p:txBody>
      </p:sp>
      <p:sp>
        <p:nvSpPr>
          <p:cNvPr id="4" name="Text 2"/>
          <p:cNvSpPr/>
          <p:nvPr/>
        </p:nvSpPr>
        <p:spPr>
          <a:xfrm>
            <a:off x="793790" y="4033957"/>
            <a:ext cx="6244709" cy="1814513"/>
          </a:xfrm>
          <a:prstGeom prst="rect">
            <a:avLst/>
          </a:prstGeom>
          <a:noFill/>
          <a:ln/>
        </p:spPr>
        <p:txBody>
          <a:bodyPr wrap="square" lIns="0" tIns="0" rIns="0" bIns="0" rtlCol="0" anchor="t"/>
          <a:lstStyle/>
          <a:p>
            <a:pPr marL="0" indent="0">
              <a:lnSpc>
                <a:spcPts val="2850"/>
              </a:lnSpc>
              <a:buNone/>
            </a:pPr>
            <a:r>
              <a:rPr lang="en-US" sz="1750" dirty="0">
                <a:solidFill>
                  <a:srgbClr val="404155"/>
                </a:solidFill>
                <a:latin typeface="Nobile" pitchFamily="34" charset="0"/>
                <a:ea typeface="Nobile" pitchFamily="34" charset="-122"/>
                <a:cs typeface="Nobile" pitchFamily="34" charset="-120"/>
              </a:rPr>
              <a:t>The digital economy, characterized by Industry 4.0, embraces technologies like the Internet of Things (IoT), Cyber Physical Systems (CPS), and intelligent factories. These advancements aim to optimize industrial production, engineering, and supply chains.</a:t>
            </a:r>
            <a:endParaRPr lang="en-US" sz="1750" dirty="0"/>
          </a:p>
        </p:txBody>
      </p:sp>
      <p:sp>
        <p:nvSpPr>
          <p:cNvPr id="5" name="Text 3"/>
          <p:cNvSpPr/>
          <p:nvPr/>
        </p:nvSpPr>
        <p:spPr>
          <a:xfrm>
            <a:off x="7599521" y="3452813"/>
            <a:ext cx="3954185" cy="354330"/>
          </a:xfrm>
          <a:prstGeom prst="rect">
            <a:avLst/>
          </a:prstGeom>
          <a:noFill/>
          <a:ln/>
        </p:spPr>
        <p:txBody>
          <a:bodyPr wrap="none" lIns="0" tIns="0" rIns="0" bIns="0" rtlCol="0" anchor="t"/>
          <a:lstStyle/>
          <a:p>
            <a:pPr marL="0" indent="0">
              <a:lnSpc>
                <a:spcPts val="2750"/>
              </a:lnSpc>
              <a:buNone/>
            </a:pPr>
            <a:r>
              <a:rPr lang="en-US" sz="2200" dirty="0">
                <a:solidFill>
                  <a:srgbClr val="1B1B27"/>
                </a:solidFill>
                <a:latin typeface="Corben" pitchFamily="34" charset="0"/>
                <a:ea typeface="Corben" pitchFamily="34" charset="-122"/>
                <a:cs typeface="Corben" pitchFamily="34" charset="-120"/>
              </a:rPr>
              <a:t>Opportunities and Challenges</a:t>
            </a:r>
            <a:endParaRPr lang="en-US" sz="2200" dirty="0"/>
          </a:p>
        </p:txBody>
      </p:sp>
      <p:sp>
        <p:nvSpPr>
          <p:cNvPr id="6" name="Text 4"/>
          <p:cNvSpPr/>
          <p:nvPr/>
        </p:nvSpPr>
        <p:spPr>
          <a:xfrm>
            <a:off x="7599521" y="4033957"/>
            <a:ext cx="6244709" cy="1451610"/>
          </a:xfrm>
          <a:prstGeom prst="rect">
            <a:avLst/>
          </a:prstGeom>
          <a:noFill/>
          <a:ln/>
        </p:spPr>
        <p:txBody>
          <a:bodyPr wrap="square" lIns="0" tIns="0" rIns="0" bIns="0" rtlCol="0" anchor="t"/>
          <a:lstStyle/>
          <a:p>
            <a:pPr marL="0" indent="0">
              <a:lnSpc>
                <a:spcPts val="2850"/>
              </a:lnSpc>
              <a:buNone/>
            </a:pPr>
            <a:r>
              <a:rPr lang="en-US" sz="1750" dirty="0">
                <a:solidFill>
                  <a:srgbClr val="404155"/>
                </a:solidFill>
                <a:latin typeface="Nobile" pitchFamily="34" charset="0"/>
                <a:ea typeface="Nobile" pitchFamily="34" charset="-122"/>
                <a:cs typeface="Nobile" pitchFamily="34" charset="-120"/>
              </a:rPr>
              <a:t>Digitalization offers benefits like enhanced transparency, accuracy, and reduced costs. However, it also presents complexities, legal uncertainties, and the need for new standards and trust frameworks.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2338"/>
          </a:xfrm>
          <a:prstGeom prst="rect">
            <a:avLst/>
          </a:prstGeom>
        </p:spPr>
      </p:pic>
      <p:sp>
        <p:nvSpPr>
          <p:cNvPr id="3" name="Text 0"/>
          <p:cNvSpPr/>
          <p:nvPr/>
        </p:nvSpPr>
        <p:spPr>
          <a:xfrm>
            <a:off x="744260" y="584716"/>
            <a:ext cx="7655481" cy="1328976"/>
          </a:xfrm>
          <a:prstGeom prst="rect">
            <a:avLst/>
          </a:prstGeom>
          <a:noFill/>
          <a:ln/>
        </p:spPr>
        <p:txBody>
          <a:bodyPr wrap="square" lIns="0" tIns="0" rIns="0" bIns="0" rtlCol="0" anchor="t"/>
          <a:lstStyle/>
          <a:p>
            <a:pPr marL="0" indent="0">
              <a:lnSpc>
                <a:spcPts val="5200"/>
              </a:lnSpc>
              <a:buNone/>
            </a:pPr>
            <a:r>
              <a:rPr lang="en-US" sz="4150" dirty="0">
                <a:solidFill>
                  <a:srgbClr val="1B1B27"/>
                </a:solidFill>
                <a:latin typeface="Corben" pitchFamily="34" charset="0"/>
                <a:ea typeface="Corben" pitchFamily="34" charset="-122"/>
                <a:cs typeface="Corben" pitchFamily="34" charset="-120"/>
              </a:rPr>
              <a:t>Digitalization's Impact on the Accounting Pyramid</a:t>
            </a:r>
            <a:endParaRPr lang="en-US" sz="4150" dirty="0"/>
          </a:p>
        </p:txBody>
      </p:sp>
      <p:sp>
        <p:nvSpPr>
          <p:cNvPr id="4" name="Shape 1"/>
          <p:cNvSpPr/>
          <p:nvPr/>
        </p:nvSpPr>
        <p:spPr>
          <a:xfrm>
            <a:off x="744260" y="2232660"/>
            <a:ext cx="3721418" cy="3281482"/>
          </a:xfrm>
          <a:prstGeom prst="roundRect">
            <a:avLst>
              <a:gd name="adj" fmla="val 2722"/>
            </a:avLst>
          </a:prstGeom>
          <a:solidFill>
            <a:srgbClr val="D2D9F9"/>
          </a:solidFill>
          <a:ln w="7620">
            <a:solidFill>
              <a:srgbClr val="B8BFDF"/>
            </a:solidFill>
            <a:prstDash val="solid"/>
          </a:ln>
        </p:spPr>
      </p:sp>
      <p:sp>
        <p:nvSpPr>
          <p:cNvPr id="5" name="Text 2"/>
          <p:cNvSpPr/>
          <p:nvPr/>
        </p:nvSpPr>
        <p:spPr>
          <a:xfrm>
            <a:off x="964525" y="2452926"/>
            <a:ext cx="2658070" cy="332303"/>
          </a:xfrm>
          <a:prstGeom prst="rect">
            <a:avLst/>
          </a:prstGeom>
          <a:noFill/>
          <a:ln/>
        </p:spPr>
        <p:txBody>
          <a:bodyPr wrap="none" lIns="0" tIns="0" rIns="0" bIns="0" rtlCol="0" anchor="t"/>
          <a:lstStyle/>
          <a:p>
            <a:pPr marL="0" indent="0">
              <a:lnSpc>
                <a:spcPts val="2600"/>
              </a:lnSpc>
              <a:buNone/>
            </a:pPr>
            <a:r>
              <a:rPr lang="en-US" sz="2050" dirty="0">
                <a:solidFill>
                  <a:srgbClr val="404155"/>
                </a:solidFill>
                <a:latin typeface="Corben" pitchFamily="34" charset="0"/>
                <a:ea typeface="Corben" pitchFamily="34" charset="-122"/>
                <a:cs typeface="Corben" pitchFamily="34" charset="-120"/>
              </a:rPr>
              <a:t>Blockchain</a:t>
            </a:r>
            <a:endParaRPr lang="en-US" sz="2050" dirty="0"/>
          </a:p>
        </p:txBody>
      </p:sp>
      <p:sp>
        <p:nvSpPr>
          <p:cNvPr id="6" name="Text 3"/>
          <p:cNvSpPr/>
          <p:nvPr/>
        </p:nvSpPr>
        <p:spPr>
          <a:xfrm>
            <a:off x="964525" y="2912745"/>
            <a:ext cx="3280886" cy="2040969"/>
          </a:xfrm>
          <a:prstGeom prst="rect">
            <a:avLst/>
          </a:prstGeom>
          <a:noFill/>
          <a:ln/>
        </p:spPr>
        <p:txBody>
          <a:bodyPr wrap="square" lIns="0" tIns="0" rIns="0" bIns="0" rtlCol="0" anchor="t"/>
          <a:lstStyle/>
          <a:p>
            <a:pPr marL="0" indent="0">
              <a:lnSpc>
                <a:spcPts val="2650"/>
              </a:lnSpc>
              <a:buNone/>
            </a:pPr>
            <a:r>
              <a:rPr lang="en-US" sz="1650" dirty="0">
                <a:solidFill>
                  <a:srgbClr val="404155"/>
                </a:solidFill>
                <a:latin typeface="Nobile" pitchFamily="34" charset="0"/>
                <a:ea typeface="Nobile" pitchFamily="34" charset="-122"/>
                <a:cs typeface="Nobile" pitchFamily="34" charset="-120"/>
              </a:rPr>
              <a:t>Blockchain technology offers potential for streamlining accounting and auditing by creating a secure, transparent, and tamper-proof ledger for transactions.</a:t>
            </a:r>
            <a:endParaRPr lang="en-US" sz="1650" dirty="0"/>
          </a:p>
        </p:txBody>
      </p:sp>
      <p:sp>
        <p:nvSpPr>
          <p:cNvPr id="7" name="Shape 4"/>
          <p:cNvSpPr/>
          <p:nvPr/>
        </p:nvSpPr>
        <p:spPr>
          <a:xfrm>
            <a:off x="4678323" y="2232660"/>
            <a:ext cx="3721418" cy="3281482"/>
          </a:xfrm>
          <a:prstGeom prst="roundRect">
            <a:avLst>
              <a:gd name="adj" fmla="val 2722"/>
            </a:avLst>
          </a:prstGeom>
          <a:solidFill>
            <a:srgbClr val="D2D9F9"/>
          </a:solidFill>
          <a:ln w="7620">
            <a:solidFill>
              <a:srgbClr val="B8BFDF"/>
            </a:solidFill>
            <a:prstDash val="solid"/>
          </a:ln>
        </p:spPr>
      </p:sp>
      <p:sp>
        <p:nvSpPr>
          <p:cNvPr id="8" name="Text 5"/>
          <p:cNvSpPr/>
          <p:nvPr/>
        </p:nvSpPr>
        <p:spPr>
          <a:xfrm>
            <a:off x="4898588" y="2452926"/>
            <a:ext cx="2658070" cy="332303"/>
          </a:xfrm>
          <a:prstGeom prst="rect">
            <a:avLst/>
          </a:prstGeom>
          <a:noFill/>
          <a:ln/>
        </p:spPr>
        <p:txBody>
          <a:bodyPr wrap="none" lIns="0" tIns="0" rIns="0" bIns="0" rtlCol="0" anchor="t"/>
          <a:lstStyle/>
          <a:p>
            <a:pPr marL="0" indent="0">
              <a:lnSpc>
                <a:spcPts val="2600"/>
              </a:lnSpc>
              <a:buNone/>
            </a:pPr>
            <a:r>
              <a:rPr lang="en-US" sz="2050" dirty="0">
                <a:solidFill>
                  <a:srgbClr val="404155"/>
                </a:solidFill>
                <a:latin typeface="Corben" pitchFamily="34" charset="0"/>
                <a:ea typeface="Corben" pitchFamily="34" charset="-122"/>
                <a:cs typeface="Corben" pitchFamily="34" charset="-120"/>
              </a:rPr>
              <a:t>Robotics</a:t>
            </a:r>
            <a:endParaRPr lang="en-US" sz="2050" dirty="0"/>
          </a:p>
        </p:txBody>
      </p:sp>
      <p:sp>
        <p:nvSpPr>
          <p:cNvPr id="9" name="Text 6"/>
          <p:cNvSpPr/>
          <p:nvPr/>
        </p:nvSpPr>
        <p:spPr>
          <a:xfrm>
            <a:off x="4898588" y="2912745"/>
            <a:ext cx="3280886" cy="2381131"/>
          </a:xfrm>
          <a:prstGeom prst="rect">
            <a:avLst/>
          </a:prstGeom>
          <a:noFill/>
          <a:ln/>
        </p:spPr>
        <p:txBody>
          <a:bodyPr wrap="square" lIns="0" tIns="0" rIns="0" bIns="0" rtlCol="0" anchor="t"/>
          <a:lstStyle/>
          <a:p>
            <a:pPr marL="0" indent="0">
              <a:lnSpc>
                <a:spcPts val="2650"/>
              </a:lnSpc>
              <a:buNone/>
            </a:pPr>
            <a:r>
              <a:rPr lang="en-US" sz="1650" dirty="0">
                <a:solidFill>
                  <a:srgbClr val="404155"/>
                </a:solidFill>
                <a:latin typeface="Nobile" pitchFamily="34" charset="0"/>
                <a:ea typeface="Nobile" pitchFamily="34" charset="-122"/>
                <a:cs typeface="Nobile" pitchFamily="34" charset="-120"/>
              </a:rPr>
              <a:t>Automation through robotics can significantly enhance efficiency in accounting operations by automating repetitive tasks, freeing up accountants for more strategic roles.</a:t>
            </a:r>
            <a:endParaRPr lang="en-US" sz="1650" dirty="0"/>
          </a:p>
        </p:txBody>
      </p:sp>
      <p:sp>
        <p:nvSpPr>
          <p:cNvPr id="10" name="Shape 7"/>
          <p:cNvSpPr/>
          <p:nvPr/>
        </p:nvSpPr>
        <p:spPr>
          <a:xfrm>
            <a:off x="744260" y="5726787"/>
            <a:ext cx="7655481" cy="1920835"/>
          </a:xfrm>
          <a:prstGeom prst="roundRect">
            <a:avLst>
              <a:gd name="adj" fmla="val 4650"/>
            </a:avLst>
          </a:prstGeom>
          <a:solidFill>
            <a:srgbClr val="D2D9F9"/>
          </a:solidFill>
          <a:ln w="7620">
            <a:solidFill>
              <a:srgbClr val="B8BFDF"/>
            </a:solidFill>
            <a:prstDash val="solid"/>
          </a:ln>
        </p:spPr>
      </p:sp>
      <p:sp>
        <p:nvSpPr>
          <p:cNvPr id="11" name="Text 8"/>
          <p:cNvSpPr/>
          <p:nvPr/>
        </p:nvSpPr>
        <p:spPr>
          <a:xfrm>
            <a:off x="964525" y="5947053"/>
            <a:ext cx="2658070" cy="332303"/>
          </a:xfrm>
          <a:prstGeom prst="rect">
            <a:avLst/>
          </a:prstGeom>
          <a:noFill/>
          <a:ln/>
        </p:spPr>
        <p:txBody>
          <a:bodyPr wrap="none" lIns="0" tIns="0" rIns="0" bIns="0" rtlCol="0" anchor="t"/>
          <a:lstStyle/>
          <a:p>
            <a:pPr marL="0" indent="0">
              <a:lnSpc>
                <a:spcPts val="2600"/>
              </a:lnSpc>
              <a:buNone/>
            </a:pPr>
            <a:r>
              <a:rPr lang="en-US" sz="2050" dirty="0">
                <a:solidFill>
                  <a:srgbClr val="404155"/>
                </a:solidFill>
                <a:latin typeface="Corben" pitchFamily="34" charset="0"/>
                <a:ea typeface="Corben" pitchFamily="34" charset="-122"/>
                <a:cs typeface="Corben" pitchFamily="34" charset="-120"/>
              </a:rPr>
              <a:t>Digital Twins</a:t>
            </a:r>
            <a:endParaRPr lang="en-US" sz="2050" dirty="0"/>
          </a:p>
        </p:txBody>
      </p:sp>
      <p:sp>
        <p:nvSpPr>
          <p:cNvPr id="12" name="Text 9"/>
          <p:cNvSpPr/>
          <p:nvPr/>
        </p:nvSpPr>
        <p:spPr>
          <a:xfrm>
            <a:off x="964525" y="6406872"/>
            <a:ext cx="7214949" cy="1020485"/>
          </a:xfrm>
          <a:prstGeom prst="rect">
            <a:avLst/>
          </a:prstGeom>
          <a:noFill/>
          <a:ln/>
        </p:spPr>
        <p:txBody>
          <a:bodyPr wrap="square" lIns="0" tIns="0" rIns="0" bIns="0" rtlCol="0" anchor="t"/>
          <a:lstStyle/>
          <a:p>
            <a:pPr marL="0" indent="0">
              <a:lnSpc>
                <a:spcPts val="2650"/>
              </a:lnSpc>
              <a:buNone/>
            </a:pPr>
            <a:r>
              <a:rPr lang="en-US" sz="1650" dirty="0">
                <a:solidFill>
                  <a:srgbClr val="404155"/>
                </a:solidFill>
                <a:latin typeface="Nobile" pitchFamily="34" charset="0"/>
                <a:ea typeface="Nobile" pitchFamily="34" charset="-122"/>
                <a:cs typeface="Nobile" pitchFamily="34" charset="-120"/>
              </a:rPr>
              <a:t>Digital twin technology creates real-time digital representations of physical assets, leading to improved inventory management, operational efficiency, and enhanced financial reporting.</a:t>
            </a:r>
            <a:endParaRPr lang="en-US" sz="1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510076"/>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1B1B27"/>
                </a:solidFill>
                <a:latin typeface="Corben" pitchFamily="34" charset="0"/>
                <a:ea typeface="Corben" pitchFamily="34" charset="-122"/>
                <a:cs typeface="Corben" pitchFamily="34" charset="-120"/>
              </a:rPr>
              <a:t>Blockchain's Potential for Accounting and Auditing</a:t>
            </a:r>
            <a:endParaRPr lang="en-US" sz="4450" dirty="0"/>
          </a:p>
        </p:txBody>
      </p:sp>
      <p:sp>
        <p:nvSpPr>
          <p:cNvPr id="4" name="Text 1"/>
          <p:cNvSpPr/>
          <p:nvPr/>
        </p:nvSpPr>
        <p:spPr>
          <a:xfrm>
            <a:off x="6280190" y="4267795"/>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404155"/>
                </a:solidFill>
                <a:latin typeface="Nobile" pitchFamily="34" charset="0"/>
                <a:ea typeface="Nobile" pitchFamily="34" charset="-122"/>
                <a:cs typeface="Nobile" pitchFamily="34" charset="-120"/>
              </a:rPr>
              <a:t>Blockchain's distributed, transparent, and tamper-proof nature promises to revolutionize accounting and auditing. It could enhance trust, reduce fraud, and create new opportunities for efficiency and transparency.</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10565" y="1038225"/>
            <a:ext cx="9468088" cy="634365"/>
          </a:xfrm>
          <a:prstGeom prst="rect">
            <a:avLst/>
          </a:prstGeom>
          <a:noFill/>
          <a:ln/>
        </p:spPr>
        <p:txBody>
          <a:bodyPr wrap="none" lIns="0" tIns="0" rIns="0" bIns="0" rtlCol="0" anchor="t"/>
          <a:lstStyle/>
          <a:p>
            <a:pPr marL="0" indent="0">
              <a:lnSpc>
                <a:spcPts val="4950"/>
              </a:lnSpc>
              <a:buNone/>
            </a:pPr>
            <a:r>
              <a:rPr lang="en-US" sz="3950" dirty="0">
                <a:solidFill>
                  <a:srgbClr val="1B1B27"/>
                </a:solidFill>
                <a:latin typeface="Corben" pitchFamily="34" charset="0"/>
                <a:ea typeface="Corben" pitchFamily="34" charset="-122"/>
                <a:cs typeface="Corben" pitchFamily="34" charset="-120"/>
              </a:rPr>
              <a:t>The Evolution of Blockchain Technology</a:t>
            </a:r>
            <a:endParaRPr lang="en-US" sz="3950" dirty="0"/>
          </a:p>
        </p:txBody>
      </p:sp>
      <p:sp>
        <p:nvSpPr>
          <p:cNvPr id="4" name="Shape 1"/>
          <p:cNvSpPr/>
          <p:nvPr/>
        </p:nvSpPr>
        <p:spPr>
          <a:xfrm>
            <a:off x="1003578" y="1977033"/>
            <a:ext cx="22860" cy="5214223"/>
          </a:xfrm>
          <a:prstGeom prst="roundRect">
            <a:avLst>
              <a:gd name="adj" fmla="val 373005"/>
            </a:avLst>
          </a:prstGeom>
          <a:solidFill>
            <a:srgbClr val="B8BFDF"/>
          </a:solidFill>
          <a:ln/>
        </p:spPr>
      </p:sp>
      <p:sp>
        <p:nvSpPr>
          <p:cNvPr id="5" name="Shape 2"/>
          <p:cNvSpPr/>
          <p:nvPr/>
        </p:nvSpPr>
        <p:spPr>
          <a:xfrm>
            <a:off x="1220510" y="2422327"/>
            <a:ext cx="710565" cy="22860"/>
          </a:xfrm>
          <a:prstGeom prst="roundRect">
            <a:avLst>
              <a:gd name="adj" fmla="val 373005"/>
            </a:avLst>
          </a:prstGeom>
          <a:solidFill>
            <a:srgbClr val="B8BFDF"/>
          </a:solidFill>
          <a:ln/>
        </p:spPr>
      </p:sp>
      <p:sp>
        <p:nvSpPr>
          <p:cNvPr id="6" name="Shape 3"/>
          <p:cNvSpPr/>
          <p:nvPr/>
        </p:nvSpPr>
        <p:spPr>
          <a:xfrm>
            <a:off x="786646" y="2205395"/>
            <a:ext cx="456724" cy="456724"/>
          </a:xfrm>
          <a:prstGeom prst="roundRect">
            <a:avLst>
              <a:gd name="adj" fmla="val 18670"/>
            </a:avLst>
          </a:prstGeom>
          <a:solidFill>
            <a:srgbClr val="D2D9F9"/>
          </a:solidFill>
          <a:ln w="7620">
            <a:solidFill>
              <a:srgbClr val="B8BFDF"/>
            </a:solidFill>
            <a:prstDash val="solid"/>
          </a:ln>
        </p:spPr>
      </p:sp>
      <p:sp>
        <p:nvSpPr>
          <p:cNvPr id="7" name="Text 4"/>
          <p:cNvSpPr/>
          <p:nvPr/>
        </p:nvSpPr>
        <p:spPr>
          <a:xfrm>
            <a:off x="970002" y="2281476"/>
            <a:ext cx="90011" cy="304562"/>
          </a:xfrm>
          <a:prstGeom prst="rect">
            <a:avLst/>
          </a:prstGeom>
          <a:noFill/>
          <a:ln/>
        </p:spPr>
        <p:txBody>
          <a:bodyPr wrap="none" lIns="0" tIns="0" rIns="0" bIns="0" rtlCol="0" anchor="t"/>
          <a:lstStyle/>
          <a:p>
            <a:pPr marL="0" indent="0" algn="ctr">
              <a:lnSpc>
                <a:spcPts val="2350"/>
              </a:lnSpc>
              <a:buNone/>
            </a:pPr>
            <a:r>
              <a:rPr lang="en-US" sz="2350" dirty="0">
                <a:solidFill>
                  <a:srgbClr val="404155"/>
                </a:solidFill>
                <a:latin typeface="Corben" pitchFamily="34" charset="0"/>
                <a:ea typeface="Corben" pitchFamily="34" charset="-122"/>
                <a:cs typeface="Corben" pitchFamily="34" charset="-120"/>
              </a:rPr>
              <a:t>1</a:t>
            </a:r>
            <a:endParaRPr lang="en-US" sz="2350" dirty="0"/>
          </a:p>
        </p:txBody>
      </p:sp>
      <p:sp>
        <p:nvSpPr>
          <p:cNvPr id="8" name="Text 5"/>
          <p:cNvSpPr/>
          <p:nvPr/>
        </p:nvSpPr>
        <p:spPr>
          <a:xfrm>
            <a:off x="2131576" y="2180034"/>
            <a:ext cx="2537698" cy="317063"/>
          </a:xfrm>
          <a:prstGeom prst="rect">
            <a:avLst/>
          </a:prstGeom>
          <a:noFill/>
          <a:ln/>
        </p:spPr>
        <p:txBody>
          <a:bodyPr wrap="none" lIns="0" tIns="0" rIns="0" bIns="0" rtlCol="0" anchor="t"/>
          <a:lstStyle/>
          <a:p>
            <a:pPr marL="0" indent="0" algn="l">
              <a:lnSpc>
                <a:spcPts val="2450"/>
              </a:lnSpc>
              <a:buNone/>
            </a:pPr>
            <a:r>
              <a:rPr lang="en-US" sz="1950" dirty="0">
                <a:solidFill>
                  <a:srgbClr val="404155"/>
                </a:solidFill>
                <a:latin typeface="Corben" pitchFamily="34" charset="0"/>
                <a:ea typeface="Corben" pitchFamily="34" charset="-122"/>
                <a:cs typeface="Corben" pitchFamily="34" charset="-120"/>
              </a:rPr>
              <a:t>Blockchain 1.0</a:t>
            </a:r>
            <a:endParaRPr lang="en-US" sz="1950" dirty="0"/>
          </a:p>
        </p:txBody>
      </p:sp>
      <p:sp>
        <p:nvSpPr>
          <p:cNvPr id="9" name="Text 6"/>
          <p:cNvSpPr/>
          <p:nvPr/>
        </p:nvSpPr>
        <p:spPr>
          <a:xfrm>
            <a:off x="2131576" y="2618899"/>
            <a:ext cx="8130659" cy="649605"/>
          </a:xfrm>
          <a:prstGeom prst="rect">
            <a:avLst/>
          </a:prstGeom>
          <a:noFill/>
          <a:ln/>
        </p:spPr>
        <p:txBody>
          <a:bodyPr wrap="square" lIns="0" tIns="0" rIns="0" bIns="0" rtlCol="0" anchor="t"/>
          <a:lstStyle/>
          <a:p>
            <a:pPr marL="0" indent="0" algn="l">
              <a:lnSpc>
                <a:spcPts val="2550"/>
              </a:lnSpc>
              <a:buNone/>
            </a:pPr>
            <a:r>
              <a:rPr lang="en-US" sz="1550" dirty="0">
                <a:solidFill>
                  <a:srgbClr val="404155"/>
                </a:solidFill>
                <a:latin typeface="Nobile" pitchFamily="34" charset="0"/>
                <a:ea typeface="Nobile" pitchFamily="34" charset="-122"/>
                <a:cs typeface="Nobile" pitchFamily="34" charset="-120"/>
              </a:rPr>
              <a:t>Cryptocurrencies represent the first wave of blockchain adoption, enabling secure and transparent digital transactions.</a:t>
            </a:r>
            <a:endParaRPr lang="en-US" sz="1550" dirty="0"/>
          </a:p>
        </p:txBody>
      </p:sp>
      <p:sp>
        <p:nvSpPr>
          <p:cNvPr id="10" name="Shape 7"/>
          <p:cNvSpPr/>
          <p:nvPr/>
        </p:nvSpPr>
        <p:spPr>
          <a:xfrm>
            <a:off x="1220510" y="4119801"/>
            <a:ext cx="710565" cy="22860"/>
          </a:xfrm>
          <a:prstGeom prst="roundRect">
            <a:avLst>
              <a:gd name="adj" fmla="val 373005"/>
            </a:avLst>
          </a:prstGeom>
          <a:solidFill>
            <a:srgbClr val="B8BFDF"/>
          </a:solidFill>
          <a:ln/>
        </p:spPr>
      </p:sp>
      <p:sp>
        <p:nvSpPr>
          <p:cNvPr id="11" name="Shape 8"/>
          <p:cNvSpPr/>
          <p:nvPr/>
        </p:nvSpPr>
        <p:spPr>
          <a:xfrm>
            <a:off x="786646" y="3902869"/>
            <a:ext cx="456724" cy="456724"/>
          </a:xfrm>
          <a:prstGeom prst="roundRect">
            <a:avLst>
              <a:gd name="adj" fmla="val 18670"/>
            </a:avLst>
          </a:prstGeom>
          <a:solidFill>
            <a:srgbClr val="D2D9F9"/>
          </a:solidFill>
          <a:ln w="7620">
            <a:solidFill>
              <a:srgbClr val="B8BFDF"/>
            </a:solidFill>
            <a:prstDash val="solid"/>
          </a:ln>
        </p:spPr>
      </p:sp>
      <p:sp>
        <p:nvSpPr>
          <p:cNvPr id="12" name="Text 9"/>
          <p:cNvSpPr/>
          <p:nvPr/>
        </p:nvSpPr>
        <p:spPr>
          <a:xfrm>
            <a:off x="935593" y="3978950"/>
            <a:ext cx="158829" cy="304562"/>
          </a:xfrm>
          <a:prstGeom prst="rect">
            <a:avLst/>
          </a:prstGeom>
          <a:noFill/>
          <a:ln/>
        </p:spPr>
        <p:txBody>
          <a:bodyPr wrap="none" lIns="0" tIns="0" rIns="0" bIns="0" rtlCol="0" anchor="t"/>
          <a:lstStyle/>
          <a:p>
            <a:pPr marL="0" indent="0" algn="ctr">
              <a:lnSpc>
                <a:spcPts val="2350"/>
              </a:lnSpc>
              <a:buNone/>
            </a:pPr>
            <a:r>
              <a:rPr lang="en-US" sz="2350" dirty="0">
                <a:solidFill>
                  <a:srgbClr val="404155"/>
                </a:solidFill>
                <a:latin typeface="Corben" pitchFamily="34" charset="0"/>
                <a:ea typeface="Corben" pitchFamily="34" charset="-122"/>
                <a:cs typeface="Corben" pitchFamily="34" charset="-120"/>
              </a:rPr>
              <a:t>2</a:t>
            </a:r>
            <a:endParaRPr lang="en-US" sz="2350" dirty="0"/>
          </a:p>
        </p:txBody>
      </p:sp>
      <p:sp>
        <p:nvSpPr>
          <p:cNvPr id="13" name="Text 10"/>
          <p:cNvSpPr/>
          <p:nvPr/>
        </p:nvSpPr>
        <p:spPr>
          <a:xfrm>
            <a:off x="2131576" y="3877508"/>
            <a:ext cx="2537698" cy="317063"/>
          </a:xfrm>
          <a:prstGeom prst="rect">
            <a:avLst/>
          </a:prstGeom>
          <a:noFill/>
          <a:ln/>
        </p:spPr>
        <p:txBody>
          <a:bodyPr wrap="none" lIns="0" tIns="0" rIns="0" bIns="0" rtlCol="0" anchor="t"/>
          <a:lstStyle/>
          <a:p>
            <a:pPr marL="0" indent="0" algn="l">
              <a:lnSpc>
                <a:spcPts val="2450"/>
              </a:lnSpc>
              <a:buNone/>
            </a:pPr>
            <a:r>
              <a:rPr lang="en-US" sz="1950" dirty="0">
                <a:solidFill>
                  <a:srgbClr val="404155"/>
                </a:solidFill>
                <a:latin typeface="Corben" pitchFamily="34" charset="0"/>
                <a:ea typeface="Corben" pitchFamily="34" charset="-122"/>
                <a:cs typeface="Corben" pitchFamily="34" charset="-120"/>
              </a:rPr>
              <a:t>Blockchain 2.0</a:t>
            </a:r>
            <a:endParaRPr lang="en-US" sz="1950" dirty="0"/>
          </a:p>
        </p:txBody>
      </p:sp>
      <p:sp>
        <p:nvSpPr>
          <p:cNvPr id="14" name="Text 11"/>
          <p:cNvSpPr/>
          <p:nvPr/>
        </p:nvSpPr>
        <p:spPr>
          <a:xfrm>
            <a:off x="2131576" y="4316373"/>
            <a:ext cx="8130659" cy="649605"/>
          </a:xfrm>
          <a:prstGeom prst="rect">
            <a:avLst/>
          </a:prstGeom>
          <a:noFill/>
          <a:ln/>
        </p:spPr>
        <p:txBody>
          <a:bodyPr wrap="square" lIns="0" tIns="0" rIns="0" bIns="0" rtlCol="0" anchor="t"/>
          <a:lstStyle/>
          <a:p>
            <a:pPr marL="0" indent="0" algn="l">
              <a:lnSpc>
                <a:spcPts val="2550"/>
              </a:lnSpc>
              <a:buNone/>
            </a:pPr>
            <a:r>
              <a:rPr lang="en-US" sz="1550" dirty="0">
                <a:solidFill>
                  <a:srgbClr val="404155"/>
                </a:solidFill>
                <a:latin typeface="Nobile" pitchFamily="34" charset="0"/>
                <a:ea typeface="Nobile" pitchFamily="34" charset="-122"/>
                <a:cs typeface="Nobile" pitchFamily="34" charset="-120"/>
              </a:rPr>
              <a:t>Smart contracts extend blockchain's capabilities to automate and enhance various economic and financial transactions, including asset management and agreements.</a:t>
            </a:r>
            <a:endParaRPr lang="en-US" sz="1550" dirty="0"/>
          </a:p>
        </p:txBody>
      </p:sp>
      <p:sp>
        <p:nvSpPr>
          <p:cNvPr id="15" name="Shape 12"/>
          <p:cNvSpPr/>
          <p:nvPr/>
        </p:nvSpPr>
        <p:spPr>
          <a:xfrm>
            <a:off x="1220510" y="5817275"/>
            <a:ext cx="710565" cy="22860"/>
          </a:xfrm>
          <a:prstGeom prst="roundRect">
            <a:avLst>
              <a:gd name="adj" fmla="val 373005"/>
            </a:avLst>
          </a:prstGeom>
          <a:solidFill>
            <a:srgbClr val="B8BFDF"/>
          </a:solidFill>
          <a:ln/>
        </p:spPr>
      </p:sp>
      <p:sp>
        <p:nvSpPr>
          <p:cNvPr id="16" name="Shape 13"/>
          <p:cNvSpPr/>
          <p:nvPr/>
        </p:nvSpPr>
        <p:spPr>
          <a:xfrm>
            <a:off x="786646" y="5600343"/>
            <a:ext cx="456724" cy="456724"/>
          </a:xfrm>
          <a:prstGeom prst="roundRect">
            <a:avLst>
              <a:gd name="adj" fmla="val 18670"/>
            </a:avLst>
          </a:prstGeom>
          <a:solidFill>
            <a:srgbClr val="D2D9F9"/>
          </a:solidFill>
          <a:ln w="7620">
            <a:solidFill>
              <a:srgbClr val="B8BFDF"/>
            </a:solidFill>
            <a:prstDash val="solid"/>
          </a:ln>
        </p:spPr>
      </p:sp>
      <p:sp>
        <p:nvSpPr>
          <p:cNvPr id="17" name="Text 14"/>
          <p:cNvSpPr/>
          <p:nvPr/>
        </p:nvSpPr>
        <p:spPr>
          <a:xfrm>
            <a:off x="929521" y="5676424"/>
            <a:ext cx="170974" cy="304562"/>
          </a:xfrm>
          <a:prstGeom prst="rect">
            <a:avLst/>
          </a:prstGeom>
          <a:noFill/>
          <a:ln/>
        </p:spPr>
        <p:txBody>
          <a:bodyPr wrap="none" lIns="0" tIns="0" rIns="0" bIns="0" rtlCol="0" anchor="t"/>
          <a:lstStyle/>
          <a:p>
            <a:pPr marL="0" indent="0" algn="ctr">
              <a:lnSpc>
                <a:spcPts val="2350"/>
              </a:lnSpc>
              <a:buNone/>
            </a:pPr>
            <a:r>
              <a:rPr lang="en-US" sz="2350" dirty="0">
                <a:solidFill>
                  <a:srgbClr val="404155"/>
                </a:solidFill>
                <a:latin typeface="Corben" pitchFamily="34" charset="0"/>
                <a:ea typeface="Corben" pitchFamily="34" charset="-122"/>
                <a:cs typeface="Corben" pitchFamily="34" charset="-120"/>
              </a:rPr>
              <a:t>3</a:t>
            </a:r>
            <a:endParaRPr lang="en-US" sz="2350" dirty="0"/>
          </a:p>
        </p:txBody>
      </p:sp>
      <p:sp>
        <p:nvSpPr>
          <p:cNvPr id="18" name="Text 15"/>
          <p:cNvSpPr/>
          <p:nvPr/>
        </p:nvSpPr>
        <p:spPr>
          <a:xfrm>
            <a:off x="2131576" y="5574983"/>
            <a:ext cx="2537698" cy="317063"/>
          </a:xfrm>
          <a:prstGeom prst="rect">
            <a:avLst/>
          </a:prstGeom>
          <a:noFill/>
          <a:ln/>
        </p:spPr>
        <p:txBody>
          <a:bodyPr wrap="none" lIns="0" tIns="0" rIns="0" bIns="0" rtlCol="0" anchor="t"/>
          <a:lstStyle/>
          <a:p>
            <a:pPr marL="0" indent="0" algn="l">
              <a:lnSpc>
                <a:spcPts val="2450"/>
              </a:lnSpc>
              <a:buNone/>
            </a:pPr>
            <a:r>
              <a:rPr lang="en-US" sz="1950" dirty="0">
                <a:solidFill>
                  <a:srgbClr val="404155"/>
                </a:solidFill>
                <a:latin typeface="Corben" pitchFamily="34" charset="0"/>
                <a:ea typeface="Corben" pitchFamily="34" charset="-122"/>
                <a:cs typeface="Corben" pitchFamily="34" charset="-120"/>
              </a:rPr>
              <a:t>Blockchain 3.0</a:t>
            </a:r>
            <a:endParaRPr lang="en-US" sz="1950" dirty="0"/>
          </a:p>
        </p:txBody>
      </p:sp>
      <p:sp>
        <p:nvSpPr>
          <p:cNvPr id="19" name="Text 16"/>
          <p:cNvSpPr/>
          <p:nvPr/>
        </p:nvSpPr>
        <p:spPr>
          <a:xfrm>
            <a:off x="2131576" y="6013847"/>
            <a:ext cx="8130659" cy="974408"/>
          </a:xfrm>
          <a:prstGeom prst="rect">
            <a:avLst/>
          </a:prstGeom>
          <a:noFill/>
          <a:ln/>
        </p:spPr>
        <p:txBody>
          <a:bodyPr wrap="square" lIns="0" tIns="0" rIns="0" bIns="0" rtlCol="0" anchor="t"/>
          <a:lstStyle/>
          <a:p>
            <a:pPr marL="0" indent="0" algn="l">
              <a:lnSpc>
                <a:spcPts val="2550"/>
              </a:lnSpc>
              <a:buNone/>
            </a:pPr>
            <a:r>
              <a:rPr lang="en-US" sz="1550" dirty="0">
                <a:solidFill>
                  <a:srgbClr val="404155"/>
                </a:solidFill>
                <a:latin typeface="Nobile" pitchFamily="34" charset="0"/>
                <a:ea typeface="Nobile" pitchFamily="34" charset="-122"/>
                <a:cs typeface="Nobile" pitchFamily="34" charset="-120"/>
              </a:rPr>
              <a:t>The "smart firm" concept envisions a future where blockchain powers automated operations, decision-making, and organizational structures, creating a new era for business.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510076"/>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1B1B27"/>
                </a:solidFill>
                <a:latin typeface="Corben" pitchFamily="34" charset="0"/>
                <a:ea typeface="Corben" pitchFamily="34" charset="-122"/>
                <a:cs typeface="Corben" pitchFamily="34" charset="-120"/>
              </a:rPr>
              <a:t>The Rise of Accounting Robotics</a:t>
            </a:r>
            <a:endParaRPr lang="en-US" sz="4450" dirty="0"/>
          </a:p>
        </p:txBody>
      </p:sp>
      <p:sp>
        <p:nvSpPr>
          <p:cNvPr id="4" name="Text 1"/>
          <p:cNvSpPr/>
          <p:nvPr/>
        </p:nvSpPr>
        <p:spPr>
          <a:xfrm>
            <a:off x="793790" y="4267795"/>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404155"/>
                </a:solidFill>
                <a:latin typeface="Nobile" pitchFamily="34" charset="0"/>
                <a:ea typeface="Nobile" pitchFamily="34" charset="-122"/>
                <a:cs typeface="Nobile" pitchFamily="34" charset="-120"/>
              </a:rPr>
              <a:t>Robotic Process Automation (RPA) is transforming accounting by automating routine tasks and freeing up human resources for more strategic roles. This automation can significantly improve efficiency and accuracy.</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510076"/>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1B1B27"/>
                </a:solidFill>
                <a:latin typeface="Corben" pitchFamily="34" charset="0"/>
                <a:ea typeface="Corben" pitchFamily="34" charset="-122"/>
                <a:cs typeface="Corben" pitchFamily="34" charset="-120"/>
              </a:rPr>
              <a:t>The Impact of Digital Twins on Accounting</a:t>
            </a:r>
            <a:endParaRPr lang="en-US" sz="4450" dirty="0"/>
          </a:p>
        </p:txBody>
      </p:sp>
      <p:sp>
        <p:nvSpPr>
          <p:cNvPr id="4" name="Text 1"/>
          <p:cNvSpPr/>
          <p:nvPr/>
        </p:nvSpPr>
        <p:spPr>
          <a:xfrm>
            <a:off x="793790" y="4267795"/>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404155"/>
                </a:solidFill>
                <a:latin typeface="Nobile" pitchFamily="34" charset="0"/>
                <a:ea typeface="Nobile" pitchFamily="34" charset="-122"/>
                <a:cs typeface="Nobile" pitchFamily="34" charset="-120"/>
              </a:rPr>
              <a:t>Digital twin technology creates digital replicas of physical assets, enabling real-time monitoring, data analysis, and improved inventory management. This can streamline accounting operations and enhance financial reporting.</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286012" y="494109"/>
            <a:ext cx="9715976" cy="1122045"/>
          </a:xfrm>
          <a:prstGeom prst="rect">
            <a:avLst/>
          </a:prstGeom>
          <a:noFill/>
          <a:ln/>
        </p:spPr>
        <p:txBody>
          <a:bodyPr wrap="square" lIns="0" tIns="0" rIns="0" bIns="0" rtlCol="0" anchor="t"/>
          <a:lstStyle/>
          <a:p>
            <a:pPr marL="0" indent="0">
              <a:lnSpc>
                <a:spcPts val="4400"/>
              </a:lnSpc>
              <a:buNone/>
            </a:pPr>
            <a:r>
              <a:rPr lang="en-US" sz="3500" dirty="0">
                <a:solidFill>
                  <a:srgbClr val="1B1B27"/>
                </a:solidFill>
                <a:latin typeface="Corben" pitchFamily="34" charset="0"/>
                <a:ea typeface="Corben" pitchFamily="34" charset="-122"/>
                <a:cs typeface="Corben" pitchFamily="34" charset="-120"/>
              </a:rPr>
              <a:t>The Future of Auditing: Continuous and Intelligent</a:t>
            </a:r>
            <a:endParaRPr lang="en-US" sz="3500" dirty="0"/>
          </a:p>
        </p:txBody>
      </p:sp>
      <p:pic>
        <p:nvPicPr>
          <p:cNvPr id="4" name="Image 1" descr="preencoded.png"/>
          <p:cNvPicPr>
            <a:picLocks noChangeAspect="1"/>
          </p:cNvPicPr>
          <p:nvPr/>
        </p:nvPicPr>
        <p:blipFill>
          <a:blip r:embed="rId4"/>
          <a:stretch>
            <a:fillRect/>
          </a:stretch>
        </p:blipFill>
        <p:spPr>
          <a:xfrm>
            <a:off x="4286012" y="1885474"/>
            <a:ext cx="448866" cy="448866"/>
          </a:xfrm>
          <a:prstGeom prst="rect">
            <a:avLst/>
          </a:prstGeom>
        </p:spPr>
      </p:pic>
      <p:sp>
        <p:nvSpPr>
          <p:cNvPr id="5" name="Text 1"/>
          <p:cNvSpPr/>
          <p:nvPr/>
        </p:nvSpPr>
        <p:spPr>
          <a:xfrm>
            <a:off x="4286012" y="2513886"/>
            <a:ext cx="2333982" cy="280511"/>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Corben" pitchFamily="34" charset="0"/>
                <a:ea typeface="Corben" pitchFamily="34" charset="-122"/>
                <a:cs typeface="Corben" pitchFamily="34" charset="-120"/>
              </a:rPr>
              <a:t>Real-Time Monitoring</a:t>
            </a:r>
            <a:endParaRPr lang="en-US" sz="1750" dirty="0"/>
          </a:p>
        </p:txBody>
      </p:sp>
      <p:sp>
        <p:nvSpPr>
          <p:cNvPr id="6" name="Text 2"/>
          <p:cNvSpPr/>
          <p:nvPr/>
        </p:nvSpPr>
        <p:spPr>
          <a:xfrm>
            <a:off x="4286012" y="2902029"/>
            <a:ext cx="9715976" cy="574358"/>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Continuous auditing allows for real-time monitoring and verification of data, ensuring timely identification of anomalies and risks.</a:t>
            </a:r>
            <a:endParaRPr lang="en-US" sz="1400" dirty="0"/>
          </a:p>
        </p:txBody>
      </p:sp>
      <p:pic>
        <p:nvPicPr>
          <p:cNvPr id="7" name="Image 2" descr="preencoded.png"/>
          <p:cNvPicPr>
            <a:picLocks noChangeAspect="1"/>
          </p:cNvPicPr>
          <p:nvPr/>
        </p:nvPicPr>
        <p:blipFill>
          <a:blip r:embed="rId5"/>
          <a:stretch>
            <a:fillRect/>
          </a:stretch>
        </p:blipFill>
        <p:spPr>
          <a:xfrm>
            <a:off x="4286012" y="4015026"/>
            <a:ext cx="448866" cy="448866"/>
          </a:xfrm>
          <a:prstGeom prst="rect">
            <a:avLst/>
          </a:prstGeom>
        </p:spPr>
      </p:pic>
      <p:sp>
        <p:nvSpPr>
          <p:cNvPr id="8" name="Text 3"/>
          <p:cNvSpPr/>
          <p:nvPr/>
        </p:nvSpPr>
        <p:spPr>
          <a:xfrm>
            <a:off x="4286012" y="4643438"/>
            <a:ext cx="2256711" cy="280511"/>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Corben" pitchFamily="34" charset="0"/>
                <a:ea typeface="Corben" pitchFamily="34" charset="-122"/>
                <a:cs typeface="Corben" pitchFamily="34" charset="-120"/>
              </a:rPr>
              <a:t>Data-Driven Insights</a:t>
            </a:r>
            <a:endParaRPr lang="en-US" sz="1750" dirty="0"/>
          </a:p>
        </p:txBody>
      </p:sp>
      <p:sp>
        <p:nvSpPr>
          <p:cNvPr id="9" name="Text 4"/>
          <p:cNvSpPr/>
          <p:nvPr/>
        </p:nvSpPr>
        <p:spPr>
          <a:xfrm>
            <a:off x="4286012" y="5031581"/>
            <a:ext cx="9715976" cy="574358"/>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Advanced analytics and AI-powered tools can provide deeper insights into business operations, identifying potential issues and improving risk management.</a:t>
            </a:r>
            <a:endParaRPr lang="en-US" sz="1400" dirty="0"/>
          </a:p>
        </p:txBody>
      </p:sp>
      <p:pic>
        <p:nvPicPr>
          <p:cNvPr id="10" name="Image 3" descr="preencoded.png"/>
          <p:cNvPicPr>
            <a:picLocks noChangeAspect="1"/>
          </p:cNvPicPr>
          <p:nvPr/>
        </p:nvPicPr>
        <p:blipFill>
          <a:blip r:embed="rId6"/>
          <a:stretch>
            <a:fillRect/>
          </a:stretch>
        </p:blipFill>
        <p:spPr>
          <a:xfrm>
            <a:off x="4286012" y="6144578"/>
            <a:ext cx="448866" cy="448866"/>
          </a:xfrm>
          <a:prstGeom prst="rect">
            <a:avLst/>
          </a:prstGeom>
        </p:spPr>
      </p:pic>
      <p:sp>
        <p:nvSpPr>
          <p:cNvPr id="11" name="Text 5"/>
          <p:cNvSpPr/>
          <p:nvPr/>
        </p:nvSpPr>
        <p:spPr>
          <a:xfrm>
            <a:off x="4286012" y="6772989"/>
            <a:ext cx="2250281" cy="280511"/>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Corben" pitchFamily="34" charset="0"/>
                <a:ea typeface="Corben" pitchFamily="34" charset="-122"/>
                <a:cs typeface="Corben" pitchFamily="34" charset="-120"/>
              </a:rPr>
              <a:t>Automated Processes</a:t>
            </a:r>
            <a:endParaRPr lang="en-US" sz="1750" dirty="0"/>
          </a:p>
        </p:txBody>
      </p:sp>
      <p:sp>
        <p:nvSpPr>
          <p:cNvPr id="12" name="Text 6"/>
          <p:cNvSpPr/>
          <p:nvPr/>
        </p:nvSpPr>
        <p:spPr>
          <a:xfrm>
            <a:off x="4286012" y="7161133"/>
            <a:ext cx="9715976" cy="574358"/>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Automation of audit procedures through AI and blockchain can significantly reduce human error, improve efficiency, and enhance audit quality.</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328624"/>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1B1B27"/>
                </a:solidFill>
                <a:latin typeface="Corben" pitchFamily="34" charset="0"/>
                <a:ea typeface="Corben" pitchFamily="34" charset="-122"/>
                <a:cs typeface="Corben" pitchFamily="34" charset="-120"/>
              </a:rPr>
              <a:t>Key Takeaways and Next Steps</a:t>
            </a:r>
            <a:endParaRPr lang="en-US" sz="4450" dirty="0"/>
          </a:p>
        </p:txBody>
      </p:sp>
      <p:sp>
        <p:nvSpPr>
          <p:cNvPr id="4" name="Text 1"/>
          <p:cNvSpPr/>
          <p:nvPr/>
        </p:nvSpPr>
        <p:spPr>
          <a:xfrm>
            <a:off x="6280190" y="4086344"/>
            <a:ext cx="7556421" cy="1814513"/>
          </a:xfrm>
          <a:prstGeom prst="rect">
            <a:avLst/>
          </a:prstGeom>
          <a:noFill/>
          <a:ln/>
        </p:spPr>
        <p:txBody>
          <a:bodyPr wrap="square" lIns="0" tIns="0" rIns="0" bIns="0" rtlCol="0" anchor="t"/>
          <a:lstStyle/>
          <a:p>
            <a:pPr marL="0" indent="0">
              <a:lnSpc>
                <a:spcPts val="2850"/>
              </a:lnSpc>
              <a:buNone/>
            </a:pPr>
            <a:r>
              <a:rPr lang="en-US" sz="1750" dirty="0">
                <a:solidFill>
                  <a:srgbClr val="404155"/>
                </a:solidFill>
                <a:latin typeface="Nobile" pitchFamily="34" charset="0"/>
                <a:ea typeface="Nobile" pitchFamily="34" charset="-122"/>
                <a:cs typeface="Nobile" pitchFamily="34" charset="-120"/>
              </a:rPr>
              <a:t>Digitalization is transforming the accounting and auditing landscape. Embracing blockchain, robotics, and continuous auditing is crucial for organizations to stay ahead. We must adapt our education systems, professional development, and regulatory frameworks to navigate this evolving world.</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592</Words>
  <Application>Microsoft Office PowerPoint</Application>
  <PresentationFormat>Произвольный</PresentationFormat>
  <Paragraphs>52</Paragraphs>
  <Slides>10</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Corben</vt:lpstr>
      <vt:lpstr>Arial</vt:lpstr>
      <vt:lpstr>Nobile</vt:lpstr>
      <vt:lpstr>Nobile Bold</vt:lpstr>
      <vt:lpstr>Calibri</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user</cp:lastModifiedBy>
  <cp:revision>2</cp:revision>
  <dcterms:created xsi:type="dcterms:W3CDTF">2024-11-26T07:26:41Z</dcterms:created>
  <dcterms:modified xsi:type="dcterms:W3CDTF">2024-11-26T07:28:17Z</dcterms:modified>
</cp:coreProperties>
</file>