
<file path=[Content_Types].xml><?xml version="1.0" encoding="utf-8"?>
<Types xmlns="http://schemas.openxmlformats.org/package/2006/content-types">
  <Default Extension="png" ContentType="image/png"/>
  <Default Extension="jfif" ContentType="image/jpe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7" r:id="rId2"/>
    <p:sldId id="287" r:id="rId3"/>
    <p:sldId id="288" r:id="rId4"/>
    <p:sldId id="289" r:id="rId5"/>
    <p:sldId id="290" r:id="rId6"/>
    <p:sldId id="258" r:id="rId7"/>
    <p:sldId id="259" r:id="rId8"/>
    <p:sldId id="260" r:id="rId9"/>
    <p:sldId id="261" r:id="rId10"/>
    <p:sldId id="262" r:id="rId11"/>
    <p:sldId id="291"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92" r:id="rId25"/>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70" d="100"/>
          <a:sy n="70" d="100"/>
        </p:scale>
        <p:origin x="-1350" y="-96"/>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11" name="Rectangle 10"/>
          <p:cNvSpPr/>
          <p:nvPr/>
        </p:nvSpPr>
        <p:spPr>
          <a:xfrm>
            <a:off x="0" y="3866920"/>
            <a:ext cx="9144000" cy="2991080"/>
          </a:xfrm>
          <a:prstGeom prst="rect">
            <a:avLst/>
          </a:prstGeom>
          <a:gradFill>
            <a:gsLst>
              <a:gs pos="0">
                <a:schemeClr val="bg1">
                  <a:alpha val="91000"/>
                </a:schemeClr>
              </a:gs>
              <a:gs pos="37000">
                <a:schemeClr val="bg1">
                  <a:alpha val="76000"/>
                </a:schemeClr>
              </a:gs>
              <a:gs pos="100000">
                <a:schemeClr val="bg2">
                  <a:alpha val="79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0" y="0"/>
            <a:ext cx="9144000" cy="3866920"/>
          </a:xfrm>
          <a:prstGeom prst="rect">
            <a:avLst/>
          </a:prstGeom>
          <a:gradFill flip="none" rotWithShape="1">
            <a:gsLst>
              <a:gs pos="0">
                <a:schemeClr val="bg1">
                  <a:alpha val="89000"/>
                </a:schemeClr>
              </a:gs>
              <a:gs pos="48000">
                <a:schemeClr val="bg1">
                  <a:alpha val="62000"/>
                </a:schemeClr>
              </a:gs>
              <a:gs pos="100000">
                <a:schemeClr val="bg2">
                  <a:alpha val="79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12"/>
          <p:cNvSpPr/>
          <p:nvPr/>
        </p:nvSpPr>
        <p:spPr>
          <a:xfrm>
            <a:off x="0" y="2652311"/>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val 13"/>
          <p:cNvSpPr/>
          <p:nvPr/>
        </p:nvSpPr>
        <p:spPr>
          <a:xfrm>
            <a:off x="0" y="1600200"/>
            <a:ext cx="9144000" cy="5105400"/>
          </a:xfrm>
          <a:prstGeom prst="ellipse">
            <a:avLst/>
          </a:prstGeom>
          <a:gradFill flip="none" rotWithShape="1">
            <a:gsLst>
              <a:gs pos="0">
                <a:schemeClr val="bg1"/>
              </a:gs>
              <a:gs pos="54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ubtitle 2"/>
          <p:cNvSpPr>
            <a:spLocks noGrp="1"/>
          </p:cNvSpPr>
          <p:nvPr>
            <p:ph type="subTitle" idx="1"/>
          </p:nvPr>
        </p:nvSpPr>
        <p:spPr>
          <a:xfrm>
            <a:off x="1473795" y="5052545"/>
            <a:ext cx="5637010" cy="882119"/>
          </a:xfrm>
        </p:spPr>
        <p:txBody>
          <a:bodyPr>
            <a:normAutofit/>
          </a:bodyPr>
          <a:lstStyle>
            <a:lvl1pPr marL="0" indent="0" algn="l">
              <a:buNone/>
              <a:defRPr sz="2200">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en-US" dirty="0"/>
          </a:p>
        </p:txBody>
      </p:sp>
      <p:sp>
        <p:nvSpPr>
          <p:cNvPr id="4" name="Date Placeholder 3"/>
          <p:cNvSpPr>
            <a:spLocks noGrp="1"/>
          </p:cNvSpPr>
          <p:nvPr>
            <p:ph type="dt" sz="half" idx="10"/>
          </p:nvPr>
        </p:nvSpPr>
        <p:spPr/>
        <p:txBody>
          <a:bodyPr/>
          <a:lstStyle/>
          <a:p>
            <a:fld id="{B4C71EC6-210F-42DE-9C53-41977AD35B3D}" type="datetimeFigureOut">
              <a:rPr lang="ru-RU" smtClean="0"/>
              <a:t>15.10.2024</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19B0651-EE4F-4900-A07F-96A6BFA9D0F0}" type="slidenum">
              <a:rPr lang="ru-RU" smtClean="0"/>
              <a:t>‹#›</a:t>
            </a:fld>
            <a:endParaRPr lang="ru-RU"/>
          </a:p>
        </p:txBody>
      </p:sp>
      <p:sp>
        <p:nvSpPr>
          <p:cNvPr id="2" name="Title 1"/>
          <p:cNvSpPr>
            <a:spLocks noGrp="1"/>
          </p:cNvSpPr>
          <p:nvPr>
            <p:ph type="ctrTitle"/>
          </p:nvPr>
        </p:nvSpPr>
        <p:spPr>
          <a:xfrm>
            <a:off x="817581" y="3132290"/>
            <a:ext cx="7175351" cy="1793167"/>
          </a:xfrm>
          <a:effectLst/>
        </p:spPr>
        <p:txBody>
          <a:bodyPr>
            <a:noAutofit/>
          </a:bodyPr>
          <a:lstStyle>
            <a:lvl1pPr marL="640080" indent="-457200" algn="l">
              <a:defRPr sz="5400"/>
            </a:lvl1pPr>
          </a:lstStyle>
          <a:p>
            <a:r>
              <a:rPr lang="ru-RU" smtClean="0"/>
              <a:t>Образец заголовка</a:t>
            </a:r>
            <a:endParaRPr lang="en-US" dirty="0"/>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B4C71EC6-210F-42DE-9C53-41977AD35B3D}" type="datetimeFigureOut">
              <a:rPr lang="ru-RU" smtClean="0"/>
              <a:t>15.10.2024</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19B0651-EE4F-4900-A07F-96A6BFA9D0F0}" type="slidenum">
              <a:rPr lang="ru-RU" smtClean="0"/>
              <a:t>‹#›</a:t>
            </a:fld>
            <a:endParaRPr lang="ru-RU"/>
          </a:p>
        </p:txBody>
      </p:sp>
      <p:sp>
        <p:nvSpPr>
          <p:cNvPr id="8" name="Title 7"/>
          <p:cNvSpPr>
            <a:spLocks noGrp="1"/>
          </p:cNvSpPr>
          <p:nvPr>
            <p:ph type="title"/>
          </p:nvPr>
        </p:nvSpPr>
        <p:spPr/>
        <p:txBody>
          <a:bodyPr/>
          <a:lstStyle/>
          <a:p>
            <a:r>
              <a:rPr lang="ru-RU" smtClean="0"/>
              <a:t>Образец заголовка</a:t>
            </a:r>
            <a:endParaRPr lang="en-US"/>
          </a:p>
        </p:txBody>
      </p:sp>
      <p:sp>
        <p:nvSpPr>
          <p:cNvPr id="10" name="Content Placeholder 9"/>
          <p:cNvSpPr>
            <a:spLocks noGrp="1"/>
          </p:cNvSpPr>
          <p:nvPr>
            <p:ph sz="quarter" idx="13"/>
          </p:nvPr>
        </p:nvSpPr>
        <p:spPr>
          <a:xfrm>
            <a:off x="1143000" y="731520"/>
            <a:ext cx="6400800" cy="347472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7" name="Rectangle 6"/>
          <p:cNvSpPr/>
          <p:nvPr/>
        </p:nvSpPr>
        <p:spPr>
          <a:xfrm>
            <a:off x="0" y="3866920"/>
            <a:ext cx="9144000" cy="2991080"/>
          </a:xfrm>
          <a:prstGeom prst="rect">
            <a:avLst/>
          </a:prstGeom>
          <a:gradFill>
            <a:gsLst>
              <a:gs pos="0">
                <a:schemeClr val="bg1">
                  <a:alpha val="92000"/>
                </a:schemeClr>
              </a:gs>
              <a:gs pos="37000">
                <a:schemeClr val="bg1">
                  <a:alpha val="77000"/>
                </a:schemeClr>
              </a:gs>
              <a:gs pos="100000">
                <a:schemeClr val="bg2">
                  <a:alpha val="80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0" y="0"/>
            <a:ext cx="9144000" cy="3866920"/>
          </a:xfrm>
          <a:prstGeom prst="rect">
            <a:avLst/>
          </a:prstGeom>
          <a:gradFill flip="none" rotWithShape="1">
            <a:gsLst>
              <a:gs pos="0">
                <a:schemeClr val="bg1">
                  <a:alpha val="90000"/>
                </a:schemeClr>
              </a:gs>
              <a:gs pos="48000">
                <a:schemeClr val="bg1">
                  <a:alpha val="63000"/>
                </a:schemeClr>
              </a:gs>
              <a:gs pos="100000">
                <a:schemeClr val="bg2">
                  <a:alpha val="80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p:cNvSpPr/>
          <p:nvPr/>
        </p:nvSpPr>
        <p:spPr>
          <a:xfrm>
            <a:off x="0" y="2652311"/>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p:nvPr/>
        </p:nvSpPr>
        <p:spPr>
          <a:xfrm>
            <a:off x="0" y="1600200"/>
            <a:ext cx="9144000" cy="5105400"/>
          </a:xfrm>
          <a:prstGeom prst="ellipse">
            <a:avLst/>
          </a:prstGeom>
          <a:gradFill flip="none" rotWithShape="1">
            <a:gsLst>
              <a:gs pos="0">
                <a:schemeClr val="bg1"/>
              </a:gs>
              <a:gs pos="54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2033195" y="2172648"/>
            <a:ext cx="5966666" cy="2423346"/>
          </a:xfrm>
          <a:effectLst/>
        </p:spPr>
        <p:txBody>
          <a:bodyPr anchor="b"/>
          <a:lstStyle>
            <a:lvl1pPr algn="r">
              <a:defRPr sz="4600" b="1" cap="none" baseline="0"/>
            </a:lvl1pPr>
          </a:lstStyle>
          <a:p>
            <a:r>
              <a:rPr lang="ru-RU" smtClean="0"/>
              <a:t>Образец заголовка</a:t>
            </a:r>
            <a:endParaRPr lang="en-US" dirty="0"/>
          </a:p>
        </p:txBody>
      </p:sp>
      <p:sp>
        <p:nvSpPr>
          <p:cNvPr id="3" name="Text Placeholder 2"/>
          <p:cNvSpPr>
            <a:spLocks noGrp="1"/>
          </p:cNvSpPr>
          <p:nvPr>
            <p:ph type="body" idx="1"/>
          </p:nvPr>
        </p:nvSpPr>
        <p:spPr>
          <a:xfrm>
            <a:off x="2022438" y="4607511"/>
            <a:ext cx="5970494" cy="835460"/>
          </a:xfrm>
        </p:spPr>
        <p:txBody>
          <a:bodyPr anchor="t"/>
          <a:lstStyle>
            <a:lvl1pPr marL="0" indent="0" algn="r">
              <a:buNone/>
              <a:defRPr sz="20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B4C71EC6-210F-42DE-9C53-41977AD35B3D}" type="datetimeFigureOut">
              <a:rPr lang="ru-RU" smtClean="0"/>
              <a:t>15.10.2024</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B4C71EC6-210F-42DE-9C53-41977AD35B3D}" type="datetimeFigureOut">
              <a:rPr lang="ru-RU" smtClean="0"/>
              <a:t>15.10.2024</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B19B0651-EE4F-4900-A07F-96A6BFA9D0F0}" type="slidenum">
              <a:rPr lang="ru-RU" smtClean="0"/>
              <a:t>‹#›</a:t>
            </a:fld>
            <a:endParaRPr lang="ru-RU"/>
          </a:p>
        </p:txBody>
      </p:sp>
      <p:sp>
        <p:nvSpPr>
          <p:cNvPr id="8" name="Title 7"/>
          <p:cNvSpPr>
            <a:spLocks noGrp="1"/>
          </p:cNvSpPr>
          <p:nvPr>
            <p:ph type="title"/>
          </p:nvPr>
        </p:nvSpPr>
        <p:spPr/>
        <p:txBody>
          <a:bodyPr/>
          <a:lstStyle/>
          <a:p>
            <a:r>
              <a:rPr lang="ru-RU" smtClean="0"/>
              <a:t>Образец заголовка</a:t>
            </a:r>
            <a:endParaRPr lang="en-US"/>
          </a:p>
        </p:txBody>
      </p:sp>
      <p:sp>
        <p:nvSpPr>
          <p:cNvPr id="9" name="Content Placeholder 8"/>
          <p:cNvSpPr>
            <a:spLocks noGrp="1"/>
          </p:cNvSpPr>
          <p:nvPr>
            <p:ph sz="quarter" idx="13"/>
          </p:nvPr>
        </p:nvSpPr>
        <p:spPr>
          <a:xfrm>
            <a:off x="1142999" y="731519"/>
            <a:ext cx="3346704" cy="347472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11" name="Content Placeholder 10"/>
          <p:cNvSpPr>
            <a:spLocks noGrp="1"/>
          </p:cNvSpPr>
          <p:nvPr>
            <p:ph sz="quarter" idx="14"/>
          </p:nvPr>
        </p:nvSpPr>
        <p:spPr>
          <a:xfrm>
            <a:off x="4645152" y="731520"/>
            <a:ext cx="3346704" cy="347472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Tree>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143000" y="731520"/>
            <a:ext cx="3346704" cy="639762"/>
          </a:xfrm>
        </p:spPr>
        <p:txBody>
          <a:bodyPr anchor="b">
            <a:noAutofit/>
          </a:bodyPr>
          <a:lstStyle>
            <a:lvl1pPr marL="0" indent="0" algn="ctr">
              <a:buNone/>
              <a:defRPr lang="en-US" sz="2400" b="1" i="0" kern="1200" dirty="0" smtClean="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1156447" y="1400327"/>
            <a:ext cx="3346704" cy="2743200"/>
          </a:xfrm>
        </p:spPr>
        <p:txBody>
          <a:bodyPr>
            <a:normAutofit/>
          </a:bodyPr>
          <a:lstStyle>
            <a:lvl1pPr>
              <a:defRPr sz="18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4647302" y="731520"/>
            <a:ext cx="3346704" cy="639762"/>
          </a:xfrm>
        </p:spPr>
        <p:txBody>
          <a:bodyPr anchor="b">
            <a:noAutofit/>
          </a:bodyPr>
          <a:lstStyle>
            <a:lvl1pPr marL="0" indent="0" algn="ctr">
              <a:buNone/>
              <a:defRPr lang="en-US" sz="2400" b="1" i="0" kern="1200" dirty="0" smtClean="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ctr" defTabSz="914400" rtl="0" eaLnBrk="1" latinLnBrk="0" hangingPunct="1">
              <a:spcBef>
                <a:spcPct val="20000"/>
              </a:spcBef>
              <a:spcAft>
                <a:spcPts val="300"/>
              </a:spcAft>
              <a:buClr>
                <a:schemeClr val="accent6">
                  <a:lumMod val="75000"/>
                </a:schemeClr>
              </a:buClr>
              <a:buSzPct val="130000"/>
              <a:buFont typeface="Georgia" pitchFamily="18" charset="0"/>
              <a:buNone/>
            </a:pPr>
            <a:r>
              <a:rPr lang="ru-RU" smtClean="0"/>
              <a:t>Образец текста</a:t>
            </a:r>
          </a:p>
        </p:txBody>
      </p:sp>
      <p:sp>
        <p:nvSpPr>
          <p:cNvPr id="6" name="Content Placeholder 5"/>
          <p:cNvSpPr>
            <a:spLocks noGrp="1"/>
          </p:cNvSpPr>
          <p:nvPr>
            <p:ph sz="quarter" idx="4"/>
          </p:nvPr>
        </p:nvSpPr>
        <p:spPr>
          <a:xfrm>
            <a:off x="4645025" y="1399032"/>
            <a:ext cx="3346704" cy="2743200"/>
          </a:xfrm>
        </p:spPr>
        <p:txBody>
          <a:bodyPr>
            <a:normAutofit/>
          </a:bodyPr>
          <a:lstStyle>
            <a:lvl1pPr>
              <a:defRPr sz="18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6"/>
          <p:cNvSpPr>
            <a:spLocks noGrp="1"/>
          </p:cNvSpPr>
          <p:nvPr>
            <p:ph type="dt" sz="half" idx="10"/>
          </p:nvPr>
        </p:nvSpPr>
        <p:spPr/>
        <p:txBody>
          <a:bodyPr/>
          <a:lstStyle/>
          <a:p>
            <a:fld id="{B4C71EC6-210F-42DE-9C53-41977AD35B3D}" type="datetimeFigureOut">
              <a:rPr lang="ru-RU" smtClean="0"/>
              <a:t>15.10.2024</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B19B0651-EE4F-4900-A07F-96A6BFA9D0F0}" type="slidenum">
              <a:rPr lang="ru-RU" smtClean="0"/>
              <a:t>‹#›</a:t>
            </a:fld>
            <a:endParaRPr lang="ru-RU"/>
          </a:p>
        </p:txBody>
      </p:sp>
      <p:sp>
        <p:nvSpPr>
          <p:cNvPr id="10" name="Title 9"/>
          <p:cNvSpPr>
            <a:spLocks noGrp="1"/>
          </p:cNvSpPr>
          <p:nvPr>
            <p:ph type="title"/>
          </p:nvPr>
        </p:nvSpPr>
        <p:spPr/>
        <p:txBody>
          <a:bodyPr/>
          <a:lstStyle/>
          <a:p>
            <a:r>
              <a:rPr lang="ru-RU" smtClean="0"/>
              <a:t>Образец заголовка</a:t>
            </a:r>
            <a:endParaRPr lang="en-US" dirty="0"/>
          </a:p>
        </p:txBody>
      </p:sp>
    </p:spTree>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Date Placeholder 2"/>
          <p:cNvSpPr>
            <a:spLocks noGrp="1"/>
          </p:cNvSpPr>
          <p:nvPr>
            <p:ph type="dt" sz="half" idx="10"/>
          </p:nvPr>
        </p:nvSpPr>
        <p:spPr/>
        <p:txBody>
          <a:bodyPr/>
          <a:lstStyle/>
          <a:p>
            <a:fld id="{B4C71EC6-210F-42DE-9C53-41977AD35B3D}" type="datetimeFigureOut">
              <a:rPr lang="ru-RU" smtClean="0"/>
              <a:t>15.10.2024</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4C71EC6-210F-42DE-9C53-41977AD35B3D}" type="datetimeFigureOut">
              <a:rPr lang="ru-RU" smtClean="0"/>
              <a:t>15.10.2024</a:t>
            </a:fld>
            <a:endParaRPr lang="ru-RU"/>
          </a:p>
        </p:txBody>
      </p:sp>
      <p:sp>
        <p:nvSpPr>
          <p:cNvPr id="3" name="Footer Placeholder 2"/>
          <p:cNvSpPr>
            <a:spLocks noGrp="1"/>
          </p:cNvSpPr>
          <p:nvPr>
            <p:ph type="ftr" sz="quarter" idx="11"/>
          </p:nvPr>
        </p:nvSpPr>
        <p:spPr/>
        <p:txBody>
          <a:bodyPr/>
          <a:lstStyle/>
          <a:p>
            <a:endParaRPr lang="ru-RU"/>
          </a:p>
        </p:txBody>
      </p:sp>
      <p:sp>
        <p:nvSpPr>
          <p:cNvPr id="4" name="Slide Number Placeholder 3"/>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839095" y="2209800"/>
            <a:ext cx="3636085" cy="1258493"/>
          </a:xfrm>
          <a:effectLst/>
        </p:spPr>
        <p:txBody>
          <a:bodyPr anchor="b">
            <a:noAutofit/>
          </a:bodyPr>
          <a:lstStyle>
            <a:lvl1pPr marL="228600" indent="-228600" algn="l">
              <a:defRPr sz="2800" b="1">
                <a:effectLst/>
              </a:defRPr>
            </a:lvl1pPr>
          </a:lstStyle>
          <a:p>
            <a:r>
              <a:rPr lang="ru-RU" smtClean="0"/>
              <a:t>Образец заголовка</a:t>
            </a:r>
            <a:endParaRPr lang="en-US" dirty="0"/>
          </a:p>
        </p:txBody>
      </p:sp>
      <p:sp>
        <p:nvSpPr>
          <p:cNvPr id="3" name="Content Placeholder 2"/>
          <p:cNvSpPr>
            <a:spLocks noGrp="1"/>
          </p:cNvSpPr>
          <p:nvPr>
            <p:ph idx="1"/>
          </p:nvPr>
        </p:nvSpPr>
        <p:spPr>
          <a:xfrm>
            <a:off x="4593515" y="731520"/>
            <a:ext cx="4017085" cy="4894730"/>
          </a:xfrm>
        </p:spPr>
        <p:txBody>
          <a:bodyPr anchor="ctr"/>
          <a:lstStyle>
            <a:lvl1pPr>
              <a:defRPr sz="2200"/>
            </a:lvl1pPr>
            <a:lvl2pPr>
              <a:defRPr sz="2000"/>
            </a:lvl2pPr>
            <a:lvl3pPr>
              <a:defRPr sz="1800"/>
            </a:lvl3pPr>
            <a:lvl4pPr>
              <a:defRPr sz="1600"/>
            </a:lvl4pPr>
            <a:lvl5pPr>
              <a:defRPr sz="14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Text Placeholder 3"/>
          <p:cNvSpPr>
            <a:spLocks noGrp="1"/>
          </p:cNvSpPr>
          <p:nvPr>
            <p:ph type="body" sz="half" idx="2"/>
          </p:nvPr>
        </p:nvSpPr>
        <p:spPr>
          <a:xfrm>
            <a:off x="1075765" y="3497802"/>
            <a:ext cx="3388660" cy="2139518"/>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B4C71EC6-210F-42DE-9C53-41977AD35B3D}" type="datetimeFigureOut">
              <a:rPr lang="ru-RU" smtClean="0"/>
              <a:t>15.10.2024</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8" name="Rectangle 7"/>
          <p:cNvSpPr/>
          <p:nvPr/>
        </p:nvSpPr>
        <p:spPr>
          <a:xfrm>
            <a:off x="0" y="3866920"/>
            <a:ext cx="9144000" cy="2991080"/>
          </a:xfrm>
          <a:prstGeom prst="rect">
            <a:avLst/>
          </a:prstGeom>
          <a:gradFill>
            <a:gsLst>
              <a:gs pos="0">
                <a:schemeClr val="bg1">
                  <a:alpha val="92000"/>
                </a:schemeClr>
              </a:gs>
              <a:gs pos="37000">
                <a:schemeClr val="bg1">
                  <a:alpha val="77000"/>
                </a:schemeClr>
              </a:gs>
              <a:gs pos="100000">
                <a:schemeClr val="bg2">
                  <a:alpha val="80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0" y="0"/>
            <a:ext cx="9144000" cy="3866920"/>
          </a:xfrm>
          <a:prstGeom prst="rect">
            <a:avLst/>
          </a:prstGeom>
          <a:gradFill flip="none" rotWithShape="1">
            <a:gsLst>
              <a:gs pos="0">
                <a:schemeClr val="bg1">
                  <a:alpha val="90000"/>
                </a:schemeClr>
              </a:gs>
              <a:gs pos="48000">
                <a:schemeClr val="bg1">
                  <a:alpha val="63000"/>
                </a:schemeClr>
              </a:gs>
              <a:gs pos="100000">
                <a:schemeClr val="bg2">
                  <a:alpha val="80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p:cNvSpPr/>
          <p:nvPr/>
        </p:nvSpPr>
        <p:spPr>
          <a:xfrm>
            <a:off x="0" y="2652311"/>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p:cNvSpPr/>
          <p:nvPr/>
        </p:nvSpPr>
        <p:spPr>
          <a:xfrm>
            <a:off x="0" y="1600200"/>
            <a:ext cx="9144000" cy="5105400"/>
          </a:xfrm>
          <a:prstGeom prst="ellipse">
            <a:avLst/>
          </a:prstGeom>
          <a:gradFill flip="none" rotWithShape="1">
            <a:gsLst>
              <a:gs pos="0">
                <a:schemeClr val="bg1"/>
              </a:gs>
              <a:gs pos="54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icture Placeholder 2"/>
          <p:cNvSpPr>
            <a:spLocks noGrp="1"/>
          </p:cNvSpPr>
          <p:nvPr>
            <p:ph type="pic" idx="1"/>
          </p:nvPr>
        </p:nvSpPr>
        <p:spPr>
          <a:xfrm>
            <a:off x="4475175" y="1143000"/>
            <a:ext cx="4114800" cy="3127806"/>
          </a:xfrm>
          <a:prstGeom prst="roundRect">
            <a:avLst>
              <a:gd name="adj" fmla="val 4230"/>
            </a:avLst>
          </a:prstGeom>
          <a:solidFill>
            <a:schemeClr val="bg2">
              <a:lumMod val="90000"/>
            </a:schemeClr>
          </a:solidFill>
          <a:effectLst>
            <a:reflection blurRad="4350" stA="23000" endA="300" endPos="28000" dir="5400000" sy="-100000" algn="bl" rotWithShape="0"/>
          </a:effectLst>
          <a:scene3d>
            <a:camera prst="perspectiveContrastingLeftFacing" fov="1800000">
              <a:rot lat="300000" lon="2100000" rev="0"/>
            </a:camera>
            <a:lightRig rig="balanced" dir="t"/>
          </a:scene3d>
          <a:sp3d>
            <a:bevelT w="50800" h="50800"/>
          </a:sp3d>
        </p:spPr>
        <p:txBody>
          <a:bodyPr>
            <a:normAutofit/>
            <a:flatTx/>
          </a:bodyPr>
          <a:lstStyle>
            <a:lvl1pPr marL="0" indent="0" algn="ctr">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smtClean="0"/>
              <a:t>Вставка рисунка</a:t>
            </a:r>
            <a:endParaRPr lang="en-US" dirty="0"/>
          </a:p>
        </p:txBody>
      </p:sp>
      <p:sp>
        <p:nvSpPr>
          <p:cNvPr id="4" name="Text Placeholder 3"/>
          <p:cNvSpPr>
            <a:spLocks noGrp="1"/>
          </p:cNvSpPr>
          <p:nvPr>
            <p:ph type="body" sz="half" idx="2"/>
          </p:nvPr>
        </p:nvSpPr>
        <p:spPr>
          <a:xfrm>
            <a:off x="877887" y="1010486"/>
            <a:ext cx="3694114" cy="2163020"/>
          </a:xfrm>
        </p:spPr>
        <p:txBody>
          <a:bodyPr anchor="b"/>
          <a:lstStyle>
            <a:lvl1pPr marL="182880" indent="-182880">
              <a:buFont typeface="Georgia" pitchFamily="18" charset="0"/>
              <a:buChar char="*"/>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B4C71EC6-210F-42DE-9C53-41977AD35B3D}" type="datetimeFigureOut">
              <a:rPr lang="ru-RU" smtClean="0"/>
              <a:t>15.10.2024</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B19B0651-EE4F-4900-A07F-96A6BFA9D0F0}" type="slidenum">
              <a:rPr lang="ru-RU" smtClean="0"/>
              <a:t>‹#›</a:t>
            </a:fld>
            <a:endParaRPr lang="ru-RU"/>
          </a:p>
        </p:txBody>
      </p:sp>
      <p:sp>
        <p:nvSpPr>
          <p:cNvPr id="2" name="Title 1"/>
          <p:cNvSpPr>
            <a:spLocks noGrp="1"/>
          </p:cNvSpPr>
          <p:nvPr>
            <p:ph type="title"/>
          </p:nvPr>
        </p:nvSpPr>
        <p:spPr>
          <a:xfrm>
            <a:off x="727268" y="4464421"/>
            <a:ext cx="6383538" cy="1143000"/>
          </a:xfrm>
        </p:spPr>
        <p:txBody>
          <a:bodyPr anchor="b">
            <a:noAutofit/>
          </a:bodyPr>
          <a:lstStyle>
            <a:lvl1pPr algn="l">
              <a:defRPr sz="4600" b="1"/>
            </a:lvl1pPr>
          </a:lstStyle>
          <a:p>
            <a:r>
              <a:rPr lang="ru-RU" smtClean="0"/>
              <a:t>Образец заголовка</a:t>
            </a:r>
            <a:endParaRPr lang="en-US" dirty="0"/>
          </a:p>
        </p:txBody>
      </p:sp>
    </p:spTree>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3" name="Vertical Text Placeholder 2"/>
          <p:cNvSpPr>
            <a:spLocks noGrp="1"/>
          </p:cNvSpPr>
          <p:nvPr>
            <p:ph type="body" orient="vert" idx="1"/>
          </p:nvPr>
        </p:nvSpPr>
        <p:spPr>
          <a:xfrm>
            <a:off x="1905000" y="731519"/>
            <a:ext cx="6400800" cy="3474720"/>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Date Placeholder 3"/>
          <p:cNvSpPr>
            <a:spLocks noGrp="1"/>
          </p:cNvSpPr>
          <p:nvPr>
            <p:ph type="dt" sz="half" idx="10"/>
          </p:nvPr>
        </p:nvSpPr>
        <p:spPr/>
        <p:txBody>
          <a:bodyPr/>
          <a:lstStyle/>
          <a:p>
            <a:fld id="{B4C71EC6-210F-42DE-9C53-41977AD35B3D}" type="datetimeFigureOut">
              <a:rPr lang="ru-RU" smtClean="0"/>
              <a:t>15.10.2024</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153758" y="376517"/>
            <a:ext cx="2057400" cy="5238339"/>
          </a:xfrm>
          <a:effectLst/>
        </p:spPr>
        <p:txBody>
          <a:bodyPr vert="eaVert"/>
          <a:lstStyle>
            <a:lvl1pPr algn="l">
              <a:defRPr/>
            </a:lvl1pPr>
          </a:lstStyle>
          <a:p>
            <a:r>
              <a:rPr lang="ru-RU" smtClean="0"/>
              <a:t>Образец заголовка</a:t>
            </a:r>
            <a:endParaRPr lang="en-US"/>
          </a:p>
        </p:txBody>
      </p:sp>
      <p:sp>
        <p:nvSpPr>
          <p:cNvPr id="3" name="Vertical Text Placeholder 2"/>
          <p:cNvSpPr>
            <a:spLocks noGrp="1"/>
          </p:cNvSpPr>
          <p:nvPr>
            <p:ph type="body" orient="vert" idx="1"/>
          </p:nvPr>
        </p:nvSpPr>
        <p:spPr>
          <a:xfrm>
            <a:off x="3324113" y="731519"/>
            <a:ext cx="4829287" cy="4894729"/>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B4C71EC6-210F-42DE-9C53-41977AD35B3D}" type="datetimeFigureOut">
              <a:rPr lang="ru-RU" smtClean="0"/>
              <a:t>15.10.2024</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19696918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7" name="Rectangle 6"/>
          <p:cNvSpPr/>
          <p:nvPr/>
        </p:nvSpPr>
        <p:spPr>
          <a:xfrm>
            <a:off x="0" y="5105400"/>
            <a:ext cx="9144000" cy="1752600"/>
          </a:xfrm>
          <a:prstGeom prst="rect">
            <a:avLst/>
          </a:prstGeom>
          <a:gradFill>
            <a:gsLst>
              <a:gs pos="0">
                <a:schemeClr val="bg1">
                  <a:alpha val="91000"/>
                </a:schemeClr>
              </a:gs>
              <a:gs pos="37000">
                <a:schemeClr val="bg1">
                  <a:alpha val="76000"/>
                </a:schemeClr>
              </a:gs>
              <a:gs pos="100000">
                <a:schemeClr val="bg2">
                  <a:alpha val="79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0" y="0"/>
            <a:ext cx="9144000" cy="5105400"/>
          </a:xfrm>
          <a:prstGeom prst="rect">
            <a:avLst/>
          </a:prstGeom>
          <a:gradFill flip="none" rotWithShape="1">
            <a:gsLst>
              <a:gs pos="0">
                <a:schemeClr val="bg1">
                  <a:alpha val="89000"/>
                </a:schemeClr>
              </a:gs>
              <a:gs pos="48000">
                <a:schemeClr val="bg1">
                  <a:alpha val="62000"/>
                </a:schemeClr>
              </a:gs>
              <a:gs pos="100000">
                <a:schemeClr val="bg2">
                  <a:alpha val="79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p:cNvSpPr/>
          <p:nvPr/>
        </p:nvSpPr>
        <p:spPr>
          <a:xfrm>
            <a:off x="0" y="3768304"/>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p:nvPr/>
        </p:nvSpPr>
        <p:spPr>
          <a:xfrm>
            <a:off x="0" y="1600200"/>
            <a:ext cx="9144000" cy="5105400"/>
          </a:xfrm>
          <a:prstGeom prst="ellipse">
            <a:avLst/>
          </a:prstGeom>
          <a:gradFill flip="none" rotWithShape="1">
            <a:gsLst>
              <a:gs pos="0">
                <a:schemeClr val="bg1"/>
              </a:gs>
              <a:gs pos="56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1793289" y="4372168"/>
            <a:ext cx="6512511" cy="1143000"/>
          </a:xfrm>
          <a:prstGeom prst="rect">
            <a:avLst/>
          </a:prstGeom>
          <a:effectLst/>
        </p:spPr>
        <p:txBody>
          <a:bodyPr vert="horz" lIns="91440" tIns="45720" rIns="91440" bIns="45720" rtlCol="0" anchor="t" anchorCtr="0">
            <a:noAutofit/>
          </a:bodyPr>
          <a:lstStyle/>
          <a:p>
            <a:r>
              <a:rPr lang="ru-RU" smtClean="0"/>
              <a:t>Образец заголовка</a:t>
            </a:r>
            <a:endParaRPr lang="en-US" dirty="0"/>
          </a:p>
        </p:txBody>
      </p:sp>
      <p:sp>
        <p:nvSpPr>
          <p:cNvPr id="3" name="Text Placeholder 2"/>
          <p:cNvSpPr>
            <a:spLocks noGrp="1"/>
          </p:cNvSpPr>
          <p:nvPr>
            <p:ph type="body" idx="1"/>
          </p:nvPr>
        </p:nvSpPr>
        <p:spPr>
          <a:xfrm>
            <a:off x="1143000" y="732260"/>
            <a:ext cx="6400800" cy="3474720"/>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2"/>
          </p:nvPr>
        </p:nvSpPr>
        <p:spPr>
          <a:xfrm>
            <a:off x="6172200" y="6172200"/>
            <a:ext cx="2514600" cy="365125"/>
          </a:xfrm>
          <a:prstGeom prst="rect">
            <a:avLst/>
          </a:prstGeom>
        </p:spPr>
        <p:txBody>
          <a:bodyPr vert="horz" lIns="91440" tIns="45720" rIns="91440" bIns="45720" rtlCol="0" anchor="ctr"/>
          <a:lstStyle>
            <a:lvl1pPr algn="r">
              <a:defRPr sz="1100" b="1">
                <a:solidFill>
                  <a:schemeClr val="tx1">
                    <a:lumMod val="50000"/>
                    <a:lumOff val="50000"/>
                  </a:schemeClr>
                </a:solidFill>
              </a:defRPr>
            </a:lvl1pPr>
          </a:lstStyle>
          <a:p>
            <a:fld id="{B4C71EC6-210F-42DE-9C53-41977AD35B3D}" type="datetimeFigureOut">
              <a:rPr lang="ru-RU" smtClean="0"/>
              <a:t>15.10.2024</a:t>
            </a:fld>
            <a:endParaRPr lang="ru-RU"/>
          </a:p>
        </p:txBody>
      </p:sp>
      <p:sp>
        <p:nvSpPr>
          <p:cNvPr id="5" name="Footer Placeholder 4"/>
          <p:cNvSpPr>
            <a:spLocks noGrp="1"/>
          </p:cNvSpPr>
          <p:nvPr>
            <p:ph type="ftr" sz="quarter" idx="3"/>
          </p:nvPr>
        </p:nvSpPr>
        <p:spPr>
          <a:xfrm>
            <a:off x="457199" y="6172200"/>
            <a:ext cx="3352801" cy="365125"/>
          </a:xfrm>
          <a:prstGeom prst="rect">
            <a:avLst/>
          </a:prstGeom>
        </p:spPr>
        <p:txBody>
          <a:bodyPr vert="horz" lIns="91440" tIns="45720" rIns="91440" bIns="45720" rtlCol="0" anchor="ctr"/>
          <a:lstStyle>
            <a:lvl1pPr algn="l">
              <a:defRPr sz="1100" b="1">
                <a:solidFill>
                  <a:schemeClr val="tx1">
                    <a:lumMod val="50000"/>
                    <a:lumOff val="50000"/>
                  </a:schemeClr>
                </a:solidFill>
              </a:defRPr>
            </a:lvl1pPr>
          </a:lstStyle>
          <a:p>
            <a:endParaRPr lang="ru-RU"/>
          </a:p>
        </p:txBody>
      </p:sp>
      <p:sp>
        <p:nvSpPr>
          <p:cNvPr id="6" name="Slide Number Placeholder 5"/>
          <p:cNvSpPr>
            <a:spLocks noGrp="1"/>
          </p:cNvSpPr>
          <p:nvPr>
            <p:ph type="sldNum" sz="quarter" idx="4"/>
          </p:nvPr>
        </p:nvSpPr>
        <p:spPr>
          <a:xfrm>
            <a:off x="3810000" y="6172200"/>
            <a:ext cx="1828800" cy="365125"/>
          </a:xfrm>
          <a:prstGeom prst="rect">
            <a:avLst/>
          </a:prstGeom>
        </p:spPr>
        <p:txBody>
          <a:bodyPr vert="horz" lIns="91440" tIns="45720" rIns="91440" bIns="45720" rtlCol="0" anchor="ctr"/>
          <a:lstStyle>
            <a:lvl1pPr algn="ctr">
              <a:defRPr sz="1200" b="1">
                <a:solidFill>
                  <a:schemeClr val="tx1">
                    <a:lumMod val="50000"/>
                    <a:lumOff val="50000"/>
                  </a:schemeClr>
                </a:solidFill>
              </a:defRPr>
            </a:lvl1pPr>
          </a:lstStyle>
          <a:p>
            <a:fld id="{B19B0651-EE4F-4900-A07F-96A6BFA9D0F0}" type="slidenum">
              <a:rPr lang="ru-RU" smtClean="0"/>
              <a:t>‹#›</a:t>
            </a:fld>
            <a:endParaRPr lang="ru-RU"/>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timing>
    <p:tnLst>
      <p:par>
        <p:cTn id="1" dur="indefinite" restart="never" nodeType="tmRoot"/>
      </p:par>
    </p:tnLst>
  </p:timing>
  <p:txStyles>
    <p:title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286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200" kern="1200">
          <a:solidFill>
            <a:schemeClr val="tx1">
              <a:lumMod val="75000"/>
              <a:lumOff val="25000"/>
            </a:schemeClr>
          </a:solidFill>
          <a:latin typeface="+mn-lt"/>
          <a:ea typeface="+mn-ea"/>
          <a:cs typeface="+mn-cs"/>
        </a:defRPr>
      </a:lvl1pPr>
      <a:lvl2pPr marL="54864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000" kern="1200">
          <a:solidFill>
            <a:schemeClr val="tx1">
              <a:lumMod val="75000"/>
              <a:lumOff val="25000"/>
            </a:schemeClr>
          </a:solidFill>
          <a:latin typeface="+mn-lt"/>
          <a:ea typeface="+mn-ea"/>
          <a:cs typeface="+mn-cs"/>
        </a:defRPr>
      </a:lvl2pPr>
      <a:lvl3pPr marL="822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800" kern="1200">
          <a:solidFill>
            <a:schemeClr val="tx1">
              <a:lumMod val="75000"/>
              <a:lumOff val="25000"/>
            </a:schemeClr>
          </a:solidFill>
          <a:latin typeface="+mn-lt"/>
          <a:ea typeface="+mn-ea"/>
          <a:cs typeface="+mn-cs"/>
        </a:defRPr>
      </a:lvl3pPr>
      <a:lvl4pPr marL="109728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600" kern="1200">
          <a:solidFill>
            <a:schemeClr val="tx1">
              <a:lumMod val="75000"/>
              <a:lumOff val="25000"/>
            </a:schemeClr>
          </a:solidFill>
          <a:latin typeface="+mn-lt"/>
          <a:ea typeface="+mn-ea"/>
          <a:cs typeface="+mn-cs"/>
        </a:defRPr>
      </a:lvl4pPr>
      <a:lvl5pPr marL="138988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5pPr>
      <a:lvl6pPr marL="166420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6pPr>
      <a:lvl7pPr marL="1965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7pPr>
      <a:lvl8pPr marL="22860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8pPr>
      <a:lvl9pPr marL="2587752"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25.jfif"/><Relationship Id="rId2" Type="http://schemas.openxmlformats.org/officeDocument/2006/relationships/image" Target="../media/image24.jfif"/><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23528" y="620688"/>
            <a:ext cx="8352928" cy="5483552"/>
          </a:xfrm>
          <a:prstGeom prst="rect">
            <a:avLst/>
          </a:prstGeom>
        </p:spPr>
        <p:txBody>
          <a:bodyPr wrap="square">
            <a:spAutoFit/>
          </a:bodyPr>
          <a:lstStyle/>
          <a:p>
            <a:pPr indent="0" algn="ctr">
              <a:spcAft>
                <a:spcPts val="2940"/>
              </a:spcAft>
            </a:pPr>
            <a:r>
              <a:rPr lang="uz-Latn-UZ" sz="2800" b="1" dirty="0">
                <a:solidFill>
                  <a:srgbClr val="3333FF"/>
                </a:solidFill>
                <a:latin typeface="Times New Roman" pitchFamily="18" charset="0"/>
                <a:cs typeface="Times New Roman" pitchFamily="18" charset="0"/>
              </a:rPr>
              <a:t>MAVZU: SPORT BIOMEXANIKASI FANINING OBYEKTI, PREDMETI</a:t>
            </a:r>
            <a:r>
              <a:rPr lang="en-US" sz="2800" b="1" dirty="0">
                <a:solidFill>
                  <a:srgbClr val="3333FF"/>
                </a:solidFill>
                <a:latin typeface="Times New Roman" pitchFamily="18" charset="0"/>
                <a:cs typeface="Times New Roman" pitchFamily="18" charset="0"/>
              </a:rPr>
              <a:t> </a:t>
            </a:r>
            <a:r>
              <a:rPr lang="uz-Latn-UZ" sz="2800" b="1" dirty="0">
                <a:solidFill>
                  <a:srgbClr val="3333FF"/>
                </a:solidFill>
                <a:latin typeface="Times New Roman" pitchFamily="18" charset="0"/>
                <a:cs typeface="Times New Roman" pitchFamily="18" charset="0"/>
              </a:rPr>
              <a:t> MAQSADI VA VAZIFALARI</a:t>
            </a:r>
            <a:r>
              <a:rPr lang="en-US" sz="2800" b="1" dirty="0" smtClean="0">
                <a:solidFill>
                  <a:srgbClr val="3333FF"/>
                </a:solidFill>
                <a:latin typeface="Times New Roman" pitchFamily="18" charset="0"/>
                <a:cs typeface="Times New Roman" pitchFamily="18" charset="0"/>
              </a:rPr>
              <a:t>.</a:t>
            </a:r>
          </a:p>
          <a:p>
            <a:pPr indent="0" algn="ctr">
              <a:spcAft>
                <a:spcPts val="2940"/>
              </a:spcAft>
            </a:pPr>
            <a:r>
              <a:rPr lang="uz-Latn-UZ" sz="4000" b="1" dirty="0" smtClean="0">
                <a:latin typeface="Times New Roman" pitchFamily="18" charset="0"/>
                <a:cs typeface="Times New Roman" pitchFamily="18" charset="0"/>
              </a:rPr>
              <a:t>REJA</a:t>
            </a:r>
            <a:r>
              <a:rPr lang="uz-Latn-UZ" sz="4000" b="1" dirty="0">
                <a:latin typeface="Times New Roman" pitchFamily="18" charset="0"/>
                <a:cs typeface="Times New Roman" pitchFamily="18" charset="0"/>
              </a:rPr>
              <a:t>:</a:t>
            </a:r>
          </a:p>
          <a:p>
            <a:pPr indent="0" algn="just"/>
            <a:r>
              <a:rPr lang="ru-RU" sz="4000" b="1" dirty="0">
                <a:latin typeface="Times New Roman" pitchFamily="18" charset="0"/>
                <a:cs typeface="Times New Roman" pitchFamily="18" charset="0"/>
              </a:rPr>
              <a:t>1</a:t>
            </a:r>
            <a:r>
              <a:rPr lang="en-US" sz="4000" b="1" dirty="0">
                <a:latin typeface="Times New Roman" pitchFamily="18" charset="0"/>
                <a:cs typeface="Times New Roman" pitchFamily="18" charset="0"/>
              </a:rPr>
              <a:t>.</a:t>
            </a:r>
            <a:r>
              <a:rPr lang="uz-Latn-UZ" sz="4000" b="1" dirty="0">
                <a:latin typeface="Times New Roman" pitchFamily="18" charset="0"/>
                <a:cs typeface="Times New Roman" pitchFamily="18" charset="0"/>
              </a:rPr>
              <a:t>Sport</a:t>
            </a:r>
            <a:r>
              <a:rPr lang="en-US" sz="4000" b="1" dirty="0">
                <a:latin typeface="Times New Roman" pitchFamily="18" charset="0"/>
                <a:cs typeface="Times New Roman" pitchFamily="18" charset="0"/>
              </a:rPr>
              <a:t> </a:t>
            </a:r>
            <a:r>
              <a:rPr lang="uz-Latn-UZ" sz="4000" b="1" dirty="0">
                <a:latin typeface="Times New Roman" pitchFamily="18" charset="0"/>
                <a:cs typeface="Times New Roman" pitchFamily="18" charset="0"/>
              </a:rPr>
              <a:t>biomexanikasi predmeti</a:t>
            </a:r>
            <a:endParaRPr lang="ru-RU" sz="4000" b="1" dirty="0">
              <a:latin typeface="Times New Roman" pitchFamily="18" charset="0"/>
              <a:cs typeface="Times New Roman" pitchFamily="18" charset="0"/>
            </a:endParaRPr>
          </a:p>
          <a:p>
            <a:pPr indent="0" algn="just"/>
            <a:r>
              <a:rPr lang="en-US" sz="4000" b="1" dirty="0">
                <a:latin typeface="Times New Roman" pitchFamily="18" charset="0"/>
                <a:cs typeface="Times New Roman" pitchFamily="18" charset="0"/>
              </a:rPr>
              <a:t>2.</a:t>
            </a:r>
            <a:r>
              <a:rPr lang="uz-Latn-UZ" sz="4000" b="1" dirty="0">
                <a:latin typeface="Times New Roman" pitchFamily="18" charset="0"/>
                <a:cs typeface="Times New Roman" pitchFamily="18" charset="0"/>
              </a:rPr>
              <a:t>Sport biomexanikasi vazifalari </a:t>
            </a:r>
            <a:endParaRPr lang="ru-RU" sz="4000" b="1" dirty="0">
              <a:latin typeface="Times New Roman" pitchFamily="18" charset="0"/>
              <a:cs typeface="Times New Roman" pitchFamily="18" charset="0"/>
            </a:endParaRPr>
          </a:p>
          <a:p>
            <a:pPr indent="0" algn="just"/>
            <a:r>
              <a:rPr lang="en-US" sz="4000" b="1" dirty="0">
                <a:latin typeface="Times New Roman" pitchFamily="18" charset="0"/>
                <a:cs typeface="Times New Roman" pitchFamily="18" charset="0"/>
              </a:rPr>
              <a:t>3.</a:t>
            </a:r>
            <a:r>
              <a:rPr lang="uz-Latn-UZ" sz="4000" b="1" dirty="0">
                <a:latin typeface="Times New Roman" pitchFamily="18" charset="0"/>
                <a:cs typeface="Times New Roman" pitchFamily="18" charset="0"/>
              </a:rPr>
              <a:t>Sport biomexanikasi nazariyasi </a:t>
            </a:r>
            <a:endParaRPr lang="ru-RU" sz="4000" b="1" dirty="0">
              <a:latin typeface="Times New Roman" pitchFamily="18" charset="0"/>
              <a:cs typeface="Times New Roman" pitchFamily="18" charset="0"/>
            </a:endParaRPr>
          </a:p>
          <a:p>
            <a:pPr indent="0" algn="just"/>
            <a:r>
              <a:rPr lang="en-US" sz="4000" b="1" dirty="0">
                <a:latin typeface="Times New Roman" pitchFamily="18" charset="0"/>
                <a:cs typeface="Times New Roman" pitchFamily="18" charset="0"/>
              </a:rPr>
              <a:t>4.</a:t>
            </a:r>
            <a:r>
              <a:rPr lang="uz-Latn-UZ" sz="4000" b="1" dirty="0">
                <a:latin typeface="Times New Roman" pitchFamily="18" charset="0"/>
                <a:cs typeface="Times New Roman" pitchFamily="18" charset="0"/>
              </a:rPr>
              <a:t>Sport biomexanikasi metodi</a:t>
            </a:r>
          </a:p>
          <a:p>
            <a:pPr indent="0" algn="ctr">
              <a:spcAft>
                <a:spcPts val="2940"/>
              </a:spcAft>
            </a:pPr>
            <a:endParaRPr lang="uz-Latn-UZ" b="1" dirty="0">
              <a:solidFill>
                <a:srgbClr val="3333FF"/>
              </a:solidFill>
              <a:latin typeface="Times New Roman" pitchFamily="18" charset="0"/>
              <a:cs typeface="Times New Roman" pitchFamily="18" charset="0"/>
            </a:endParaRPr>
          </a:p>
        </p:txBody>
      </p:sp>
    </p:spTree>
    <p:extLst>
      <p:ext uri="{BB962C8B-B14F-4D97-AF65-F5344CB8AC3E}">
        <p14:creationId xmlns:p14="http://schemas.microsoft.com/office/powerpoint/2010/main" val="339119924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79512" y="188640"/>
            <a:ext cx="6174432" cy="7119513"/>
          </a:xfrm>
          <a:prstGeom prst="rect">
            <a:avLst/>
          </a:prstGeom>
        </p:spPr>
        <p:txBody>
          <a:bodyPr wrap="square">
            <a:spAutoFit/>
          </a:bodyPr>
          <a:lstStyle/>
          <a:p>
            <a:pPr indent="508000" algn="just">
              <a:lnSpc>
                <a:spcPts val="2472"/>
              </a:lnSpc>
              <a:spcAft>
                <a:spcPts val="1470"/>
              </a:spcAft>
            </a:pPr>
            <a:r>
              <a:rPr lang="uz-Latn-UZ" sz="2000" b="1" dirty="0">
                <a:solidFill>
                  <a:srgbClr val="252525"/>
                </a:solidFill>
                <a:latin typeface="Times New Roman" pitchFamily="18" charset="0"/>
                <a:cs typeface="Times New Roman" pitchFamily="18" charset="0"/>
              </a:rPr>
              <a:t>Biomexanikaning tarixi </a:t>
            </a:r>
            <a:r>
              <a:rPr lang="uz-Latn-UZ" sz="2000" dirty="0">
                <a:solidFill>
                  <a:srgbClr val="252525"/>
                </a:solidFill>
                <a:latin typeface="Times New Roman" pitchFamily="18" charset="0"/>
                <a:cs typeface="Times New Roman" pitchFamily="18" charset="0"/>
              </a:rPr>
              <a:t>texnika, fizika, biologiya va tibbiyotning tarixi shuningdek jismoniy madaniyat va sport tarixi bilan chambarchas bog‘liq. Bu fanlarning ko‘pgina yutuqlari tirik mavjudotlarning harakatlari to‘g‘risidagi ta’limotning rivojlanishini aniqlab berdi</a:t>
            </a:r>
            <a:r>
              <a:rPr lang="uz-Latn-UZ" sz="2000" dirty="0" smtClean="0">
                <a:solidFill>
                  <a:srgbClr val="252525"/>
                </a:solidFill>
                <a:latin typeface="Times New Roman" pitchFamily="18" charset="0"/>
                <a:cs typeface="Times New Roman" pitchFamily="18" charset="0"/>
              </a:rPr>
              <a:t>.</a:t>
            </a:r>
            <a:endParaRPr lang="en-US" sz="2000" dirty="0" smtClean="0">
              <a:solidFill>
                <a:srgbClr val="252525"/>
              </a:solidFill>
              <a:latin typeface="Times New Roman" pitchFamily="18" charset="0"/>
              <a:cs typeface="Times New Roman" pitchFamily="18" charset="0"/>
            </a:endParaRPr>
          </a:p>
          <a:p>
            <a:pPr indent="508000" algn="just">
              <a:lnSpc>
                <a:spcPts val="2472"/>
              </a:lnSpc>
              <a:spcAft>
                <a:spcPts val="1470"/>
              </a:spcAft>
            </a:pPr>
            <a:r>
              <a:rPr lang="uz-Latn-UZ" sz="2000" dirty="0">
                <a:solidFill>
                  <a:srgbClr val="252525"/>
                </a:solidFill>
                <a:latin typeface="Times New Roman" pitchFamily="18" charset="0"/>
                <a:cs typeface="Times New Roman" pitchFamily="18" charset="0"/>
              </a:rPr>
              <a:t>Hozirgi zamon biomexanikasini </a:t>
            </a:r>
            <a:r>
              <a:rPr lang="uz-Latn-UZ" sz="2000" dirty="0">
                <a:latin typeface="Times New Roman" pitchFamily="18" charset="0"/>
                <a:cs typeface="Times New Roman" pitchFamily="18" charset="0"/>
              </a:rPr>
              <a:t>Arximed</a:t>
            </a:r>
            <a:r>
              <a:rPr lang="uz-Latn-UZ" sz="2000" dirty="0">
                <a:solidFill>
                  <a:srgbClr val="252525"/>
                </a:solidFill>
                <a:latin typeface="Times New Roman" pitchFamily="18" charset="0"/>
                <a:cs typeface="Times New Roman" pitchFamily="18" charset="0"/>
              </a:rPr>
              <a:t>, Galiley, </a:t>
            </a:r>
            <a:r>
              <a:rPr lang="uz-Latn-UZ" sz="2000" dirty="0">
                <a:latin typeface="Times New Roman" pitchFamily="18" charset="0"/>
                <a:cs typeface="Times New Roman" pitchFamily="18" charset="0"/>
              </a:rPr>
              <a:t>Nyuton kashf qilgan </a:t>
            </a:r>
            <a:r>
              <a:rPr lang="uz-Latn-UZ" sz="2000" b="1" dirty="0">
                <a:latin typeface="Times New Roman" pitchFamily="18" charset="0"/>
                <a:cs typeface="Times New Roman" pitchFamily="18" charset="0"/>
              </a:rPr>
              <a:t>mexanika qonunlari</a:t>
            </a:r>
            <a:r>
              <a:rPr lang="uz-Latn-UZ" sz="2000" dirty="0">
                <a:latin typeface="Times New Roman" pitchFamily="18" charset="0"/>
                <a:cs typeface="Times New Roman" pitchFamily="18" charset="0"/>
              </a:rPr>
              <a:t>siz, Pavlov</a:t>
            </a:r>
            <a:r>
              <a:rPr lang="uz-Latn-UZ" sz="2000" dirty="0">
                <a:solidFill>
                  <a:srgbClr val="252525"/>
                </a:solidFill>
                <a:latin typeface="Times New Roman" pitchFamily="18" charset="0"/>
                <a:cs typeface="Times New Roman" pitchFamily="18" charset="0"/>
              </a:rPr>
              <a:t>, </a:t>
            </a:r>
            <a:r>
              <a:rPr lang="uz-Latn-UZ" sz="2000" dirty="0">
                <a:latin typeface="Times New Roman" pitchFamily="18" charset="0"/>
                <a:cs typeface="Times New Roman" pitchFamily="18" charset="0"/>
              </a:rPr>
              <a:t>Sechenov</a:t>
            </a:r>
            <a:r>
              <a:rPr lang="uz-Latn-UZ" sz="2000" dirty="0">
                <a:solidFill>
                  <a:srgbClr val="252525"/>
                </a:solidFill>
                <a:latin typeface="Times New Roman" pitchFamily="18" charset="0"/>
                <a:cs typeface="Times New Roman" pitchFamily="18" charset="0"/>
              </a:rPr>
              <a:t>, </a:t>
            </a:r>
            <a:r>
              <a:rPr lang="uz-Latn-UZ" sz="2000" dirty="0">
                <a:latin typeface="Times New Roman" pitchFamily="18" charset="0"/>
                <a:cs typeface="Times New Roman" pitchFamily="18" charset="0"/>
              </a:rPr>
              <a:t>Anoxin kashf qilgan </a:t>
            </a:r>
            <a:r>
              <a:rPr lang="uz-Latn-UZ" sz="2000" b="1" dirty="0">
                <a:solidFill>
                  <a:srgbClr val="252525"/>
                </a:solidFill>
                <a:latin typeface="Times New Roman" pitchFamily="18" charset="0"/>
                <a:cs typeface="Times New Roman" pitchFamily="18" charset="0"/>
              </a:rPr>
              <a:t>fiziologiya</a:t>
            </a:r>
            <a:r>
              <a:rPr lang="uz-Latn-UZ" sz="2000" dirty="0">
                <a:solidFill>
                  <a:srgbClr val="252525"/>
                </a:solidFill>
                <a:latin typeface="Times New Roman" pitchFamily="18" charset="0"/>
                <a:cs typeface="Times New Roman" pitchFamily="18" charset="0"/>
              </a:rPr>
              <a:t>siz va </a:t>
            </a:r>
            <a:r>
              <a:rPr lang="uz-Latn-UZ" sz="2000" b="1" dirty="0">
                <a:solidFill>
                  <a:srgbClr val="252525"/>
                </a:solidFill>
                <a:latin typeface="Times New Roman" pitchFamily="18" charset="0"/>
                <a:cs typeface="Times New Roman" pitchFamily="18" charset="0"/>
              </a:rPr>
              <a:t>zamonaviy kompyuter texnologiyalari</a:t>
            </a:r>
            <a:r>
              <a:rPr lang="uz-Latn-UZ" sz="2000" dirty="0">
                <a:solidFill>
                  <a:srgbClr val="252525"/>
                </a:solidFill>
                <a:latin typeface="Times New Roman" pitchFamily="18" charset="0"/>
                <a:cs typeface="Times New Roman" pitchFamily="18" charset="0"/>
              </a:rPr>
              <a:t>siz tasavvur qilib bo‘lmaydi</a:t>
            </a:r>
            <a:r>
              <a:rPr lang="uz-Latn-UZ" sz="2000" dirty="0" smtClean="0">
                <a:solidFill>
                  <a:srgbClr val="252525"/>
                </a:solidFill>
                <a:latin typeface="Arial"/>
              </a:rPr>
              <a:t>.</a:t>
            </a:r>
            <a:endParaRPr lang="en-US" sz="2000" dirty="0" smtClean="0">
              <a:solidFill>
                <a:srgbClr val="252525"/>
              </a:solidFill>
              <a:latin typeface="Arial"/>
            </a:endParaRPr>
          </a:p>
          <a:p>
            <a:pPr indent="508000" algn="just">
              <a:lnSpc>
                <a:spcPts val="2472"/>
              </a:lnSpc>
              <a:spcAft>
                <a:spcPts val="1470"/>
              </a:spcAft>
            </a:pPr>
            <a:r>
              <a:rPr lang="uz-Latn-UZ" sz="2000" dirty="0">
                <a:latin typeface="Times New Roman" pitchFamily="18" charset="0"/>
                <a:cs typeface="Times New Roman" pitchFamily="18" charset="0"/>
              </a:rPr>
              <a:t>Biomexanika sohasidagi tadqiqotlar biologiya va mexanika bo‘yicha tadqiqotlar singari qadimiy tarixga ega</a:t>
            </a:r>
            <a:r>
              <a:rPr lang="uz-Latn-UZ" sz="2000" dirty="0" smtClean="0">
                <a:latin typeface="Times New Roman" pitchFamily="18" charset="0"/>
                <a:cs typeface="Times New Roman" pitchFamily="18" charset="0"/>
              </a:rPr>
              <a:t>.</a:t>
            </a:r>
            <a:endParaRPr lang="en-US" sz="2000" dirty="0" smtClean="0">
              <a:latin typeface="Times New Roman" pitchFamily="18" charset="0"/>
              <a:cs typeface="Times New Roman" pitchFamily="18" charset="0"/>
            </a:endParaRPr>
          </a:p>
          <a:p>
            <a:pPr indent="508000" algn="just">
              <a:lnSpc>
                <a:spcPts val="2472"/>
              </a:lnSpc>
              <a:spcAft>
                <a:spcPts val="1470"/>
              </a:spcAft>
            </a:pPr>
            <a:r>
              <a:rPr lang="uz-Latn-UZ" sz="2000" dirty="0">
                <a:latin typeface="Times New Roman" pitchFamily="18" charset="0"/>
                <a:cs typeface="Times New Roman" pitchFamily="18" charset="0"/>
              </a:rPr>
              <a:t>Odamning harakatlari Yerdagi har qanday jismning harakatini belgilaydigan barcha qonun va qonuniyatlarga - bu, Yerning tortish kuchi, Nyutonning qonunlari, gidroaeromexanika qonunlari, tebranish va </a:t>
            </a:r>
            <a:r>
              <a:rPr lang="uz-Latn-UZ" sz="2000" dirty="0">
                <a:solidFill>
                  <a:srgbClr val="356778"/>
                </a:solidFill>
                <a:latin typeface="Times New Roman" pitchFamily="18" charset="0"/>
                <a:cs typeface="Times New Roman" pitchFamily="18" charset="0"/>
              </a:rPr>
              <a:t>&gt;</a:t>
            </a:r>
            <a:r>
              <a:rPr lang="uz-Latn-UZ" sz="2000" dirty="0">
                <a:latin typeface="Times New Roman" pitchFamily="18" charset="0"/>
                <a:cs typeface="Times New Roman" pitchFamily="18" charset="0"/>
              </a:rPr>
              <a:t>to‘lqin hodisalari va hokazolarga </a:t>
            </a:r>
            <a:r>
              <a:rPr lang="uz-Latn-UZ" sz="2000" dirty="0" smtClean="0">
                <a:latin typeface="Times New Roman" pitchFamily="18" charset="0"/>
                <a:cs typeface="Times New Roman" pitchFamily="18" charset="0"/>
              </a:rPr>
              <a:t>bo‘ysinadi</a:t>
            </a:r>
            <a:r>
              <a:rPr lang="en-US" sz="2000" dirty="0" smtClean="0">
                <a:latin typeface="Times New Roman" pitchFamily="18" charset="0"/>
                <a:cs typeface="Times New Roman" pitchFamily="18" charset="0"/>
              </a:rPr>
              <a:t>.</a:t>
            </a:r>
            <a:endParaRPr lang="uz-Latn-UZ" sz="2000" dirty="0">
              <a:latin typeface="Times New Roman" pitchFamily="18" charset="0"/>
              <a:cs typeface="Times New Roman" pitchFamily="18" charset="0"/>
            </a:endParaRPr>
          </a:p>
          <a:p>
            <a:pPr indent="508000" algn="just">
              <a:lnSpc>
                <a:spcPts val="2472"/>
              </a:lnSpc>
              <a:spcAft>
                <a:spcPts val="1470"/>
              </a:spcAft>
            </a:pPr>
            <a:endParaRPr lang="uz-Latn-UZ" sz="2000" dirty="0">
              <a:solidFill>
                <a:srgbClr val="252525"/>
              </a:solidFill>
              <a:latin typeface="Arial"/>
            </a:endParaRPr>
          </a:p>
          <a:p>
            <a:pPr indent="508000" algn="just">
              <a:lnSpc>
                <a:spcPts val="2472"/>
              </a:lnSpc>
              <a:spcAft>
                <a:spcPts val="1470"/>
              </a:spcAft>
            </a:pPr>
            <a:endParaRPr lang="uz-Latn-UZ" dirty="0">
              <a:solidFill>
                <a:srgbClr val="252525"/>
              </a:solidFill>
              <a:latin typeface="Times New Roman" pitchFamily="18" charset="0"/>
              <a:cs typeface="Times New Roman" pitchFamily="18" charset="0"/>
            </a:endParaRPr>
          </a:p>
        </p:txBody>
      </p:sp>
      <p:pic>
        <p:nvPicPr>
          <p:cNvPr id="3" name="Рисунок 2"/>
          <p:cNvPicPr>
            <a:picLocks noChangeAspect="1"/>
          </p:cNvPicPr>
          <p:nvPr/>
        </p:nvPicPr>
        <p:blipFill>
          <a:blip r:embed="rId2"/>
          <a:stretch>
            <a:fillRect/>
          </a:stretch>
        </p:blipFill>
        <p:spPr>
          <a:xfrm>
            <a:off x="6908041" y="4725144"/>
            <a:ext cx="2205948" cy="2156270"/>
          </a:xfrm>
          <a:prstGeom prst="rect">
            <a:avLst/>
          </a:prstGeom>
        </p:spPr>
      </p:pic>
      <p:pic>
        <p:nvPicPr>
          <p:cNvPr id="4" name="Рисунок 3"/>
          <p:cNvPicPr>
            <a:picLocks noChangeAspect="1"/>
          </p:cNvPicPr>
          <p:nvPr/>
        </p:nvPicPr>
        <p:blipFill>
          <a:blip r:embed="rId3"/>
          <a:stretch>
            <a:fillRect/>
          </a:stretch>
        </p:blipFill>
        <p:spPr>
          <a:xfrm>
            <a:off x="6943813" y="-3066"/>
            <a:ext cx="2170176" cy="4728210"/>
          </a:xfrm>
          <a:prstGeom prst="rect">
            <a:avLst/>
          </a:prstGeom>
        </p:spPr>
      </p:pic>
    </p:spTree>
    <p:extLst>
      <p:ext uri="{BB962C8B-B14F-4D97-AF65-F5344CB8AC3E}">
        <p14:creationId xmlns:p14="http://schemas.microsoft.com/office/powerpoint/2010/main" val="176409513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51519" y="188640"/>
            <a:ext cx="6624735" cy="7725192"/>
          </a:xfrm>
          <a:prstGeom prst="rect">
            <a:avLst/>
          </a:prstGeom>
        </p:spPr>
        <p:txBody>
          <a:bodyPr wrap="square">
            <a:spAutoFit/>
          </a:bodyPr>
          <a:lstStyle/>
          <a:p>
            <a:pPr indent="939800" algn="just"/>
            <a:r>
              <a:rPr lang="uz-Latn-UZ" sz="2100" dirty="0">
                <a:latin typeface="Times New Roman" pitchFamily="18" charset="0"/>
                <a:cs typeface="Times New Roman" pitchFamily="18" charset="0"/>
              </a:rPr>
              <a:t>Hozirgi zamonaviy tasavvur va tushunchalar bo‘yicha biomexanika sohasiga taalluqli tadqiqotlar qadimgi </a:t>
            </a:r>
            <a:r>
              <a:rPr lang="uz-Latn-UZ" sz="2100" b="1" dirty="0">
                <a:latin typeface="Times New Roman" pitchFamily="18" charset="0"/>
                <a:cs typeface="Times New Roman" pitchFamily="18" charset="0"/>
              </a:rPr>
              <a:t>Misr</a:t>
            </a:r>
            <a:r>
              <a:rPr lang="uz-Latn-UZ" sz="2100" dirty="0">
                <a:latin typeface="Times New Roman" pitchFamily="18" charset="0"/>
                <a:cs typeface="Times New Roman" pitchFamily="18" charset="0"/>
              </a:rPr>
              <a:t>da ham ma’lum bo‘lgan. </a:t>
            </a:r>
            <a:endParaRPr lang="en-US" sz="2100" dirty="0" smtClean="0">
              <a:latin typeface="Times New Roman" pitchFamily="18" charset="0"/>
              <a:cs typeface="Times New Roman" pitchFamily="18" charset="0"/>
            </a:endParaRPr>
          </a:p>
          <a:p>
            <a:pPr indent="939800" algn="just"/>
            <a:r>
              <a:rPr lang="uz-Latn-UZ" sz="2100" dirty="0" smtClean="0">
                <a:latin typeface="Times New Roman" pitchFamily="18" charset="0"/>
                <a:cs typeface="Times New Roman" pitchFamily="18" charset="0"/>
              </a:rPr>
              <a:t>Eramizdan </a:t>
            </a:r>
            <a:r>
              <a:rPr lang="uz-Latn-UZ" sz="2100" dirty="0">
                <a:latin typeface="Times New Roman" pitchFamily="18" charset="0"/>
                <a:cs typeface="Times New Roman" pitchFamily="18" charset="0"/>
              </a:rPr>
              <a:t>oldingi taxminan 470-399 yillarda yashagan </a:t>
            </a:r>
            <a:r>
              <a:rPr lang="uz-Latn-UZ" sz="2100" b="1" dirty="0">
                <a:latin typeface="Times New Roman" pitchFamily="18" charset="0"/>
                <a:cs typeface="Times New Roman" pitchFamily="18" charset="0"/>
              </a:rPr>
              <a:t>Sokrat </a:t>
            </a:r>
            <a:r>
              <a:rPr lang="en-US" sz="2100" b="1" dirty="0" smtClean="0">
                <a:latin typeface="Times New Roman" pitchFamily="18" charset="0"/>
                <a:cs typeface="Times New Roman" pitchFamily="18" charset="0"/>
              </a:rPr>
              <a:t>-</a:t>
            </a:r>
            <a:r>
              <a:rPr lang="uz-Latn-UZ" sz="2100" dirty="0" smtClean="0">
                <a:latin typeface="Times New Roman" pitchFamily="18" charset="0"/>
                <a:cs typeface="Times New Roman" pitchFamily="18" charset="0"/>
              </a:rPr>
              <a:t>“</a:t>
            </a:r>
            <a:r>
              <a:rPr lang="uz-Latn-UZ" sz="2100" dirty="0">
                <a:latin typeface="Times New Roman" pitchFamily="18" charset="0"/>
                <a:cs typeface="Times New Roman" pitchFamily="18" charset="0"/>
              </a:rPr>
              <a:t>toki biz o‘z xususiy dunyomizni anglab yetmas ekanmiz bizni o‘rab turgan dunyoni anglab </a:t>
            </a:r>
            <a:r>
              <a:rPr lang="uz-Latn-UZ" sz="2100" dirty="0" smtClean="0">
                <a:latin typeface="Times New Roman" pitchFamily="18" charset="0"/>
                <a:cs typeface="Times New Roman" pitchFamily="18" charset="0"/>
              </a:rPr>
              <a:t>yeta </a:t>
            </a:r>
            <a:r>
              <a:rPr lang="uz-Latn-UZ" sz="2100" dirty="0">
                <a:latin typeface="Times New Roman" pitchFamily="18" charset="0"/>
                <a:cs typeface="Times New Roman" pitchFamily="18" charset="0"/>
              </a:rPr>
              <a:t>olmaymiz” deb o‘rgatgan. </a:t>
            </a:r>
            <a:endParaRPr lang="en-US" sz="2100" dirty="0" smtClean="0">
              <a:latin typeface="Times New Roman" pitchFamily="18" charset="0"/>
              <a:cs typeface="Times New Roman" pitchFamily="18" charset="0"/>
            </a:endParaRPr>
          </a:p>
          <a:p>
            <a:pPr indent="939800" algn="just"/>
            <a:r>
              <a:rPr lang="uz-Latn-UZ" sz="2100" dirty="0" smtClean="0">
                <a:latin typeface="Times New Roman" pitchFamily="18" charset="0"/>
                <a:cs typeface="Times New Roman" pitchFamily="18" charset="0"/>
              </a:rPr>
              <a:t>Qadimgi </a:t>
            </a:r>
            <a:r>
              <a:rPr lang="uz-Latn-UZ" sz="2100" dirty="0">
                <a:latin typeface="Times New Roman" pitchFamily="18" charset="0"/>
                <a:cs typeface="Times New Roman" pitchFamily="18" charset="0"/>
              </a:rPr>
              <a:t>yunonlar va rimliklar katta qon aylanish tomirlari va yurak klapnlari to‘g‘risida ko‘p ma’lumotlarni bilganlar, yurakning ishlashini eshita olganlar (masalan, Yunon shifokori </a:t>
            </a:r>
            <a:r>
              <a:rPr lang="uz-Latn-UZ" sz="2100" b="1" dirty="0">
                <a:latin typeface="Times New Roman" pitchFamily="18" charset="0"/>
                <a:cs typeface="Times New Roman" pitchFamily="18" charset="0"/>
              </a:rPr>
              <a:t>Aretey </a:t>
            </a:r>
            <a:r>
              <a:rPr lang="uz-Latn-UZ" sz="2100" dirty="0">
                <a:latin typeface="Times New Roman" pitchFamily="18" charset="0"/>
                <a:cs typeface="Times New Roman" pitchFamily="18" charset="0"/>
              </a:rPr>
              <a:t>eramizdan oldingi 2-asrda) </a:t>
            </a:r>
            <a:r>
              <a:rPr lang="uz-Latn-UZ" sz="2100" dirty="0" smtClean="0">
                <a:latin typeface="Times New Roman" pitchFamily="18" charset="0"/>
                <a:cs typeface="Times New Roman" pitchFamily="18" charset="0"/>
              </a:rPr>
              <a:t> </a:t>
            </a:r>
            <a:r>
              <a:rPr lang="uz-Latn-UZ" sz="2100" b="1" dirty="0">
                <a:latin typeface="Times New Roman" pitchFamily="18" charset="0"/>
                <a:cs typeface="Times New Roman" pitchFamily="18" charset="0"/>
              </a:rPr>
              <a:t>Xalsedokli Gerofil </a:t>
            </a:r>
            <a:r>
              <a:rPr lang="uz-Latn-UZ" sz="2100" dirty="0">
                <a:latin typeface="Times New Roman" pitchFamily="18" charset="0"/>
                <a:cs typeface="Times New Roman" pitchFamily="18" charset="0"/>
              </a:rPr>
              <a:t>(eramizdan oldingi 3-asr) tomirlar orasida arteriya (arteriya, qizil qon tomiri - yurakdan barcha a’zolarga qon tarqatadigan tomir) va venani (vena, ko‘ktomir - qonni yurakka olib keladigan tomirlar) farqlay </a:t>
            </a:r>
            <a:r>
              <a:rPr lang="uz-Latn-UZ" sz="2100" dirty="0" smtClean="0">
                <a:latin typeface="Times New Roman" pitchFamily="18" charset="0"/>
                <a:cs typeface="Times New Roman" pitchFamily="18" charset="0"/>
              </a:rPr>
              <a:t>olgan.</a:t>
            </a:r>
            <a:endParaRPr lang="en-US" sz="2100" dirty="0">
              <a:latin typeface="Times New Roman" pitchFamily="18" charset="0"/>
              <a:cs typeface="Times New Roman" pitchFamily="18" charset="0"/>
            </a:endParaRPr>
          </a:p>
          <a:p>
            <a:pPr indent="939800" algn="just"/>
            <a:r>
              <a:rPr lang="uz-Latn-UZ" sz="2100" dirty="0" smtClean="0">
                <a:latin typeface="Times New Roman" pitchFamily="18" charset="0"/>
                <a:cs typeface="Times New Roman" pitchFamily="18" charset="0"/>
              </a:rPr>
              <a:t>Zamonaviy </a:t>
            </a:r>
            <a:r>
              <a:rPr lang="uz-Latn-UZ" sz="2100" dirty="0">
                <a:latin typeface="Times New Roman" pitchFamily="18" charset="0"/>
                <a:cs typeface="Times New Roman" pitchFamily="18" charset="0"/>
              </a:rPr>
              <a:t>tibbiyotning otasi qadimgi Yunon shifokori </a:t>
            </a:r>
            <a:r>
              <a:rPr lang="uz-Latn-UZ" sz="2100" b="1" dirty="0">
                <a:latin typeface="Times New Roman" pitchFamily="18" charset="0"/>
                <a:cs typeface="Times New Roman" pitchFamily="18" charset="0"/>
              </a:rPr>
              <a:t>Gippokrat </a:t>
            </a:r>
            <a:r>
              <a:rPr lang="uz-Latn-UZ" sz="2100" dirty="0">
                <a:latin typeface="Times New Roman" pitchFamily="18" charset="0"/>
                <a:cs typeface="Times New Roman" pitchFamily="18" charset="0"/>
              </a:rPr>
              <a:t>antik (eng qadimgi) dunyo tibbiyotini, uni afsun qilish, ibodat qilish va xudolarga qurbonlik keltirib davolash usullaridan ajratib isloh qilgan.</a:t>
            </a:r>
          </a:p>
          <a:p>
            <a:pPr indent="939800" algn="just"/>
            <a:endParaRPr lang="uz-Latn-UZ" sz="2000" dirty="0">
              <a:latin typeface="Times New Roman" pitchFamily="18" charset="0"/>
              <a:cs typeface="Times New Roman" pitchFamily="18" charset="0"/>
            </a:endParaRPr>
          </a:p>
          <a:p>
            <a:pPr indent="939800" algn="just"/>
            <a:endParaRPr lang="uz-Latn-UZ" sz="2800" b="1" dirty="0">
              <a:latin typeface="Arial"/>
            </a:endParaRPr>
          </a:p>
          <a:p>
            <a:pPr indent="939800" algn="just"/>
            <a:endParaRPr lang="uz-Latn-UZ" sz="2800" dirty="0">
              <a:latin typeface="Times New Roman" pitchFamily="18" charset="0"/>
              <a:cs typeface="Times New Roman" pitchFamily="18" charset="0"/>
            </a:endParaRPr>
          </a:p>
        </p:txBody>
      </p:sp>
      <p:pic>
        <p:nvPicPr>
          <p:cNvPr id="3" name="Рисунок 2"/>
          <p:cNvPicPr>
            <a:picLocks noChangeAspect="1"/>
          </p:cNvPicPr>
          <p:nvPr/>
        </p:nvPicPr>
        <p:blipFill>
          <a:blip r:embed="rId2"/>
          <a:stretch>
            <a:fillRect/>
          </a:stretch>
        </p:blipFill>
        <p:spPr>
          <a:xfrm>
            <a:off x="6876255" y="0"/>
            <a:ext cx="2236443" cy="2708920"/>
          </a:xfrm>
          <a:prstGeom prst="rect">
            <a:avLst/>
          </a:prstGeom>
        </p:spPr>
      </p:pic>
      <p:pic>
        <p:nvPicPr>
          <p:cNvPr id="4" name="Рисунок 3"/>
          <p:cNvPicPr>
            <a:picLocks noChangeAspect="1"/>
          </p:cNvPicPr>
          <p:nvPr/>
        </p:nvPicPr>
        <p:blipFill>
          <a:blip r:embed="rId3"/>
          <a:stretch>
            <a:fillRect/>
          </a:stretch>
        </p:blipFill>
        <p:spPr>
          <a:xfrm>
            <a:off x="6876255" y="2708920"/>
            <a:ext cx="2248636" cy="4149080"/>
          </a:xfrm>
          <a:prstGeom prst="rect">
            <a:avLst/>
          </a:prstGeom>
        </p:spPr>
      </p:pic>
    </p:spTree>
    <p:extLst>
      <p:ext uri="{BB962C8B-B14F-4D97-AF65-F5344CB8AC3E}">
        <p14:creationId xmlns:p14="http://schemas.microsoft.com/office/powerpoint/2010/main" val="202099836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79512" y="188640"/>
            <a:ext cx="6048672" cy="6617196"/>
          </a:xfrm>
          <a:prstGeom prst="rect">
            <a:avLst/>
          </a:prstGeom>
        </p:spPr>
        <p:txBody>
          <a:bodyPr wrap="square">
            <a:spAutoFit/>
          </a:bodyPr>
          <a:lstStyle/>
          <a:p>
            <a:r>
              <a:rPr lang="uz-Latn-UZ" sz="2400" dirty="0">
                <a:latin typeface="Times New Roman" pitchFamily="18" charset="0"/>
                <a:cs typeface="Times New Roman" pitchFamily="18" charset="0"/>
              </a:rPr>
              <a:t>O‘sha vaqtdayoq oyoq-qo‘llaming birinchi takomillashgan yasama a’zolari (protez-protez, yasama a’zo-gavdaning biror a’zosi o‘rniga qilingan mexanik asbob yoki apparat) paydo bo‘lgan va ular ayrim funksiyalarni bajarish uchun xizmat qilgan bo‘lishi mumkin. Har holda, katta (akasi) Pliniyda ikkinchi Puni urushida (eramizdan oldingi 218-210 asrlar) ishtirok etgan bir Rum qo‘mondoni to‘g‘risida qayd </a:t>
            </a:r>
            <a:r>
              <a:rPr lang="uz-Latn-UZ" sz="2400" dirty="0" smtClean="0">
                <a:latin typeface="Times New Roman" pitchFamily="18" charset="0"/>
                <a:cs typeface="Times New Roman" pitchFamily="18" charset="0"/>
              </a:rPr>
              <a:t>etilgan</a:t>
            </a:r>
            <a:endParaRPr lang="en-US" sz="2400" dirty="0" smtClean="0">
              <a:latin typeface="Times New Roman" pitchFamily="18" charset="0"/>
              <a:cs typeface="Times New Roman" pitchFamily="18" charset="0"/>
            </a:endParaRPr>
          </a:p>
          <a:p>
            <a:r>
              <a:rPr lang="uz-Latn-UZ" sz="2400" dirty="0">
                <a:latin typeface="Times New Roman" pitchFamily="18" charset="0"/>
                <a:cs typeface="Times New Roman" pitchFamily="18" charset="0"/>
              </a:rPr>
              <a:t>Jangda yaralangandan keyin uni qo‘li amputatsiya (amputatsiya - oyoq yoki qo‘lni, yoki ularning bir qismini xirurgiya usuli bilan kesib tashlash) qilingan va temir qo‘l bilan almashtirilgan. Shuning bilan birga u protez bilan qalqonni ushlagan va janglarda ishtirok etgan.</a:t>
            </a:r>
          </a:p>
          <a:p>
            <a:endParaRPr lang="ru-RU" sz="1600" dirty="0"/>
          </a:p>
        </p:txBody>
      </p:sp>
      <p:pic>
        <p:nvPicPr>
          <p:cNvPr id="3" name="Рисунок 2"/>
          <p:cNvPicPr>
            <a:picLocks noChangeAspect="1"/>
          </p:cNvPicPr>
          <p:nvPr/>
        </p:nvPicPr>
        <p:blipFill>
          <a:blip r:embed="rId2"/>
          <a:stretch>
            <a:fillRect/>
          </a:stretch>
        </p:blipFill>
        <p:spPr>
          <a:xfrm>
            <a:off x="6228184" y="19116"/>
            <a:ext cx="2915816" cy="2761812"/>
          </a:xfrm>
          <a:prstGeom prst="rect">
            <a:avLst/>
          </a:prstGeom>
        </p:spPr>
      </p:pic>
      <p:pic>
        <p:nvPicPr>
          <p:cNvPr id="4" name="Рисунок 3"/>
          <p:cNvPicPr>
            <a:picLocks noChangeAspect="1"/>
          </p:cNvPicPr>
          <p:nvPr/>
        </p:nvPicPr>
        <p:blipFill>
          <a:blip r:embed="rId3"/>
          <a:stretch>
            <a:fillRect/>
          </a:stretch>
        </p:blipFill>
        <p:spPr>
          <a:xfrm>
            <a:off x="6228184" y="2060848"/>
            <a:ext cx="2915816" cy="4744988"/>
          </a:xfrm>
          <a:prstGeom prst="rect">
            <a:avLst/>
          </a:prstGeom>
        </p:spPr>
      </p:pic>
    </p:spTree>
    <p:extLst>
      <p:ext uri="{BB962C8B-B14F-4D97-AF65-F5344CB8AC3E}">
        <p14:creationId xmlns:p14="http://schemas.microsoft.com/office/powerpoint/2010/main" val="41759696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79512" y="188641"/>
            <a:ext cx="5544616" cy="6291466"/>
          </a:xfrm>
          <a:prstGeom prst="rect">
            <a:avLst/>
          </a:prstGeom>
        </p:spPr>
        <p:txBody>
          <a:bodyPr wrap="square">
            <a:spAutoFit/>
          </a:bodyPr>
          <a:lstStyle/>
          <a:p>
            <a:pPr indent="914400" algn="just">
              <a:spcAft>
                <a:spcPts val="1260"/>
              </a:spcAft>
            </a:pPr>
            <a:r>
              <a:rPr lang="uz-Latn-UZ" sz="2800" b="1" dirty="0">
                <a:latin typeface="Times New Roman" pitchFamily="18" charset="0"/>
                <a:cs typeface="Times New Roman" pitchFamily="18" charset="0"/>
              </a:rPr>
              <a:t>Mexanika </a:t>
            </a:r>
            <a:r>
              <a:rPr lang="uz-Latn-UZ" sz="2800" dirty="0">
                <a:latin typeface="Times New Roman" pitchFamily="18" charset="0"/>
                <a:cs typeface="Times New Roman" pitchFamily="18" charset="0"/>
              </a:rPr>
              <a:t>Biomexanikaning paydo bo‘lishiga va keyinchalik yanada rivojlanishiga hal qiluvchi ta’sir ko‘rsatdi</a:t>
            </a:r>
            <a:r>
              <a:rPr lang="uz-Latn-UZ" sz="2800" dirty="0" smtClean="0">
                <a:latin typeface="Times New Roman" pitchFamily="18" charset="0"/>
                <a:cs typeface="Times New Roman" pitchFamily="18" charset="0"/>
              </a:rPr>
              <a:t>.</a:t>
            </a:r>
            <a:endParaRPr lang="en-US" sz="3200" dirty="0" smtClean="0">
              <a:latin typeface="Times New Roman" pitchFamily="18" charset="0"/>
              <a:cs typeface="Times New Roman" pitchFamily="18" charset="0"/>
            </a:endParaRPr>
          </a:p>
          <a:p>
            <a:pPr indent="914400" algn="just">
              <a:spcAft>
                <a:spcPts val="1260"/>
              </a:spcAft>
            </a:pPr>
            <a:r>
              <a:rPr lang="uz-Latn-UZ" sz="2800" dirty="0">
                <a:latin typeface="Times New Roman" pitchFamily="18" charset="0"/>
                <a:cs typeface="Times New Roman" pitchFamily="18" charset="0"/>
              </a:rPr>
              <a:t>Yozgan asarlari o‘sha davr fanining hamma sohalarini qamrab olgan buyuk qadimgi Yunon (grek) faylasufi Aristotel hayvonlar tanasining ayrim organlari va qismlarining tuzilishi va funksiyalarining birinchi batafsil tavsifini ishlab chiqqan [Aristotel, 1937] va zamonaviy </a:t>
            </a:r>
            <a:r>
              <a:rPr lang="uz-Latn-UZ" sz="2800" b="1" dirty="0">
                <a:latin typeface="Times New Roman" pitchFamily="18" charset="0"/>
                <a:cs typeface="Times New Roman" pitchFamily="18" charset="0"/>
              </a:rPr>
              <a:t>embriologiya</a:t>
            </a:r>
            <a:r>
              <a:rPr lang="uz-Latn-UZ" sz="2800" dirty="0">
                <a:latin typeface="Times New Roman" pitchFamily="18" charset="0"/>
                <a:cs typeface="Times New Roman" pitchFamily="18" charset="0"/>
              </a:rPr>
              <a:t>ga asos solgan [Aristotel, 1940]. </a:t>
            </a:r>
            <a:endParaRPr lang="uz-Latn-UZ" sz="2400" dirty="0">
              <a:latin typeface="Times New Roman" pitchFamily="18" charset="0"/>
              <a:cs typeface="Times New Roman" pitchFamily="18" charset="0"/>
            </a:endParaRPr>
          </a:p>
        </p:txBody>
      </p:sp>
      <p:pic>
        <p:nvPicPr>
          <p:cNvPr id="4" name="Рисунок 3"/>
          <p:cNvPicPr>
            <a:picLocks noChangeAspect="1"/>
          </p:cNvPicPr>
          <p:nvPr/>
        </p:nvPicPr>
        <p:blipFill>
          <a:blip r:embed="rId2"/>
          <a:stretch>
            <a:fillRect/>
          </a:stretch>
        </p:blipFill>
        <p:spPr>
          <a:xfrm>
            <a:off x="5724128" y="0"/>
            <a:ext cx="3419872" cy="6848856"/>
          </a:xfrm>
          <a:prstGeom prst="rect">
            <a:avLst/>
          </a:prstGeom>
        </p:spPr>
      </p:pic>
    </p:spTree>
    <p:extLst>
      <p:ext uri="{BB962C8B-B14F-4D97-AF65-F5344CB8AC3E}">
        <p14:creationId xmlns:p14="http://schemas.microsoft.com/office/powerpoint/2010/main" val="310922783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31335" y="140921"/>
            <a:ext cx="5536809" cy="6247864"/>
          </a:xfrm>
          <a:prstGeom prst="rect">
            <a:avLst/>
          </a:prstGeom>
        </p:spPr>
        <p:txBody>
          <a:bodyPr wrap="square">
            <a:spAutoFit/>
          </a:bodyPr>
          <a:lstStyle/>
          <a:p>
            <a:pPr indent="939800" algn="just">
              <a:spcAft>
                <a:spcPts val="1260"/>
              </a:spcAft>
            </a:pPr>
            <a:r>
              <a:rPr lang="uz-Latn-UZ" sz="4000" dirty="0">
                <a:latin typeface="Times New Roman" pitchFamily="18" charset="0"/>
                <a:cs typeface="Times New Roman" pitchFamily="18" charset="0"/>
              </a:rPr>
              <a:t>XX asr o‘rtalarigacha "Biomexanika" deganda inson va hayvonlarning harakatlari </a:t>
            </a:r>
            <a:r>
              <a:rPr lang="uz-Latn-UZ" sz="4000" dirty="0" smtClean="0">
                <a:latin typeface="Times New Roman" pitchFamily="18" charset="0"/>
                <a:cs typeface="Times New Roman" pitchFamily="18" charset="0"/>
              </a:rPr>
              <a:t>to‘g‘risidagi </a:t>
            </a:r>
            <a:r>
              <a:rPr lang="uz-Latn-UZ" sz="4000" dirty="0">
                <a:latin typeface="Times New Roman" pitchFamily="18" charset="0"/>
                <a:cs typeface="Times New Roman" pitchFamily="18" charset="0"/>
              </a:rPr>
              <a:t>fan tushunilgan. Biroq, </a:t>
            </a:r>
            <a:r>
              <a:rPr lang="uz-Latn-UZ" sz="4000" dirty="0" smtClean="0">
                <a:latin typeface="Times New Roman" pitchFamily="18" charset="0"/>
                <a:cs typeface="Times New Roman" pitchFamily="18" charset="0"/>
              </a:rPr>
              <a:t>keyinchalik</a:t>
            </a:r>
            <a:r>
              <a:rPr lang="en-US" sz="4000" dirty="0">
                <a:latin typeface="Times New Roman" pitchFamily="18" charset="0"/>
                <a:cs typeface="Times New Roman" pitchFamily="18" charset="0"/>
              </a:rPr>
              <a:t> </a:t>
            </a:r>
            <a:r>
              <a:rPr lang="en-US" sz="4000" dirty="0" smtClean="0">
                <a:latin typeface="Times New Roman" pitchFamily="18" charset="0"/>
                <a:cs typeface="Times New Roman" pitchFamily="18" charset="0"/>
              </a:rPr>
              <a:t>b</a:t>
            </a:r>
            <a:r>
              <a:rPr lang="uz-Latn-UZ" sz="4000" dirty="0" smtClean="0">
                <a:latin typeface="Times New Roman" pitchFamily="18" charset="0"/>
                <a:cs typeface="Times New Roman" pitchFamily="18" charset="0"/>
              </a:rPr>
              <a:t>iomexanik</a:t>
            </a:r>
            <a:r>
              <a:rPr lang="en-US" sz="4000" dirty="0" smtClean="0">
                <a:latin typeface="Times New Roman" pitchFamily="18" charset="0"/>
                <a:cs typeface="Times New Roman" pitchFamily="18" charset="0"/>
              </a:rPr>
              <a:t>a </a:t>
            </a:r>
            <a:r>
              <a:rPr lang="uz-Latn-UZ" sz="4000" dirty="0" smtClean="0">
                <a:latin typeface="Times New Roman" pitchFamily="18" charset="0"/>
                <a:cs typeface="Times New Roman" pitchFamily="18" charset="0"/>
              </a:rPr>
              <a:t>bo‘yicha</a:t>
            </a:r>
            <a:r>
              <a:rPr lang="en-US" sz="4000" dirty="0" smtClean="0">
                <a:latin typeface="Times New Roman" pitchFamily="18" charset="0"/>
                <a:cs typeface="Times New Roman" pitchFamily="18" charset="0"/>
              </a:rPr>
              <a:t> </a:t>
            </a:r>
            <a:r>
              <a:rPr lang="uz-Latn-UZ" sz="4000" dirty="0" smtClean="0">
                <a:latin typeface="Times New Roman" pitchFamily="18" charset="0"/>
                <a:cs typeface="Times New Roman" pitchFamily="18" charset="0"/>
              </a:rPr>
              <a:t>tadqiqot </a:t>
            </a:r>
            <a:r>
              <a:rPr lang="uz-Latn-UZ" sz="4000" dirty="0">
                <a:latin typeface="Times New Roman" pitchFamily="18" charset="0"/>
                <a:cs typeface="Times New Roman" pitchFamily="18" charset="0"/>
              </a:rPr>
              <a:t>chegaralari </a:t>
            </a:r>
            <a:r>
              <a:rPr lang="uz-Latn-UZ" sz="4000" dirty="0" smtClean="0">
                <a:latin typeface="Times New Roman" pitchFamily="18" charset="0"/>
                <a:cs typeface="Times New Roman" pitchFamily="18" charset="0"/>
              </a:rPr>
              <a:t>kengaya</a:t>
            </a:r>
            <a:r>
              <a:rPr lang="en-US" sz="4000" dirty="0" smtClean="0">
                <a:latin typeface="Times New Roman" pitchFamily="18" charset="0"/>
                <a:cs typeface="Times New Roman" pitchFamily="18" charset="0"/>
              </a:rPr>
              <a:t> </a:t>
            </a:r>
            <a:r>
              <a:rPr lang="uz-Latn-UZ" sz="4000" dirty="0" smtClean="0">
                <a:latin typeface="Times New Roman" pitchFamily="18" charset="0"/>
                <a:cs typeface="Times New Roman" pitchFamily="18" charset="0"/>
              </a:rPr>
              <a:t>bordi</a:t>
            </a:r>
            <a:r>
              <a:rPr lang="uz-Latn-UZ" sz="4000" dirty="0">
                <a:latin typeface="Times New Roman" pitchFamily="18" charset="0"/>
                <a:cs typeface="Times New Roman" pitchFamily="18" charset="0"/>
              </a:rPr>
              <a:t>. Jumladan quyidagi yo‘nalishlar rivojlandi</a:t>
            </a:r>
            <a:r>
              <a:rPr lang="uz-Latn-UZ" sz="4000" dirty="0" smtClean="0">
                <a:latin typeface="Times New Roman" pitchFamily="18" charset="0"/>
                <a:cs typeface="Times New Roman" pitchFamily="18" charset="0"/>
              </a:rPr>
              <a:t>:</a:t>
            </a:r>
            <a:endParaRPr lang="uz-Latn-UZ" sz="4000" dirty="0">
              <a:latin typeface="Times New Roman" pitchFamily="18" charset="0"/>
              <a:cs typeface="Times New Roman" pitchFamily="18" charset="0"/>
            </a:endParaRPr>
          </a:p>
        </p:txBody>
      </p:sp>
      <p:pic>
        <p:nvPicPr>
          <p:cNvPr id="1026" name="Picture 2" descr="Sport huquqi, ijtimoiy va tabiiy ilmiy fanlar» kafedrasi"/>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868144" y="0"/>
            <a:ext cx="3275856"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0965854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275856" y="261989"/>
            <a:ext cx="5580879" cy="6001643"/>
          </a:xfrm>
          <a:prstGeom prst="rect">
            <a:avLst/>
          </a:prstGeom>
        </p:spPr>
        <p:txBody>
          <a:bodyPr wrap="square">
            <a:spAutoFit/>
          </a:bodyPr>
          <a:lstStyle/>
          <a:p>
            <a:pPr indent="939800" algn="just">
              <a:spcAft>
                <a:spcPts val="1260"/>
              </a:spcAft>
            </a:pPr>
            <a:r>
              <a:rPr lang="uz-Latn-UZ" sz="3200" b="1" i="1" dirty="0">
                <a:solidFill>
                  <a:srgbClr val="0070C0"/>
                </a:solidFill>
                <a:latin typeface="Times New Roman" pitchFamily="18" charset="0"/>
                <a:cs typeface="Times New Roman" pitchFamily="18" charset="0"/>
              </a:rPr>
              <a:t>Nafas olish apparati biomexanikasi</a:t>
            </a:r>
            <a:r>
              <a:rPr lang="uz-Latn-UZ" sz="3200" dirty="0">
                <a:solidFill>
                  <a:srgbClr val="0070C0"/>
                </a:solidFill>
                <a:latin typeface="Times New Roman" pitchFamily="18" charset="0"/>
                <a:cs typeface="Times New Roman" pitchFamily="18" charset="0"/>
              </a:rPr>
              <a:t> </a:t>
            </a:r>
            <a:r>
              <a:rPr lang="en-US" sz="3200" dirty="0" smtClean="0">
                <a:solidFill>
                  <a:srgbClr val="0070C0"/>
                </a:solidFill>
                <a:latin typeface="Times New Roman" pitchFamily="18" charset="0"/>
                <a:cs typeface="Times New Roman" pitchFamily="18" charset="0"/>
              </a:rPr>
              <a:t>- </a:t>
            </a:r>
            <a:r>
              <a:rPr lang="uz-Latn-UZ" sz="3200" dirty="0" smtClean="0">
                <a:latin typeface="Times New Roman" pitchFamily="18" charset="0"/>
                <a:cs typeface="Times New Roman" pitchFamily="18" charset="0"/>
              </a:rPr>
              <a:t>uning </a:t>
            </a:r>
            <a:r>
              <a:rPr lang="uz-Latn-UZ" sz="3200" dirty="0">
                <a:latin typeface="Times New Roman" pitchFamily="18" charset="0"/>
                <a:cs typeface="Times New Roman" pitchFamily="18" charset="0"/>
              </a:rPr>
              <a:t>elastik va noelastik qarshiligini, nafas olish harakatlarining kinematikasini (ya’ni, harakatlarning geometrik </a:t>
            </a:r>
            <a:r>
              <a:rPr lang="uz-Latn-UZ" sz="3200" dirty="0" smtClean="0">
                <a:latin typeface="Times New Roman" pitchFamily="18" charset="0"/>
                <a:cs typeface="Times New Roman" pitchFamily="18" charset="0"/>
              </a:rPr>
              <a:t>xarakteristikalarini)</a:t>
            </a:r>
            <a:r>
              <a:rPr lang="en-US" sz="3200" dirty="0" smtClean="0">
                <a:latin typeface="Times New Roman" pitchFamily="18" charset="0"/>
                <a:cs typeface="Times New Roman" pitchFamily="18" charset="0"/>
              </a:rPr>
              <a:t> </a:t>
            </a:r>
            <a:r>
              <a:rPr lang="uz-Latn-UZ" sz="3200" dirty="0" smtClean="0">
                <a:latin typeface="Times New Roman" pitchFamily="18" charset="0"/>
                <a:cs typeface="Times New Roman" pitchFamily="18" charset="0"/>
              </a:rPr>
              <a:t>va</a:t>
            </a:r>
            <a:r>
              <a:rPr lang="en-US" sz="3200" dirty="0" smtClean="0">
                <a:latin typeface="Times New Roman" pitchFamily="18" charset="0"/>
                <a:cs typeface="Times New Roman" pitchFamily="18" charset="0"/>
              </a:rPr>
              <a:t> </a:t>
            </a:r>
            <a:r>
              <a:rPr lang="uz-Latn-UZ" sz="3200" dirty="0" smtClean="0">
                <a:latin typeface="Times New Roman" pitchFamily="18" charset="0"/>
                <a:cs typeface="Times New Roman" pitchFamily="18" charset="0"/>
              </a:rPr>
              <a:t>dinamikasini</a:t>
            </a:r>
            <a:r>
              <a:rPr lang="uz-Latn-UZ" sz="3200" dirty="0">
                <a:latin typeface="Times New Roman" pitchFamily="18" charset="0"/>
                <a:cs typeface="Times New Roman" pitchFamily="18" charset="0"/>
              </a:rPr>
              <a:t>, shuningdek nafas olish apparati faoliyatini yaxlit holda va uning alohida bo‘laklarining (o‘pka, ko‘krak qafasi) faoliyatini boshqa tomonlarini o‘rganadi;</a:t>
            </a:r>
            <a:endParaRPr lang="uz-Latn-UZ" sz="3200" dirty="0">
              <a:latin typeface="Times New Roman" pitchFamily="18" charset="0"/>
              <a:cs typeface="Times New Roman" pitchFamily="18" charset="0"/>
            </a:endParaRPr>
          </a:p>
        </p:txBody>
      </p:sp>
      <p:pic>
        <p:nvPicPr>
          <p:cNvPr id="3076" name="Picture 4" descr="Nafas olish tizimi kasalliklarini davolash | LAMINALIFE | Toshkent,  O'zbekisto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764704"/>
            <a:ext cx="3275856" cy="5400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2864410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20206" y="260648"/>
            <a:ext cx="4855850" cy="5632311"/>
          </a:xfrm>
          <a:prstGeom prst="rect">
            <a:avLst/>
          </a:prstGeom>
        </p:spPr>
        <p:txBody>
          <a:bodyPr wrap="square">
            <a:spAutoFit/>
          </a:bodyPr>
          <a:lstStyle/>
          <a:p>
            <a:pPr indent="939800" algn="just">
              <a:spcAft>
                <a:spcPts val="1260"/>
              </a:spcAft>
            </a:pPr>
            <a:r>
              <a:rPr lang="uz-Latn-UZ" sz="4000" b="1" i="1" dirty="0">
                <a:solidFill>
                  <a:srgbClr val="0070C0"/>
                </a:solidFill>
                <a:latin typeface="Times New Roman" pitchFamily="18" charset="0"/>
                <a:cs typeface="Times New Roman" pitchFamily="18" charset="0"/>
              </a:rPr>
              <a:t>Qon aylanish </a:t>
            </a:r>
            <a:r>
              <a:rPr lang="uz-Latn-UZ" sz="4000" b="1" i="1" dirty="0" smtClean="0">
                <a:solidFill>
                  <a:srgbClr val="0070C0"/>
                </a:solidFill>
                <a:latin typeface="Times New Roman" pitchFamily="18" charset="0"/>
                <a:cs typeface="Times New Roman" pitchFamily="18" charset="0"/>
              </a:rPr>
              <a:t>biomexanikasi</a:t>
            </a:r>
            <a:r>
              <a:rPr lang="en-US" sz="4000" dirty="0">
                <a:solidFill>
                  <a:srgbClr val="0070C0"/>
                </a:solidFill>
                <a:latin typeface="Times New Roman" pitchFamily="18" charset="0"/>
                <a:cs typeface="Times New Roman" pitchFamily="18" charset="0"/>
              </a:rPr>
              <a:t>-</a:t>
            </a:r>
            <a:r>
              <a:rPr lang="uz-Latn-UZ" sz="4000" dirty="0" smtClean="0">
                <a:latin typeface="Times New Roman" pitchFamily="18" charset="0"/>
                <a:cs typeface="Times New Roman" pitchFamily="18" charset="0"/>
              </a:rPr>
              <a:t>tomirlar </a:t>
            </a:r>
            <a:r>
              <a:rPr lang="uz-Latn-UZ" sz="4000" dirty="0">
                <a:latin typeface="Times New Roman" pitchFamily="18" charset="0"/>
                <a:cs typeface="Times New Roman" pitchFamily="18" charset="0"/>
              </a:rPr>
              <a:t>va yurakning elastik xossalarini, tomirlarni qon aylanishiga gidravlik qarshiligini, yurakning ishini va boshqalarni o‘rganadi;</a:t>
            </a:r>
            <a:endParaRPr lang="uz-Latn-UZ" sz="4000" dirty="0">
              <a:latin typeface="Times New Roman" pitchFamily="18" charset="0"/>
              <a:cs typeface="Times New Roman" pitchFamily="18" charset="0"/>
            </a:endParaRPr>
          </a:p>
        </p:txBody>
      </p:sp>
      <p:pic>
        <p:nvPicPr>
          <p:cNvPr id="2052" name="Picture 4" descr="Nafas olish sistemasi. O'pka fiziologiyasi || Нафас олиш системаси. Ўпка  физиологияси - YouTub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076056" y="1412776"/>
            <a:ext cx="4067944" cy="417646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95967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79512" y="260648"/>
            <a:ext cx="5400600" cy="6555641"/>
          </a:xfrm>
          <a:prstGeom prst="rect">
            <a:avLst/>
          </a:prstGeom>
        </p:spPr>
        <p:txBody>
          <a:bodyPr wrap="square">
            <a:spAutoFit/>
          </a:bodyPr>
          <a:lstStyle/>
          <a:p>
            <a:pPr indent="939800" algn="just">
              <a:spcBef>
                <a:spcPts val="1260"/>
              </a:spcBef>
            </a:pPr>
            <a:r>
              <a:rPr lang="uz-Latn-UZ" sz="2800" b="1" i="1" dirty="0">
                <a:latin typeface="Times New Roman" pitchFamily="18" charset="0"/>
                <a:cs typeface="Times New Roman" pitchFamily="18" charset="0"/>
              </a:rPr>
              <a:t>Harakatlar biomexanikasi,</a:t>
            </a:r>
            <a:r>
              <a:rPr lang="uz-Latn-UZ" sz="2800" dirty="0">
                <a:latin typeface="Times New Roman" pitchFamily="18" charset="0"/>
                <a:cs typeface="Times New Roman" pitchFamily="18" charset="0"/>
              </a:rPr>
              <a:t> anatomiya va nazariy mexanika ma’lumotlariga asoslanib, harakatlanish organlari tuzilishini, bo‘g‘inlarda harakatlarni chaqiradigan muskul kuchlari qo‘yilishi (ta’sir etishi) xarakterini, bo‘linishlar kinematikasini, gavda massasini uning zvenolari bo‘yicha taqsimotini, ushbu zvenolar va gavdaning yaxlit holda harakatlanish qonuniyatlarini o‘rganadi, ta’sir etuvchi kuchlarning xarakterini, yo‘nalishini va ahamiyatini aniqlaydi.</a:t>
            </a:r>
            <a:endParaRPr lang="uz-Latn-UZ" sz="2800" dirty="0">
              <a:latin typeface="Times New Roman" pitchFamily="18" charset="0"/>
              <a:cs typeface="Times New Roman" pitchFamily="18" charset="0"/>
            </a:endParaRPr>
          </a:p>
        </p:txBody>
      </p:sp>
      <p:sp>
        <p:nvSpPr>
          <p:cNvPr id="3" name="AutoShape 4" descr="Bo'g'imlar qanday harakatlanadi?"/>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sp>
        <p:nvSpPr>
          <p:cNvPr id="4" name="AutoShape 6" descr="Bo'g'imlar qanday harakatlanadi?"/>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sp>
        <p:nvSpPr>
          <p:cNvPr id="5" name="AutoShape 8" descr="Bo'g'imlar qanday harakatlanadi?"/>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pic>
        <p:nvPicPr>
          <p:cNvPr id="4106" name="Picture 10" descr="О массе, силе, весе, рычаге и не только – внеурочная деятельность  (конкурсная работа) – Корпорация Российский учебник (издательство Дрофа –  Вентана)"/>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580112" y="1268759"/>
            <a:ext cx="3563888" cy="417646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2970757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07504" y="116633"/>
            <a:ext cx="8928992" cy="6767878"/>
          </a:xfrm>
          <a:prstGeom prst="rect">
            <a:avLst/>
          </a:prstGeom>
        </p:spPr>
        <p:txBody>
          <a:bodyPr wrap="square">
            <a:spAutoFit/>
          </a:bodyPr>
          <a:lstStyle/>
          <a:p>
            <a:pPr indent="939800" algn="just"/>
            <a:r>
              <a:rPr lang="uz-Latn-UZ" sz="3200" dirty="0">
                <a:latin typeface="Times New Roman" pitchFamily="18" charset="0"/>
                <a:cs typeface="Times New Roman" pitchFamily="18" charset="0"/>
              </a:rPr>
              <a:t>Biomexanikada harakatlarning sabablari mexanika va biologiya nuqtai nazaridan ko‘rib chiqilishiga qaramasdan, ularning qonuniyatlariga o‘zaro bog‘liqlikda qarash lozim, ya’ni bunda, harakatlarni maqsadga yo‘naltirilgan holda boshqarilishida inson ongining rolini hisobga olish kerak. Aynan mexanik va biologik qonuniyatlarning o‘zaro bog‘liqligi biomexanikaning o‘ziga xos tomonlarini ochish imkoniyatini beradi</a:t>
            </a:r>
            <a:r>
              <a:rPr lang="uz-Latn-UZ" sz="3200" dirty="0" smtClean="0">
                <a:latin typeface="Times New Roman" pitchFamily="18" charset="0"/>
                <a:cs typeface="Times New Roman" pitchFamily="18" charset="0"/>
              </a:rPr>
              <a:t>.</a:t>
            </a:r>
            <a:endParaRPr lang="en-US" sz="3200" dirty="0" smtClean="0">
              <a:latin typeface="Times New Roman" pitchFamily="18" charset="0"/>
              <a:cs typeface="Times New Roman" pitchFamily="18" charset="0"/>
            </a:endParaRPr>
          </a:p>
          <a:p>
            <a:pPr indent="939800" algn="just"/>
            <a:r>
              <a:rPr lang="uz-Latn-UZ" sz="3200" dirty="0">
                <a:latin typeface="Times New Roman" pitchFamily="18" charset="0"/>
                <a:cs typeface="Times New Roman" pitchFamily="18" charset="0"/>
              </a:rPr>
              <a:t>Hozirgi zamon sport biomexanikasini, soddalashtirilgan holda va shartli ravishda, har bir qavatida (sathida) uchtadan bo‘limi mavjud bo‘lgan uch qavatli “bino” sifatida qarash mumkin (1-rasm).</a:t>
            </a:r>
          </a:p>
          <a:p>
            <a:pPr indent="939800" algn="just">
              <a:lnSpc>
                <a:spcPts val="2304"/>
              </a:lnSpc>
            </a:pPr>
            <a:endParaRPr lang="uz-Latn-UZ" dirty="0">
              <a:latin typeface="Arial"/>
            </a:endParaRPr>
          </a:p>
        </p:txBody>
      </p:sp>
    </p:spTree>
    <p:extLst>
      <p:ext uri="{BB962C8B-B14F-4D97-AF65-F5344CB8AC3E}">
        <p14:creationId xmlns:p14="http://schemas.microsoft.com/office/powerpoint/2010/main" val="407725763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stretch>
            <a:fillRect/>
          </a:stretch>
        </p:blipFill>
        <p:spPr>
          <a:xfrm>
            <a:off x="5568696" y="0"/>
            <a:ext cx="3573018" cy="6858000"/>
          </a:xfrm>
          <a:prstGeom prst="rect">
            <a:avLst/>
          </a:prstGeom>
        </p:spPr>
      </p:pic>
      <p:pic>
        <p:nvPicPr>
          <p:cNvPr id="3" name="Рисунок 2"/>
          <p:cNvPicPr>
            <a:picLocks noChangeAspect="1"/>
          </p:cNvPicPr>
          <p:nvPr/>
        </p:nvPicPr>
        <p:blipFill>
          <a:blip r:embed="rId3"/>
          <a:stretch>
            <a:fillRect/>
          </a:stretch>
        </p:blipFill>
        <p:spPr>
          <a:xfrm>
            <a:off x="2311146" y="985107"/>
            <a:ext cx="4205070" cy="3757400"/>
          </a:xfrm>
          <a:prstGeom prst="rect">
            <a:avLst/>
          </a:prstGeom>
        </p:spPr>
      </p:pic>
      <p:sp>
        <p:nvSpPr>
          <p:cNvPr id="4" name="Прямоугольник 3"/>
          <p:cNvSpPr/>
          <p:nvPr/>
        </p:nvSpPr>
        <p:spPr>
          <a:xfrm>
            <a:off x="3084957" y="2622833"/>
            <a:ext cx="1773936" cy="262128"/>
          </a:xfrm>
          <a:prstGeom prst="rect">
            <a:avLst/>
          </a:prstGeom>
        </p:spPr>
        <p:txBody>
          <a:bodyPr wrap="none" lIns="0" tIns="0" rIns="0" bIns="0">
            <a:noAutofit/>
          </a:bodyPr>
          <a:lstStyle/>
          <a:p>
            <a:pPr indent="0"/>
            <a:r>
              <a:rPr lang="uz-Latn-UZ" sz="2000" dirty="0">
                <a:latin typeface="Calibri"/>
              </a:rPr>
              <a:t>Harakatlanish faoliyati</a:t>
            </a:r>
          </a:p>
        </p:txBody>
      </p:sp>
      <p:sp>
        <p:nvSpPr>
          <p:cNvPr id="5" name="Прямоугольник 4"/>
          <p:cNvSpPr/>
          <p:nvPr/>
        </p:nvSpPr>
        <p:spPr>
          <a:xfrm>
            <a:off x="3065417" y="3319272"/>
            <a:ext cx="1783080" cy="219456"/>
          </a:xfrm>
          <a:prstGeom prst="rect">
            <a:avLst/>
          </a:prstGeom>
        </p:spPr>
        <p:txBody>
          <a:bodyPr wrap="none" lIns="0" tIns="0" rIns="0" bIns="0">
            <a:noAutofit/>
          </a:bodyPr>
          <a:lstStyle/>
          <a:p>
            <a:pPr indent="0"/>
            <a:r>
              <a:rPr lang="uz-Latn-UZ" sz="2000" dirty="0">
                <a:latin typeface="Calibri"/>
              </a:rPr>
              <a:t>Harakatlanish amallari</a:t>
            </a:r>
          </a:p>
        </p:txBody>
      </p:sp>
      <p:sp>
        <p:nvSpPr>
          <p:cNvPr id="6" name="Прямоугольник 5"/>
          <p:cNvSpPr/>
          <p:nvPr/>
        </p:nvSpPr>
        <p:spPr>
          <a:xfrm>
            <a:off x="3370712" y="4149080"/>
            <a:ext cx="841248" cy="219456"/>
          </a:xfrm>
          <a:prstGeom prst="rect">
            <a:avLst/>
          </a:prstGeom>
        </p:spPr>
        <p:txBody>
          <a:bodyPr wrap="none" lIns="0" tIns="0" rIns="0" bIns="0">
            <a:noAutofit/>
          </a:bodyPr>
          <a:lstStyle/>
          <a:p>
            <a:pPr indent="0"/>
            <a:r>
              <a:rPr lang="uz-Latn-UZ" sz="2000" dirty="0">
                <a:latin typeface="Calibri"/>
              </a:rPr>
              <a:t>Harakatlar</a:t>
            </a:r>
          </a:p>
        </p:txBody>
      </p:sp>
      <p:sp>
        <p:nvSpPr>
          <p:cNvPr id="7" name="Прямоугольник 6"/>
          <p:cNvSpPr/>
          <p:nvPr/>
        </p:nvSpPr>
        <p:spPr>
          <a:xfrm>
            <a:off x="2127204" y="5157192"/>
            <a:ext cx="3618738" cy="345164"/>
          </a:xfrm>
          <a:prstGeom prst="rect">
            <a:avLst/>
          </a:prstGeom>
        </p:spPr>
        <p:txBody>
          <a:bodyPr wrap="none" lIns="0" tIns="0" rIns="0" bIns="0">
            <a:noAutofit/>
          </a:bodyPr>
          <a:lstStyle/>
          <a:p>
            <a:pPr indent="0"/>
            <a:r>
              <a:rPr lang="uz-Latn-UZ" sz="1800" dirty="0">
                <a:latin typeface="Arial"/>
              </a:rPr>
              <a:t>1-rasm. Zamonaviy biomexanika strukturasi.</a:t>
            </a:r>
          </a:p>
        </p:txBody>
      </p:sp>
      <p:sp>
        <p:nvSpPr>
          <p:cNvPr id="8" name="Прямоугольник 7"/>
          <p:cNvSpPr/>
          <p:nvPr/>
        </p:nvSpPr>
        <p:spPr>
          <a:xfrm>
            <a:off x="107504" y="188640"/>
            <a:ext cx="8064896" cy="1722456"/>
          </a:xfrm>
          <a:prstGeom prst="rect">
            <a:avLst/>
          </a:prstGeom>
        </p:spPr>
        <p:txBody>
          <a:bodyPr lIns="0" tIns="0" rIns="0" bIns="0">
            <a:noAutofit/>
          </a:bodyPr>
          <a:lstStyle/>
          <a:p>
            <a:pPr indent="939800" algn="just">
              <a:lnSpc>
                <a:spcPts val="2304"/>
              </a:lnSpc>
            </a:pPr>
            <a:endParaRPr lang="uz-Latn-UZ" sz="1800" dirty="0">
              <a:latin typeface="Arial"/>
            </a:endParaRPr>
          </a:p>
        </p:txBody>
      </p:sp>
      <p:sp>
        <p:nvSpPr>
          <p:cNvPr id="9" name="Прямоугольник 8"/>
          <p:cNvSpPr/>
          <p:nvPr/>
        </p:nvSpPr>
        <p:spPr>
          <a:xfrm>
            <a:off x="107504" y="1911096"/>
            <a:ext cx="8208912" cy="1167384"/>
          </a:xfrm>
          <a:prstGeom prst="rect">
            <a:avLst/>
          </a:prstGeom>
        </p:spPr>
        <p:txBody>
          <a:bodyPr lIns="0" tIns="0" rIns="0" bIns="0">
            <a:noAutofit/>
          </a:bodyPr>
          <a:lstStyle/>
          <a:p>
            <a:pPr indent="939800" algn="just">
              <a:lnSpc>
                <a:spcPts val="2304"/>
              </a:lnSpc>
            </a:pPr>
            <a:endParaRPr lang="uz-Latn-UZ" sz="1800" dirty="0">
              <a:latin typeface="Times New Roman" pitchFamily="18" charset="0"/>
              <a:cs typeface="Times New Roman" pitchFamily="18" charset="0"/>
            </a:endParaRPr>
          </a:p>
        </p:txBody>
      </p:sp>
    </p:spTree>
    <p:extLst>
      <p:ext uri="{BB962C8B-B14F-4D97-AF65-F5344CB8AC3E}">
        <p14:creationId xmlns:p14="http://schemas.microsoft.com/office/powerpoint/2010/main" val="92633203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51520" y="260648"/>
            <a:ext cx="8892480" cy="6494085"/>
          </a:xfrm>
          <a:prstGeom prst="rect">
            <a:avLst/>
          </a:prstGeom>
        </p:spPr>
        <p:txBody>
          <a:bodyPr wrap="square">
            <a:spAutoFit/>
          </a:bodyPr>
          <a:lstStyle/>
          <a:p>
            <a:pPr indent="0" algn="ctr"/>
            <a:r>
              <a:rPr lang="uz-Latn-UZ" sz="2800" b="1" dirty="0">
                <a:solidFill>
                  <a:srgbClr val="3316E4"/>
                </a:solidFill>
                <a:latin typeface="Times New Roman" pitchFamily="18" charset="0"/>
                <a:cs typeface="Times New Roman" pitchFamily="18" charset="0"/>
              </a:rPr>
              <a:t>Sport biomexanikasi </a:t>
            </a:r>
            <a:r>
              <a:rPr lang="uz-Latn-UZ" sz="2800" b="1" dirty="0" smtClean="0">
                <a:solidFill>
                  <a:srgbClr val="3316E4"/>
                </a:solidFill>
                <a:latin typeface="Times New Roman" pitchFamily="18" charset="0"/>
                <a:cs typeface="Times New Roman" pitchFamily="18" charset="0"/>
              </a:rPr>
              <a:t>nazariyasi</a:t>
            </a:r>
            <a:endParaRPr lang="en-US" sz="2800" b="1" dirty="0" smtClean="0">
              <a:solidFill>
                <a:srgbClr val="3316E4"/>
              </a:solidFill>
              <a:latin typeface="Times New Roman" pitchFamily="18" charset="0"/>
              <a:cs typeface="Times New Roman" pitchFamily="18" charset="0"/>
            </a:endParaRPr>
          </a:p>
          <a:p>
            <a:pPr indent="0"/>
            <a:endParaRPr lang="en-US" sz="2400" b="1" dirty="0">
              <a:solidFill>
                <a:srgbClr val="3316E4"/>
              </a:solidFill>
              <a:latin typeface="Times New Roman" pitchFamily="18" charset="0"/>
              <a:cs typeface="Times New Roman" pitchFamily="18" charset="0"/>
            </a:endParaRPr>
          </a:p>
          <a:p>
            <a:pPr indent="0"/>
            <a:r>
              <a:rPr lang="uz-Latn-UZ" sz="2800" dirty="0">
                <a:latin typeface="Times New Roman" pitchFamily="18" charset="0"/>
                <a:cs typeface="Times New Roman" pitchFamily="18" charset="0"/>
              </a:rPr>
              <a:t>Sport biomexanikasi - fan va o‘quv predmeti sifatida to‘plangan bilimlar bilan tavsiflanadi, ular asosiy fikrlarning ma’lum bir tizimiga - biomexanikaning nazariyasiga shakllanadi. Shu bilan birga, bilimlarni olish yo‘llari -biomexanikaning usullari ishlab chiqiladi. Nazariya va usullar mos ravishdagi tushunchalar va qonunlarda ifodalanadi, aynan shular biomexanikaning mazmunini ochib </a:t>
            </a:r>
            <a:r>
              <a:rPr lang="uz-Latn-UZ" sz="2800" dirty="0" smtClean="0">
                <a:latin typeface="Times New Roman" pitchFamily="18" charset="0"/>
                <a:cs typeface="Times New Roman" pitchFamily="18" charset="0"/>
              </a:rPr>
              <a:t>beradi</a:t>
            </a:r>
            <a:r>
              <a:rPr lang="en-US" sz="2800" dirty="0" smtClean="0">
                <a:latin typeface="Times New Roman" pitchFamily="18" charset="0"/>
                <a:cs typeface="Times New Roman" pitchFamily="18" charset="0"/>
              </a:rPr>
              <a:t>.</a:t>
            </a:r>
          </a:p>
          <a:p>
            <a:pPr indent="0"/>
            <a:r>
              <a:rPr lang="uz-Latn-UZ" sz="2800" dirty="0">
                <a:latin typeface="Times New Roman" pitchFamily="18" charset="0"/>
                <a:cs typeface="Times New Roman" pitchFamily="18" charset="0"/>
              </a:rPr>
              <a:t>Harakat amallarini zamonaviy tushunishning asosida tizimli-strukturaviy yondoshuv yotadi. Ushbu yondoshuv inson gavdasini harakatlanuvchi tizim sifatida, harakatlar jarayonini esa, rivojlanuvchi harakatlar tizimi sifatida qarash imkoniyatini </a:t>
            </a:r>
            <a:r>
              <a:rPr lang="uz-Latn-UZ" sz="2800" dirty="0" smtClean="0">
                <a:latin typeface="Times New Roman" pitchFamily="18" charset="0"/>
                <a:cs typeface="Times New Roman" pitchFamily="18" charset="0"/>
              </a:rPr>
              <a:t>beradi</a:t>
            </a:r>
            <a:r>
              <a:rPr lang="en-US" sz="2800" dirty="0" smtClean="0">
                <a:latin typeface="Times New Roman" pitchFamily="18" charset="0"/>
                <a:cs typeface="Times New Roman" pitchFamily="18" charset="0"/>
              </a:rPr>
              <a:t>.</a:t>
            </a:r>
            <a:endParaRPr lang="uz-Latn-UZ" sz="2800" b="1" dirty="0">
              <a:solidFill>
                <a:srgbClr val="3316E4"/>
              </a:solidFill>
              <a:latin typeface="Times New Roman" pitchFamily="18" charset="0"/>
              <a:cs typeface="Times New Roman" pitchFamily="18" charset="0"/>
            </a:endParaRPr>
          </a:p>
        </p:txBody>
      </p:sp>
    </p:spTree>
    <p:extLst>
      <p:ext uri="{BB962C8B-B14F-4D97-AF65-F5344CB8AC3E}">
        <p14:creationId xmlns:p14="http://schemas.microsoft.com/office/powerpoint/2010/main" val="243309805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79512" y="188640"/>
            <a:ext cx="8712968" cy="6340197"/>
          </a:xfrm>
          <a:prstGeom prst="rect">
            <a:avLst/>
          </a:prstGeom>
        </p:spPr>
        <p:txBody>
          <a:bodyPr wrap="square">
            <a:spAutoFit/>
          </a:bodyPr>
          <a:lstStyle/>
          <a:p>
            <a:pPr indent="939800" algn="just">
              <a:spcAft>
                <a:spcPts val="420"/>
              </a:spcAft>
            </a:pPr>
            <a:r>
              <a:rPr lang="uz-Latn-UZ" sz="2400" dirty="0">
                <a:latin typeface="Times New Roman" pitchFamily="18" charset="0"/>
                <a:cs typeface="Times New Roman" pitchFamily="18" charset="0"/>
              </a:rPr>
              <a:t>Harakatlarning tarkibiy—tuzilmaviyligi nazariyasida quyidagi asosiy </a:t>
            </a:r>
            <a:r>
              <a:rPr lang="uz-Latn-UZ" sz="2400" dirty="0" smtClean="0">
                <a:latin typeface="Times New Roman" pitchFamily="18" charset="0"/>
                <a:cs typeface="Times New Roman" pitchFamily="18" charset="0"/>
              </a:rPr>
              <a:t>tamoyilla</a:t>
            </a:r>
            <a:r>
              <a:rPr lang="en-US" sz="2400" dirty="0" err="1" smtClean="0">
                <a:latin typeface="Times New Roman" pitchFamily="18" charset="0"/>
                <a:cs typeface="Times New Roman" pitchFamily="18" charset="0"/>
              </a:rPr>
              <a:t>ri</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yotadi</a:t>
            </a:r>
            <a:r>
              <a:rPr lang="en-US" sz="2400" dirty="0" smtClean="0">
                <a:latin typeface="Times New Roman" pitchFamily="18" charset="0"/>
                <a:cs typeface="Times New Roman" pitchFamily="18" charset="0"/>
              </a:rPr>
              <a:t>:</a:t>
            </a:r>
          </a:p>
          <a:p>
            <a:pPr marL="368300" indent="-368300" algn="just">
              <a:spcBef>
                <a:spcPts val="1890"/>
              </a:spcBef>
              <a:spcAft>
                <a:spcPts val="1260"/>
              </a:spcAft>
            </a:pPr>
            <a:r>
              <a:rPr lang="en-US" sz="2400" dirty="0" smtClean="0">
                <a:latin typeface="Times New Roman" pitchFamily="18" charset="0"/>
                <a:cs typeface="Times New Roman" pitchFamily="18" charset="0"/>
              </a:rPr>
              <a:t>1</a:t>
            </a:r>
            <a:r>
              <a:rPr lang="uz-Latn-UZ" sz="2400" dirty="0" smtClean="0">
                <a:latin typeface="Times New Roman" pitchFamily="18" charset="0"/>
                <a:cs typeface="Times New Roman" pitchFamily="18" charset="0"/>
              </a:rPr>
              <a:t>)    </a:t>
            </a:r>
            <a:r>
              <a:rPr lang="uz-Latn-UZ" sz="2400" dirty="0">
                <a:latin typeface="Times New Roman" pitchFamily="18" charset="0"/>
                <a:cs typeface="Times New Roman" pitchFamily="18" charset="0"/>
              </a:rPr>
              <a:t>harakatlar tizimining tuzilishini tarkibiy-tuzilmaviy tamoyili, aynan ushbu tarkibiy-tuzilmaviy aloqalar harakatlarning bir butunligini va mukammalligini belgilaydi;</a:t>
            </a:r>
          </a:p>
          <a:p>
            <a:pPr marL="368300" indent="-368300" algn="just">
              <a:spcAft>
                <a:spcPts val="1260"/>
              </a:spcAft>
              <a:buAutoNum type="arabicParenR" startAt="2"/>
            </a:pPr>
            <a:r>
              <a:rPr lang="uz-Latn-UZ" sz="2400" dirty="0" smtClean="0">
                <a:latin typeface="Times New Roman" pitchFamily="18" charset="0"/>
                <a:cs typeface="Times New Roman" pitchFamily="18" charset="0"/>
              </a:rPr>
              <a:t>harakat </a:t>
            </a:r>
            <a:r>
              <a:rPr lang="uz-Latn-UZ" sz="2400" dirty="0">
                <a:latin typeface="Times New Roman" pitchFamily="18" charset="0"/>
                <a:cs typeface="Times New Roman" pitchFamily="18" charset="0"/>
              </a:rPr>
              <a:t>amallarining bir butunlik tamoyili - harakat amallaridagi barcha harakatlar bir butunlikni, maqsadga erishishga yo‘naltirilgan harakatlarning bir butun tizimini hosil qiladi. Harakatlarning har birini o‘zgarishi, u yoki bu darajada butun tizimga ta’sir </a:t>
            </a:r>
            <a:r>
              <a:rPr lang="uz-Latn-UZ" sz="2400" dirty="0" smtClean="0">
                <a:latin typeface="Times New Roman" pitchFamily="18" charset="0"/>
                <a:cs typeface="Times New Roman" pitchFamily="18" charset="0"/>
              </a:rPr>
              <a:t>ko‘rsatadi</a:t>
            </a:r>
            <a:endParaRPr lang="en-US" sz="2400" dirty="0" smtClean="0">
              <a:latin typeface="Times New Roman" pitchFamily="18" charset="0"/>
              <a:cs typeface="Times New Roman" pitchFamily="18" charset="0"/>
            </a:endParaRPr>
          </a:p>
          <a:p>
            <a:pPr marL="368300" indent="-368300" algn="just">
              <a:spcAft>
                <a:spcPts val="1260"/>
              </a:spcAft>
              <a:buFontTx/>
              <a:buAutoNum type="arabicParenR" startAt="2"/>
            </a:pPr>
            <a:r>
              <a:rPr lang="uz-Latn-UZ" sz="2400" dirty="0" smtClean="0">
                <a:latin typeface="Times New Roman" pitchFamily="18" charset="0"/>
                <a:cs typeface="Times New Roman" pitchFamily="18" charset="0"/>
              </a:rPr>
              <a:t>harakatlar </a:t>
            </a:r>
            <a:r>
              <a:rPr lang="uz-Latn-UZ" sz="2400" dirty="0">
                <a:latin typeface="Times New Roman" pitchFamily="18" charset="0"/>
                <a:cs typeface="Times New Roman" pitchFamily="18" charset="0"/>
              </a:rPr>
              <a:t>tizimining ongli maqsadga yo‘naltirilganlik tamoyili - inson ongli ravishda o‘z oldiga maqsad qo‘yadi, maqsadiga erishish uchun unga muvofiq harakatlarni qo‘llaydi va ularni boshqaradi.</a:t>
            </a:r>
          </a:p>
          <a:p>
            <a:pPr marL="368300" indent="-368300" algn="just">
              <a:lnSpc>
                <a:spcPts val="2160"/>
              </a:lnSpc>
              <a:spcAft>
                <a:spcPts val="1260"/>
              </a:spcAft>
              <a:buAutoNum type="arabicParenR" startAt="2"/>
            </a:pPr>
            <a:endParaRPr lang="uz-Latn-UZ" dirty="0">
              <a:latin typeface="Arial"/>
            </a:endParaRPr>
          </a:p>
        </p:txBody>
      </p:sp>
    </p:spTree>
    <p:extLst>
      <p:ext uri="{BB962C8B-B14F-4D97-AF65-F5344CB8AC3E}">
        <p14:creationId xmlns:p14="http://schemas.microsoft.com/office/powerpoint/2010/main" val="347261631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107504" y="116632"/>
            <a:ext cx="6192688" cy="7091685"/>
          </a:xfrm>
          <a:prstGeom prst="rect">
            <a:avLst/>
          </a:prstGeom>
        </p:spPr>
        <p:txBody>
          <a:bodyPr wrap="square">
            <a:spAutoFit/>
          </a:bodyPr>
          <a:lstStyle/>
          <a:p>
            <a:pPr indent="939800" algn="just">
              <a:spcAft>
                <a:spcPts val="1260"/>
              </a:spcAft>
            </a:pPr>
            <a:r>
              <a:rPr lang="uz-Latn-UZ" sz="3200" dirty="0">
                <a:latin typeface="Times New Roman" pitchFamily="18" charset="0"/>
                <a:cs typeface="Times New Roman" pitchFamily="18" charset="0"/>
              </a:rPr>
              <a:t>Biomexanika nazariyasining asoslariga, harakatlarning mexanik belgilanganligi va reflektor tabiatga ega ekanligining dastlabki shartlari kiradi. Barcha harakatlar mexanika qonunlariga to‘liq mos kelgan holda, kelib chiqishi turlicha bo‘lgan mexanik kuchlarning ta’siri ostida amalga oshiriladi</a:t>
            </a:r>
            <a:r>
              <a:rPr lang="uz-Latn-UZ" sz="3200" dirty="0" smtClean="0">
                <a:latin typeface="Times New Roman" pitchFamily="18" charset="0"/>
                <a:cs typeface="Times New Roman" pitchFamily="18" charset="0"/>
              </a:rPr>
              <a:t>.</a:t>
            </a:r>
            <a:endParaRPr lang="en-US" sz="3200" dirty="0" smtClean="0">
              <a:latin typeface="Times New Roman" pitchFamily="18" charset="0"/>
              <a:cs typeface="Times New Roman" pitchFamily="18" charset="0"/>
            </a:endParaRPr>
          </a:p>
          <a:p>
            <a:pPr indent="939800" algn="just">
              <a:spcAft>
                <a:spcPts val="1260"/>
              </a:spcAft>
            </a:pPr>
            <a:r>
              <a:rPr lang="uz-Latn-UZ" sz="3200" dirty="0">
                <a:latin typeface="Times New Roman" pitchFamily="18" charset="0"/>
                <a:cs typeface="Times New Roman" pitchFamily="18" charset="0"/>
              </a:rPr>
              <a:t>Barcha harakatlar uchun, umuman, nervizm tamoyili asosida harakat amallarini boshqarishning reflektor tabiati xarakterlidir.</a:t>
            </a:r>
          </a:p>
          <a:p>
            <a:pPr indent="939800" algn="just">
              <a:lnSpc>
                <a:spcPts val="2160"/>
              </a:lnSpc>
              <a:spcAft>
                <a:spcPts val="1260"/>
              </a:spcAft>
            </a:pPr>
            <a:endParaRPr lang="uz-Latn-UZ" dirty="0">
              <a:latin typeface="Arial"/>
            </a:endParaRPr>
          </a:p>
        </p:txBody>
      </p:sp>
      <p:pic>
        <p:nvPicPr>
          <p:cNvPr id="5122" name="Picture 2" descr="Презентация PowerPoint"/>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497061" y="1340768"/>
            <a:ext cx="2619375" cy="36085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55926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79512" y="404664"/>
            <a:ext cx="5472608" cy="6278642"/>
          </a:xfrm>
          <a:prstGeom prst="rect">
            <a:avLst/>
          </a:prstGeom>
        </p:spPr>
        <p:txBody>
          <a:bodyPr wrap="square">
            <a:spAutoFit/>
          </a:bodyPr>
          <a:lstStyle/>
          <a:p>
            <a:pPr indent="0" algn="ctr"/>
            <a:r>
              <a:rPr lang="uz-Latn-UZ" sz="2400" b="1" dirty="0">
                <a:solidFill>
                  <a:srgbClr val="3316E4"/>
                </a:solidFill>
                <a:latin typeface="Times New Roman" pitchFamily="18" charset="0"/>
                <a:cs typeface="Times New Roman" pitchFamily="18" charset="0"/>
              </a:rPr>
              <a:t>Sport biomexanikasi </a:t>
            </a:r>
            <a:r>
              <a:rPr lang="uz-Latn-UZ" sz="2400" b="1" dirty="0" smtClean="0">
                <a:solidFill>
                  <a:srgbClr val="3316E4"/>
                </a:solidFill>
                <a:latin typeface="Times New Roman" pitchFamily="18" charset="0"/>
                <a:cs typeface="Times New Roman" pitchFamily="18" charset="0"/>
              </a:rPr>
              <a:t>metodi</a:t>
            </a:r>
            <a:endParaRPr lang="en-US" sz="2400" b="1" dirty="0" smtClean="0">
              <a:solidFill>
                <a:srgbClr val="3316E4"/>
              </a:solidFill>
              <a:latin typeface="Times New Roman" pitchFamily="18" charset="0"/>
              <a:cs typeface="Times New Roman" pitchFamily="18" charset="0"/>
            </a:endParaRPr>
          </a:p>
          <a:p>
            <a:pPr indent="927100" algn="just"/>
            <a:r>
              <a:rPr lang="uz-Latn-UZ" sz="2400" dirty="0">
                <a:latin typeface="Times New Roman" pitchFamily="18" charset="0"/>
                <a:cs typeface="Times New Roman" pitchFamily="18" charset="0"/>
              </a:rPr>
              <a:t>Sport biomexanikasi metodi - bu, tadqiqot qilishning asosiy usuli, hodisalarning qonuniyatlarini o‘rganish yo‘li. Sport biomexanikasi nazariyasi uning metodini asoslab beradi. Metodi esa yangi ma’lumotlar olish, yangi qonuniyatlarni ochish imkoniyatini belgilaydi.</a:t>
            </a:r>
          </a:p>
          <a:p>
            <a:pPr indent="927100" algn="just"/>
            <a:r>
              <a:rPr lang="uz-Latn-UZ" sz="2400" dirty="0">
                <a:latin typeface="Times New Roman" pitchFamily="18" charset="0"/>
                <a:cs typeface="Times New Roman" pitchFamily="18" charset="0"/>
              </a:rPr>
              <a:t>Harakatlarni o‘rganishda, metodning o‘ziga xosligi - harakatlarning tizimli tahlilini va ularning sintezini aniq usullarini belgilashdan iborat. Harakatlar tizimining elementlari tarkibini aniqlash - harakatlar amallarining bir butunligini bilish bosqichi hisoblanadi.</a:t>
            </a:r>
          </a:p>
          <a:p>
            <a:pPr indent="0" algn="ctr"/>
            <a:endParaRPr lang="uz-Latn-UZ" b="1" dirty="0">
              <a:solidFill>
                <a:srgbClr val="3316E4"/>
              </a:solidFill>
              <a:latin typeface="Arial"/>
            </a:endParaRPr>
          </a:p>
        </p:txBody>
      </p:sp>
      <p:pic>
        <p:nvPicPr>
          <p:cNvPr id="6146" name="Picture 2" descr="Sport psixologiyasi"/>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96136" y="908720"/>
            <a:ext cx="3123431" cy="491142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5014242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51520" y="332656"/>
            <a:ext cx="6048672" cy="6555641"/>
          </a:xfrm>
          <a:prstGeom prst="rect">
            <a:avLst/>
          </a:prstGeom>
        </p:spPr>
        <p:txBody>
          <a:bodyPr wrap="square">
            <a:spAutoFit/>
          </a:bodyPr>
          <a:lstStyle/>
          <a:p>
            <a:pPr indent="927100" algn="just"/>
            <a:r>
              <a:rPr lang="uz-Latn-UZ" sz="2800" dirty="0">
                <a:latin typeface="Times New Roman" pitchFamily="18" charset="0"/>
                <a:cs typeface="Times New Roman" pitchFamily="18" charset="0"/>
              </a:rPr>
              <a:t>Biomexanika eksperimental fan sifatida harakatlarni tajribalarda o‘rganishga asoslangan. Uskunalar yordamida harakatlarning miqdor xususiyatlari (tavsiflari) yozib olinadi. Masalan, tezlik, tezlanish traektoriyalari, bular harakatlarni farqlash, ularni o‘zaro taqqoslash imkoniyatini beradi. Ushbu xususiyatlarni ko‘rib chiqishda, harakatlar tizimini ma’lum bir qoidalar asosida, uning tarkibiy qismlariga hayolan bo‘lib chiqiladi. Ushbu yo‘l bilan uning tarkibi aniqlanadi. Harakatlarning tizimli tahlili aynan shundan iborat.</a:t>
            </a:r>
            <a:endParaRPr lang="uz-Latn-UZ" sz="2800" dirty="0">
              <a:latin typeface="Times New Roman" pitchFamily="18" charset="0"/>
              <a:cs typeface="Times New Roman" pitchFamily="18" charset="0"/>
            </a:endParaRPr>
          </a:p>
        </p:txBody>
      </p:sp>
      <p:pic>
        <p:nvPicPr>
          <p:cNvPr id="7170" name="Picture 2" descr="JISMONIY MADANIYAT TARIXI YA BOSHQARISH"/>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444208" y="332656"/>
            <a:ext cx="2699792" cy="597666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926747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51520" y="188640"/>
            <a:ext cx="5328592" cy="6370975"/>
          </a:xfrm>
          <a:prstGeom prst="rect">
            <a:avLst/>
          </a:prstGeom>
        </p:spPr>
        <p:txBody>
          <a:bodyPr wrap="square">
            <a:spAutoFit/>
          </a:bodyPr>
          <a:lstStyle/>
          <a:p>
            <a:pPr indent="952500" algn="just">
              <a:spcAft>
                <a:spcPts val="1470"/>
              </a:spcAft>
            </a:pPr>
            <a:r>
              <a:rPr lang="uz-Latn-UZ" sz="2400" dirty="0">
                <a:latin typeface="Times New Roman" pitchFamily="18" charset="0"/>
                <a:cs typeface="Times New Roman" pitchFamily="18" charset="0"/>
              </a:rPr>
              <a:t>Harakatlar tizimi, bir butun sifatida, uning tarkibiy qismlarini oddiygina yig‘indisi emas. Tizimning qismlari ko‘p sonli o‘zaro aloqalar bilan birlashgan bo‘lib, bu aloqalar, ularga yangi va ularning qismlariga xos bo‘lmagan sifatlarini (tizimli xususiyatlari) beradi. Qismlarning tizimdagi o‘zaro aloqalari usullari, ularning o‘zaro harakatlari qonuniyatlari ushbu tizimning tarkibiy tuzilmasini ko‘rsatadi. Miqdoriy jihatlarini o‘rganish orqali elementlar bir-birlariga qanday ta’sir ko‘rsatishi aniqlanadi, tizimning bir butunligi sabablari ochiladi. Harakat amallarining tizimli sintezi aynan shunda namoyon bo‘ladi.</a:t>
            </a:r>
            <a:endParaRPr lang="uz-Latn-UZ" sz="2400" dirty="0">
              <a:latin typeface="Times New Roman" pitchFamily="18" charset="0"/>
              <a:cs typeface="Times New Roman" pitchFamily="18" charset="0"/>
            </a:endParaRPr>
          </a:p>
        </p:txBody>
      </p:sp>
      <p:pic>
        <p:nvPicPr>
          <p:cNvPr id="8194" name="Picture 2" descr="Tananing to'g'ri biomexanikasi. Cheat varag'i: sport biomekanika  printsiplari"/>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652120" y="764704"/>
            <a:ext cx="3240360" cy="482453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399602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79512" y="188640"/>
            <a:ext cx="5328592" cy="6370975"/>
          </a:xfrm>
          <a:prstGeom prst="rect">
            <a:avLst/>
          </a:prstGeom>
        </p:spPr>
        <p:txBody>
          <a:bodyPr wrap="square">
            <a:spAutoFit/>
          </a:bodyPr>
          <a:lstStyle/>
          <a:p>
            <a:pPr indent="952500" algn="just">
              <a:spcBef>
                <a:spcPts val="1470"/>
              </a:spcBef>
            </a:pPr>
            <a:r>
              <a:rPr lang="uz-Latn-UZ" sz="2400" dirty="0">
                <a:latin typeface="Times New Roman" pitchFamily="18" charset="0"/>
                <a:cs typeface="Times New Roman" pitchFamily="18" charset="0"/>
              </a:rPr>
              <a:t>Harakatlarning miqdoriy jihatlari bo‘yicha, yuqori darajadagi tizimli tahlil orqali harakatlar tizimining modellari (fizik, matematik modellarini) tuziladi. Elektron hisoblash texnikasidan foydalangan holda harakatlarni boshqarish jarayonlarini o‘rganish, harakat amallarining optimal variantlarini izlash boshlanadi. Harakatlar tizimining sintezi, ularni real tuzish, ya’ni sport texnikasini egallash paytida ham nazariy (modellashtirish), ham amaliy ravishda amalga oshiriladi. Harakat amallarining tizimli tahlili va tizimli sintezi bir-biri bilan uzluksiz bog‘liq, tizimli— strukturaviy tadqiq qilishda bir-birini to‘ldirib turadi.</a:t>
            </a:r>
            <a:endParaRPr lang="uz-Latn-UZ" sz="2400" dirty="0">
              <a:latin typeface="Times New Roman" pitchFamily="18" charset="0"/>
              <a:cs typeface="Times New Roman" pitchFamily="18" charset="0"/>
            </a:endParaRPr>
          </a:p>
        </p:txBody>
      </p:sp>
      <p:pic>
        <p:nvPicPr>
          <p:cNvPr id="9218" name="Picture 2" descr="Взаимоотношение мышцы и костных рычагов | Массаж.ру"/>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91474" y="692696"/>
            <a:ext cx="3473014" cy="446449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6304593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79512" y="188640"/>
            <a:ext cx="5400600" cy="5693866"/>
          </a:xfrm>
          <a:prstGeom prst="rect">
            <a:avLst/>
          </a:prstGeom>
        </p:spPr>
        <p:txBody>
          <a:bodyPr wrap="square">
            <a:spAutoFit/>
          </a:bodyPr>
          <a:lstStyle/>
          <a:p>
            <a:r>
              <a:rPr lang="uz-Latn-UZ" sz="2800" dirty="0">
                <a:latin typeface="Times New Roman" pitchFamily="18" charset="0"/>
                <a:cs typeface="Times New Roman" pitchFamily="18" charset="0"/>
              </a:rPr>
              <a:t>Zamonaviy biomexanik tadqiqotlarda funksional usul eng ko‘p ishlatiladi. Uning yordamida hodisalarning xususiyatlari va holatlari o‘rtasidagi funksional bog‘liqlil o‘rganiladi, ularni ma’lum bir kattaliklar tavsiflaydi, aniq sharoitlar, miqdor jihatdai belgilangan qonun o‘rganiladi. Bunda, hodisalarning ichki tuzilmalarini o‘rganish vazifasi qo‘yilmaydi, balki faqat uning funksiyasi tadqiq qilinadi.</a:t>
            </a:r>
            <a:endParaRPr lang="ru-RU" sz="2800" dirty="0">
              <a:latin typeface="Times New Roman" pitchFamily="18" charset="0"/>
              <a:cs typeface="Times New Roman" pitchFamily="18" charset="0"/>
            </a:endParaRPr>
          </a:p>
        </p:txBody>
      </p:sp>
      <p:pic>
        <p:nvPicPr>
          <p:cNvPr id="10242" name="Picture 2" descr="Biomekanika harakatlarida asosiy tushunchalar. Tananing to'g'ri  biomexanikasi"/>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580112" y="188640"/>
            <a:ext cx="3563888" cy="64087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3210380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79512" y="188640"/>
            <a:ext cx="5976664" cy="6555641"/>
          </a:xfrm>
          <a:prstGeom prst="rect">
            <a:avLst/>
          </a:prstGeom>
        </p:spPr>
        <p:txBody>
          <a:bodyPr wrap="square">
            <a:spAutoFit/>
          </a:bodyPr>
          <a:lstStyle/>
          <a:p>
            <a:pPr indent="927100" algn="just">
              <a:spcBef>
                <a:spcPts val="1470"/>
              </a:spcBef>
              <a:spcAft>
                <a:spcPts val="1050"/>
              </a:spcAft>
            </a:pPr>
            <a:r>
              <a:rPr lang="uz-Latn-UZ" sz="2800" dirty="0">
                <a:latin typeface="Times New Roman" pitchFamily="18" charset="0"/>
                <a:cs typeface="Times New Roman" pitchFamily="18" charset="0"/>
              </a:rPr>
              <a:t>Tizimli-strukturaviy va funksional usullarni qarama-qarshi qo‘yish kerak emas. Ishning mohiyatiga ko‘ra, mantiqan, avval tizimning tuzilishini tushunishga intilmasdan turib, barcha tizim funksiyasini butunligicha ko‘rib chiqiladi. Keyinchalik esa, uning ichki mexanizmlari o‘rganiladi. Lekin, qaysi bir bosqichda, ancha chuqur xususiyatlari yana hali o‘rganilmagan bo‘lib chiqadi va bunda, faqat funksiya o‘rganiladi. Yondoshuv va usulni tanlash tadqiqotning vazifalarini qo‘yish va shartlariga bog‘liq holda belgilanadi.</a:t>
            </a:r>
            <a:endParaRPr lang="uz-Latn-UZ" sz="2800" dirty="0">
              <a:latin typeface="Times New Roman" pitchFamily="18" charset="0"/>
              <a:cs typeface="Times New Roman" pitchFamily="18" charset="0"/>
            </a:endParaRPr>
          </a:p>
        </p:txBody>
      </p:sp>
      <p:pic>
        <p:nvPicPr>
          <p:cNvPr id="11266" name="Picture 2" descr="Читать онлайн «Биомеханика рук и плечевого пояса в асанах йоги», Ольга  Прилепова – ЛитРес"/>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156176" y="476672"/>
            <a:ext cx="2987824" cy="590465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4086279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51520" y="332656"/>
            <a:ext cx="5328592" cy="6186309"/>
          </a:xfrm>
          <a:prstGeom prst="rect">
            <a:avLst/>
          </a:prstGeom>
        </p:spPr>
        <p:txBody>
          <a:bodyPr wrap="square">
            <a:spAutoFit/>
          </a:bodyPr>
          <a:lstStyle/>
          <a:p>
            <a:pPr indent="927100" algn="just"/>
            <a:r>
              <a:rPr lang="uz-Latn-UZ" sz="3600" dirty="0" smtClean="0">
                <a:latin typeface="Times New Roman" pitchFamily="18" charset="0"/>
                <a:cs typeface="Times New Roman" pitchFamily="18" charset="0"/>
              </a:rPr>
              <a:t>Sport biomexanikasi metodini</a:t>
            </a:r>
            <a:r>
              <a:rPr lang="uz-Latn-UZ" sz="3600" dirty="0">
                <a:latin typeface="Times New Roman" pitchFamily="18" charset="0"/>
                <a:cs typeface="Times New Roman" pitchFamily="18" charset="0"/>
              </a:rPr>
              <a:t>, harakatlarning murakkab tizimini bilishning umumiy prinsipial yo‘li sifatida, biomexanik tadqiqotlarning xususiy usullaridan (tavsiflarini ro‘yxatga olish va olingan ma’lumotlarni qayta ishlash usullaridan) farqlash lozim.</a:t>
            </a:r>
            <a:endParaRPr lang="uz-Latn-UZ" sz="3600" dirty="0">
              <a:latin typeface="Times New Roman" pitchFamily="18" charset="0"/>
              <a:cs typeface="Times New Roman" pitchFamily="18" charset="0"/>
            </a:endParaRPr>
          </a:p>
        </p:txBody>
      </p:sp>
      <p:sp>
        <p:nvSpPr>
          <p:cNvPr id="3" name="AutoShape 2" descr="Виды движения"/>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sp>
        <p:nvSpPr>
          <p:cNvPr id="4" name="AutoShape 4" descr="Виды движения"/>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pic>
        <p:nvPicPr>
          <p:cNvPr id="12294" name="Picture 6" descr="Образовательная программа «Биомеханика человека»"/>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24128" y="980728"/>
            <a:ext cx="3420380" cy="524462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396037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79512" y="116632"/>
            <a:ext cx="5616624" cy="6001643"/>
          </a:xfrm>
          <a:prstGeom prst="rect">
            <a:avLst/>
          </a:prstGeom>
        </p:spPr>
        <p:txBody>
          <a:bodyPr wrap="square">
            <a:spAutoFit/>
          </a:bodyPr>
          <a:lstStyle/>
          <a:p>
            <a:pPr indent="927100" algn="just">
              <a:spcAft>
                <a:spcPts val="1260"/>
              </a:spcAft>
            </a:pPr>
            <a:r>
              <a:rPr lang="uz-Latn-UZ" sz="2400" dirty="0">
                <a:latin typeface="Times New Roman" pitchFamily="18" charset="0"/>
                <a:cs typeface="Times New Roman" pitchFamily="18" charset="0"/>
              </a:rPr>
              <a:t>Biomexanikaning metodi har bir biomexanik tadqiqot paytida ham qo‘llanilavermaydi. Bundan tashqari, tadqiqotlarning ko‘p qismi, xususiy mexanizmlarni yoki harakat aktlarining umumiy ko‘rsatkichlarini o‘rganishgagina yo‘naltirilgan. Tadqiqotlarning yangi mukammal usullarini ishlab chiqish ham juda muhim. Lekin, sport amaliyoti uchun, sport texnikasining bir butun modellarini o‘rganish va texnik mahoratni mukammallashtirish predmeti sifatida juda zarurdir. Ushbu vazifani yechish uchun harakatlar tizimini tadqiq qilish, ularning ichki tuzilmaviy tashkillashganligini ochish eng to‘liq ko‘rinishda qo‘llaniladi.</a:t>
            </a:r>
            <a:endParaRPr lang="uz-Latn-UZ" sz="2400" dirty="0">
              <a:latin typeface="Times New Roman" pitchFamily="18" charset="0"/>
              <a:cs typeface="Times New Roman" pitchFamily="18" charset="0"/>
            </a:endParaRPr>
          </a:p>
        </p:txBody>
      </p:sp>
      <p:sp>
        <p:nvSpPr>
          <p:cNvPr id="3" name="AutoShape 2" descr="10 сынып ҚГБ , §49.Медициналық биомеханика."/>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pic>
        <p:nvPicPr>
          <p:cNvPr id="13316" name="Picture 4" descr="10 сынып қмж Медициналық биомеханика (протездеу). Эргометриялық  биомеханика(оптимизация). Модельдеу «Жердегі тірі ағзалар қозғалысының  биомеханикасын зерттеу»"/>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96136" y="1412777"/>
            <a:ext cx="3347864" cy="396044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5660421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611560" y="328151"/>
            <a:ext cx="4968552" cy="5509200"/>
          </a:xfrm>
          <a:prstGeom prst="rect">
            <a:avLst/>
          </a:prstGeom>
        </p:spPr>
        <p:txBody>
          <a:bodyPr wrap="square">
            <a:spAutoFit/>
          </a:bodyPr>
          <a:lstStyle/>
          <a:p>
            <a:pPr indent="927100" algn="just"/>
            <a:r>
              <a:rPr lang="uz-Latn-UZ" sz="3200" dirty="0">
                <a:latin typeface="Times New Roman" pitchFamily="18" charset="0"/>
                <a:cs typeface="Times New Roman" pitchFamily="18" charset="0"/>
              </a:rPr>
              <a:t>Harakatlarni o‘rganish paytida aniqlanadigan qonuniyatlar ko‘proq statistik (ehtimollik) xarakterga ega. U, natijalarni ko‘pchilik to‘liq aniqlab bo‘lmaydigan sabablariga bog‘liqligi bilan belgilanadi. Bunday qonuniyatlar, xususan, tirik organizmlarga xosdir.</a:t>
            </a:r>
            <a:endParaRPr lang="uz-Latn-UZ" sz="3200" dirty="0">
              <a:latin typeface="Times New Roman" pitchFamily="18" charset="0"/>
              <a:cs typeface="Times New Roman" pitchFamily="18" charset="0"/>
            </a:endParaRPr>
          </a:p>
        </p:txBody>
      </p:sp>
      <p:pic>
        <p:nvPicPr>
          <p:cNvPr id="14338" name="Picture 2" descr="Медициналық биомеханика (протездеу) | 68 plays | Quizizz"/>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26450" y="1008211"/>
            <a:ext cx="2592288" cy="41490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1500792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Объект 6"/>
          <p:cNvPicPr>
            <a:picLocks noGrp="1" noChangeAspect="1"/>
          </p:cNvPicPr>
          <p:nvPr>
            <p:ph sz="half" idx="4294967295"/>
          </p:nvPr>
        </p:nvPicPr>
        <p:blipFill>
          <a:blip r:embed="rId2">
            <a:extLst>
              <a:ext uri="{28A0092B-C50C-407E-A947-70E740481C1C}">
                <a14:useLocalDpi xmlns:a14="http://schemas.microsoft.com/office/drawing/2010/main" val="0"/>
              </a:ext>
            </a:extLst>
          </a:blip>
          <a:stretch>
            <a:fillRect/>
          </a:stretch>
        </p:blipFill>
        <p:spPr>
          <a:xfrm>
            <a:off x="655545" y="1196752"/>
            <a:ext cx="3620620" cy="5217496"/>
          </a:xfrm>
          <a:prstGeom prst="rect">
            <a:avLst/>
          </a:prstGeom>
        </p:spPr>
      </p:pic>
      <p:pic>
        <p:nvPicPr>
          <p:cNvPr id="8" name="Объект 7"/>
          <p:cNvPicPr>
            <a:picLocks noGrp="1" noChangeAspect="1"/>
          </p:cNvPicPr>
          <p:nvPr>
            <p:ph sz="half" idx="4294967295"/>
          </p:nvPr>
        </p:nvPicPr>
        <p:blipFill>
          <a:blip r:embed="rId3">
            <a:extLst>
              <a:ext uri="{28A0092B-C50C-407E-A947-70E740481C1C}">
                <a14:useLocalDpi xmlns:a14="http://schemas.microsoft.com/office/drawing/2010/main" val="0"/>
              </a:ext>
            </a:extLst>
          </a:blip>
          <a:stretch>
            <a:fillRect/>
          </a:stretch>
        </p:blipFill>
        <p:spPr>
          <a:xfrm>
            <a:off x="4689662" y="1196752"/>
            <a:ext cx="4286249" cy="5217496"/>
          </a:xfrm>
          <a:prstGeom prst="rect">
            <a:avLst/>
          </a:prstGeom>
        </p:spPr>
      </p:pic>
      <p:sp>
        <p:nvSpPr>
          <p:cNvPr id="2" name="Прямоугольник 1"/>
          <p:cNvSpPr/>
          <p:nvPr/>
        </p:nvSpPr>
        <p:spPr>
          <a:xfrm>
            <a:off x="251520" y="332656"/>
            <a:ext cx="8892480" cy="769441"/>
          </a:xfrm>
          <a:prstGeom prst="rect">
            <a:avLst/>
          </a:prstGeom>
        </p:spPr>
        <p:txBody>
          <a:bodyPr wrap="square">
            <a:spAutoFit/>
          </a:bodyPr>
          <a:lstStyle/>
          <a:p>
            <a:r>
              <a:rPr lang="en-US" sz="4400" dirty="0" smtClean="0">
                <a:solidFill>
                  <a:srgbClr val="0070C0"/>
                </a:solidFill>
                <a:latin typeface="Times New Roman" pitchFamily="18" charset="0"/>
                <a:cs typeface="Times New Roman" pitchFamily="18" charset="0"/>
              </a:rPr>
              <a:t>E’TIBORINGIZ UCHUN RAHMAT!</a:t>
            </a:r>
            <a:r>
              <a:rPr lang="uz-Latn-UZ" sz="4400" dirty="0" smtClean="0">
                <a:solidFill>
                  <a:srgbClr val="0070C0"/>
                </a:solidFill>
                <a:latin typeface="Times New Roman" pitchFamily="18" charset="0"/>
                <a:cs typeface="Times New Roman" pitchFamily="18" charset="0"/>
              </a:rPr>
              <a:t> </a:t>
            </a:r>
            <a:endParaRPr lang="ru-RU" sz="4400" dirty="0">
              <a:solidFill>
                <a:srgbClr val="0070C0"/>
              </a:solidFill>
            </a:endParaRPr>
          </a:p>
        </p:txBody>
      </p:sp>
    </p:spTree>
    <p:extLst>
      <p:ext uri="{BB962C8B-B14F-4D97-AF65-F5344CB8AC3E}">
        <p14:creationId xmlns:p14="http://schemas.microsoft.com/office/powerpoint/2010/main" val="3754249782"/>
      </p:ext>
    </p:extLst>
  </p:cSld>
  <p:clrMapOvr>
    <a:masterClrMapping/>
  </p:clrMapOvr>
</p:sld>
</file>

<file path=ppt/theme/theme1.xml><?xml version="1.0" encoding="utf-8"?>
<a:theme xmlns:a="http://schemas.openxmlformats.org/drawingml/2006/main" name="Воздушный поток">
  <a:themeElements>
    <a:clrScheme name="Воздушный поток">
      <a:dk1>
        <a:sysClr val="windowText" lastClr="000000"/>
      </a:dk1>
      <a:lt1>
        <a:sysClr val="window" lastClr="FFFFFF"/>
      </a:lt1>
      <a:dk2>
        <a:srgbClr val="212745"/>
      </a:dk2>
      <a:lt2>
        <a:srgbClr val="B4DCFA"/>
      </a:lt2>
      <a:accent1>
        <a:srgbClr val="4E67C8"/>
      </a:accent1>
      <a:accent2>
        <a:srgbClr val="5ECCF3"/>
      </a:accent2>
      <a:accent3>
        <a:srgbClr val="A7EA52"/>
      </a:accent3>
      <a:accent4>
        <a:srgbClr val="5DCEAF"/>
      </a:accent4>
      <a:accent5>
        <a:srgbClr val="FF8021"/>
      </a:accent5>
      <a:accent6>
        <a:srgbClr val="F14124"/>
      </a:accent6>
      <a:hlink>
        <a:srgbClr val="56C7AA"/>
      </a:hlink>
      <a:folHlink>
        <a:srgbClr val="59A8D1"/>
      </a:folHlink>
    </a:clrScheme>
    <a:fontScheme name="Воздушный поток">
      <a:majorFont>
        <a:latin typeface="Trebuchet MS"/>
        <a:ea typeface=""/>
        <a:cs typeface=""/>
        <a:font script="Jpan" typeface="HGｺﾞｼｯｸM"/>
        <a:font script="Hang" typeface="HY그래픽B"/>
        <a:font script="Hans" typeface="方正姚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HGｺﾞｼｯｸM"/>
        <a:font script="Hang" typeface="HY그래픽M"/>
        <a:font script="Hans" typeface="方正姚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Воздушный поток">
      <a:fillStyleLst>
        <a:solidFill>
          <a:schemeClr val="phClr"/>
        </a:solidFill>
        <a:gradFill rotWithShape="1">
          <a:gsLst>
            <a:gs pos="28000">
              <a:schemeClr val="phClr">
                <a:tint val="18000"/>
                <a:satMod val="120000"/>
                <a:lumMod val="88000"/>
              </a:schemeClr>
            </a:gs>
            <a:gs pos="100000">
              <a:schemeClr val="phClr">
                <a:tint val="40000"/>
                <a:satMod val="100000"/>
                <a:lumMod val="78000"/>
              </a:schemeClr>
            </a:gs>
          </a:gsLst>
          <a:lin ang="5400000" scaled="0"/>
        </a:gradFill>
        <a:gradFill rotWithShape="1">
          <a:gsLst>
            <a:gs pos="0">
              <a:schemeClr val="phClr">
                <a:lumMod val="95000"/>
              </a:schemeClr>
            </a:gs>
            <a:gs pos="100000">
              <a:schemeClr val="phClr">
                <a:shade val="82000"/>
                <a:satMod val="125000"/>
                <a:lumMod val="74000"/>
              </a:schemeClr>
            </a:gs>
          </a:gsLst>
          <a:lin ang="5400000" scaled="0"/>
        </a:gradFill>
      </a:fillStyleLst>
      <a:lnStyleLst>
        <a:ln w="9525" cap="flat" cmpd="sng" algn="ctr">
          <a:solidFill>
            <a:schemeClr val="phClr"/>
          </a:solidFill>
          <a:prstDash val="solid"/>
        </a:ln>
        <a:ln w="15875" cap="flat" cmpd="sng" algn="ctr">
          <a:solidFill>
            <a:schemeClr val="phClr">
              <a:shade val="75000"/>
              <a:satMod val="125000"/>
              <a:lumMod val="75000"/>
            </a:schemeClr>
          </a:solidFill>
          <a:prstDash val="solid"/>
        </a:ln>
        <a:ln w="25400" cap="flat" cmpd="sng" algn="ctr">
          <a:solidFill>
            <a:schemeClr val="phClr"/>
          </a:solidFill>
          <a:prstDash val="solid"/>
        </a:ln>
      </a:lnStyleLst>
      <a:effectStyleLst>
        <a:effectStyle>
          <a:effectLst>
            <a:outerShdw blurRad="63500" dist="50800" dir="5400000" sx="98000" sy="98000" rotWithShape="0">
              <a:srgbClr val="000000">
                <a:alpha val="20000"/>
              </a:srgbClr>
            </a:outerShdw>
          </a:effectLst>
        </a:effectStyle>
        <a:effectStyle>
          <a:effectLst>
            <a:outerShdw blurRad="40005" dist="22984" dir="5400000" rotWithShape="0">
              <a:srgbClr val="000000">
                <a:alpha val="45000"/>
              </a:srgbClr>
            </a:outerShdw>
          </a:effectLst>
          <a:scene3d>
            <a:camera prst="orthographicFront">
              <a:rot lat="0" lon="0" rev="0"/>
            </a:camera>
            <a:lightRig rig="balanced" dir="tr"/>
          </a:scene3d>
          <a:sp3d prstMaterial="matte">
            <a:bevelT w="19050" h="38100"/>
          </a:sp3d>
        </a:effectStyle>
        <a:effectStyle>
          <a:effectLst>
            <a:reflection blurRad="38100" stA="26000" endPos="23000" dist="25400" dir="5400000" sy="-100000" rotWithShape="0"/>
          </a:effectLst>
          <a:scene3d>
            <a:camera prst="orthographicFront">
              <a:rot lat="0" lon="0" rev="0"/>
            </a:camera>
            <a:lightRig rig="balanced" dir="tr"/>
          </a:scene3d>
          <a:sp3d contourW="14605" prstMaterial="plastic">
            <a:bevelT w="50800"/>
            <a:contourClr>
              <a:schemeClr val="phClr">
                <a:shade val="30000"/>
                <a:satMod val="120000"/>
              </a:schemeClr>
            </a:contourClr>
          </a:sp3d>
        </a:effectStyle>
      </a:effectStyleLst>
      <a:bgFillStyleLst>
        <a:solidFill>
          <a:schemeClr val="phClr"/>
        </a:solidFill>
        <a:gradFill rotWithShape="1">
          <a:gsLst>
            <a:gs pos="0">
              <a:schemeClr val="phClr">
                <a:tint val="98000"/>
                <a:shade val="90000"/>
                <a:satMod val="160000"/>
                <a:lumMod val="100000"/>
              </a:schemeClr>
            </a:gs>
            <a:gs pos="60000">
              <a:schemeClr val="phClr">
                <a:tint val="95000"/>
                <a:shade val="100000"/>
                <a:satMod val="130000"/>
                <a:lumMod val="130000"/>
              </a:schemeClr>
            </a:gs>
            <a:gs pos="100000">
              <a:schemeClr val="phClr">
                <a:tint val="97000"/>
                <a:shade val="100000"/>
                <a:hueMod val="100000"/>
                <a:satMod val="140000"/>
                <a:lumMod val="80000"/>
              </a:schemeClr>
            </a:gs>
          </a:gsLst>
          <a:path path="circle">
            <a:fillToRect l="20000" t="10000" r="20000" b="60000"/>
          </a:path>
        </a:gradFill>
        <a:gradFill rotWithShape="1">
          <a:gsLst>
            <a:gs pos="0">
              <a:schemeClr val="phClr">
                <a:tint val="94000"/>
                <a:satMod val="160000"/>
                <a:lumMod val="160000"/>
              </a:schemeClr>
            </a:gs>
            <a:gs pos="42000">
              <a:schemeClr val="phClr">
                <a:tint val="94000"/>
                <a:shade val="94000"/>
                <a:satMod val="160000"/>
                <a:lumMod val="130000"/>
              </a:schemeClr>
            </a:gs>
            <a:gs pos="100000">
              <a:schemeClr val="phClr">
                <a:tint val="97000"/>
                <a:shade val="94000"/>
                <a:satMod val="180000"/>
                <a:lumMod val="84000"/>
              </a:schemeClr>
            </a:gs>
          </a:gsLst>
          <a:path path="circle">
            <a:fillToRect l="24000" t="44000" r="24000" b="12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Slipstream</Template>
  <TotalTime>101</TotalTime>
  <Words>1498</Words>
  <Application>Microsoft Office PowerPoint</Application>
  <PresentationFormat>Экран (4:3)</PresentationFormat>
  <Paragraphs>51</Paragraphs>
  <Slides>24</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24</vt:i4>
      </vt:variant>
    </vt:vector>
  </HeadingPairs>
  <TitlesOfParts>
    <vt:vector size="25" baseType="lpstr">
      <vt:lpstr>Воздушный поток</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Asd</dc:creator>
  <cp:lastModifiedBy>Asd</cp:lastModifiedBy>
  <cp:revision>11</cp:revision>
  <dcterms:created xsi:type="dcterms:W3CDTF">2024-10-15T09:23:49Z</dcterms:created>
  <dcterms:modified xsi:type="dcterms:W3CDTF">2024-10-15T11:15:50Z</dcterms:modified>
</cp:coreProperties>
</file>