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13.09.2024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13.09.2024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13.09.2024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13.09.2024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13.09.2024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13.09.2024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fontScale="90000"/>
          </a:bodyPr>
          <a:lstStyle/>
          <a:p>
            <a:r>
              <a:rPr lang="en-US" sz="3600" b="1" dirty="0" err="1">
                <a:latin typeface="Times New Roman" pitchFamily="18" charset="0"/>
                <a:cs typeface="Times New Roman" pitchFamily="18" charset="0"/>
              </a:rPr>
              <a:t>Mavzu</a:t>
            </a:r>
            <a:r>
              <a:rPr lang="en-US" sz="3600" b="1" dirty="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Kirish</a:t>
            </a:r>
            <a:r>
              <a:rPr lang="en-US" sz="3600" b="1" dirty="0" smtClean="0">
                <a:latin typeface="Times New Roman" pitchFamily="18" charset="0"/>
                <a:cs typeface="Times New Roman" pitchFamily="18" charset="0"/>
              </a:rPr>
              <a:t>. </a:t>
            </a:r>
            <a:r>
              <a:rPr lang="uz-Cyrl-UZ" sz="3600" b="1" dirty="0" smtClean="0">
                <a:latin typeface="Times New Roman" pitchFamily="18" charset="0"/>
                <a:cs typeface="Times New Roman" pitchFamily="18" charset="0"/>
              </a:rPr>
              <a:t>Qishloq </a:t>
            </a:r>
            <a:r>
              <a:rPr lang="uz-Cyrl-UZ" sz="3600" b="1" dirty="0">
                <a:latin typeface="Times New Roman" pitchFamily="18" charset="0"/>
                <a:cs typeface="Times New Roman" pitchFamily="18" charset="0"/>
              </a:rPr>
              <a:t>xo</a:t>
            </a:r>
            <a:r>
              <a:rPr lang="en-US" sz="3600" b="1" dirty="0">
                <a:latin typeface="Times New Roman" pitchFamily="18" charset="0"/>
                <a:cs typeface="Times New Roman" pitchFamily="18" charset="0"/>
              </a:rPr>
              <a:t>‘</a:t>
            </a:r>
            <a:r>
              <a:rPr lang="uz-Cyrl-UZ" sz="3600" b="1" dirty="0">
                <a:latin typeface="Times New Roman" pitchFamily="18" charset="0"/>
                <a:cs typeface="Times New Roman" pitchFamily="18" charset="0"/>
              </a:rPr>
              <a:t>jaligi  mahsulotlarini saqlashda </a:t>
            </a:r>
            <a:r>
              <a:rPr lang="uz-Cyrl-UZ" sz="3600" b="1" dirty="0" smtClean="0">
                <a:latin typeface="Times New Roman" pitchFamily="18" charset="0"/>
                <a:cs typeface="Times New Roman" pitchFamily="18" charset="0"/>
              </a:rPr>
              <a:t>sifatni </a:t>
            </a:r>
            <a:r>
              <a:rPr lang="en-US" sz="3600" b="1" dirty="0" err="1" smtClean="0">
                <a:latin typeface="Times New Roman" pitchFamily="18" charset="0"/>
                <a:cs typeface="Times New Roman" pitchFamily="18" charset="0"/>
              </a:rPr>
              <a:t>sensorik</a:t>
            </a:r>
            <a:r>
              <a:rPr lang="en-US" sz="3600" b="1" dirty="0" smtClean="0">
                <a:latin typeface="Times New Roman" pitchFamily="18" charset="0"/>
                <a:cs typeface="Times New Roman" pitchFamily="18" charset="0"/>
              </a:rPr>
              <a:t> </a:t>
            </a:r>
            <a:r>
              <a:rPr lang="uz-Cyrl-UZ" sz="3600" b="1" dirty="0" smtClean="0">
                <a:latin typeface="Times New Roman" pitchFamily="18" charset="0"/>
                <a:cs typeface="Times New Roman" pitchFamily="18" charset="0"/>
              </a:rPr>
              <a:t>baholashning</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en-US" sz="3600" b="1" dirty="0">
                <a:latin typeface="Times New Roman" pitchFamily="18" charset="0"/>
                <a:cs typeface="Times New Roman" pitchFamily="18" charset="0"/>
              </a:rPr>
              <a:t>a</a:t>
            </a:r>
            <a:r>
              <a:rPr lang="uz-Cyrl-UZ" sz="3600" b="1" dirty="0">
                <a:latin typeface="Times New Roman" pitchFamily="18" charset="0"/>
                <a:cs typeface="Times New Roman" pitchFamily="18" charset="0"/>
              </a:rPr>
              <a:t>hamiyati</a:t>
            </a:r>
            <a:r>
              <a:rPr lang="en-US" sz="3600" b="1" dirty="0" smtClean="0">
                <a:latin typeface="Times New Roman" pitchFamily="18" charset="0"/>
                <a:cs typeface="Times New Roman" pitchFamily="18" charset="0"/>
              </a:rPr>
              <a:t>.</a:t>
            </a:r>
            <a:br>
              <a:rPr lang="en-US" sz="3600" b="1" dirty="0" smtClean="0">
                <a:latin typeface="Times New Roman" pitchFamily="18" charset="0"/>
                <a:cs typeface="Times New Roman" pitchFamily="18" charset="0"/>
              </a:rPr>
            </a:br>
            <a:r>
              <a:rPr lang="en-US" sz="3600" b="1" dirty="0" err="1" smtClean="0">
                <a:latin typeface="Times New Roman" pitchFamily="18" charset="0"/>
                <a:cs typeface="Times New Roman" pitchFamily="18" charset="0"/>
              </a:rPr>
              <a:t>Reja</a:t>
            </a:r>
            <a:r>
              <a:rPr lang="en-US" sz="3600" b="1" dirty="0" smtClean="0">
                <a:latin typeface="Times New Roman" pitchFamily="18" charset="0"/>
                <a:cs typeface="Times New Roman" pitchFamily="18" charset="0"/>
              </a:rPr>
              <a:t>:</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1. </a:t>
            </a:r>
            <a:r>
              <a:rPr lang="uz-Cyrl-UZ" sz="3600" dirty="0">
                <a:latin typeface="Times New Roman" pitchFamily="18" charset="0"/>
                <a:cs typeface="Times New Roman" pitchFamily="18" charset="0"/>
              </a:rPr>
              <a:t>Qishloq xo’jalik mahsulotlarini sifatli saqlashdagi zamonaviy </a:t>
            </a:r>
            <a:r>
              <a:rPr lang="uz-Cyrl-UZ" sz="3600" dirty="0" smtClean="0">
                <a:latin typeface="Times New Roman" pitchFamily="18" charset="0"/>
                <a:cs typeface="Times New Roman" pitchFamily="18" charset="0"/>
              </a:rPr>
              <a:t>texnologiyalar</a:t>
            </a:r>
            <a:r>
              <a:rPr lang="en-US" sz="3600" dirty="0" smtClean="0">
                <a:latin typeface="Times New Roman" pitchFamily="18" charset="0"/>
                <a:cs typeface="Times New Roman" pitchFamily="18" charset="0"/>
              </a:rPr>
              <a:t>.</a:t>
            </a:r>
            <a:br>
              <a:rPr lang="en-US" sz="3600"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2</a:t>
            </a:r>
            <a:r>
              <a:rPr lang="en-US" sz="3600" dirty="0" smtClean="0">
                <a:latin typeface="Times New Roman" pitchFamily="18" charset="0"/>
                <a:cs typeface="Times New Roman" pitchFamily="18" charset="0"/>
              </a:rPr>
              <a:t>. </a:t>
            </a:r>
            <a:r>
              <a:rPr lang="uz-Cyrl-UZ" sz="3600" cap="all" dirty="0">
                <a:latin typeface="Times New Roman" pitchFamily="18" charset="0"/>
                <a:cs typeface="Times New Roman" pitchFamily="18" charset="0"/>
              </a:rPr>
              <a:t>Q</a:t>
            </a:r>
            <a:r>
              <a:rPr lang="uz-Cyrl-UZ" sz="3600" dirty="0">
                <a:latin typeface="Times New Roman" pitchFamily="18" charset="0"/>
                <a:cs typeface="Times New Roman" pitchFamily="18" charset="0"/>
              </a:rPr>
              <a:t>ishloq xo’jalik mahsulotlarini sifatini nazorat </a:t>
            </a:r>
            <a:r>
              <a:rPr lang="uz-Cyrl-UZ" sz="3600" dirty="0" smtClean="0">
                <a:latin typeface="Times New Roman" pitchFamily="18" charset="0"/>
                <a:cs typeface="Times New Roman" pitchFamily="18" charset="0"/>
              </a:rPr>
              <a:t>qilish</a:t>
            </a:r>
            <a:r>
              <a:rPr lang="en-US" sz="3600" dirty="0" smtClean="0">
                <a:latin typeface="Times New Roman" pitchFamily="18" charset="0"/>
                <a:cs typeface="Times New Roman" pitchFamily="18" charset="0"/>
              </a:rPr>
              <a:t>.</a:t>
            </a:r>
            <a:br>
              <a:rPr lang="en-US" sz="3600"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3</a:t>
            </a:r>
            <a:r>
              <a:rPr lang="en-US" sz="3600" dirty="0" smtClean="0">
                <a:latin typeface="Times New Roman" pitchFamily="18" charset="0"/>
                <a:cs typeface="Times New Roman" pitchFamily="18" charset="0"/>
              </a:rPr>
              <a:t>. </a:t>
            </a:r>
            <a:r>
              <a:rPr lang="uz-Cyrl-UZ" sz="3600" dirty="0">
                <a:latin typeface="Times New Roman" pitchFamily="18" charset="0"/>
                <a:cs typeface="Times New Roman" pitchFamily="18" charset="0"/>
              </a:rPr>
              <a:t>Mahsulot sifati haqidagi ma’lumotlarni standartlashtirish va kodlashning zamonaviy usullari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8082960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rmAutofit/>
          </a:bodyPr>
          <a:lstStyle/>
          <a:p>
            <a:r>
              <a:rPr lang="uz-Cyrl-UZ" sz="3100" b="1" dirty="0">
                <a:latin typeface="Times New Roman" pitchFamily="18" charset="0"/>
                <a:cs typeface="Times New Roman" pitchFamily="18" charset="0"/>
              </a:rPr>
              <a:t>К</a:t>
            </a:r>
            <a:r>
              <a:rPr lang="en-US" sz="3100" b="1" dirty="0" err="1">
                <a:latin typeface="Times New Roman" pitchFamily="18" charset="0"/>
                <a:cs typeface="Times New Roman" pitchFamily="18" charset="0"/>
              </a:rPr>
              <a:t>irish</a:t>
            </a:r>
            <a:r>
              <a:rPr lang="en-US" sz="3100" b="1" dirty="0">
                <a:latin typeface="Times New Roman" pitchFamily="18" charset="0"/>
                <a:cs typeface="Times New Roman" pitchFamily="18" charset="0"/>
              </a:rPr>
              <a:t>.</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uz-Cyrl-UZ" sz="3100" dirty="0">
                <a:latin typeface="Times New Roman" pitchFamily="18" charset="0"/>
                <a:cs typeface="Times New Roman" pitchFamily="18" charset="0"/>
              </a:rPr>
              <a:t>Hozirgi kunda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turli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xil</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qishloq</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xo‘jaligi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mahsulotlari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xususan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chorvachilik</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mahsulotlari</a:t>
            </a:r>
            <a:r>
              <a:rPr lang="en-US" sz="3100" dirty="0">
                <a:latin typeface="Times New Roman" pitchFamily="18" charset="0"/>
                <a:cs typeface="Times New Roman" pitchFamily="18" charset="0"/>
              </a:rPr>
              <a:t>, </a:t>
            </a:r>
            <a:r>
              <a:rPr lang="uz-Cyrl-UZ" sz="3100" dirty="0">
                <a:latin typeface="Times New Roman" pitchFamily="18" charset="0"/>
                <a:cs typeface="Times New Roman" pitchFamily="18" charset="0"/>
              </a:rPr>
              <a:t>meva-sabzavot</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mahsulotlari</a:t>
            </a:r>
            <a:r>
              <a:rPr lang="uz-Cyrl-UZ" sz="3100" dirty="0">
                <a:latin typeface="Times New Roman" pitchFamily="18" charset="0"/>
                <a:cs typeface="Times New Roman" pitchFamily="18" charset="0"/>
              </a:rPr>
              <a:t>, texnik va boshqa ekinlarni </a:t>
            </a:r>
            <a:r>
              <a:rPr lang="en-US" sz="3100" dirty="0">
                <a:latin typeface="Times New Roman" pitchFamily="18" charset="0"/>
                <a:cs typeface="Times New Roman" pitchFamily="18" charset="0"/>
              </a:rPr>
              <a:t>y</a:t>
            </a:r>
            <a:r>
              <a:rPr lang="uz-Cyrl-UZ" sz="3100" dirty="0">
                <a:latin typeface="Times New Roman" pitchFamily="18" charset="0"/>
                <a:cs typeface="Times New Roman" pitchFamily="18" charset="0"/>
              </a:rPr>
              <a:t>etishtirish, tashish, saqlash va qayta ishlash masalalari </a:t>
            </a:r>
            <a:r>
              <a:rPr lang="en-US" sz="3100" dirty="0">
                <a:latin typeface="Times New Roman" pitchFamily="18" charset="0"/>
                <a:cs typeface="Times New Roman" pitchFamily="18" charset="0"/>
              </a:rPr>
              <a:t>y</a:t>
            </a:r>
            <a:r>
              <a:rPr lang="uz-Cyrl-UZ" sz="3100" dirty="0">
                <a:latin typeface="Times New Roman" pitchFamily="18" charset="0"/>
                <a:cs typeface="Times New Roman" pitchFamily="18" charset="0"/>
              </a:rPr>
              <a:t>etarlicha o‘rganilgan deb bo‘lmaydi. Bundan tashqari sohadagi ilg’or fan-texnika yutuqlari ishlab chiqarishga keng joriy etilmayapti. Mazkur </a:t>
            </a:r>
            <a:r>
              <a:rPr lang="en-US" sz="3100" dirty="0" smtClean="0">
                <a:latin typeface="Times New Roman" pitchFamily="18" charset="0"/>
                <a:cs typeface="Times New Roman" pitchFamily="18" charset="0"/>
              </a:rPr>
              <a:t>fan</a:t>
            </a:r>
            <a:r>
              <a:rPr lang="uz-Cyrl-UZ" sz="3100" dirty="0" smtClean="0">
                <a:latin typeface="Times New Roman" pitchFamily="18" charset="0"/>
                <a:cs typeface="Times New Roman" pitchFamily="18" charset="0"/>
              </a:rPr>
              <a:t> </a:t>
            </a:r>
            <a:r>
              <a:rPr lang="uz-Cyrl-UZ" sz="3100" dirty="0">
                <a:latin typeface="Times New Roman" pitchFamily="18" charset="0"/>
                <a:cs typeface="Times New Roman" pitchFamily="18" charset="0"/>
              </a:rPr>
              <a:t>bo‘lg’usi mutaxassislarning nazariy bilimlarini mustahkamlashi bilan bir qatorda, chorvachilik mahsulotlari, meva-sabzavot, texnik ekinlarni saqlash, ularga birlamchi ishlov berish va qayta ishlash bilan bog’liq zarur malakalarni egallashga imkon beradi.</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130179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rmAutofit fontScale="90000"/>
          </a:bodyPr>
          <a:lstStyle/>
          <a:p>
            <a:r>
              <a:rPr lang="uz-Cyrl-UZ" sz="3100" b="1" dirty="0">
                <a:latin typeface="Times New Roman" pitchFamily="18" charset="0"/>
                <a:cs typeface="Times New Roman" pitchFamily="18" charset="0"/>
              </a:rPr>
              <a:t>Fanni o‘qitishdan maqsad</a:t>
            </a:r>
            <a:r>
              <a:rPr lang="uz-Cyrl-UZ" sz="3100" dirty="0">
                <a:latin typeface="Times New Roman" pitchFamily="18" charset="0"/>
                <a:cs typeface="Times New Roman" pitchFamily="18" charset="0"/>
              </a:rPr>
              <a:t> - sifatning  qishloq  </a:t>
            </a:r>
            <a:r>
              <a:rPr lang="uz-Cyrl-UZ" sz="3100" dirty="0" smtClean="0">
                <a:latin typeface="Times New Roman" pitchFamily="18" charset="0"/>
                <a:cs typeface="Times New Roman" pitchFamily="18" charset="0"/>
              </a:rPr>
              <a:t>xo</a:t>
            </a:r>
            <a:r>
              <a:rPr lang="en-US" sz="3100" dirty="0" smtClean="0">
                <a:latin typeface="Times New Roman" pitchFamily="18" charset="0"/>
                <a:cs typeface="Times New Roman" pitchFamily="18" charset="0"/>
              </a:rPr>
              <a:t>‘</a:t>
            </a:r>
            <a:r>
              <a:rPr lang="uz-Cyrl-UZ" sz="3100" dirty="0" smtClean="0">
                <a:latin typeface="Times New Roman" pitchFamily="18" charset="0"/>
                <a:cs typeface="Times New Roman" pitchFamily="18" charset="0"/>
              </a:rPr>
              <a:t>jaligi  </a:t>
            </a:r>
            <a:r>
              <a:rPr lang="uz-Cyrl-UZ" sz="3100" dirty="0">
                <a:latin typeface="Times New Roman" pitchFamily="18" charset="0"/>
                <a:cs typeface="Times New Roman" pitchFamily="18" charset="0"/>
              </a:rPr>
              <a:t>mahsulotlarini</a:t>
            </a:r>
            <a:r>
              <a:rPr lang="uz-Latn-UZ" sz="3100" dirty="0">
                <a:latin typeface="Times New Roman" pitchFamily="18" charset="0"/>
                <a:cs typeface="Times New Roman" pitchFamily="18" charset="0"/>
              </a:rPr>
              <a:t> saqlash  va  dastlabki  qayta  ishlashdagi  ahamiyati,  sifatni  baholash jarayonida baholash  usulini  to‘g‘ri  tanlash  va  yangi  texnologiyalarni  qo‘llashni o‘rganishdir</a:t>
            </a:r>
            <a:r>
              <a:rPr lang="uz-Cyrl-UZ" sz="3100" dirty="0">
                <a:latin typeface="Times New Roman" pitchFamily="18" charset="0"/>
                <a:cs typeface="Times New Roman" pitchFamily="18" charset="0"/>
              </a:rPr>
              <a:t>.</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uz-Cyrl-UZ" sz="3100" dirty="0">
                <a:latin typeface="Times New Roman" pitchFamily="18" charset="0"/>
                <a:cs typeface="Times New Roman" pitchFamily="18" charset="0"/>
              </a:rPr>
              <a:t>   </a:t>
            </a:r>
            <a:r>
              <a:rPr lang="uz-Cyrl-UZ" sz="3100" b="1" dirty="0">
                <a:latin typeface="Times New Roman" pitchFamily="18" charset="0"/>
                <a:cs typeface="Times New Roman" pitchFamily="18" charset="0"/>
              </a:rPr>
              <a:t>Fanning vazifasi</a:t>
            </a:r>
            <a:r>
              <a:rPr lang="uz-Cyrl-UZ" sz="3100" dirty="0">
                <a:latin typeface="Times New Roman" pitchFamily="18" charset="0"/>
                <a:cs typeface="Times New Roman" pitchFamily="18" charset="0"/>
              </a:rPr>
              <a:t> - uni  o</a:t>
            </a:r>
            <a:r>
              <a:rPr lang="uz-Latn-UZ" sz="3100" dirty="0">
                <a:latin typeface="Times New Roman" pitchFamily="18" charset="0"/>
                <a:cs typeface="Times New Roman" pitchFamily="18" charset="0"/>
              </a:rPr>
              <a:t>‘</a:t>
            </a:r>
            <a:r>
              <a:rPr lang="uz-Cyrl-UZ" sz="3100" dirty="0">
                <a:latin typeface="Times New Roman" pitchFamily="18" charset="0"/>
                <a:cs typeface="Times New Roman" pitchFamily="18" charset="0"/>
              </a:rPr>
              <a:t>rganuvchilarga  qishloq  xo</a:t>
            </a:r>
            <a:r>
              <a:rPr lang="uz-Latn-UZ" sz="3100" dirty="0">
                <a:latin typeface="Times New Roman" pitchFamily="18" charset="0"/>
                <a:cs typeface="Times New Roman" pitchFamily="18" charset="0"/>
              </a:rPr>
              <a:t>‘</a:t>
            </a:r>
            <a:r>
              <a:rPr lang="uz-Cyrl-UZ" sz="3100" dirty="0">
                <a:latin typeface="Times New Roman" pitchFamily="18" charset="0"/>
                <a:cs typeface="Times New Roman" pitchFamily="18" charset="0"/>
              </a:rPr>
              <a:t>jaligi  mahsulotlarini</a:t>
            </a:r>
            <a:r>
              <a:rPr lang="uz-Latn-UZ" sz="3100" dirty="0">
                <a:latin typeface="Times New Roman" pitchFamily="18" charset="0"/>
                <a:cs typeface="Times New Roman" pitchFamily="18" charset="0"/>
              </a:rPr>
              <a:t> aholiga  sifatli  qilib  yetkazib  berish,  saqlashda  sensorik  baholashdan</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uz-Latn-UZ" sz="3100" dirty="0">
                <a:latin typeface="Times New Roman" pitchFamily="18" charset="0"/>
                <a:cs typeface="Times New Roman" pitchFamily="18" charset="0"/>
              </a:rPr>
              <a:t>foydalanish; </a:t>
            </a:r>
            <a:r>
              <a:rPr lang="uz-Latn-UZ" sz="3100" dirty="0" smtClean="0">
                <a:latin typeface="Times New Roman" pitchFamily="18" charset="0"/>
                <a:cs typeface="Times New Roman" pitchFamily="18" charset="0"/>
              </a:rPr>
              <a:t>mahsulotla</a:t>
            </a:r>
            <a:r>
              <a:rPr lang="en-US" sz="3100" dirty="0" err="1" smtClean="0">
                <a:latin typeface="Times New Roman" pitchFamily="18" charset="0"/>
                <a:cs typeface="Times New Roman" pitchFamily="18" charset="0"/>
              </a:rPr>
              <a:t>rn</a:t>
            </a:r>
            <a:r>
              <a:rPr lang="uz-Latn-UZ" sz="3100" dirty="0" smtClean="0">
                <a:latin typeface="Times New Roman" pitchFamily="18" charset="0"/>
                <a:cs typeface="Times New Roman" pitchFamily="18" charset="0"/>
              </a:rPr>
              <a:t>i </a:t>
            </a:r>
            <a:r>
              <a:rPr lang="uz-Latn-UZ" sz="3100" dirty="0">
                <a:latin typeface="Times New Roman" pitchFamily="18" charset="0"/>
                <a:cs typeface="Times New Roman" pitchFamily="18" charset="0"/>
              </a:rPr>
              <a:t>omborxona, tayyorlov makonlari va dastlabki ishlov berish korxonalariga </a:t>
            </a:r>
            <a:r>
              <a:rPr lang="uz-Cyrl-UZ" sz="3100" dirty="0">
                <a:latin typeface="Times New Roman" pitchFamily="18" charset="0"/>
                <a:cs typeface="Times New Roman" pitchFamily="18" charset="0"/>
              </a:rPr>
              <a:t>o</a:t>
            </a:r>
            <a:r>
              <a:rPr lang="uz-Latn-UZ" sz="3100" dirty="0">
                <a:latin typeface="Times New Roman" pitchFamily="18" charset="0"/>
                <a:cs typeface="Times New Roman" pitchFamily="18" charset="0"/>
              </a:rPr>
              <a:t>‘z vaqtida va sifatini tushirmasdan yetkazish; qishloq xo‘jaligi  mahsulotlarini  sifatli saqlash va birlamchi qayta ishlashda sifatni baholash; mahsulot sifatini aniqlashda sensorik baholash usulini qo‘llash yuzasidan bilimlar berishdan iborat</a:t>
            </a:r>
            <a:r>
              <a:rPr lang="uz-Cyrl-UZ" sz="3100"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747996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pPr algn="l"/>
            <a:r>
              <a:rPr lang="en-US" sz="2400" b="1" dirty="0" err="1">
                <a:latin typeface="Times New Roman" pitchFamily="18" charset="0"/>
                <a:cs typeface="Times New Roman" pitchFamily="18" charset="0"/>
              </a:rPr>
              <a:t>Fanni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o‘zlashtirish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natijasida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talaba</a:t>
            </a:r>
            <a:r>
              <a:rPr lang="en-US" sz="2400" b="1" dirty="0">
                <a:latin typeface="Times New Roman" pitchFamily="18" charset="0"/>
                <a:cs typeface="Times New Roman" pitchFamily="18" charset="0"/>
              </a:rPr>
              <a:t>:</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uz-Cyrl-UZ"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qishloq</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xo‘jaligi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mahsulotlarini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sifatini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baholashning</a:t>
            </a:r>
            <a:r>
              <a:rPr lang="de-DE" sz="2400" dirty="0">
                <a:latin typeface="Times New Roman" pitchFamily="18" charset="0"/>
                <a:cs typeface="Times New Roman" pitchFamily="18" charset="0"/>
              </a:rPr>
              <a:t> </a:t>
            </a:r>
            <a:r>
              <a:rPr lang="de-DE" sz="2400" dirty="0" err="1" smtClean="0">
                <a:latin typeface="Times New Roman" pitchFamily="18" charset="0"/>
                <a:cs typeface="Times New Roman" pitchFamily="18" charset="0"/>
              </a:rPr>
              <a:t>usullari</a:t>
            </a:r>
            <a:r>
              <a:rPr lang="de-DE" sz="2400" dirty="0">
                <a:latin typeface="Times New Roman" pitchFamily="18" charset="0"/>
                <a:cs typeface="Times New Roman" pitchFamily="18" charset="0"/>
              </a:rPr>
              <a:t>;</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sensorik</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baholashning</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xususiyatlari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sensorik</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baholashda</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qo‘llaniladigan</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texnologiyalar</a:t>
            </a:r>
            <a:r>
              <a:rPr lang="de-DE" sz="2400" dirty="0">
                <a:latin typeface="Times New Roman" pitchFamily="18" charset="0"/>
                <a:cs typeface="Times New Roman" pitchFamily="18" charset="0"/>
              </a:rPr>
              <a:t>;</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mahsulotlarning</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sifatiga</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qo‘yiladigan</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talablar</a:t>
            </a:r>
            <a:r>
              <a:rPr lang="de-DE" sz="2400" dirty="0">
                <a:latin typeface="Times New Roman" pitchFamily="18" charset="0"/>
                <a:cs typeface="Times New Roman" pitchFamily="18" charset="0"/>
              </a:rPr>
              <a:t> </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uz-Cyrl-UZ" sz="2400" dirty="0">
                <a:latin typeface="Times New Roman" pitchFamily="18" charset="0"/>
                <a:cs typeface="Times New Roman" pitchFamily="18" charset="0"/>
              </a:rPr>
              <a:t>to‘g</a:t>
            </a:r>
            <a:r>
              <a:rPr lang="en-US" sz="2400" dirty="0">
                <a:latin typeface="Times New Roman" pitchFamily="18" charset="0"/>
                <a:cs typeface="Times New Roman" pitchFamily="18" charset="0"/>
              </a:rPr>
              <a:t>‘</a:t>
            </a:r>
            <a:r>
              <a:rPr lang="uz-Cyrl-UZ" sz="2400" dirty="0">
                <a:latin typeface="Times New Roman" pitchFamily="18" charset="0"/>
                <a:cs typeface="Times New Roman" pitchFamily="18" charset="0"/>
              </a:rPr>
              <a:t>risida</a:t>
            </a:r>
            <a:r>
              <a:rPr lang="uz-Cyrl-UZ" sz="2400" b="1" dirty="0">
                <a:latin typeface="Times New Roman" pitchFamily="18" charset="0"/>
                <a:cs typeface="Times New Roman" pitchFamily="18" charset="0"/>
              </a:rPr>
              <a:t> tasavurga ega bo‘lishi;</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qishloq</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xo‘jaligi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mahsulotlarini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sensorik</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baholashni</a:t>
            </a:r>
            <a:r>
              <a:rPr lang="de-DE" sz="2400" dirty="0">
                <a:latin typeface="Times New Roman" pitchFamily="18" charset="0"/>
                <a:cs typeface="Times New Roman" pitchFamily="18" charset="0"/>
              </a:rPr>
              <a:t>;</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sensorik</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baholashdagi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asosiy</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mezonlarni</a:t>
            </a:r>
            <a:r>
              <a:rPr lang="de-DE" sz="2400" dirty="0">
                <a:latin typeface="Times New Roman" pitchFamily="18" charset="0"/>
                <a:cs typeface="Times New Roman" pitchFamily="18" charset="0"/>
              </a:rPr>
              <a:t>;</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sensorik</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baholashda</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hissiy</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va</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biokimyoviy</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jarayonni</a:t>
            </a:r>
            <a:r>
              <a:rPr lang="de-DE" sz="2400" dirty="0">
                <a:latin typeface="Times New Roman" pitchFamily="18" charset="0"/>
                <a:cs typeface="Times New Roman" pitchFamily="18" charset="0"/>
              </a:rPr>
              <a:t> </a:t>
            </a:r>
            <a:r>
              <a:rPr lang="uz-Cyrl-UZ" sz="2400" b="1" dirty="0">
                <a:latin typeface="Times New Roman" pitchFamily="18" charset="0"/>
                <a:cs typeface="Times New Roman" pitchFamily="18" charset="0"/>
              </a:rPr>
              <a:t>bilishi va ulardan foydalana olishi;</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de-DE" sz="2400" dirty="0">
                <a:latin typeface="Times New Roman" pitchFamily="18" charset="0"/>
                <a:cs typeface="Times New Roman" pitchFamily="18" charset="0"/>
              </a:rPr>
              <a:t>- effektiv </a:t>
            </a:r>
            <a:r>
              <a:rPr lang="de-DE" sz="2400" dirty="0" err="1">
                <a:latin typeface="Times New Roman" pitchFamily="18" charset="0"/>
                <a:cs typeface="Times New Roman" pitchFamily="18" charset="0"/>
              </a:rPr>
              <a:t>baholashni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amalga</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oshirish</a:t>
            </a:r>
            <a:r>
              <a:rPr lang="de-DE" sz="2400" dirty="0">
                <a:latin typeface="Times New Roman" pitchFamily="18" charset="0"/>
                <a:cs typeface="Times New Roman" pitchFamily="18" charset="0"/>
              </a:rPr>
              <a:t>;</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mahsulot</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haqidagi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ob’yektiv</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omillardan</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foydalanish</a:t>
            </a:r>
            <a:r>
              <a:rPr lang="de-DE" sz="2400" dirty="0">
                <a:latin typeface="Times New Roman" pitchFamily="18" charset="0"/>
                <a:cs typeface="Times New Roman" pitchFamily="18" charset="0"/>
              </a:rPr>
              <a:t>;</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hom</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ashyo</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va</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qayta</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ishalangan</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mahsulotni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qadoqlashda</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istiqbolli</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idishlardan</a:t>
            </a:r>
            <a:r>
              <a:rPr lang="de-DE" sz="2400" dirty="0">
                <a:latin typeface="Times New Roman" pitchFamily="18" charset="0"/>
                <a:cs typeface="Times New Roman" pitchFamily="18" charset="0"/>
              </a:rPr>
              <a:t> </a:t>
            </a:r>
            <a:r>
              <a:rPr lang="de-DE" sz="2400" dirty="0" err="1">
                <a:latin typeface="Times New Roman" pitchFamily="18" charset="0"/>
                <a:cs typeface="Times New Roman" pitchFamily="18" charset="0"/>
              </a:rPr>
              <a:t>foydalanish</a:t>
            </a:r>
            <a:r>
              <a:rPr lang="de-DE" sz="2400" dirty="0">
                <a:latin typeface="Times New Roman" pitchFamily="18" charset="0"/>
                <a:cs typeface="Times New Roman" pitchFamily="18" charset="0"/>
              </a:rPr>
              <a:t>; </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effektiv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baholash</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ko‘nikmalariga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ega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bo‘lishi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kerak</a:t>
            </a:r>
            <a:r>
              <a:rPr lang="en-US"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585138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uz-Cyrl-UZ" sz="3200" dirty="0">
                <a:latin typeface="Times New Roman" pitchFamily="18" charset="0"/>
                <a:cs typeface="Times New Roman" pitchFamily="18" charset="0"/>
              </a:rPr>
              <a:t>Qishloq xo‘jalik mahsulotlarining sifati iste’mol xususiyatlari yig’indisi bo‘lib, xalq </a:t>
            </a:r>
            <a:r>
              <a:rPr lang="uz-Cyrl-UZ" sz="3200" dirty="0" smtClean="0">
                <a:latin typeface="Times New Roman" pitchFamily="18" charset="0"/>
                <a:cs typeface="Times New Roman" pitchFamily="18" charset="0"/>
              </a:rPr>
              <a:t>x</a:t>
            </a:r>
            <a:r>
              <a:rPr lang="en-US" sz="3200" dirty="0" smtClean="0">
                <a:latin typeface="Times New Roman" pitchFamily="18" charset="0"/>
                <a:cs typeface="Times New Roman" pitchFamily="18" charset="0"/>
              </a:rPr>
              <a:t>o‘</a:t>
            </a:r>
            <a:r>
              <a:rPr lang="uz-Cyrl-UZ" sz="3200" dirty="0" smtClean="0">
                <a:latin typeface="Times New Roman" pitchFamily="18" charset="0"/>
                <a:cs typeface="Times New Roman" pitchFamily="18" charset="0"/>
              </a:rPr>
              <a:t>jaligi </a:t>
            </a:r>
            <a:r>
              <a:rPr lang="uz-Cyrl-UZ" sz="3200" dirty="0">
                <a:latin typeface="Times New Roman" pitchFamily="18" charset="0"/>
                <a:cs typeface="Times New Roman" pitchFamily="18" charset="0"/>
              </a:rPr>
              <a:t>va aholining muayyan ehtiyojlarini qondirishi orqali belgilanadi. Mahsulot sifa­ti uning bir qator xossalarining majmui hisoblanadi.</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uz-Cyrl-UZ" sz="3200" dirty="0">
                <a:latin typeface="Times New Roman" pitchFamily="18" charset="0"/>
                <a:cs typeface="Times New Roman" pitchFamily="18" charset="0"/>
              </a:rPr>
              <a:t>Qishloq xo‘jalik mahsulotlarining sifati tabiiy xarakterga ega bo‘lgan </a:t>
            </a:r>
            <a:r>
              <a:rPr lang="uz-Cyrl-UZ" sz="3200" dirty="0" smtClean="0">
                <a:latin typeface="Times New Roman" pitchFamily="18" charset="0"/>
                <a:cs typeface="Times New Roman" pitchFamily="18" charset="0"/>
              </a:rPr>
              <a:t>ob’</a:t>
            </a:r>
            <a:r>
              <a:rPr lang="en-US" sz="3200" dirty="0" smtClean="0">
                <a:latin typeface="Times New Roman" pitchFamily="18" charset="0"/>
                <a:cs typeface="Times New Roman" pitchFamily="18" charset="0"/>
              </a:rPr>
              <a:t>y</a:t>
            </a:r>
            <a:r>
              <a:rPr lang="uz-Cyrl-UZ" sz="3200" dirty="0" smtClean="0">
                <a:latin typeface="Times New Roman" pitchFamily="18" charset="0"/>
                <a:cs typeface="Times New Roman" pitchFamily="18" charset="0"/>
              </a:rPr>
              <a:t>ektiv </a:t>
            </a:r>
            <a:r>
              <a:rPr lang="uz-Cyrl-UZ" sz="3200" dirty="0">
                <a:latin typeface="Times New Roman" pitchFamily="18" charset="0"/>
                <a:cs typeface="Times New Roman" pitchFamily="18" charset="0"/>
              </a:rPr>
              <a:t>omillar ta’sirida shakllanadi. Shu sababli mamlakatimizning turli mintaqalarida </a:t>
            </a:r>
            <a:r>
              <a:rPr lang="en-US" sz="3200" dirty="0" smtClean="0">
                <a:latin typeface="Times New Roman" pitchFamily="18" charset="0"/>
                <a:cs typeface="Times New Roman" pitchFamily="18" charset="0"/>
              </a:rPr>
              <a:t>y</a:t>
            </a:r>
            <a:r>
              <a:rPr lang="uz-Cyrl-UZ" sz="3200" dirty="0" smtClean="0">
                <a:latin typeface="Times New Roman" pitchFamily="18" charset="0"/>
                <a:cs typeface="Times New Roman" pitchFamily="18" charset="0"/>
              </a:rPr>
              <a:t>etishtirilgan </a:t>
            </a:r>
            <a:r>
              <a:rPr lang="uz-Cyrl-UZ" sz="3200" dirty="0">
                <a:latin typeface="Times New Roman" pitchFamily="18" charset="0"/>
                <a:cs typeface="Times New Roman" pitchFamily="18" charset="0"/>
              </a:rPr>
              <a:t>mah­sulotning sifatini tabaqalashtirib baholash maqsadga muvofiq</a:t>
            </a:r>
            <a:r>
              <a:rPr lang="uz-Cyrl-UZ" sz="3200" dirty="0" smtClean="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17605111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780928"/>
            <a:ext cx="8229600" cy="1143000"/>
          </a:xfrm>
        </p:spPr>
        <p:txBody>
          <a:bodyPr/>
          <a:lstStyle/>
          <a:p>
            <a:endParaRPr lang="ru-RU"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04664"/>
            <a:ext cx="8928992" cy="6072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71965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764704"/>
            <a:ext cx="7416824" cy="5040560"/>
          </a:xfrm>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13756"/>
            <a:ext cx="8363669" cy="6381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7068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928992" cy="6552728"/>
          </a:xfrm>
        </p:spPr>
        <p:txBody>
          <a:bodyPr>
            <a:normAutofit/>
          </a:bodyPr>
          <a:lstStyle/>
          <a:p>
            <a:r>
              <a:rPr lang="en-US" sz="2600" dirty="0" err="1">
                <a:latin typeface="Times New Roman" pitchFamily="18" charset="0"/>
                <a:cs typeface="Times New Roman" pitchFamily="18" charset="0"/>
              </a:rPr>
              <a:t>Sezgi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yordamida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amalga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oshiriladigan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sensorik</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tahlil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oziq-ovqat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sifatini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aniqlashning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qadimiy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tarqalgan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usullaridan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biridir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Bugungi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kunda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sifatini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organoleptik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baholashning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laboratoriya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usullari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murakkab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ko'p</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vaqt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talab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lekin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ayni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paytda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ko'plab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o'ziga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xos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xususiyatlarini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tavsiflash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imkonini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beradi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sifatini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ob‘yektiv</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nisbatan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umumiy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baholashga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xissa</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qo'shadi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Ishlab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chiqarishning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alohida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bosqichlarida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amalga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oshiriladigan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sensorik</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boshqaruv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maqsadli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tezkor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tuzatish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imkonini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beradi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To'g'ri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tashkil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etilganda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tovarlarni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baholashning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organoleptik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usuli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sezgirligi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bo'yicha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qator</a:t>
            </a:r>
            <a:r>
              <a:rPr lang="en-US" sz="2600" dirty="0">
                <a:latin typeface="Times New Roman" pitchFamily="18" charset="0"/>
                <a:cs typeface="Times New Roman" pitchFamily="18" charset="0"/>
              </a:rPr>
              <a:t> instrumental </a:t>
            </a:r>
            <a:r>
              <a:rPr lang="en-US" sz="2600" dirty="0" err="1">
                <a:latin typeface="Times New Roman" pitchFamily="18" charset="0"/>
                <a:cs typeface="Times New Roman" pitchFamily="18" charset="0"/>
              </a:rPr>
              <a:t>o'lchovlardan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oshib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ketadi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Xatolar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faqat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ekspertlar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guruhini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tanlash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qoidalari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buzilganda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noprofessional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yondashuvdan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foydalanilganda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yuzaga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kelishi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mumkin</a:t>
            </a:r>
            <a:r>
              <a:rPr lang="en-US" sz="2600" dirty="0" smtClean="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21574956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908720"/>
            <a:ext cx="7416824" cy="4752528"/>
          </a:xfrm>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8784976"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5836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pPr fontAlgn="base"/>
            <a:r>
              <a:rPr lang="en-US" sz="2200" b="1" dirty="0" err="1">
                <a:latin typeface="Times New Roman" pitchFamily="18" charset="0"/>
                <a:cs typeface="Times New Roman" pitchFamily="18" charset="0"/>
              </a:rPr>
              <a:t>Usulning</a:t>
            </a:r>
            <a:r>
              <a:rPr lang="en-US" sz="2200" b="1" dirty="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mohiyati</a:t>
            </a:r>
            <a:r>
              <a:rPr lang="en-US" sz="2200" b="1" dirty="0" smtClean="0">
                <a:latin typeface="Times New Roman" pitchFamily="18" charset="0"/>
                <a:cs typeface="Times New Roman" pitchFamily="18" charset="0"/>
              </a:rPr>
              <a:t>.</a:t>
            </a:r>
            <a:r>
              <a:rPr lang="en-US" sz="2200" b="1" dirty="0">
                <a:latin typeface="Times New Roman" pitchFamily="18" charset="0"/>
                <a:cs typeface="Times New Roman" pitchFamily="18" charset="0"/>
              </a:rPr>
              <a:t/>
            </a:r>
            <a:br>
              <a:rPr lang="en-US" sz="2200" b="1" dirty="0">
                <a:latin typeface="Times New Roman" pitchFamily="18" charset="0"/>
                <a:cs typeface="Times New Roman" pitchFamily="18" charset="0"/>
              </a:rPr>
            </a:br>
            <a:r>
              <a:rPr lang="en-US" sz="2200" dirty="0" err="1">
                <a:latin typeface="Times New Roman" pitchFamily="18" charset="0"/>
                <a:cs typeface="Times New Roman" pitchFamily="18" charset="0"/>
              </a:rPr>
              <a:t>Organoleptik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ashyoning</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tayyor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mahsulotning</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ozuqaviy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qiymatini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xarakterlovchi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ko'rsatkichlarni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tomonlama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baholash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hislar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teginish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hid </a:t>
            </a:r>
            <a:r>
              <a:rPr lang="en-US" sz="2200" dirty="0" err="1">
                <a:latin typeface="Times New Roman" pitchFamily="18" charset="0"/>
                <a:cs typeface="Times New Roman" pitchFamily="18" charset="0"/>
              </a:rPr>
              <a:t>yordamida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qo'llaniladi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Organoleptik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afzalligi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oziq-ovqat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mahsulotlarining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xossalari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haqida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qisqa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ichida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tasavvurga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qobiliyatidir</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Mahsulotlarni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sensorli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baholashni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bajarish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tanaga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idrok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ketma-ketligiga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muvofiq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oshiriladi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Shunday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birinchi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navbatda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ko'rinishini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rangini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vizual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baholash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amalga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oshiriladi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so'ng</a:t>
            </a:r>
            <a:r>
              <a:rPr lang="en-US" sz="2200" dirty="0">
                <a:latin typeface="Times New Roman" pitchFamily="18" charset="0"/>
                <a:cs typeface="Times New Roman" pitchFamily="18" charset="0"/>
              </a:rPr>
              <a:t>, hid </a:t>
            </a:r>
            <a:r>
              <a:rPr lang="en-US" sz="2200" dirty="0" err="1">
                <a:latin typeface="Times New Roman" pitchFamily="18" charset="0"/>
                <a:cs typeface="Times New Roman" pitchFamily="18" charset="0"/>
              </a:rPr>
              <a:t>hissi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organoleptik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baholash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kiritilgan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faqat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oxirgi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bosqichda</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yoki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oziq-ovqat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sezgilari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xarakterlanadi</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ta'mi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tuzilishi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shiraliligi</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Natijalarni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miqdoriy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baholash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tovar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baholashning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organoleptik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usullari</a:t>
            </a:r>
            <a:r>
              <a:rPr lang="en-US" sz="2200" dirty="0">
                <a:latin typeface="Times New Roman" pitchFamily="18" charset="0"/>
                <a:cs typeface="Times New Roman" pitchFamily="18" charset="0"/>
              </a:rPr>
              <a:t> ball </a:t>
            </a:r>
            <a:r>
              <a:rPr lang="en-US" sz="2200" dirty="0" err="1">
                <a:latin typeface="Times New Roman" pitchFamily="18" charset="0"/>
                <a:cs typeface="Times New Roman" pitchFamily="18" charset="0"/>
              </a:rPr>
              <a:t>tizimidan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qanday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sensorli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tahlilini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o'tkazish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usullarida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ko'rsatkichiga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ma'lum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miqdordagi</a:t>
            </a:r>
            <a:r>
              <a:rPr lang="en-US" sz="2200" dirty="0">
                <a:latin typeface="Times New Roman" pitchFamily="18" charset="0"/>
                <a:cs typeface="Times New Roman" pitchFamily="18" charset="0"/>
              </a:rPr>
              <a:t> ball </a:t>
            </a:r>
            <a:r>
              <a:rPr lang="en-US" sz="2200" dirty="0" err="1">
                <a:latin typeface="Times New Roman" pitchFamily="18" charset="0"/>
                <a:cs typeface="Times New Roman" pitchFamily="18" charset="0"/>
              </a:rPr>
              <a:t>beriladi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Shunday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go'sht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mahsulotlarining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baholashda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besh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to'qqiz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balli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shkalalar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qo'llaniladi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ko'rsatkich</a:t>
            </a:r>
            <a:r>
              <a:rPr lang="en-US" sz="2200" dirty="0">
                <a:latin typeface="Times New Roman" pitchFamily="18" charset="0"/>
                <a:cs typeface="Times New Roman" pitchFamily="18" charset="0"/>
              </a:rPr>
              <a:t> 5 </a:t>
            </a:r>
            <a:r>
              <a:rPr lang="en-US" sz="2200" dirty="0" err="1">
                <a:latin typeface="Times New Roman" pitchFamily="18" charset="0"/>
                <a:cs typeface="Times New Roman" pitchFamily="18" charset="0"/>
              </a:rPr>
              <a:t>yoki</a:t>
            </a:r>
            <a:r>
              <a:rPr lang="en-US" sz="2200" dirty="0">
                <a:latin typeface="Times New Roman" pitchFamily="18" charset="0"/>
                <a:cs typeface="Times New Roman" pitchFamily="18" charset="0"/>
              </a:rPr>
              <a:t> 9 </a:t>
            </a:r>
            <a:r>
              <a:rPr lang="en-US" sz="2200" dirty="0" err="1">
                <a:latin typeface="Times New Roman" pitchFamily="18" charset="0"/>
                <a:cs typeface="Times New Roman" pitchFamily="18" charset="0"/>
              </a:rPr>
              <a:t>daraja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a:t>
            </a:r>
            <a:r>
              <a:rPr lang="en-US" sz="22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845146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Autofit/>
          </a:bodyPr>
          <a:lstStyle/>
          <a:p>
            <a:pPr fontAlgn="base"/>
            <a:r>
              <a:rPr lang="en-US" sz="2400" b="1" dirty="0">
                <a:latin typeface="Times New Roman" pitchFamily="18" charset="0"/>
                <a:cs typeface="Times New Roman" pitchFamily="18" charset="0"/>
              </a:rPr>
              <a:t>Fanning </a:t>
            </a:r>
            <a:r>
              <a:rPr lang="en-US" sz="2400" b="1" dirty="0" err="1">
                <a:latin typeface="Times New Roman" pitchFamily="18" charset="0"/>
                <a:cs typeface="Times New Roman" pitchFamily="18" charset="0"/>
              </a:rPr>
              <a:t>rivojlanish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tarixi</a:t>
            </a:r>
            <a:r>
              <a:rPr lang="en-US" sz="2400" b="1" dirty="0">
                <a:latin typeface="Times New Roman" pitchFamily="18" charset="0"/>
                <a:cs typeface="Times New Roman" pitchFamily="18" charset="0"/>
              </a:rPr>
              <a:t/>
            </a:r>
            <a:br>
              <a:rPr lang="en-US" sz="2400" b="1" dirty="0">
                <a:latin typeface="Times New Roman" pitchFamily="18" charset="0"/>
                <a:cs typeface="Times New Roman" pitchFamily="18" charset="0"/>
              </a:rPr>
            </a:br>
            <a:r>
              <a:rPr lang="en-US" sz="2400" dirty="0" err="1">
                <a:latin typeface="Times New Roman" pitchFamily="18" charset="0"/>
                <a:cs typeface="Times New Roman" pitchFamily="18" charset="0"/>
              </a:rPr>
              <a:t>Organoleptika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mustaqil</a:t>
            </a:r>
            <a:r>
              <a:rPr lang="en-US" sz="2400" dirty="0">
                <a:latin typeface="Times New Roman" pitchFamily="18" charset="0"/>
                <a:cs typeface="Times New Roman" pitchFamily="18" charset="0"/>
              </a:rPr>
              <a:t> fan </a:t>
            </a:r>
            <a:r>
              <a:rPr lang="en-US" sz="2400" dirty="0" err="1">
                <a:latin typeface="Times New Roman" pitchFamily="18" charset="0"/>
                <a:cs typeface="Times New Roman" pitchFamily="18" charset="0"/>
              </a:rPr>
              <a:t>sifatida</a:t>
            </a:r>
            <a:r>
              <a:rPr lang="en-US" sz="2400" dirty="0">
                <a:latin typeface="Times New Roman" pitchFamily="18" charset="0"/>
                <a:cs typeface="Times New Roman" pitchFamily="18" charset="0"/>
              </a:rPr>
              <a:t> XX </a:t>
            </a:r>
            <a:r>
              <a:rPr lang="en-US" sz="2400" dirty="0" err="1">
                <a:latin typeface="Times New Roman" pitchFamily="18" charset="0"/>
                <a:cs typeface="Times New Roman" pitchFamily="18" charset="0"/>
              </a:rPr>
              <a:t>asrning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ikkinchi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yarmida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shakllana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boshladi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Sensorik</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tahlilni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amalga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oshirishda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oziq-ovqat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organoleptik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tekshirishning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zamonaviy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yaxshi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kerak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ekspertning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professionalligi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ahamiyatga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Psixotexnika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tatib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ko'radiganlarni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tanlash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zarurati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birinchi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marta</a:t>
            </a:r>
            <a:r>
              <a:rPr lang="en-US" sz="2400" dirty="0">
                <a:latin typeface="Times New Roman" pitchFamily="18" charset="0"/>
                <a:cs typeface="Times New Roman" pitchFamily="18" charset="0"/>
              </a:rPr>
              <a:t> 1933 </a:t>
            </a:r>
            <a:r>
              <a:rPr lang="en-US" sz="2400" dirty="0" err="1">
                <a:latin typeface="Times New Roman" pitchFamily="18" charset="0"/>
                <a:cs typeface="Times New Roman" pitchFamily="18" charset="0"/>
              </a:rPr>
              <a:t>yilda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Moskva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xalq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xo'jaligi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institutining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tovarshunoslik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kafedrasida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ishlagan</a:t>
            </a:r>
            <a:r>
              <a:rPr lang="en-US" sz="2400" dirty="0">
                <a:latin typeface="Times New Roman" pitchFamily="18" charset="0"/>
                <a:cs typeface="Times New Roman" pitchFamily="18" charset="0"/>
              </a:rPr>
              <a:t> professor </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V</a:t>
            </a:r>
            <a:r>
              <a:rPr lang="en-US" sz="2400" b="1" dirty="0">
                <a:latin typeface="Times New Roman" pitchFamily="18" charset="0"/>
                <a:cs typeface="Times New Roman" pitchFamily="18" charset="0"/>
              </a:rPr>
              <a:t>. S. </a:t>
            </a:r>
            <a:r>
              <a:rPr lang="en-US" sz="2400" b="1" dirty="0" err="1">
                <a:latin typeface="Times New Roman" pitchFamily="18" charset="0"/>
                <a:cs typeface="Times New Roman" pitchFamily="18" charset="0"/>
              </a:rPr>
              <a:t>Gruner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tomonidan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berilgan</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birinchi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ekspert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tanlash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AQShda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chiqilgan</a:t>
            </a:r>
            <a:r>
              <a:rPr lang="en-US" sz="2400" dirty="0">
                <a:latin typeface="Times New Roman" pitchFamily="18" charset="0"/>
                <a:cs typeface="Times New Roman" pitchFamily="18" charset="0"/>
              </a:rPr>
              <a:t>.</a:t>
            </a:r>
            <a:br>
              <a:rPr lang="en-US" sz="2400" dirty="0">
                <a:latin typeface="Times New Roman" pitchFamily="18" charset="0"/>
                <a:cs typeface="Times New Roman" pitchFamily="18" charset="0"/>
              </a:rPr>
            </a:b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ishlanmalarda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odamlarning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sezuvchanlik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qobiliyatini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oshirishga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organoleptik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tekshirish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tadqiqotchilarni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tanlash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tamoyillari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alohida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tutadi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qilib</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1957 </a:t>
            </a:r>
            <a:r>
              <a:rPr lang="en-US" sz="2400" b="1" dirty="0" err="1">
                <a:latin typeface="Times New Roman" pitchFamily="18" charset="0"/>
                <a:cs typeface="Times New Roman" pitchFamily="18" charset="0"/>
              </a:rPr>
              <a:t>yilda</a:t>
            </a:r>
            <a:r>
              <a:rPr lang="en-US" sz="2400" b="1" dirty="0">
                <a:latin typeface="Times New Roman" pitchFamily="18" charset="0"/>
                <a:cs typeface="Times New Roman" pitchFamily="18" charset="0"/>
              </a:rPr>
              <a:t> D. E. </a:t>
            </a:r>
            <a:r>
              <a:rPr lang="en-US" sz="2400" b="1" dirty="0" err="1">
                <a:latin typeface="Times New Roman" pitchFamily="18" charset="0"/>
                <a:cs typeface="Times New Roman" pitchFamily="18" charset="0"/>
              </a:rPr>
              <a:t>Tilgner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mutaxassislar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rioya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kerak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sensorik</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minimum </a:t>
            </a:r>
            <a:r>
              <a:rPr lang="en-US" sz="2400" dirty="0" err="1">
                <a:latin typeface="Times New Roman" pitchFamily="18" charset="0"/>
                <a:cs typeface="Times New Roman" pitchFamily="18" charset="0"/>
              </a:rPr>
              <a:t>tushunchasini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kiritdi</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mavzuda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SSSRda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tilida</a:t>
            </a:r>
            <a:r>
              <a:rPr lang="en-US" sz="2400" dirty="0">
                <a:latin typeface="Times New Roman" pitchFamily="18" charset="0"/>
                <a:cs typeface="Times New Roman" pitchFamily="18" charset="0"/>
              </a:rPr>
              <a:t> chop </a:t>
            </a:r>
            <a:r>
              <a:rPr lang="en-US" sz="2400" dirty="0" err="1">
                <a:latin typeface="Times New Roman" pitchFamily="18" charset="0"/>
                <a:cs typeface="Times New Roman" pitchFamily="18" charset="0"/>
              </a:rPr>
              <a:t>etilgan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birinchi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ilmiy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ishning</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muallifidir</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6723566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Autofit/>
          </a:bodyPr>
          <a:lstStyle/>
          <a:p>
            <a:pPr fontAlgn="base"/>
            <a:r>
              <a:rPr lang="en-US" sz="3200" dirty="0" err="1">
                <a:latin typeface="Times New Roman" pitchFamily="18" charset="0"/>
                <a:cs typeface="Times New Roman" pitchFamily="18" charset="0"/>
              </a:rPr>
              <a:t>Tovarlarni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organoleptik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baholash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usullari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bo'yicha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faol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mahalliy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ishlanmalar</a:t>
            </a:r>
            <a:r>
              <a:rPr lang="en-US" sz="3200" dirty="0">
                <a:latin typeface="Times New Roman" pitchFamily="18" charset="0"/>
                <a:cs typeface="Times New Roman" pitchFamily="18" charset="0"/>
              </a:rPr>
              <a:t> 1970-1980 </a:t>
            </a:r>
            <a:r>
              <a:rPr lang="en-US" sz="3200" dirty="0" err="1">
                <a:latin typeface="Times New Roman" pitchFamily="18" charset="0"/>
                <a:cs typeface="Times New Roman" pitchFamily="18" charset="0"/>
              </a:rPr>
              <a:t>yillarda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amalga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oshirilgan</a:t>
            </a:r>
            <a:r>
              <a:rPr lang="en-US" sz="3200" dirty="0">
                <a:latin typeface="Times New Roman" pitchFamily="18" charset="0"/>
                <a:cs typeface="Times New Roman" pitchFamily="18" charset="0"/>
              </a:rPr>
              <a:t>:</a:t>
            </a:r>
            <a:br>
              <a:rPr lang="en-US"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Solntseva</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G. L. </a:t>
            </a:r>
            <a:r>
              <a:rPr lang="en-US" sz="3200" dirty="0" err="1">
                <a:latin typeface="Times New Roman" pitchFamily="18" charset="0"/>
                <a:cs typeface="Times New Roman" pitchFamily="18" charset="0"/>
              </a:rPr>
              <a:t>go'shtni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qayta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ishlash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sanoati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uchun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mos</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bo'lgan</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desertlarni</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tanlash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metodologiyasini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yaratishga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rahbarlik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qildi</a:t>
            </a:r>
            <a:r>
              <a:rPr lang="en-US" sz="3200" dirty="0">
                <a:latin typeface="Times New Roman" pitchFamily="18" charset="0"/>
                <a:cs typeface="Times New Roman" pitchFamily="18" charset="0"/>
              </a:rPr>
              <a:t>.</a:t>
            </a:r>
            <a:br>
              <a:rPr lang="en-US"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Safronova</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T. M. </a:t>
            </a:r>
            <a:r>
              <a:rPr lang="en-US" sz="3200" dirty="0" err="1">
                <a:latin typeface="Times New Roman" pitchFamily="18" charset="0"/>
                <a:cs typeface="Times New Roman" pitchFamily="18" charset="0"/>
              </a:rPr>
              <a:t>baliqchilik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sanoati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uchun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ekspert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sinov</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dasturlarini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ishlab</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chiqdi</a:t>
            </a:r>
            <a:r>
              <a:rPr lang="en-US" sz="3200" dirty="0">
                <a:latin typeface="Times New Roman" pitchFamily="18" charset="0"/>
                <a:cs typeface="Times New Roman" pitchFamily="18" charset="0"/>
              </a:rPr>
              <a:t>.</a:t>
            </a:r>
            <a:br>
              <a:rPr lang="en-US"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Chebotarev</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A. I. </a:t>
            </a:r>
            <a:r>
              <a:rPr lang="en-US" sz="3200" dirty="0" err="1">
                <a:latin typeface="Times New Roman" pitchFamily="18" charset="0"/>
                <a:cs typeface="Times New Roman" pitchFamily="18" charset="0"/>
              </a:rPr>
              <a:t>Sut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sanoatida</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tadqiqotchilarni</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tayyorlash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tanlash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usullarini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ishlab</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chiqishga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rahbarlik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qilgan</a:t>
            </a:r>
            <a:r>
              <a:rPr lang="en-US" sz="3200" dirty="0">
                <a:latin typeface="Times New Roman" pitchFamily="18" charset="0"/>
                <a:cs typeface="Times New Roman" pitchFamily="18" charset="0"/>
              </a:rPr>
              <a:t>.</a:t>
            </a:r>
            <a:br>
              <a:rPr lang="en-US"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Puchkova</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L. I. non </a:t>
            </a:r>
            <a:r>
              <a:rPr lang="en-US" sz="3200" dirty="0" err="1">
                <a:latin typeface="Times New Roman" pitchFamily="18" charset="0"/>
                <a:cs typeface="Times New Roman" pitchFamily="18" charset="0"/>
              </a:rPr>
              <a:t>mahsulotlarini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organoleptik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tahlil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qilish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usullarini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takomillashtirdi</a:t>
            </a:r>
            <a:r>
              <a:rPr lang="en-US" sz="3200" dirty="0" smtClean="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42661010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3688" y="1988840"/>
            <a:ext cx="5976664" cy="1584176"/>
          </a:xfrm>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3" y="692696"/>
            <a:ext cx="8601075"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55837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6624736"/>
          </a:xfrm>
        </p:spPr>
        <p:txBody>
          <a:bodyPr>
            <a:normAutofit/>
          </a:bodyPr>
          <a:lstStyle/>
          <a:p>
            <a:pPr fontAlgn="base"/>
            <a:r>
              <a:rPr lang="en-US" sz="2300" b="1" dirty="0" err="1">
                <a:latin typeface="Times New Roman" pitchFamily="18" charset="0"/>
                <a:cs typeface="Times New Roman" pitchFamily="18" charset="0"/>
              </a:rPr>
              <a:t>Usulning</a:t>
            </a:r>
            <a:r>
              <a:rPr lang="en-US" sz="2300" b="1" dirty="0">
                <a:latin typeface="Times New Roman" pitchFamily="18" charset="0"/>
                <a:cs typeface="Times New Roman" pitchFamily="18" charset="0"/>
              </a:rPr>
              <a:t> </a:t>
            </a:r>
            <a:r>
              <a:rPr lang="en-US" sz="2300" b="1" dirty="0" err="1" smtClean="0">
                <a:latin typeface="Times New Roman" pitchFamily="18" charset="0"/>
                <a:cs typeface="Times New Roman" pitchFamily="18" charset="0"/>
              </a:rPr>
              <a:t>xususiyatlari</a:t>
            </a:r>
            <a:r>
              <a:rPr lang="en-US" sz="2300" b="1" dirty="0" smtClean="0">
                <a:latin typeface="Times New Roman" pitchFamily="18" charset="0"/>
                <a:cs typeface="Times New Roman" pitchFamily="18" charset="0"/>
              </a:rPr>
              <a:t>.</a:t>
            </a:r>
            <a:r>
              <a:rPr lang="en-US" sz="2300" b="1" dirty="0">
                <a:latin typeface="Times New Roman" pitchFamily="18" charset="0"/>
                <a:cs typeface="Times New Roman" pitchFamily="18" charset="0"/>
              </a:rPr>
              <a:t/>
            </a:r>
            <a:br>
              <a:rPr lang="en-US" sz="2300" b="1" dirty="0">
                <a:latin typeface="Times New Roman" pitchFamily="18" charset="0"/>
                <a:cs typeface="Times New Roman" pitchFamily="18" charset="0"/>
              </a:rPr>
            </a:br>
            <a:r>
              <a:rPr lang="en-US" sz="2300" dirty="0" err="1">
                <a:latin typeface="Times New Roman" pitchFamily="18" charset="0"/>
                <a:cs typeface="Times New Roman" pitchFamily="18" charset="0"/>
              </a:rPr>
              <a:t>Organoleptik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baholash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deganda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ma'lum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mahsulotni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baholash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uchun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mos</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bo'lgan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aniq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organoleptik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ko'rsatkichlarni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tanlash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ushbu</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ko'rsatkichlarni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baholash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shuningdek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ularning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qiymatlarini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asosiylari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taqqoslash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kabi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ko'plab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operatsiyalar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to'plami</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tushuniladi</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Odatda</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organoleptik</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ko'rsatkichlar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quyidagi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ketma-ketlikda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tahlil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qilinadi</a:t>
            </a:r>
            <a:r>
              <a:rPr lang="en-US" sz="2300" dirty="0">
                <a:latin typeface="Times New Roman" pitchFamily="18" charset="0"/>
                <a:cs typeface="Times New Roman" pitchFamily="18" charset="0"/>
              </a:rPr>
              <a:t>: </a:t>
            </a:r>
            <a:r>
              <a:rPr lang="en-US" sz="2300" b="1" dirty="0" err="1" smtClean="0">
                <a:latin typeface="Times New Roman" pitchFamily="18" charset="0"/>
                <a:cs typeface="Times New Roman" pitchFamily="18" charset="0"/>
              </a:rPr>
              <a:t>Tashqi</a:t>
            </a:r>
            <a:r>
              <a:rPr lang="en-US" sz="2300" b="1" dirty="0" smtClean="0">
                <a:latin typeface="Times New Roman" pitchFamily="18" charset="0"/>
                <a:cs typeface="Times New Roman" pitchFamily="18" charset="0"/>
              </a:rPr>
              <a:t> </a:t>
            </a:r>
            <a:r>
              <a:rPr lang="en-US" sz="2300" b="1" dirty="0" err="1">
                <a:latin typeface="Times New Roman" pitchFamily="18" charset="0"/>
                <a:cs typeface="Times New Roman" pitchFamily="18" charset="0"/>
              </a:rPr>
              <a:t>ko'rinishi</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rangi</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hidi</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tuzilishi</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ta'mi</a:t>
            </a:r>
            <a:r>
              <a:rPr lang="en-US" sz="2300" dirty="0">
                <a:latin typeface="Times New Roman" pitchFamily="18" charset="0"/>
                <a:cs typeface="Times New Roman" pitchFamily="18" charset="0"/>
              </a:rPr>
              <a:t>.</a:t>
            </a:r>
            <a:br>
              <a:rPr lang="en-US" sz="2300" dirty="0">
                <a:latin typeface="Times New Roman" pitchFamily="18" charset="0"/>
                <a:cs typeface="Times New Roman" pitchFamily="18" charset="0"/>
              </a:rPr>
            </a:br>
            <a:r>
              <a:rPr lang="en-US" sz="2300" dirty="0" err="1">
                <a:latin typeface="Times New Roman" pitchFamily="18" charset="0"/>
                <a:cs typeface="Times New Roman" pitchFamily="18" charset="0"/>
              </a:rPr>
              <a:t>Tashqi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ko'rinishni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baholash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mahsulot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birliklarining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shakli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sirtining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tabiati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hajmining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xilligini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aniqlashni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o'z</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Organoleptik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usul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aniqlangan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tashqi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ko'rinish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murakkab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xarakteristika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geometrik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shakl</a:t>
            </a:r>
            <a:r>
              <a:rPr lang="en-US" sz="2300" dirty="0">
                <a:latin typeface="Times New Roman" pitchFamily="18" charset="0"/>
                <a:cs typeface="Times New Roman" pitchFamily="18" charset="0"/>
              </a:rPr>
              <a:t>, rang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sirt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holati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kabi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qator</a:t>
            </a:r>
            <a:r>
              <a:rPr lang="en-US" sz="2300" dirty="0">
                <a:latin typeface="Times New Roman" pitchFamily="18" charset="0"/>
                <a:cs typeface="Times New Roman" pitchFamily="18" charset="0"/>
              </a:rPr>
              <a:t> individual </a:t>
            </a:r>
            <a:r>
              <a:rPr lang="en-US" sz="2300" dirty="0" err="1">
                <a:latin typeface="Times New Roman" pitchFamily="18" charset="0"/>
                <a:cs typeface="Times New Roman" pitchFamily="18" charset="0"/>
              </a:rPr>
              <a:t>ko'rsatkichlarni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o'z</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Ba'zi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turdagi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mahsulotlar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o'ziga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xos</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ko'rsatkichlar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tashqi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ko'rinish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kompleks</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ko'rsatkichini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qo'shishni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talab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masalan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idish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qadoqlash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holati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mahsulotning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yangiligi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alohida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komponentlarning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xususiyatlari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Shunday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muzlatilgan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baliqning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ko'rinishini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baholashda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qalinligi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holati</a:t>
            </a:r>
            <a:r>
              <a:rPr lang="en-US" sz="2300" dirty="0">
                <a:latin typeface="Times New Roman" pitchFamily="18" charset="0"/>
                <a:cs typeface="Times New Roman" pitchFamily="18" charset="0"/>
              </a:rPr>
              <a:t> ham </a:t>
            </a:r>
            <a:r>
              <a:rPr lang="en-US" sz="2300" dirty="0" err="1">
                <a:latin typeface="Times New Roman" pitchFamily="18" charset="0"/>
                <a:cs typeface="Times New Roman" pitchFamily="18" charset="0"/>
              </a:rPr>
              <a:t>baholanadi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tuzlangan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sabzavotlarni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tahlil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qilishda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suvning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shaffofligi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boshqalar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tekshiriladi</a:t>
            </a:r>
            <a:r>
              <a:rPr lang="en-US" sz="2300" dirty="0" smtClean="0">
                <a:latin typeface="Times New Roman" pitchFamily="18" charset="0"/>
                <a:cs typeface="Times New Roman" pitchFamily="18" charset="0"/>
              </a:rPr>
              <a:t>.</a:t>
            </a:r>
            <a:endParaRPr lang="ru-RU" sz="2300" dirty="0">
              <a:latin typeface="Times New Roman" pitchFamily="18" charset="0"/>
              <a:cs typeface="Times New Roman" pitchFamily="18" charset="0"/>
            </a:endParaRPr>
          </a:p>
        </p:txBody>
      </p:sp>
    </p:spTree>
    <p:extLst>
      <p:ext uri="{BB962C8B-B14F-4D97-AF65-F5344CB8AC3E}">
        <p14:creationId xmlns:p14="http://schemas.microsoft.com/office/powerpoint/2010/main" val="26048352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fontScale="90000"/>
          </a:bodyPr>
          <a:lstStyle/>
          <a:p>
            <a:pPr fontAlgn="base"/>
            <a:r>
              <a:rPr lang="en-US" sz="3600" dirty="0" err="1">
                <a:latin typeface="Times New Roman" pitchFamily="18" charset="0"/>
                <a:cs typeface="Times New Roman" pitchFamily="18" charset="0"/>
              </a:rPr>
              <a:t>Mahsulotlarning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konsistensiyasini</a:t>
            </a:r>
            <a:r>
              <a:rPr lang="en-US" sz="3600" dirty="0">
                <a:latin typeface="Times New Roman" pitchFamily="18" charset="0"/>
                <a:cs typeface="Times New Roman" pitchFamily="18" charset="0"/>
              </a:rPr>
              <a:t> </a:t>
            </a:r>
            <a:r>
              <a:rPr lang="en-US" sz="3600" b="1" dirty="0">
                <a:latin typeface="Times New Roman" pitchFamily="18" charset="0"/>
                <a:cs typeface="Times New Roman" pitchFamily="18" charset="0"/>
              </a:rPr>
              <a:t>GOST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bo'yicha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organoleptik</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usulda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aniqlash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quyidagi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usullar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yordamida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amalga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oshiriladi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presslash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bosish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teshish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kesish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surtish</a:t>
            </a:r>
            <a:r>
              <a:rPr lang="en-US" sz="3600" dirty="0">
                <a:latin typeface="Times New Roman" pitchFamily="18" charset="0"/>
                <a:cs typeface="Times New Roman" pitchFamily="18" charset="0"/>
              </a:rPr>
              <a:t>.</a:t>
            </a:r>
            <a:br>
              <a:rPr lang="en-US" sz="3600" dirty="0">
                <a:latin typeface="Times New Roman" pitchFamily="18" charset="0"/>
                <a:cs typeface="Times New Roman" pitchFamily="18" charset="0"/>
              </a:rPr>
            </a:br>
            <a:r>
              <a:rPr lang="en-US" sz="3600" dirty="0" err="1">
                <a:latin typeface="Times New Roman" pitchFamily="18" charset="0"/>
                <a:cs typeface="Times New Roman" pitchFamily="18" charset="0"/>
              </a:rPr>
              <a:t>Ta'mni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tahlil</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qilish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nafaqat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asosiy</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ta'm</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sezgilarini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shirin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nordon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sho'r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achchiq</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balki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o'tkirlik</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va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yonish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noziklik</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to'yinganlik</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va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boshqalarni</a:t>
            </a:r>
            <a:r>
              <a:rPr lang="en-US" sz="3600" dirty="0">
                <a:latin typeface="Times New Roman" pitchFamily="18" charset="0"/>
                <a:cs typeface="Times New Roman" pitchFamily="18" charset="0"/>
              </a:rPr>
              <a:t> ham </a:t>
            </a:r>
            <a:r>
              <a:rPr lang="en-US" sz="3600" dirty="0" err="1">
                <a:latin typeface="Times New Roman" pitchFamily="18" charset="0"/>
                <a:cs typeface="Times New Roman" pitchFamily="18" charset="0"/>
              </a:rPr>
              <a:t>tavsiflaydi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Bundan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tashqari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ushbu</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mahsulotga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xos</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bo'lmagan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xorijiy</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lazzatlarning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mavjudligi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baholanadi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Ko'pgina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oziq-ovqatlarning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ta'mi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ularning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xushbo'yligi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bilan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bog'liq</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holda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baholanadi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Ular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uyg'un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bo'lishi</a:t>
            </a:r>
            <a:r>
              <a:rPr lang="en-US" sz="3600" dirty="0">
                <a:latin typeface="Times New Roman" pitchFamily="18" charset="0"/>
                <a:cs typeface="Times New Roman" pitchFamily="18" charset="0"/>
              </a:rPr>
              <a:t> </a:t>
            </a:r>
            <a:r>
              <a:rPr lang="en-US" sz="3600" dirty="0" err="1" smtClean="0">
                <a:latin typeface="Times New Roman" pitchFamily="18" charset="0"/>
                <a:cs typeface="Times New Roman" pitchFamily="18" charset="0"/>
              </a:rPr>
              <a:t>kerak</a:t>
            </a:r>
            <a:r>
              <a:rPr lang="en-US" sz="3600"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373142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2564904"/>
            <a:ext cx="6696744" cy="1143000"/>
          </a:xfrm>
        </p:spPr>
        <p:txBody>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856984"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40687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764704"/>
            <a:ext cx="7416824" cy="5760640"/>
          </a:xfrm>
        </p:spPr>
        <p:txBody>
          <a:bodyPr/>
          <a:lstStyle/>
          <a:p>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723971395"/>
              </p:ext>
            </p:extLst>
          </p:nvPr>
        </p:nvGraphicFramePr>
        <p:xfrm>
          <a:off x="611560" y="476673"/>
          <a:ext cx="7920880" cy="6175953"/>
        </p:xfrm>
        <a:graphic>
          <a:graphicData uri="http://schemas.openxmlformats.org/drawingml/2006/table">
            <a:tbl>
              <a:tblPr firstRow="1" bandRow="1">
                <a:tableStyleId>{5C22544A-7EE6-4342-B048-85BDC9FD1C3A}</a:tableStyleId>
              </a:tblPr>
              <a:tblGrid>
                <a:gridCol w="3960440"/>
                <a:gridCol w="3960440"/>
              </a:tblGrid>
              <a:tr h="1099278">
                <a:tc>
                  <a:txBody>
                    <a:bodyPr/>
                    <a:lstStyle/>
                    <a:p>
                      <a:pPr algn="ctr"/>
                      <a:r>
                        <a:rPr lang="en-US" sz="2400" b="1" i="0" kern="1200" dirty="0" err="1" smtClean="0">
                          <a:solidFill>
                            <a:schemeClr val="lt1"/>
                          </a:solidFill>
                          <a:effectLst/>
                          <a:latin typeface="Times New Roman" pitchFamily="18" charset="0"/>
                          <a:ea typeface="+mn-ea"/>
                          <a:cs typeface="Times New Roman" pitchFamily="18" charset="0"/>
                        </a:rPr>
                        <a:t>Ko'rsatkichlar</a:t>
                      </a:r>
                      <a:r>
                        <a:rPr lang="en-US" sz="2400" b="1" i="0" kern="1200" dirty="0" smtClean="0">
                          <a:solidFill>
                            <a:schemeClr val="lt1"/>
                          </a:solidFill>
                          <a:effectLst/>
                          <a:latin typeface="Times New Roman" pitchFamily="18" charset="0"/>
                          <a:ea typeface="+mn-ea"/>
                          <a:cs typeface="Times New Roman" pitchFamily="18" charset="0"/>
                        </a:rPr>
                        <a:t> </a:t>
                      </a:r>
                      <a:r>
                        <a:rPr lang="en-US" sz="2400" b="1" i="0" kern="1200" dirty="0" err="1" smtClean="0">
                          <a:solidFill>
                            <a:schemeClr val="lt1"/>
                          </a:solidFill>
                          <a:effectLst/>
                          <a:latin typeface="Times New Roman" pitchFamily="18" charset="0"/>
                          <a:ea typeface="+mn-ea"/>
                          <a:cs typeface="Times New Roman" pitchFamily="18" charset="0"/>
                        </a:rPr>
                        <a:t>nomi</a:t>
                      </a:r>
                      <a:endParaRPr lang="ru-RU" sz="2400" b="1" dirty="0">
                        <a:latin typeface="Times New Roman" pitchFamily="18" charset="0"/>
                        <a:cs typeface="Times New Roman" pitchFamily="18" charset="0"/>
                      </a:endParaRPr>
                    </a:p>
                  </a:txBody>
                  <a:tcPr anchor="ctr"/>
                </a:tc>
                <a:tc>
                  <a:txBody>
                    <a:bodyPr/>
                    <a:lstStyle/>
                    <a:p>
                      <a:pPr algn="ctr"/>
                      <a:r>
                        <a:rPr lang="en-US" sz="2400" b="1" i="0" kern="1200" dirty="0" err="1" smtClean="0">
                          <a:solidFill>
                            <a:schemeClr val="lt1"/>
                          </a:solidFill>
                          <a:effectLst/>
                          <a:latin typeface="Times New Roman" pitchFamily="18" charset="0"/>
                          <a:ea typeface="+mn-ea"/>
                          <a:cs typeface="Times New Roman" pitchFamily="18" charset="0"/>
                        </a:rPr>
                        <a:t>Ko'rsatkichlar</a:t>
                      </a:r>
                      <a:r>
                        <a:rPr lang="en-US" sz="2400" b="1" i="0" kern="1200" dirty="0" smtClean="0">
                          <a:solidFill>
                            <a:schemeClr val="lt1"/>
                          </a:solidFill>
                          <a:effectLst/>
                          <a:latin typeface="Times New Roman" pitchFamily="18" charset="0"/>
                          <a:ea typeface="+mn-ea"/>
                          <a:cs typeface="Times New Roman" pitchFamily="18" charset="0"/>
                        </a:rPr>
                        <a:t> </a:t>
                      </a:r>
                      <a:r>
                        <a:rPr lang="en-US" sz="2400" b="1" i="0" kern="1200" dirty="0" err="1" smtClean="0">
                          <a:solidFill>
                            <a:schemeClr val="lt1"/>
                          </a:solidFill>
                          <a:effectLst/>
                          <a:latin typeface="Times New Roman" pitchFamily="18" charset="0"/>
                          <a:ea typeface="+mn-ea"/>
                          <a:cs typeface="Times New Roman" pitchFamily="18" charset="0"/>
                        </a:rPr>
                        <a:t>xususiyatlari</a:t>
                      </a:r>
                      <a:endParaRPr lang="ru-RU" sz="2400" b="1" dirty="0">
                        <a:latin typeface="Times New Roman" pitchFamily="18" charset="0"/>
                        <a:cs typeface="Times New Roman" pitchFamily="18" charset="0"/>
                      </a:endParaRPr>
                    </a:p>
                  </a:txBody>
                  <a:tcPr anchor="ctr"/>
                </a:tc>
              </a:tr>
              <a:tr h="1099278">
                <a:tc>
                  <a:txBody>
                    <a:bodyPr/>
                    <a:lstStyle/>
                    <a:p>
                      <a:pPr algn="l"/>
                      <a:r>
                        <a:rPr lang="en-US" sz="1800" b="0" i="0" kern="1200" dirty="0" err="1" smtClean="0">
                          <a:solidFill>
                            <a:schemeClr val="dk1"/>
                          </a:solidFill>
                          <a:effectLst/>
                          <a:latin typeface="Times New Roman" pitchFamily="18" charset="0"/>
                          <a:ea typeface="+mn-ea"/>
                          <a:cs typeface="Times New Roman" pitchFamily="18" charset="0"/>
                        </a:rPr>
                        <a:t>Gigiyenik</a:t>
                      </a:r>
                      <a:endParaRPr lang="ru-RU" dirty="0">
                        <a:latin typeface="Times New Roman" pitchFamily="18" charset="0"/>
                        <a:cs typeface="Times New Roman" pitchFamily="18" charset="0"/>
                      </a:endParaRPr>
                    </a:p>
                  </a:txBody>
                  <a:tcPr anchor="ctr"/>
                </a:tc>
                <a:tc>
                  <a:txBody>
                    <a:bodyPr/>
                    <a:lstStyle/>
                    <a:p>
                      <a:pPr algn="l"/>
                      <a:r>
                        <a:rPr lang="en-US" sz="1800" b="0" i="0" kern="1200" dirty="0" err="1" smtClean="0">
                          <a:solidFill>
                            <a:schemeClr val="dk1"/>
                          </a:solidFill>
                          <a:effectLst/>
                          <a:latin typeface="Times New Roman" pitchFamily="18" charset="0"/>
                          <a:ea typeface="+mn-ea"/>
                          <a:cs typeface="Times New Roman" pitchFamily="18" charset="0"/>
                        </a:rPr>
                        <a:t>Mahsulot</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sogʻliqni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saqlash</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qoidalariga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muvofiqligini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koʻrsatish</a:t>
                      </a:r>
                      <a:endParaRPr lang="ru-RU" dirty="0">
                        <a:latin typeface="Times New Roman" pitchFamily="18" charset="0"/>
                        <a:cs typeface="Times New Roman" pitchFamily="18" charset="0"/>
                      </a:endParaRPr>
                    </a:p>
                  </a:txBody>
                  <a:tcPr anchor="ctr"/>
                </a:tc>
              </a:tr>
              <a:tr h="1778841">
                <a:tc>
                  <a:txBody>
                    <a:bodyPr/>
                    <a:lstStyle/>
                    <a:p>
                      <a:pPr algn="l"/>
                      <a:r>
                        <a:rPr lang="en-US" sz="1800" b="0" i="0" kern="1200" dirty="0" err="1" smtClean="0">
                          <a:solidFill>
                            <a:schemeClr val="dk1"/>
                          </a:solidFill>
                          <a:effectLst/>
                          <a:latin typeface="Times New Roman" pitchFamily="18" charset="0"/>
                          <a:ea typeface="+mn-ea"/>
                          <a:cs typeface="Times New Roman" pitchFamily="18" charset="0"/>
                        </a:rPr>
                        <a:t>Antropometrik</a:t>
                      </a:r>
                      <a:endParaRPr lang="ru-RU" dirty="0">
                        <a:latin typeface="Times New Roman" pitchFamily="18" charset="0"/>
                        <a:cs typeface="Times New Roman" pitchFamily="18" charset="0"/>
                      </a:endParaRPr>
                    </a:p>
                  </a:txBody>
                  <a:tcPr anchor="ctr"/>
                </a:tc>
                <a:tc>
                  <a:txBody>
                    <a:bodyPr/>
                    <a:lstStyle/>
                    <a:p>
                      <a:pPr algn="l"/>
                      <a:r>
                        <a:rPr lang="en-US" sz="1800" b="0" i="0" kern="1200" dirty="0" err="1" smtClean="0">
                          <a:solidFill>
                            <a:schemeClr val="dk1"/>
                          </a:solidFill>
                          <a:effectLst/>
                          <a:latin typeface="Times New Roman" pitchFamily="18" charset="0"/>
                          <a:ea typeface="+mn-ea"/>
                          <a:cs typeface="Times New Roman" pitchFamily="18" charset="0"/>
                        </a:rPr>
                        <a:t>Tovarni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inson</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parametrlariga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qarab</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baholang</a:t>
                      </a:r>
                      <a:r>
                        <a:rPr lang="en-US" sz="1800" b="0" i="0" kern="1200" dirty="0" smtClean="0">
                          <a:solidFill>
                            <a:schemeClr val="dk1"/>
                          </a:solidFill>
                          <a:effectLst/>
                          <a:latin typeface="Times New Roman" pitchFamily="18" charset="0"/>
                          <a:ea typeface="+mn-ea"/>
                          <a:cs typeface="Times New Roman" pitchFamily="18" charset="0"/>
                        </a:rPr>
                        <a:t> - </a:t>
                      </a:r>
                      <a:r>
                        <a:rPr lang="en-US" sz="1800" b="0" i="0" kern="1200" dirty="0" err="1" smtClean="0">
                          <a:solidFill>
                            <a:schemeClr val="dk1"/>
                          </a:solidFill>
                          <a:effectLst/>
                          <a:latin typeface="Times New Roman" pitchFamily="18" charset="0"/>
                          <a:ea typeface="+mn-ea"/>
                          <a:cs typeface="Times New Roman" pitchFamily="18" charset="0"/>
                        </a:rPr>
                        <a:t>iste'molchi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tomonidan</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mahsulotni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tashish</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saqlash</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va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ishlatish</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qulaymi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yoki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yo'qmi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Ular</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tovarlarning</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qadoqlanishiga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mahsulot</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shakli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va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o'lchamlarini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tanlashga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ta'sir</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qiladi</a:t>
                      </a:r>
                      <a:endParaRPr lang="ru-RU" dirty="0">
                        <a:latin typeface="Times New Roman" pitchFamily="18" charset="0"/>
                        <a:cs typeface="Times New Roman" pitchFamily="18" charset="0"/>
                      </a:endParaRPr>
                    </a:p>
                  </a:txBody>
                  <a:tcPr anchor="ctr"/>
                </a:tc>
              </a:tr>
              <a:tr h="1099278">
                <a:tc>
                  <a:txBody>
                    <a:bodyPr/>
                    <a:lstStyle/>
                    <a:p>
                      <a:pPr algn="l"/>
                      <a:r>
                        <a:rPr lang="en-US" sz="1800" b="0" i="0" kern="1200" dirty="0" err="1" smtClean="0">
                          <a:solidFill>
                            <a:schemeClr val="dk1"/>
                          </a:solidFill>
                          <a:effectLst/>
                          <a:latin typeface="Times New Roman" pitchFamily="18" charset="0"/>
                          <a:ea typeface="+mn-ea"/>
                          <a:cs typeface="Times New Roman" pitchFamily="18" charset="0"/>
                        </a:rPr>
                        <a:t>Fiziologik</a:t>
                      </a:r>
                      <a:endParaRPr lang="ru-RU" dirty="0">
                        <a:latin typeface="Times New Roman" pitchFamily="18" charset="0"/>
                        <a:cs typeface="Times New Roman" pitchFamily="18" charset="0"/>
                      </a:endParaRPr>
                    </a:p>
                  </a:txBody>
                  <a:tcPr anchor="ctr"/>
                </a:tc>
                <a:tc>
                  <a:txBody>
                    <a:bodyPr/>
                    <a:lstStyle/>
                    <a:p>
                      <a:pPr algn="l"/>
                      <a:r>
                        <a:rPr lang="it-IT" sz="1800" b="0" i="0" kern="1200" dirty="0" smtClean="0">
                          <a:solidFill>
                            <a:schemeClr val="dk1"/>
                          </a:solidFill>
                          <a:effectLst/>
                          <a:latin typeface="Times New Roman" pitchFamily="18" charset="0"/>
                          <a:ea typeface="+mn-ea"/>
                          <a:cs typeface="Times New Roman" pitchFamily="18" charset="0"/>
                        </a:rPr>
                        <a:t>Mahsulotni tana ehtiyojlariga qarab belgilash</a:t>
                      </a:r>
                      <a:endParaRPr lang="ru-RU" dirty="0">
                        <a:latin typeface="Times New Roman" pitchFamily="18" charset="0"/>
                        <a:cs typeface="Times New Roman" pitchFamily="18" charset="0"/>
                      </a:endParaRPr>
                    </a:p>
                  </a:txBody>
                  <a:tcPr anchor="ctr"/>
                </a:tc>
              </a:tr>
              <a:tr h="1099278">
                <a:tc>
                  <a:txBody>
                    <a:bodyPr/>
                    <a:lstStyle/>
                    <a:p>
                      <a:pPr algn="l" fontAlgn="base"/>
                      <a:r>
                        <a:rPr lang="en-US" b="0" dirty="0" err="1">
                          <a:effectLst/>
                          <a:latin typeface="Times New Roman" pitchFamily="18" charset="0"/>
                          <a:cs typeface="Times New Roman" pitchFamily="18" charset="0"/>
                        </a:rPr>
                        <a:t>Psixofiziologik</a:t>
                      </a:r>
                      <a:endParaRPr lang="en-US" b="0" dirty="0">
                        <a:effectLst/>
                        <a:latin typeface="Times New Roman" pitchFamily="18" charset="0"/>
                        <a:cs typeface="Times New Roman" pitchFamily="18" charset="0"/>
                      </a:endParaRPr>
                    </a:p>
                  </a:txBody>
                  <a:tcPr marL="146590" marR="146590" marT="146590" marB="146590" anchor="ctr"/>
                </a:tc>
                <a:tc>
                  <a:txBody>
                    <a:bodyPr/>
                    <a:lstStyle/>
                    <a:p>
                      <a:pPr algn="l"/>
                      <a:r>
                        <a:rPr lang="en-US" sz="1800" b="0" i="0" kern="1200" dirty="0" err="1" smtClean="0">
                          <a:solidFill>
                            <a:schemeClr val="dk1"/>
                          </a:solidFill>
                          <a:effectLst/>
                          <a:latin typeface="Times New Roman" pitchFamily="18" charset="0"/>
                          <a:ea typeface="+mn-ea"/>
                          <a:cs typeface="Times New Roman" pitchFamily="18" charset="0"/>
                        </a:rPr>
                        <a:t>Mahsulotning</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organoleptik</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idrokini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uning</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hissiy</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qiymati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bilan</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birga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baholang</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masalan</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taqdimot</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sifati</a:t>
                      </a:r>
                      <a:r>
                        <a:rPr lang="en-US" sz="1800" b="0" i="0" kern="1200" dirty="0" smtClean="0">
                          <a:solidFill>
                            <a:schemeClr val="dk1"/>
                          </a:solidFill>
                          <a:effectLst/>
                          <a:latin typeface="Times New Roman" pitchFamily="18" charset="0"/>
                          <a:ea typeface="+mn-ea"/>
                          <a:cs typeface="Times New Roman" pitchFamily="18" charset="0"/>
                        </a:rPr>
                        <a:t>).</a:t>
                      </a:r>
                      <a:endParaRPr lang="ru-RU" dirty="0">
                        <a:latin typeface="Times New Roman" pitchFamily="18" charset="0"/>
                        <a:cs typeface="Times New Roman" pitchFamily="18" charset="0"/>
                      </a:endParaRPr>
                    </a:p>
                  </a:txBody>
                  <a:tcPr anchor="ctr"/>
                </a:tc>
              </a:tr>
            </a:tbl>
          </a:graphicData>
        </a:graphic>
      </p:graphicFrame>
    </p:spTree>
    <p:extLst>
      <p:ext uri="{BB962C8B-B14F-4D97-AF65-F5344CB8AC3E}">
        <p14:creationId xmlns:p14="http://schemas.microsoft.com/office/powerpoint/2010/main" val="23614268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4464496"/>
          </a:xfrm>
        </p:spPr>
        <p:txBody>
          <a:bodyPr/>
          <a:lstStyle/>
          <a:p>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2853262293"/>
              </p:ext>
            </p:extLst>
          </p:nvPr>
        </p:nvGraphicFramePr>
        <p:xfrm>
          <a:off x="251520" y="260648"/>
          <a:ext cx="8568952" cy="6409300"/>
        </p:xfrm>
        <a:graphic>
          <a:graphicData uri="http://schemas.openxmlformats.org/drawingml/2006/table">
            <a:tbl>
              <a:tblPr firstRow="1" bandRow="1">
                <a:tableStyleId>{7DF18680-E054-41AD-8BC1-D1AEF772440D}</a:tableStyleId>
              </a:tblPr>
              <a:tblGrid>
                <a:gridCol w="4284476"/>
                <a:gridCol w="4284476"/>
              </a:tblGrid>
              <a:tr h="1044116">
                <a:tc>
                  <a:txBody>
                    <a:bodyPr/>
                    <a:lstStyle/>
                    <a:p>
                      <a:pPr algn="ctr"/>
                      <a:r>
                        <a:rPr lang="en-US" sz="2400" b="1" i="0" kern="1200" dirty="0" err="1" smtClean="0">
                          <a:solidFill>
                            <a:schemeClr val="lt1"/>
                          </a:solidFill>
                          <a:effectLst/>
                          <a:latin typeface="Times New Roman" pitchFamily="18" charset="0"/>
                          <a:ea typeface="+mn-ea"/>
                          <a:cs typeface="Times New Roman" pitchFamily="18" charset="0"/>
                        </a:rPr>
                        <a:t>Ijtimoiy</a:t>
                      </a:r>
                      <a:r>
                        <a:rPr lang="en-US" sz="2400" b="1" i="0" kern="1200" dirty="0" smtClean="0">
                          <a:solidFill>
                            <a:schemeClr val="lt1"/>
                          </a:solidFill>
                          <a:effectLst/>
                          <a:latin typeface="Times New Roman" pitchFamily="18" charset="0"/>
                          <a:ea typeface="+mn-ea"/>
                          <a:cs typeface="Times New Roman" pitchFamily="18" charset="0"/>
                        </a:rPr>
                        <a:t> </a:t>
                      </a:r>
                      <a:r>
                        <a:rPr lang="en-US" sz="2400" b="1" i="0" kern="1200" dirty="0" err="1" smtClean="0">
                          <a:solidFill>
                            <a:schemeClr val="lt1"/>
                          </a:solidFill>
                          <a:effectLst/>
                          <a:latin typeface="Times New Roman" pitchFamily="18" charset="0"/>
                          <a:ea typeface="+mn-ea"/>
                          <a:cs typeface="Times New Roman" pitchFamily="18" charset="0"/>
                        </a:rPr>
                        <a:t>maqsad</a:t>
                      </a:r>
                      <a:r>
                        <a:rPr lang="en-US" sz="2400" b="1" i="0" kern="1200" dirty="0" smtClean="0">
                          <a:solidFill>
                            <a:schemeClr val="lt1"/>
                          </a:solidFill>
                          <a:effectLst/>
                          <a:latin typeface="Times New Roman" pitchFamily="18" charset="0"/>
                          <a:ea typeface="+mn-ea"/>
                          <a:cs typeface="Times New Roman" pitchFamily="18" charset="0"/>
                        </a:rPr>
                        <a:t> </a:t>
                      </a:r>
                      <a:r>
                        <a:rPr lang="en-US" sz="2400" b="1" i="0" kern="1200" dirty="0" err="1" smtClean="0">
                          <a:solidFill>
                            <a:schemeClr val="lt1"/>
                          </a:solidFill>
                          <a:effectLst/>
                          <a:latin typeface="Times New Roman" pitchFamily="18" charset="0"/>
                          <a:ea typeface="+mn-ea"/>
                          <a:cs typeface="Times New Roman" pitchFamily="18" charset="0"/>
                        </a:rPr>
                        <a:t>ko'rsatkichlari</a:t>
                      </a:r>
                      <a:r>
                        <a:rPr lang="en-US" sz="2400" b="1" i="0" kern="1200" dirty="0" smtClean="0">
                          <a:solidFill>
                            <a:schemeClr val="lt1"/>
                          </a:solidFill>
                          <a:effectLst/>
                          <a:latin typeface="Times New Roman" pitchFamily="18" charset="0"/>
                          <a:ea typeface="+mn-ea"/>
                          <a:cs typeface="Times New Roman" pitchFamily="18" charset="0"/>
                        </a:rPr>
                        <a:t>.</a:t>
                      </a:r>
                      <a:endParaRPr lang="ru-RU" sz="2400" b="1" dirty="0">
                        <a:latin typeface="Times New Roman" pitchFamily="18" charset="0"/>
                        <a:cs typeface="Times New Roman" pitchFamily="18" charset="0"/>
                      </a:endParaRPr>
                    </a:p>
                  </a:txBody>
                  <a:tcPr anchor="ctr"/>
                </a:tc>
                <a:tc>
                  <a:txBody>
                    <a:bodyPr/>
                    <a:lstStyle/>
                    <a:p>
                      <a:pPr algn="ctr"/>
                      <a:r>
                        <a:rPr lang="en-US" sz="2400" b="1" i="0" kern="1200" dirty="0" err="1" smtClean="0">
                          <a:solidFill>
                            <a:schemeClr val="lt1"/>
                          </a:solidFill>
                          <a:effectLst/>
                          <a:latin typeface="Times New Roman" pitchFamily="18" charset="0"/>
                          <a:ea typeface="+mn-ea"/>
                          <a:cs typeface="Times New Roman" pitchFamily="18" charset="0"/>
                        </a:rPr>
                        <a:t>Funktsional</a:t>
                      </a:r>
                      <a:r>
                        <a:rPr lang="en-US" sz="2400" b="1" i="0" kern="1200" dirty="0" smtClean="0">
                          <a:solidFill>
                            <a:schemeClr val="lt1"/>
                          </a:solidFill>
                          <a:effectLst/>
                          <a:latin typeface="Times New Roman" pitchFamily="18" charset="0"/>
                          <a:ea typeface="+mn-ea"/>
                          <a:cs typeface="Times New Roman" pitchFamily="18" charset="0"/>
                        </a:rPr>
                        <a:t> </a:t>
                      </a:r>
                      <a:r>
                        <a:rPr lang="en-US" sz="2400" b="1" i="0" kern="1200" dirty="0" err="1" smtClean="0">
                          <a:solidFill>
                            <a:schemeClr val="lt1"/>
                          </a:solidFill>
                          <a:effectLst/>
                          <a:latin typeface="Times New Roman" pitchFamily="18" charset="0"/>
                          <a:ea typeface="+mn-ea"/>
                          <a:cs typeface="Times New Roman" pitchFamily="18" charset="0"/>
                        </a:rPr>
                        <a:t>maqsad</a:t>
                      </a:r>
                      <a:r>
                        <a:rPr lang="en-US" sz="2400" b="1" i="0" kern="1200" dirty="0" smtClean="0">
                          <a:solidFill>
                            <a:schemeClr val="lt1"/>
                          </a:solidFill>
                          <a:effectLst/>
                          <a:latin typeface="Times New Roman" pitchFamily="18" charset="0"/>
                          <a:ea typeface="+mn-ea"/>
                          <a:cs typeface="Times New Roman" pitchFamily="18" charset="0"/>
                        </a:rPr>
                        <a:t> </a:t>
                      </a:r>
                      <a:r>
                        <a:rPr lang="en-US" sz="2400" b="1" i="0" kern="1200" dirty="0" err="1" smtClean="0">
                          <a:solidFill>
                            <a:schemeClr val="lt1"/>
                          </a:solidFill>
                          <a:effectLst/>
                          <a:latin typeface="Times New Roman" pitchFamily="18" charset="0"/>
                          <a:ea typeface="+mn-ea"/>
                          <a:cs typeface="Times New Roman" pitchFamily="18" charset="0"/>
                        </a:rPr>
                        <a:t>ko'rsatkichlari</a:t>
                      </a:r>
                      <a:r>
                        <a:rPr lang="en-US" sz="2400" b="1" i="0" kern="1200" dirty="0" smtClean="0">
                          <a:solidFill>
                            <a:schemeClr val="lt1"/>
                          </a:solidFill>
                          <a:effectLst/>
                          <a:latin typeface="Times New Roman" pitchFamily="18" charset="0"/>
                          <a:ea typeface="+mn-ea"/>
                          <a:cs typeface="Times New Roman" pitchFamily="18" charset="0"/>
                        </a:rPr>
                        <a:t>.</a:t>
                      </a:r>
                      <a:endParaRPr lang="ru-RU" sz="2400" b="1" dirty="0">
                        <a:latin typeface="Times New Roman" pitchFamily="18" charset="0"/>
                        <a:cs typeface="Times New Roman" pitchFamily="18" charset="0"/>
                      </a:endParaRPr>
                    </a:p>
                  </a:txBody>
                  <a:tcPr anchor="ctr"/>
                </a:tc>
              </a:tr>
              <a:tr h="1044116">
                <a:tc>
                  <a:txBody>
                    <a:bodyPr/>
                    <a:lstStyle/>
                    <a:p>
                      <a:r>
                        <a:rPr lang="en-US" sz="1800" b="0" i="0" kern="1200" dirty="0" err="1" smtClean="0">
                          <a:solidFill>
                            <a:schemeClr val="dk1"/>
                          </a:solidFill>
                          <a:effectLst/>
                          <a:latin typeface="Times New Roman" pitchFamily="18" charset="0"/>
                          <a:ea typeface="+mn-ea"/>
                          <a:cs typeface="Times New Roman" pitchFamily="18" charset="0"/>
                        </a:rPr>
                        <a:t>Jamiyat</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uchun</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ishlab</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chiqarishning</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maqsadga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muvofiqligi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Aholining</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ma'lum</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turdagi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mahsulotga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qondirilmagan</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talabi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bormi</a:t>
                      </a:r>
                      <a:endParaRPr lang="ru-RU" dirty="0">
                        <a:latin typeface="Times New Roman" pitchFamily="18" charset="0"/>
                        <a:cs typeface="Times New Roman" pitchFamily="18" charset="0"/>
                      </a:endParaRPr>
                    </a:p>
                  </a:txBody>
                  <a:tcPr anchor="ctr"/>
                </a:tc>
                <a:tc>
                  <a:txBody>
                    <a:bodyPr/>
                    <a:lstStyle/>
                    <a:p>
                      <a:r>
                        <a:rPr lang="en-US" sz="1800" b="0" i="0" kern="1200" dirty="0" err="1" smtClean="0">
                          <a:solidFill>
                            <a:schemeClr val="dk1"/>
                          </a:solidFill>
                          <a:effectLst/>
                          <a:latin typeface="Times New Roman" pitchFamily="18" charset="0"/>
                          <a:ea typeface="+mn-ea"/>
                          <a:cs typeface="Times New Roman" pitchFamily="18" charset="0"/>
                        </a:rPr>
                        <a:t>Qo'llashning</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ko'p</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qirraliligi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Mahsulot</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qancha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ko'p</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qo'llansa</a:t>
                      </a:r>
                      <a:r>
                        <a:rPr lang="en-US" sz="1800" b="0" i="0" kern="1200" dirty="0" smtClean="0">
                          <a:solidFill>
                            <a:schemeClr val="dk1"/>
                          </a:solidFill>
                          <a:effectLst/>
                          <a:latin typeface="Times New Roman" pitchFamily="18" charset="0"/>
                          <a:ea typeface="+mn-ea"/>
                          <a:cs typeface="Times New Roman" pitchFamily="18" charset="0"/>
                        </a:rPr>
                        <a:t>, u </a:t>
                      </a:r>
                      <a:r>
                        <a:rPr lang="en-US" sz="1800" b="0" i="0" kern="1200" dirty="0" err="1" smtClean="0">
                          <a:solidFill>
                            <a:schemeClr val="dk1"/>
                          </a:solidFill>
                          <a:effectLst/>
                          <a:latin typeface="Times New Roman" pitchFamily="18" charset="0"/>
                          <a:ea typeface="+mn-ea"/>
                          <a:cs typeface="Times New Roman" pitchFamily="18" charset="0"/>
                        </a:rPr>
                        <a:t>aholi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orasida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shunchalik</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mashhur</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bo'ladi</a:t>
                      </a:r>
                      <a:endParaRPr lang="ru-RU" dirty="0">
                        <a:latin typeface="Times New Roman" pitchFamily="18" charset="0"/>
                        <a:cs typeface="Times New Roman" pitchFamily="18" charset="0"/>
                      </a:endParaRPr>
                    </a:p>
                  </a:txBody>
                  <a:tcPr anchor="ctr"/>
                </a:tc>
              </a:tr>
              <a:tr h="1044116">
                <a:tc>
                  <a:txBody>
                    <a:bodyPr/>
                    <a:lstStyle/>
                    <a:p>
                      <a:r>
                        <a:rPr lang="en-US" sz="1800" b="0" i="0" kern="1200" dirty="0" err="1" smtClean="0">
                          <a:solidFill>
                            <a:schemeClr val="dk1"/>
                          </a:solidFill>
                          <a:effectLst/>
                          <a:latin typeface="Times New Roman" pitchFamily="18" charset="0"/>
                          <a:ea typeface="+mn-ea"/>
                          <a:cs typeface="Times New Roman" pitchFamily="18" charset="0"/>
                        </a:rPr>
                        <a:t>ijtimoiy</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maqsadlilik</a:t>
                      </a:r>
                      <a:r>
                        <a:rPr lang="en-US" sz="1800" b="0" i="0" kern="1200" dirty="0" smtClean="0">
                          <a:solidFill>
                            <a:schemeClr val="dk1"/>
                          </a:solidFill>
                          <a:effectLst/>
                          <a:latin typeface="Times New Roman" pitchFamily="18" charset="0"/>
                          <a:ea typeface="+mn-ea"/>
                          <a:cs typeface="Times New Roman" pitchFamily="18" charset="0"/>
                        </a:rPr>
                        <a:t>. Bu </a:t>
                      </a:r>
                      <a:r>
                        <a:rPr lang="en-US" sz="1800" b="0" i="0" kern="1200" dirty="0" err="1" smtClean="0">
                          <a:solidFill>
                            <a:schemeClr val="dk1"/>
                          </a:solidFill>
                          <a:effectLst/>
                          <a:latin typeface="Times New Roman" pitchFamily="18" charset="0"/>
                          <a:ea typeface="+mn-ea"/>
                          <a:cs typeface="Times New Roman" pitchFamily="18" charset="0"/>
                        </a:rPr>
                        <a:t>mahsulot</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qaysi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iste'molchilar</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guruhlari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uchun</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mo'ljallangan</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masalan</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bolalar</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yoki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parhez</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ovqatlanish</a:t>
                      </a:r>
                      <a:r>
                        <a:rPr lang="en-US" sz="1800" b="0" i="0" kern="1200" dirty="0" smtClean="0">
                          <a:solidFill>
                            <a:schemeClr val="dk1"/>
                          </a:solidFill>
                          <a:effectLst/>
                          <a:latin typeface="Times New Roman" pitchFamily="18" charset="0"/>
                          <a:ea typeface="+mn-ea"/>
                          <a:cs typeface="Times New Roman" pitchFamily="18" charset="0"/>
                        </a:rPr>
                        <a:t>)</a:t>
                      </a:r>
                      <a:endParaRPr lang="ru-RU" dirty="0">
                        <a:latin typeface="Times New Roman" pitchFamily="18" charset="0"/>
                        <a:cs typeface="Times New Roman" pitchFamily="18" charset="0"/>
                      </a:endParaRPr>
                    </a:p>
                  </a:txBody>
                  <a:tcPr anchor="ctr"/>
                </a:tc>
                <a:tc>
                  <a:txBody>
                    <a:bodyPr/>
                    <a:lstStyle/>
                    <a:p>
                      <a:r>
                        <a:rPr lang="en-US" sz="1800" b="0" i="0" kern="1200" dirty="0" err="1" smtClean="0">
                          <a:solidFill>
                            <a:schemeClr val="dk1"/>
                          </a:solidFill>
                          <a:effectLst/>
                          <a:latin typeface="Times New Roman" pitchFamily="18" charset="0"/>
                          <a:ea typeface="+mn-ea"/>
                          <a:cs typeface="Times New Roman" pitchFamily="18" charset="0"/>
                        </a:rPr>
                        <a:t>Asosiy</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funktsiyaning</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bajarilishiga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muvofiqligi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mahsulotning</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foydaliligi</a:t>
                      </a:r>
                      <a:r>
                        <a:rPr lang="en-US" sz="1800" b="0" i="0" kern="1200" dirty="0" smtClean="0">
                          <a:solidFill>
                            <a:schemeClr val="dk1"/>
                          </a:solidFill>
                          <a:effectLst/>
                          <a:latin typeface="Times New Roman" pitchFamily="18" charset="0"/>
                          <a:ea typeface="+mn-ea"/>
                          <a:cs typeface="Times New Roman" pitchFamily="18" charset="0"/>
                        </a:rPr>
                        <a:t>)</a:t>
                      </a:r>
                      <a:endParaRPr lang="ru-RU" dirty="0">
                        <a:latin typeface="Times New Roman" pitchFamily="18" charset="0"/>
                        <a:cs typeface="Times New Roman" pitchFamily="18" charset="0"/>
                      </a:endParaRPr>
                    </a:p>
                  </a:txBody>
                  <a:tcPr anchor="ctr"/>
                </a:tc>
              </a:tr>
              <a:tr h="1044116">
                <a:tc>
                  <a:txBody>
                    <a:bodyPr/>
                    <a:lstStyle/>
                    <a:p>
                      <a:r>
                        <a:rPr lang="en-US" sz="1800" b="0" i="0" kern="1200" dirty="0" smtClean="0">
                          <a:solidFill>
                            <a:schemeClr val="dk1"/>
                          </a:solidFill>
                          <a:effectLst/>
                          <a:latin typeface="Times New Roman" pitchFamily="18" charset="0"/>
                          <a:ea typeface="+mn-ea"/>
                          <a:cs typeface="Times New Roman" pitchFamily="18" charset="0"/>
                        </a:rPr>
                        <a:t>Optimal </a:t>
                      </a:r>
                      <a:r>
                        <a:rPr lang="en-US" sz="1800" b="0" i="0" kern="1200" dirty="0" err="1" smtClean="0">
                          <a:solidFill>
                            <a:schemeClr val="dk1"/>
                          </a:solidFill>
                          <a:effectLst/>
                          <a:latin typeface="Times New Roman" pitchFamily="18" charset="0"/>
                          <a:ea typeface="+mn-ea"/>
                          <a:cs typeface="Times New Roman" pitchFamily="18" charset="0"/>
                        </a:rPr>
                        <a:t>assortimentga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muvofiqlik</a:t>
                      </a:r>
                      <a:endParaRPr lang="ru-RU" dirty="0">
                        <a:latin typeface="Times New Roman" pitchFamily="18" charset="0"/>
                        <a:cs typeface="Times New Roman" pitchFamily="18" charset="0"/>
                      </a:endParaRPr>
                    </a:p>
                  </a:txBody>
                  <a:tcPr anchor="ctr"/>
                </a:tc>
                <a:tc>
                  <a:txBody>
                    <a:bodyPr/>
                    <a:lstStyle/>
                    <a:p>
                      <a:endParaRPr lang="ru-RU" dirty="0">
                        <a:latin typeface="Times New Roman" pitchFamily="18" charset="0"/>
                        <a:cs typeface="Times New Roman" pitchFamily="18" charset="0"/>
                      </a:endParaRPr>
                    </a:p>
                  </a:txBody>
                  <a:tcPr anchor="ctr"/>
                </a:tc>
              </a:tr>
              <a:tr h="1044116">
                <a:tc>
                  <a:txBody>
                    <a:bodyPr/>
                    <a:lstStyle/>
                    <a:p>
                      <a:r>
                        <a:rPr lang="en-US" sz="1800" b="0" i="0" kern="1200" dirty="0" err="1" smtClean="0">
                          <a:solidFill>
                            <a:schemeClr val="dk1"/>
                          </a:solidFill>
                          <a:effectLst/>
                          <a:latin typeface="Times New Roman" pitchFamily="18" charset="0"/>
                          <a:ea typeface="+mn-ea"/>
                          <a:cs typeface="Times New Roman" pitchFamily="18" charset="0"/>
                        </a:rPr>
                        <a:t>Eskirganlik</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Shu</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kabi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tovarlar</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guruhiga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talab</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kamaydimi</a:t>
                      </a:r>
                      <a:endParaRPr lang="ru-RU" dirty="0">
                        <a:latin typeface="Times New Roman" pitchFamily="18" charset="0"/>
                        <a:cs typeface="Times New Roman" pitchFamily="18" charset="0"/>
                      </a:endParaRPr>
                    </a:p>
                  </a:txBody>
                  <a:tcPr anchor="ctr"/>
                </a:tc>
                <a:tc>
                  <a:txBody>
                    <a:bodyPr/>
                    <a:lstStyle/>
                    <a:p>
                      <a:endParaRPr lang="ru-RU" dirty="0">
                        <a:latin typeface="Times New Roman" pitchFamily="18" charset="0"/>
                        <a:cs typeface="Times New Roman" pitchFamily="18" charset="0"/>
                      </a:endParaRPr>
                    </a:p>
                  </a:txBody>
                  <a:tcPr anchor="ctr"/>
                </a:tc>
              </a:tr>
              <a:tr h="1044116">
                <a:tc>
                  <a:txBody>
                    <a:bodyPr/>
                    <a:lstStyle/>
                    <a:p>
                      <a:r>
                        <a:rPr lang="en-US" sz="1800" b="0" i="0" kern="1200" dirty="0" err="1" smtClean="0">
                          <a:solidFill>
                            <a:schemeClr val="dk1"/>
                          </a:solidFill>
                          <a:effectLst/>
                          <a:latin typeface="Times New Roman" pitchFamily="18" charset="0"/>
                          <a:ea typeface="+mn-ea"/>
                          <a:cs typeface="Times New Roman" pitchFamily="18" charset="0"/>
                        </a:rPr>
                        <a:t>Bog'langan</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ijtimoiy</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ta'sir</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Ishlab</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chiqarish</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yangi</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iste'molchilar</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talablariga</a:t>
                      </a:r>
                      <a:r>
                        <a:rPr lang="en-US" sz="1800" b="0" i="0" kern="1200" dirty="0" smtClean="0">
                          <a:solidFill>
                            <a:schemeClr val="dk1"/>
                          </a:solidFill>
                          <a:effectLst/>
                          <a:latin typeface="Times New Roman" pitchFamily="18" charset="0"/>
                          <a:ea typeface="+mn-ea"/>
                          <a:cs typeface="Times New Roman" pitchFamily="18" charset="0"/>
                        </a:rPr>
                        <a:t> </a:t>
                      </a:r>
                      <a:r>
                        <a:rPr lang="en-US" sz="1800" b="0" i="0" kern="1200" dirty="0" err="1" smtClean="0">
                          <a:solidFill>
                            <a:schemeClr val="dk1"/>
                          </a:solidFill>
                          <a:effectLst/>
                          <a:latin typeface="Times New Roman" pitchFamily="18" charset="0"/>
                          <a:ea typeface="+mn-ea"/>
                          <a:cs typeface="Times New Roman" pitchFamily="18" charset="0"/>
                        </a:rPr>
                        <a:t>moslangan</a:t>
                      </a:r>
                      <a:endParaRPr lang="ru-RU" dirty="0">
                        <a:latin typeface="Times New Roman" pitchFamily="18" charset="0"/>
                        <a:cs typeface="Times New Roman" pitchFamily="18" charset="0"/>
                      </a:endParaRPr>
                    </a:p>
                  </a:txBody>
                  <a:tcPr anchor="ctr"/>
                </a:tc>
                <a:tc>
                  <a:txBody>
                    <a:bodyPr/>
                    <a:lstStyle/>
                    <a:p>
                      <a:endParaRPr lang="ru-RU" dirty="0">
                        <a:latin typeface="Times New Roman" pitchFamily="18" charset="0"/>
                        <a:cs typeface="Times New Roman" pitchFamily="18" charset="0"/>
                      </a:endParaRPr>
                    </a:p>
                  </a:txBody>
                  <a:tcPr anchor="ctr"/>
                </a:tc>
              </a:tr>
            </a:tbl>
          </a:graphicData>
        </a:graphic>
      </p:graphicFrame>
    </p:spTree>
    <p:extLst>
      <p:ext uri="{BB962C8B-B14F-4D97-AF65-F5344CB8AC3E}">
        <p14:creationId xmlns:p14="http://schemas.microsoft.com/office/powerpoint/2010/main" val="21356752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348880"/>
            <a:ext cx="8229600" cy="1143000"/>
          </a:xfrm>
        </p:spPr>
        <p:txBody>
          <a:bodyPr/>
          <a:lstStyle/>
          <a:p>
            <a:r>
              <a:rPr lang="en-US" b="1" dirty="0" err="1" smtClean="0">
                <a:latin typeface="Times New Roman" pitchFamily="18" charset="0"/>
                <a:cs typeface="Times New Roman" pitchFamily="18" charset="0"/>
              </a:rPr>
              <a:t>E’tiboringiz</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uchun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raxmat</a:t>
            </a:r>
            <a:r>
              <a:rPr lang="en-US"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209241887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387</Words>
  <Application>Microsoft Office PowerPoint</Application>
  <PresentationFormat>Экран (4:3)</PresentationFormat>
  <Paragraphs>31</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Mavzu: Kirish. Qishloq xo‘jaligi  mahsulotlarini saqlashda sifatni sensorik baholashning ahamiyati. Reja: 1. Qishloq xo’jalik mahsulotlarini sifatli saqlashdagi zamonaviy texnologiyalar. 2. Qishloq xo’jalik mahsulotlarini sifatini nazorat qilish. 3. Mahsulot sifati haqidagi ma’lumotlarni standartlashtirish va kodlashning zamonaviy usullari</vt:lpstr>
      <vt:lpstr>Кirish. Hozirgi kunda turli xil qishloq xo‘jaligi mahsulotlari, xususan, chorvachilik mahsulotlari, meva-sabzavot mahsulotlari, texnik va boshqa ekinlarni yetishtirish, tashish, saqlash va qayta ishlash masalalari yetarlicha o‘rganilgan deb bo‘lmaydi. Bundan tashqari sohadagi ilg’or fan-texnika yutuqlari ishlab chiqarishga keng joriy etilmayapti. Mazkur fan bo‘lg’usi mutaxassislarning nazariy bilimlarini mustahkamlashi bilan bir qatorda, chorvachilik mahsulotlari, meva-sabzavot, texnik ekinlarni saqlash, ularga birlamchi ishlov berish va qayta ishlash bilan bog’liq zarur malakalarni egallashga imkon beradi.</vt:lpstr>
      <vt:lpstr>Fanni o‘qitishdan maqsad - sifatning  qishloq  xo‘jaligi  mahsulotlarini saqlash  va  dastlabki  qayta  ishlashdagi  ahamiyati,  sifatni  baholash jarayonida baholash  usulini  to‘g‘ri  tanlash  va  yangi  texnologiyalarni  qo‘llashni o‘rganishdir.    Fanning vazifasi - uni  o‘rganuvchilarga  qishloq  xo‘jaligi  mahsulotlarini aholiga  sifatli  qilib  yetkazib  berish,  saqlashda  sensorik  baholashdan foydalanish; mahsulotlarni omborxona, tayyorlov makonlari va dastlabki ishlov berish korxonalariga o‘z vaqtida va sifatini tushirmasdan yetkazish; qishloq xo‘jaligi  mahsulotlarini  sifatli saqlash va birlamchi qayta ishlashda sifatni baholash; mahsulot sifatini aniqlashda sensorik baholash usulini qo‘llash yuzasidan bilimlar berishdan iborat.</vt:lpstr>
      <vt:lpstr>Fanni o‘zlashtirish natijasida talaba: - qishloq xo‘jaligi mahsulotlarini sifatini baholashning usullari; - sensorik baholashning xususiyatlari; sensorik baholashda qo‘llaniladigan texnologiyalar; - mahsulotlarning sifatiga qo‘yiladigan talablar  to‘g‘risida tasavurga ega bo‘lishi; - qishloq xo‘jaligi mahsulotlarini sensorik baholashni; - sensorik baholashdagi asosiy mezonlarni; - sensorik  baholashda  hissiy  va  biokimyoviy  jarayonni bilishi va ulardan foydalana olishi; - effektiv baholashni amalga oshirish; - mahsulot haqidagi ob’yektiv omillardan foydalanish; - hom ashyo va qayta ishalangan mahsulotni  qadoqlashda istiqbolli  idishlardan foydalanish;  - effektiv baholash ko‘nikmalariga ega bo‘lishi kerak.</vt:lpstr>
      <vt:lpstr>Qishloq xo‘jalik mahsulotlarining sifati iste’mol xususiyatlari yig’indisi bo‘lib, xalq xo‘jaligi va aholining muayyan ehtiyojlarini qondirishi orqali belgilanadi. Mahsulot sifa­ti uning bir qator xossalarining majmui hisoblanadi. Qishloq xo‘jalik mahsulotlarining sifati tabiiy xarakterga ega bo‘lgan ob’yektiv omillar ta’sirida shakllanadi. Shu sababli mamlakatimizning turli mintaqalarida yetishtirilgan mah­sulotning sifatini tabaqalashtirib baholash maqsadga muvofiq.</vt:lpstr>
      <vt:lpstr>Презентация PowerPoint</vt:lpstr>
      <vt:lpstr>Презентация PowerPoint</vt:lpstr>
      <vt:lpstr>Sezgi organlari yordamida amalga oshiriladigan sensorik tahlil oziq-ovqat mahsulotlari sifatini aniqlashning eng qadimiy va keng tarqalgan usullaridan biridir. Bugungi kunda mahsulot sifatini organoleptik baholashning laboratoriya usullari ancha murakkab va ko'p vaqt talab etadi, lekin ayni paytda ular mahsulotning ko'plab o'ziga xos xususiyatlarini tavsiflash imkonini beradi. Ular mahsulot sifatini ob‘yektiv va nisbatan tez umumiy baholashga xissa qo'shadi. Ishlab chiqarishning alohida bosqichlarida amalga oshiriladigan sensorik boshqaruv ularni maqsadli va tezkor tuzatish imkonini beradi. To'g'ri tashkil etilganda, tovarlarni baholashning organoleptik usuli uning sezgirligi bo'yicha bir qator instrumental o'lchovlardan oshib ketadi. Xatolar faqat ekspertlar guruhini tanlash qoidalari buzilganda va noprofessional yondashuvdan foydalanilganda yuzaga kelishi mumkin.</vt:lpstr>
      <vt:lpstr>Презентация PowerPoint</vt:lpstr>
      <vt:lpstr>Usulning mohiyati. Organoleptik usullar xom ashyoning ham, tayyor mahsulotning ham ozuqaviy qiymatini xarakterlovchi ko'rsatkichlarni har tomonlama baholash uchun hislar: teginish, ko'rish, ta'm va hid yordamida qo'llaniladi. Organoleptik usulning asosiy afzalligi oziq-ovqat mahsulotlarining xossalari haqida qisqa vaqt ichida tasavvurga ega bo'lish qobiliyatidir. Mahsulotlarni sensorli baholashni bajarish tanaga tanish bo'lgan idrok etish ketma-ketligiga muvofiq amalga oshiriladi. Shunday qilib, birinchi navbatda, mahsulotning tashqi ko'rinishini, shakli va rangini vizual baholash amalga oshiriladi. Shundan so'ng, hid hissi organoleptik baholash usuliga kiritilgan. Va faqat oxirgi bosqichda u yoki bu oziq-ovqat mahsulotining ta'm sezgilari xarakterlanadi - ta'mi, tuzilishi va shiraliligi. Natijalarni miqdoriy baholash uchun tovar sifatini baholashning organoleptik usullari ball tizimidan foydalanadi. Har qanday mahsulotning sensorli tahlilini o'tkazish usullarida har bir sifat ko'rsatkichiga ma'lum miqdordagi ball beriladi. Shunday qilib, go'sht mahsulotlarining sifatini baholashda besh va to'qqiz balli shkalalar qo'llaniladi. Shuning uchun ulardagi har bir ko'rsatkich 5 yoki 9 daraja sifatga ega.</vt:lpstr>
      <vt:lpstr>Fanning rivojlanish tarixi Organoleptika mustaqil fan sifatida XX asrning ikkinchi yarmida shakllana boshladi. Sensorik tahlilni amalga oshirishda oziq-ovqat mahsulotlarini organoleptik tekshirishning zamonaviy usullarini yaxshi bilishi kerak bo'lgan ekspertning professionalligi muhim ahamiyatga ega. Psixotexnika xususiyatlariga ko'ra tatib ko'radiganlarni tanlash zarurati birinchi marta 1933 yilda Moskva xalq xo'jaligi institutining tovarshunoslik kafedrasida ishlagan professor   V. S. Gruner tomonidan asoslab berilgan. Ammo birinchi ekspert tanlash usullari AQShda ishlab chiqilgan. Ushbu ishlanmalarda odamlarning sezuvchanlik qobiliyatini oshirishga asoslangan organoleptik tekshirish usuli uchun tadqiqotchilarni tanlash tamoyillari alohida o'rin tutadi. Shunday qilib, 1957 yilda D. E. Tilgner mutaxassislar rioya qilishlari kerak bo'lgan sensorik minimum tushunchasini kiritdi. U shu mavzuda SSSRda rus tilida chop etilgan birinchi ilmiy ishning ham muallifidir.</vt:lpstr>
      <vt:lpstr>Tovarlarni organoleptik baholash usullari bo'yicha eng faol mahalliy ishlanmalar 1970-1980 yillarda amalga oshirilgan: -Solntseva G. L. go'shtni qayta ishlash sanoati uchun mos bo'lgan desertlarni tanlash metodologiyasini yaratishga rahbarlik qildi. -Safronova T. M. baliqchilik sanoati uchun ekspert sinov dasturlarini ishlab chiqdi. -Chebotarev A. I. Sut sanoatida tadqiqotchilarni tayyorlash va tanlash usullarini ishlab chiqishga rahbarlik qilgan. -Puchkova L. I. non mahsulotlarini organoleptik tahlil qilish usullarini takomillashtirdi.</vt:lpstr>
      <vt:lpstr>Презентация PowerPoint</vt:lpstr>
      <vt:lpstr>Usulning xususiyatlari. Organoleptik baholash deganda ma'lum bir mahsulotni baholash uchun mos bo'lgan aniq organoleptik ko'rsatkichlarni tanlash, ushbu ko'rsatkichlarni baholash, shuningdek ularning qiymatlarini asosiylari bilan taqqoslash kabi ko'plab operatsiyalar to'plami tushuniladi. Odatda organoleptik ko'rsatkichlar quyidagi ketma-ketlikda tahlil qilinadi: Tashqi ko'rinishi, rangi, hidi, tuzilishi, ta'mi. Tashqi ko'rinishni baholash mahsulot yoki tovar birliklarining shakli, sirtining tabiati, hajmining bir xilligini aniqlashni o'z ichiga oladi. Organoleptik usul bilan aniqlangan tashqi ko'rinish murakkab xarakteristika bo'lib, geometrik shakl, rang va sirt holati kabi bir qator individual ko'rsatkichlarni o'z ichiga oladi. Ba'zi turdagi mahsulotlar o'ziga xos ko'rsatkichlar bilan "tashqi ko'rinish" kompleks ko'rsatkichini qo'shishni talab qiladi, masalan, idish yoki qadoqlash holati, mahsulotning yangiligi, alohida komponentlarning xususiyatlari. Shunday qilib, muzlatilgan baliqning ko'rinishini baholashda sirning qalinligi va holati ham baholanadi va tuzlangan sabzavotlarni tahlil qilishda sho'r suvning shaffofligi va boshqalar tekshiriladi.</vt:lpstr>
      <vt:lpstr>Mahsulotlarning konsistensiyasini GOST bo'yicha organoleptik usulda aniqlash quyidagi usullar yordamida amalga oshiriladi: presslash, bosish, teshish, kesish, surtish. Ta'mni tahlil qilish nafaqat asosiy ta'm sezgilarini (shirin, nordon, sho'r, achchiq), balki o'tkirlik va yonish, noziklik, to'yinganlik va boshqalarni ham tavsiflaydi. Bundan tashqari, ushbu mahsulotga xos bo'lmagan xorijiy lazzatlarning mavjudligi baholanadi. Ko'pgina oziq-ovqatlarning ta'mi ularning xushbo'yligi bilan bog'liq holda baholanadi. Ular uyg'un bo'lishi kerak.</vt:lpstr>
      <vt:lpstr>Презентация PowerPoint</vt:lpstr>
      <vt:lpstr>Презентация PowerPoint</vt:lpstr>
      <vt:lpstr>Презентация PowerPoint</vt:lpstr>
      <vt:lpstr>E’tiboringiz uchun raxmat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Mavzu: Kirish. Qishloq xo‘jaligi  mahsulotlarini saqlashda sifatini baholashning ahamiyati. Reja: 1. Qishloq xo’jalik mahsulotlarini sifatli saqlashdagi zamonaviy texnologiyalar. 2. Qishloq xo’jalik mahsulotlarini sifatini nazorat qilish. 3. Mahsulot sifati haqidagi ma’lumotlarni standartlashtirish va kodlashning zamonaviy usullari</dc:title>
  <dc:creator>Professional</dc:creator>
  <cp:lastModifiedBy>User Windows</cp:lastModifiedBy>
  <cp:revision>13</cp:revision>
  <dcterms:created xsi:type="dcterms:W3CDTF">2024-09-13T05:17:55Z</dcterms:created>
  <dcterms:modified xsi:type="dcterms:W3CDTF">2024-09-13T09:11:10Z</dcterms:modified>
</cp:coreProperties>
</file>