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5" r:id="rId4"/>
    <p:sldId id="274" r:id="rId5"/>
    <p:sldId id="270" r:id="rId6"/>
    <p:sldId id="269" r:id="rId7"/>
    <p:sldId id="268" r:id="rId8"/>
    <p:sldId id="267" r:id="rId9"/>
    <p:sldId id="266" r:id="rId10"/>
    <p:sldId id="265" r:id="rId11"/>
    <p:sldId id="262" r:id="rId12"/>
    <p:sldId id="264" r:id="rId13"/>
    <p:sldId id="263" r:id="rId14"/>
    <p:sldId id="257" r:id="rId15"/>
    <p:sldId id="261" r:id="rId16"/>
    <p:sldId id="260" r:id="rId17"/>
    <p:sldId id="259" r:id="rId18"/>
    <p:sldId id="258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500042"/>
            <a:ext cx="8143932" cy="5715040"/>
          </a:xfrm>
        </p:spPr>
        <p:txBody>
          <a:bodyPr>
            <a:normAutofit/>
          </a:bodyPr>
          <a:lstStyle/>
          <a:p>
            <a:pPr algn="just"/>
            <a:r>
              <a:rPr lang="uz-Latn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avzu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irqim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lar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 kesimlar.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z-Cyrl-U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Asosiy savollar: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z-Latn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Standartlar. </a:t>
            </a:r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Ko’rinishlar</a:t>
            </a:r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Bosh ko’rinish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2.Qirqimlarning </a:t>
            </a:r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bajarilishi va turlari.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Kesimlar turlari va bajarilishi.  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07223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ES_tradnl" sz="5100" u="sng" dirty="0" smtClean="0">
                <a:latin typeface="Times New Roman" pitchFamily="18" charset="0"/>
                <a:cs typeface="Times New Roman" pitchFamily="18" charset="0"/>
              </a:rPr>
              <a:t>Standartlar.</a:t>
            </a:r>
            <a:r>
              <a:rPr lang="es-ES_tradnl" sz="5100" dirty="0" smtClean="0">
                <a:latin typeface="Times New Roman" pitchFamily="18" charset="0"/>
                <a:cs typeface="Times New Roman" pitchFamily="18" charset="0"/>
              </a:rPr>
              <a:t> Standartlar haqida bir oz bo′lsada kirish qismida ma′lumot olingan edi. Xalq xo′jaliganing barcha sohalariga o′xshab chizmachilik ham standartlashtirilgan.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_tradnl" sz="5100" dirty="0" smtClean="0">
                <a:latin typeface="Times New Roman" pitchFamily="18" charset="0"/>
                <a:cs typeface="Times New Roman" pitchFamily="18" charset="0"/>
              </a:rPr>
              <a:t>Standart O′zbekiston Respublikasining konstruktorlik hujjatlari yagona tizimi (O′z KHYT) 17.11.2003 yilda qabul qilingan va              </a:t>
            </a:r>
            <a:r>
              <a:rPr lang="es-ES_tradnl" sz="5100" u="sng" dirty="0" smtClean="0">
                <a:latin typeface="Times New Roman" pitchFamily="18" charset="0"/>
                <a:cs typeface="Times New Roman" pitchFamily="18" charset="0"/>
              </a:rPr>
              <a:t>O′z DSt_2.001:2003</a:t>
            </a:r>
            <a:r>
              <a:rPr lang="es-ES_tradnl" sz="5100" dirty="0" smtClean="0">
                <a:latin typeface="Times New Roman" pitchFamily="18" charset="0"/>
                <a:cs typeface="Times New Roman" pitchFamily="18" charset="0"/>
              </a:rPr>
              <a:t> deb belgilanadi.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_tradnl" sz="51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O′z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KHYT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Standartlarning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barchasi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standartlashtirish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tarmoqlararo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tizimining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klassiga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100" dirty="0" err="1" smtClean="0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51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r>
              <a:rPr lang="en-GB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401080" cy="5857916"/>
          </a:xfrm>
        </p:spPr>
        <p:txBody>
          <a:bodyPr>
            <a:normAutofit/>
          </a:bodyPr>
          <a:lstStyle/>
          <a:p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O′z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KHYT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Standartining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belgilanishiga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misol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ES_tradnl" dirty="0" smtClean="0">
                <a:latin typeface="Times New Roman" pitchFamily="18" charset="0"/>
                <a:cs typeface="Times New Roman" pitchFamily="18" charset="0"/>
              </a:rPr>
              <a:t>        O′z DSt       2.        0       01     :2003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dirty="0" smtClean="0">
                <a:latin typeface="Times New Roman" pitchFamily="18" charset="0"/>
                <a:cs typeface="Times New Roman" pitchFamily="18" charset="0"/>
              </a:rPr>
              <a:t>Standartni ro′yhatga olingan yil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Guruhdagi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tartib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raqami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guruhining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klassifikatsiyasi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shifri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O′z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KHYT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Standartining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klassi</a:t>
            </a:r>
            <a:endParaRPr lang="uz-Latn-U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O′zbekiston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standartining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belgisi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indeksi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Vazirlar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Mahkamasining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″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O′zbekiston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Respublikasida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standartlashtirish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bo′yicha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ishlarni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to′g′risida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″ 1992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martdagi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93-sonli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qaroriga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binoan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sobiq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SSSR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standartlari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GOST MDH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davlatlararo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standartlari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amal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qilmoqda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bois,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O′z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DSt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ko′rsatilmagan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joyda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GOST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beriladi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072230"/>
          </a:xfrm>
        </p:spPr>
        <p:txBody>
          <a:bodyPr>
            <a:normAutofit/>
          </a:bodyPr>
          <a:lstStyle/>
          <a:p>
            <a:pPr algn="just"/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Xar qanday detal va buyum chizma bo’yicha bajariladi. Chizma orqali biz uning shakli, o’lchamlari va boshqa ma’lumotlarni bilib olamiz. Chizmalar proektsiyalash usullari orqali bajariladi. Proektsiyalash usullari quyidagilarga bo’linadi.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Berilgan detalni (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) sistemaga joylashtirib uning tekisliklardagi to’g’ri burchakli proektsiyalarni topamiz. Bunda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ni - frontal, proektsiyalartekisligi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 H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ni – gorizontalproektsiyalartekisligi deb ataymiz.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8551" t="4938" b="9259"/>
          <a:stretch>
            <a:fillRect/>
          </a:stretch>
        </p:blipFill>
        <p:spPr bwMode="auto">
          <a:xfrm>
            <a:off x="1440031" y="1000108"/>
            <a:ext cx="6489555" cy="5126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472518" cy="5929354"/>
          </a:xfrm>
        </p:spPr>
        <p:txBody>
          <a:bodyPr/>
          <a:lstStyle/>
          <a:p>
            <a:pPr algn="just"/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Detalning tekisliklardagi proektsiyalarini topganimizdan keyin </a:t>
            </a:r>
            <a:r>
              <a:rPr lang="uz-Latn-UZ" sz="36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 – fronntal tekislikni qo’zg’almas deb qarab, </a:t>
            </a:r>
            <a:r>
              <a:rPr lang="uz-Latn-UZ" sz="3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 tekislikni frontal tekislik bilan bitta tekislikka kelguncha X o’qi atrofida pastga tomon </a:t>
            </a:r>
            <a:r>
              <a:rPr lang="uz-Latn-UZ" sz="36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arakatlantiramiz. Keyinchalik shartli ravishda tekisliklarning chegaralarini tashlab yuboramiz, natijada 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rasmda 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tasvirlangan ko’rinishga  ega bo’lamiz.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4332" t="11697" r="8304" b="6038"/>
          <a:stretch>
            <a:fillRect/>
          </a:stretch>
        </p:blipFill>
        <p:spPr bwMode="auto">
          <a:xfrm>
            <a:off x="1428728" y="857232"/>
            <a:ext cx="6143667" cy="5268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858280" cy="64294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Bundankeyindetal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buyum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chizmasini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proektsiyasini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chizganimizda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mana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shunday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soddalashtirilgan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olatda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bajaramiz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Xuddi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detalni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perpendikulyar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(V, H, W)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sistemasiga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joylashtirib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proektsiyalarining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birini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dagi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proektsiyasini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yasaymiz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W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tekisligining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kesishgan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chizig’ini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gorizontal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kesishgan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chizig’i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o’qi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belgilaymiz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yuqoridagi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usulni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qo’llab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uchala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bitta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xoliga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keltiramiz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profil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tekislikni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bitta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tekislik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olatiga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kelguncha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o’qi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atrofida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soat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millari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yo’nalishiga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yo’nalishda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xarakatlanamiz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Shundan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so’ng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o’rinishga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6709" b="12553"/>
          <a:stretch>
            <a:fillRect/>
          </a:stretch>
        </p:blipFill>
        <p:spPr bwMode="auto">
          <a:xfrm>
            <a:off x="1271440" y="714356"/>
            <a:ext cx="7015336" cy="5411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142508" y="1500173"/>
            <a:ext cx="7144268" cy="4143405"/>
          </a:xfrm>
          <a:prstGeom prst="rect">
            <a:avLst/>
          </a:prstGeom>
          <a:noFill/>
          <a:ln>
            <a:noFill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85786" y="357166"/>
            <a:ext cx="768512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Bunda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</a:t>
            </a:r>
            <a:r>
              <a:rPr lang="uz-Latn-UZ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o’qi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ikkiga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bo’linadi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yarmi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profil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tekislik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yarmi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gorizontal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tekislik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bilan</a:t>
            </a:r>
            <a:r>
              <a:rPr kumimoji="0" lang="uz-Latn-U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ketadi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z-Latn-U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z-Latn-UZ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Ko’rinishlarvaularnibajarish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Ba’zan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chizmalardagi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proektsiyalar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yuritiladi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chizmada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O‘z.DS2.301-97 - 2.304-97.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muvofiq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joylashtiriladi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Kubichiga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joylashtirilgan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narsa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tomonlariga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to’g’ri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burchak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proektsiyalanadi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8662" y="785794"/>
            <a:ext cx="7072362" cy="514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Kubning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yog’ida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tasvirlar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narsaning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oldidan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chapdan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o’ngdan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orqadan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ostidan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ko’rinishlarini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Shulardan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oldidan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narsaning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bosh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yuritiladi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Bosh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narsaning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xarakterli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to’grisida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ko’proq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ma’lumot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beradigan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tanlanadi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So’ngra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kub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tomonlari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bitta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tekislikka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yoyiladi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ko’rinishlar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qog’ozda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7-shakl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ko’rsatilagan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tartibda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joylashtiriladi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писание: 1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928794" y="785794"/>
            <a:ext cx="571084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592935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z-Cyrl-UZ" dirty="0" smtClean="0"/>
              <a:t>Qirqimlar asosan GOST 2.305 </a:t>
            </a:r>
            <a:r>
              <a:rPr lang="uz-Latn-UZ" b="1" dirty="0" smtClean="0"/>
              <a:t>97</a:t>
            </a:r>
            <a:r>
              <a:rPr lang="uz-Cyrl-UZ" dirty="0" smtClean="0"/>
              <a:t> ga muvofiq bajariladi. Qirqimlar detallarning </a:t>
            </a:r>
            <a:r>
              <a:rPr lang="uz-Cyrl-UZ" dirty="0" smtClean="0"/>
              <a:t>k</a:t>
            </a:r>
            <a:r>
              <a:rPr lang="uz-Latn-UZ" dirty="0" smtClean="0"/>
              <a:t>o’</a:t>
            </a:r>
            <a:r>
              <a:rPr lang="uz-Cyrl-UZ" dirty="0" smtClean="0"/>
              <a:t>zga k</a:t>
            </a:r>
            <a:r>
              <a:rPr lang="uz-Latn-UZ" dirty="0" smtClean="0"/>
              <a:t>o’</a:t>
            </a:r>
            <a:r>
              <a:rPr lang="uz-Cyrl-UZ" dirty="0" smtClean="0"/>
              <a:t>rinmaydigan </a:t>
            </a:r>
            <a:r>
              <a:rPr lang="uz-Cyrl-UZ" dirty="0" smtClean="0"/>
              <a:t>ichki qismlarni aniqlash maqsadida bajariladi. Agar ichki tuzilishi chizmada aniq tasvirlanmagan </a:t>
            </a:r>
            <a:r>
              <a:rPr lang="uz-Cyrl-UZ" dirty="0" smtClean="0"/>
              <a:t>b</a:t>
            </a:r>
            <a:r>
              <a:rPr lang="uz-Latn-UZ" dirty="0" smtClean="0"/>
              <a:t>o’</a:t>
            </a:r>
            <a:r>
              <a:rPr lang="uz-Cyrl-UZ" dirty="0" smtClean="0"/>
              <a:t>lsa</a:t>
            </a:r>
            <a:r>
              <a:rPr lang="uz-Cyrl-UZ" dirty="0" smtClean="0"/>
              <a:t>, u xolda chizma </a:t>
            </a:r>
            <a:r>
              <a:rPr lang="uz-Cyrl-UZ" dirty="0" smtClean="0"/>
              <a:t>b</a:t>
            </a:r>
            <a:r>
              <a:rPr lang="uz-Latn-UZ" dirty="0" smtClean="0"/>
              <a:t>o’</a:t>
            </a:r>
            <a:r>
              <a:rPr lang="uz-Cyrl-UZ" dirty="0" smtClean="0"/>
              <a:t>yicha </a:t>
            </a:r>
            <a:r>
              <a:rPr lang="uz-Cyrl-UZ" dirty="0" smtClean="0"/>
              <a:t>talab qilingan detalni yasab bґlmaydi. Shuning uchun detalni fikran bir yoki bir necha tekislik bilan іirіib </a:t>
            </a:r>
            <a:r>
              <a:rPr lang="uz-Cyrl-UZ" dirty="0" smtClean="0"/>
              <a:t>k</a:t>
            </a:r>
            <a:r>
              <a:rPr lang="uz-Latn-UZ" dirty="0" smtClean="0"/>
              <a:t>o’</a:t>
            </a:r>
            <a:r>
              <a:rPr lang="uz-Cyrl-UZ" dirty="0" smtClean="0"/>
              <a:t>rsatish </a:t>
            </a:r>
            <a:r>
              <a:rPr lang="uz-Cyrl-UZ" dirty="0" smtClean="0"/>
              <a:t>kerak </a:t>
            </a:r>
            <a:r>
              <a:rPr lang="uz-Cyrl-UZ" dirty="0" smtClean="0"/>
              <a:t>b</a:t>
            </a:r>
            <a:r>
              <a:rPr lang="uz-Latn-UZ" dirty="0" smtClean="0"/>
              <a:t>o’</a:t>
            </a:r>
            <a:r>
              <a:rPr lang="uz-Cyrl-UZ" dirty="0" smtClean="0"/>
              <a:t>ladi</a:t>
            </a:r>
            <a:r>
              <a:rPr lang="uz-Cyrl-UZ" dirty="0" smtClean="0"/>
              <a:t>. Bunda kesuvchi tekislikka tegib turgan yuza va uning orіasida kuzatuvchiga </a:t>
            </a:r>
            <a:r>
              <a:rPr lang="uz-Cyrl-UZ" dirty="0" smtClean="0"/>
              <a:t>k</a:t>
            </a:r>
            <a:r>
              <a:rPr lang="uz-Latn-UZ" dirty="0" smtClean="0"/>
              <a:t>o’</a:t>
            </a:r>
            <a:r>
              <a:rPr lang="uz-Cyrl-UZ" dirty="0" smtClean="0"/>
              <a:t>rinib </a:t>
            </a:r>
            <a:r>
              <a:rPr lang="uz-Cyrl-UZ" dirty="0" smtClean="0"/>
              <a:t>turgan іismi birgalikda bajariladi. Kesuvchi tekislikning gorizontal proektsiya tekisligiga nisbatan joylashishiga </a:t>
            </a:r>
            <a:r>
              <a:rPr lang="uz-Latn-UZ" dirty="0" smtClean="0"/>
              <a:t>q</a:t>
            </a:r>
            <a:r>
              <a:rPr lang="uz-Cyrl-UZ" dirty="0" smtClean="0"/>
              <a:t>arab </a:t>
            </a:r>
            <a:r>
              <a:rPr lang="uz-Cyrl-UZ" dirty="0" smtClean="0"/>
              <a:t>uch </a:t>
            </a:r>
            <a:r>
              <a:rPr lang="uz-Cyrl-UZ" dirty="0" smtClean="0"/>
              <a:t>t</a:t>
            </a:r>
            <a:r>
              <a:rPr lang="uz-Latn-UZ" dirty="0" smtClean="0"/>
              <a:t>o’</a:t>
            </a:r>
            <a:r>
              <a:rPr lang="uz-Cyrl-UZ" dirty="0" smtClean="0"/>
              <a:t>r</a:t>
            </a:r>
            <a:r>
              <a:rPr lang="uz-Latn-UZ" dirty="0" smtClean="0"/>
              <a:t>t</a:t>
            </a:r>
            <a:r>
              <a:rPr lang="uz-Cyrl-UZ" dirty="0" smtClean="0"/>
              <a:t>ga</a:t>
            </a:r>
            <a:r>
              <a:rPr lang="uz-Cyrl-UZ" dirty="0" smtClean="0"/>
              <a:t>: vertikal, gorizontal va </a:t>
            </a:r>
            <a:r>
              <a:rPr lang="uz-Latn-UZ" dirty="0" smtClean="0"/>
              <a:t>q</a:t>
            </a:r>
            <a:r>
              <a:rPr lang="uz-Cyrl-UZ" dirty="0" smtClean="0"/>
              <a:t>iya </a:t>
            </a:r>
            <a:r>
              <a:rPr lang="uz-Latn-UZ" dirty="0" smtClean="0"/>
              <a:t>u</a:t>
            </a:r>
            <a:r>
              <a:rPr lang="uz-Cyrl-UZ" dirty="0" smtClean="0"/>
              <a:t>rі</a:t>
            </a:r>
            <a:r>
              <a:rPr lang="uz-Latn-UZ" dirty="0" smtClean="0"/>
              <a:t>n</a:t>
            </a:r>
            <a:r>
              <a:rPr lang="uz-Cyrl-UZ" dirty="0" smtClean="0"/>
              <a:t>m</a:t>
            </a:r>
            <a:r>
              <a:rPr lang="uz-Latn-UZ" dirty="0" smtClean="0"/>
              <a:t>a</a:t>
            </a:r>
            <a:r>
              <a:rPr lang="uz-Cyrl-UZ" dirty="0" smtClean="0"/>
              <a:t>larga b</a:t>
            </a:r>
            <a:r>
              <a:rPr lang="uz-Latn-UZ" dirty="0" smtClean="0"/>
              <a:t>o</a:t>
            </a:r>
            <a:r>
              <a:rPr lang="uz-Cyrl-UZ" dirty="0" smtClean="0"/>
              <a:t>linadi</a:t>
            </a:r>
            <a:r>
              <a:rPr lang="uz-Cyrl-UZ" dirty="0" smtClean="0"/>
              <a:t>. </a:t>
            </a:r>
            <a:r>
              <a:rPr lang="ru-RU" dirty="0" err="1" smtClean="0"/>
              <a:t>Vertikalі</a:t>
            </a:r>
            <a:r>
              <a:rPr lang="uz-Latn-UZ" dirty="0" smtClean="0"/>
              <a:t> u</a:t>
            </a:r>
            <a:r>
              <a:rPr lang="ru-RU" dirty="0" err="1" smtClean="0"/>
              <a:t>rі</a:t>
            </a:r>
            <a:r>
              <a:rPr lang="uz-Latn-UZ" dirty="0" smtClean="0"/>
              <a:t>n</a:t>
            </a:r>
            <a:r>
              <a:rPr lang="ru-RU" dirty="0" err="1" smtClean="0"/>
              <a:t>m</a:t>
            </a:r>
            <a:r>
              <a:rPr lang="uz-Latn-UZ" dirty="0" smtClean="0"/>
              <a:t>a </a:t>
            </a:r>
            <a:r>
              <a:rPr lang="ru-RU" dirty="0" err="1" smtClean="0"/>
              <a:t>esa</a:t>
            </a:r>
            <a:r>
              <a:rPr lang="uz-Latn-UZ" dirty="0" smtClean="0"/>
              <a:t> </a:t>
            </a:r>
            <a:r>
              <a:rPr lang="ru-RU" dirty="0" err="1" smtClean="0"/>
              <a:t>frontal</a:t>
            </a:r>
            <a:r>
              <a:rPr lang="uz-Latn-UZ" dirty="0" smtClean="0"/>
              <a:t> </a:t>
            </a:r>
            <a:r>
              <a:rPr lang="ru-RU" dirty="0" err="1" smtClean="0"/>
              <a:t>va</a:t>
            </a:r>
            <a:r>
              <a:rPr lang="uz-Latn-UZ" dirty="0" smtClean="0"/>
              <a:t> </a:t>
            </a:r>
            <a:r>
              <a:rPr lang="ru-RU" dirty="0" err="1" smtClean="0"/>
              <a:t>profil</a:t>
            </a:r>
            <a:r>
              <a:rPr lang="uz-Latn-UZ" dirty="0" smtClean="0"/>
              <a:t> u</a:t>
            </a:r>
            <a:r>
              <a:rPr lang="ru-RU" dirty="0" err="1" smtClean="0"/>
              <a:t>rі</a:t>
            </a:r>
            <a:r>
              <a:rPr lang="uz-Latn-UZ" dirty="0" smtClean="0"/>
              <a:t>n</a:t>
            </a:r>
            <a:r>
              <a:rPr lang="ru-RU" dirty="0" err="1" smtClean="0"/>
              <a:t>m</a:t>
            </a:r>
            <a:r>
              <a:rPr lang="uz-Latn-UZ" dirty="0" smtClean="0"/>
              <a:t>a</a:t>
            </a:r>
            <a:r>
              <a:rPr lang="ru-RU" dirty="0" err="1" smtClean="0"/>
              <a:t>larga</a:t>
            </a:r>
            <a:r>
              <a:rPr lang="uz-Latn-UZ" dirty="0" smtClean="0"/>
              <a:t> </a:t>
            </a:r>
            <a:r>
              <a:rPr lang="ru-RU" dirty="0" err="1" smtClean="0"/>
              <a:t>b</a:t>
            </a:r>
            <a:r>
              <a:rPr lang="uz-Latn-UZ" dirty="0" smtClean="0"/>
              <a:t>o’</a:t>
            </a:r>
            <a:r>
              <a:rPr lang="ru-RU" dirty="0" err="1" smtClean="0"/>
              <a:t>linadi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2837" t="6343" r="10426" b="5788"/>
          <a:stretch>
            <a:fillRect/>
          </a:stretch>
        </p:blipFill>
        <p:spPr bwMode="auto">
          <a:xfrm>
            <a:off x="714348" y="642918"/>
            <a:ext cx="3648353" cy="507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6177" r="4942" b="7193"/>
          <a:stretch>
            <a:fillRect/>
          </a:stretch>
        </p:blipFill>
        <p:spPr bwMode="auto">
          <a:xfrm>
            <a:off x="4929190" y="642918"/>
            <a:ext cx="4000528" cy="521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4906" r="6865" b="7082"/>
          <a:stretch>
            <a:fillRect/>
          </a:stretch>
        </p:blipFill>
        <p:spPr bwMode="auto">
          <a:xfrm>
            <a:off x="2285984" y="785794"/>
            <a:ext cx="402482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14366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Kesimlar ham qirqimlar kabi O‘z.DS2.301-97 - 2.304-97.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ga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muvofiq bajariladi. Kesimda detalning faqat tekislik bilan kesilgan yuzasi ko’rsatiladi. Kesimlar detalning bevosita o’zida yoki chetga chiqarib tasvirlanadi. Chetga chiqarib tasvirlangan kesimlar konturi asosiy tutash chiziqda (1-shakl, </a:t>
            </a:r>
            <a:r>
              <a:rPr lang="uz-Cyrl-UZ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), detalning bevosita o’zida bajarilgan kesim konturi ingichka tutash chiziqda (1-shakl, </a:t>
            </a:r>
            <a:r>
              <a:rPr lang="uz-Cyrl-UZ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) chiziladi. Kesimlar ham qirqimlar kabi 45</a:t>
            </a:r>
            <a:r>
              <a:rPr lang="uz-Cyrl-UZ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burchak ostida ingichka tutash chiziqda shtrixlanadi. Chiqarilgan kesim simmetrik shakldan iborat bo’lib, proektsiyalarni bog’laydigan chiziqda tasvirlansa, u kesim belgilanmaydi (2-shakl, </a:t>
            </a:r>
            <a:r>
              <a:rPr lang="uz-Cyrl-UZ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). Kesimi o’zgarmaydigan uzun detalning profilini kesimda 2-shakl, </a:t>
            </a:r>
            <a:r>
              <a:rPr lang="uz-Cyrl-UZ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dagidek ko’rsatish mumkin, ya’ni detalning o’rtarog’i to’lqinsimon ingichka chiziqda ikkiga ajratiladi va oralig’iga kesim joylashtiriladi.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47722" b="57404"/>
          <a:stretch>
            <a:fillRect/>
          </a:stretch>
        </p:blipFill>
        <p:spPr bwMode="auto">
          <a:xfrm>
            <a:off x="2214546" y="785794"/>
            <a:ext cx="4143404" cy="2004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50011" t="56947"/>
          <a:stretch>
            <a:fillRect/>
          </a:stretch>
        </p:blipFill>
        <p:spPr bwMode="auto">
          <a:xfrm>
            <a:off x="2500298" y="3429000"/>
            <a:ext cx="4000528" cy="2071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696</Words>
  <PresentationFormat>Экран (4:3)</PresentationFormat>
  <Paragraphs>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ДОМЛА</dc:creator>
  <cp:lastModifiedBy>ДОМЛА</cp:lastModifiedBy>
  <cp:revision>7</cp:revision>
  <dcterms:created xsi:type="dcterms:W3CDTF">2024-11-15T05:39:27Z</dcterms:created>
  <dcterms:modified xsi:type="dcterms:W3CDTF">2024-11-15T06:31:54Z</dcterms:modified>
</cp:coreProperties>
</file>