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27E02-FC03-4969-823A-46488E0960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EFDCFEF-89A6-421A-9D59-F5A38B9F1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C47565-BCFE-4390-A15C-27E6FBCD8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0F97-3BBD-4900-B80C-9FA784F10BA7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396D53-3F6C-465F-BBCC-4F3112FD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A1D4C-19F5-4488-9BD3-F157A2FA1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CBC85-5CF1-4943-90FE-B68C277C4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240286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73803-38DB-4093-870E-776B89914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8DAAB5-0665-450B-87F4-6A0116952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0B16DE-B8AB-4717-AE6E-6EB994060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0F97-3BBD-4900-B80C-9FA784F10BA7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FB302A-D76A-47E6-8960-98E16698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B23E75-0AE9-4306-B206-118B675D5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CBC85-5CF1-4943-90FE-B68C277C4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895354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25E9C4-8A24-4C49-8773-2A4C5BEC9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D83B2C-FD2C-4190-BD8B-A702BE062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52E797-B9B6-47A4-9671-1084B4470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0F97-3BBD-4900-B80C-9FA784F10BA7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37E97B-673A-4DC6-A6A5-D23DFAD35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BD8DEC-2B50-4938-A7F6-9C88B5CC9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CBC85-5CF1-4943-90FE-B68C277C4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19461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20944E-94D4-4D1A-8EC6-C8D79C199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90BEEC-683D-4592-B430-63EC5371A5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5163AE-D941-4789-A296-17989763B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8ED8EB9-6A56-4DE8-8467-B37F4CBA2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0F97-3BBD-4900-B80C-9FA784F10BA7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F92D82-201A-4B61-B162-3761E01F9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C859E5-7005-410C-92A2-16898599F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CBC85-5CF1-4943-90FE-B68C277C4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261077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D1655D-51E3-42FF-A2C5-69ADF59D3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1AE3CA-DCCC-44CB-8952-4C60D8A11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0544B2-CF9F-4641-B80F-B7D9D0E75F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96ED1C-580B-4AAC-A5A2-98872B21F8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B601F3C-60DE-4CC4-AFCC-6A1353726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3C18549-89E4-4763-85E0-71A8D9F2C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0F97-3BBD-4900-B80C-9FA784F10BA7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208B378-3AF9-496E-BFF2-447CBF71A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2529C4-7F2E-482A-8ED2-E8BB9BE06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CBC85-5CF1-4943-90FE-B68C277C4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608841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5E09F8-69EE-4F0D-8394-333F1534D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B29CB02-B442-4F0F-8645-269949EA2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0F97-3BBD-4900-B80C-9FA784F10BA7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552D490-4A31-490C-BF34-0A98B39BB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E79952-B2A5-4F18-8EF0-0CBBA32A8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CBC85-5CF1-4943-90FE-B68C277C4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20407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4ACD97A-0196-4B5A-BB9D-638D6D107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0F97-3BBD-4900-B80C-9FA784F10BA7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3943DA1-4264-4FFE-BEF2-35E626866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D788592-7E10-4F7E-961F-391DC60A6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CBC85-5CF1-4943-90FE-B68C277C4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281781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BB4C41-B608-4E56-B7DC-3B7F7D67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05991C-80D2-46C3-8E10-712C89B74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26F28DF-497E-444C-A23F-3B22A0F16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C8EC13-B05B-46CF-9391-818DC2423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0F97-3BBD-4900-B80C-9FA784F10BA7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85B2ED-BC3A-4E0C-AFFA-4E20EC776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68FA57-F8D7-4AF7-AEDB-8F72195B9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CBC85-5CF1-4943-90FE-B68C277C4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1702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010300-A7E3-41CF-BBBD-9177EE093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586640B-4DFB-46FE-BDF6-06F8A2C7A8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A5608CE-6EDE-47A1-84C1-B1B85A7EB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423A5F-4F0A-44FB-AF7B-B2CB365C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0F97-3BBD-4900-B80C-9FA784F10BA7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0326C9-3DCB-42E7-BBD6-8ED7D0207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6804E1-7487-4A44-A311-4BFD83B02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CBC85-5CF1-4943-90FE-B68C277C4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47211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26976-5317-4AAB-8651-9EDE6BC62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CFEF8A-5DD9-4F8E-BDBC-29719A8C43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E49594-B901-4D12-959B-4469EAF18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0F97-3BBD-4900-B80C-9FA784F10BA7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C6BD85-80A8-4481-8035-2B62C996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CBD26A-15C6-497D-B70E-5A34A7074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CBC85-5CF1-4943-90FE-B68C277C4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84883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85AAA4A-273C-499A-8185-49BBC73B88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C3FC7D-F176-4AC0-8061-981ADF9237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626912-FE54-4552-A331-77E153128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0F97-3BBD-4900-B80C-9FA784F10BA7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F9D948-C4F7-4C7F-990D-57E63DFE4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34ADBA-26A6-493E-9C18-EEF9B33F8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CBC85-5CF1-4943-90FE-B68C277C4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05406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BA4D43-3653-48E3-81F6-435617CB8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2C99EE-6A27-44C6-8E99-46C45537E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450A39-7E6E-48A1-BC9A-A6DB8CCE70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C0F97-3BBD-4900-B80C-9FA784F10BA7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72E515-B859-4196-9E08-BFB9B54DC3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4FFC2A-0989-4511-9C01-989819ABEE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CBC85-5CF1-4943-90FE-B68C277C4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676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679FB4-7295-4B97-B215-5658F5CF82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994" y="1994560"/>
            <a:ext cx="10818056" cy="2387600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rgbClr val="C00000"/>
                </a:solidFill>
              </a:rPr>
              <a:t>Bulutli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arxitekturani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loyihalashning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xususiyatlari</a:t>
            </a:r>
            <a:r>
              <a:rPr lang="en-US" b="1" dirty="0">
                <a:solidFill>
                  <a:srgbClr val="C00000"/>
                </a:solidFill>
              </a:rPr>
              <a:t> va </a:t>
            </a:r>
            <a:r>
              <a:rPr lang="en-US" b="1" dirty="0" err="1">
                <a:solidFill>
                  <a:srgbClr val="C00000"/>
                </a:solidFill>
              </a:rPr>
              <a:t>asosiy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jihatlari</a:t>
            </a:r>
            <a:r>
              <a:rPr lang="en-US" b="1" dirty="0">
                <a:solidFill>
                  <a:srgbClr val="C00000"/>
                </a:solidFill>
              </a:rPr>
              <a:t>. </a:t>
            </a:r>
            <a:r>
              <a:rPr lang="en-US" b="1" dirty="0" err="1">
                <a:solidFill>
                  <a:srgbClr val="C00000"/>
                </a:solidFill>
              </a:rPr>
              <a:t>Bulutli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hisoblashda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ma'lumotlar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ombori</a:t>
            </a:r>
            <a:r>
              <a:rPr lang="en-US" b="1" dirty="0">
                <a:solidFill>
                  <a:srgbClr val="C00000"/>
                </a:solidFill>
              </a:rPr>
              <a:t>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C91293-2211-48E9-9ECB-7391ACB70A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8935" y="5735637"/>
            <a:ext cx="4942449" cy="474785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+mj-lt"/>
              </a:rPr>
              <a:t>Katta </a:t>
            </a:r>
            <a:r>
              <a:rPr lang="en-US" b="1" dirty="0" err="1">
                <a:solidFill>
                  <a:srgbClr val="C00000"/>
                </a:solidFill>
                <a:latin typeface="+mj-lt"/>
              </a:rPr>
              <a:t>o‘qituvchi</a:t>
            </a:r>
            <a:r>
              <a:rPr lang="en-US" b="1" dirty="0">
                <a:solidFill>
                  <a:srgbClr val="C00000"/>
                </a:solidFill>
                <a:latin typeface="+mj-lt"/>
              </a:rPr>
              <a:t>: Nuriyev M.K.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4164108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A2E101-3FEA-494A-A589-D75E726D6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2218"/>
            <a:ext cx="10515600" cy="1027577"/>
          </a:xfrm>
        </p:spPr>
        <p:txBody>
          <a:bodyPr/>
          <a:lstStyle/>
          <a:p>
            <a:r>
              <a:rPr lang="en-US" b="1" dirty="0" err="1">
                <a:solidFill>
                  <a:srgbClr val="C00000"/>
                </a:solidFill>
              </a:rPr>
              <a:t>Reja</a:t>
            </a:r>
            <a:r>
              <a:rPr lang="en-US" b="1" dirty="0">
                <a:solidFill>
                  <a:srgbClr val="C00000"/>
                </a:solidFill>
              </a:rPr>
              <a:t>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CE5BB0-6ED8-4EEE-9F43-F0BE0FB7D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9009"/>
            <a:ext cx="11085341" cy="28729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400" dirty="0">
                <a:solidFill>
                  <a:srgbClr val="002060"/>
                </a:solidFill>
              </a:rPr>
              <a:t>1. </a:t>
            </a:r>
            <a:r>
              <a:rPr lang="en-US" sz="3400" dirty="0" err="1">
                <a:solidFill>
                  <a:srgbClr val="002060"/>
                </a:solidFill>
              </a:rPr>
              <a:t>Bulutli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ma’lumotlar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ombori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haqida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umumiy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tushunchalar</a:t>
            </a:r>
            <a:r>
              <a:rPr lang="en-US" sz="3400" dirty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3400" dirty="0">
                <a:solidFill>
                  <a:srgbClr val="002060"/>
                </a:solidFill>
              </a:rPr>
              <a:t>2. </a:t>
            </a:r>
            <a:r>
              <a:rPr lang="en-US" sz="3400" dirty="0" err="1">
                <a:solidFill>
                  <a:srgbClr val="002060"/>
                </a:solidFill>
              </a:rPr>
              <a:t>Bulutli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ma'lumotlarni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saqlashning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asosiy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xususiyatlari</a:t>
            </a:r>
            <a:r>
              <a:rPr lang="en-US" sz="3400" dirty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3400" dirty="0">
                <a:solidFill>
                  <a:srgbClr val="002060"/>
                </a:solidFill>
              </a:rPr>
              <a:t>3. </a:t>
            </a:r>
            <a:r>
              <a:rPr lang="en-US" sz="3400" dirty="0" err="1">
                <a:solidFill>
                  <a:srgbClr val="002060"/>
                </a:solidFill>
              </a:rPr>
              <a:t>Bulutli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ma'lumotlarni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saqlash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arxitekturasi</a:t>
            </a:r>
            <a:r>
              <a:rPr lang="en-US" sz="3400" dirty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3400" dirty="0">
                <a:solidFill>
                  <a:srgbClr val="002060"/>
                </a:solidFill>
              </a:rPr>
              <a:t>4. </a:t>
            </a:r>
            <a:r>
              <a:rPr lang="en-US" sz="3400" dirty="0" err="1">
                <a:solidFill>
                  <a:srgbClr val="002060"/>
                </a:solidFill>
              </a:rPr>
              <a:t>Bulutli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saqlashning</a:t>
            </a:r>
            <a:r>
              <a:rPr lang="en-US" sz="3400" dirty="0">
                <a:solidFill>
                  <a:srgbClr val="002060"/>
                </a:solidFill>
              </a:rPr>
              <a:t> </a:t>
            </a:r>
            <a:r>
              <a:rPr lang="en-US" sz="3400" dirty="0" err="1">
                <a:solidFill>
                  <a:srgbClr val="002060"/>
                </a:solidFill>
              </a:rPr>
              <a:t>afzalliklari</a:t>
            </a:r>
            <a:r>
              <a:rPr lang="en-US" sz="3400" dirty="0">
                <a:solidFill>
                  <a:srgbClr val="002060"/>
                </a:solidFill>
              </a:rPr>
              <a:t> va </a:t>
            </a:r>
            <a:r>
              <a:rPr lang="en-US" sz="3400" dirty="0" err="1">
                <a:solidFill>
                  <a:srgbClr val="002060"/>
                </a:solidFill>
              </a:rPr>
              <a:t>kamchiliklari</a:t>
            </a:r>
            <a:r>
              <a:rPr lang="en-US" sz="3400" dirty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endParaRPr lang="ru-RU" sz="3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77020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8566BB-6D9D-446F-929A-EFC318965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2832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rgbClr val="C00000"/>
                </a:solidFill>
              </a:rPr>
              <a:t>Bulutli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ma'lumotlarni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ombori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nima</a:t>
            </a:r>
            <a:r>
              <a:rPr lang="en-US" b="1" dirty="0">
                <a:solidFill>
                  <a:srgbClr val="C00000"/>
                </a:solidFill>
              </a:rPr>
              <a:t>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9D16F1-0FC0-4769-A938-C2E3EEA1B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9015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 err="1">
                <a:solidFill>
                  <a:srgbClr val="002060"/>
                </a:solidFill>
              </a:rPr>
              <a:t>Oddiy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aytganda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b="1" dirty="0" err="1">
                <a:solidFill>
                  <a:srgbClr val="C00000"/>
                </a:solidFill>
              </a:rPr>
              <a:t>bulutli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ma'lumotlar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ombori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- </a:t>
            </a:r>
            <a:r>
              <a:rPr lang="en-US" dirty="0" err="1">
                <a:solidFill>
                  <a:srgbClr val="002060"/>
                </a:solidFill>
              </a:rPr>
              <a:t>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muhitda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mavjud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nechta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manbalardan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ekzabaytlar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jamlash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qobiliyatiga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murakkab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so'rovlarni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bajarish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mo'ljallangan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biznes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razvedkasi</a:t>
            </a:r>
            <a:r>
              <a:rPr lang="en-US" dirty="0">
                <a:solidFill>
                  <a:srgbClr val="002060"/>
                </a:solidFill>
              </a:rPr>
              <a:t> (BI) va </a:t>
            </a:r>
            <a:r>
              <a:rPr lang="en-US" dirty="0" err="1">
                <a:solidFill>
                  <a:srgbClr val="002060"/>
                </a:solidFill>
              </a:rPr>
              <a:t>tahlil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optimallashtirilgan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afzalliklari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siloslarini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buzish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nechta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ilovalarda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mavjud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birlashtirish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an'anaviy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mahalliy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aniqlanmaydigan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imkoniyatlarni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ochib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bog'liq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ombori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98694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53B4C2-3544-4D1A-B4F1-23FD1F8AD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5035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rgbClr val="C00000"/>
                </a:solidFill>
              </a:rPr>
              <a:t>Bulutli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ma'lumotlarni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saqlash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ta'rifi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AFC1BA-3C1C-40C3-81D6-02573F3EC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584" y="1280160"/>
            <a:ext cx="11136923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700" dirty="0">
                <a:solidFill>
                  <a:srgbClr val="C00000"/>
                </a:solidFill>
              </a:rPr>
              <a:t>	</a:t>
            </a:r>
            <a:r>
              <a:rPr lang="en-US" sz="2700" b="1" dirty="0" err="1">
                <a:solidFill>
                  <a:srgbClr val="C00000"/>
                </a:solidFill>
              </a:rPr>
              <a:t>Bulutli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ma'lumotlar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ombori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dirty="0">
                <a:solidFill>
                  <a:srgbClr val="002060"/>
                </a:solidFill>
              </a:rPr>
              <a:t>- </a:t>
            </a:r>
            <a:r>
              <a:rPr lang="en-US" sz="2700" dirty="0" err="1">
                <a:solidFill>
                  <a:srgbClr val="002060"/>
                </a:solidFill>
              </a:rPr>
              <a:t>bu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katta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hajmdagi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tuzilgan</a:t>
            </a:r>
            <a:r>
              <a:rPr lang="en-US" sz="2700" dirty="0">
                <a:solidFill>
                  <a:srgbClr val="002060"/>
                </a:solidFill>
              </a:rPr>
              <a:t> va </a:t>
            </a:r>
            <a:r>
              <a:rPr lang="en-US" sz="2700" dirty="0" err="1">
                <a:solidFill>
                  <a:srgbClr val="002060"/>
                </a:solidFill>
              </a:rPr>
              <a:t>yarim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tizimli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ma'lumotlarni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saqlash</a:t>
            </a:r>
            <a:r>
              <a:rPr lang="en-US" sz="2700" dirty="0">
                <a:solidFill>
                  <a:srgbClr val="002060"/>
                </a:solidFill>
              </a:rPr>
              <a:t>, </a:t>
            </a:r>
            <a:r>
              <a:rPr lang="en-US" sz="2700" dirty="0" err="1">
                <a:solidFill>
                  <a:srgbClr val="002060"/>
                </a:solidFill>
              </a:rPr>
              <a:t>qayta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ishlash</a:t>
            </a:r>
            <a:r>
              <a:rPr lang="en-US" sz="2700" dirty="0">
                <a:solidFill>
                  <a:srgbClr val="002060"/>
                </a:solidFill>
              </a:rPr>
              <a:t>, </a:t>
            </a:r>
            <a:r>
              <a:rPr lang="en-US" sz="2700" dirty="0" err="1">
                <a:solidFill>
                  <a:srgbClr val="002060"/>
                </a:solidFill>
              </a:rPr>
              <a:t>integratsiya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qilish</a:t>
            </a:r>
            <a:r>
              <a:rPr lang="en-US" sz="2700" dirty="0">
                <a:solidFill>
                  <a:srgbClr val="002060"/>
                </a:solidFill>
              </a:rPr>
              <a:t> va </a:t>
            </a:r>
            <a:r>
              <a:rPr lang="en-US" sz="2700" dirty="0" err="1">
                <a:solidFill>
                  <a:srgbClr val="002060"/>
                </a:solidFill>
              </a:rPr>
              <a:t>boshqarish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uchun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ommaviy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bulutdagi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markazlashtirilgan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ma'lumotlar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bazasi</a:t>
            </a:r>
            <a:r>
              <a:rPr lang="en-US" sz="27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2700" dirty="0">
                <a:solidFill>
                  <a:srgbClr val="002060"/>
                </a:solidFill>
              </a:rPr>
              <a:t>	"</a:t>
            </a:r>
            <a:r>
              <a:rPr lang="en-US" sz="2700" dirty="0" err="1">
                <a:solidFill>
                  <a:srgbClr val="002060"/>
                </a:solidFill>
              </a:rPr>
              <a:t>Bulutli</a:t>
            </a:r>
            <a:r>
              <a:rPr lang="en-US" sz="2700" dirty="0">
                <a:solidFill>
                  <a:srgbClr val="002060"/>
                </a:solidFill>
              </a:rPr>
              <a:t>" </a:t>
            </a:r>
            <a:r>
              <a:rPr lang="en-US" sz="2700" dirty="0" err="1">
                <a:solidFill>
                  <a:srgbClr val="002060"/>
                </a:solidFill>
              </a:rPr>
              <a:t>qism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jismoniy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serverlar</a:t>
            </a:r>
            <a:r>
              <a:rPr lang="en-US" sz="2700" dirty="0">
                <a:solidFill>
                  <a:srgbClr val="002060"/>
                </a:solidFill>
              </a:rPr>
              <a:t> va </a:t>
            </a:r>
            <a:r>
              <a:rPr lang="en-US" sz="2700" dirty="0" err="1">
                <a:solidFill>
                  <a:srgbClr val="002060"/>
                </a:solidFill>
              </a:rPr>
              <a:t>infratuzilmani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boshqarish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o'rniga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hamma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narsa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onlayn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sodir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bo'lishini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anglatadi</a:t>
            </a:r>
            <a:r>
              <a:rPr lang="en-US" sz="2700" dirty="0">
                <a:solidFill>
                  <a:srgbClr val="002060"/>
                </a:solidFill>
              </a:rPr>
              <a:t> - </a:t>
            </a:r>
            <a:r>
              <a:rPr lang="en-US" sz="2700" dirty="0" err="1">
                <a:solidFill>
                  <a:srgbClr val="002060"/>
                </a:solidFill>
              </a:rPr>
              <a:t>masofaviy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serverlar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barcha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og'ir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yuklarni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ko'taradi</a:t>
            </a:r>
            <a:r>
              <a:rPr lang="en-US" sz="2700" dirty="0">
                <a:solidFill>
                  <a:srgbClr val="002060"/>
                </a:solidFill>
              </a:rPr>
              <a:t> va </a:t>
            </a:r>
            <a:r>
              <a:rPr lang="en-US" sz="2700" dirty="0" err="1">
                <a:solidFill>
                  <a:srgbClr val="002060"/>
                </a:solidFill>
              </a:rPr>
              <a:t>siz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hech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qanday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dasturiy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ta'minot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yoki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ilovalarni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yuklab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olmasdan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yoki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sozlamasdan</a:t>
            </a:r>
            <a:r>
              <a:rPr lang="en-US" sz="2700" dirty="0">
                <a:solidFill>
                  <a:srgbClr val="002060"/>
                </a:solidFill>
              </a:rPr>
              <a:t> Internet </a:t>
            </a:r>
            <a:r>
              <a:rPr lang="en-US" sz="2700" dirty="0" err="1">
                <a:solidFill>
                  <a:srgbClr val="002060"/>
                </a:solidFill>
              </a:rPr>
              <a:t>orqali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ma'lumotlar</a:t>
            </a:r>
            <a:r>
              <a:rPr lang="en-US" sz="2700" dirty="0">
                <a:solidFill>
                  <a:srgbClr val="002060"/>
                </a:solidFill>
              </a:rPr>
              <a:t> va </a:t>
            </a:r>
            <a:r>
              <a:rPr lang="en-US" sz="2700" dirty="0" err="1">
                <a:solidFill>
                  <a:srgbClr val="002060"/>
                </a:solidFill>
              </a:rPr>
              <a:t>tahlil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vositalariga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kirishingiz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mumkin</a:t>
            </a:r>
            <a:r>
              <a:rPr lang="en-US" sz="27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sz="2700" dirty="0">
                <a:solidFill>
                  <a:srgbClr val="002060"/>
                </a:solidFill>
              </a:rPr>
              <a:t>	</a:t>
            </a:r>
            <a:r>
              <a:rPr lang="en-US" sz="2700" dirty="0" err="1">
                <a:solidFill>
                  <a:srgbClr val="002060"/>
                </a:solidFill>
              </a:rPr>
              <a:t>Bulutli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ma'lumotlarni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saqlash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tezkor</a:t>
            </a:r>
            <a:r>
              <a:rPr lang="en-US" sz="2700" dirty="0">
                <a:solidFill>
                  <a:srgbClr val="002060"/>
                </a:solidFill>
              </a:rPr>
              <a:t>, </a:t>
            </a:r>
            <a:r>
              <a:rPr lang="en-US" sz="2700" dirty="0" err="1">
                <a:solidFill>
                  <a:srgbClr val="002060"/>
                </a:solidFill>
              </a:rPr>
              <a:t>ma'lumotlarga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asoslangan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qarorlar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qabul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qilish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uchun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juda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muhimdir</a:t>
            </a:r>
            <a:r>
              <a:rPr lang="en-US" sz="2700" dirty="0">
                <a:solidFill>
                  <a:srgbClr val="002060"/>
                </a:solidFill>
              </a:rPr>
              <a:t>. U </a:t>
            </a:r>
            <a:r>
              <a:rPr lang="en-US" sz="2700" dirty="0" err="1">
                <a:solidFill>
                  <a:srgbClr val="002060"/>
                </a:solidFill>
              </a:rPr>
              <a:t>yaxshilangan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hisoblash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qobiliyatlari</a:t>
            </a:r>
            <a:r>
              <a:rPr lang="en-US" sz="2700" dirty="0">
                <a:solidFill>
                  <a:srgbClr val="002060"/>
                </a:solidFill>
              </a:rPr>
              <a:t> va </a:t>
            </a:r>
            <a:r>
              <a:rPr lang="en-US" sz="2700" dirty="0" err="1">
                <a:solidFill>
                  <a:srgbClr val="002060"/>
                </a:solidFill>
              </a:rPr>
              <a:t>soddalashtirilgan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ma'lumotlarni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boshqarishni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taklif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etadi</a:t>
            </a:r>
            <a:r>
              <a:rPr lang="en-US" sz="2700" dirty="0">
                <a:solidFill>
                  <a:srgbClr val="002060"/>
                </a:solidFill>
              </a:rPr>
              <a:t>, </a:t>
            </a:r>
            <a:r>
              <a:rPr lang="en-US" sz="2700" dirty="0" err="1">
                <a:solidFill>
                  <a:srgbClr val="002060"/>
                </a:solidFill>
              </a:rPr>
              <a:t>bu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sizga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kerak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bo'lganda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yangilangan</a:t>
            </a:r>
            <a:r>
              <a:rPr lang="en-US" sz="2700" dirty="0">
                <a:solidFill>
                  <a:srgbClr val="002060"/>
                </a:solidFill>
              </a:rPr>
              <a:t>, </a:t>
            </a:r>
            <a:r>
              <a:rPr lang="en-US" sz="2700" dirty="0" err="1">
                <a:solidFill>
                  <a:srgbClr val="002060"/>
                </a:solidFill>
              </a:rPr>
              <a:t>aniq</a:t>
            </a:r>
            <a:r>
              <a:rPr lang="en-US" sz="2700" dirty="0">
                <a:solidFill>
                  <a:srgbClr val="002060"/>
                </a:solidFill>
              </a:rPr>
              <a:t> va </a:t>
            </a:r>
            <a:r>
              <a:rPr lang="en-US" sz="2700" dirty="0" err="1">
                <a:solidFill>
                  <a:srgbClr val="002060"/>
                </a:solidFill>
              </a:rPr>
              <a:t>boyitilgan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ma'lumotlardan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qimmatli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ma'lumotlarni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olish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imkonini</a:t>
            </a: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700" dirty="0" err="1">
                <a:solidFill>
                  <a:srgbClr val="002060"/>
                </a:solidFill>
              </a:rPr>
              <a:t>beradi</a:t>
            </a:r>
            <a:r>
              <a:rPr lang="en-US" sz="27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356824973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19FBBE-6D10-4EE2-9AE9-B30FEA99D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5373"/>
          </a:xfrm>
        </p:spPr>
        <p:txBody>
          <a:bodyPr>
            <a:normAutofit/>
          </a:bodyPr>
          <a:lstStyle/>
          <a:p>
            <a:pPr algn="ctr"/>
            <a:r>
              <a:rPr lang="en-US" sz="3800" b="1" dirty="0" err="1">
                <a:solidFill>
                  <a:srgbClr val="C00000"/>
                </a:solidFill>
              </a:rPr>
              <a:t>Bulutli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ma'lumotlarni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saqlashning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asosiy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xususiyatlari</a:t>
            </a:r>
            <a:endParaRPr lang="ru-RU" sz="3800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85CDCE-FA5C-45F7-8827-AED71A3D6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69" y="1350498"/>
            <a:ext cx="11380763" cy="482646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xos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ba'zi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asosiy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xususiyatlar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mavjud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bo'lib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ular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istagan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korxonalar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qimmatli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yechimga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aylantiradi</a:t>
            </a:r>
            <a:r>
              <a:rPr lang="en-US" dirty="0">
                <a:solidFill>
                  <a:srgbClr val="002060"/>
                </a:solidFill>
              </a:rPr>
              <a:t>. U </a:t>
            </a:r>
            <a:r>
              <a:rPr lang="en-US" dirty="0" err="1">
                <a:solidFill>
                  <a:srgbClr val="002060"/>
                </a:solidFill>
              </a:rPr>
              <a:t>boshqa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ko'plab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xususiyatlar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qatorda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xavfsizlik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kengayish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mavjudlikning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to'g'ri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muvozanatini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taklif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quyidagilar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kiradi</a:t>
            </a:r>
            <a:r>
              <a:rPr lang="en-US" dirty="0">
                <a:solidFill>
                  <a:srgbClr val="002060"/>
                </a:solidFill>
              </a:rPr>
              <a:t>:</a:t>
            </a:r>
          </a:p>
          <a:p>
            <a:pPr marL="0" indent="0" algn="just">
              <a:buNone/>
            </a:pPr>
            <a:r>
              <a:rPr lang="en-US" dirty="0" err="1">
                <a:solidFill>
                  <a:srgbClr val="C00000"/>
                </a:solidFill>
              </a:rPr>
              <a:t>Ishlash</a:t>
            </a:r>
            <a:r>
              <a:rPr lang="en-US" dirty="0">
                <a:solidFill>
                  <a:srgbClr val="C00000"/>
                </a:solidFill>
              </a:rPr>
              <a:t>:</a:t>
            </a: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Katta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to'plamlarini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tez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samarali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so'rang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en-US" sz="500" dirty="0"/>
          </a:p>
          <a:p>
            <a:pPr marL="0" indent="0" algn="just">
              <a:buNone/>
            </a:pPr>
            <a:r>
              <a:rPr lang="en-US" dirty="0" err="1">
                <a:solidFill>
                  <a:srgbClr val="C00000"/>
                </a:solidFill>
              </a:rPr>
              <a:t>Integratsiya</a:t>
            </a:r>
            <a:r>
              <a:rPr lang="en-US" dirty="0">
                <a:solidFill>
                  <a:srgbClr val="C00000"/>
                </a:solidFill>
              </a:rPr>
              <a:t>:</a:t>
            </a:r>
            <a:r>
              <a:rPr lang="en-US" dirty="0"/>
              <a:t> </a:t>
            </a:r>
            <a:r>
              <a:rPr lang="en-US" dirty="0" err="1">
                <a:solidFill>
                  <a:srgbClr val="002060"/>
                </a:solidFill>
              </a:rPr>
              <a:t>turli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vositalari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uzluksiz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integratsiya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en-US" sz="500" dirty="0"/>
          </a:p>
          <a:p>
            <a:pPr marL="0" indent="0" algn="just">
              <a:buNone/>
            </a:pPr>
            <a:r>
              <a:rPr lang="en-US" dirty="0" err="1">
                <a:solidFill>
                  <a:srgbClr val="C00000"/>
                </a:solidFill>
              </a:rPr>
              <a:t>Xavfsizlik</a:t>
            </a:r>
            <a:r>
              <a:rPr lang="en-US" dirty="0">
                <a:solidFill>
                  <a:srgbClr val="C00000"/>
                </a:solidFill>
              </a:rPr>
              <a:t>:</a:t>
            </a:r>
            <a:r>
              <a:rPr lang="en-US" dirty="0"/>
              <a:t> </a:t>
            </a:r>
            <a:r>
              <a:rPr lang="en-US" dirty="0" err="1">
                <a:solidFill>
                  <a:srgbClr val="002060"/>
                </a:solidFill>
              </a:rPr>
              <a:t>shifrlash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kirishni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kabi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kuchli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choralar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en-US" sz="500" dirty="0"/>
          </a:p>
          <a:p>
            <a:pPr marL="0" indent="0" algn="just">
              <a:buNone/>
            </a:pPr>
            <a:r>
              <a:rPr lang="en-US" dirty="0" err="1">
                <a:solidFill>
                  <a:srgbClr val="C00000"/>
                </a:solidFill>
              </a:rPr>
              <a:t>Xarajatlarni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boshqarish</a:t>
            </a:r>
            <a:r>
              <a:rPr lang="en-US" dirty="0">
                <a:solidFill>
                  <a:srgbClr val="C00000"/>
                </a:solidFill>
              </a:rPr>
              <a:t>:</a:t>
            </a:r>
            <a:r>
              <a:rPr lang="en-US" dirty="0"/>
              <a:t> </a:t>
            </a:r>
            <a:r>
              <a:rPr lang="en-US" dirty="0" err="1">
                <a:solidFill>
                  <a:srgbClr val="002060"/>
                </a:solidFill>
              </a:rPr>
              <a:t>xarajat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samaradorligi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to'lov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modeli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84336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BC86E57-30BD-44F8-9A92-FE9A5711E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2241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>
                <a:solidFill>
                  <a:srgbClr val="C00000"/>
                </a:solidFill>
              </a:rPr>
              <a:t>Masshtablilik</a:t>
            </a:r>
            <a:r>
              <a:rPr lang="en-US" dirty="0">
                <a:solidFill>
                  <a:srgbClr val="C00000"/>
                </a:solidFill>
              </a:rPr>
              <a:t>:</a:t>
            </a:r>
            <a:r>
              <a:rPr lang="en-US" dirty="0"/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hajmi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ehtiyojlariga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osongina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moslashadi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>
                <a:solidFill>
                  <a:srgbClr val="C00000"/>
                </a:solidFill>
              </a:rPr>
              <a:t>Foydalanish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imkoniyati</a:t>
            </a:r>
            <a:r>
              <a:rPr lang="en-US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Internetga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ulangan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istalgan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joydan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maʼlumotlarga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kiring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>
                <a:solidFill>
                  <a:srgbClr val="C00000"/>
                </a:solidFill>
              </a:rPr>
              <a:t>Avtomatik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yangilanishlar</a:t>
            </a:r>
            <a:r>
              <a:rPr lang="en-US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Eng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so'nggi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xususiyatlar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xavfsizlik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yamoqlari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muntazam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avtomatik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yangilanishlar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774003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1DC4A-83D6-4ADA-BB64-40CB48934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err="1">
                <a:solidFill>
                  <a:srgbClr val="C00000"/>
                </a:solidFill>
              </a:rPr>
              <a:t>Bulutli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ma'lumotlarni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saqlash</a:t>
            </a:r>
            <a:r>
              <a:rPr lang="en-US" sz="3200" b="1" dirty="0">
                <a:solidFill>
                  <a:srgbClr val="C00000"/>
                </a:solidFill>
              </a:rPr>
              <a:t> va </a:t>
            </a:r>
            <a:r>
              <a:rPr lang="en-US" sz="3200" b="1" dirty="0" err="1">
                <a:solidFill>
                  <a:srgbClr val="C00000"/>
                </a:solidFill>
              </a:rPr>
              <a:t>mahalliy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ma'lumotlarni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saqlash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C01F98-AC99-499C-B1CB-13C298D5B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703" y="2141537"/>
            <a:ext cx="10964594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 err="1">
                <a:solidFill>
                  <a:srgbClr val="002060"/>
                </a:solidFill>
              </a:rPr>
              <a:t>An'anaviy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arxitekturalari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bugungi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kunda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korxonalarning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o'sib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borayotgan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ehtiyojlarini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qondira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olmaydi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bozori</a:t>
            </a:r>
            <a:r>
              <a:rPr lang="en-US" dirty="0">
                <a:solidFill>
                  <a:srgbClr val="002060"/>
                </a:solidFill>
              </a:rPr>
              <a:t> 2025 </a:t>
            </a:r>
            <a:r>
              <a:rPr lang="en-US" dirty="0" err="1">
                <a:solidFill>
                  <a:srgbClr val="002060"/>
                </a:solidFill>
              </a:rPr>
              <a:t>yilga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borib</a:t>
            </a:r>
            <a:r>
              <a:rPr lang="en-US" dirty="0">
                <a:solidFill>
                  <a:srgbClr val="002060"/>
                </a:solidFill>
              </a:rPr>
              <a:t> 3,5 milliard </a:t>
            </a:r>
            <a:r>
              <a:rPr lang="en-US" dirty="0" err="1">
                <a:solidFill>
                  <a:srgbClr val="002060"/>
                </a:solidFill>
              </a:rPr>
              <a:t>dollarga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yetishi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kutilsa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anʼanaviy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mahalliy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tashkilotlarga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qidirayotgan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tezlik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kengayish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tezkorlikni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taʼminlay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olmasligini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anglatadi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Quyidagi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jadval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mahalliy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o'rtasidagi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farqlarni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ko'rsatadi</a:t>
            </a:r>
            <a:r>
              <a:rPr lang="en-US" dirty="0">
                <a:solidFill>
                  <a:srgbClr val="002060"/>
                </a:solidFill>
              </a:rPr>
              <a:t>: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212647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4A3E30-96DD-45DF-B707-B2930AE25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470" y="309716"/>
            <a:ext cx="8067387" cy="623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42738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CDB43E-3F6E-46A7-BB18-12B76A927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648" y="408410"/>
            <a:ext cx="8756704" cy="604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1015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193E73-E3E6-4198-8F57-20527FDF2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3509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rgbClr val="C00000"/>
                </a:solidFill>
              </a:rPr>
              <a:t>Bulutli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ma'lumotlarni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saqlash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arxitekturasi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635293-C0D0-4920-8521-53AE3262B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642" y="1273761"/>
            <a:ext cx="10839157" cy="530352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arxitekturasi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joylashtirilgan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boshqariladigan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tarkibidagi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tarkibiy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qismlarning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strukturaviy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dizayni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tashkil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etilishini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anglatadi</a:t>
            </a:r>
            <a:r>
              <a:rPr lang="en-US" dirty="0">
                <a:solidFill>
                  <a:srgbClr val="002060"/>
                </a:solidFill>
              </a:rPr>
              <a:t>. U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samarali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ishlash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integratsiya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qidirishni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ta'minlash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asosiy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elementlarni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ularning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o'zaro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ta'sirini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ichiga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Quyidagi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komponentlar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arxitekturasini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tashkil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qiladi</a:t>
            </a:r>
            <a:r>
              <a:rPr lang="en-US" dirty="0">
                <a:solidFill>
                  <a:srgbClr val="002060"/>
                </a:solidFill>
              </a:rPr>
              <a:t>:</a:t>
            </a:r>
          </a:p>
          <a:p>
            <a:pPr marL="0" indent="0" algn="just">
              <a:buNone/>
            </a:pPr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b="1" dirty="0" err="1">
                <a:solidFill>
                  <a:srgbClr val="C00000"/>
                </a:solidFill>
              </a:rPr>
              <a:t>Ma'lumotlar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manbalari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manbalari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yig'iladigan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tahlil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joylashtiriladigan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turli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manbalarga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ishora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Ushbu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manbalar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turlari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formatlari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etkazib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mexanizmlarida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tranzaktsion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bazalaridan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oqimli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tashqi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APIgacha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darajada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farq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omborlarining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kuchli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tomonlaridan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turdagi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shu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jumladan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tuzilgan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yarim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tuzilmali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tuzilmagan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qobiliyatidir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514202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35B339E-0EB6-4026-BEC7-CE111FB73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6" y="536502"/>
            <a:ext cx="11211950" cy="578499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b="1" dirty="0" err="1">
                <a:solidFill>
                  <a:srgbClr val="C00000"/>
                </a:solidFill>
              </a:rPr>
              <a:t>Ma'lumotlarni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qabul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qilish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qatlami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omboridagi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yo'l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uzluksiz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yig'ish</a:t>
            </a:r>
            <a:r>
              <a:rPr lang="en-US" dirty="0">
                <a:solidFill>
                  <a:srgbClr val="002060"/>
                </a:solidFill>
              </a:rPr>
              <a:t> va import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mas'ul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qabul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qatlamidan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boshlanadi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Ushbu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qatlam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ko'pincha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ma'lumotlarning</a:t>
            </a:r>
            <a:r>
              <a:rPr lang="en-US" dirty="0">
                <a:solidFill>
                  <a:srgbClr val="002060"/>
                </a:solidFill>
              </a:rPr>
              <a:t> optimal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tahlil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o'zgartirilishi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formatlanishini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ta'minlash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ETL </a:t>
            </a:r>
            <a:r>
              <a:rPr lang="en-US" dirty="0" err="1">
                <a:solidFill>
                  <a:srgbClr val="002060"/>
                </a:solidFill>
              </a:rPr>
              <a:t>jarayonlaridan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Ba'zi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omborlari</a:t>
            </a:r>
            <a:r>
              <a:rPr lang="en-US" dirty="0">
                <a:solidFill>
                  <a:srgbClr val="002060"/>
                </a:solidFill>
              </a:rPr>
              <a:t> real </a:t>
            </a:r>
            <a:r>
              <a:rPr lang="en-US" dirty="0" err="1">
                <a:solidFill>
                  <a:srgbClr val="002060"/>
                </a:solidFill>
              </a:rPr>
              <a:t>vaqt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rejimida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qabul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qo'llab-quvvatlaydi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sizga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qabul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imkonini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beradi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b="1" dirty="0" err="1">
                <a:solidFill>
                  <a:srgbClr val="C00000"/>
                </a:solidFill>
              </a:rPr>
              <a:t>Saqlash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qatlami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qatlami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optimallashtirilgan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tuzilgan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formatda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tartibga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soladi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saqlaydi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Ushbu</a:t>
            </a:r>
            <a:r>
              <a:rPr lang="en-US" dirty="0">
                <a:solidFill>
                  <a:srgbClr val="002060"/>
                </a:solidFill>
              </a:rPr>
              <a:t> format </a:t>
            </a:r>
            <a:r>
              <a:rPr lang="en-US" dirty="0" err="1">
                <a:solidFill>
                  <a:srgbClr val="002060"/>
                </a:solidFill>
              </a:rPr>
              <a:t>ustunli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ichiga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o'xshash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turdagi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birgalikda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siqish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qobiliyati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tufayli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analitika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juda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keladi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qatlami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analitik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so'rovlar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talablari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asosida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hisoblash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qatlami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birlashadi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Ko'pgina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taqsimlangan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fayl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tizimlaridan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foydalanadi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nechta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tugunlar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bo'ylab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tarqatadi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miqyoslilik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parallellikni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ta'minlaydi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2498553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6CBD6DA-F40B-486E-A975-536C08E3D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306313"/>
            <a:ext cx="10823918" cy="6038215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C00000"/>
                </a:solidFill>
              </a:rPr>
              <a:t>	</a:t>
            </a:r>
            <a:r>
              <a:rPr lang="en-US" b="1" dirty="0" err="1">
                <a:solidFill>
                  <a:srgbClr val="C00000"/>
                </a:solidFill>
              </a:rPr>
              <a:t>Hisoblash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qatlami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Hisoblash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qatlami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so'rovlarni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ishlash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saqlangan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bo'yicha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operatsiyalarni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bajarish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javobgardir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Turli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so'rovlar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yuklari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CPU va </a:t>
            </a:r>
            <a:r>
              <a:rPr lang="en-US" dirty="0" err="1">
                <a:solidFill>
                  <a:srgbClr val="002060"/>
                </a:solidFill>
              </a:rPr>
              <a:t>xotira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kabi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resurslarni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taqsimlashni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Resurslarni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taqsimlash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dinamikdir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joriy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vazifalarning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ustuvorligi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talablariga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qarab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sozlanishi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b="1" dirty="0" err="1">
                <a:solidFill>
                  <a:srgbClr val="C00000"/>
                </a:solidFill>
              </a:rPr>
              <a:t>So'rovlarni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optimallashtirish</a:t>
            </a:r>
            <a:r>
              <a:rPr lang="en-US" b="1" dirty="0">
                <a:solidFill>
                  <a:srgbClr val="C00000"/>
                </a:solidFill>
              </a:rPr>
              <a:t> va </a:t>
            </a:r>
            <a:r>
              <a:rPr lang="en-US" b="1" dirty="0" err="1">
                <a:solidFill>
                  <a:srgbClr val="C00000"/>
                </a:solidFill>
              </a:rPr>
              <a:t>bajarish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Hisoblash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qatlami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samaradorlikni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oshirish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so'rovlarni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optimallashtirish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usullarini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ichiga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dvigateli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so'rovlarga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javob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vaqtini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minimallashtirish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optimal </a:t>
            </a:r>
            <a:r>
              <a:rPr lang="en-US" dirty="0" err="1">
                <a:solidFill>
                  <a:srgbClr val="002060"/>
                </a:solidFill>
              </a:rPr>
              <a:t>bajarish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rejalari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indekslash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strategiyalari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boshqa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optimallashtirishlarni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tanlash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orqali</a:t>
            </a:r>
            <a:r>
              <a:rPr lang="en-US" dirty="0">
                <a:solidFill>
                  <a:srgbClr val="002060"/>
                </a:solidFill>
              </a:rPr>
              <a:t> SQL </a:t>
            </a:r>
            <a:r>
              <a:rPr lang="en-US" dirty="0" err="1">
                <a:solidFill>
                  <a:srgbClr val="002060"/>
                </a:solidFill>
              </a:rPr>
              <a:t>so'rovlarini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optimallashtiradi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Ko'pgina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so'rovlarni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xarajatlarga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asoslangan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optimallashtirishdan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Ushbu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yondashuv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turli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ijro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rejalarini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baholaydi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eng</a:t>
            </a:r>
            <a:r>
              <a:rPr lang="en-US" dirty="0">
                <a:solidFill>
                  <a:srgbClr val="002060"/>
                </a:solidFill>
              </a:rPr>
              <a:t> past </a:t>
            </a:r>
            <a:r>
              <a:rPr lang="en-US" dirty="0" err="1">
                <a:solidFill>
                  <a:srgbClr val="002060"/>
                </a:solidFill>
              </a:rPr>
              <a:t>taxminiy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xarajatga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tanlaydi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C00000"/>
                </a:solidFill>
              </a:rPr>
              <a:t>	</a:t>
            </a:r>
            <a:r>
              <a:rPr lang="en-US" b="1" dirty="0">
                <a:solidFill>
                  <a:srgbClr val="C00000"/>
                </a:solidFill>
              </a:rPr>
              <a:t>BI </a:t>
            </a:r>
            <a:r>
              <a:rPr lang="en-US" b="1" dirty="0" err="1">
                <a:solidFill>
                  <a:srgbClr val="C00000"/>
                </a:solidFill>
              </a:rPr>
              <a:t>vositalari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bilan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integratsiya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omborlari</a:t>
            </a:r>
            <a:r>
              <a:rPr lang="en-US" dirty="0">
                <a:solidFill>
                  <a:srgbClr val="002060"/>
                </a:solidFill>
              </a:rPr>
              <a:t> BI </a:t>
            </a:r>
            <a:r>
              <a:rPr lang="en-US" dirty="0" err="1">
                <a:solidFill>
                  <a:srgbClr val="002060"/>
                </a:solidFill>
              </a:rPr>
              <a:t>vositalari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uzluksiz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integratsiyani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ta'minlaydigan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protokollari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interfeyslarni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taqdim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Umumiy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protokollarga</a:t>
            </a:r>
            <a:r>
              <a:rPr lang="en-US" dirty="0">
                <a:solidFill>
                  <a:srgbClr val="002060"/>
                </a:solidFill>
              </a:rPr>
              <a:t> Java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bazasi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ulanishi</a:t>
            </a:r>
            <a:r>
              <a:rPr lang="en-US" dirty="0">
                <a:solidFill>
                  <a:srgbClr val="002060"/>
                </a:solidFill>
              </a:rPr>
              <a:t> (JDBC), </a:t>
            </a:r>
            <a:r>
              <a:rPr lang="en-US" dirty="0" err="1">
                <a:solidFill>
                  <a:srgbClr val="002060"/>
                </a:solidFill>
              </a:rPr>
              <a:t>ochiq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bazasi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ulanishi</a:t>
            </a:r>
            <a:r>
              <a:rPr lang="en-US" dirty="0">
                <a:solidFill>
                  <a:srgbClr val="002060"/>
                </a:solidFill>
              </a:rPr>
              <a:t> (ODBC) va RESTful API </a:t>
            </a:r>
            <a:r>
              <a:rPr lang="en-US" dirty="0" err="1">
                <a:solidFill>
                  <a:srgbClr val="002060"/>
                </a:solidFill>
              </a:rPr>
              <a:t>kiradi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Ushbu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omborlari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shuningdek</a:t>
            </a:r>
            <a:r>
              <a:rPr lang="en-US" dirty="0">
                <a:solidFill>
                  <a:srgbClr val="002060"/>
                </a:solidFill>
              </a:rPr>
              <a:t>, BI </a:t>
            </a:r>
            <a:r>
              <a:rPr lang="en-US" dirty="0" err="1">
                <a:solidFill>
                  <a:srgbClr val="002060"/>
                </a:solidFill>
              </a:rPr>
              <a:t>vositalariga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ko'p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o'lchovli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kublarini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yaratishga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imkon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onlayn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analitik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ishlov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berish</a:t>
            </a:r>
            <a:r>
              <a:rPr lang="en-US" dirty="0">
                <a:solidFill>
                  <a:srgbClr val="002060"/>
                </a:solidFill>
              </a:rPr>
              <a:t> (OLAP) </a:t>
            </a:r>
            <a:r>
              <a:rPr lang="en-US" dirty="0" err="1">
                <a:solidFill>
                  <a:srgbClr val="002060"/>
                </a:solidFill>
              </a:rPr>
              <a:t>imkoniyatlarini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qo'llab-quvvatlaydi</a:t>
            </a:r>
            <a:r>
              <a:rPr lang="en-US" dirty="0">
                <a:solidFill>
                  <a:srgbClr val="002060"/>
                </a:solidFill>
              </a:rPr>
              <a:t>. Bu, </a:t>
            </a:r>
            <a:r>
              <a:rPr lang="en-US" dirty="0" err="1">
                <a:solidFill>
                  <a:srgbClr val="002060"/>
                </a:solidFill>
              </a:rPr>
              <a:t>ayniqsa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murakkab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stsenariylar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qimmatlidir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457071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0FBB2E-BC8D-483B-8F56-6D5B9996E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0290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rgbClr val="C00000"/>
                </a:solidFill>
              </a:rPr>
              <a:t>Bulutli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saqlashning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afzalliklari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FFA888-64EC-4A13-BD57-5E9C08B32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619" y="1253331"/>
            <a:ext cx="11143957" cy="523954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o'rnatish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an'anaviy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hamkasblariga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qaraganda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osonroq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odatda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murakkab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sozlashni</a:t>
            </a:r>
            <a:r>
              <a:rPr lang="en-US" dirty="0">
                <a:solidFill>
                  <a:srgbClr val="002060"/>
                </a:solidFill>
              </a:rPr>
              <a:t> talab </a:t>
            </a:r>
            <a:r>
              <a:rPr lang="en-US" dirty="0" err="1">
                <a:solidFill>
                  <a:srgbClr val="002060"/>
                </a:solidFill>
              </a:rPr>
              <a:t>qiladi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Zamonaviy</a:t>
            </a:r>
            <a:r>
              <a:rPr lang="en-US" dirty="0">
                <a:solidFill>
                  <a:srgbClr val="002060"/>
                </a:solidFill>
              </a:rPr>
              <a:t> CDWH </a:t>
            </a:r>
            <a:r>
              <a:rPr lang="en-US" dirty="0" err="1">
                <a:solidFill>
                  <a:srgbClr val="002060"/>
                </a:solidFill>
              </a:rPr>
              <a:t>mahalliy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onlayn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manbalardan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katta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hajmdagi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saqlaydi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birlashtiradi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ishlaydi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afzalliklari</a:t>
            </a:r>
            <a:r>
              <a:rPr lang="en-US" dirty="0">
                <a:solidFill>
                  <a:srgbClr val="002060"/>
                </a:solidFill>
              </a:rPr>
              <a:t>:</a:t>
            </a:r>
          </a:p>
          <a:p>
            <a:pPr marL="0" indent="0" algn="just">
              <a:buNone/>
            </a:pPr>
            <a:endParaRPr lang="en-US" sz="500" dirty="0"/>
          </a:p>
          <a:p>
            <a:pPr marL="0" indent="0" algn="just">
              <a:buNone/>
            </a:pPr>
            <a:r>
              <a:rPr lang="en-US" b="1" dirty="0" err="1">
                <a:solidFill>
                  <a:srgbClr val="C00000"/>
                </a:solidFill>
              </a:rPr>
              <a:t>Yaxshilangan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qulaylik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 err="1">
                <a:solidFill>
                  <a:srgbClr val="002060"/>
                </a:solidFill>
              </a:rPr>
              <a:t>Bulutda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joylashgan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dunyoning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istalgan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nuqtasidan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tegishli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kirishni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ta'minlaydi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Bundan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tashqari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ular</a:t>
            </a:r>
            <a:r>
              <a:rPr lang="en-US" dirty="0">
                <a:solidFill>
                  <a:srgbClr val="002060"/>
                </a:solidFill>
              </a:rPr>
              <a:t> BI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zarur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faqat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tegishli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xodimlarga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ko'rinishini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ta'minlash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kirishni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funktsiyalari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jihozlangan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Qizig'i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shundaki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vaqtning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nechta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xodim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kira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olsa</a:t>
            </a:r>
            <a:r>
              <a:rPr lang="en-US" dirty="0">
                <a:solidFill>
                  <a:srgbClr val="002060"/>
                </a:solidFill>
              </a:rPr>
              <a:t> ham, </a:t>
            </a:r>
            <a:r>
              <a:rPr lang="en-US" dirty="0" err="1">
                <a:solidFill>
                  <a:srgbClr val="002060"/>
                </a:solidFill>
              </a:rPr>
              <a:t>ma'lumotlarning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yaxlitligi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saqlanib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qoladi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Boshqaruvning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qo'shimcha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darajasi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tashkilotning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sifatini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harakatlarining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umumiy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samaradorligini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oshiradi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003461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3633C46-3F6B-401D-98AC-ADF558D02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489194"/>
            <a:ext cx="11330353" cy="60241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C00000"/>
                </a:solidFill>
              </a:rPr>
              <a:t>Cheksiz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miqyoslilik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	Virtual </a:t>
            </a:r>
            <a:r>
              <a:rPr lang="en-US" dirty="0" err="1">
                <a:solidFill>
                  <a:srgbClr val="002060"/>
                </a:solidFill>
              </a:rPr>
              <a:t>arxitektura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tashkilotlarga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o'zgaruvchan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ehtiyojlarni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qondirish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resurslar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taqsimotini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o'zgartirishga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imkon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ehtiyojlari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o'zgarib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turadigan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kompaniyalar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faqat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o'zlariga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kerak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xususiyatlar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funksionallik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to'lash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moslashuvchanligiga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ega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esa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mahalliy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alternativlar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emas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Misol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sayyohlik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kompaniyalari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yuqori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mavsumda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ilg'or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ko'proq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hisoblash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quvvatini</a:t>
            </a:r>
            <a:r>
              <a:rPr lang="en-US" dirty="0">
                <a:solidFill>
                  <a:srgbClr val="002060"/>
                </a:solidFill>
              </a:rPr>
              <a:t> talab </a:t>
            </a:r>
            <a:r>
              <a:rPr lang="en-US" dirty="0" err="1">
                <a:solidFill>
                  <a:srgbClr val="002060"/>
                </a:solidFill>
              </a:rPr>
              <a:t>qilishi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, past </a:t>
            </a:r>
            <a:r>
              <a:rPr lang="en-US" dirty="0" err="1">
                <a:solidFill>
                  <a:srgbClr val="002060"/>
                </a:solidFill>
              </a:rPr>
              <a:t>mavsumda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esa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ushbu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quvvatining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faqat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qismini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iste'mol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US" b="1" dirty="0" err="1">
                <a:solidFill>
                  <a:srgbClr val="C00000"/>
                </a:solidFill>
              </a:rPr>
              <a:t>Cheksiz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ishlash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tashkilotdagi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barcha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bo'limlarga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mahsuldorlikka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putur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etkazmasdan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vaqtning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tegishli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imkonini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beradi</a:t>
            </a:r>
            <a:r>
              <a:rPr lang="en-US" dirty="0">
                <a:solidFill>
                  <a:srgbClr val="002060"/>
                </a:solidFill>
              </a:rPr>
              <a:t>. Bu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chunki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odatda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yukni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taqsimlovchi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nechta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serverlarga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bo'lib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katta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hajmdagi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vaqtning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hech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qanday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kechikishlarsiz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ta'minlaydi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6498388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3E071E-3864-4C04-891D-020B44947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437" y="531397"/>
            <a:ext cx="11085341" cy="58131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b="1" dirty="0" err="1">
                <a:solidFill>
                  <a:srgbClr val="C00000"/>
                </a:solidFill>
              </a:rPr>
              <a:t>Ko'p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ma'lumotlarni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saqlash</a:t>
            </a:r>
            <a:endParaRPr lang="en-US" sz="18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sz="1800" dirty="0">
                <a:solidFill>
                  <a:srgbClr val="002060"/>
                </a:solidFill>
              </a:rPr>
              <a:t>	</a:t>
            </a:r>
            <a:r>
              <a:rPr lang="en-US" sz="1800" dirty="0" err="1">
                <a:solidFill>
                  <a:srgbClr val="002060"/>
                </a:solidFill>
              </a:rPr>
              <a:t>Bulutli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ma'lumotlarni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saqlashni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tanlashning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eng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jiddiy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sabablaridan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biri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bu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taqdim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etadigan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xotiraning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ko'pligidir</a:t>
            </a:r>
            <a:r>
              <a:rPr lang="en-US" sz="1800" dirty="0">
                <a:solidFill>
                  <a:srgbClr val="002060"/>
                </a:solidFill>
              </a:rPr>
              <a:t>. </a:t>
            </a:r>
            <a:r>
              <a:rPr lang="en-US" sz="1800" dirty="0" err="1">
                <a:solidFill>
                  <a:srgbClr val="002060"/>
                </a:solidFill>
              </a:rPr>
              <a:t>Yuqorida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ta'kidlab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o'tilganidek</a:t>
            </a:r>
            <a:r>
              <a:rPr lang="en-US" sz="1800" dirty="0">
                <a:solidFill>
                  <a:srgbClr val="002060"/>
                </a:solidFill>
              </a:rPr>
              <a:t>, </a:t>
            </a:r>
            <a:r>
              <a:rPr lang="en-US" sz="1800" dirty="0" err="1">
                <a:solidFill>
                  <a:srgbClr val="002060"/>
                </a:solidFill>
              </a:rPr>
              <a:t>bulutli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saqlash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yechimlari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provayderlari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ko'pincha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tashkilotlarga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saqlash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joyini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yo'qotmasdan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kengaytirish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yoki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pasaytirishga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imkon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beruvchi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narxlash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modelidan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foydalanadilar</a:t>
            </a:r>
            <a:r>
              <a:rPr lang="en-US" sz="1800" dirty="0">
                <a:solidFill>
                  <a:srgbClr val="002060"/>
                </a:solidFill>
              </a:rPr>
              <a:t>. </a:t>
            </a:r>
            <a:r>
              <a:rPr lang="en-US" sz="1800" dirty="0" err="1">
                <a:solidFill>
                  <a:srgbClr val="002060"/>
                </a:solidFill>
              </a:rPr>
              <a:t>Xuddi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shu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narsa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korxonalarga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katta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xarajatlarsiz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maʼlumotlar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ombori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loyihalari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bilan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tajriba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oʻtkazish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imkonini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beruvchi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boshqa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funksiya</a:t>
            </a:r>
            <a:r>
              <a:rPr lang="en-US" sz="1800" dirty="0">
                <a:solidFill>
                  <a:srgbClr val="002060"/>
                </a:solidFill>
              </a:rPr>
              <a:t> va </a:t>
            </a:r>
            <a:r>
              <a:rPr lang="en-US" sz="1800" dirty="0" err="1">
                <a:solidFill>
                  <a:srgbClr val="002060"/>
                </a:solidFill>
              </a:rPr>
              <a:t>funksiyalarga</a:t>
            </a:r>
            <a:r>
              <a:rPr lang="en-US" sz="1800" dirty="0">
                <a:solidFill>
                  <a:srgbClr val="002060"/>
                </a:solidFill>
              </a:rPr>
              <a:t> ham </a:t>
            </a:r>
            <a:r>
              <a:rPr lang="en-US" sz="1800" dirty="0" err="1">
                <a:solidFill>
                  <a:srgbClr val="002060"/>
                </a:solidFill>
              </a:rPr>
              <a:t>tegishli</a:t>
            </a:r>
            <a:r>
              <a:rPr lang="en-US" sz="1800" dirty="0">
                <a:solidFill>
                  <a:srgbClr val="002060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US" sz="1800" b="1" dirty="0" err="1">
                <a:solidFill>
                  <a:srgbClr val="C00000"/>
                </a:solidFill>
              </a:rPr>
              <a:t>Uzluksiz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integratsiya</a:t>
            </a:r>
            <a:endParaRPr lang="en-US" sz="18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sz="1800" dirty="0">
                <a:solidFill>
                  <a:srgbClr val="002060"/>
                </a:solidFill>
              </a:rPr>
              <a:t>	</a:t>
            </a:r>
            <a:r>
              <a:rPr lang="en-US" sz="1800" dirty="0" err="1">
                <a:solidFill>
                  <a:srgbClr val="002060"/>
                </a:solidFill>
              </a:rPr>
              <a:t>Yaqinda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o'tkazilgan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tadqiqotga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ko'ra</a:t>
            </a:r>
            <a:r>
              <a:rPr lang="en-US" sz="1800" dirty="0">
                <a:solidFill>
                  <a:srgbClr val="002060"/>
                </a:solidFill>
              </a:rPr>
              <a:t>, </a:t>
            </a:r>
            <a:r>
              <a:rPr lang="en-US" sz="1800" dirty="0" err="1">
                <a:solidFill>
                  <a:srgbClr val="002060"/>
                </a:solidFill>
              </a:rPr>
              <a:t>kompaniyalar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tahlil</a:t>
            </a:r>
            <a:r>
              <a:rPr lang="en-US" sz="1800" dirty="0">
                <a:solidFill>
                  <a:srgbClr val="002060"/>
                </a:solidFill>
              </a:rPr>
              <a:t> va </a:t>
            </a:r>
            <a:r>
              <a:rPr lang="en-US" sz="1800" dirty="0" err="1">
                <a:solidFill>
                  <a:srgbClr val="002060"/>
                </a:solidFill>
              </a:rPr>
              <a:t>biznes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razvedkasi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uchun</a:t>
            </a:r>
            <a:r>
              <a:rPr lang="en-US" sz="1800" dirty="0">
                <a:solidFill>
                  <a:srgbClr val="002060"/>
                </a:solidFill>
              </a:rPr>
              <a:t> 400 dan </a:t>
            </a:r>
            <a:r>
              <a:rPr lang="en-US" sz="1800" dirty="0" err="1">
                <a:solidFill>
                  <a:srgbClr val="002060"/>
                </a:solidFill>
              </a:rPr>
              <a:t>ortiq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manba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ma'lumotlaridan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foydalanadilar</a:t>
            </a:r>
            <a:r>
              <a:rPr lang="en-US" sz="1800" dirty="0">
                <a:solidFill>
                  <a:srgbClr val="002060"/>
                </a:solidFill>
              </a:rPr>
              <a:t>. </a:t>
            </a:r>
            <a:r>
              <a:rPr lang="en-US" sz="1800" dirty="0" err="1">
                <a:solidFill>
                  <a:srgbClr val="002060"/>
                </a:solidFill>
              </a:rPr>
              <a:t>Shunday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qilib</a:t>
            </a:r>
            <a:r>
              <a:rPr lang="en-US" sz="1800" dirty="0">
                <a:solidFill>
                  <a:srgbClr val="002060"/>
                </a:solidFill>
              </a:rPr>
              <a:t>, </a:t>
            </a:r>
            <a:r>
              <a:rPr lang="en-US" sz="1800" dirty="0" err="1">
                <a:solidFill>
                  <a:srgbClr val="002060"/>
                </a:solidFill>
              </a:rPr>
              <a:t>ma'lumotlar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nafaqat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bir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nechta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turli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formatlarda</a:t>
            </a:r>
            <a:r>
              <a:rPr lang="en-US" sz="1800" dirty="0">
                <a:solidFill>
                  <a:srgbClr val="002060"/>
                </a:solidFill>
              </a:rPr>
              <a:t>, </a:t>
            </a:r>
            <a:r>
              <a:rPr lang="en-US" sz="1800" dirty="0" err="1">
                <a:solidFill>
                  <a:srgbClr val="002060"/>
                </a:solidFill>
              </a:rPr>
              <a:t>balki</a:t>
            </a:r>
            <a:r>
              <a:rPr lang="en-US" sz="1800" dirty="0">
                <a:solidFill>
                  <a:srgbClr val="002060"/>
                </a:solidFill>
              </a:rPr>
              <a:t> u </a:t>
            </a:r>
            <a:r>
              <a:rPr lang="en-US" sz="1800" dirty="0" err="1">
                <a:solidFill>
                  <a:srgbClr val="002060"/>
                </a:solidFill>
              </a:rPr>
              <a:t>turlicha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tuzilgan</a:t>
            </a:r>
            <a:r>
              <a:rPr lang="en-US" sz="1800" dirty="0">
                <a:solidFill>
                  <a:srgbClr val="002060"/>
                </a:solidFill>
              </a:rPr>
              <a:t> va </a:t>
            </a:r>
            <a:r>
              <a:rPr lang="en-US" sz="1800" dirty="0" err="1">
                <a:solidFill>
                  <a:srgbClr val="002060"/>
                </a:solidFill>
              </a:rPr>
              <a:t>integratsiyani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qiyinlashtiradi</a:t>
            </a:r>
            <a:r>
              <a:rPr lang="en-US" sz="1800" dirty="0">
                <a:solidFill>
                  <a:srgbClr val="002060"/>
                </a:solidFill>
              </a:rPr>
              <a:t>. </a:t>
            </a:r>
            <a:r>
              <a:rPr lang="en-US" sz="1800" dirty="0" err="1">
                <a:solidFill>
                  <a:srgbClr val="002060"/>
                </a:solidFill>
              </a:rPr>
              <a:t>Bulutli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ma'lumotlar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omborlari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integratsiya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muammolarini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engishga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yordam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beradi</a:t>
            </a:r>
            <a:r>
              <a:rPr lang="en-US" sz="1800" dirty="0">
                <a:solidFill>
                  <a:srgbClr val="002060"/>
                </a:solidFill>
              </a:rPr>
              <a:t>, </a:t>
            </a:r>
            <a:r>
              <a:rPr lang="en-US" sz="1800" dirty="0" err="1">
                <a:solidFill>
                  <a:srgbClr val="002060"/>
                </a:solidFill>
              </a:rPr>
              <a:t>chunki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ular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bir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nechta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manbalardan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ma'lumotlarni</a:t>
            </a:r>
            <a:r>
              <a:rPr lang="en-US" sz="1800" dirty="0">
                <a:solidFill>
                  <a:srgbClr val="002060"/>
                </a:solidFill>
              </a:rPr>
              <a:t>, </a:t>
            </a:r>
            <a:r>
              <a:rPr lang="en-US" sz="1800" dirty="0" err="1">
                <a:solidFill>
                  <a:srgbClr val="002060"/>
                </a:solidFill>
              </a:rPr>
              <a:t>jumladan</a:t>
            </a:r>
            <a:r>
              <a:rPr lang="en-US" sz="1800" dirty="0">
                <a:solidFill>
                  <a:srgbClr val="002060"/>
                </a:solidFill>
              </a:rPr>
              <a:t>, </a:t>
            </a:r>
            <a:r>
              <a:rPr lang="en-US" sz="1800" dirty="0" err="1">
                <a:solidFill>
                  <a:srgbClr val="002060"/>
                </a:solidFill>
              </a:rPr>
              <a:t>bulutli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ilovalar</a:t>
            </a:r>
            <a:r>
              <a:rPr lang="en-US" sz="1800" dirty="0">
                <a:solidFill>
                  <a:srgbClr val="002060"/>
                </a:solidFill>
              </a:rPr>
              <a:t>, </a:t>
            </a:r>
            <a:r>
              <a:rPr lang="en-US" sz="1800" dirty="0" err="1">
                <a:solidFill>
                  <a:srgbClr val="002060"/>
                </a:solidFill>
              </a:rPr>
              <a:t>ma'lumotlar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bazalari</a:t>
            </a:r>
            <a:r>
              <a:rPr lang="en-US" sz="1800" dirty="0">
                <a:solidFill>
                  <a:srgbClr val="002060"/>
                </a:solidFill>
              </a:rPr>
              <a:t> va </a:t>
            </a:r>
            <a:r>
              <a:rPr lang="en-US" sz="1800" dirty="0" err="1">
                <a:solidFill>
                  <a:srgbClr val="002060"/>
                </a:solidFill>
              </a:rPr>
              <a:t>fayl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formatlarini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birlashtirish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uchun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mo'ljallangan</a:t>
            </a:r>
            <a:r>
              <a:rPr lang="en-US" sz="1800" dirty="0">
                <a:solidFill>
                  <a:srgbClr val="002060"/>
                </a:solidFill>
              </a:rPr>
              <a:t>. </a:t>
            </a:r>
            <a:r>
              <a:rPr lang="en-US" sz="1800" dirty="0" err="1">
                <a:solidFill>
                  <a:srgbClr val="002060"/>
                </a:solidFill>
              </a:rPr>
              <a:t>Ushbu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tizim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shuningdek</a:t>
            </a:r>
            <a:r>
              <a:rPr lang="en-US" sz="1800" dirty="0">
                <a:solidFill>
                  <a:srgbClr val="002060"/>
                </a:solidFill>
              </a:rPr>
              <a:t>, </a:t>
            </a:r>
            <a:r>
              <a:rPr lang="en-US" sz="1800" dirty="0" err="1">
                <a:solidFill>
                  <a:srgbClr val="002060"/>
                </a:solidFill>
              </a:rPr>
              <a:t>yarim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tuzilgan</a:t>
            </a:r>
            <a:r>
              <a:rPr lang="en-US" sz="1800" dirty="0">
                <a:solidFill>
                  <a:srgbClr val="002060"/>
                </a:solidFill>
              </a:rPr>
              <a:t> va </a:t>
            </a:r>
            <a:r>
              <a:rPr lang="en-US" sz="1800" dirty="0" err="1">
                <a:solidFill>
                  <a:srgbClr val="002060"/>
                </a:solidFill>
              </a:rPr>
              <a:t>tuzilmagan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ma'lumotlarni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ajratib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olish</a:t>
            </a:r>
            <a:r>
              <a:rPr lang="en-US" sz="1800" dirty="0">
                <a:solidFill>
                  <a:srgbClr val="002060"/>
                </a:solidFill>
              </a:rPr>
              <a:t> va </a:t>
            </a:r>
            <a:r>
              <a:rPr lang="en-US" sz="1800" dirty="0" err="1">
                <a:solidFill>
                  <a:srgbClr val="002060"/>
                </a:solidFill>
              </a:rPr>
              <a:t>birlashtirish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imkonini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beradi</a:t>
            </a:r>
            <a:r>
              <a:rPr lang="en-US" sz="1800" dirty="0">
                <a:solidFill>
                  <a:srgbClr val="002060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US" sz="1800" b="1" dirty="0" err="1">
                <a:solidFill>
                  <a:srgbClr val="C00000"/>
                </a:solidFill>
              </a:rPr>
              <a:t>Favqulodda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vaziyatlarni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tiklash</a:t>
            </a:r>
            <a:endParaRPr lang="en-US" sz="18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sz="1800" dirty="0">
                <a:solidFill>
                  <a:srgbClr val="002060"/>
                </a:solidFill>
              </a:rPr>
              <a:t>	</a:t>
            </a:r>
            <a:r>
              <a:rPr lang="en-US" sz="1800" dirty="0" err="1">
                <a:solidFill>
                  <a:srgbClr val="002060"/>
                </a:solidFill>
              </a:rPr>
              <a:t>Eskirgan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ma'lumotlar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bazalari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bilan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falokatlarni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tiklash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ko'pincha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shubhali</a:t>
            </a:r>
            <a:r>
              <a:rPr lang="en-US" sz="1800" dirty="0">
                <a:solidFill>
                  <a:srgbClr val="002060"/>
                </a:solidFill>
              </a:rPr>
              <a:t>. </a:t>
            </a:r>
            <a:r>
              <a:rPr lang="en-US" sz="1800" dirty="0" err="1">
                <a:solidFill>
                  <a:srgbClr val="002060"/>
                </a:solidFill>
              </a:rPr>
              <a:t>Eskirgan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vositalardan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foydalanadigan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kompaniyalar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falokat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yoki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tizimning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ishlamay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qolishi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holatlarida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ma'lumotlarni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zaxiralash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uchun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zarur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bo'lgan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qo'shimcha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uskunalarga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katta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miqdorda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pul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sarflashlari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kerak</a:t>
            </a:r>
            <a:r>
              <a:rPr lang="en-US" sz="1800" dirty="0">
                <a:solidFill>
                  <a:srgbClr val="002060"/>
                </a:solidFill>
              </a:rPr>
              <a:t>. </a:t>
            </a:r>
            <a:r>
              <a:rPr lang="en-US" sz="1800" dirty="0" err="1">
                <a:solidFill>
                  <a:srgbClr val="002060"/>
                </a:solidFill>
              </a:rPr>
              <a:t>Bulutli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ma'lumotlarni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saqlash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falokat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yuz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berganda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muhim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ma'lumotlaringizni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muntazam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ravishda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zaxiralash</a:t>
            </a:r>
            <a:r>
              <a:rPr lang="en-US" sz="1800" dirty="0">
                <a:solidFill>
                  <a:srgbClr val="002060"/>
                </a:solidFill>
              </a:rPr>
              <a:t> va </a:t>
            </a:r>
            <a:r>
              <a:rPr lang="en-US" sz="1800" dirty="0" err="1">
                <a:solidFill>
                  <a:srgbClr val="002060"/>
                </a:solidFill>
              </a:rPr>
              <a:t>himoya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qilish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orqali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ushbu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muammolarning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aksariyatini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hal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qiladi</a:t>
            </a:r>
            <a:r>
              <a:rPr lang="en-US" sz="1800" dirty="0">
                <a:solidFill>
                  <a:srgbClr val="002060"/>
                </a:solidFill>
              </a:rPr>
              <a:t>. </a:t>
            </a:r>
            <a:r>
              <a:rPr lang="en-US" sz="1800" dirty="0" err="1">
                <a:solidFill>
                  <a:srgbClr val="002060"/>
                </a:solidFill>
              </a:rPr>
              <a:t>Bundan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tashqari</a:t>
            </a:r>
            <a:r>
              <a:rPr lang="en-US" sz="1800" dirty="0">
                <a:solidFill>
                  <a:srgbClr val="002060"/>
                </a:solidFill>
              </a:rPr>
              <a:t>, </a:t>
            </a:r>
            <a:r>
              <a:rPr lang="en-US" sz="1800" dirty="0" err="1">
                <a:solidFill>
                  <a:srgbClr val="002060"/>
                </a:solidFill>
              </a:rPr>
              <a:t>o'z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tahlillari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uchun</a:t>
            </a:r>
            <a:r>
              <a:rPr lang="en-US" sz="1800" dirty="0">
                <a:solidFill>
                  <a:srgbClr val="002060"/>
                </a:solidFill>
              </a:rPr>
              <a:t> virtual </a:t>
            </a:r>
            <a:r>
              <a:rPr lang="en-US" sz="1800" dirty="0" err="1">
                <a:solidFill>
                  <a:srgbClr val="002060"/>
                </a:solidFill>
              </a:rPr>
              <a:t>echimlardan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foydalanadigan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tashkilotlar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o'z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uskunalarini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saqlash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uchun</a:t>
            </a:r>
            <a:r>
              <a:rPr lang="en-US" sz="1800" dirty="0">
                <a:solidFill>
                  <a:srgbClr val="002060"/>
                </a:solidFill>
              </a:rPr>
              <a:t> apparat </a:t>
            </a:r>
            <a:r>
              <a:rPr lang="en-US" sz="1800" dirty="0" err="1">
                <a:solidFill>
                  <a:srgbClr val="002060"/>
                </a:solidFill>
              </a:rPr>
              <a:t>yoki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saqlash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uchun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keraksiz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xarajatlardan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qochadi</a:t>
            </a:r>
            <a:r>
              <a:rPr lang="en-US" sz="18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en-US" sz="18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231829754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C4591-8B9E-44BE-B783-EAD756636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656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>
                <a:solidFill>
                  <a:srgbClr val="C00000"/>
                </a:solidFill>
              </a:rPr>
              <a:t>Bulutli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ma'lumotlarni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saqlash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muammolari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784BEB-DEE4-4D2B-8D6C-09AF99127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576" y="1181686"/>
            <a:ext cx="11288150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100" dirty="0">
                <a:solidFill>
                  <a:srgbClr val="002060"/>
                </a:solidFill>
              </a:rPr>
              <a:t>	</a:t>
            </a:r>
            <a:r>
              <a:rPr lang="en-US" sz="2100" dirty="0" err="1">
                <a:solidFill>
                  <a:srgbClr val="002060"/>
                </a:solidFill>
              </a:rPr>
              <a:t>Bulutli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ma'lumotlar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omborlari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katta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afzalliklarga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ega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bo'lsa</a:t>
            </a:r>
            <a:r>
              <a:rPr lang="en-US" sz="2100" dirty="0">
                <a:solidFill>
                  <a:srgbClr val="002060"/>
                </a:solidFill>
              </a:rPr>
              <a:t>-da, </a:t>
            </a:r>
            <a:r>
              <a:rPr lang="en-US" sz="2100" dirty="0" err="1">
                <a:solidFill>
                  <a:srgbClr val="002060"/>
                </a:solidFill>
              </a:rPr>
              <a:t>ayniqsa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masshtablilik</a:t>
            </a:r>
            <a:r>
              <a:rPr lang="en-US" sz="2100" dirty="0">
                <a:solidFill>
                  <a:srgbClr val="002060"/>
                </a:solidFill>
              </a:rPr>
              <a:t> va </a:t>
            </a:r>
            <a:r>
              <a:rPr lang="en-US" sz="2100" dirty="0" err="1">
                <a:solidFill>
                  <a:srgbClr val="002060"/>
                </a:solidFill>
              </a:rPr>
              <a:t>moslashuvchanlik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haqida</a:t>
            </a:r>
            <a:r>
              <a:rPr lang="en-US" sz="2100" dirty="0">
                <a:solidFill>
                  <a:srgbClr val="002060"/>
                </a:solidFill>
              </a:rPr>
              <a:t> gap </a:t>
            </a:r>
            <a:r>
              <a:rPr lang="en-US" sz="2100" dirty="0" err="1">
                <a:solidFill>
                  <a:srgbClr val="002060"/>
                </a:solidFill>
              </a:rPr>
              <a:t>ketganda</a:t>
            </a:r>
            <a:r>
              <a:rPr lang="en-US" sz="2100" dirty="0">
                <a:solidFill>
                  <a:srgbClr val="002060"/>
                </a:solidFill>
              </a:rPr>
              <a:t>, </a:t>
            </a:r>
            <a:r>
              <a:rPr lang="en-US" sz="2100" dirty="0" err="1">
                <a:solidFill>
                  <a:srgbClr val="002060"/>
                </a:solidFill>
              </a:rPr>
              <a:t>ularning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o'ziga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xos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qiyinchiliklari</a:t>
            </a:r>
            <a:r>
              <a:rPr lang="en-US" sz="2100" dirty="0">
                <a:solidFill>
                  <a:srgbClr val="002060"/>
                </a:solidFill>
              </a:rPr>
              <a:t> va </a:t>
            </a:r>
            <a:r>
              <a:rPr lang="en-US" sz="2100" dirty="0" err="1">
                <a:solidFill>
                  <a:srgbClr val="002060"/>
                </a:solidFill>
              </a:rPr>
              <a:t>murakkabliklari</a:t>
            </a:r>
            <a:r>
              <a:rPr lang="en-US" sz="2100" dirty="0">
                <a:solidFill>
                  <a:srgbClr val="002060"/>
                </a:solidFill>
              </a:rPr>
              <a:t> bor.</a:t>
            </a:r>
          </a:p>
          <a:p>
            <a:pPr marL="0" indent="0" algn="ctr">
              <a:buNone/>
            </a:pPr>
            <a:r>
              <a:rPr lang="en-US" sz="2100" b="1" dirty="0" err="1">
                <a:solidFill>
                  <a:srgbClr val="C00000"/>
                </a:solidFill>
              </a:rPr>
              <a:t>Ma'lumotlar</a:t>
            </a:r>
            <a:r>
              <a:rPr lang="en-US" sz="2100" b="1" dirty="0">
                <a:solidFill>
                  <a:srgbClr val="C00000"/>
                </a:solidFill>
              </a:rPr>
              <a:t> </a:t>
            </a:r>
            <a:r>
              <a:rPr lang="en-US" sz="2100" b="1" dirty="0" err="1">
                <a:solidFill>
                  <a:srgbClr val="C00000"/>
                </a:solidFill>
              </a:rPr>
              <a:t>integratsiyasi</a:t>
            </a:r>
            <a:endParaRPr lang="en-US" sz="21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sz="2100" dirty="0">
                <a:solidFill>
                  <a:srgbClr val="002060"/>
                </a:solidFill>
              </a:rPr>
              <a:t>	</a:t>
            </a:r>
            <a:r>
              <a:rPr lang="en-US" sz="2100" dirty="0" err="1">
                <a:solidFill>
                  <a:srgbClr val="002060"/>
                </a:solidFill>
              </a:rPr>
              <a:t>Bulutdagi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maʼlumotlar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integratsiyasi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muammolari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maʼlumotlar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manbalarining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xilma-xilligi</a:t>
            </a:r>
            <a:r>
              <a:rPr lang="en-US" sz="2100" dirty="0">
                <a:solidFill>
                  <a:srgbClr val="002060"/>
                </a:solidFill>
              </a:rPr>
              <a:t>, </a:t>
            </a:r>
            <a:r>
              <a:rPr lang="en-US" sz="2100" dirty="0" err="1">
                <a:solidFill>
                  <a:srgbClr val="002060"/>
                </a:solidFill>
              </a:rPr>
              <a:t>infratuzilmaning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dinamik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tabiati</a:t>
            </a:r>
            <a:r>
              <a:rPr lang="en-US" sz="2100" dirty="0">
                <a:solidFill>
                  <a:srgbClr val="002060"/>
                </a:solidFill>
              </a:rPr>
              <a:t> va </a:t>
            </a:r>
            <a:r>
              <a:rPr lang="en-US" sz="2100" dirty="0" err="1">
                <a:solidFill>
                  <a:srgbClr val="002060"/>
                </a:solidFill>
              </a:rPr>
              <a:t>maʼlumotlarni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samarali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boshqarish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zaruratidan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kelib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chiqadi</a:t>
            </a:r>
            <a:r>
              <a:rPr lang="en-US" sz="2100" dirty="0">
                <a:solidFill>
                  <a:srgbClr val="002060"/>
                </a:solidFill>
              </a:rPr>
              <a:t>. </a:t>
            </a:r>
            <a:r>
              <a:rPr lang="en-US" sz="2100" dirty="0" err="1">
                <a:solidFill>
                  <a:srgbClr val="002060"/>
                </a:solidFill>
              </a:rPr>
              <a:t>Bundan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tashqari</a:t>
            </a:r>
            <a:r>
              <a:rPr lang="en-US" sz="2100" dirty="0">
                <a:solidFill>
                  <a:srgbClr val="002060"/>
                </a:solidFill>
              </a:rPr>
              <a:t>, </a:t>
            </a:r>
            <a:r>
              <a:rPr lang="en-US" sz="2100" dirty="0" err="1">
                <a:solidFill>
                  <a:srgbClr val="002060"/>
                </a:solidFill>
              </a:rPr>
              <a:t>tashkilotlar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ko'pincha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mahalliy</a:t>
            </a:r>
            <a:r>
              <a:rPr lang="en-US" sz="2100" dirty="0">
                <a:solidFill>
                  <a:srgbClr val="002060"/>
                </a:solidFill>
              </a:rPr>
              <a:t> va </a:t>
            </a:r>
            <a:r>
              <a:rPr lang="en-US" sz="2100" dirty="0" err="1">
                <a:solidFill>
                  <a:srgbClr val="002060"/>
                </a:solidFill>
              </a:rPr>
              <a:t>bulutga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asoslangan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tizimlardan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foydalanadilar</a:t>
            </a:r>
            <a:r>
              <a:rPr lang="en-US" sz="2100" dirty="0">
                <a:solidFill>
                  <a:srgbClr val="002060"/>
                </a:solidFill>
              </a:rPr>
              <a:t> va </a:t>
            </a:r>
            <a:r>
              <a:rPr lang="en-US" sz="2100" dirty="0" err="1">
                <a:solidFill>
                  <a:srgbClr val="002060"/>
                </a:solidFill>
              </a:rPr>
              <a:t>bu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tizimlar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o'rtasida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ma'lumotlar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integratsiyasi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xavfsizlik</a:t>
            </a:r>
            <a:r>
              <a:rPr lang="en-US" sz="2100" dirty="0">
                <a:solidFill>
                  <a:srgbClr val="002060"/>
                </a:solidFill>
              </a:rPr>
              <a:t>, </a:t>
            </a:r>
            <a:r>
              <a:rPr lang="en-US" sz="2100" dirty="0" err="1">
                <a:solidFill>
                  <a:srgbClr val="002060"/>
                </a:solidFill>
              </a:rPr>
              <a:t>kechikish</a:t>
            </a:r>
            <a:r>
              <a:rPr lang="en-US" sz="2100" dirty="0">
                <a:solidFill>
                  <a:srgbClr val="002060"/>
                </a:solidFill>
              </a:rPr>
              <a:t> va </a:t>
            </a:r>
            <a:r>
              <a:rPr lang="en-US" sz="2100" dirty="0" err="1">
                <a:solidFill>
                  <a:srgbClr val="002060"/>
                </a:solidFill>
              </a:rPr>
              <a:t>ulanish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kabi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bir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qator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qo'shimcha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fikrlarni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o'z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ichiga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olishi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mumkin</a:t>
            </a:r>
            <a:r>
              <a:rPr lang="en-US" sz="2100" dirty="0">
                <a:solidFill>
                  <a:srgbClr val="002060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US" sz="2100" b="1" dirty="0" err="1">
                <a:solidFill>
                  <a:srgbClr val="C00000"/>
                </a:solidFill>
              </a:rPr>
              <a:t>Xavfsizlik</a:t>
            </a:r>
            <a:endParaRPr lang="en-US" sz="21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sz="2100" dirty="0">
                <a:solidFill>
                  <a:srgbClr val="002060"/>
                </a:solidFill>
              </a:rPr>
              <a:t>	</a:t>
            </a:r>
            <a:r>
              <a:rPr lang="en-US" sz="2100" dirty="0" err="1">
                <a:solidFill>
                  <a:srgbClr val="002060"/>
                </a:solidFill>
              </a:rPr>
              <a:t>Shifrlash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usullarini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muayyan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tashkiliy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talablarga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moslashtirish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zarurati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ma'lumotlar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muhitining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xilma-xilligi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tufayli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murakkab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bo'lishi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mumkin</a:t>
            </a:r>
            <a:r>
              <a:rPr lang="en-US" sz="2100" dirty="0">
                <a:solidFill>
                  <a:srgbClr val="002060"/>
                </a:solidFill>
              </a:rPr>
              <a:t>. </a:t>
            </a:r>
            <a:r>
              <a:rPr lang="en-US" sz="2100" dirty="0" err="1">
                <a:solidFill>
                  <a:srgbClr val="002060"/>
                </a:solidFill>
              </a:rPr>
              <a:t>Misol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uchun</a:t>
            </a:r>
            <a:r>
              <a:rPr lang="en-US" sz="2100" dirty="0">
                <a:solidFill>
                  <a:srgbClr val="002060"/>
                </a:solidFill>
              </a:rPr>
              <a:t>, agar </a:t>
            </a:r>
            <a:r>
              <a:rPr lang="en-US" sz="2100" dirty="0" err="1">
                <a:solidFill>
                  <a:srgbClr val="002060"/>
                </a:solidFill>
              </a:rPr>
              <a:t>sizning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tashkilotingiz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mahalliy</a:t>
            </a:r>
            <a:r>
              <a:rPr lang="en-US" sz="2100" dirty="0">
                <a:solidFill>
                  <a:srgbClr val="002060"/>
                </a:solidFill>
              </a:rPr>
              <a:t> va </a:t>
            </a:r>
            <a:r>
              <a:rPr lang="en-US" sz="2100" dirty="0" err="1">
                <a:solidFill>
                  <a:srgbClr val="002060"/>
                </a:solidFill>
              </a:rPr>
              <a:t>bulutli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tizimlarni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o'z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ichiga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olgan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gibrid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infratuzilmaga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ega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bo'lsa</a:t>
            </a:r>
            <a:r>
              <a:rPr lang="en-US" sz="2100" dirty="0">
                <a:solidFill>
                  <a:srgbClr val="002060"/>
                </a:solidFill>
              </a:rPr>
              <a:t>, </a:t>
            </a:r>
            <a:r>
              <a:rPr lang="en-US" sz="2100" dirty="0" err="1">
                <a:solidFill>
                  <a:srgbClr val="002060"/>
                </a:solidFill>
              </a:rPr>
              <a:t>ular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o'rtasida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shifrlash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usullarini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muammosiz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integratsiya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qilish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qiyin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bo'lishi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mumkin</a:t>
            </a:r>
            <a:r>
              <a:rPr lang="en-US" sz="2100" dirty="0">
                <a:solidFill>
                  <a:srgbClr val="002060"/>
                </a:solidFill>
              </a:rPr>
              <a:t>. </a:t>
            </a:r>
            <a:r>
              <a:rPr lang="en-US" sz="2100" dirty="0" err="1">
                <a:solidFill>
                  <a:srgbClr val="002060"/>
                </a:solidFill>
              </a:rPr>
              <a:t>Bundan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tashqari</a:t>
            </a:r>
            <a:r>
              <a:rPr lang="en-US" sz="2100" dirty="0">
                <a:solidFill>
                  <a:srgbClr val="002060"/>
                </a:solidFill>
              </a:rPr>
              <a:t>, </a:t>
            </a:r>
            <a:r>
              <a:rPr lang="en-US" sz="2100" dirty="0" err="1">
                <a:solidFill>
                  <a:srgbClr val="002060"/>
                </a:solidFill>
              </a:rPr>
              <a:t>ko'p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bulutli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muhitlar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turli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bulutli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platformalar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bilan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mos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keladigan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kirishni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boshqarish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standartlarini</a:t>
            </a:r>
            <a:r>
              <a:rPr lang="en-US" sz="2100" dirty="0">
                <a:solidFill>
                  <a:srgbClr val="002060"/>
                </a:solidFill>
              </a:rPr>
              <a:t> talab </a:t>
            </a:r>
            <a:r>
              <a:rPr lang="en-US" sz="2100" dirty="0" err="1">
                <a:solidFill>
                  <a:srgbClr val="002060"/>
                </a:solidFill>
              </a:rPr>
              <a:t>qiladi</a:t>
            </a:r>
            <a:r>
              <a:rPr lang="en-US" sz="2100" dirty="0">
                <a:solidFill>
                  <a:srgbClr val="002060"/>
                </a:solidFill>
              </a:rPr>
              <a:t>. Bir </a:t>
            </a:r>
            <a:r>
              <a:rPr lang="en-US" sz="2100" dirty="0" err="1">
                <a:solidFill>
                  <a:srgbClr val="002060"/>
                </a:solidFill>
              </a:rPr>
              <a:t>nechta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bulutli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provayderlar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bo'ylab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ma'lumotlarni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tarqatishda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doimiy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kirish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nazoratini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ta'minlash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standartlashtirish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sa'y-harakatlarini</a:t>
            </a:r>
            <a:r>
              <a:rPr lang="en-US" sz="2100" dirty="0">
                <a:solidFill>
                  <a:srgbClr val="002060"/>
                </a:solidFill>
              </a:rPr>
              <a:t> talab </a:t>
            </a:r>
            <a:r>
              <a:rPr lang="en-US" sz="2100" dirty="0" err="1">
                <a:solidFill>
                  <a:srgbClr val="002060"/>
                </a:solidFill>
              </a:rPr>
              <a:t>qiladi</a:t>
            </a:r>
            <a:r>
              <a:rPr lang="en-US" sz="21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318663719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6074B10-9188-4B94-A2CC-3C2C921AC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5" y="393895"/>
            <a:ext cx="11169748" cy="603504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C00000"/>
                </a:solidFill>
              </a:rPr>
              <a:t>Muvofiqlik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ko'rsatuvchi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provayderlar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xavfsizlikning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ba'zi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jihatlarini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boshqaradigan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mijozlar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javobgar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umumiy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javobgarlik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modeli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ostida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ishlaydi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Ushbu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umumiy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mas'uliyatni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tushunish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bajarish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qiyin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Ko'pincha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sanoat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yurisdiktsiyalarni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qamrab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oladigan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tartibga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muhitining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dinamik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xilma-xilligi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tartibga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solishga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rioya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to'siq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US" b="1" dirty="0" err="1">
                <a:solidFill>
                  <a:srgbClr val="C00000"/>
                </a:solidFill>
              </a:rPr>
              <a:t>Xarajatlarni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boshqarish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misli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ko'rilmagan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moslashuvchanlik</a:t>
            </a:r>
            <a:r>
              <a:rPr lang="en-US" dirty="0">
                <a:solidFill>
                  <a:srgbClr val="002060"/>
                </a:solidFill>
              </a:rPr>
              <a:t> va talab </a:t>
            </a:r>
            <a:r>
              <a:rPr lang="en-US" dirty="0" err="1">
                <a:solidFill>
                  <a:srgbClr val="002060"/>
                </a:solidFill>
              </a:rPr>
              <a:t>bo'yicha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resurslarni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taqdim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etsa</a:t>
            </a:r>
            <a:r>
              <a:rPr lang="en-US" dirty="0">
                <a:solidFill>
                  <a:srgbClr val="002060"/>
                </a:solidFill>
              </a:rPr>
              <a:t>-da, agar </a:t>
            </a:r>
            <a:r>
              <a:rPr lang="en-US" dirty="0" err="1">
                <a:solidFill>
                  <a:srgbClr val="002060"/>
                </a:solidFill>
              </a:rPr>
              <a:t>ishlatganingizdek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to'lash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modeli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ehtiyotkorlik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boshqarilmasa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kutilmagan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xarajatlarga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Muammo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o'zgaruvchan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yuklari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talablarini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qondirish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resurslardan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optimallashtirishdir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Xarajatlarni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aniq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prognoz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qiyin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ayniqsa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o'zgaruvchan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hajmi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murakkab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so'rovlar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ishlashda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Bundan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tashqari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tomonidan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taqdim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etilayotgan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xizmatlar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xususiyatlarning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xilma-xilligi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resurslardan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qasddan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ortiqcha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esa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iqtisodiy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samaradorlikka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ta'sir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qiladi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US" b="1" dirty="0" err="1">
                <a:solidFill>
                  <a:srgbClr val="C00000"/>
                </a:solidFill>
              </a:rPr>
              <a:t>Sotuvchi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qulfi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 err="1">
                <a:solidFill>
                  <a:srgbClr val="002060"/>
                </a:solidFill>
              </a:rPr>
              <a:t>Muayyan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xususiyatlari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xizmatlaridan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foydalanadigan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tashkilotlar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Provayderning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yechimi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provayderning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xususiy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API'lari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chambarchas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integratsiyalashuv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xavfini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tug'diradi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Ushbu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samaradorlik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funksionallikni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yaxshilash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birga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hal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qiyin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bog'liqliklarni</a:t>
            </a:r>
            <a:r>
              <a:rPr lang="en-US" dirty="0">
                <a:solidFill>
                  <a:srgbClr val="002060"/>
                </a:solidFill>
              </a:rPr>
              <a:t> ham </a:t>
            </a:r>
            <a:r>
              <a:rPr lang="en-US" dirty="0" err="1">
                <a:solidFill>
                  <a:srgbClr val="002060"/>
                </a:solidFill>
              </a:rPr>
              <a:t>yaratadi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Boshqa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provayderga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o'tish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ko'p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strategiyani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qabul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murakkablashadi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chunki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migratsiya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jarayoni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so'rovlarni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yozishni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modellarini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moslashtirishni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muvofiqlik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muammolarini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ichiga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6430883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B4512C-2488-4200-8BC7-00B7DD806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365125"/>
            <a:ext cx="11437034" cy="1083847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>
                <a:solidFill>
                  <a:srgbClr val="C00000"/>
                </a:solidFill>
              </a:rPr>
              <a:t>Biznes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uchun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eng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yaxshi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bulutli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saqlash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yechimlari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D9D96C-93C3-4809-892C-03AF43672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06" y="1448972"/>
            <a:ext cx="11413588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 err="1">
                <a:solidFill>
                  <a:srgbClr val="002060"/>
                </a:solidFill>
              </a:rPr>
              <a:t>Ko'pgina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echimlari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biznes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ayniqsa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dunyosi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yangi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startaplar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tomonidan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afzal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ko'riladigan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narxlash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modelida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ishlaydi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Ushbu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narxlash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opsiyasi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o'zlarining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arxitekturasiga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yangi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manbalar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platformalar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qo'shishni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rejalashtirgan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kompaniyalar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ham </a:t>
            </a:r>
            <a:r>
              <a:rPr lang="en-US" dirty="0" err="1">
                <a:solidFill>
                  <a:srgbClr val="002060"/>
                </a:solidFill>
              </a:rPr>
              <a:t>foydalidir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chunki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ushbu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ehtiyojlarni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qondirish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tezda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rivojlanishi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 err="1">
                <a:solidFill>
                  <a:srgbClr val="002060"/>
                </a:solidFill>
              </a:rPr>
              <a:t>Bundan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tashqari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tarqalgan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yechimlari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yuqori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unumdorlik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miqyoslilik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moslashuvchanlik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qulayligi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narx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bo'yicha</a:t>
            </a:r>
            <a:r>
              <a:rPr lang="en-US" dirty="0">
                <a:solidFill>
                  <a:srgbClr val="002060"/>
                </a:solidFill>
              </a:rPr>
              <a:t> shunga </a:t>
            </a:r>
            <a:r>
              <a:rPr lang="en-US" dirty="0" err="1">
                <a:solidFill>
                  <a:srgbClr val="002060"/>
                </a:solidFill>
              </a:rPr>
              <a:t>o'xshash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qiymatni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taklif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Ularning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qanday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amalga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oshirilganligi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farq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Tashkilotlar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yechimining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xos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xususiyatlari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kuchli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tomonlarini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o'zlarining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maxsus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talablari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afzalliklaridan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kelib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chiqqan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holda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sinchkovlik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baholashlari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kerak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581046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F23A2E-BD36-430E-BBDF-4742D1A26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5463"/>
            <a:ext cx="10515600" cy="74883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>
                <a:solidFill>
                  <a:srgbClr val="C00000"/>
                </a:solidFill>
              </a:rPr>
              <a:t>Bulutli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ma'lumotlarni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saqlash</a:t>
            </a:r>
            <a:r>
              <a:rPr lang="en-US" sz="4000" b="1" dirty="0">
                <a:solidFill>
                  <a:srgbClr val="C00000"/>
                </a:solidFill>
              </a:rPr>
              <a:t>: Google </a:t>
            </a:r>
            <a:r>
              <a:rPr lang="en-US" sz="4000" b="1" dirty="0" err="1">
                <a:solidFill>
                  <a:srgbClr val="C00000"/>
                </a:solidFill>
              </a:rPr>
              <a:t>BigQuery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EE1440-2944-4BA2-AFD1-7AD1808B2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652" y="1861105"/>
            <a:ext cx="11366696" cy="3135789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	Google </a:t>
            </a:r>
            <a:r>
              <a:rPr lang="en-US" dirty="0" err="1">
                <a:solidFill>
                  <a:srgbClr val="002060"/>
                </a:solidFill>
              </a:rPr>
              <a:t>BigQuery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toʻliq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boshqariladigan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serversiz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maʼlumotlar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boʻlib</a:t>
            </a:r>
            <a:r>
              <a:rPr lang="en-US" dirty="0">
                <a:solidFill>
                  <a:srgbClr val="002060"/>
                </a:solidFill>
              </a:rPr>
              <a:t>, Google Cloud Platform (GCP) </a:t>
            </a:r>
            <a:r>
              <a:rPr lang="en-US" dirty="0" err="1">
                <a:solidFill>
                  <a:srgbClr val="002060"/>
                </a:solidFill>
              </a:rPr>
              <a:t>tomonidan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taqdim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etiladi</a:t>
            </a:r>
            <a:r>
              <a:rPr lang="en-US" dirty="0">
                <a:solidFill>
                  <a:srgbClr val="002060"/>
                </a:solidFill>
              </a:rPr>
              <a:t>. U </a:t>
            </a:r>
            <a:r>
              <a:rPr lang="en-US" dirty="0" err="1">
                <a:solidFill>
                  <a:srgbClr val="002060"/>
                </a:solidFill>
              </a:rPr>
              <a:t>keng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ko'lamli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yuklarini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mo'ljallangan</a:t>
            </a:r>
            <a:r>
              <a:rPr lang="en-US" dirty="0">
                <a:solidFill>
                  <a:srgbClr val="002060"/>
                </a:solidFill>
              </a:rPr>
              <a:t> va real </a:t>
            </a:r>
            <a:r>
              <a:rPr lang="en-US" dirty="0" err="1">
                <a:solidFill>
                  <a:srgbClr val="002060"/>
                </a:solidFill>
              </a:rPr>
              <a:t>vaqtda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katta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to'plamlarini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so'rash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imkonini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Uning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</a:t>
            </a:r>
            <a:r>
              <a:rPr lang="en-US" dirty="0">
                <a:solidFill>
                  <a:srgbClr val="002060"/>
                </a:solidFill>
              </a:rPr>
              <a:t> Google </a:t>
            </a:r>
            <a:r>
              <a:rPr lang="en-US" dirty="0" err="1">
                <a:solidFill>
                  <a:srgbClr val="002060"/>
                </a:solidFill>
              </a:rPr>
              <a:t>bulut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integratsiyalashuvi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turli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vazifalari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qamrovli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platformaga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aylantiradi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070423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7637BC-E36F-4ACD-86BB-3F461B89B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4110"/>
            <a:ext cx="10515600" cy="76029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Google </a:t>
            </a:r>
            <a:r>
              <a:rPr lang="en-US" b="1" dirty="0" err="1">
                <a:solidFill>
                  <a:srgbClr val="C00000"/>
                </a:solidFill>
              </a:rPr>
              <a:t>BigQuery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afzalliklari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7629C7-7F55-4122-AEFE-70020A89C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2407"/>
            <a:ext cx="105156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Serversiz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platforma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avtomatik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ravishda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kengayishini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bildiradi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Tez </a:t>
            </a:r>
            <a:r>
              <a:rPr lang="en-US" dirty="0" err="1">
                <a:solidFill>
                  <a:srgbClr val="002060"/>
                </a:solidFill>
              </a:rPr>
              <a:t>so'rovlarni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optimallashtirilgan</a:t>
            </a:r>
            <a:r>
              <a:rPr lang="en-US" dirty="0">
                <a:solidFill>
                  <a:srgbClr val="002060"/>
                </a:solidFill>
              </a:rPr>
              <a:t>, real </a:t>
            </a:r>
            <a:r>
              <a:rPr lang="en-US" dirty="0" err="1">
                <a:solidFill>
                  <a:srgbClr val="002060"/>
                </a:solidFill>
              </a:rPr>
              <a:t>vaqtda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mos.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yukiga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qarab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avtomatik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ravishda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masshtablashtirganda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katta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maʼlumotlar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toʻplamlarini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samarali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ishlaydi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</a:t>
            </a:r>
            <a:r>
              <a:rPr lang="en-US" dirty="0">
                <a:solidFill>
                  <a:srgbClr val="002060"/>
                </a:solidFill>
              </a:rPr>
              <a:t> Google Cloud </a:t>
            </a:r>
            <a:r>
              <a:rPr lang="en-US" dirty="0" err="1">
                <a:solidFill>
                  <a:srgbClr val="002060"/>
                </a:solidFill>
              </a:rPr>
              <a:t>xizmatlari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uzluksiz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integratsiya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tahlilchilari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ishlab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chiquvchilari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tomonidan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amalga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oshirish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tanish</a:t>
            </a:r>
            <a:r>
              <a:rPr lang="en-US" dirty="0">
                <a:solidFill>
                  <a:srgbClr val="002060"/>
                </a:solidFill>
              </a:rPr>
              <a:t> SQL </a:t>
            </a:r>
            <a:r>
              <a:rPr lang="en-US" dirty="0" err="1">
                <a:solidFill>
                  <a:srgbClr val="002060"/>
                </a:solidFill>
              </a:rPr>
              <a:t>sintaksisi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Haqiqiy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vaqtda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uzatishni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qo'llab-quvvatlaydi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105678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DCBBFB-FD64-4691-880E-0370A1CA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029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Google </a:t>
            </a:r>
            <a:r>
              <a:rPr lang="en-US" b="1" dirty="0" err="1">
                <a:solidFill>
                  <a:srgbClr val="C00000"/>
                </a:solidFill>
              </a:rPr>
              <a:t>BigQuery-ning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kamchiliklari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E3AEF8-FBB9-44D1-9713-8D1988BFD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3594"/>
            <a:ext cx="10515600" cy="4351338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Tranzaktsiyalarni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mo'ljallanmagan</a:t>
            </a:r>
            <a:r>
              <a:rPr lang="en-US" dirty="0">
                <a:solidFill>
                  <a:srgbClr val="002060"/>
                </a:solidFill>
              </a:rPr>
              <a:t>; </a:t>
            </a:r>
            <a:r>
              <a:rPr lang="en-US" dirty="0" err="1">
                <a:solidFill>
                  <a:srgbClr val="002060"/>
                </a:solidFill>
              </a:rPr>
              <a:t>tahlil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optimallashtirilgan</a:t>
            </a:r>
            <a:endParaRPr lang="en-US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GCP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integratsiya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sotuvchining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darajada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bloklanishiga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Bu </a:t>
            </a:r>
            <a:r>
              <a:rPr lang="en-US" dirty="0" err="1">
                <a:solidFill>
                  <a:srgbClr val="002060"/>
                </a:solidFill>
              </a:rPr>
              <a:t>kichik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o'rta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hajmdagi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yuklari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iqtisodiy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jihatdan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samarali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bo'lsa</a:t>
            </a:r>
            <a:r>
              <a:rPr lang="en-US" dirty="0">
                <a:solidFill>
                  <a:srgbClr val="002060"/>
                </a:solidFill>
              </a:rPr>
              <a:t>-da, </a:t>
            </a:r>
            <a:r>
              <a:rPr lang="en-US" dirty="0" err="1">
                <a:solidFill>
                  <a:srgbClr val="002060"/>
                </a:solidFill>
              </a:rPr>
              <a:t>katta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hajmdagi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xarajatlar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oshishi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Foydalanuvchilarga</a:t>
            </a:r>
            <a:r>
              <a:rPr lang="en-US" dirty="0">
                <a:solidFill>
                  <a:srgbClr val="002060"/>
                </a:solidFill>
              </a:rPr>
              <a:t> Google </a:t>
            </a:r>
            <a:r>
              <a:rPr lang="en-US" dirty="0" err="1">
                <a:solidFill>
                  <a:srgbClr val="002060"/>
                </a:solidFill>
              </a:rPr>
              <a:t>platformasi</a:t>
            </a:r>
            <a:r>
              <a:rPr lang="en-US" dirty="0">
                <a:solidFill>
                  <a:srgbClr val="002060"/>
                </a:solidFill>
              </a:rPr>
              <a:t> va </a:t>
            </a:r>
            <a:r>
              <a:rPr lang="en-US" dirty="0" err="1">
                <a:solidFill>
                  <a:srgbClr val="002060"/>
                </a:solidFill>
              </a:rPr>
              <a:t>ekotizimlari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tanishish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vaqt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kerak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bo‘lishi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739513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A599AF-CF72-4E6E-9BF1-798DE5885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979" y="675249"/>
            <a:ext cx="11029070" cy="1015439"/>
          </a:xfrm>
        </p:spPr>
        <p:txBody>
          <a:bodyPr>
            <a:normAutofit/>
          </a:bodyPr>
          <a:lstStyle/>
          <a:p>
            <a:pPr algn="ctr"/>
            <a:r>
              <a:rPr lang="en-US" sz="3800" b="1" dirty="0">
                <a:solidFill>
                  <a:srgbClr val="C00000"/>
                </a:solidFill>
              </a:rPr>
              <a:t>Google </a:t>
            </a:r>
            <a:r>
              <a:rPr lang="en-US" sz="3800" b="1" dirty="0" err="1">
                <a:solidFill>
                  <a:srgbClr val="C00000"/>
                </a:solidFill>
              </a:rPr>
              <a:t>BigQuery</a:t>
            </a:r>
            <a:r>
              <a:rPr lang="en-US" sz="3800" b="1" dirty="0">
                <a:solidFill>
                  <a:srgbClr val="C00000"/>
                </a:solidFill>
              </a:rPr>
              <a:t>-dan </a:t>
            </a:r>
            <a:r>
              <a:rPr lang="en-US" sz="3800" b="1" dirty="0" err="1">
                <a:solidFill>
                  <a:srgbClr val="C00000"/>
                </a:solidFill>
              </a:rPr>
              <a:t>quyidagilar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uchun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foydalaning</a:t>
            </a:r>
            <a:r>
              <a:rPr lang="en-US" sz="3800" b="1" dirty="0">
                <a:solidFill>
                  <a:srgbClr val="C00000"/>
                </a:solidFill>
              </a:rPr>
              <a:t>:</a:t>
            </a:r>
            <a:endParaRPr lang="ru-RU" sz="3800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E54312-0A9C-4C72-96D2-3ACA1E531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0032"/>
            <a:ext cx="10515600" cy="354823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Maxsus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endParaRPr lang="en-US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Haqiqiy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vaqtda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boshqaruv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paneli</a:t>
            </a:r>
            <a:endParaRPr lang="en-US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Jurnal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tahlili</a:t>
            </a:r>
            <a:endParaRPr lang="en-US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IoT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tahlili</a:t>
            </a:r>
            <a:endParaRPr lang="en-US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Bashoratli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tahlil</a:t>
            </a:r>
            <a:endParaRPr lang="en-US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endParaRPr lang="en-US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867615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7EC2FC-1CE4-47AC-95A4-5D6B8C587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183" y="365126"/>
            <a:ext cx="11071272" cy="1140118"/>
          </a:xfrm>
        </p:spPr>
        <p:txBody>
          <a:bodyPr>
            <a:normAutofit/>
          </a:bodyPr>
          <a:lstStyle/>
          <a:p>
            <a:pPr algn="ctr"/>
            <a:r>
              <a:rPr lang="en-US" sz="3400" b="1" dirty="0" err="1">
                <a:solidFill>
                  <a:srgbClr val="C00000"/>
                </a:solidFill>
              </a:rPr>
              <a:t>Bulutli</a:t>
            </a:r>
            <a:r>
              <a:rPr lang="en-US" sz="3400" b="1" dirty="0">
                <a:solidFill>
                  <a:srgbClr val="C00000"/>
                </a:solidFill>
              </a:rPr>
              <a:t> </a:t>
            </a:r>
            <a:r>
              <a:rPr lang="en-US" sz="3400" b="1" dirty="0" err="1">
                <a:solidFill>
                  <a:srgbClr val="C00000"/>
                </a:solidFill>
              </a:rPr>
              <a:t>ma'lumotlarni</a:t>
            </a:r>
            <a:r>
              <a:rPr lang="en-US" sz="3400" b="1" dirty="0">
                <a:solidFill>
                  <a:srgbClr val="C00000"/>
                </a:solidFill>
              </a:rPr>
              <a:t> </a:t>
            </a:r>
            <a:r>
              <a:rPr lang="en-US" sz="3400" b="1" dirty="0" err="1">
                <a:solidFill>
                  <a:srgbClr val="C00000"/>
                </a:solidFill>
              </a:rPr>
              <a:t>saqlashni</a:t>
            </a:r>
            <a:r>
              <a:rPr lang="en-US" sz="3400" b="1" dirty="0">
                <a:solidFill>
                  <a:srgbClr val="C00000"/>
                </a:solidFill>
              </a:rPr>
              <a:t> </a:t>
            </a:r>
            <a:r>
              <a:rPr lang="en-US" sz="3400" b="1" dirty="0" err="1">
                <a:solidFill>
                  <a:srgbClr val="C00000"/>
                </a:solidFill>
              </a:rPr>
              <a:t>tanlash</a:t>
            </a:r>
            <a:r>
              <a:rPr lang="en-US" sz="3400" b="1" dirty="0">
                <a:solidFill>
                  <a:srgbClr val="C00000"/>
                </a:solidFill>
              </a:rPr>
              <a:t>: </a:t>
            </a:r>
            <a:r>
              <a:rPr lang="en-US" sz="3400" b="1" dirty="0" err="1">
                <a:solidFill>
                  <a:srgbClr val="C00000"/>
                </a:solidFill>
              </a:rPr>
              <a:t>e'tiborga</a:t>
            </a:r>
            <a:r>
              <a:rPr lang="en-US" sz="3400" b="1" dirty="0">
                <a:solidFill>
                  <a:srgbClr val="C00000"/>
                </a:solidFill>
              </a:rPr>
              <a:t> </a:t>
            </a:r>
            <a:r>
              <a:rPr lang="en-US" sz="3400" b="1" dirty="0" err="1">
                <a:solidFill>
                  <a:srgbClr val="C00000"/>
                </a:solidFill>
              </a:rPr>
              <a:t>olish</a:t>
            </a:r>
            <a:r>
              <a:rPr lang="en-US" sz="3400" b="1" dirty="0">
                <a:solidFill>
                  <a:srgbClr val="C00000"/>
                </a:solidFill>
              </a:rPr>
              <a:t> </a:t>
            </a:r>
            <a:r>
              <a:rPr lang="en-US" sz="3400" b="1" dirty="0" err="1">
                <a:solidFill>
                  <a:srgbClr val="C00000"/>
                </a:solidFill>
              </a:rPr>
              <a:t>kerak</a:t>
            </a:r>
            <a:r>
              <a:rPr lang="en-US" sz="3400" b="1" dirty="0">
                <a:solidFill>
                  <a:srgbClr val="C00000"/>
                </a:solidFill>
              </a:rPr>
              <a:t> </a:t>
            </a:r>
            <a:r>
              <a:rPr lang="en-US" sz="3400" b="1" dirty="0" err="1">
                <a:solidFill>
                  <a:srgbClr val="C00000"/>
                </a:solidFill>
              </a:rPr>
              <a:t>bo'lgan</a:t>
            </a:r>
            <a:r>
              <a:rPr lang="en-US" sz="3400" b="1" dirty="0">
                <a:solidFill>
                  <a:srgbClr val="C00000"/>
                </a:solidFill>
              </a:rPr>
              <a:t> </a:t>
            </a:r>
            <a:r>
              <a:rPr lang="en-US" sz="3400" b="1" dirty="0" err="1">
                <a:solidFill>
                  <a:srgbClr val="C00000"/>
                </a:solidFill>
              </a:rPr>
              <a:t>omillar</a:t>
            </a:r>
            <a:endParaRPr lang="ru-RU" sz="3400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AE9EF9-4F64-4F3B-91B2-85542D541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336" y="1406770"/>
            <a:ext cx="11071272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>
                <a:solidFill>
                  <a:srgbClr val="002060"/>
                </a:solidFill>
              </a:rPr>
              <a:t>	</a:t>
            </a:r>
            <a:r>
              <a:rPr lang="en-US" sz="2000" dirty="0" err="1">
                <a:solidFill>
                  <a:srgbClr val="002060"/>
                </a:solidFill>
              </a:rPr>
              <a:t>Tashkilotingiz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uchun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bulutli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ma'lumotlarni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saqlash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yechimini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tanlashda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bir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nechta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omillarni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hisobga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olish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juda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muhimdir</a:t>
            </a:r>
            <a:r>
              <a:rPr lang="en-US" sz="2000" dirty="0">
                <a:solidFill>
                  <a:srgbClr val="002060"/>
                </a:solidFill>
              </a:rPr>
              <a:t>. Bu </a:t>
            </a:r>
            <a:r>
              <a:rPr lang="en-US" sz="2000" dirty="0" err="1">
                <a:solidFill>
                  <a:srgbClr val="002060"/>
                </a:solidFill>
              </a:rPr>
              <a:t>erda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siz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e'tiborga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olishingiz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mumkin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bo'lgan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ba'zi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fikrlar</a:t>
            </a:r>
            <a:r>
              <a:rPr lang="en-US" sz="2000" dirty="0">
                <a:solidFill>
                  <a:srgbClr val="002060"/>
                </a:solidFill>
              </a:rPr>
              <a:t>:</a:t>
            </a:r>
          </a:p>
          <a:p>
            <a:pPr marL="0" indent="0" algn="ctr">
              <a:buNone/>
            </a:pPr>
            <a:r>
              <a:rPr lang="en-US" sz="2000" b="1" dirty="0" err="1">
                <a:solidFill>
                  <a:srgbClr val="C00000"/>
                </a:solidFill>
              </a:rPr>
              <a:t>Foydalanish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oson</a:t>
            </a:r>
            <a:endParaRPr lang="en-US" sz="20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2060"/>
                </a:solidFill>
              </a:rPr>
              <a:t>	</a:t>
            </a:r>
            <a:r>
              <a:rPr lang="en-US" sz="2000" dirty="0" err="1">
                <a:solidFill>
                  <a:srgbClr val="002060"/>
                </a:solidFill>
              </a:rPr>
              <a:t>Bulutli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ma'lumotlar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omborini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baholashda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so'rovlar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tili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bilan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soddalik</a:t>
            </a:r>
            <a:r>
              <a:rPr lang="en-US" sz="2000" dirty="0">
                <a:solidFill>
                  <a:srgbClr val="002060"/>
                </a:solidFill>
              </a:rPr>
              <a:t> va </a:t>
            </a:r>
            <a:r>
              <a:rPr lang="en-US" sz="2000" dirty="0" err="1">
                <a:solidFill>
                  <a:srgbClr val="002060"/>
                </a:solidFill>
              </a:rPr>
              <a:t>tanishlik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muhim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ahamiyatga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ega</a:t>
            </a:r>
            <a:r>
              <a:rPr lang="en-US" sz="2000" dirty="0">
                <a:solidFill>
                  <a:srgbClr val="002060"/>
                </a:solidFill>
              </a:rPr>
              <a:t>, </a:t>
            </a:r>
            <a:r>
              <a:rPr lang="en-US" sz="2000" dirty="0" err="1">
                <a:solidFill>
                  <a:srgbClr val="002060"/>
                </a:solidFill>
              </a:rPr>
              <a:t>ayniqsa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sizning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jamoangiz</a:t>
            </a:r>
            <a:r>
              <a:rPr lang="en-US" sz="2000" dirty="0">
                <a:solidFill>
                  <a:srgbClr val="002060"/>
                </a:solidFill>
              </a:rPr>
              <a:t> SQL-</a:t>
            </a:r>
            <a:r>
              <a:rPr lang="en-US" sz="2000" dirty="0" err="1">
                <a:solidFill>
                  <a:srgbClr val="002060"/>
                </a:solidFill>
              </a:rPr>
              <a:t>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yaxshi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bilsa</a:t>
            </a:r>
            <a:r>
              <a:rPr lang="en-US" sz="2000" dirty="0">
                <a:solidFill>
                  <a:srgbClr val="002060"/>
                </a:solidFill>
              </a:rPr>
              <a:t>. </a:t>
            </a:r>
            <a:r>
              <a:rPr lang="en-US" sz="2000" dirty="0" err="1">
                <a:solidFill>
                  <a:srgbClr val="002060"/>
                </a:solidFill>
              </a:rPr>
              <a:t>Samaradorlik</a:t>
            </a:r>
            <a:r>
              <a:rPr lang="en-US" sz="2000" dirty="0">
                <a:solidFill>
                  <a:srgbClr val="002060"/>
                </a:solidFill>
              </a:rPr>
              <a:t> va </a:t>
            </a:r>
            <a:r>
              <a:rPr lang="en-US" sz="2000" dirty="0" err="1">
                <a:solidFill>
                  <a:srgbClr val="002060"/>
                </a:solidFill>
              </a:rPr>
              <a:t>samaradorlik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uchun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silliq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o'tish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juda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muhimdir</a:t>
            </a:r>
            <a:r>
              <a:rPr lang="en-US" sz="2000" dirty="0">
                <a:solidFill>
                  <a:srgbClr val="002060"/>
                </a:solidFill>
              </a:rPr>
              <a:t>. </a:t>
            </a:r>
            <a:r>
              <a:rPr lang="en-US" sz="2000" dirty="0" err="1">
                <a:solidFill>
                  <a:srgbClr val="002060"/>
                </a:solidFill>
              </a:rPr>
              <a:t>Bundan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tashqari</a:t>
            </a:r>
            <a:r>
              <a:rPr lang="en-US" sz="2000" dirty="0">
                <a:solidFill>
                  <a:srgbClr val="002060"/>
                </a:solidFill>
              </a:rPr>
              <a:t>, </a:t>
            </a:r>
            <a:r>
              <a:rPr lang="en-US" sz="2000" dirty="0" err="1">
                <a:solidFill>
                  <a:srgbClr val="002060"/>
                </a:solidFill>
              </a:rPr>
              <a:t>yechim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mavjud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biznes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razvedka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vositalari</a:t>
            </a:r>
            <a:r>
              <a:rPr lang="en-US" sz="2000" dirty="0">
                <a:solidFill>
                  <a:srgbClr val="002060"/>
                </a:solidFill>
              </a:rPr>
              <a:t> va </a:t>
            </a:r>
            <a:r>
              <a:rPr lang="en-US" sz="2000" dirty="0" err="1">
                <a:solidFill>
                  <a:srgbClr val="002060"/>
                </a:solidFill>
              </a:rPr>
              <a:t>ma'lumotlarni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integratsiya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xizmatlari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bilan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qanday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integratsiyalashishini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baholang</a:t>
            </a:r>
            <a:r>
              <a:rPr lang="en-US" sz="2000" dirty="0">
                <a:solidFill>
                  <a:srgbClr val="002060"/>
                </a:solidFill>
              </a:rPr>
              <a:t>. </a:t>
            </a:r>
            <a:r>
              <a:rPr lang="en-US" sz="2000" dirty="0" err="1">
                <a:solidFill>
                  <a:srgbClr val="002060"/>
                </a:solidFill>
              </a:rPr>
              <a:t>Mavjud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texnologiyangiz</a:t>
            </a:r>
            <a:r>
              <a:rPr lang="en-US" sz="2000" dirty="0">
                <a:solidFill>
                  <a:srgbClr val="002060"/>
                </a:solidFill>
              </a:rPr>
              <a:t> va </a:t>
            </a:r>
            <a:r>
              <a:rPr lang="en-US" sz="2000" dirty="0" err="1">
                <a:solidFill>
                  <a:srgbClr val="002060"/>
                </a:solidFill>
              </a:rPr>
              <a:t>ma'lumotlar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stekiga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muammosiz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mos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keladigan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bulutli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ma'lumotlarni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saqlash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barqaror</a:t>
            </a:r>
            <a:r>
              <a:rPr lang="en-US" sz="2000" dirty="0">
                <a:solidFill>
                  <a:srgbClr val="002060"/>
                </a:solidFill>
              </a:rPr>
              <a:t>, </a:t>
            </a:r>
            <a:r>
              <a:rPr lang="en-US" sz="2000" dirty="0" err="1">
                <a:solidFill>
                  <a:srgbClr val="002060"/>
                </a:solidFill>
              </a:rPr>
              <a:t>soddalashtirilgan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ish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jarayonini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ta'minlaydi</a:t>
            </a:r>
            <a:r>
              <a:rPr lang="en-US" sz="2000" dirty="0">
                <a:solidFill>
                  <a:srgbClr val="002060"/>
                </a:solidFill>
              </a:rPr>
              <a:t> va </a:t>
            </a:r>
            <a:r>
              <a:rPr lang="en-US" sz="2000" dirty="0" err="1">
                <a:solidFill>
                  <a:srgbClr val="002060"/>
                </a:solidFill>
              </a:rPr>
              <a:t>buzilishlarni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minimallashtiradi</a:t>
            </a:r>
            <a:r>
              <a:rPr lang="en-US" sz="2000" dirty="0">
                <a:solidFill>
                  <a:srgbClr val="002060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US" sz="2000" b="1" dirty="0" err="1">
                <a:solidFill>
                  <a:srgbClr val="C00000"/>
                </a:solidFill>
              </a:rPr>
              <a:t>Ishlash</a:t>
            </a:r>
            <a:endParaRPr lang="en-US" sz="20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2060"/>
                </a:solidFill>
              </a:rPr>
              <a:t>	</a:t>
            </a:r>
            <a:r>
              <a:rPr lang="en-US" sz="2000" dirty="0" err="1">
                <a:solidFill>
                  <a:srgbClr val="002060"/>
                </a:solidFill>
              </a:rPr>
              <a:t>So'rovlar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samaradorligini</a:t>
            </a:r>
            <a:r>
              <a:rPr lang="en-US" sz="2000" dirty="0">
                <a:solidFill>
                  <a:srgbClr val="002060"/>
                </a:solidFill>
              </a:rPr>
              <a:t>, </a:t>
            </a:r>
            <a:r>
              <a:rPr lang="en-US" sz="2000" dirty="0" err="1">
                <a:solidFill>
                  <a:srgbClr val="002060"/>
                </a:solidFill>
              </a:rPr>
              <a:t>ayniqsa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murakkab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tahliliy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so'rovlarni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o'lchash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platformaning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sizning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maxsus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ish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yuklaringizni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samarali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boshqarish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qobiliyatini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tushunish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imkonini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beradi</a:t>
            </a:r>
            <a:r>
              <a:rPr lang="en-US" sz="2000" dirty="0">
                <a:solidFill>
                  <a:srgbClr val="002060"/>
                </a:solidFill>
              </a:rPr>
              <a:t>. Bir </a:t>
            </a:r>
            <a:r>
              <a:rPr lang="en-US" sz="2000" dirty="0" err="1">
                <a:solidFill>
                  <a:srgbClr val="002060"/>
                </a:solidFill>
              </a:rPr>
              <a:t>vaqtning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o'zida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foydalanuvchilar</a:t>
            </a:r>
            <a:r>
              <a:rPr lang="en-US" sz="2000" dirty="0">
                <a:solidFill>
                  <a:srgbClr val="002060"/>
                </a:solidFill>
              </a:rPr>
              <a:t> va </a:t>
            </a:r>
            <a:r>
              <a:rPr lang="en-US" sz="2000" dirty="0" err="1">
                <a:solidFill>
                  <a:srgbClr val="002060"/>
                </a:solidFill>
              </a:rPr>
              <a:t>so'rovlarni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boshqarish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qobiliyati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bir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xil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darajada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muhimdir</a:t>
            </a:r>
            <a:r>
              <a:rPr lang="en-US" sz="2000" dirty="0">
                <a:solidFill>
                  <a:srgbClr val="002060"/>
                </a:solidFill>
              </a:rPr>
              <a:t>, </a:t>
            </a:r>
            <a:r>
              <a:rPr lang="en-US" sz="2000" dirty="0" err="1">
                <a:solidFill>
                  <a:srgbClr val="002060"/>
                </a:solidFill>
              </a:rPr>
              <a:t>chunki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ishonchli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yechim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bir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vaqtning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o'zida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bir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nechta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foydalanuvchi</a:t>
            </a:r>
            <a:r>
              <a:rPr lang="en-US" sz="2000" dirty="0">
                <a:solidFill>
                  <a:srgbClr val="002060"/>
                </a:solidFill>
              </a:rPr>
              <a:t> va </a:t>
            </a:r>
            <a:r>
              <a:rPr lang="en-US" sz="2000" dirty="0" err="1">
                <a:solidFill>
                  <a:srgbClr val="002060"/>
                </a:solidFill>
              </a:rPr>
              <a:t>so'rovlarni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javob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berish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qobiliyatini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buzmasdan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boshqarishi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kerak</a:t>
            </a:r>
            <a:r>
              <a:rPr lang="en-US" sz="2000" dirty="0">
                <a:solidFill>
                  <a:srgbClr val="002060"/>
                </a:solidFill>
              </a:rPr>
              <a:t>. </a:t>
            </a:r>
            <a:r>
              <a:rPr lang="en-US" sz="2000" dirty="0" err="1">
                <a:solidFill>
                  <a:srgbClr val="002060"/>
                </a:solidFill>
              </a:rPr>
              <a:t>Saqlash</a:t>
            </a:r>
            <a:r>
              <a:rPr lang="en-US" sz="2000" dirty="0">
                <a:solidFill>
                  <a:srgbClr val="002060"/>
                </a:solidFill>
              </a:rPr>
              <a:t> va </a:t>
            </a:r>
            <a:r>
              <a:rPr lang="en-US" sz="2000" dirty="0" err="1">
                <a:solidFill>
                  <a:srgbClr val="002060"/>
                </a:solidFill>
              </a:rPr>
              <a:t>hisoblash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resurslari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nuqtai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nazaridan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miqyoslilik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o'sib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borayotgan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ma'lumotlar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ehtiyojlarini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qondirish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uchun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yechim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muammosiz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rivojlanishini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ta'minlashning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muhim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omilidir</a:t>
            </a:r>
            <a:r>
              <a:rPr lang="en-US" sz="20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967267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0B4097D-012A-4935-A573-B0F4EB7F3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32" y="239152"/>
            <a:ext cx="11043138" cy="66188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b="1" dirty="0" err="1">
                <a:solidFill>
                  <a:srgbClr val="C00000"/>
                </a:solidFill>
              </a:rPr>
              <a:t>Narxlar</a:t>
            </a:r>
            <a:endParaRPr lang="en-US" sz="20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2060"/>
                </a:solidFill>
              </a:rPr>
              <a:t>	</a:t>
            </a:r>
            <a:r>
              <a:rPr lang="en-US" sz="2000" dirty="0" err="1">
                <a:solidFill>
                  <a:srgbClr val="002060"/>
                </a:solidFill>
              </a:rPr>
              <a:t>Kutilmagan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xarajatlarga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yo'l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qo'ymaslik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uchun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narxlash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tuzilmangizni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foydalanish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sxemalaringizga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mos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kelishiga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ishonch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hosil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qiling</a:t>
            </a:r>
            <a:r>
              <a:rPr lang="en-US" sz="2000" dirty="0">
                <a:solidFill>
                  <a:srgbClr val="002060"/>
                </a:solidFill>
              </a:rPr>
              <a:t>. Har </a:t>
            </a:r>
            <a:r>
              <a:rPr lang="en-US" sz="2000" dirty="0" err="1">
                <a:solidFill>
                  <a:srgbClr val="002060"/>
                </a:solidFill>
              </a:rPr>
              <a:t>bir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so'rov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yoki</a:t>
            </a:r>
            <a:r>
              <a:rPr lang="en-US" sz="2000" dirty="0">
                <a:solidFill>
                  <a:srgbClr val="002060"/>
                </a:solidFill>
              </a:rPr>
              <a:t> GB </a:t>
            </a:r>
            <a:r>
              <a:rPr lang="en-US" sz="2000" dirty="0" err="1">
                <a:solidFill>
                  <a:srgbClr val="002060"/>
                </a:solidFill>
              </a:rPr>
              <a:t>uchun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narxlashdan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tashqari</a:t>
            </a:r>
            <a:r>
              <a:rPr lang="en-US" sz="2000" dirty="0">
                <a:solidFill>
                  <a:srgbClr val="002060"/>
                </a:solidFill>
              </a:rPr>
              <a:t>, </a:t>
            </a:r>
            <a:r>
              <a:rPr lang="en-US" sz="2000" dirty="0" err="1">
                <a:solidFill>
                  <a:srgbClr val="002060"/>
                </a:solidFill>
              </a:rPr>
              <a:t>umumiy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egalik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narxini</a:t>
            </a:r>
            <a:r>
              <a:rPr lang="en-US" sz="2000" dirty="0">
                <a:solidFill>
                  <a:srgbClr val="002060"/>
                </a:solidFill>
              </a:rPr>
              <a:t> (TCO) </a:t>
            </a:r>
            <a:r>
              <a:rPr lang="en-US" sz="2000" dirty="0" err="1">
                <a:solidFill>
                  <a:srgbClr val="002060"/>
                </a:solidFill>
              </a:rPr>
              <a:t>hisobga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oling</a:t>
            </a:r>
            <a:r>
              <a:rPr lang="en-US" sz="2000" dirty="0">
                <a:solidFill>
                  <a:srgbClr val="002060"/>
                </a:solidFill>
              </a:rPr>
              <a:t> va </a:t>
            </a:r>
            <a:r>
              <a:rPr lang="en-US" sz="2000" dirty="0" err="1">
                <a:solidFill>
                  <a:srgbClr val="002060"/>
                </a:solidFill>
              </a:rPr>
              <a:t>saqlash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xarajatlari</a:t>
            </a:r>
            <a:r>
              <a:rPr lang="en-US" sz="2000" dirty="0">
                <a:solidFill>
                  <a:srgbClr val="002060"/>
                </a:solidFill>
              </a:rPr>
              <a:t> va </a:t>
            </a:r>
            <a:r>
              <a:rPr lang="en-US" sz="2000" dirty="0" err="1">
                <a:solidFill>
                  <a:srgbClr val="002060"/>
                </a:solidFill>
              </a:rPr>
              <a:t>ma'lumotlarni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uzatish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xarajatlari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kabi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omillarni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hisobga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olganingizga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ishonch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hosil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qiling</a:t>
            </a:r>
            <a:r>
              <a:rPr lang="en-US" sz="2000" dirty="0">
                <a:solidFill>
                  <a:srgbClr val="002060"/>
                </a:solidFill>
              </a:rPr>
              <a:t>. </a:t>
            </a:r>
            <a:r>
              <a:rPr lang="en-US" sz="2000" dirty="0" err="1">
                <a:solidFill>
                  <a:srgbClr val="002060"/>
                </a:solidFill>
              </a:rPr>
              <a:t>Kattaroq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rasmni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hisobga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olsangiz</a:t>
            </a:r>
            <a:r>
              <a:rPr lang="en-US" sz="2000" dirty="0">
                <a:solidFill>
                  <a:srgbClr val="002060"/>
                </a:solidFill>
              </a:rPr>
              <a:t>, </a:t>
            </a:r>
            <a:r>
              <a:rPr lang="en-US" sz="2000" dirty="0" err="1">
                <a:solidFill>
                  <a:srgbClr val="002060"/>
                </a:solidFill>
              </a:rPr>
              <a:t>siz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tanlagan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bulutli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maʼlumotlarni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saqlash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yechimi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nafaqat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sizning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bevosita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byudjet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masalalariga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javob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beradi</a:t>
            </a:r>
            <a:r>
              <a:rPr lang="en-US" sz="2000" dirty="0">
                <a:solidFill>
                  <a:srgbClr val="002060"/>
                </a:solidFill>
              </a:rPr>
              <a:t>, </a:t>
            </a:r>
            <a:r>
              <a:rPr lang="en-US" sz="2000" dirty="0" err="1">
                <a:solidFill>
                  <a:srgbClr val="002060"/>
                </a:solidFill>
              </a:rPr>
              <a:t>balki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uzoq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muddatda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iqtisodiy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jihatdan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barqaror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boʻladi</a:t>
            </a:r>
            <a:r>
              <a:rPr lang="en-US" sz="2000" dirty="0">
                <a:solidFill>
                  <a:srgbClr val="002060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US" sz="2000" b="1" dirty="0" err="1">
                <a:solidFill>
                  <a:srgbClr val="C00000"/>
                </a:solidFill>
              </a:rPr>
              <a:t>Sotuvchining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majburiyligi</a:t>
            </a:r>
            <a:endParaRPr lang="en-US" sz="20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2060"/>
                </a:solidFill>
              </a:rPr>
              <a:t>	</a:t>
            </a:r>
            <a:r>
              <a:rPr lang="en-US" sz="2000" dirty="0" err="1">
                <a:solidFill>
                  <a:srgbClr val="002060"/>
                </a:solidFill>
              </a:rPr>
              <a:t>Ko'p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bulutli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qo'llab-quvvatlashga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ustuvorlik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berish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moslashuvchan</a:t>
            </a:r>
            <a:r>
              <a:rPr lang="en-US" sz="2000" dirty="0">
                <a:solidFill>
                  <a:srgbClr val="002060"/>
                </a:solidFill>
              </a:rPr>
              <a:t> va </a:t>
            </a:r>
            <a:r>
              <a:rPr lang="en-US" sz="2000" dirty="0" err="1">
                <a:solidFill>
                  <a:srgbClr val="002060"/>
                </a:solidFill>
              </a:rPr>
              <a:t>moslashuvchan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ma'lumotlar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to'plamini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yaratishga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yordam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beradi</a:t>
            </a:r>
            <a:r>
              <a:rPr lang="en-US" sz="2000" dirty="0">
                <a:solidFill>
                  <a:srgbClr val="002060"/>
                </a:solidFill>
              </a:rPr>
              <a:t>. </a:t>
            </a:r>
            <a:r>
              <a:rPr lang="en-US" sz="2000" dirty="0" err="1">
                <a:solidFill>
                  <a:srgbClr val="002060"/>
                </a:solidFill>
              </a:rPr>
              <a:t>Bulutli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saqlash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yechimingizni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bir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nechta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bulutli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xizmat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ko'rsatuvchi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provayderlar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bo'ylab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muammosiz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joylashtirish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imkoniyatini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sinab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ko'ring</a:t>
            </a:r>
            <a:r>
              <a:rPr lang="en-US" sz="2000" dirty="0">
                <a:solidFill>
                  <a:srgbClr val="002060"/>
                </a:solidFill>
              </a:rPr>
              <a:t>, </a:t>
            </a:r>
            <a:r>
              <a:rPr lang="en-US" sz="2000" dirty="0" err="1">
                <a:solidFill>
                  <a:srgbClr val="002060"/>
                </a:solidFill>
              </a:rPr>
              <a:t>bu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sizga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xizmatlarni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tanlash</a:t>
            </a:r>
            <a:r>
              <a:rPr lang="en-US" sz="2000" dirty="0">
                <a:solidFill>
                  <a:srgbClr val="002060"/>
                </a:solidFill>
              </a:rPr>
              <a:t> va </a:t>
            </a:r>
            <a:r>
              <a:rPr lang="en-US" sz="2000" dirty="0" err="1">
                <a:solidFill>
                  <a:srgbClr val="002060"/>
                </a:solidFill>
              </a:rPr>
              <a:t>o'rtasida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o'tish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uchun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moslashuvchanlikni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beradi</a:t>
            </a:r>
            <a:r>
              <a:rPr lang="en-US" sz="2000" dirty="0">
                <a:solidFill>
                  <a:srgbClr val="002060"/>
                </a:solidFill>
              </a:rPr>
              <a:t>. Bu </a:t>
            </a:r>
            <a:r>
              <a:rPr lang="en-US" sz="2000" dirty="0" err="1">
                <a:solidFill>
                  <a:srgbClr val="002060"/>
                </a:solidFill>
              </a:rPr>
              <a:t>nafaqat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sotuvchini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blokirovka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qilish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bilan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bog'liq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xavflarni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kamaytiradi</a:t>
            </a:r>
            <a:r>
              <a:rPr lang="en-US" sz="2000" dirty="0">
                <a:solidFill>
                  <a:srgbClr val="002060"/>
                </a:solidFill>
              </a:rPr>
              <a:t>, </a:t>
            </a:r>
            <a:r>
              <a:rPr lang="en-US" sz="2000" dirty="0" err="1">
                <a:solidFill>
                  <a:srgbClr val="002060"/>
                </a:solidFill>
              </a:rPr>
              <a:t>balki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turli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xil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bulutli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muhitlarning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noyob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takliflaridan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foydalanish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imkonini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beradi</a:t>
            </a:r>
            <a:r>
              <a:rPr lang="en-US" sz="2000" dirty="0">
                <a:solidFill>
                  <a:srgbClr val="002060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US" sz="2000" b="1" dirty="0" err="1">
                <a:solidFill>
                  <a:srgbClr val="C00000"/>
                </a:solidFill>
              </a:rPr>
              <a:t>Sotuvchini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qo'llab-quvvatlash</a:t>
            </a:r>
            <a:endParaRPr lang="en-US" sz="20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2060"/>
                </a:solidFill>
              </a:rPr>
              <a:t>	</a:t>
            </a:r>
            <a:r>
              <a:rPr lang="en-US" sz="2000" dirty="0" err="1">
                <a:solidFill>
                  <a:srgbClr val="002060"/>
                </a:solidFill>
              </a:rPr>
              <a:t>Ta'sirchan</a:t>
            </a:r>
            <a:r>
              <a:rPr lang="en-US" sz="2000" dirty="0">
                <a:solidFill>
                  <a:srgbClr val="002060"/>
                </a:solidFill>
              </a:rPr>
              <a:t> va </a:t>
            </a:r>
            <a:r>
              <a:rPr lang="en-US" sz="2000" dirty="0" err="1">
                <a:solidFill>
                  <a:srgbClr val="002060"/>
                </a:solidFill>
              </a:rPr>
              <a:t>ishonchli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sotuvchini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qo'llab-quvvatlash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tizimi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muammolarni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o'z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vaqtida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hal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qilish</a:t>
            </a:r>
            <a:r>
              <a:rPr lang="en-US" sz="2000" dirty="0">
                <a:solidFill>
                  <a:srgbClr val="002060"/>
                </a:solidFill>
              </a:rPr>
              <a:t> va </a:t>
            </a:r>
            <a:r>
              <a:rPr lang="en-US" sz="2000" dirty="0" err="1">
                <a:solidFill>
                  <a:srgbClr val="002060"/>
                </a:solidFill>
              </a:rPr>
              <a:t>jamoangiz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bulutli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ma'lumotlar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omboringizning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to'liq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salohiyatidan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foydalanishini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ta'minlash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uchun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juda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muhimdir</a:t>
            </a:r>
            <a:r>
              <a:rPr lang="en-US" sz="2000" dirty="0">
                <a:solidFill>
                  <a:srgbClr val="002060"/>
                </a:solidFill>
              </a:rPr>
              <a:t>. </a:t>
            </a:r>
            <a:r>
              <a:rPr lang="en-US" sz="2000" dirty="0" err="1">
                <a:solidFill>
                  <a:srgbClr val="002060"/>
                </a:solidFill>
              </a:rPr>
              <a:t>Javob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berish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vaqti</a:t>
            </a:r>
            <a:r>
              <a:rPr lang="en-US" sz="2000" dirty="0">
                <a:solidFill>
                  <a:srgbClr val="002060"/>
                </a:solidFill>
              </a:rPr>
              <a:t> va </a:t>
            </a:r>
            <a:r>
              <a:rPr lang="en-US" sz="2000" dirty="0" err="1">
                <a:solidFill>
                  <a:srgbClr val="002060"/>
                </a:solidFill>
              </a:rPr>
              <a:t>qo'llab-quvvatlash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rejalarining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mavjudligi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kabi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omillarni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baholang</a:t>
            </a:r>
            <a:r>
              <a:rPr lang="en-US" sz="2000" dirty="0">
                <a:solidFill>
                  <a:srgbClr val="002060"/>
                </a:solidFill>
              </a:rPr>
              <a:t>. </a:t>
            </a:r>
            <a:r>
              <a:rPr lang="en-US" sz="2000" dirty="0" err="1">
                <a:solidFill>
                  <a:srgbClr val="002060"/>
                </a:solidFill>
              </a:rPr>
              <a:t>Bundan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tashqari</a:t>
            </a:r>
            <a:r>
              <a:rPr lang="en-US" sz="2000" dirty="0">
                <a:solidFill>
                  <a:srgbClr val="002060"/>
                </a:solidFill>
              </a:rPr>
              <a:t>, </a:t>
            </a:r>
            <a:r>
              <a:rPr lang="en-US" sz="2000" dirty="0" err="1">
                <a:solidFill>
                  <a:srgbClr val="002060"/>
                </a:solidFill>
              </a:rPr>
              <a:t>platforma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hamjamiyatining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ishtiroki</a:t>
            </a:r>
            <a:r>
              <a:rPr lang="en-US" sz="2000" dirty="0">
                <a:solidFill>
                  <a:srgbClr val="002060"/>
                </a:solidFill>
              </a:rPr>
              <a:t> va </a:t>
            </a:r>
            <a:r>
              <a:rPr lang="en-US" sz="2000" dirty="0" err="1">
                <a:solidFill>
                  <a:srgbClr val="002060"/>
                </a:solidFill>
              </a:rPr>
              <a:t>mavjud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hujjatlar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sifatini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ko'rib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chiqing</a:t>
            </a:r>
            <a:r>
              <a:rPr lang="en-US" sz="2000" dirty="0">
                <a:solidFill>
                  <a:srgbClr val="002060"/>
                </a:solidFill>
              </a:rPr>
              <a:t>, </a:t>
            </a:r>
            <a:r>
              <a:rPr lang="en-US" sz="2000" dirty="0" err="1">
                <a:solidFill>
                  <a:srgbClr val="002060"/>
                </a:solidFill>
              </a:rPr>
              <a:t>chunki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bu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manbalar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ko'pincha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muammolarni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hal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qilish</a:t>
            </a:r>
            <a:r>
              <a:rPr lang="en-US" sz="2000" dirty="0">
                <a:solidFill>
                  <a:srgbClr val="002060"/>
                </a:solidFill>
              </a:rPr>
              <a:t> va </a:t>
            </a:r>
            <a:r>
              <a:rPr lang="en-US" sz="2000" dirty="0" err="1">
                <a:solidFill>
                  <a:srgbClr val="002060"/>
                </a:solidFill>
              </a:rPr>
              <a:t>foydalanishni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optimallashtirishda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bebahodir</a:t>
            </a:r>
            <a:r>
              <a:rPr lang="en-US" sz="20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09595930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5A608-4E10-4E49-8041-7D4C78ADB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076"/>
            <a:ext cx="10515600" cy="886900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rgbClr val="C00000"/>
                </a:solidFill>
              </a:rPr>
              <a:t>Adabiyotlar</a:t>
            </a:r>
            <a:r>
              <a:rPr lang="en-US" b="1" dirty="0">
                <a:solidFill>
                  <a:srgbClr val="C00000"/>
                </a:solidFill>
              </a:rPr>
              <a:t>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D6ED32-1FA9-4F2D-8A77-6102EA852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183" y="1516136"/>
            <a:ext cx="11015002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1. </a:t>
            </a:r>
            <a:r>
              <a:rPr lang="ru-RU" dirty="0" err="1">
                <a:solidFill>
                  <a:srgbClr val="002060"/>
                </a:solidFill>
              </a:rPr>
              <a:t>Мурыгин</a:t>
            </a:r>
            <a:r>
              <a:rPr lang="ru-RU" dirty="0">
                <a:solidFill>
                  <a:srgbClr val="002060"/>
                </a:solidFill>
              </a:rPr>
              <a:t> К.В. Концепция системы автоматического распознавания номерных знаков автомобилей //Искусственный интеллект. – Донецк, 2012. – № 4 (58). – С. 220-226.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2. Трапезников И. Н. Разработка и анализ системы распознавания автомобильных регистрационных знаков: </a:t>
            </a:r>
            <a:r>
              <a:rPr lang="ru-RU" dirty="0" err="1">
                <a:solidFill>
                  <a:srgbClr val="002060"/>
                </a:solidFill>
              </a:rPr>
              <a:t>Автореф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дисс</a:t>
            </a:r>
            <a:r>
              <a:rPr lang="ru-RU" dirty="0">
                <a:solidFill>
                  <a:srgbClr val="002060"/>
                </a:solidFill>
              </a:rPr>
              <a:t>. – Минск: ЯГУ им. П.Г. Демидова, 2002. – 20 с.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3. </a:t>
            </a:r>
            <a:r>
              <a:rPr lang="ru-RU" dirty="0" err="1">
                <a:solidFill>
                  <a:srgbClr val="002060"/>
                </a:solidFill>
              </a:rPr>
              <a:t>Маллабоев</a:t>
            </a:r>
            <a:r>
              <a:rPr lang="ru-RU" dirty="0">
                <a:solidFill>
                  <a:srgbClr val="002060"/>
                </a:solidFill>
              </a:rPr>
              <a:t> Н., Абдуллаева Н. МЕСТО СИСТЕМЫ “ЭЛЕКТРОННОГО ПРАВИТЕЛЬСТВА” В РАЗВИТИИ МАЛОГО БИЗНЕСА И ПРЕДПРИНИМАТЕЛЬСТВА //Теория и практика современной науки. – 2016. – №. 6-1. – С. 834-838.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4. </a:t>
            </a:r>
            <a:r>
              <a:rPr lang="ru-RU" dirty="0" err="1">
                <a:solidFill>
                  <a:srgbClr val="002060"/>
                </a:solidFill>
              </a:rPr>
              <a:t>Abdullaeva</a:t>
            </a:r>
            <a:r>
              <a:rPr lang="ru-RU" dirty="0">
                <a:solidFill>
                  <a:srgbClr val="002060"/>
                </a:solidFill>
              </a:rPr>
              <a:t> N., </a:t>
            </a:r>
            <a:r>
              <a:rPr lang="ru-RU" dirty="0" err="1">
                <a:solidFill>
                  <a:srgbClr val="002060"/>
                </a:solidFill>
              </a:rPr>
              <a:t>Mamurova</a:t>
            </a:r>
            <a:r>
              <a:rPr lang="ru-RU" dirty="0">
                <a:solidFill>
                  <a:srgbClr val="002060"/>
                </a:solidFill>
              </a:rPr>
              <a:t> F., </a:t>
            </a:r>
            <a:r>
              <a:rPr lang="ru-RU" dirty="0" err="1">
                <a:solidFill>
                  <a:srgbClr val="002060"/>
                </a:solidFill>
              </a:rPr>
              <a:t>Mallaboev</a:t>
            </a:r>
            <a:r>
              <a:rPr lang="ru-RU" dirty="0">
                <a:solidFill>
                  <a:srgbClr val="002060"/>
                </a:solidFill>
              </a:rPr>
              <a:t> N. EFFICIENCY OF EXPERIMENTAL PREPARATION USE MULTIMEDIA TO ENLARGE SOME QUESTIONS //Экономика и социум. – 2020. – №. 6. – С. 11-13.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68566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2656</Words>
  <Application>Microsoft Office PowerPoint</Application>
  <PresentationFormat>Широкоэкранный</PresentationFormat>
  <Paragraphs>106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Wingdings</vt:lpstr>
      <vt:lpstr>Тема Office</vt:lpstr>
      <vt:lpstr>Bulutli arxitekturani loyihalashning xususiyatlari va asosiy jihatlari. Bulutli hisoblashda ma'lumotlar ombori.</vt:lpstr>
      <vt:lpstr>Reja:</vt:lpstr>
      <vt:lpstr>Bulutli ma'lumotlarni ombori nima?</vt:lpstr>
      <vt:lpstr>Bulutli ma'lumotlarni saqlash ta'rifi</vt:lpstr>
      <vt:lpstr>Bulutli ma'lumotlarni saqlashning asosiy xususiyatlari</vt:lpstr>
      <vt:lpstr>Презентация PowerPoint</vt:lpstr>
      <vt:lpstr>Bulutli ma'lumotlarni saqlash va mahalliy ma'lumotlarni saqlash</vt:lpstr>
      <vt:lpstr>Презентация PowerPoint</vt:lpstr>
      <vt:lpstr>Презентация PowerPoint</vt:lpstr>
      <vt:lpstr>Bulutli ma'lumotlarni saqlash arxitekturasi</vt:lpstr>
      <vt:lpstr>Презентация PowerPoint</vt:lpstr>
      <vt:lpstr>Презентация PowerPoint</vt:lpstr>
      <vt:lpstr>Bulutli saqlashning afzalliklari</vt:lpstr>
      <vt:lpstr>Презентация PowerPoint</vt:lpstr>
      <vt:lpstr>Презентация PowerPoint</vt:lpstr>
      <vt:lpstr>Bulutli ma'lumotlarni saqlash muammolari</vt:lpstr>
      <vt:lpstr>Презентация PowerPoint</vt:lpstr>
      <vt:lpstr>Biznes uchun eng yaxshi bulutli saqlash yechimlari</vt:lpstr>
      <vt:lpstr>Bulutli ma'lumotlarni saqlash: Google BigQuery</vt:lpstr>
      <vt:lpstr>Google BigQuery afzalliklari</vt:lpstr>
      <vt:lpstr>Google BigQuery-ning kamchiliklari</vt:lpstr>
      <vt:lpstr>Google BigQuery-dan quyidagilar uchun foydalaning:</vt:lpstr>
      <vt:lpstr>Bulutli ma'lumotlarni saqlashni tanlash: e'tiborga olish kerak bo'lgan omillar</vt:lpstr>
      <vt:lpstr>Презентация PowerPoint</vt:lpstr>
      <vt:lpstr>Adabiyotlar: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Bulutli arxitekturani loyihalashning xususiyatlari va asosiy jihatlari. Bulutli hisoblashda ma'lumotlar ombori.</dc:title>
  <dc:creator>Mansur Nuriyev</dc:creator>
  <cp:lastModifiedBy>Mansur Nuriyev</cp:lastModifiedBy>
  <cp:revision>14</cp:revision>
  <dcterms:created xsi:type="dcterms:W3CDTF">2024-04-01T05:44:59Z</dcterms:created>
  <dcterms:modified xsi:type="dcterms:W3CDTF">2024-04-01T06:24:58Z</dcterms:modified>
</cp:coreProperties>
</file>