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1" r:id="rId15"/>
    <p:sldId id="269" r:id="rId16"/>
    <p:sldId id="270" r:id="rId17"/>
    <p:sldId id="272" r:id="rId18"/>
    <p:sldId id="273" r:id="rId19"/>
    <p:sldId id="274" r:id="rId20"/>
    <p:sldId id="275" r:id="rId2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73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A6D5326-DEF7-48EA-A83D-05DD6983C4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D980021-2297-492B-889C-A0709C6144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DB6D148-FBE5-42F0-9412-AC45BF8C7C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D6875-65E6-44B2-93CD-4D0991F96F5C}" type="datetimeFigureOut">
              <a:rPr lang="ru-RU" smtClean="0"/>
              <a:t>12.02.2024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872DE14-831B-420A-B6DA-EEDCEA5F05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C21FA68-173E-4755-8389-9776040A21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53924-A268-4B6D-8510-2741414A18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1482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AEEE4D4-3FFB-49F7-ABB9-EA01757BA6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A6A337B-0384-43D9-BC46-82D48E16C3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8626AB7-9069-4D95-9CB4-247CD2DE75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D6875-65E6-44B2-93CD-4D0991F96F5C}" type="datetimeFigureOut">
              <a:rPr lang="ru-RU" smtClean="0"/>
              <a:t>12.02.2024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DC03EB9-4B60-42A2-8F01-FD23E3214A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E52CC37-752E-4552-914E-2F709AE2E7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53924-A268-4B6D-8510-2741414A18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87108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285D21-84D8-43E2-8300-E25C58C24A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CC91D8E-76D5-4271-832C-5860CB61B4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180FA35-E28A-47A7-AB79-30C1F67544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D6875-65E6-44B2-93CD-4D0991F96F5C}" type="datetimeFigureOut">
              <a:rPr lang="ru-RU" smtClean="0"/>
              <a:t>12.02.2024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B39A568-EBCC-4FC4-B6F5-AE823B6EF7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EDF0D3C-9717-4236-9567-47675812D4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53924-A268-4B6D-8510-2741414A18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64561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583E165-BE54-4483-B368-22E5F5C052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5D1F482-B299-4108-BA7D-52AD2605F2B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B0CDA24-910F-4FEA-A017-B4C4ACB38D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14936E5-2EAE-4CE7-90CD-329AA47ADC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D6875-65E6-44B2-93CD-4D0991F96F5C}" type="datetimeFigureOut">
              <a:rPr lang="ru-RU" smtClean="0"/>
              <a:t>12.02.2024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9E095B4-5A9E-412D-83FE-A8EC825D1A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E18CDDD-A300-421E-9890-A39D981B85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53924-A268-4B6D-8510-2741414A18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33252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EB93316-0616-4FBE-AD3E-E4CE807C72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739D994-BCE7-465F-BAF6-08D05058BA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F91F0F6-34C5-497C-A81D-7A65C2EB15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68AD4F55-343F-4BE9-9CB3-A34D2DA70F2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F6A839E9-8FB4-4DF2-AB4C-AF7CC23D59C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C0E8F267-8AE5-4E0E-8F37-4D27D9C001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D6875-65E6-44B2-93CD-4D0991F96F5C}" type="datetimeFigureOut">
              <a:rPr lang="ru-RU" smtClean="0"/>
              <a:t>12.02.2024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865C7585-5B08-461B-BD02-7269C6709C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D8609583-79C0-4C0C-B732-A174526FBC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53924-A268-4B6D-8510-2741414A18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41276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1455434-FD7E-4244-A6B6-63DE5811EC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9F641446-8216-45E9-88B2-86CF7C586F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D6875-65E6-44B2-93CD-4D0991F96F5C}" type="datetimeFigureOut">
              <a:rPr lang="ru-RU" smtClean="0"/>
              <a:t>12.02.2024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4D56725-559B-4DC7-AF6A-30D497C582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15A325F-6DC8-45EC-977D-2D107DBABF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53924-A268-4B6D-8510-2741414A18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15170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F41429DA-C4F3-49FC-ADEF-EAA7782213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D6875-65E6-44B2-93CD-4D0991F96F5C}" type="datetimeFigureOut">
              <a:rPr lang="ru-RU" smtClean="0"/>
              <a:t>12.02.2024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4C0C10E5-7040-40AC-91A8-2611775BF5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EE0A1E3-E598-467F-9C27-E5E3B767DC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53924-A268-4B6D-8510-2741414A18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88087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DDA232-0214-47B6-A314-F6281F8AA6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D15C446-427C-428A-B806-712C2AECEB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17BF6F2-78BD-41DE-A6F1-A7018E0317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3327AD7-A5E5-4426-B833-18324D7EE2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D6875-65E6-44B2-93CD-4D0991F96F5C}" type="datetimeFigureOut">
              <a:rPr lang="ru-RU" smtClean="0"/>
              <a:t>12.02.2024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8457319-6A9D-4E65-B2AD-319F332C1C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4516699-C20D-40EE-B423-FFD1C6674B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53924-A268-4B6D-8510-2741414A18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21781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319A376-3979-4771-A0F5-E63AB616F3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A751920A-E09D-47E0-9959-03D39BCA968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07D25E1-D92B-4667-9072-CCF9A5DF89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42F2FE2-7BA4-45CF-A839-12025AF4B3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D6875-65E6-44B2-93CD-4D0991F96F5C}" type="datetimeFigureOut">
              <a:rPr lang="ru-RU" smtClean="0"/>
              <a:t>12.02.2024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F095D0D-51C4-4382-A1FF-B89324AF89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C60DCEA-E401-4A0C-BC9A-346A924011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53924-A268-4B6D-8510-2741414A18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45882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FA1C29-3BFD-49E7-8D64-BFE6C62B37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4284C76-AFAD-456C-85D4-1891895A4F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75B329B-1B18-402C-9136-345093161D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D6875-65E6-44B2-93CD-4D0991F96F5C}" type="datetimeFigureOut">
              <a:rPr lang="ru-RU" smtClean="0"/>
              <a:t>12.02.2024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4838442-03A1-471E-B49A-1CAB73731D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E2ABFF3-BB47-4D7D-ACA5-51F6BCFB3A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53924-A268-4B6D-8510-2741414A18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09621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6DE01996-6C14-4B5B-B40A-C8FC373652F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3ACC4ED-48E0-4D1B-A1AD-DAC2BB30B3F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B3D0028-3CFF-4E19-B437-41B4BCEE91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D6875-65E6-44B2-93CD-4D0991F96F5C}" type="datetimeFigureOut">
              <a:rPr lang="ru-RU" smtClean="0"/>
              <a:t>12.02.2024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EDF88A4-DE19-4FFB-BCC5-1B6F27A0A5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C7A87BE-4502-489E-845B-441B4368C3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53924-A268-4B6D-8510-2741414A18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39604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00458A-C956-4756-92DA-18E60765C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5C5A52F-197D-4334-87C0-ACE93DEC9E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CC1E02F-8C43-4FAE-8786-2A967426CE7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1D6875-65E6-44B2-93CD-4D0991F96F5C}" type="datetimeFigureOut">
              <a:rPr lang="ru-RU" smtClean="0"/>
              <a:t>12.02.2024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4CE13A9-3F4A-4BAA-905B-282E02306E7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3CAC4A3-3BAB-460E-A98D-66363CEA1A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E53924-A268-4B6D-8510-2741414A18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03363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AC3561B-5C90-4111-83E9-BF85DF5FA0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27052" y="3235569"/>
            <a:ext cx="9144000" cy="1864043"/>
          </a:xfrm>
        </p:spPr>
        <p:txBody>
          <a:bodyPr/>
          <a:lstStyle/>
          <a:p>
            <a:r>
              <a:rPr lang="en-US" b="1" dirty="0" err="1">
                <a:solidFill>
                  <a:srgbClr val="0070C0"/>
                </a:solidFill>
              </a:rPr>
              <a:t>Mavzu</a:t>
            </a:r>
            <a:r>
              <a:rPr lang="en-US" b="1" dirty="0">
                <a:solidFill>
                  <a:srgbClr val="0070C0"/>
                </a:solidFill>
              </a:rPr>
              <a:t>: </a:t>
            </a:r>
            <a:r>
              <a:rPr lang="en-US" b="1" dirty="0" err="1">
                <a:solidFill>
                  <a:srgbClr val="0070C0"/>
                </a:solidFill>
              </a:rPr>
              <a:t>Bulutli</a:t>
            </a:r>
            <a:r>
              <a:rPr lang="en-US" b="1" dirty="0">
                <a:solidFill>
                  <a:srgbClr val="0070C0"/>
                </a:solidFill>
              </a:rPr>
              <a:t> </a:t>
            </a:r>
            <a:r>
              <a:rPr lang="en-US" b="1" dirty="0" err="1">
                <a:solidFill>
                  <a:srgbClr val="0070C0"/>
                </a:solidFill>
              </a:rPr>
              <a:t>hisoblashning</a:t>
            </a:r>
            <a:r>
              <a:rPr lang="en-US" b="1" dirty="0">
                <a:solidFill>
                  <a:srgbClr val="0070C0"/>
                </a:solidFill>
              </a:rPr>
              <a:t> </a:t>
            </a:r>
            <a:r>
              <a:rPr lang="en-US" b="1" dirty="0" err="1">
                <a:solidFill>
                  <a:srgbClr val="0070C0"/>
                </a:solidFill>
              </a:rPr>
              <a:t>afzalliklari</a:t>
            </a:r>
            <a:r>
              <a:rPr lang="en-US" b="1" dirty="0">
                <a:solidFill>
                  <a:srgbClr val="0070C0"/>
                </a:solidFill>
              </a:rPr>
              <a:t> </a:t>
            </a:r>
            <a:r>
              <a:rPr lang="en-US" b="1" dirty="0" err="1">
                <a:solidFill>
                  <a:srgbClr val="0070C0"/>
                </a:solidFill>
              </a:rPr>
              <a:t>va</a:t>
            </a:r>
            <a:r>
              <a:rPr lang="en-US" b="1" dirty="0">
                <a:solidFill>
                  <a:srgbClr val="0070C0"/>
                </a:solidFill>
              </a:rPr>
              <a:t> </a:t>
            </a:r>
            <a:r>
              <a:rPr lang="en-US" b="1" dirty="0" err="1">
                <a:solidFill>
                  <a:srgbClr val="0070C0"/>
                </a:solidFill>
              </a:rPr>
              <a:t>kamchiliklari</a:t>
            </a:r>
            <a:r>
              <a:rPr lang="en-US" b="1" dirty="0">
                <a:solidFill>
                  <a:srgbClr val="0070C0"/>
                </a:solidFill>
              </a:rPr>
              <a:t>.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AD4290D-723D-43C3-84E8-E2DCF0AA7C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05686" y="5834111"/>
            <a:ext cx="9144000" cy="418514"/>
          </a:xfrm>
        </p:spPr>
        <p:txBody>
          <a:bodyPr>
            <a:normAutofit lnSpcReduction="10000"/>
          </a:bodyPr>
          <a:lstStyle/>
          <a:p>
            <a:pPr algn="r"/>
            <a:r>
              <a:rPr lang="en-US" b="1" i="1" dirty="0">
                <a:solidFill>
                  <a:srgbClr val="002060"/>
                </a:solidFill>
              </a:rPr>
              <a:t>Katta </a:t>
            </a:r>
            <a:r>
              <a:rPr lang="en-US" b="1" i="1" dirty="0" err="1">
                <a:solidFill>
                  <a:srgbClr val="002060"/>
                </a:solidFill>
              </a:rPr>
              <a:t>o‘qituvchi</a:t>
            </a:r>
            <a:r>
              <a:rPr lang="en-US" b="1" i="1" dirty="0">
                <a:solidFill>
                  <a:srgbClr val="002060"/>
                </a:solidFill>
              </a:rPr>
              <a:t>: Nuriyev M.K.</a:t>
            </a:r>
            <a:endParaRPr lang="ru-RU" b="1" i="1" dirty="0">
              <a:solidFill>
                <a:srgbClr val="002060"/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DEDC4C8-2A0E-4C6F-93F1-3BE143303F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4103" y="309251"/>
            <a:ext cx="3523793" cy="274343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73BFCDA-9795-4334-9BE0-2B59968E39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75039" y="610895"/>
            <a:ext cx="3038475" cy="150495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C4B4C3B-2D0D-4D83-96F1-5DECF06989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2837" y="880870"/>
            <a:ext cx="2857500" cy="16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23787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9A83261-BE9F-444F-9DAC-C7D7BCF1F7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>
                <a:solidFill>
                  <a:srgbClr val="C00000"/>
                </a:solidFill>
              </a:rPr>
              <a:t>Reja</a:t>
            </a:r>
            <a:r>
              <a:rPr lang="en-US" b="1" dirty="0">
                <a:solidFill>
                  <a:srgbClr val="C00000"/>
                </a:solidFill>
              </a:rPr>
              <a:t>: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8CE4C30-C69A-43A4-B1A5-549B6F7421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690104"/>
          </a:xfrm>
        </p:spPr>
        <p:txBody>
          <a:bodyPr/>
          <a:lstStyle/>
          <a:p>
            <a:pPr marL="450850" indent="0">
              <a:buNone/>
            </a:pPr>
            <a:r>
              <a:rPr lang="en-US" b="1" dirty="0">
                <a:solidFill>
                  <a:srgbClr val="002060"/>
                </a:solidFill>
                <a:latin typeface="+mj-lt"/>
              </a:rPr>
              <a:t>1.	</a:t>
            </a:r>
            <a:r>
              <a:rPr lang="en-US" b="1" dirty="0" err="1">
                <a:solidFill>
                  <a:srgbClr val="002060"/>
                </a:solidFill>
                <a:latin typeface="+mj-lt"/>
              </a:rPr>
              <a:t>Bulutli</a:t>
            </a:r>
            <a:r>
              <a:rPr lang="en-US" b="1" dirty="0">
                <a:solidFill>
                  <a:srgbClr val="002060"/>
                </a:solidFill>
                <a:latin typeface="+mj-lt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+mj-lt"/>
              </a:rPr>
              <a:t>hisoblash</a:t>
            </a:r>
            <a:r>
              <a:rPr lang="en-US" b="1" dirty="0">
                <a:solidFill>
                  <a:srgbClr val="002060"/>
                </a:solidFill>
                <a:latin typeface="+mj-lt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+mj-lt"/>
              </a:rPr>
              <a:t>nima</a:t>
            </a:r>
            <a:r>
              <a:rPr lang="en-US" b="1" dirty="0">
                <a:solidFill>
                  <a:srgbClr val="002060"/>
                </a:solidFill>
                <a:latin typeface="+mj-lt"/>
              </a:rPr>
              <a:t>?</a:t>
            </a:r>
          </a:p>
          <a:p>
            <a:pPr marL="450850" indent="0">
              <a:buNone/>
            </a:pPr>
            <a:r>
              <a:rPr lang="en-US" b="1" dirty="0">
                <a:solidFill>
                  <a:srgbClr val="002060"/>
                </a:solidFill>
                <a:latin typeface="+mj-lt"/>
              </a:rPr>
              <a:t>2.	</a:t>
            </a:r>
            <a:r>
              <a:rPr lang="en-US" b="1" dirty="0" err="1">
                <a:solidFill>
                  <a:srgbClr val="002060"/>
                </a:solidFill>
                <a:latin typeface="+mj-lt"/>
              </a:rPr>
              <a:t>Bulutli</a:t>
            </a:r>
            <a:r>
              <a:rPr lang="en-US" b="1" dirty="0">
                <a:solidFill>
                  <a:srgbClr val="002060"/>
                </a:solidFill>
                <a:latin typeface="+mj-lt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+mj-lt"/>
              </a:rPr>
              <a:t>hisoblash</a:t>
            </a:r>
            <a:r>
              <a:rPr lang="en-US" b="1" dirty="0">
                <a:solidFill>
                  <a:srgbClr val="002060"/>
                </a:solidFill>
                <a:latin typeface="+mj-lt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+mj-lt"/>
              </a:rPr>
              <a:t>misollari</a:t>
            </a:r>
            <a:r>
              <a:rPr lang="en-US" b="1" dirty="0">
                <a:solidFill>
                  <a:srgbClr val="002060"/>
                </a:solidFill>
                <a:latin typeface="+mj-lt"/>
              </a:rPr>
              <a:t>.</a:t>
            </a:r>
          </a:p>
          <a:p>
            <a:pPr marL="450850" indent="0">
              <a:buNone/>
            </a:pPr>
            <a:r>
              <a:rPr lang="en-US" b="1" dirty="0">
                <a:solidFill>
                  <a:srgbClr val="002060"/>
                </a:solidFill>
                <a:latin typeface="+mj-lt"/>
              </a:rPr>
              <a:t>3.	</a:t>
            </a:r>
            <a:r>
              <a:rPr lang="en-US" b="1" dirty="0" err="1">
                <a:solidFill>
                  <a:srgbClr val="002060"/>
                </a:solidFill>
                <a:latin typeface="+mj-lt"/>
              </a:rPr>
              <a:t>Bulutli</a:t>
            </a:r>
            <a:r>
              <a:rPr lang="en-US" b="1" dirty="0">
                <a:solidFill>
                  <a:srgbClr val="002060"/>
                </a:solidFill>
                <a:latin typeface="+mj-lt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+mj-lt"/>
              </a:rPr>
              <a:t>hisoblashning</a:t>
            </a:r>
            <a:r>
              <a:rPr lang="en-US" b="1" dirty="0">
                <a:solidFill>
                  <a:srgbClr val="002060"/>
                </a:solidFill>
                <a:latin typeface="+mj-lt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+mj-lt"/>
              </a:rPr>
              <a:t>xususiyatlari</a:t>
            </a:r>
            <a:r>
              <a:rPr lang="en-US" b="1" dirty="0">
                <a:solidFill>
                  <a:srgbClr val="002060"/>
                </a:solidFill>
                <a:latin typeface="+mj-lt"/>
              </a:rPr>
              <a:t>.</a:t>
            </a:r>
          </a:p>
          <a:p>
            <a:pPr marL="450850" indent="0">
              <a:buNone/>
            </a:pPr>
            <a:r>
              <a:rPr lang="en-US" b="1" dirty="0">
                <a:solidFill>
                  <a:srgbClr val="002060"/>
                </a:solidFill>
                <a:latin typeface="+mj-lt"/>
              </a:rPr>
              <a:t>4.	</a:t>
            </a:r>
            <a:r>
              <a:rPr lang="en-US" b="1" dirty="0" err="1">
                <a:solidFill>
                  <a:srgbClr val="002060"/>
                </a:solidFill>
                <a:latin typeface="+mj-lt"/>
              </a:rPr>
              <a:t>Bulutli</a:t>
            </a:r>
            <a:r>
              <a:rPr lang="en-US" b="1" dirty="0">
                <a:solidFill>
                  <a:srgbClr val="002060"/>
                </a:solidFill>
                <a:latin typeface="+mj-lt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+mj-lt"/>
              </a:rPr>
              <a:t>hisoblashning</a:t>
            </a:r>
            <a:r>
              <a:rPr lang="en-US" b="1" dirty="0">
                <a:solidFill>
                  <a:srgbClr val="002060"/>
                </a:solidFill>
                <a:latin typeface="+mj-lt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+mj-lt"/>
              </a:rPr>
              <a:t>afzalliklari</a:t>
            </a:r>
            <a:r>
              <a:rPr lang="en-US" b="1" dirty="0">
                <a:solidFill>
                  <a:srgbClr val="002060"/>
                </a:solidFill>
                <a:latin typeface="+mj-lt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+mj-lt"/>
              </a:rPr>
              <a:t>va</a:t>
            </a:r>
            <a:r>
              <a:rPr lang="en-US" b="1" dirty="0">
                <a:solidFill>
                  <a:srgbClr val="002060"/>
                </a:solidFill>
                <a:latin typeface="+mj-lt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+mj-lt"/>
              </a:rPr>
              <a:t>kamchiliklari</a:t>
            </a:r>
            <a:r>
              <a:rPr lang="en-US" b="1" dirty="0">
                <a:solidFill>
                  <a:srgbClr val="002060"/>
                </a:solidFill>
                <a:latin typeface="+mj-lt"/>
              </a:rPr>
              <a:t>.</a:t>
            </a:r>
          </a:p>
          <a:p>
            <a:pPr marL="450850" indent="0">
              <a:buNone/>
            </a:pPr>
            <a:r>
              <a:rPr lang="en-US" b="1" dirty="0">
                <a:solidFill>
                  <a:srgbClr val="002060"/>
                </a:solidFill>
                <a:latin typeface="+mj-lt"/>
              </a:rPr>
              <a:t>5.	</a:t>
            </a:r>
            <a:r>
              <a:rPr lang="en-US" b="1" dirty="0" err="1">
                <a:solidFill>
                  <a:srgbClr val="002060"/>
                </a:solidFill>
                <a:latin typeface="+mj-lt"/>
              </a:rPr>
              <a:t>Bulutli</a:t>
            </a:r>
            <a:r>
              <a:rPr lang="en-US" b="1" dirty="0">
                <a:solidFill>
                  <a:srgbClr val="002060"/>
                </a:solidFill>
                <a:latin typeface="+mj-lt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+mj-lt"/>
              </a:rPr>
              <a:t>hisoblashdan</a:t>
            </a:r>
            <a:r>
              <a:rPr lang="en-US" b="1" dirty="0">
                <a:solidFill>
                  <a:srgbClr val="002060"/>
                </a:solidFill>
                <a:latin typeface="+mj-lt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+mj-lt"/>
              </a:rPr>
              <a:t>foydalanishning</a:t>
            </a:r>
            <a:r>
              <a:rPr lang="en-US" b="1" dirty="0">
                <a:solidFill>
                  <a:srgbClr val="002060"/>
                </a:solidFill>
                <a:latin typeface="+mj-lt"/>
              </a:rPr>
              <a:t> 6 </a:t>
            </a:r>
            <a:r>
              <a:rPr lang="en-US" b="1" dirty="0" err="1">
                <a:solidFill>
                  <a:srgbClr val="002060"/>
                </a:solidFill>
                <a:latin typeface="+mj-lt"/>
              </a:rPr>
              <a:t>sababi</a:t>
            </a:r>
            <a:endParaRPr lang="en-US" b="1" dirty="0">
              <a:solidFill>
                <a:srgbClr val="002060"/>
              </a:solidFill>
              <a:latin typeface="+mj-lt"/>
            </a:endParaRPr>
          </a:p>
          <a:p>
            <a:pPr marL="0" indent="0">
              <a:buNone/>
            </a:pPr>
            <a:endParaRPr lang="ru-RU" b="1" dirty="0">
              <a:solidFill>
                <a:srgbClr val="002060"/>
              </a:solidFill>
              <a:latin typeface="+mj-lt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9B437F8-86B7-4D9C-84CA-85DE4162D2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13664" y="174392"/>
            <a:ext cx="1280271" cy="853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01157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AD35589C-0933-4300-89F4-57C0A23FFA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22240"/>
            <a:ext cx="10515600" cy="435133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3400" dirty="0" err="1">
                <a:solidFill>
                  <a:srgbClr val="002060"/>
                </a:solidFill>
              </a:rPr>
              <a:t>Bulutli</a:t>
            </a:r>
            <a:r>
              <a:rPr lang="en-US" sz="3400" dirty="0">
                <a:solidFill>
                  <a:srgbClr val="002060"/>
                </a:solidFill>
              </a:rPr>
              <a:t> </a:t>
            </a:r>
            <a:r>
              <a:rPr lang="en-US" sz="3400" dirty="0" err="1">
                <a:solidFill>
                  <a:srgbClr val="002060"/>
                </a:solidFill>
              </a:rPr>
              <a:t>hisoblash</a:t>
            </a:r>
            <a:r>
              <a:rPr lang="en-US" sz="3400" dirty="0">
                <a:solidFill>
                  <a:srgbClr val="002060"/>
                </a:solidFill>
              </a:rPr>
              <a:t> </a:t>
            </a:r>
            <a:r>
              <a:rPr lang="en-US" sz="3400" dirty="0" err="1">
                <a:solidFill>
                  <a:srgbClr val="002060"/>
                </a:solidFill>
              </a:rPr>
              <a:t>yoki</a:t>
            </a:r>
            <a:r>
              <a:rPr lang="en-US" sz="3400" dirty="0">
                <a:solidFill>
                  <a:srgbClr val="002060"/>
                </a:solidFill>
              </a:rPr>
              <a:t> </a:t>
            </a:r>
            <a:r>
              <a:rPr lang="en-US" sz="3400" dirty="0">
                <a:solidFill>
                  <a:srgbClr val="C00000"/>
                </a:solidFill>
              </a:rPr>
              <a:t>Cloud Computing </a:t>
            </a:r>
            <a:r>
              <a:rPr lang="en-US" sz="3400" dirty="0" err="1">
                <a:solidFill>
                  <a:srgbClr val="002060"/>
                </a:solidFill>
              </a:rPr>
              <a:t>kabi</a:t>
            </a:r>
            <a:r>
              <a:rPr lang="en-US" sz="3400" dirty="0">
                <a:solidFill>
                  <a:srgbClr val="002060"/>
                </a:solidFill>
              </a:rPr>
              <a:t> internet </a:t>
            </a:r>
            <a:r>
              <a:rPr lang="en-US" sz="3400" dirty="0" err="1">
                <a:solidFill>
                  <a:srgbClr val="002060"/>
                </a:solidFill>
              </a:rPr>
              <a:t>xizmatlaridan</a:t>
            </a:r>
            <a:r>
              <a:rPr lang="en-US" sz="3400" dirty="0">
                <a:solidFill>
                  <a:srgbClr val="002060"/>
                </a:solidFill>
              </a:rPr>
              <a:t> </a:t>
            </a:r>
            <a:r>
              <a:rPr lang="en-US" sz="3400" dirty="0" err="1">
                <a:solidFill>
                  <a:srgbClr val="002060"/>
                </a:solidFill>
              </a:rPr>
              <a:t>foydalanishdan</a:t>
            </a:r>
            <a:r>
              <a:rPr lang="en-US" sz="3400" dirty="0">
                <a:solidFill>
                  <a:srgbClr val="002060"/>
                </a:solidFill>
              </a:rPr>
              <a:t> </a:t>
            </a:r>
            <a:r>
              <a:rPr lang="en-US" sz="3400" dirty="0" err="1">
                <a:solidFill>
                  <a:srgbClr val="002060"/>
                </a:solidFill>
              </a:rPr>
              <a:t>iborat</a:t>
            </a:r>
            <a:r>
              <a:rPr lang="en-US" sz="3400" dirty="0">
                <a:solidFill>
                  <a:srgbClr val="002060"/>
                </a:solidFill>
              </a:rPr>
              <a:t> </a:t>
            </a:r>
            <a:r>
              <a:rPr lang="en-US" sz="3400" dirty="0">
                <a:solidFill>
                  <a:srgbClr val="C00000"/>
                </a:solidFill>
              </a:rPr>
              <a:t>Gmail </a:t>
            </a:r>
            <a:r>
              <a:rPr lang="en-US" sz="3400" dirty="0" err="1">
                <a:solidFill>
                  <a:srgbClr val="002060"/>
                </a:solidFill>
              </a:rPr>
              <a:t>va</a:t>
            </a:r>
            <a:r>
              <a:rPr lang="en-US" sz="3400" dirty="0">
                <a:solidFill>
                  <a:srgbClr val="C00000"/>
                </a:solidFill>
              </a:rPr>
              <a:t> Outlook</a:t>
            </a:r>
            <a:r>
              <a:rPr lang="en-US" sz="3400" dirty="0">
                <a:solidFill>
                  <a:srgbClr val="002060"/>
                </a:solidFill>
              </a:rPr>
              <a:t>, </a:t>
            </a:r>
            <a:r>
              <a:rPr lang="en-US" sz="3400" dirty="0" err="1">
                <a:solidFill>
                  <a:srgbClr val="002060"/>
                </a:solidFill>
              </a:rPr>
              <a:t>har</a:t>
            </a:r>
            <a:r>
              <a:rPr lang="en-US" sz="3400" dirty="0">
                <a:solidFill>
                  <a:srgbClr val="002060"/>
                </a:solidFill>
              </a:rPr>
              <a:t> </a:t>
            </a:r>
            <a:r>
              <a:rPr lang="en-US" sz="3400" dirty="0" err="1">
                <a:solidFill>
                  <a:srgbClr val="002060"/>
                </a:solidFill>
              </a:rPr>
              <a:t>qanday</a:t>
            </a:r>
            <a:r>
              <a:rPr lang="en-US" sz="3400" dirty="0">
                <a:solidFill>
                  <a:srgbClr val="002060"/>
                </a:solidFill>
              </a:rPr>
              <a:t> </a:t>
            </a:r>
            <a:r>
              <a:rPr lang="en-US" sz="3400" dirty="0" err="1">
                <a:solidFill>
                  <a:srgbClr val="002060"/>
                </a:solidFill>
              </a:rPr>
              <a:t>kompyuterdan</a:t>
            </a:r>
            <a:r>
              <a:rPr lang="en-US" sz="3400" dirty="0">
                <a:solidFill>
                  <a:srgbClr val="002060"/>
                </a:solidFill>
              </a:rPr>
              <a:t> </a:t>
            </a:r>
            <a:r>
              <a:rPr lang="en-US" sz="3400" dirty="0" err="1">
                <a:solidFill>
                  <a:srgbClr val="002060"/>
                </a:solidFill>
              </a:rPr>
              <a:t>kirish</a:t>
            </a:r>
            <a:r>
              <a:rPr lang="en-US" sz="3400" dirty="0">
                <a:solidFill>
                  <a:srgbClr val="002060"/>
                </a:solidFill>
              </a:rPr>
              <a:t> </a:t>
            </a:r>
            <a:r>
              <a:rPr lang="en-US" sz="3400" dirty="0" err="1">
                <a:solidFill>
                  <a:srgbClr val="002060"/>
                </a:solidFill>
              </a:rPr>
              <a:t>mumkin</a:t>
            </a:r>
            <a:r>
              <a:rPr lang="en-US" sz="3400" dirty="0">
                <a:solidFill>
                  <a:srgbClr val="002060"/>
                </a:solidFill>
              </a:rPr>
              <a:t>. Bu </a:t>
            </a:r>
            <a:r>
              <a:rPr lang="en-US" sz="3400" dirty="0" err="1">
                <a:solidFill>
                  <a:srgbClr val="002060"/>
                </a:solidFill>
              </a:rPr>
              <a:t>Internetdan</a:t>
            </a:r>
            <a:r>
              <a:rPr lang="en-US" sz="3400" dirty="0">
                <a:solidFill>
                  <a:srgbClr val="002060"/>
                </a:solidFill>
              </a:rPr>
              <a:t> </a:t>
            </a:r>
            <a:r>
              <a:rPr lang="en-US" sz="3400" dirty="0" err="1">
                <a:solidFill>
                  <a:srgbClr val="002060"/>
                </a:solidFill>
              </a:rPr>
              <a:t>foydalanadigan</a:t>
            </a:r>
            <a:r>
              <a:rPr lang="en-US" sz="3400" dirty="0">
                <a:solidFill>
                  <a:srgbClr val="002060"/>
                </a:solidFill>
              </a:rPr>
              <a:t> </a:t>
            </a:r>
            <a:r>
              <a:rPr lang="en-US" sz="3400" dirty="0" err="1">
                <a:solidFill>
                  <a:srgbClr val="002060"/>
                </a:solidFill>
              </a:rPr>
              <a:t>kompyuter</a:t>
            </a:r>
            <a:r>
              <a:rPr lang="en-US" sz="3400" dirty="0">
                <a:solidFill>
                  <a:srgbClr val="002060"/>
                </a:solidFill>
              </a:rPr>
              <a:t> </a:t>
            </a:r>
            <a:r>
              <a:rPr lang="en-US" sz="3400" dirty="0" err="1">
                <a:solidFill>
                  <a:srgbClr val="002060"/>
                </a:solidFill>
              </a:rPr>
              <a:t>resursidir</a:t>
            </a:r>
            <a:r>
              <a:rPr lang="en-US" sz="3400" dirty="0">
                <a:solidFill>
                  <a:srgbClr val="002060"/>
                </a:solidFill>
              </a:rPr>
              <a:t> </a:t>
            </a:r>
            <a:r>
              <a:rPr lang="en-US" sz="3400" dirty="0" err="1">
                <a:solidFill>
                  <a:srgbClr val="002060"/>
                </a:solidFill>
              </a:rPr>
              <a:t>bir</a:t>
            </a:r>
            <a:r>
              <a:rPr lang="en-US" sz="3400" dirty="0">
                <a:solidFill>
                  <a:srgbClr val="002060"/>
                </a:solidFill>
              </a:rPr>
              <a:t> </a:t>
            </a:r>
            <a:r>
              <a:rPr lang="en-US" sz="3400" dirty="0" err="1">
                <a:solidFill>
                  <a:srgbClr val="002060"/>
                </a:solidFill>
              </a:rPr>
              <a:t>nechta</a:t>
            </a:r>
            <a:r>
              <a:rPr lang="en-US" sz="3400" dirty="0">
                <a:solidFill>
                  <a:srgbClr val="002060"/>
                </a:solidFill>
              </a:rPr>
              <a:t> </a:t>
            </a:r>
            <a:r>
              <a:rPr lang="en-US" sz="3400" dirty="0" err="1">
                <a:solidFill>
                  <a:srgbClr val="002060"/>
                </a:solidFill>
              </a:rPr>
              <a:t>fayllarni</a:t>
            </a:r>
            <a:r>
              <a:rPr lang="en-US" sz="3400" dirty="0">
                <a:solidFill>
                  <a:srgbClr val="002060"/>
                </a:solidFill>
              </a:rPr>
              <a:t> </a:t>
            </a:r>
            <a:r>
              <a:rPr lang="en-US" sz="3400" dirty="0" err="1">
                <a:solidFill>
                  <a:srgbClr val="002060"/>
                </a:solidFill>
              </a:rPr>
              <a:t>saqlash</a:t>
            </a:r>
            <a:r>
              <a:rPr lang="en-US" sz="3400" dirty="0">
                <a:solidFill>
                  <a:srgbClr val="002060"/>
                </a:solidFill>
              </a:rPr>
              <a:t> </a:t>
            </a:r>
            <a:r>
              <a:rPr lang="en-US" sz="3400" dirty="0" err="1">
                <a:solidFill>
                  <a:srgbClr val="002060"/>
                </a:solidFill>
              </a:rPr>
              <a:t>va</a:t>
            </a:r>
            <a:r>
              <a:rPr lang="en-US" sz="3400" dirty="0">
                <a:solidFill>
                  <a:srgbClr val="002060"/>
                </a:solidFill>
              </a:rPr>
              <a:t> </a:t>
            </a:r>
            <a:r>
              <a:rPr lang="en-US" sz="3400" dirty="0" err="1">
                <a:solidFill>
                  <a:srgbClr val="002060"/>
                </a:solidFill>
              </a:rPr>
              <a:t>ilovalar</a:t>
            </a:r>
            <a:r>
              <a:rPr lang="en-US" sz="3400" dirty="0">
                <a:solidFill>
                  <a:srgbClr val="002060"/>
                </a:solidFill>
              </a:rPr>
              <a:t> talab </a:t>
            </a:r>
            <a:r>
              <a:rPr lang="en-US" sz="3400" dirty="0" err="1">
                <a:solidFill>
                  <a:srgbClr val="002060"/>
                </a:solidFill>
              </a:rPr>
              <a:t>qilinmaydi</a:t>
            </a:r>
            <a:r>
              <a:rPr lang="en-US" sz="3400" dirty="0">
                <a:solidFill>
                  <a:srgbClr val="002060"/>
                </a:solidFill>
              </a:rPr>
              <a:t>.</a:t>
            </a:r>
          </a:p>
          <a:p>
            <a:pPr marL="0" indent="0" algn="just">
              <a:buNone/>
            </a:pPr>
            <a:r>
              <a:rPr lang="en-US" sz="3400" dirty="0" err="1">
                <a:solidFill>
                  <a:srgbClr val="002060"/>
                </a:solidFill>
              </a:rPr>
              <a:t>Quyida</a:t>
            </a:r>
            <a:r>
              <a:rPr lang="en-US" sz="3400" dirty="0">
                <a:solidFill>
                  <a:srgbClr val="002060"/>
                </a:solidFill>
              </a:rPr>
              <a:t> </a:t>
            </a:r>
            <a:r>
              <a:rPr lang="en-US" sz="3400" dirty="0" err="1">
                <a:solidFill>
                  <a:srgbClr val="002060"/>
                </a:solidFill>
              </a:rPr>
              <a:t>siz</a:t>
            </a:r>
            <a:r>
              <a:rPr lang="en-US" sz="3400" dirty="0">
                <a:solidFill>
                  <a:srgbClr val="002060"/>
                </a:solidFill>
              </a:rPr>
              <a:t> </a:t>
            </a:r>
            <a:r>
              <a:rPr lang="en-US" sz="3400" dirty="0" err="1">
                <a:solidFill>
                  <a:srgbClr val="002060"/>
                </a:solidFill>
              </a:rPr>
              <a:t>ushbu</a:t>
            </a:r>
            <a:r>
              <a:rPr lang="en-US" sz="3400" dirty="0">
                <a:solidFill>
                  <a:srgbClr val="002060"/>
                </a:solidFill>
              </a:rPr>
              <a:t> </a:t>
            </a:r>
            <a:r>
              <a:rPr lang="en-US" sz="3400" dirty="0" err="1">
                <a:solidFill>
                  <a:srgbClr val="002060"/>
                </a:solidFill>
              </a:rPr>
              <a:t>ajoyib</a:t>
            </a:r>
            <a:r>
              <a:rPr lang="en-US" sz="3400" dirty="0">
                <a:solidFill>
                  <a:srgbClr val="002060"/>
                </a:solidFill>
              </a:rPr>
              <a:t> </a:t>
            </a:r>
            <a:r>
              <a:rPr lang="en-US" sz="3400" dirty="0" err="1">
                <a:solidFill>
                  <a:srgbClr val="002060"/>
                </a:solidFill>
              </a:rPr>
              <a:t>vositaning</a:t>
            </a:r>
            <a:r>
              <a:rPr lang="en-US" sz="3400" dirty="0">
                <a:solidFill>
                  <a:srgbClr val="002060"/>
                </a:solidFill>
              </a:rPr>
              <a:t> </a:t>
            </a:r>
            <a:r>
              <a:rPr lang="en-US" sz="3400" dirty="0" err="1">
                <a:solidFill>
                  <a:srgbClr val="002060"/>
                </a:solidFill>
              </a:rPr>
              <a:t>xususiyatlari</a:t>
            </a:r>
            <a:r>
              <a:rPr lang="en-US" sz="3400" dirty="0">
                <a:solidFill>
                  <a:srgbClr val="002060"/>
                </a:solidFill>
              </a:rPr>
              <a:t>, </a:t>
            </a:r>
            <a:r>
              <a:rPr lang="en-US" sz="3400" dirty="0" err="1">
                <a:solidFill>
                  <a:srgbClr val="002060"/>
                </a:solidFill>
              </a:rPr>
              <a:t>afzalliklari</a:t>
            </a:r>
            <a:r>
              <a:rPr lang="en-US" sz="3400" dirty="0">
                <a:solidFill>
                  <a:srgbClr val="002060"/>
                </a:solidFill>
              </a:rPr>
              <a:t>, </a:t>
            </a:r>
            <a:r>
              <a:rPr lang="en-US" sz="3400" dirty="0" err="1">
                <a:solidFill>
                  <a:srgbClr val="002060"/>
                </a:solidFill>
              </a:rPr>
              <a:t>kamchiliklari</a:t>
            </a:r>
            <a:r>
              <a:rPr lang="en-US" sz="3400" dirty="0">
                <a:solidFill>
                  <a:srgbClr val="002060"/>
                </a:solidFill>
              </a:rPr>
              <a:t> </a:t>
            </a:r>
            <a:r>
              <a:rPr lang="en-US" sz="3400" dirty="0" err="1">
                <a:solidFill>
                  <a:srgbClr val="002060"/>
                </a:solidFill>
              </a:rPr>
              <a:t>va</a:t>
            </a:r>
            <a:r>
              <a:rPr lang="en-US" sz="3400" dirty="0">
                <a:solidFill>
                  <a:srgbClr val="002060"/>
                </a:solidFill>
              </a:rPr>
              <a:t> </a:t>
            </a:r>
            <a:r>
              <a:rPr lang="en-US" sz="3400" dirty="0" err="1">
                <a:solidFill>
                  <a:srgbClr val="002060"/>
                </a:solidFill>
              </a:rPr>
              <a:t>funktsiyalari</a:t>
            </a:r>
            <a:r>
              <a:rPr lang="en-US" sz="3400" dirty="0">
                <a:solidFill>
                  <a:srgbClr val="002060"/>
                </a:solidFill>
              </a:rPr>
              <a:t> </a:t>
            </a:r>
            <a:r>
              <a:rPr lang="en-US" sz="3400" dirty="0" err="1">
                <a:solidFill>
                  <a:srgbClr val="002060"/>
                </a:solidFill>
              </a:rPr>
              <a:t>va</a:t>
            </a:r>
            <a:r>
              <a:rPr lang="en-US" sz="3400" dirty="0">
                <a:solidFill>
                  <a:srgbClr val="002060"/>
                </a:solidFill>
              </a:rPr>
              <a:t> </a:t>
            </a:r>
            <a:r>
              <a:rPr lang="en-US" sz="3400" dirty="0" err="1">
                <a:solidFill>
                  <a:srgbClr val="002060"/>
                </a:solidFill>
              </a:rPr>
              <a:t>uni</a:t>
            </a:r>
            <a:r>
              <a:rPr lang="en-US" sz="3400" dirty="0">
                <a:solidFill>
                  <a:srgbClr val="002060"/>
                </a:solidFill>
              </a:rPr>
              <a:t> </a:t>
            </a:r>
            <a:r>
              <a:rPr lang="en-US" sz="3400" dirty="0" err="1">
                <a:solidFill>
                  <a:srgbClr val="002060"/>
                </a:solidFill>
              </a:rPr>
              <a:t>kundalik</a:t>
            </a:r>
            <a:r>
              <a:rPr lang="en-US" sz="3400" dirty="0">
                <a:solidFill>
                  <a:srgbClr val="002060"/>
                </a:solidFill>
              </a:rPr>
              <a:t> </a:t>
            </a:r>
            <a:r>
              <a:rPr lang="en-US" sz="3400" dirty="0" err="1">
                <a:solidFill>
                  <a:srgbClr val="002060"/>
                </a:solidFill>
              </a:rPr>
              <a:t>hayotingizda</a:t>
            </a:r>
            <a:r>
              <a:rPr lang="en-US" sz="3400" dirty="0">
                <a:solidFill>
                  <a:srgbClr val="002060"/>
                </a:solidFill>
              </a:rPr>
              <a:t> </a:t>
            </a:r>
            <a:r>
              <a:rPr lang="en-US" sz="3400" dirty="0" err="1">
                <a:solidFill>
                  <a:srgbClr val="002060"/>
                </a:solidFill>
              </a:rPr>
              <a:t>qanday</a:t>
            </a:r>
            <a:r>
              <a:rPr lang="en-US" sz="3400" dirty="0">
                <a:solidFill>
                  <a:srgbClr val="002060"/>
                </a:solidFill>
              </a:rPr>
              <a:t> </a:t>
            </a:r>
            <a:r>
              <a:rPr lang="en-US" sz="3400" dirty="0" err="1">
                <a:solidFill>
                  <a:srgbClr val="002060"/>
                </a:solidFill>
              </a:rPr>
              <a:t>ishlatishingiz</a:t>
            </a:r>
            <a:r>
              <a:rPr lang="en-US" sz="3400" dirty="0">
                <a:solidFill>
                  <a:srgbClr val="002060"/>
                </a:solidFill>
              </a:rPr>
              <a:t> </a:t>
            </a:r>
            <a:r>
              <a:rPr lang="en-US" sz="3400" dirty="0" err="1">
                <a:solidFill>
                  <a:srgbClr val="002060"/>
                </a:solidFill>
              </a:rPr>
              <a:t>mumkinligini</a:t>
            </a:r>
            <a:r>
              <a:rPr lang="en-US" sz="3400" dirty="0">
                <a:solidFill>
                  <a:srgbClr val="002060"/>
                </a:solidFill>
              </a:rPr>
              <a:t> </a:t>
            </a:r>
            <a:r>
              <a:rPr lang="en-US" sz="3400" dirty="0" err="1">
                <a:solidFill>
                  <a:srgbClr val="002060"/>
                </a:solidFill>
              </a:rPr>
              <a:t>bilib</a:t>
            </a:r>
            <a:r>
              <a:rPr lang="en-US" sz="3400" dirty="0">
                <a:solidFill>
                  <a:srgbClr val="002060"/>
                </a:solidFill>
              </a:rPr>
              <a:t> </a:t>
            </a:r>
            <a:r>
              <a:rPr lang="en-US" sz="3400" dirty="0" err="1">
                <a:solidFill>
                  <a:srgbClr val="002060"/>
                </a:solidFill>
              </a:rPr>
              <a:t>olasiz</a:t>
            </a:r>
            <a:r>
              <a:rPr lang="en-US" sz="3400" dirty="0">
                <a:solidFill>
                  <a:srgbClr val="002060"/>
                </a:solidFill>
              </a:rPr>
              <a:t>.</a:t>
            </a:r>
          </a:p>
          <a:p>
            <a:pPr marL="0" indent="0" algn="just">
              <a:buNone/>
            </a:pPr>
            <a:endParaRPr lang="ru-RU" sz="3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91926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E64C52C-EB49-45E7-9B84-DFF90272E6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86900"/>
          </a:xfrm>
        </p:spPr>
        <p:txBody>
          <a:bodyPr/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1.	</a:t>
            </a:r>
            <a:r>
              <a:rPr lang="en-US" b="1" dirty="0" err="1">
                <a:solidFill>
                  <a:srgbClr val="C00000"/>
                </a:solidFill>
              </a:rPr>
              <a:t>Bulutli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hisoblash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nima</a:t>
            </a:r>
            <a:r>
              <a:rPr lang="en-US" b="1" dirty="0">
                <a:solidFill>
                  <a:srgbClr val="C00000"/>
                </a:solidFill>
              </a:rPr>
              <a:t>?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4C9431B-6D7C-4283-8CF9-CCBD9AE492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0141" y="1252026"/>
            <a:ext cx="11111718" cy="5240848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en-US" sz="3000" dirty="0">
                <a:solidFill>
                  <a:srgbClr val="002060"/>
                </a:solidFill>
                <a:latin typeface="Lato" panose="020F0502020204030203" pitchFamily="34" charset="0"/>
              </a:rPr>
              <a:t>Bu </a:t>
            </a:r>
            <a:r>
              <a:rPr lang="en-US" sz="3000" dirty="0" err="1">
                <a:solidFill>
                  <a:srgbClr val="002060"/>
                </a:solidFill>
                <a:latin typeface="Lato" panose="020F0502020204030203" pitchFamily="34" charset="0"/>
              </a:rPr>
              <a:t>imkon</a:t>
            </a:r>
            <a:r>
              <a:rPr lang="en-US" sz="30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3000" dirty="0" err="1">
                <a:solidFill>
                  <a:srgbClr val="002060"/>
                </a:solidFill>
                <a:latin typeface="Lato" panose="020F0502020204030203" pitchFamily="34" charset="0"/>
              </a:rPr>
              <a:t>beradigan</a:t>
            </a:r>
            <a:r>
              <a:rPr lang="en-US" sz="30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3000" dirty="0" err="1">
                <a:solidFill>
                  <a:srgbClr val="002060"/>
                </a:solidFill>
                <a:latin typeface="Lato" panose="020F0502020204030203" pitchFamily="34" charset="0"/>
              </a:rPr>
              <a:t>texnologiyadan</a:t>
            </a:r>
            <a:r>
              <a:rPr lang="en-US" sz="30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3000" dirty="0" err="1">
                <a:solidFill>
                  <a:srgbClr val="002060"/>
                </a:solidFill>
                <a:latin typeface="Lato" panose="020F0502020204030203" pitchFamily="34" charset="0"/>
              </a:rPr>
              <a:t>iborat</a:t>
            </a:r>
            <a:r>
              <a:rPr lang="en-US" sz="30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3000" dirty="0" err="1">
                <a:solidFill>
                  <a:srgbClr val="002060"/>
                </a:solidFill>
                <a:latin typeface="Lato" panose="020F0502020204030203" pitchFamily="34" charset="0"/>
              </a:rPr>
              <a:t>fayllar</a:t>
            </a:r>
            <a:r>
              <a:rPr lang="en-US" sz="30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3000" dirty="0" err="1">
                <a:solidFill>
                  <a:srgbClr val="002060"/>
                </a:solidFill>
                <a:latin typeface="Lato" panose="020F0502020204030203" pitchFamily="34" charset="0"/>
              </a:rPr>
              <a:t>va</a:t>
            </a:r>
            <a:r>
              <a:rPr lang="en-US" sz="30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3000" dirty="0" err="1">
                <a:solidFill>
                  <a:srgbClr val="002060"/>
                </a:solidFill>
                <a:latin typeface="Lato" panose="020F0502020204030203" pitchFamily="34" charset="0"/>
              </a:rPr>
              <a:t>ma'lumotlarga</a:t>
            </a:r>
            <a:r>
              <a:rPr lang="en-US" sz="30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3000" dirty="0" err="1">
                <a:solidFill>
                  <a:srgbClr val="002060"/>
                </a:solidFill>
                <a:latin typeface="Lato" panose="020F0502020204030203" pitchFamily="34" charset="0"/>
              </a:rPr>
              <a:t>kirish</a:t>
            </a:r>
            <a:r>
              <a:rPr lang="en-US" sz="30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3000" dirty="0" err="1">
                <a:solidFill>
                  <a:srgbClr val="002060"/>
                </a:solidFill>
                <a:latin typeface="Lato" panose="020F0502020204030203" pitchFamily="34" charset="0"/>
              </a:rPr>
              <a:t>va</a:t>
            </a:r>
            <a:r>
              <a:rPr lang="en-US" sz="30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3000" dirty="0" err="1">
                <a:solidFill>
                  <a:srgbClr val="002060"/>
                </a:solidFill>
                <a:latin typeface="Lato" panose="020F0502020204030203" pitchFamily="34" charset="0"/>
              </a:rPr>
              <a:t>saqlash</a:t>
            </a:r>
            <a:r>
              <a:rPr lang="en-US" sz="30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3000" dirty="0" err="1">
                <a:solidFill>
                  <a:srgbClr val="002060"/>
                </a:solidFill>
                <a:latin typeface="Lato" panose="020F0502020204030203" pitchFamily="34" charset="0"/>
              </a:rPr>
              <a:t>to'g'ridan-to'g'ri</a:t>
            </a:r>
            <a:r>
              <a:rPr lang="en-US" sz="30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3000" dirty="0" err="1">
                <a:solidFill>
                  <a:srgbClr val="002060"/>
                </a:solidFill>
                <a:latin typeface="Lato" panose="020F0502020204030203" pitchFamily="34" charset="0"/>
              </a:rPr>
              <a:t>Internetdagi</a:t>
            </a:r>
            <a:r>
              <a:rPr lang="en-US" sz="30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3000" dirty="0" err="1">
                <a:solidFill>
                  <a:srgbClr val="002060"/>
                </a:solidFill>
                <a:latin typeface="Lato" panose="020F0502020204030203" pitchFamily="34" charset="0"/>
              </a:rPr>
              <a:t>turli</a:t>
            </a:r>
            <a:r>
              <a:rPr lang="en-US" sz="30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3000" dirty="0" err="1">
                <a:solidFill>
                  <a:srgbClr val="002060"/>
                </a:solidFill>
                <a:latin typeface="Lato" panose="020F0502020204030203" pitchFamily="34" charset="0"/>
              </a:rPr>
              <a:t>dasturlarga</a:t>
            </a:r>
            <a:r>
              <a:rPr lang="en-US" sz="3000" dirty="0">
                <a:solidFill>
                  <a:srgbClr val="002060"/>
                </a:solidFill>
                <a:latin typeface="Lato" panose="020F0502020204030203" pitchFamily="34" charset="0"/>
              </a:rPr>
              <a:t>. </a:t>
            </a:r>
            <a:r>
              <a:rPr lang="en-US" sz="3000" dirty="0" err="1">
                <a:solidFill>
                  <a:srgbClr val="002060"/>
                </a:solidFill>
                <a:latin typeface="Lato" panose="020F0502020204030203" pitchFamily="34" charset="0"/>
              </a:rPr>
              <a:t>Bularning</a:t>
            </a:r>
            <a:r>
              <a:rPr lang="en-US" sz="30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3000" dirty="0" err="1">
                <a:solidFill>
                  <a:srgbClr val="002060"/>
                </a:solidFill>
                <a:latin typeface="Lato" panose="020F0502020204030203" pitchFamily="34" charset="0"/>
              </a:rPr>
              <a:t>barchasi</a:t>
            </a:r>
            <a:r>
              <a:rPr lang="en-US" sz="30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3000" dirty="0" err="1">
                <a:solidFill>
                  <a:srgbClr val="002060"/>
                </a:solidFill>
                <a:latin typeface="Lato" panose="020F0502020204030203" pitchFamily="34" charset="0"/>
              </a:rPr>
              <a:t>qo'shimcha</a:t>
            </a:r>
            <a:r>
              <a:rPr lang="en-US" sz="30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3000" dirty="0" err="1">
                <a:solidFill>
                  <a:srgbClr val="002060"/>
                </a:solidFill>
                <a:latin typeface="Lato" panose="020F0502020204030203" pitchFamily="34" charset="0"/>
              </a:rPr>
              <a:t>ilovalarni</a:t>
            </a:r>
            <a:r>
              <a:rPr lang="en-US" sz="30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3000" dirty="0" err="1">
                <a:solidFill>
                  <a:srgbClr val="002060"/>
                </a:solidFill>
                <a:latin typeface="Lato" panose="020F0502020204030203" pitchFamily="34" charset="0"/>
              </a:rPr>
              <a:t>o'rnatishni</a:t>
            </a:r>
            <a:r>
              <a:rPr lang="en-US" sz="3000" dirty="0">
                <a:solidFill>
                  <a:srgbClr val="002060"/>
                </a:solidFill>
                <a:latin typeface="Lato" panose="020F0502020204030203" pitchFamily="34" charset="0"/>
              </a:rPr>
              <a:t> talab </a:t>
            </a:r>
            <a:r>
              <a:rPr lang="en-US" sz="3000" dirty="0" err="1">
                <a:solidFill>
                  <a:srgbClr val="002060"/>
                </a:solidFill>
                <a:latin typeface="Lato" panose="020F0502020204030203" pitchFamily="34" charset="0"/>
              </a:rPr>
              <a:t>qilmasdan</a:t>
            </a:r>
            <a:r>
              <a:rPr lang="en-US" sz="3000" dirty="0">
                <a:solidFill>
                  <a:srgbClr val="002060"/>
                </a:solidFill>
                <a:latin typeface="Lato" panose="020F0502020204030203" pitchFamily="34" charset="0"/>
              </a:rPr>
              <a:t>.</a:t>
            </a:r>
          </a:p>
          <a:p>
            <a:pPr marL="0" indent="0" algn="just">
              <a:buNone/>
            </a:pPr>
            <a:r>
              <a:rPr lang="en-US" sz="3000" dirty="0" err="1">
                <a:solidFill>
                  <a:srgbClr val="002060"/>
                </a:solidFill>
                <a:latin typeface="Lato" panose="020F0502020204030203" pitchFamily="34" charset="0"/>
              </a:rPr>
              <a:t>Buni</a:t>
            </a:r>
            <a:r>
              <a:rPr lang="en-US" sz="30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3000" dirty="0" err="1">
                <a:solidFill>
                  <a:srgbClr val="002060"/>
                </a:solidFill>
                <a:latin typeface="Lato" panose="020F0502020204030203" pitchFamily="34" charset="0"/>
              </a:rPr>
              <a:t>sodda</a:t>
            </a:r>
            <a:r>
              <a:rPr lang="en-US" sz="30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3000" dirty="0" err="1">
                <a:solidFill>
                  <a:srgbClr val="002060"/>
                </a:solidFill>
                <a:latin typeface="Lato" panose="020F0502020204030203" pitchFamily="34" charset="0"/>
              </a:rPr>
              <a:t>tarzda</a:t>
            </a:r>
            <a:r>
              <a:rPr lang="en-US" sz="30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3000" dirty="0" err="1">
                <a:solidFill>
                  <a:srgbClr val="002060"/>
                </a:solidFill>
                <a:latin typeface="Lato" panose="020F0502020204030203" pitchFamily="34" charset="0"/>
              </a:rPr>
              <a:t>tasvirlash</a:t>
            </a:r>
            <a:r>
              <a:rPr lang="en-US" sz="30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3000" dirty="0" err="1">
                <a:solidFill>
                  <a:srgbClr val="002060"/>
                </a:solidFill>
                <a:latin typeface="Lato" panose="020F0502020204030203" pitchFamily="34" charset="0"/>
              </a:rPr>
              <a:t>uchun</a:t>
            </a:r>
            <a:r>
              <a:rPr lang="en-US" sz="30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3000" dirty="0" err="1">
                <a:solidFill>
                  <a:srgbClr val="002060"/>
                </a:solidFill>
                <a:latin typeface="Lato" panose="020F0502020204030203" pitchFamily="34" charset="0"/>
              </a:rPr>
              <a:t>elektron</a:t>
            </a:r>
            <a:r>
              <a:rPr lang="en-US" sz="30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3000" dirty="0" err="1">
                <a:solidFill>
                  <a:srgbClr val="002060"/>
                </a:solidFill>
                <a:latin typeface="Lato" panose="020F0502020204030203" pitchFamily="34" charset="0"/>
              </a:rPr>
              <a:t>pochta</a:t>
            </a:r>
            <a:r>
              <a:rPr lang="en-US" sz="30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3000" dirty="0" err="1">
                <a:solidFill>
                  <a:srgbClr val="002060"/>
                </a:solidFill>
                <a:latin typeface="Lato" panose="020F0502020204030203" pitchFamily="34" charset="0"/>
              </a:rPr>
              <a:t>misolidan</a:t>
            </a:r>
            <a:r>
              <a:rPr lang="en-US" sz="30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3000" dirty="0" err="1">
                <a:solidFill>
                  <a:srgbClr val="002060"/>
                </a:solidFill>
                <a:latin typeface="Lato" panose="020F0502020204030203" pitchFamily="34" charset="0"/>
              </a:rPr>
              <a:t>foydalanish</a:t>
            </a:r>
            <a:r>
              <a:rPr lang="en-US" sz="30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3000" dirty="0" err="1">
                <a:solidFill>
                  <a:srgbClr val="002060"/>
                </a:solidFill>
                <a:latin typeface="Lato" panose="020F0502020204030203" pitchFamily="34" charset="0"/>
              </a:rPr>
              <a:t>mumkin</a:t>
            </a:r>
            <a:r>
              <a:rPr lang="en-US" sz="3000" dirty="0">
                <a:solidFill>
                  <a:srgbClr val="002060"/>
                </a:solidFill>
                <a:latin typeface="Lato" panose="020F0502020204030203" pitchFamily="34" charset="0"/>
              </a:rPr>
              <a:t>. </a:t>
            </a:r>
            <a:r>
              <a:rPr lang="en-US" sz="3000" dirty="0" err="1">
                <a:solidFill>
                  <a:srgbClr val="002060"/>
                </a:solidFill>
                <a:latin typeface="Lato" panose="020F0502020204030203" pitchFamily="34" charset="0"/>
              </a:rPr>
              <a:t>Ko'proq</a:t>
            </a:r>
            <a:r>
              <a:rPr lang="en-US" sz="30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3000" dirty="0" err="1">
                <a:solidFill>
                  <a:srgbClr val="002060"/>
                </a:solidFill>
                <a:latin typeface="Lato" panose="020F0502020204030203" pitchFamily="34" charset="0"/>
              </a:rPr>
              <a:t>yoki</a:t>
            </a:r>
            <a:r>
              <a:rPr lang="en-US" sz="30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3000" dirty="0" err="1">
                <a:solidFill>
                  <a:srgbClr val="002060"/>
                </a:solidFill>
                <a:latin typeface="Lato" panose="020F0502020204030203" pitchFamily="34" charset="0"/>
              </a:rPr>
              <a:t>kamroq</a:t>
            </a:r>
            <a:r>
              <a:rPr lang="en-US" sz="30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3000" dirty="0" err="1">
                <a:solidFill>
                  <a:srgbClr val="002060"/>
                </a:solidFill>
                <a:latin typeface="Lato" panose="020F0502020204030203" pitchFamily="34" charset="0"/>
              </a:rPr>
              <a:t>har</a:t>
            </a:r>
            <a:r>
              <a:rPr lang="en-US" sz="30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3000" dirty="0" err="1">
                <a:solidFill>
                  <a:srgbClr val="002060"/>
                </a:solidFill>
                <a:latin typeface="Lato" panose="020F0502020204030203" pitchFamily="34" charset="0"/>
              </a:rPr>
              <a:t>bir</a:t>
            </a:r>
            <a:r>
              <a:rPr lang="en-US" sz="30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3000" dirty="0" err="1">
                <a:solidFill>
                  <a:srgbClr val="002060"/>
                </a:solidFill>
                <a:latin typeface="Lato" panose="020F0502020204030203" pitchFamily="34" charset="0"/>
              </a:rPr>
              <a:t>kishi</a:t>
            </a:r>
            <a:r>
              <a:rPr lang="en-US" sz="30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3000" dirty="0" err="1">
                <a:solidFill>
                  <a:srgbClr val="002060"/>
                </a:solidFill>
                <a:latin typeface="Lato" panose="020F0502020204030203" pitchFamily="34" charset="0"/>
              </a:rPr>
              <a:t>o'z</a:t>
            </a:r>
            <a:r>
              <a:rPr lang="en-US" sz="30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3000" dirty="0" err="1">
                <a:solidFill>
                  <a:srgbClr val="002060"/>
                </a:solidFill>
                <a:latin typeface="Lato" panose="020F0502020204030203" pitchFamily="34" charset="0"/>
              </a:rPr>
              <a:t>kompyuteriga</a:t>
            </a:r>
            <a:r>
              <a:rPr lang="en-US" sz="30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3000" dirty="0" err="1">
                <a:solidFill>
                  <a:srgbClr val="002060"/>
                </a:solidFill>
                <a:latin typeface="Lato" panose="020F0502020204030203" pitchFamily="34" charset="0"/>
              </a:rPr>
              <a:t>hech</a:t>
            </a:r>
            <a:r>
              <a:rPr lang="en-US" sz="30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3000" dirty="0" err="1">
                <a:solidFill>
                  <a:srgbClr val="002060"/>
                </a:solidFill>
                <a:latin typeface="Lato" panose="020F0502020204030203" pitchFamily="34" charset="0"/>
              </a:rPr>
              <a:t>narsa</a:t>
            </a:r>
            <a:r>
              <a:rPr lang="en-US" sz="30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3000" dirty="0" err="1">
                <a:solidFill>
                  <a:srgbClr val="002060"/>
                </a:solidFill>
                <a:latin typeface="Lato" panose="020F0502020204030203" pitchFamily="34" charset="0"/>
              </a:rPr>
              <a:t>o'rnatmasdan</a:t>
            </a:r>
            <a:r>
              <a:rPr lang="en-US" sz="30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3000" dirty="0" err="1">
                <a:solidFill>
                  <a:srgbClr val="002060"/>
                </a:solidFill>
                <a:latin typeface="Lato" panose="020F0502020204030203" pitchFamily="34" charset="0"/>
              </a:rPr>
              <a:t>elektron</a:t>
            </a:r>
            <a:r>
              <a:rPr lang="en-US" sz="30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3000" dirty="0" err="1">
                <a:solidFill>
                  <a:srgbClr val="002060"/>
                </a:solidFill>
                <a:latin typeface="Lato" panose="020F0502020204030203" pitchFamily="34" charset="0"/>
              </a:rPr>
              <a:t>pochtadan</a:t>
            </a:r>
            <a:r>
              <a:rPr lang="en-US" sz="30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3000" dirty="0" err="1">
                <a:solidFill>
                  <a:srgbClr val="002060"/>
                </a:solidFill>
                <a:latin typeface="Lato" panose="020F0502020204030203" pitchFamily="34" charset="0"/>
              </a:rPr>
              <a:t>bepul</a:t>
            </a:r>
            <a:r>
              <a:rPr lang="en-US" sz="30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3000" dirty="0" err="1">
                <a:solidFill>
                  <a:srgbClr val="002060"/>
                </a:solidFill>
                <a:latin typeface="Lato" panose="020F0502020204030203" pitchFamily="34" charset="0"/>
              </a:rPr>
              <a:t>foydalanadi</a:t>
            </a:r>
            <a:r>
              <a:rPr lang="en-US" sz="3000" dirty="0">
                <a:solidFill>
                  <a:srgbClr val="002060"/>
                </a:solidFill>
                <a:latin typeface="Lato" panose="020F0502020204030203" pitchFamily="34" charset="0"/>
              </a:rPr>
              <a:t>.</a:t>
            </a:r>
          </a:p>
          <a:p>
            <a:pPr marL="0" indent="0" algn="just">
              <a:buNone/>
            </a:pPr>
            <a:r>
              <a:rPr lang="en-US" sz="3000" dirty="0">
                <a:solidFill>
                  <a:srgbClr val="002060"/>
                </a:solidFill>
                <a:latin typeface="Lato" panose="020F0502020204030203" pitchFamily="34" charset="0"/>
              </a:rPr>
              <a:t>Bu, </a:t>
            </a:r>
            <a:r>
              <a:rPr lang="en-US" sz="3000" dirty="0" err="1">
                <a:solidFill>
                  <a:srgbClr val="002060"/>
                </a:solidFill>
                <a:latin typeface="Lato" panose="020F0502020204030203" pitchFamily="34" charset="0"/>
              </a:rPr>
              <a:t>shuningdek</a:t>
            </a:r>
            <a:r>
              <a:rPr lang="en-US" sz="3000" dirty="0">
                <a:solidFill>
                  <a:srgbClr val="002060"/>
                </a:solidFill>
                <a:latin typeface="Lato" panose="020F0502020204030203" pitchFamily="34" charset="0"/>
              </a:rPr>
              <a:t>, </a:t>
            </a:r>
            <a:r>
              <a:rPr lang="en-US" sz="3000" dirty="0" err="1">
                <a:solidFill>
                  <a:srgbClr val="002060"/>
                </a:solidFill>
                <a:latin typeface="Lato" panose="020F0502020204030203" pitchFamily="34" charset="0"/>
              </a:rPr>
              <a:t>yuklab</a:t>
            </a:r>
            <a:r>
              <a:rPr lang="en-US" sz="30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3000" dirty="0" err="1">
                <a:solidFill>
                  <a:srgbClr val="002060"/>
                </a:solidFill>
                <a:latin typeface="Lato" panose="020F0502020204030203" pitchFamily="34" charset="0"/>
              </a:rPr>
              <a:t>olinishi</a:t>
            </a:r>
            <a:r>
              <a:rPr lang="en-US" sz="30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3000" dirty="0" err="1">
                <a:solidFill>
                  <a:srgbClr val="002060"/>
                </a:solidFill>
                <a:latin typeface="Lato" panose="020F0502020204030203" pitchFamily="34" charset="0"/>
              </a:rPr>
              <a:t>shart</a:t>
            </a:r>
            <a:r>
              <a:rPr lang="en-US" sz="30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3000" dirty="0" err="1">
                <a:solidFill>
                  <a:srgbClr val="002060"/>
                </a:solidFill>
                <a:latin typeface="Lato" panose="020F0502020204030203" pitchFamily="34" charset="0"/>
              </a:rPr>
              <a:t>bo'lmagan</a:t>
            </a:r>
            <a:r>
              <a:rPr lang="en-US" sz="30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3000" dirty="0" err="1">
                <a:solidFill>
                  <a:srgbClr val="002060"/>
                </a:solidFill>
                <a:latin typeface="Lato" panose="020F0502020204030203" pitchFamily="34" charset="0"/>
              </a:rPr>
              <a:t>ilovalar</a:t>
            </a:r>
            <a:r>
              <a:rPr lang="en-US" sz="30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3000" dirty="0" err="1">
                <a:solidFill>
                  <a:srgbClr val="002060"/>
                </a:solidFill>
                <a:latin typeface="Lato" panose="020F0502020204030203" pitchFamily="34" charset="0"/>
              </a:rPr>
              <a:t>uchun</a:t>
            </a:r>
            <a:r>
              <a:rPr lang="en-US" sz="3000" dirty="0">
                <a:solidFill>
                  <a:srgbClr val="002060"/>
                </a:solidFill>
                <a:latin typeface="Lato" panose="020F0502020204030203" pitchFamily="34" charset="0"/>
              </a:rPr>
              <a:t> ham </a:t>
            </a:r>
            <a:r>
              <a:rPr lang="en-US" sz="3000" dirty="0" err="1">
                <a:solidFill>
                  <a:srgbClr val="002060"/>
                </a:solidFill>
                <a:latin typeface="Lato" panose="020F0502020204030203" pitchFamily="34" charset="0"/>
              </a:rPr>
              <a:t>amal</a:t>
            </a:r>
            <a:r>
              <a:rPr lang="en-US" sz="30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3000" dirty="0" err="1">
                <a:solidFill>
                  <a:srgbClr val="002060"/>
                </a:solidFill>
                <a:latin typeface="Lato" panose="020F0502020204030203" pitchFamily="34" charset="0"/>
              </a:rPr>
              <a:t>qiladi</a:t>
            </a:r>
            <a:r>
              <a:rPr lang="en-US" sz="3000" dirty="0">
                <a:solidFill>
                  <a:srgbClr val="002060"/>
                </a:solidFill>
                <a:latin typeface="Lato" panose="020F0502020204030203" pitchFamily="34" charset="0"/>
              </a:rPr>
              <a:t>. Bu </a:t>
            </a:r>
            <a:r>
              <a:rPr lang="en-US" sz="3000" dirty="0" err="1">
                <a:solidFill>
                  <a:srgbClr val="002060"/>
                </a:solidFill>
                <a:latin typeface="Lato" panose="020F0502020204030203" pitchFamily="34" charset="0"/>
              </a:rPr>
              <a:t>ularning</a:t>
            </a:r>
            <a:r>
              <a:rPr lang="en-US" sz="30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3000" dirty="0" err="1">
                <a:solidFill>
                  <a:srgbClr val="002060"/>
                </a:solidFill>
                <a:latin typeface="Lato" panose="020F0502020204030203" pitchFamily="34" charset="0"/>
              </a:rPr>
              <a:t>tufayli</a:t>
            </a:r>
            <a:r>
              <a:rPr lang="en-US" sz="30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3000" dirty="0" err="1">
                <a:solidFill>
                  <a:srgbClr val="002060"/>
                </a:solidFill>
                <a:latin typeface="Lato" panose="020F0502020204030203" pitchFamily="34" charset="0"/>
              </a:rPr>
              <a:t>bulutli</a:t>
            </a:r>
            <a:r>
              <a:rPr lang="en-US" sz="30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3000" dirty="0" err="1">
                <a:solidFill>
                  <a:srgbClr val="002060"/>
                </a:solidFill>
                <a:latin typeface="Lato" panose="020F0502020204030203" pitchFamily="34" charset="0"/>
              </a:rPr>
              <a:t>saqlash</a:t>
            </a:r>
            <a:r>
              <a:rPr lang="en-US" sz="30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3000" dirty="0" err="1">
                <a:solidFill>
                  <a:srgbClr val="002060"/>
                </a:solidFill>
                <a:latin typeface="Lato" panose="020F0502020204030203" pitchFamily="34" charset="0"/>
              </a:rPr>
              <a:t>tizimlari</a:t>
            </a:r>
            <a:r>
              <a:rPr lang="en-US" sz="30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3000" dirty="0" err="1">
                <a:solidFill>
                  <a:srgbClr val="002060"/>
                </a:solidFill>
                <a:latin typeface="Lato" panose="020F0502020204030203" pitchFamily="34" charset="0"/>
              </a:rPr>
              <a:t>va</a:t>
            </a:r>
            <a:r>
              <a:rPr lang="en-US" sz="30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3000" dirty="0" err="1">
                <a:solidFill>
                  <a:srgbClr val="002060"/>
                </a:solidFill>
                <a:latin typeface="Lato" panose="020F0502020204030203" pitchFamily="34" charset="0"/>
              </a:rPr>
              <a:t>biznes</a:t>
            </a:r>
            <a:r>
              <a:rPr lang="en-US" sz="30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3000" dirty="0" err="1">
                <a:solidFill>
                  <a:srgbClr val="002060"/>
                </a:solidFill>
                <a:latin typeface="Lato" panose="020F0502020204030203" pitchFamily="34" charset="0"/>
              </a:rPr>
              <a:t>boshqaruvi</a:t>
            </a:r>
            <a:r>
              <a:rPr lang="en-US" sz="3000" dirty="0">
                <a:solidFill>
                  <a:srgbClr val="002060"/>
                </a:solidFill>
                <a:latin typeface="Lato" panose="020F0502020204030203" pitchFamily="34" charset="0"/>
              </a:rPr>
              <a:t>. </a:t>
            </a:r>
            <a:r>
              <a:rPr lang="en-US" sz="3000" dirty="0" err="1">
                <a:solidFill>
                  <a:srgbClr val="002060"/>
                </a:solidFill>
                <a:latin typeface="Lato" panose="020F0502020204030203" pitchFamily="34" charset="0"/>
              </a:rPr>
              <a:t>Bulutli</a:t>
            </a:r>
            <a:r>
              <a:rPr lang="en-US" sz="30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3000" dirty="0" err="1">
                <a:solidFill>
                  <a:srgbClr val="002060"/>
                </a:solidFill>
                <a:latin typeface="Lato" panose="020F0502020204030203" pitchFamily="34" charset="0"/>
              </a:rPr>
              <a:t>hisoblash</a:t>
            </a:r>
            <a:r>
              <a:rPr lang="en-US" sz="30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3000" dirty="0" err="1">
                <a:solidFill>
                  <a:srgbClr val="002060"/>
                </a:solidFill>
                <a:latin typeface="Lato" panose="020F0502020204030203" pitchFamily="34" charset="0"/>
              </a:rPr>
              <a:t>yoki</a:t>
            </a:r>
            <a:r>
              <a:rPr lang="en-US" sz="30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3000" dirty="0" err="1">
                <a:solidFill>
                  <a:srgbClr val="002060"/>
                </a:solidFill>
                <a:latin typeface="Lato" panose="020F0502020204030203" pitchFamily="34" charset="0"/>
              </a:rPr>
              <a:t>bulutli</a:t>
            </a:r>
            <a:r>
              <a:rPr lang="en-US" sz="30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3000" dirty="0" err="1">
                <a:solidFill>
                  <a:srgbClr val="002060"/>
                </a:solidFill>
                <a:latin typeface="Lato" panose="020F0502020204030203" pitchFamily="34" charset="0"/>
              </a:rPr>
              <a:t>hisoblash</a:t>
            </a:r>
            <a:r>
              <a:rPr lang="en-US" sz="30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3000" dirty="0" err="1">
                <a:solidFill>
                  <a:srgbClr val="002060"/>
                </a:solidFill>
                <a:latin typeface="Lato" panose="020F0502020204030203" pitchFamily="34" charset="0"/>
              </a:rPr>
              <a:t>hayotimizda</a:t>
            </a:r>
            <a:r>
              <a:rPr lang="en-US" sz="30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3000" dirty="0" err="1">
                <a:solidFill>
                  <a:srgbClr val="002060"/>
                </a:solidFill>
                <a:latin typeface="Lato" panose="020F0502020204030203" pitchFamily="34" charset="0"/>
              </a:rPr>
              <a:t>tobora</a:t>
            </a:r>
            <a:r>
              <a:rPr lang="en-US" sz="30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3000" dirty="0" err="1">
                <a:solidFill>
                  <a:srgbClr val="002060"/>
                </a:solidFill>
                <a:latin typeface="Lato" panose="020F0502020204030203" pitchFamily="34" charset="0"/>
              </a:rPr>
              <a:t>muhim</a:t>
            </a:r>
            <a:r>
              <a:rPr lang="en-US" sz="30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3000" dirty="0" err="1">
                <a:solidFill>
                  <a:srgbClr val="002060"/>
                </a:solidFill>
                <a:latin typeface="Lato" panose="020F0502020204030203" pitchFamily="34" charset="0"/>
              </a:rPr>
              <a:t>texnologiyaga</a:t>
            </a:r>
            <a:r>
              <a:rPr lang="en-US" sz="30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3000" dirty="0" err="1">
                <a:solidFill>
                  <a:srgbClr val="002060"/>
                </a:solidFill>
                <a:latin typeface="Lato" panose="020F0502020204030203" pitchFamily="34" charset="0"/>
              </a:rPr>
              <a:t>aylanib</a:t>
            </a:r>
            <a:r>
              <a:rPr lang="en-US" sz="30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3000" dirty="0" err="1">
                <a:solidFill>
                  <a:srgbClr val="002060"/>
                </a:solidFill>
                <a:latin typeface="Lato" panose="020F0502020204030203" pitchFamily="34" charset="0"/>
              </a:rPr>
              <a:t>bormoqda</a:t>
            </a:r>
            <a:r>
              <a:rPr lang="en-US" sz="3000" dirty="0">
                <a:solidFill>
                  <a:srgbClr val="002060"/>
                </a:solidFill>
                <a:latin typeface="Lato" panose="020F0502020204030203" pitchFamily="34" charset="0"/>
              </a:rPr>
              <a:t>.</a:t>
            </a:r>
          </a:p>
          <a:p>
            <a:pPr marL="0" indent="0" algn="just">
              <a:buNone/>
            </a:pPr>
            <a:endParaRPr lang="ru-RU" sz="3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30443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87C3C89-1104-48D1-82B4-14E1648E6D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33937"/>
            <a:ext cx="10515600" cy="1097915"/>
          </a:xfrm>
        </p:spPr>
        <p:txBody>
          <a:bodyPr/>
          <a:lstStyle/>
          <a:p>
            <a:r>
              <a:rPr lang="en-US" b="1" dirty="0">
                <a:solidFill>
                  <a:srgbClr val="C00000"/>
                </a:solidFill>
              </a:rPr>
              <a:t>2.	</a:t>
            </a:r>
            <a:r>
              <a:rPr lang="en-US" b="1" dirty="0" err="1">
                <a:solidFill>
                  <a:srgbClr val="C00000"/>
                </a:solidFill>
              </a:rPr>
              <a:t>Bulutli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hisoblash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misollari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5B8F4BE-A441-46F2-9A80-264FCF1CC6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3116" y="1783422"/>
            <a:ext cx="10908323" cy="435133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3000" dirty="0" err="1">
                <a:solidFill>
                  <a:srgbClr val="002060"/>
                </a:solidFill>
                <a:latin typeface="Lato" panose="020F0502020204030203" pitchFamily="34" charset="0"/>
              </a:rPr>
              <a:t>Bulutli</a:t>
            </a:r>
            <a:r>
              <a:rPr lang="en-US" sz="30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3000" dirty="0" err="1">
                <a:solidFill>
                  <a:srgbClr val="002060"/>
                </a:solidFill>
                <a:latin typeface="Lato" panose="020F0502020204030203" pitchFamily="34" charset="0"/>
              </a:rPr>
              <a:t>hisoblash</a:t>
            </a:r>
            <a:r>
              <a:rPr lang="en-US" sz="30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3000" dirty="0" err="1">
                <a:solidFill>
                  <a:srgbClr val="002060"/>
                </a:solidFill>
                <a:latin typeface="Lato" panose="020F0502020204030203" pitchFamily="34" charset="0"/>
              </a:rPr>
              <a:t>korxonalarga</a:t>
            </a:r>
            <a:r>
              <a:rPr lang="en-US" sz="30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3000" dirty="0" err="1">
                <a:solidFill>
                  <a:srgbClr val="002060"/>
                </a:solidFill>
                <a:latin typeface="Lato" panose="020F0502020204030203" pitchFamily="34" charset="0"/>
              </a:rPr>
              <a:t>kengayish</a:t>
            </a:r>
            <a:r>
              <a:rPr lang="en-US" sz="3000" dirty="0">
                <a:solidFill>
                  <a:srgbClr val="002060"/>
                </a:solidFill>
                <a:latin typeface="Lato" panose="020F0502020204030203" pitchFamily="34" charset="0"/>
              </a:rPr>
              <a:t>, </a:t>
            </a:r>
            <a:r>
              <a:rPr lang="en-US" sz="3000" dirty="0" err="1">
                <a:solidFill>
                  <a:srgbClr val="002060"/>
                </a:solidFill>
                <a:latin typeface="Lato" panose="020F0502020204030203" pitchFamily="34" charset="0"/>
              </a:rPr>
              <a:t>chaqqonlik</a:t>
            </a:r>
            <a:r>
              <a:rPr lang="en-US" sz="30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3000" dirty="0" err="1">
                <a:solidFill>
                  <a:srgbClr val="002060"/>
                </a:solidFill>
                <a:latin typeface="Lato" panose="020F0502020204030203" pitchFamily="34" charset="0"/>
              </a:rPr>
              <a:t>va</a:t>
            </a:r>
            <a:r>
              <a:rPr lang="en-US" sz="30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3000" dirty="0" err="1">
                <a:solidFill>
                  <a:srgbClr val="002060"/>
                </a:solidFill>
                <a:latin typeface="Lato" panose="020F0502020204030203" pitchFamily="34" charset="0"/>
              </a:rPr>
              <a:t>moslashuvchanlikni</a:t>
            </a:r>
            <a:r>
              <a:rPr lang="en-US" sz="30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3000" dirty="0" err="1">
                <a:solidFill>
                  <a:srgbClr val="002060"/>
                </a:solidFill>
                <a:latin typeface="Lato" panose="020F0502020204030203" pitchFamily="34" charset="0"/>
              </a:rPr>
              <a:t>taklif</a:t>
            </a:r>
            <a:r>
              <a:rPr lang="en-US" sz="30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3000" dirty="0" err="1">
                <a:solidFill>
                  <a:srgbClr val="002060"/>
                </a:solidFill>
                <a:latin typeface="Lato" panose="020F0502020204030203" pitchFamily="34" charset="0"/>
              </a:rPr>
              <a:t>qiluvchi</a:t>
            </a:r>
            <a:r>
              <a:rPr lang="en-US" sz="30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3000" dirty="0" err="1">
                <a:solidFill>
                  <a:srgbClr val="002060"/>
                </a:solidFill>
                <a:latin typeface="Lato" panose="020F0502020204030203" pitchFamily="34" charset="0"/>
              </a:rPr>
              <a:t>aqlli</a:t>
            </a:r>
            <a:r>
              <a:rPr lang="en-US" sz="30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3000" dirty="0" err="1">
                <a:solidFill>
                  <a:srgbClr val="002060"/>
                </a:solidFill>
                <a:latin typeface="Lato" panose="020F0502020204030203" pitchFamily="34" charset="0"/>
              </a:rPr>
              <a:t>tanlov</a:t>
            </a:r>
            <a:r>
              <a:rPr lang="en-US" sz="30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3000" dirty="0" err="1">
                <a:solidFill>
                  <a:srgbClr val="002060"/>
                </a:solidFill>
                <a:latin typeface="Lato" panose="020F0502020204030203" pitchFamily="34" charset="0"/>
              </a:rPr>
              <a:t>ekanligini</a:t>
            </a:r>
            <a:r>
              <a:rPr lang="en-US" sz="30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3000" dirty="0" err="1">
                <a:solidFill>
                  <a:srgbClr val="002060"/>
                </a:solidFill>
                <a:latin typeface="Lato" panose="020F0502020204030203" pitchFamily="34" charset="0"/>
              </a:rPr>
              <a:t>tobora</a:t>
            </a:r>
            <a:r>
              <a:rPr lang="en-US" sz="30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3000" dirty="0" err="1">
                <a:solidFill>
                  <a:srgbClr val="002060"/>
                </a:solidFill>
                <a:latin typeface="Lato" panose="020F0502020204030203" pitchFamily="34" charset="0"/>
              </a:rPr>
              <a:t>ko'proq</a:t>
            </a:r>
            <a:r>
              <a:rPr lang="en-US" sz="30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3000" dirty="0" err="1">
                <a:solidFill>
                  <a:srgbClr val="002060"/>
                </a:solidFill>
                <a:latin typeface="Lato" panose="020F0502020204030203" pitchFamily="34" charset="0"/>
              </a:rPr>
              <a:t>isbotlamoqda</a:t>
            </a:r>
            <a:r>
              <a:rPr lang="en-US" sz="3000" dirty="0">
                <a:solidFill>
                  <a:srgbClr val="002060"/>
                </a:solidFill>
                <a:latin typeface="Lato" panose="020F0502020204030203" pitchFamily="34" charset="0"/>
              </a:rPr>
              <a:t>. Bu </a:t>
            </a:r>
            <a:r>
              <a:rPr lang="en-US" sz="3000" dirty="0" err="1">
                <a:solidFill>
                  <a:srgbClr val="002060"/>
                </a:solidFill>
                <a:latin typeface="Lato" panose="020F0502020204030203" pitchFamily="34" charset="0"/>
              </a:rPr>
              <a:t>bulutli</a:t>
            </a:r>
            <a:r>
              <a:rPr lang="en-US" sz="30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3000" dirty="0" err="1">
                <a:solidFill>
                  <a:srgbClr val="002060"/>
                </a:solidFill>
                <a:latin typeface="Lato" panose="020F0502020204030203" pitchFamily="34" charset="0"/>
              </a:rPr>
              <a:t>hisoblashning</a:t>
            </a:r>
            <a:r>
              <a:rPr lang="en-US" sz="30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3000" dirty="0" err="1">
                <a:solidFill>
                  <a:srgbClr val="002060"/>
                </a:solidFill>
                <a:latin typeface="Lato" panose="020F0502020204030203" pitchFamily="34" charset="0"/>
              </a:rPr>
              <a:t>ba'zi</a:t>
            </a:r>
            <a:r>
              <a:rPr lang="en-US" sz="30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3000" dirty="0" err="1">
                <a:solidFill>
                  <a:srgbClr val="002060"/>
                </a:solidFill>
                <a:latin typeface="Lato" panose="020F0502020204030203" pitchFamily="34" charset="0"/>
              </a:rPr>
              <a:t>misollari</a:t>
            </a:r>
            <a:r>
              <a:rPr lang="en-US" sz="3000" dirty="0">
                <a:solidFill>
                  <a:srgbClr val="002060"/>
                </a:solidFill>
                <a:latin typeface="Lato" panose="020F0502020204030203" pitchFamily="34" charset="0"/>
              </a:rPr>
              <a:t>.</a:t>
            </a:r>
          </a:p>
          <a:p>
            <a:pPr marL="0" indent="0" algn="just">
              <a:buNone/>
            </a:pPr>
            <a:r>
              <a:rPr lang="en-US" sz="30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     </a:t>
            </a:r>
            <a:r>
              <a:rPr lang="en-US" sz="3000" b="1" dirty="0">
                <a:solidFill>
                  <a:srgbClr val="C00000"/>
                </a:solidFill>
                <a:latin typeface="Lato" panose="020F0502020204030203" pitchFamily="34" charset="0"/>
              </a:rPr>
              <a:t>1.	iCloud </a:t>
            </a:r>
            <a:r>
              <a:rPr lang="en-US" sz="3000" b="1" dirty="0" err="1">
                <a:solidFill>
                  <a:srgbClr val="C00000"/>
                </a:solidFill>
                <a:latin typeface="Lato" panose="020F0502020204030203" pitchFamily="34" charset="0"/>
              </a:rPr>
              <a:t>bulut</a:t>
            </a:r>
            <a:r>
              <a:rPr lang="en-US" sz="3000" b="1" dirty="0">
                <a:solidFill>
                  <a:srgbClr val="C00000"/>
                </a:solidFill>
                <a:latin typeface="Lato" panose="020F0502020204030203" pitchFamily="34" charset="0"/>
              </a:rPr>
              <a:t> </a:t>
            </a:r>
            <a:r>
              <a:rPr lang="en-US" sz="3000" b="1" dirty="0" err="1">
                <a:solidFill>
                  <a:srgbClr val="C00000"/>
                </a:solidFill>
                <a:latin typeface="Lato" panose="020F0502020204030203" pitchFamily="34" charset="0"/>
              </a:rPr>
              <a:t>ma'lumotlari</a:t>
            </a:r>
            <a:r>
              <a:rPr lang="en-US" sz="3000" b="1" dirty="0">
                <a:solidFill>
                  <a:srgbClr val="C00000"/>
                </a:solidFill>
                <a:latin typeface="Lato" panose="020F0502020204030203" pitchFamily="34" charset="0"/>
              </a:rPr>
              <a:t>: </a:t>
            </a:r>
            <a:r>
              <a:rPr lang="en-US" sz="30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yangi</a:t>
            </a:r>
            <a:r>
              <a:rPr lang="en-US" sz="30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0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vaziyatlarga</a:t>
            </a:r>
            <a:r>
              <a:rPr lang="en-US" sz="30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0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moslashish</a:t>
            </a:r>
            <a:r>
              <a:rPr lang="en-US" sz="30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0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qobiliyati</a:t>
            </a:r>
            <a:r>
              <a:rPr lang="en-US" sz="30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. </a:t>
            </a:r>
            <a:r>
              <a:rPr lang="en-US" sz="30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O'z</a:t>
            </a:r>
            <a:r>
              <a:rPr lang="en-US" sz="30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0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ma'lumotlarini</a:t>
            </a:r>
            <a:r>
              <a:rPr lang="en-US" sz="30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0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bulutga</a:t>
            </a:r>
            <a:r>
              <a:rPr lang="en-US" sz="30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0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ko'chirishga</a:t>
            </a:r>
            <a:r>
              <a:rPr lang="en-US" sz="30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0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qaror</a:t>
            </a:r>
            <a:r>
              <a:rPr lang="en-US" sz="30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0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qilgan</a:t>
            </a:r>
            <a:r>
              <a:rPr lang="en-US" sz="30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0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kompaniyalar</a:t>
            </a:r>
            <a:r>
              <a:rPr lang="en-US" sz="30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0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yangi</a:t>
            </a:r>
            <a:r>
              <a:rPr lang="en-US" sz="30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0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biznes</a:t>
            </a:r>
            <a:r>
              <a:rPr lang="en-US" sz="30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0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ehtiyojlarini</a:t>
            </a:r>
            <a:r>
              <a:rPr lang="en-US" sz="30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0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yaratishi</a:t>
            </a:r>
            <a:r>
              <a:rPr lang="en-US" sz="30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0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yoki</a:t>
            </a:r>
            <a:r>
              <a:rPr lang="en-US" sz="30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0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mavjudlarini</a:t>
            </a:r>
            <a:r>
              <a:rPr lang="en-US" sz="30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0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o'zgartirishi</a:t>
            </a:r>
            <a:r>
              <a:rPr lang="en-US" sz="30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0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mumkin</a:t>
            </a:r>
            <a:r>
              <a:rPr lang="en-US" sz="30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. </a:t>
            </a:r>
            <a:r>
              <a:rPr lang="en-US" sz="30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Ba'zi</a:t>
            </a:r>
            <a:r>
              <a:rPr lang="en-US" sz="30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0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xizmat</a:t>
            </a:r>
            <a:r>
              <a:rPr lang="en-US" sz="30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0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ko'rsatuvchi</a:t>
            </a:r>
            <a:r>
              <a:rPr lang="en-US" sz="30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0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provayderlarning</a:t>
            </a:r>
            <a:r>
              <a:rPr lang="en-US" sz="30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0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xosting</a:t>
            </a:r>
            <a:r>
              <a:rPr lang="en-US" sz="30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0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paketlari</a:t>
            </a:r>
            <a:r>
              <a:rPr lang="en-US" sz="30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0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biznes</a:t>
            </a:r>
            <a:r>
              <a:rPr lang="en-US" sz="30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0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mijozlari</a:t>
            </a:r>
            <a:r>
              <a:rPr lang="en-US" sz="30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0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uchun</a:t>
            </a:r>
            <a:r>
              <a:rPr lang="en-US" sz="30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0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maxsus</a:t>
            </a:r>
            <a:r>
              <a:rPr lang="en-US" sz="30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0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ishlab</a:t>
            </a:r>
            <a:r>
              <a:rPr lang="en-US" sz="30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0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chiqilgan</a:t>
            </a:r>
            <a:r>
              <a:rPr lang="en-US" sz="30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0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bo'lishi</a:t>
            </a:r>
            <a:r>
              <a:rPr lang="en-US" sz="30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0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mumkin</a:t>
            </a:r>
            <a:r>
              <a:rPr lang="en-US" sz="30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, </a:t>
            </a:r>
            <a:r>
              <a:rPr lang="en-US" sz="30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bu</a:t>
            </a:r>
            <a:r>
              <a:rPr lang="en-US" sz="30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0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ularni</a:t>
            </a:r>
            <a:r>
              <a:rPr lang="en-US" sz="30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0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juda</a:t>
            </a:r>
            <a:r>
              <a:rPr lang="en-US" sz="30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0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qulay</a:t>
            </a:r>
            <a:r>
              <a:rPr lang="en-US" sz="30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0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va</a:t>
            </a:r>
            <a:r>
              <a:rPr lang="en-US" sz="30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0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ishlatish</a:t>
            </a:r>
            <a:r>
              <a:rPr lang="en-US" sz="30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0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uchun</a:t>
            </a:r>
            <a:r>
              <a:rPr lang="en-US" sz="30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0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qulay</a:t>
            </a:r>
            <a:r>
              <a:rPr lang="en-US" sz="30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0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qiladi</a:t>
            </a:r>
            <a:r>
              <a:rPr lang="en-US" sz="30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.</a:t>
            </a:r>
          </a:p>
          <a:p>
            <a:pPr marL="0" indent="0" algn="just">
              <a:buNone/>
            </a:pPr>
            <a:endParaRPr lang="ru-RU" sz="3000" dirty="0"/>
          </a:p>
        </p:txBody>
      </p:sp>
    </p:spTree>
    <p:extLst>
      <p:ext uri="{BB962C8B-B14F-4D97-AF65-F5344CB8AC3E}">
        <p14:creationId xmlns:p14="http://schemas.microsoft.com/office/powerpoint/2010/main" val="25059105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377AA370-F57F-4B6C-82C4-ED6DE40755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1591" y="1140789"/>
            <a:ext cx="10515600" cy="4351338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     </a:t>
            </a:r>
            <a:r>
              <a:rPr lang="en-US" sz="3200" b="1" dirty="0">
                <a:solidFill>
                  <a:srgbClr val="C00000"/>
                </a:solidFill>
                <a:latin typeface="Lato" panose="020F0502020204030203" pitchFamily="34" charset="0"/>
              </a:rPr>
              <a:t>2.	</a:t>
            </a:r>
            <a:r>
              <a:rPr lang="en-US" sz="3200" b="1" dirty="0" err="1">
                <a:solidFill>
                  <a:srgbClr val="C00000"/>
                </a:solidFill>
                <a:latin typeface="Lato" panose="020F0502020204030203" pitchFamily="34" charset="0"/>
              </a:rPr>
              <a:t>Mijozlarga</a:t>
            </a:r>
            <a:r>
              <a:rPr lang="en-US" sz="3200" b="1" dirty="0">
                <a:solidFill>
                  <a:srgbClr val="C00000"/>
                </a:solidFill>
                <a:latin typeface="Lato" panose="020F0502020204030203" pitchFamily="34" charset="0"/>
              </a:rPr>
              <a:t> </a:t>
            </a:r>
            <a:r>
              <a:rPr lang="en-US" sz="3200" b="1" dirty="0" err="1">
                <a:solidFill>
                  <a:srgbClr val="C00000"/>
                </a:solidFill>
                <a:latin typeface="Lato" panose="020F0502020204030203" pitchFamily="34" charset="0"/>
              </a:rPr>
              <a:t>xizmat</a:t>
            </a:r>
            <a:r>
              <a:rPr lang="en-US" sz="3200" b="1" dirty="0">
                <a:solidFill>
                  <a:srgbClr val="C00000"/>
                </a:solidFill>
                <a:latin typeface="Lato" panose="020F0502020204030203" pitchFamily="34" charset="0"/>
              </a:rPr>
              <a:t> </a:t>
            </a:r>
            <a:r>
              <a:rPr lang="en-US" sz="3200" b="1" dirty="0" err="1">
                <a:solidFill>
                  <a:srgbClr val="C00000"/>
                </a:solidFill>
                <a:latin typeface="Lato" panose="020F0502020204030203" pitchFamily="34" charset="0"/>
              </a:rPr>
              <a:t>ko'rsatish</a:t>
            </a:r>
            <a:r>
              <a:rPr lang="en-US" sz="3200" b="1" dirty="0">
                <a:solidFill>
                  <a:srgbClr val="C00000"/>
                </a:solidFill>
                <a:latin typeface="Lato" panose="020F0502020204030203" pitchFamily="34" charset="0"/>
              </a:rPr>
              <a:t>: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Hozirgi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taktika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ko'p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kanalli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, ammo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bozor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bilan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hamnafas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bo'lish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uchun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siz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to'g'ri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texnologiyani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tanlashingiz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kerak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. Shu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nuqtai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nazardan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,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misol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Cloud Computing Bu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sizning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mijozlaringizning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ehtiyojlari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va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savollarini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darhol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bilish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imkonini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beradi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.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Ularning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joylashuvidan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qat'i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nazar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,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ishlatiladigan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aloqa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kanali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yoki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ular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bilan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aloqa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qilish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uchun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ishlatiladigan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qurilma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turi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.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Muvaffaqiyat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hikoyalari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sifatida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Amena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va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eBay,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Informática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mijozlar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bilan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aloqalar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yechimlari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ushbu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maqsadlarga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erishadi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va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ajoyib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natijalar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beradi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.</a:t>
            </a:r>
            <a:endParaRPr lang="ru-RU" sz="3200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35546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9676EAC5-FAF9-44DF-8AA3-D5F5D29F0A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47849"/>
            <a:ext cx="10515600" cy="3683806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3600" dirty="0">
                <a:latin typeface="Lato" panose="020F0502020204030203" pitchFamily="34" charset="0"/>
              </a:rPr>
              <a:t>     </a:t>
            </a:r>
            <a:r>
              <a:rPr lang="en-US" sz="3600" dirty="0">
                <a:solidFill>
                  <a:srgbClr val="C00000"/>
                </a:solidFill>
                <a:latin typeface="Lato" panose="020F0502020204030203" pitchFamily="34" charset="0"/>
              </a:rPr>
              <a:t>3.	</a:t>
            </a:r>
            <a:r>
              <a:rPr lang="en-US" sz="3600" dirty="0" err="1">
                <a:solidFill>
                  <a:srgbClr val="C00000"/>
                </a:solidFill>
                <a:latin typeface="Lato" panose="020F0502020204030203" pitchFamily="34" charset="0"/>
              </a:rPr>
              <a:t>Autsorsing</a:t>
            </a:r>
            <a:r>
              <a:rPr lang="en-US" sz="3600" dirty="0">
                <a:solidFill>
                  <a:srgbClr val="C00000"/>
                </a:solidFill>
                <a:latin typeface="Lato" panose="020F0502020204030203" pitchFamily="34" charset="0"/>
              </a:rPr>
              <a:t>: </a:t>
            </a:r>
            <a:r>
              <a:rPr lang="en-US" sz="36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Ko'pgina</a:t>
            </a:r>
            <a:r>
              <a:rPr lang="en-US" sz="36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6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sohalarda</a:t>
            </a:r>
            <a:r>
              <a:rPr lang="en-US" sz="36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6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autsorsing</a:t>
            </a:r>
            <a:r>
              <a:rPr lang="en-US" sz="36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6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jarayonlarni</a:t>
            </a:r>
            <a:r>
              <a:rPr lang="en-US" sz="36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6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soddalashtirish</a:t>
            </a:r>
            <a:r>
              <a:rPr lang="en-US" sz="36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6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va</a:t>
            </a:r>
            <a:r>
              <a:rPr lang="en-US" sz="36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6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operatsion</a:t>
            </a:r>
            <a:r>
              <a:rPr lang="en-US" sz="36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6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samaradorlikni</a:t>
            </a:r>
            <a:r>
              <a:rPr lang="en-US" sz="36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6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oshirish</a:t>
            </a:r>
            <a:r>
              <a:rPr lang="en-US" sz="36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6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orqali</a:t>
            </a:r>
            <a:r>
              <a:rPr lang="en-US" sz="36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6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raqobatbardoshlikni</a:t>
            </a:r>
            <a:r>
              <a:rPr lang="en-US" sz="36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6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oshirishning</a:t>
            </a:r>
            <a:r>
              <a:rPr lang="en-US" sz="36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6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eng</a:t>
            </a:r>
            <a:r>
              <a:rPr lang="en-US" sz="36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6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yaxshi</a:t>
            </a:r>
            <a:r>
              <a:rPr lang="en-US" sz="36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6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taktikasi</a:t>
            </a:r>
            <a:r>
              <a:rPr lang="en-US" sz="36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6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hisoblanadi</a:t>
            </a:r>
            <a:r>
              <a:rPr lang="en-US" sz="36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. </a:t>
            </a:r>
            <a:r>
              <a:rPr lang="en-US" sz="36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Biroq</a:t>
            </a:r>
            <a:r>
              <a:rPr lang="en-US" sz="36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, </a:t>
            </a:r>
            <a:r>
              <a:rPr lang="en-US" sz="36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ushbu</a:t>
            </a:r>
            <a:r>
              <a:rPr lang="en-US" sz="36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6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biznes</a:t>
            </a:r>
            <a:r>
              <a:rPr lang="en-US" sz="36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6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ittifoqlarini</a:t>
            </a:r>
            <a:r>
              <a:rPr lang="en-US" sz="36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6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boshqarish</a:t>
            </a:r>
            <a:r>
              <a:rPr lang="en-US" sz="36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6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muqobil</a:t>
            </a:r>
            <a:r>
              <a:rPr lang="en-US" sz="36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6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bulutli</a:t>
            </a:r>
            <a:r>
              <a:rPr lang="en-US" sz="36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6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echimlarsiz</a:t>
            </a:r>
            <a:r>
              <a:rPr lang="en-US" sz="36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6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qiyin</a:t>
            </a:r>
            <a:r>
              <a:rPr lang="en-US" sz="36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6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bo'lishi</a:t>
            </a:r>
            <a:r>
              <a:rPr lang="en-US" sz="36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6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mumkin</a:t>
            </a:r>
            <a:r>
              <a:rPr lang="en-US" sz="36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. </a:t>
            </a:r>
            <a:r>
              <a:rPr lang="en-US" sz="36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Uchinchi</a:t>
            </a:r>
            <a:r>
              <a:rPr lang="en-US" sz="36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6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tomon</a:t>
            </a:r>
            <a:r>
              <a:rPr lang="en-US" sz="36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IT </a:t>
            </a:r>
            <a:r>
              <a:rPr lang="en-US" sz="36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yechimlari</a:t>
            </a:r>
            <a:r>
              <a:rPr lang="en-US" sz="36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.</a:t>
            </a:r>
            <a:endParaRPr lang="ru-RU" sz="3600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5106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13E228B0-A787-44AC-BACE-63CE440181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7523" y="1253331"/>
            <a:ext cx="10880188" cy="435133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3200" b="1" dirty="0">
                <a:latin typeface="Lato" panose="020F0502020204030203" pitchFamily="34" charset="0"/>
              </a:rPr>
              <a:t>     </a:t>
            </a:r>
            <a:r>
              <a:rPr lang="en-US" sz="3200" b="1" dirty="0">
                <a:solidFill>
                  <a:srgbClr val="C00000"/>
                </a:solidFill>
                <a:latin typeface="Lato" panose="020F0502020204030203" pitchFamily="34" charset="0"/>
              </a:rPr>
              <a:t>4.	Dropbox: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xizmati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bulutli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fayllarni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joylashtirish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Xizmat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foydalanuvchilarga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fayllarni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onlayn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va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turli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xil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kompyuterlar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o'rtasida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sinxronlashtirish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va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saqlash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imkonini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beradi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.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Shuningdek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,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papkalar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va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fayllarni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boshqa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foydalanuvchilar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bilan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baham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ko'ring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. </a:t>
            </a:r>
          </a:p>
          <a:p>
            <a:pPr marL="0" indent="0" algn="just">
              <a:buNone/>
            </a:pPr>
            <a:r>
              <a:rPr lang="en-US" sz="3200" dirty="0">
                <a:solidFill>
                  <a:srgbClr val="C00000"/>
                </a:solidFill>
                <a:latin typeface="Lato" panose="020F0502020204030203" pitchFamily="34" charset="0"/>
              </a:rPr>
              <a:t>Dropbox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-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bu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Android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va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Apple-da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ishlatilishi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mumkin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bo'lgan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dastur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. U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turli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xil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kompyuterlarni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bitta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papka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orqali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ulash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imkonini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beradi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va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fayllarni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zahiraviy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nusxasini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va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sinxronlashni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osonlashtiradi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.</a:t>
            </a:r>
            <a:endParaRPr lang="ru-RU" sz="3200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78301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BC16FAF2-922E-446B-A8FA-03934B1072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25221"/>
            <a:ext cx="10515600" cy="3407557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     </a:t>
            </a:r>
            <a:r>
              <a:rPr lang="en-US" sz="3200" b="1" dirty="0">
                <a:solidFill>
                  <a:srgbClr val="C00000"/>
                </a:solidFill>
                <a:latin typeface="Lato" panose="020F0502020204030203" pitchFamily="34" charset="0"/>
              </a:rPr>
              <a:t>5.	Google Drive: 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Bu Google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tomonidan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ishlab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chiqilgan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onlayn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fayllarni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saqlash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xizmati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. U Google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tomonidan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 2012-aprelda Google Docs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oʻrniga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chiqarilgan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. Har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bir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mijoz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o'z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fayllarini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saqlash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uchun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5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gigabayt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bo'sh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joyga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ega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,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uni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haq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evaziga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kengaytirish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mumkin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.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Unga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kompyuterdan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veb-sayt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orqali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kirish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mumkin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,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shuningdek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, IOS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va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Android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ilovalari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orqali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ham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foydalanish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mumkin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.</a:t>
            </a:r>
            <a:endParaRPr lang="ru-RU" sz="3200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01226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98E27AE8-2DCD-4548-A44F-34FC316676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6331" y="1568889"/>
            <a:ext cx="11119338" cy="2595147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    </a:t>
            </a:r>
            <a:r>
              <a:rPr lang="en-US" sz="3200" b="1" dirty="0">
                <a:solidFill>
                  <a:srgbClr val="C00000"/>
                </a:solidFill>
                <a:latin typeface="Lato" panose="020F0502020204030203" pitchFamily="34" charset="0"/>
              </a:rPr>
              <a:t>6.	</a:t>
            </a:r>
            <a:r>
              <a:rPr lang="en-US" sz="3200" b="1" dirty="0" err="1">
                <a:solidFill>
                  <a:srgbClr val="C00000"/>
                </a:solidFill>
                <a:latin typeface="Lato" panose="020F0502020204030203" pitchFamily="34" charset="0"/>
              </a:rPr>
              <a:t>Vuala</a:t>
            </a:r>
            <a:r>
              <a:rPr lang="en-US" sz="3200" b="1" dirty="0">
                <a:solidFill>
                  <a:srgbClr val="C00000"/>
                </a:solidFill>
                <a:latin typeface="Lato" panose="020F0502020204030203" pitchFamily="34" charset="0"/>
              </a:rPr>
              <a:t>: 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Lacie Wala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tomonidan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ishlab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chiqarilgan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-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bu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xizmat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fayllarni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saqlash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,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fayllarni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sinxronlashtirish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,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versiyani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boshqarish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va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bulutga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asoslangan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zaxira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,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dastlab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Caleido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, Inc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tomonidan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ishlab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chiqilgan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.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Hozir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LeCia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tarkibiga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kiradi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. Inc.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va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hozirda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LeCia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tarkibiga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kiradi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.</a:t>
            </a:r>
            <a:endParaRPr lang="ru-RU" sz="3200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22799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D7A2250C-CB05-4426-87CD-59DB638738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872" y="1253331"/>
            <a:ext cx="10894255" cy="435133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3200" dirty="0">
                <a:latin typeface="Lato" panose="020F0502020204030203" pitchFamily="34" charset="0"/>
              </a:rPr>
              <a:t>      </a:t>
            </a:r>
            <a:r>
              <a:rPr lang="en-US" sz="3200" b="1" dirty="0">
                <a:solidFill>
                  <a:srgbClr val="C00000"/>
                </a:solidFill>
                <a:latin typeface="Lato" panose="020F0502020204030203" pitchFamily="34" charset="0"/>
              </a:rPr>
              <a:t>7.	SkyDrive: 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Microsoft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tomonidan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ishlab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chiqilgan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dastur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. Bu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sizning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kompyuteringizdan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fayllarni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yuklab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olish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imkonini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beradi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,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ularni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internetda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saqlang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(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bulutda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)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va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ularga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veb-brauzer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yoki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mahalliy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qurilma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orqali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kiring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.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Ushbu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xizmat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yordamida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siz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Microsoft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hisob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qaydnomangiz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orqali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fayllaringizga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kirishingiz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mumkin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.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Xizmat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hozirda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7 Gb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bepul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xotirani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taklif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qiladi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,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biroq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bitta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hujjat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hajmi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Skydrive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ish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stoli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ilovasi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orqali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yuklangan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bo‘lsa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, 2 Gb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va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internet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orqali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yuklangan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bo‘lsa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, 300 MB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bilan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cheklangan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</a:rPr>
              <a:t>.</a:t>
            </a:r>
            <a:endParaRPr lang="ru-RU" sz="3200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7148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4691C8-4DCF-4D73-88C5-1FC0257552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154186"/>
          </a:xfrm>
        </p:spPr>
        <p:txBody>
          <a:bodyPr/>
          <a:lstStyle/>
          <a:p>
            <a:r>
              <a:rPr lang="en-US" b="1" dirty="0">
                <a:solidFill>
                  <a:srgbClr val="C00000"/>
                </a:solidFill>
              </a:rPr>
              <a:t>3. </a:t>
            </a:r>
            <a:r>
              <a:rPr lang="en-US" b="1" dirty="0" err="1">
                <a:solidFill>
                  <a:srgbClr val="C00000"/>
                </a:solidFill>
              </a:rPr>
              <a:t>Bulutli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hisoblashning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xususiyatlari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0B8C3BB-2A48-4D88-B7C5-020EB80434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5567" y="1628677"/>
            <a:ext cx="11020865" cy="4351338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en-US" dirty="0" err="1">
                <a:solidFill>
                  <a:srgbClr val="002060"/>
                </a:solidFill>
              </a:rPr>
              <a:t>Ushbu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texnologiya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zamonaviy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hayot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tarzining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ajralmas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qismiga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aylandi</a:t>
            </a:r>
            <a:r>
              <a:rPr lang="en-US" dirty="0">
                <a:solidFill>
                  <a:srgbClr val="002060"/>
                </a:solidFill>
              </a:rPr>
              <a:t>.</a:t>
            </a:r>
          </a:p>
          <a:p>
            <a:pPr marL="0" indent="0" algn="just">
              <a:buNone/>
            </a:pPr>
            <a:r>
              <a:rPr lang="en-US" b="1" dirty="0">
                <a:solidFill>
                  <a:srgbClr val="C00000"/>
                </a:solidFill>
              </a:rPr>
              <a:t>past talab: </a:t>
            </a:r>
            <a:r>
              <a:rPr lang="en-US" dirty="0" err="1">
                <a:solidFill>
                  <a:srgbClr val="002060"/>
                </a:solidFill>
              </a:rPr>
              <a:t>Tarmoqning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keng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qo'llanilishiga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qaramasdan</a:t>
            </a:r>
            <a:r>
              <a:rPr lang="en-US" dirty="0">
                <a:solidFill>
                  <a:srgbClr val="002060"/>
                </a:solidFill>
              </a:rPr>
              <a:t>, </a:t>
            </a:r>
            <a:r>
              <a:rPr lang="en-US" dirty="0" err="1">
                <a:solidFill>
                  <a:srgbClr val="002060"/>
                </a:solidFill>
              </a:rPr>
              <a:t>uni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joylashtirish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va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foydalanishga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bo'lgan</a:t>
            </a:r>
            <a:r>
              <a:rPr lang="en-US" dirty="0">
                <a:solidFill>
                  <a:srgbClr val="002060"/>
                </a:solidFill>
              </a:rPr>
              <a:t> talab past.</a:t>
            </a:r>
          </a:p>
          <a:p>
            <a:pPr marL="0" indent="0" algn="just">
              <a:buNone/>
            </a:pPr>
            <a:r>
              <a:rPr lang="en-US" b="1" dirty="0" err="1">
                <a:solidFill>
                  <a:srgbClr val="C00000"/>
                </a:solidFill>
              </a:rPr>
              <a:t>Ko'p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platforma</a:t>
            </a:r>
            <a:r>
              <a:rPr lang="en-US" b="1" dirty="0">
                <a:solidFill>
                  <a:srgbClr val="C00000"/>
                </a:solidFill>
              </a:rPr>
              <a:t>. </a:t>
            </a:r>
            <a:r>
              <a:rPr lang="en-US" dirty="0" err="1">
                <a:solidFill>
                  <a:srgbClr val="002060"/>
                </a:solidFill>
              </a:rPr>
              <a:t>sizga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kerak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bo'lgan</a:t>
            </a:r>
            <a:r>
              <a:rPr lang="en-US" dirty="0">
                <a:solidFill>
                  <a:srgbClr val="002060"/>
                </a:solidFill>
              </a:rPr>
              <a:t> yagona </a:t>
            </a:r>
            <a:r>
              <a:rPr lang="en-US" dirty="0" err="1">
                <a:solidFill>
                  <a:srgbClr val="002060"/>
                </a:solidFill>
              </a:rPr>
              <a:t>narsa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Internetga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ulanish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xizmatlardan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noutbuklar</a:t>
            </a:r>
            <a:r>
              <a:rPr lang="en-US" dirty="0">
                <a:solidFill>
                  <a:srgbClr val="002060"/>
                </a:solidFill>
              </a:rPr>
              <a:t>, </a:t>
            </a:r>
            <a:r>
              <a:rPr lang="en-US" dirty="0" err="1">
                <a:solidFill>
                  <a:srgbClr val="002060"/>
                </a:solidFill>
              </a:rPr>
              <a:t>planshetlar</a:t>
            </a:r>
            <a:r>
              <a:rPr lang="en-US" dirty="0">
                <a:solidFill>
                  <a:srgbClr val="002060"/>
                </a:solidFill>
              </a:rPr>
              <a:t>, </a:t>
            </a:r>
            <a:r>
              <a:rPr lang="en-US" dirty="0" err="1">
                <a:solidFill>
                  <a:srgbClr val="002060"/>
                </a:solidFill>
              </a:rPr>
              <a:t>smartfonlar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va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ish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stoli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kompyuterlarida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foydalanish</a:t>
            </a:r>
            <a:r>
              <a:rPr lang="en-US" dirty="0">
                <a:solidFill>
                  <a:srgbClr val="002060"/>
                </a:solidFill>
              </a:rPr>
              <a:t>.</a:t>
            </a:r>
          </a:p>
          <a:p>
            <a:pPr marL="0" indent="0" algn="just">
              <a:buNone/>
            </a:pPr>
            <a:r>
              <a:rPr lang="en-US" b="1" dirty="0" err="1">
                <a:solidFill>
                  <a:srgbClr val="C00000"/>
                </a:solidFill>
              </a:rPr>
              <a:t>Umumiy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manbalar</a:t>
            </a:r>
            <a:r>
              <a:rPr lang="en-US" b="1" dirty="0">
                <a:solidFill>
                  <a:srgbClr val="C00000"/>
                </a:solidFill>
              </a:rPr>
              <a:t>: </a:t>
            </a:r>
            <a:r>
              <a:rPr lang="en-US" dirty="0" err="1">
                <a:solidFill>
                  <a:srgbClr val="002060"/>
                </a:solidFill>
              </a:rPr>
              <a:t>ko'p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foydalanuvchili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modeldan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foydalanadi</a:t>
            </a:r>
            <a:r>
              <a:rPr lang="en-US" dirty="0">
                <a:solidFill>
                  <a:srgbClr val="002060"/>
                </a:solidFill>
              </a:rPr>
              <a:t>. Bu </a:t>
            </a:r>
            <a:r>
              <a:rPr lang="en-US" dirty="0" err="1">
                <a:solidFill>
                  <a:srgbClr val="002060"/>
                </a:solidFill>
              </a:rPr>
              <a:t>shuni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anglatadiki</a:t>
            </a:r>
            <a:r>
              <a:rPr lang="en-US" dirty="0">
                <a:solidFill>
                  <a:srgbClr val="002060"/>
                </a:solidFill>
              </a:rPr>
              <a:t>, </a:t>
            </a:r>
            <a:r>
              <a:rPr lang="en-US" dirty="0" err="1">
                <a:solidFill>
                  <a:srgbClr val="002060"/>
                </a:solidFill>
              </a:rPr>
              <a:t>bir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nechta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foydalanuvchi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dasturdan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foydalanishi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mumkin</a:t>
            </a:r>
            <a:r>
              <a:rPr lang="en-US" dirty="0">
                <a:solidFill>
                  <a:srgbClr val="002060"/>
                </a:solidFill>
              </a:rPr>
              <a:t>.</a:t>
            </a:r>
          </a:p>
          <a:p>
            <a:pPr marL="0" indent="0" algn="just">
              <a:buNone/>
            </a:pPr>
            <a:r>
              <a:rPr lang="en-US" b="1" dirty="0" err="1">
                <a:solidFill>
                  <a:srgbClr val="C00000"/>
                </a:solidFill>
              </a:rPr>
              <a:t>ajoyib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moslashuvchanlik</a:t>
            </a:r>
            <a:r>
              <a:rPr lang="en-US" b="1" dirty="0">
                <a:solidFill>
                  <a:srgbClr val="C00000"/>
                </a:solidFill>
              </a:rPr>
              <a:t>: </a:t>
            </a:r>
            <a:r>
              <a:rPr lang="en-US" dirty="0" err="1">
                <a:solidFill>
                  <a:srgbClr val="002060"/>
                </a:solidFill>
              </a:rPr>
              <a:t>Ehtiyoj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va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amaldagi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qo'llanilishiga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asoslangan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ikki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o'lchovli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tajribani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taklif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qiladi</a:t>
            </a:r>
            <a:r>
              <a:rPr lang="en-US" dirty="0">
                <a:solidFill>
                  <a:srgbClr val="002060"/>
                </a:solidFill>
              </a:rPr>
              <a:t>.</a:t>
            </a:r>
          </a:p>
          <a:p>
            <a:pPr marL="0" indent="0" algn="just">
              <a:buNone/>
            </a:pPr>
            <a:r>
              <a:rPr lang="en-US" b="1" dirty="0" err="1">
                <a:solidFill>
                  <a:srgbClr val="C00000"/>
                </a:solidFill>
              </a:rPr>
              <a:t>o'lchanadigan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xizmatlar</a:t>
            </a:r>
            <a:r>
              <a:rPr lang="en-US" b="1" dirty="0">
                <a:solidFill>
                  <a:srgbClr val="C00000"/>
                </a:solidFill>
              </a:rPr>
              <a:t>: </a:t>
            </a:r>
            <a:r>
              <a:rPr lang="en-US" dirty="0" err="1">
                <a:solidFill>
                  <a:srgbClr val="002060"/>
                </a:solidFill>
              </a:rPr>
              <a:t>bulutli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tizimlar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xizmat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turiga</a:t>
            </a:r>
            <a:r>
              <a:rPr lang="en-US" dirty="0">
                <a:solidFill>
                  <a:srgbClr val="002060"/>
                </a:solidFill>
              </a:rPr>
              <a:t> (</a:t>
            </a:r>
            <a:r>
              <a:rPr lang="en-US" dirty="0" err="1">
                <a:solidFill>
                  <a:srgbClr val="002060"/>
                </a:solidFill>
              </a:rPr>
              <a:t>saqlash</a:t>
            </a:r>
            <a:r>
              <a:rPr lang="en-US" dirty="0">
                <a:solidFill>
                  <a:srgbClr val="002060"/>
                </a:solidFill>
              </a:rPr>
              <a:t>, </a:t>
            </a:r>
            <a:r>
              <a:rPr lang="en-US" dirty="0" err="1">
                <a:solidFill>
                  <a:srgbClr val="002060"/>
                </a:solidFill>
              </a:rPr>
              <a:t>qayta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ishlash</a:t>
            </a:r>
            <a:r>
              <a:rPr lang="en-US" dirty="0">
                <a:solidFill>
                  <a:srgbClr val="002060"/>
                </a:solidFill>
              </a:rPr>
              <a:t>, </a:t>
            </a:r>
            <a:r>
              <a:rPr lang="en-US" dirty="0" err="1">
                <a:solidFill>
                  <a:srgbClr val="002060"/>
                </a:solidFill>
              </a:rPr>
              <a:t>tarmoqli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kengligi</a:t>
            </a:r>
            <a:r>
              <a:rPr lang="en-US" dirty="0">
                <a:solidFill>
                  <a:srgbClr val="002060"/>
                </a:solidFill>
              </a:rPr>
              <a:t>, </a:t>
            </a:r>
            <a:r>
              <a:rPr lang="en-US" dirty="0" err="1">
                <a:solidFill>
                  <a:srgbClr val="002060"/>
                </a:solidFill>
              </a:rPr>
              <a:t>faol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mijozlar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hisoblari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va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boshqalar</a:t>
            </a:r>
            <a:r>
              <a:rPr lang="en-US" dirty="0">
                <a:solidFill>
                  <a:srgbClr val="002060"/>
                </a:solidFill>
              </a:rPr>
              <a:t>) </a:t>
            </a:r>
            <a:r>
              <a:rPr lang="en-US" dirty="0" err="1">
                <a:solidFill>
                  <a:srgbClr val="002060"/>
                </a:solidFill>
              </a:rPr>
              <a:t>qarab</a:t>
            </a:r>
            <a:r>
              <a:rPr lang="en-US" dirty="0">
                <a:solidFill>
                  <a:srgbClr val="002060"/>
                </a:solidFill>
              </a:rPr>
              <a:t>, </a:t>
            </a:r>
            <a:r>
              <a:rPr lang="en-US" dirty="0" err="1">
                <a:solidFill>
                  <a:srgbClr val="002060"/>
                </a:solidFill>
              </a:rPr>
              <a:t>ma'lum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darajadagi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mavhumlik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darajasida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o'lchash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mexanizmlariga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ega</a:t>
            </a:r>
            <a:r>
              <a:rPr lang="en-US" dirty="0">
                <a:solidFill>
                  <a:srgbClr val="002060"/>
                </a:solidFill>
              </a:rPr>
              <a:t>.</a:t>
            </a:r>
          </a:p>
          <a:p>
            <a:pPr marL="0" indent="0" algn="just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038143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3949157-4033-42BD-B3CA-EA36840594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2708" y="365125"/>
            <a:ext cx="10791092" cy="1013509"/>
          </a:xfrm>
        </p:spPr>
        <p:txBody>
          <a:bodyPr>
            <a:normAutofit/>
          </a:bodyPr>
          <a:lstStyle/>
          <a:p>
            <a:pPr algn="just"/>
            <a:r>
              <a:rPr lang="en-US" sz="2600" b="1" dirty="0" err="1">
                <a:solidFill>
                  <a:srgbClr val="002060"/>
                </a:solidFill>
              </a:rPr>
              <a:t>Resurslardan</a:t>
            </a:r>
            <a:r>
              <a:rPr lang="en-US" sz="2600" b="1" dirty="0">
                <a:solidFill>
                  <a:srgbClr val="002060"/>
                </a:solidFill>
              </a:rPr>
              <a:t> </a:t>
            </a:r>
            <a:r>
              <a:rPr lang="en-US" sz="2600" b="1" dirty="0" err="1">
                <a:solidFill>
                  <a:srgbClr val="002060"/>
                </a:solidFill>
              </a:rPr>
              <a:t>foydalanish</a:t>
            </a:r>
            <a:r>
              <a:rPr lang="en-US" sz="2600" b="1" dirty="0">
                <a:solidFill>
                  <a:srgbClr val="002060"/>
                </a:solidFill>
              </a:rPr>
              <a:t> </a:t>
            </a:r>
            <a:r>
              <a:rPr lang="en-US" sz="2600" b="1" dirty="0" err="1">
                <a:solidFill>
                  <a:srgbClr val="002060"/>
                </a:solidFill>
              </a:rPr>
              <a:t>monitoringi</a:t>
            </a:r>
            <a:r>
              <a:rPr lang="en-US" sz="2600" b="1" dirty="0">
                <a:solidFill>
                  <a:srgbClr val="002060"/>
                </a:solidFill>
              </a:rPr>
              <a:t>, </a:t>
            </a:r>
            <a:r>
              <a:rPr lang="en-US" sz="2600" b="1" dirty="0" err="1">
                <a:solidFill>
                  <a:srgbClr val="002060"/>
                </a:solidFill>
              </a:rPr>
              <a:t>ro‘yxatga</a:t>
            </a:r>
            <a:r>
              <a:rPr lang="en-US" sz="2600" b="1" dirty="0">
                <a:solidFill>
                  <a:srgbClr val="002060"/>
                </a:solidFill>
              </a:rPr>
              <a:t> </a:t>
            </a:r>
            <a:r>
              <a:rPr lang="en-US" sz="2600" b="1" dirty="0" err="1">
                <a:solidFill>
                  <a:srgbClr val="002060"/>
                </a:solidFill>
              </a:rPr>
              <a:t>olinishi</a:t>
            </a:r>
            <a:r>
              <a:rPr lang="en-US" sz="2600" b="1" dirty="0">
                <a:solidFill>
                  <a:srgbClr val="002060"/>
                </a:solidFill>
              </a:rPr>
              <a:t> </a:t>
            </a:r>
            <a:r>
              <a:rPr lang="en-US" sz="2600" b="1" dirty="0" err="1">
                <a:solidFill>
                  <a:srgbClr val="002060"/>
                </a:solidFill>
              </a:rPr>
              <a:t>va</a:t>
            </a:r>
            <a:r>
              <a:rPr lang="en-US" sz="2600" b="1" dirty="0">
                <a:solidFill>
                  <a:srgbClr val="002060"/>
                </a:solidFill>
              </a:rPr>
              <a:t> </a:t>
            </a:r>
            <a:r>
              <a:rPr lang="en-US" sz="2600" b="1" dirty="0" err="1">
                <a:solidFill>
                  <a:srgbClr val="002060"/>
                </a:solidFill>
              </a:rPr>
              <a:t>hisoboti</a:t>
            </a:r>
            <a:r>
              <a:rPr lang="en-US" sz="2600" b="1" dirty="0">
                <a:solidFill>
                  <a:srgbClr val="002060"/>
                </a:solidFill>
              </a:rPr>
              <a:t> </a:t>
            </a:r>
            <a:r>
              <a:rPr lang="en-US" sz="2600" b="1" dirty="0" err="1">
                <a:solidFill>
                  <a:srgbClr val="002060"/>
                </a:solidFill>
              </a:rPr>
              <a:t>xizmat</a:t>
            </a:r>
            <a:r>
              <a:rPr lang="en-US" sz="2600" b="1" dirty="0">
                <a:solidFill>
                  <a:srgbClr val="002060"/>
                </a:solidFill>
              </a:rPr>
              <a:t> </a:t>
            </a:r>
            <a:r>
              <a:rPr lang="en-US" sz="2600" b="1" dirty="0" err="1">
                <a:solidFill>
                  <a:srgbClr val="002060"/>
                </a:solidFill>
              </a:rPr>
              <a:t>ko‘rsatuvchi</a:t>
            </a:r>
            <a:r>
              <a:rPr lang="en-US" sz="2600" b="1" dirty="0">
                <a:solidFill>
                  <a:srgbClr val="002060"/>
                </a:solidFill>
              </a:rPr>
              <a:t> </a:t>
            </a:r>
            <a:r>
              <a:rPr lang="en-US" sz="2600" b="1" dirty="0" err="1">
                <a:solidFill>
                  <a:srgbClr val="002060"/>
                </a:solidFill>
              </a:rPr>
              <a:t>provayderlar</a:t>
            </a:r>
            <a:r>
              <a:rPr lang="en-US" sz="2600" b="1" dirty="0">
                <a:solidFill>
                  <a:srgbClr val="002060"/>
                </a:solidFill>
              </a:rPr>
              <a:t> </a:t>
            </a:r>
            <a:r>
              <a:rPr lang="en-US" sz="2600" b="1" dirty="0" err="1">
                <a:solidFill>
                  <a:srgbClr val="002060"/>
                </a:solidFill>
              </a:rPr>
              <a:t>va</a:t>
            </a:r>
            <a:r>
              <a:rPr lang="en-US" sz="2600" b="1" dirty="0">
                <a:solidFill>
                  <a:srgbClr val="002060"/>
                </a:solidFill>
              </a:rPr>
              <a:t> </a:t>
            </a:r>
            <a:r>
              <a:rPr lang="en-US" sz="2600" b="1" dirty="0" err="1">
                <a:solidFill>
                  <a:srgbClr val="002060"/>
                </a:solidFill>
              </a:rPr>
              <a:t>foydalanuvchilarga</a:t>
            </a:r>
            <a:r>
              <a:rPr lang="en-US" sz="2600" b="1" dirty="0">
                <a:solidFill>
                  <a:srgbClr val="002060"/>
                </a:solidFill>
              </a:rPr>
              <a:t> </a:t>
            </a:r>
            <a:r>
              <a:rPr lang="en-US" sz="2600" b="1" dirty="0" err="1">
                <a:solidFill>
                  <a:srgbClr val="002060"/>
                </a:solidFill>
              </a:rPr>
              <a:t>shaffoflik</a:t>
            </a:r>
            <a:r>
              <a:rPr lang="en-US" sz="2600" b="1" dirty="0">
                <a:solidFill>
                  <a:srgbClr val="002060"/>
                </a:solidFill>
              </a:rPr>
              <a:t> </a:t>
            </a:r>
            <a:r>
              <a:rPr lang="en-US" sz="2600" b="1" dirty="0" err="1">
                <a:solidFill>
                  <a:srgbClr val="002060"/>
                </a:solidFill>
              </a:rPr>
              <a:t>olib</a:t>
            </a:r>
            <a:r>
              <a:rPr lang="en-US" sz="2600" b="1" dirty="0">
                <a:solidFill>
                  <a:srgbClr val="002060"/>
                </a:solidFill>
              </a:rPr>
              <a:t> </a:t>
            </a:r>
            <a:r>
              <a:rPr lang="en-US" sz="2600" b="1" dirty="0" err="1">
                <a:solidFill>
                  <a:srgbClr val="002060"/>
                </a:solidFill>
              </a:rPr>
              <a:t>kelishi</a:t>
            </a:r>
            <a:r>
              <a:rPr lang="en-US" sz="2600" b="1" dirty="0">
                <a:solidFill>
                  <a:srgbClr val="002060"/>
                </a:solidFill>
              </a:rPr>
              <a:t> </a:t>
            </a:r>
            <a:r>
              <a:rPr lang="en-US" sz="2600" b="1" dirty="0" err="1">
                <a:solidFill>
                  <a:srgbClr val="002060"/>
                </a:solidFill>
              </a:rPr>
              <a:t>mumkin</a:t>
            </a:r>
            <a:r>
              <a:rPr lang="en-US" sz="2600" b="1" dirty="0">
                <a:solidFill>
                  <a:srgbClr val="002060"/>
                </a:solidFill>
              </a:rPr>
              <a:t>.</a:t>
            </a:r>
            <a:endParaRPr lang="ru-RU" sz="2600" b="1" dirty="0">
              <a:solidFill>
                <a:srgbClr val="00206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268C1E8-28A1-44E7-9E39-BDA781E4D0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0236" y="1477107"/>
            <a:ext cx="11175609" cy="4881489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en-US" b="1" dirty="0" err="1">
                <a:solidFill>
                  <a:srgbClr val="C00000"/>
                </a:solidFill>
              </a:rPr>
              <a:t>Butun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tarmoqqa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tez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va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hamma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joyda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kirish</a:t>
            </a:r>
            <a:r>
              <a:rPr lang="en-US" b="1" dirty="0">
                <a:solidFill>
                  <a:srgbClr val="C00000"/>
                </a:solidFill>
              </a:rPr>
              <a:t>: </a:t>
            </a:r>
            <a:r>
              <a:rPr lang="en-US" dirty="0" err="1">
                <a:solidFill>
                  <a:srgbClr val="002060"/>
                </a:solidFill>
              </a:rPr>
              <a:t>Xizmatdan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Internetga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ulangan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har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qanday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mobil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telefondan</a:t>
            </a:r>
            <a:r>
              <a:rPr lang="en-US" dirty="0">
                <a:solidFill>
                  <a:srgbClr val="002060"/>
                </a:solidFill>
              </a:rPr>
              <a:t>, </a:t>
            </a:r>
            <a:r>
              <a:rPr lang="en-US" dirty="0" err="1">
                <a:solidFill>
                  <a:srgbClr val="002060"/>
                </a:solidFill>
              </a:rPr>
              <a:t>noutbuk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yoki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planshetdan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foydalanish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mumkin</a:t>
            </a:r>
            <a:r>
              <a:rPr lang="en-US" dirty="0">
                <a:solidFill>
                  <a:srgbClr val="002060"/>
                </a:solidFill>
              </a:rPr>
              <a:t>.</a:t>
            </a:r>
          </a:p>
          <a:p>
            <a:pPr marL="0" indent="0" algn="just">
              <a:buNone/>
            </a:pPr>
            <a:r>
              <a:rPr lang="en-US" b="1" dirty="0" err="1">
                <a:solidFill>
                  <a:srgbClr val="C00000"/>
                </a:solidFill>
              </a:rPr>
              <a:t>Resurslarni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uzluksiz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joylashtirish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va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birlashtirish</a:t>
            </a:r>
            <a:r>
              <a:rPr lang="en-US" b="1" dirty="0">
                <a:solidFill>
                  <a:srgbClr val="C00000"/>
                </a:solidFill>
              </a:rPr>
              <a:t>: </a:t>
            </a:r>
            <a:r>
              <a:rPr lang="en-US" dirty="0" err="1">
                <a:solidFill>
                  <a:srgbClr val="002060"/>
                </a:solidFill>
              </a:rPr>
              <a:t>Xizmat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ko'rsatuvchi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provayderning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hisoblash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resurslari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turli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mijozlar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uchun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mavjud</a:t>
            </a:r>
            <a:r>
              <a:rPr lang="en-US" dirty="0">
                <a:solidFill>
                  <a:srgbClr val="002060"/>
                </a:solidFill>
              </a:rPr>
              <a:t>. Har </a:t>
            </a:r>
            <a:r>
              <a:rPr lang="en-US" dirty="0" err="1">
                <a:solidFill>
                  <a:srgbClr val="002060"/>
                </a:solidFill>
              </a:rPr>
              <a:t>xil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virtuallashtirilgan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jismoniy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resurslar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dinamik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ravishda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taqsimlanadi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yoki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kerak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bo'lganda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qayta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taqsimlanadi</a:t>
            </a:r>
            <a:r>
              <a:rPr lang="en-US" dirty="0">
                <a:solidFill>
                  <a:srgbClr val="002060"/>
                </a:solidFill>
              </a:rPr>
              <a:t>.</a:t>
            </a:r>
          </a:p>
          <a:p>
            <a:pPr marL="0" indent="0" algn="just">
              <a:buNone/>
            </a:pPr>
            <a:r>
              <a:rPr lang="en-US" b="1" dirty="0" err="1">
                <a:solidFill>
                  <a:srgbClr val="C00000"/>
                </a:solidFill>
              </a:rPr>
              <a:t>Darhol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moslashuvchanlik</a:t>
            </a:r>
            <a:r>
              <a:rPr lang="en-US" b="1" dirty="0">
                <a:solidFill>
                  <a:srgbClr val="C00000"/>
                </a:solidFill>
              </a:rPr>
              <a:t>: </a:t>
            </a:r>
            <a:r>
              <a:rPr lang="en-US" dirty="0" err="1">
                <a:solidFill>
                  <a:srgbClr val="002060"/>
                </a:solidFill>
              </a:rPr>
              <a:t>Resurslarga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tezda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kirish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va</a:t>
            </a:r>
            <a:r>
              <a:rPr lang="en-US" dirty="0">
                <a:solidFill>
                  <a:srgbClr val="002060"/>
                </a:solidFill>
              </a:rPr>
              <a:t> talab </a:t>
            </a:r>
            <a:r>
              <a:rPr lang="en-US" dirty="0" err="1">
                <a:solidFill>
                  <a:srgbClr val="002060"/>
                </a:solidFill>
              </a:rPr>
              <a:t>bo'yicha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chiqarish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mumkin</a:t>
            </a:r>
            <a:r>
              <a:rPr lang="en-US" dirty="0">
                <a:solidFill>
                  <a:srgbClr val="002060"/>
                </a:solidFill>
              </a:rPr>
              <a:t>. </a:t>
            </a:r>
            <a:r>
              <a:rPr lang="en-US" dirty="0" err="1">
                <a:solidFill>
                  <a:srgbClr val="002060"/>
                </a:solidFill>
              </a:rPr>
              <a:t>Foydalanuvchi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uchun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mavjud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bo'lgan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imkoniyatlar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cheksiz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ko'rinadi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va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uni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istalgan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vaqtda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tizimning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istalgan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joyiga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joylashtirish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mumkin</a:t>
            </a:r>
            <a:r>
              <a:rPr lang="en-US" dirty="0">
                <a:solidFill>
                  <a:srgbClr val="002060"/>
                </a:solidFill>
              </a:rPr>
              <a:t>.</a:t>
            </a:r>
          </a:p>
          <a:p>
            <a:pPr marL="0" indent="0" algn="just">
              <a:buNone/>
            </a:pPr>
            <a:r>
              <a:rPr lang="en-US" b="1" dirty="0" err="1">
                <a:solidFill>
                  <a:srgbClr val="C00000"/>
                </a:solidFill>
              </a:rPr>
              <a:t>O'z-o'zini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boshqarish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qobiliyati</a:t>
            </a:r>
            <a:r>
              <a:rPr lang="en-US" b="1" dirty="0">
                <a:solidFill>
                  <a:srgbClr val="C00000"/>
                </a:solidFill>
              </a:rPr>
              <a:t>: </a:t>
            </a:r>
            <a:r>
              <a:rPr lang="en-US" dirty="0" err="1">
                <a:solidFill>
                  <a:srgbClr val="002060"/>
                </a:solidFill>
              </a:rPr>
              <a:t>Qurilma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nosozlik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bo'lsa</a:t>
            </a:r>
            <a:r>
              <a:rPr lang="en-US" dirty="0">
                <a:solidFill>
                  <a:srgbClr val="002060"/>
                </a:solidFill>
              </a:rPr>
              <a:t>, </a:t>
            </a:r>
            <a:r>
              <a:rPr lang="en-US" dirty="0" err="1">
                <a:solidFill>
                  <a:srgbClr val="002060"/>
                </a:solidFill>
              </a:rPr>
              <a:t>xizmat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ko'rsatuvchi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provayder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sizga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ruxsat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beradi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ma'lumotlarni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zaxiralash</a:t>
            </a:r>
            <a:r>
              <a:rPr lang="en-US" dirty="0">
                <a:solidFill>
                  <a:srgbClr val="002060"/>
                </a:solidFill>
              </a:rPr>
              <a:t>. </a:t>
            </a:r>
            <a:r>
              <a:rPr lang="en-US" dirty="0" err="1">
                <a:solidFill>
                  <a:srgbClr val="002060"/>
                </a:solidFill>
              </a:rPr>
              <a:t>Ushbu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jarayon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avtomatik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ravishda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zaxiralangan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so'nggi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ma'lumotlarning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doimiy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nusxasini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yaratadi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va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ma'lumotlarni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yo'qotish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ehtimolini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deyarli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yo'q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qiladi</a:t>
            </a:r>
            <a:r>
              <a:rPr lang="en-US" dirty="0">
                <a:solidFill>
                  <a:srgbClr val="002060"/>
                </a:solidFill>
              </a:rPr>
              <a:t>.</a:t>
            </a:r>
          </a:p>
          <a:p>
            <a:pPr marL="0" indent="0" algn="just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545209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20170F96-7F0E-44F2-9D71-CC444E51C1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6669" y="459129"/>
            <a:ext cx="10978662" cy="5939742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2600" b="1" dirty="0" err="1">
                <a:solidFill>
                  <a:srgbClr val="C00000"/>
                </a:solidFill>
              </a:rPr>
              <a:t>Tezlik</a:t>
            </a:r>
            <a:r>
              <a:rPr lang="en-US" sz="2600" b="1" dirty="0">
                <a:solidFill>
                  <a:srgbClr val="C00000"/>
                </a:solidFill>
              </a:rPr>
              <a:t>: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provayderning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texnik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resurslarni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mijozga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yetkazib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berishni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optimallashtirish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qobiliyati</a:t>
            </a:r>
            <a:r>
              <a:rPr lang="en-US" sz="2600" dirty="0">
                <a:solidFill>
                  <a:srgbClr val="002060"/>
                </a:solidFill>
              </a:rPr>
              <a:t>.</a:t>
            </a:r>
          </a:p>
          <a:p>
            <a:pPr marL="0" indent="0" algn="just">
              <a:buNone/>
            </a:pPr>
            <a:r>
              <a:rPr lang="en-US" sz="2600" b="1" dirty="0" err="1">
                <a:solidFill>
                  <a:srgbClr val="C00000"/>
                </a:solidFill>
              </a:rPr>
              <a:t>Coste</a:t>
            </a:r>
            <a:r>
              <a:rPr lang="en-US" sz="2600" b="1" dirty="0">
                <a:solidFill>
                  <a:srgbClr val="C00000"/>
                </a:solidFill>
              </a:rPr>
              <a:t>: </a:t>
            </a:r>
            <a:r>
              <a:rPr lang="en-US" sz="2600" dirty="0" err="1">
                <a:solidFill>
                  <a:srgbClr val="002060"/>
                </a:solidFill>
              </a:rPr>
              <a:t>Bulutli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resurslar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odatda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jismoniy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resurslarni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mahalliy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ta'minlashdan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arzonroq</a:t>
            </a:r>
            <a:r>
              <a:rPr lang="en-US" sz="2600" dirty="0">
                <a:solidFill>
                  <a:srgbClr val="002060"/>
                </a:solidFill>
              </a:rPr>
              <a:t>. </a:t>
            </a:r>
            <a:r>
              <a:rPr lang="en-US" sz="2600" dirty="0" err="1">
                <a:solidFill>
                  <a:srgbClr val="002060"/>
                </a:solidFill>
              </a:rPr>
              <a:t>Xususan</a:t>
            </a:r>
            <a:r>
              <a:rPr lang="en-US" sz="2600" dirty="0">
                <a:solidFill>
                  <a:srgbClr val="002060"/>
                </a:solidFill>
              </a:rPr>
              <a:t>, </a:t>
            </a:r>
            <a:r>
              <a:rPr lang="en-US" sz="2600" dirty="0" err="1">
                <a:solidFill>
                  <a:srgbClr val="002060"/>
                </a:solidFill>
              </a:rPr>
              <a:t>mahalliy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xizmatlarga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dastlabki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sarmoya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bulutning</a:t>
            </a:r>
            <a:r>
              <a:rPr lang="en-US" sz="2600" dirty="0">
                <a:solidFill>
                  <a:srgbClr val="002060"/>
                </a:solidFill>
              </a:rPr>
              <a:t> talab </a:t>
            </a:r>
            <a:r>
              <a:rPr lang="en-US" sz="2600" dirty="0" err="1">
                <a:solidFill>
                  <a:srgbClr val="002060"/>
                </a:solidFill>
              </a:rPr>
              <a:t>bo'yicha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funksionalligi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bilan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qoplanadi</a:t>
            </a:r>
            <a:r>
              <a:rPr lang="en-US" sz="2600" dirty="0">
                <a:solidFill>
                  <a:srgbClr val="002060"/>
                </a:solidFill>
              </a:rPr>
              <a:t>.</a:t>
            </a:r>
          </a:p>
          <a:p>
            <a:pPr marL="0" indent="0" algn="just">
              <a:buNone/>
            </a:pPr>
            <a:r>
              <a:rPr lang="en-US" sz="2600" b="1" dirty="0" err="1">
                <a:solidFill>
                  <a:srgbClr val="C00000"/>
                </a:solidFill>
              </a:rPr>
              <a:t>Masshtablilik</a:t>
            </a:r>
            <a:r>
              <a:rPr lang="en-US" sz="2600" b="1" dirty="0">
                <a:solidFill>
                  <a:srgbClr val="C00000"/>
                </a:solidFill>
              </a:rPr>
              <a:t> </a:t>
            </a:r>
            <a:r>
              <a:rPr lang="en-US" sz="2600" b="1" dirty="0" err="1">
                <a:solidFill>
                  <a:srgbClr val="C00000"/>
                </a:solidFill>
              </a:rPr>
              <a:t>va</a:t>
            </a:r>
            <a:r>
              <a:rPr lang="en-US" sz="2600" b="1" dirty="0">
                <a:solidFill>
                  <a:srgbClr val="C00000"/>
                </a:solidFill>
              </a:rPr>
              <a:t> </a:t>
            </a:r>
            <a:r>
              <a:rPr lang="en-US" sz="2600" b="1" dirty="0" err="1">
                <a:solidFill>
                  <a:srgbClr val="C00000"/>
                </a:solidFill>
              </a:rPr>
              <a:t>moslashuvchanlik</a:t>
            </a:r>
            <a:r>
              <a:rPr lang="en-US" sz="2600" b="1" dirty="0">
                <a:solidFill>
                  <a:srgbClr val="C00000"/>
                </a:solidFill>
              </a:rPr>
              <a:t>: </a:t>
            </a:r>
            <a:r>
              <a:rPr lang="en-US" sz="2600" dirty="0" err="1">
                <a:solidFill>
                  <a:srgbClr val="002060"/>
                </a:solidFill>
              </a:rPr>
              <a:t>ko'p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sonli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foydalanuvchilarga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ehtiyoj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sezmasdan</a:t>
            </a:r>
            <a:r>
              <a:rPr lang="en-US" sz="2600" dirty="0">
                <a:solidFill>
                  <a:srgbClr val="002060"/>
                </a:solidFill>
              </a:rPr>
              <a:t>, </a:t>
            </a:r>
            <a:r>
              <a:rPr lang="en-US" sz="2600" dirty="0" err="1">
                <a:solidFill>
                  <a:srgbClr val="002060"/>
                </a:solidFill>
              </a:rPr>
              <a:t>yaqin</a:t>
            </a:r>
            <a:r>
              <a:rPr lang="en-US" sz="2600" dirty="0">
                <a:solidFill>
                  <a:srgbClr val="002060"/>
                </a:solidFill>
              </a:rPr>
              <a:t> real </a:t>
            </a:r>
            <a:r>
              <a:rPr lang="en-US" sz="2600" dirty="0" err="1">
                <a:solidFill>
                  <a:srgbClr val="002060"/>
                </a:solidFill>
              </a:rPr>
              <a:t>vaqtda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resurslarga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o'z-o'ziga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xizmat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ko'rsatish</a:t>
            </a:r>
            <a:r>
              <a:rPr lang="en-US" sz="2600" dirty="0">
                <a:solidFill>
                  <a:srgbClr val="002060"/>
                </a:solidFill>
              </a:rPr>
              <a:t>.</a:t>
            </a:r>
          </a:p>
          <a:p>
            <a:pPr marL="0" indent="0" algn="just">
              <a:buNone/>
            </a:pPr>
            <a:r>
              <a:rPr lang="en-US" sz="2600" b="1" dirty="0" err="1">
                <a:solidFill>
                  <a:srgbClr val="C00000"/>
                </a:solidFill>
              </a:rPr>
              <a:t>Virtuallashtirish</a:t>
            </a:r>
            <a:r>
              <a:rPr lang="en-US" sz="2600" b="1" dirty="0">
                <a:solidFill>
                  <a:srgbClr val="C00000"/>
                </a:solidFill>
              </a:rPr>
              <a:t>: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Virtualizatsiya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texnologiyasi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serverlarni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almashish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va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foydalanish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imkonini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beradi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va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saqlash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moslamalari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keng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miqyosda</a:t>
            </a:r>
            <a:r>
              <a:rPr lang="en-US" sz="2600" dirty="0">
                <a:solidFill>
                  <a:srgbClr val="002060"/>
                </a:solidFill>
              </a:rPr>
              <a:t>. </a:t>
            </a:r>
            <a:r>
              <a:rPr lang="en-US" sz="2600" dirty="0" err="1">
                <a:solidFill>
                  <a:srgbClr val="002060"/>
                </a:solidFill>
              </a:rPr>
              <a:t>Ilovalarni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bir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jismoniy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serverdan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boshqasiga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osongina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ko'chirish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mumkin</a:t>
            </a:r>
            <a:r>
              <a:rPr lang="en-US" sz="2600" dirty="0">
                <a:solidFill>
                  <a:srgbClr val="002060"/>
                </a:solidFill>
              </a:rPr>
              <a:t>. </a:t>
            </a:r>
            <a:r>
              <a:rPr lang="en-US" sz="2600" dirty="0" err="1">
                <a:solidFill>
                  <a:srgbClr val="002060"/>
                </a:solidFill>
              </a:rPr>
              <a:t>Siz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eng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muhim</a:t>
            </a:r>
            <a:r>
              <a:rPr lang="en-US" sz="2600" dirty="0">
                <a:solidFill>
                  <a:srgbClr val="002060"/>
                </a:solidFill>
              </a:rPr>
              <a:t> deb </a:t>
            </a:r>
            <a:r>
              <a:rPr lang="en-US" sz="2600" dirty="0" err="1">
                <a:solidFill>
                  <a:srgbClr val="002060"/>
                </a:solidFill>
              </a:rPr>
              <a:t>hisoblagan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platformani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o'zingiz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boshqarishingiz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mumkin</a:t>
            </a:r>
            <a:r>
              <a:rPr lang="en-US" sz="2600" dirty="0">
                <a:solidFill>
                  <a:srgbClr val="002060"/>
                </a:solidFill>
              </a:rPr>
              <a:t>: Windows, Unix, Max </a:t>
            </a:r>
            <a:r>
              <a:rPr lang="en-US" sz="2600" dirty="0" err="1">
                <a:solidFill>
                  <a:srgbClr val="002060"/>
                </a:solidFill>
              </a:rPr>
              <a:t>yoki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boshqa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har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qanday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operatsion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tizim</a:t>
            </a:r>
            <a:r>
              <a:rPr lang="en-US" sz="2600" dirty="0">
                <a:solidFill>
                  <a:srgbClr val="002060"/>
                </a:solidFill>
              </a:rPr>
              <a:t>.</a:t>
            </a:r>
          </a:p>
          <a:p>
            <a:pPr marL="0" indent="0" algn="just">
              <a:buNone/>
            </a:pPr>
            <a:r>
              <a:rPr lang="en-US" sz="2600" b="1" dirty="0" err="1">
                <a:solidFill>
                  <a:srgbClr val="C00000"/>
                </a:solidFill>
              </a:rPr>
              <a:t>Axborotdan</a:t>
            </a:r>
            <a:r>
              <a:rPr lang="en-US" sz="2600" b="1" dirty="0">
                <a:solidFill>
                  <a:srgbClr val="C00000"/>
                </a:solidFill>
              </a:rPr>
              <a:t> </a:t>
            </a:r>
            <a:r>
              <a:rPr lang="en-US" sz="2600" b="1" dirty="0" err="1">
                <a:solidFill>
                  <a:srgbClr val="C00000"/>
                </a:solidFill>
              </a:rPr>
              <a:t>foydalanish</a:t>
            </a:r>
            <a:r>
              <a:rPr lang="en-US" sz="2600" b="1" dirty="0">
                <a:solidFill>
                  <a:srgbClr val="C00000"/>
                </a:solidFill>
              </a:rPr>
              <a:t> </a:t>
            </a:r>
            <a:r>
              <a:rPr lang="en-US" sz="2600" b="1" dirty="0" err="1">
                <a:solidFill>
                  <a:srgbClr val="C00000"/>
                </a:solidFill>
              </a:rPr>
              <a:t>imkoniyati</a:t>
            </a:r>
            <a:r>
              <a:rPr lang="en-US" sz="2600" b="1" dirty="0">
                <a:solidFill>
                  <a:srgbClr val="C00000"/>
                </a:solidFill>
              </a:rPr>
              <a:t>: </a:t>
            </a:r>
            <a:r>
              <a:rPr lang="en-US" sz="2600" dirty="0" err="1">
                <a:solidFill>
                  <a:srgbClr val="002060"/>
                </a:solidFill>
              </a:rPr>
              <a:t>Foydalanuvchi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hujjatning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nusxasini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jismoniy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tashuvchida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saqlashi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shart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emas</a:t>
            </a:r>
            <a:r>
              <a:rPr lang="en-US" sz="2600" dirty="0">
                <a:solidFill>
                  <a:srgbClr val="002060"/>
                </a:solidFill>
              </a:rPr>
              <a:t>, </a:t>
            </a:r>
            <a:r>
              <a:rPr lang="en-US" sz="2600" dirty="0" err="1">
                <a:solidFill>
                  <a:srgbClr val="002060"/>
                </a:solidFill>
              </a:rPr>
              <a:t>chunki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ma'lumotlar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onlayn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bo'lib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qoladi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va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tarmoqqa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ulangan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istalgan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qurilmadan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kirish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mumkin</a:t>
            </a:r>
            <a:r>
              <a:rPr lang="en-US" sz="2600" dirty="0">
                <a:solidFill>
                  <a:srgbClr val="002060"/>
                </a:solidFill>
              </a:rPr>
              <a:t>.</a:t>
            </a:r>
          </a:p>
          <a:p>
            <a:pPr marL="0" indent="0" algn="just">
              <a:buNone/>
            </a:pPr>
            <a:endParaRPr lang="ru-RU" sz="26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79856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22F3B9-D9FA-4785-81BD-0377B4BFA4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8979" y="365126"/>
            <a:ext cx="11113476" cy="971306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rgbClr val="C00000"/>
                </a:solidFill>
              </a:rPr>
              <a:t>4. </a:t>
            </a:r>
            <a:r>
              <a:rPr lang="en-US" sz="4000" b="1" dirty="0" err="1">
                <a:solidFill>
                  <a:srgbClr val="C00000"/>
                </a:solidFill>
              </a:rPr>
              <a:t>Bulutli</a:t>
            </a:r>
            <a:r>
              <a:rPr lang="en-US" sz="4000" b="1" dirty="0">
                <a:solidFill>
                  <a:srgbClr val="C00000"/>
                </a:solidFill>
              </a:rPr>
              <a:t> </a:t>
            </a:r>
            <a:r>
              <a:rPr lang="en-US" sz="4000" b="1" dirty="0" err="1">
                <a:solidFill>
                  <a:srgbClr val="C00000"/>
                </a:solidFill>
              </a:rPr>
              <a:t>hisoblashning</a:t>
            </a:r>
            <a:r>
              <a:rPr lang="en-US" sz="4000" b="1" dirty="0">
                <a:solidFill>
                  <a:srgbClr val="C00000"/>
                </a:solidFill>
              </a:rPr>
              <a:t> </a:t>
            </a:r>
            <a:r>
              <a:rPr lang="en-US" sz="4000" b="1" dirty="0" err="1">
                <a:solidFill>
                  <a:srgbClr val="C00000"/>
                </a:solidFill>
              </a:rPr>
              <a:t>afzalliklari</a:t>
            </a:r>
            <a:r>
              <a:rPr lang="en-US" sz="4000" b="1" dirty="0">
                <a:solidFill>
                  <a:srgbClr val="C00000"/>
                </a:solidFill>
              </a:rPr>
              <a:t>:</a:t>
            </a:r>
            <a:endParaRPr lang="ru-RU" sz="4000" b="1" dirty="0">
              <a:solidFill>
                <a:srgbClr val="C0000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06D297F-BB1A-4910-81EC-7BDA0D7294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5831" y="1378635"/>
            <a:ext cx="11386624" cy="3658846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2600" dirty="0"/>
              <a:t>•	</a:t>
            </a:r>
            <a:r>
              <a:rPr lang="en-US" sz="2600" b="1" dirty="0" err="1">
                <a:solidFill>
                  <a:srgbClr val="C00000"/>
                </a:solidFill>
              </a:rPr>
              <a:t>Tarmoq</a:t>
            </a:r>
            <a:r>
              <a:rPr lang="en-US" sz="2600" b="1" dirty="0">
                <a:solidFill>
                  <a:srgbClr val="C00000"/>
                </a:solidFill>
              </a:rPr>
              <a:t> </a:t>
            </a:r>
            <a:r>
              <a:rPr lang="en-US" sz="2600" b="1" dirty="0" err="1">
                <a:solidFill>
                  <a:srgbClr val="C00000"/>
                </a:solidFill>
              </a:rPr>
              <a:t>resurslarining</a:t>
            </a:r>
            <a:r>
              <a:rPr lang="en-US" sz="2600" b="1" dirty="0">
                <a:solidFill>
                  <a:srgbClr val="C00000"/>
                </a:solidFill>
              </a:rPr>
              <a:t> </a:t>
            </a:r>
            <a:r>
              <a:rPr lang="en-US" sz="2600" b="1" dirty="0" err="1">
                <a:solidFill>
                  <a:srgbClr val="C00000"/>
                </a:solidFill>
              </a:rPr>
              <a:t>tasdiqlangan</a:t>
            </a:r>
            <a:r>
              <a:rPr lang="en-US" sz="2600" b="1" dirty="0">
                <a:solidFill>
                  <a:srgbClr val="C00000"/>
                </a:solidFill>
              </a:rPr>
              <a:t> </a:t>
            </a:r>
            <a:r>
              <a:rPr lang="en-US" sz="2600" b="1" dirty="0" err="1">
                <a:solidFill>
                  <a:srgbClr val="C00000"/>
                </a:solidFill>
              </a:rPr>
              <a:t>integratsiyasi</a:t>
            </a:r>
            <a:r>
              <a:rPr lang="en-US" sz="2600" b="1" dirty="0">
                <a:solidFill>
                  <a:srgbClr val="C00000"/>
                </a:solidFill>
              </a:rPr>
              <a:t>: </a:t>
            </a:r>
            <a:r>
              <a:rPr lang="en-US" sz="2600" dirty="0">
                <a:solidFill>
                  <a:srgbClr val="002060"/>
                </a:solidFill>
              </a:rPr>
              <a:t>Bu </a:t>
            </a:r>
            <a:r>
              <a:rPr lang="en-US" sz="2600" dirty="0" err="1">
                <a:solidFill>
                  <a:srgbClr val="002060"/>
                </a:solidFill>
              </a:rPr>
              <a:t>boshqa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kompaniya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ilovalari</a:t>
            </a:r>
            <a:r>
              <a:rPr lang="en-US" sz="2600" dirty="0">
                <a:solidFill>
                  <a:srgbClr val="002060"/>
                </a:solidFill>
              </a:rPr>
              <a:t> (ham </a:t>
            </a:r>
            <a:r>
              <a:rPr lang="en-US" sz="2600" dirty="0" err="1">
                <a:solidFill>
                  <a:srgbClr val="002060"/>
                </a:solidFill>
              </a:rPr>
              <a:t>an'anaviy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dasturiy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ta'minot</a:t>
            </a:r>
            <a:r>
              <a:rPr lang="en-US" sz="2600" dirty="0">
                <a:solidFill>
                  <a:srgbClr val="002060"/>
                </a:solidFill>
              </a:rPr>
              <a:t>, ham </a:t>
            </a:r>
            <a:r>
              <a:rPr lang="en-US" sz="2600" dirty="0" err="1">
                <a:solidFill>
                  <a:srgbClr val="002060"/>
                </a:solidFill>
              </a:rPr>
              <a:t>infratuzilmaga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asoslangan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bulutli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hisoblash</a:t>
            </a:r>
            <a:r>
              <a:rPr lang="en-US" sz="2600" dirty="0">
                <a:solidFill>
                  <a:srgbClr val="002060"/>
                </a:solidFill>
              </a:rPr>
              <a:t>), </a:t>
            </a:r>
            <a:r>
              <a:rPr lang="en-US" sz="2600" dirty="0" err="1">
                <a:solidFill>
                  <a:srgbClr val="002060"/>
                </a:solidFill>
              </a:rPr>
              <a:t>bu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ilovalar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uyda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ishlab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chiqilganmi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yoki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yo'qmi</a:t>
            </a:r>
            <a:r>
              <a:rPr lang="en-US" sz="2600" dirty="0">
                <a:solidFill>
                  <a:srgbClr val="002060"/>
                </a:solidFill>
              </a:rPr>
              <a:t>, </a:t>
            </a:r>
            <a:r>
              <a:rPr lang="en-US" sz="2600" dirty="0" err="1">
                <a:solidFill>
                  <a:srgbClr val="002060"/>
                </a:solidFill>
              </a:rPr>
              <a:t>osonroq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va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tezroq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integratsiyalashish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imkonini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beradi</a:t>
            </a:r>
            <a:r>
              <a:rPr lang="en-US" sz="2600" dirty="0">
                <a:solidFill>
                  <a:srgbClr val="002060"/>
                </a:solidFill>
              </a:rPr>
              <a:t>.</a:t>
            </a:r>
          </a:p>
          <a:p>
            <a:pPr marL="0" indent="0" algn="just">
              <a:buNone/>
            </a:pPr>
            <a:r>
              <a:rPr lang="en-US" sz="2600" dirty="0"/>
              <a:t>•	</a:t>
            </a:r>
            <a:r>
              <a:rPr lang="en-US" sz="2600" b="1" dirty="0" err="1">
                <a:solidFill>
                  <a:srgbClr val="C00000"/>
                </a:solidFill>
              </a:rPr>
              <a:t>To'liq</a:t>
            </a:r>
            <a:r>
              <a:rPr lang="en-US" sz="2600" b="1" dirty="0">
                <a:solidFill>
                  <a:srgbClr val="C00000"/>
                </a:solidFill>
              </a:rPr>
              <a:t> </a:t>
            </a:r>
            <a:r>
              <a:rPr lang="en-US" sz="2600" b="1" dirty="0" err="1">
                <a:solidFill>
                  <a:srgbClr val="C00000"/>
                </a:solidFill>
              </a:rPr>
              <a:t>xizmat</a:t>
            </a:r>
            <a:r>
              <a:rPr lang="en-US" sz="2600" b="1" dirty="0">
                <a:solidFill>
                  <a:srgbClr val="C00000"/>
                </a:solidFill>
              </a:rPr>
              <a:t> </a:t>
            </a:r>
            <a:r>
              <a:rPr lang="en-US" sz="2600" b="1" dirty="0" err="1">
                <a:solidFill>
                  <a:srgbClr val="C00000"/>
                </a:solidFill>
              </a:rPr>
              <a:t>ko'rsatish</a:t>
            </a:r>
            <a:r>
              <a:rPr lang="en-US" sz="2600" b="1" dirty="0">
                <a:solidFill>
                  <a:srgbClr val="C00000"/>
                </a:solidFill>
              </a:rPr>
              <a:t>:</a:t>
            </a:r>
            <a:r>
              <a:rPr lang="en-US" sz="2600" dirty="0"/>
              <a:t> </a:t>
            </a:r>
            <a:r>
              <a:rPr lang="en-US" sz="2600" dirty="0" err="1">
                <a:solidFill>
                  <a:srgbClr val="002060"/>
                </a:solidFill>
              </a:rPr>
              <a:t>Bulutli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infratuzilma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ko'rinish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nuqtai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nazaridan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ko'proq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imkoniyatlarni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taklif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qiladi</a:t>
            </a:r>
            <a:r>
              <a:rPr lang="en-US" sz="2600" dirty="0">
                <a:solidFill>
                  <a:srgbClr val="002060"/>
                </a:solidFill>
              </a:rPr>
              <a:t>, </a:t>
            </a:r>
            <a:r>
              <a:rPr lang="en-US" sz="2600" dirty="0" err="1">
                <a:solidFill>
                  <a:srgbClr val="002060"/>
                </a:solidFill>
              </a:rPr>
              <a:t>ma'lumotlar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yo'qotilishini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to'liq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tiklash</a:t>
            </a:r>
            <a:r>
              <a:rPr lang="en-US" sz="2600" dirty="0">
                <a:solidFill>
                  <a:srgbClr val="002060"/>
                </a:solidFill>
              </a:rPr>
              <a:t> (</a:t>
            </a:r>
            <a:r>
              <a:rPr lang="en-US" sz="2600" dirty="0" err="1">
                <a:solidFill>
                  <a:srgbClr val="002060"/>
                </a:solidFill>
              </a:rPr>
              <a:t>zaxira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nusxalari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bilan</a:t>
            </a:r>
            <a:r>
              <a:rPr lang="en-US" sz="2600" dirty="0">
                <a:solidFill>
                  <a:srgbClr val="002060"/>
                </a:solidFill>
              </a:rPr>
              <a:t>) </a:t>
            </a:r>
            <a:r>
              <a:rPr lang="en-US" sz="2600" dirty="0" err="1">
                <a:solidFill>
                  <a:srgbClr val="002060"/>
                </a:solidFill>
              </a:rPr>
              <a:t>va</a:t>
            </a:r>
            <a:r>
              <a:rPr lang="en-US" sz="2600" dirty="0">
                <a:solidFill>
                  <a:srgbClr val="002060"/>
                </a:solidFill>
              </a:rPr>
              <a:t> minimal </a:t>
            </a:r>
            <a:r>
              <a:rPr lang="en-US" sz="2600" dirty="0" err="1">
                <a:solidFill>
                  <a:srgbClr val="002060"/>
                </a:solidFill>
              </a:rPr>
              <a:t>uzilishlar</a:t>
            </a:r>
            <a:r>
              <a:rPr lang="en-US" sz="2600" dirty="0">
                <a:solidFill>
                  <a:srgbClr val="002060"/>
                </a:solidFill>
              </a:rPr>
              <a:t>.</a:t>
            </a:r>
          </a:p>
          <a:p>
            <a:pPr marL="0" indent="0" algn="just">
              <a:buNone/>
            </a:pPr>
            <a:r>
              <a:rPr lang="en-US" sz="2600" dirty="0"/>
              <a:t>•	</a:t>
            </a:r>
            <a:r>
              <a:rPr lang="en-US" sz="2600" b="1" dirty="0">
                <a:solidFill>
                  <a:srgbClr val="C00000"/>
                </a:solidFill>
              </a:rPr>
              <a:t>100% </a:t>
            </a:r>
            <a:r>
              <a:rPr lang="en-US" sz="2600" b="1" dirty="0" err="1">
                <a:solidFill>
                  <a:srgbClr val="C00000"/>
                </a:solidFill>
              </a:rPr>
              <a:t>bulutli</a:t>
            </a:r>
            <a:r>
              <a:rPr lang="en-US" sz="2600" b="1" dirty="0">
                <a:solidFill>
                  <a:srgbClr val="C00000"/>
                </a:solidFill>
              </a:rPr>
              <a:t> </a:t>
            </a:r>
            <a:r>
              <a:rPr lang="en-US" sz="2600" b="1" dirty="0" err="1">
                <a:solidFill>
                  <a:srgbClr val="C00000"/>
                </a:solidFill>
              </a:rPr>
              <a:t>hisoblash</a:t>
            </a:r>
            <a:r>
              <a:rPr lang="en-US" sz="2600" b="1" dirty="0">
                <a:solidFill>
                  <a:srgbClr val="C00000"/>
                </a:solidFill>
              </a:rPr>
              <a:t> </a:t>
            </a:r>
            <a:r>
              <a:rPr lang="en-US" sz="2600" b="1" dirty="0" err="1">
                <a:solidFill>
                  <a:srgbClr val="C00000"/>
                </a:solidFill>
              </a:rPr>
              <a:t>konfiguratsiyasi</a:t>
            </a:r>
            <a:r>
              <a:rPr lang="en-US" sz="2600" b="1" dirty="0">
                <a:solidFill>
                  <a:srgbClr val="C00000"/>
                </a:solidFill>
              </a:rPr>
              <a:t>: </a:t>
            </a:r>
            <a:r>
              <a:rPr lang="en-US" sz="2600" dirty="0" err="1">
                <a:solidFill>
                  <a:srgbClr val="002060"/>
                </a:solidFill>
              </a:rPr>
              <a:t>kontent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provayderi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yoki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bulutli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xizmatlar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Bundan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tashqari</a:t>
            </a:r>
            <a:r>
              <a:rPr lang="en-US" sz="2600" dirty="0">
                <a:solidFill>
                  <a:srgbClr val="002060"/>
                </a:solidFill>
              </a:rPr>
              <a:t>, </a:t>
            </a:r>
            <a:r>
              <a:rPr lang="en-US" sz="2600" dirty="0" err="1">
                <a:solidFill>
                  <a:srgbClr val="002060"/>
                </a:solidFill>
              </a:rPr>
              <a:t>infratuzilma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provayderi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yoki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bulut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platformasi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tomonidan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taqdim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etilgan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har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qanday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turdagi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dasturiy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ta'minotni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o'rnatishga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buyurtma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berishingiz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mumkin</a:t>
            </a:r>
            <a:r>
              <a:rPr lang="en-US" sz="2600" dirty="0">
                <a:solidFill>
                  <a:srgbClr val="002060"/>
                </a:solidFill>
              </a:rPr>
              <a:t>. </a:t>
            </a:r>
            <a:r>
              <a:rPr lang="en-US" sz="2600" dirty="0" err="1">
                <a:solidFill>
                  <a:srgbClr val="002060"/>
                </a:solidFill>
              </a:rPr>
              <a:t>Bulutli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hisoblashning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asosiy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afzalligi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uning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soddaligi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va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kam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investitsiyalar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bilan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foydalanish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qobiliyatidir</a:t>
            </a:r>
            <a:r>
              <a:rPr lang="en-US" sz="2600" dirty="0">
                <a:solidFill>
                  <a:srgbClr val="002060"/>
                </a:solidFill>
              </a:rPr>
              <a:t>.</a:t>
            </a:r>
          </a:p>
          <a:p>
            <a:pPr marL="0" indent="0" algn="just">
              <a:buNone/>
            </a:pPr>
            <a:endParaRPr lang="ru-RU" sz="2600" dirty="0"/>
          </a:p>
        </p:txBody>
      </p:sp>
    </p:spTree>
    <p:extLst>
      <p:ext uri="{BB962C8B-B14F-4D97-AF65-F5344CB8AC3E}">
        <p14:creationId xmlns:p14="http://schemas.microsoft.com/office/powerpoint/2010/main" val="10204673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32B17250-8596-4519-B28A-E860800BCF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0237" y="446991"/>
            <a:ext cx="11231880" cy="6178892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2600" dirty="0">
                <a:solidFill>
                  <a:srgbClr val="002060"/>
                </a:solidFill>
              </a:rPr>
              <a:t>•	</a:t>
            </a:r>
            <a:r>
              <a:rPr lang="en-US" sz="2600" b="1" dirty="0" err="1">
                <a:solidFill>
                  <a:srgbClr val="C00000"/>
                </a:solidFill>
              </a:rPr>
              <a:t>Axborotni</a:t>
            </a:r>
            <a:r>
              <a:rPr lang="en-US" sz="2600" b="1" dirty="0">
                <a:solidFill>
                  <a:srgbClr val="C00000"/>
                </a:solidFill>
              </a:rPr>
              <a:t> </a:t>
            </a:r>
            <a:r>
              <a:rPr lang="en-US" sz="2600" b="1" dirty="0" err="1">
                <a:solidFill>
                  <a:srgbClr val="C00000"/>
                </a:solidFill>
              </a:rPr>
              <a:t>ko'chirish</a:t>
            </a:r>
            <a:r>
              <a:rPr lang="en-US" sz="2600" b="1" dirty="0">
                <a:solidFill>
                  <a:srgbClr val="C00000"/>
                </a:solidFill>
              </a:rPr>
              <a:t> </a:t>
            </a:r>
            <a:r>
              <a:rPr lang="en-US" sz="2600" b="1" dirty="0" err="1">
                <a:solidFill>
                  <a:srgbClr val="C00000"/>
                </a:solidFill>
              </a:rPr>
              <a:t>qobiliyati</a:t>
            </a:r>
            <a:r>
              <a:rPr lang="en-US" sz="2600" b="1" dirty="0">
                <a:solidFill>
                  <a:srgbClr val="C00000"/>
                </a:solidFill>
              </a:rPr>
              <a:t>: </a:t>
            </a:r>
            <a:r>
              <a:rPr lang="en-US" sz="2600" dirty="0" err="1">
                <a:solidFill>
                  <a:srgbClr val="002060"/>
                </a:solidFill>
              </a:rPr>
              <a:t>dastlab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provayderlar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bo'lsa</a:t>
            </a:r>
            <a:r>
              <a:rPr lang="en-US" sz="2600" dirty="0">
                <a:solidFill>
                  <a:srgbClr val="002060"/>
                </a:solidFill>
              </a:rPr>
              <a:t>-da </a:t>
            </a:r>
            <a:r>
              <a:rPr lang="en-US" sz="2600" dirty="0" err="1">
                <a:solidFill>
                  <a:srgbClr val="002060"/>
                </a:solidFill>
              </a:rPr>
              <a:t>bulutli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saqlash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Ulardan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asosan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biznes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foydalanuvchilari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foydalangan</a:t>
            </a:r>
            <a:r>
              <a:rPr lang="en-US" sz="2600" dirty="0">
                <a:solidFill>
                  <a:srgbClr val="002060"/>
                </a:solidFill>
              </a:rPr>
              <a:t>, </a:t>
            </a:r>
            <a:r>
              <a:rPr lang="en-US" sz="2600" dirty="0" err="1">
                <a:solidFill>
                  <a:srgbClr val="002060"/>
                </a:solidFill>
              </a:rPr>
              <a:t>bugungi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kunda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hatto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uy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foydalanuvchilari</a:t>
            </a:r>
            <a:r>
              <a:rPr lang="en-US" sz="2600" dirty="0">
                <a:solidFill>
                  <a:srgbClr val="002060"/>
                </a:solidFill>
              </a:rPr>
              <a:t> ham </a:t>
            </a:r>
            <a:r>
              <a:rPr lang="en-US" sz="2600" dirty="0" err="1">
                <a:solidFill>
                  <a:srgbClr val="002060"/>
                </a:solidFill>
              </a:rPr>
              <a:t>bulutli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hisoblashni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yaxshi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bilishadi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va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undan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kuchli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mobil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telefonlari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va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planshetlarida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tobora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ko'proq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foydalanmoqda</a:t>
            </a:r>
            <a:r>
              <a:rPr lang="en-US" sz="2600" dirty="0">
                <a:solidFill>
                  <a:srgbClr val="002060"/>
                </a:solidFill>
              </a:rPr>
              <a:t>.</a:t>
            </a:r>
          </a:p>
          <a:p>
            <a:pPr marL="0" indent="0" algn="just">
              <a:buNone/>
            </a:pPr>
            <a:r>
              <a:rPr lang="en-US" sz="2600" dirty="0">
                <a:solidFill>
                  <a:srgbClr val="002060"/>
                </a:solidFill>
              </a:rPr>
              <a:t>•	</a:t>
            </a:r>
            <a:r>
              <a:rPr lang="en-US" sz="2600" b="1" dirty="0" err="1">
                <a:solidFill>
                  <a:srgbClr val="C00000"/>
                </a:solidFill>
              </a:rPr>
              <a:t>Darhol</a:t>
            </a:r>
            <a:r>
              <a:rPr lang="en-US" sz="2600" b="1" dirty="0">
                <a:solidFill>
                  <a:srgbClr val="C00000"/>
                </a:solidFill>
              </a:rPr>
              <a:t> </a:t>
            </a:r>
            <a:r>
              <a:rPr lang="en-US" sz="2600" b="1" dirty="0" err="1">
                <a:solidFill>
                  <a:srgbClr val="C00000"/>
                </a:solidFill>
              </a:rPr>
              <a:t>va</a:t>
            </a:r>
            <a:r>
              <a:rPr lang="en-US" sz="2600" b="1" dirty="0">
                <a:solidFill>
                  <a:srgbClr val="C00000"/>
                </a:solidFill>
              </a:rPr>
              <a:t> past </a:t>
            </a:r>
            <a:r>
              <a:rPr lang="en-US" sz="2600" b="1" dirty="0" err="1">
                <a:solidFill>
                  <a:srgbClr val="C00000"/>
                </a:solidFill>
              </a:rPr>
              <a:t>xavf</a:t>
            </a:r>
            <a:r>
              <a:rPr lang="en-US" sz="2600" b="1" dirty="0">
                <a:solidFill>
                  <a:srgbClr val="C00000"/>
                </a:solidFill>
              </a:rPr>
              <a:t>: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darhol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boshlashingiz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mumkin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va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sizga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katta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sarmoya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kerak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emas</a:t>
            </a:r>
            <a:r>
              <a:rPr lang="en-US" sz="2600" dirty="0">
                <a:solidFill>
                  <a:srgbClr val="002060"/>
                </a:solidFill>
              </a:rPr>
              <a:t>. </a:t>
            </a:r>
            <a:r>
              <a:rPr lang="en-US" sz="2600" dirty="0" err="1">
                <a:solidFill>
                  <a:srgbClr val="002060"/>
                </a:solidFill>
              </a:rPr>
              <a:t>ning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ilovalari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bulutli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hisoblash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Ularga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ko'pincha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haftalar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yoki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oylar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emas</a:t>
            </a:r>
            <a:r>
              <a:rPr lang="en-US" sz="2600" dirty="0">
                <a:solidFill>
                  <a:srgbClr val="002060"/>
                </a:solidFill>
              </a:rPr>
              <a:t>, </a:t>
            </a:r>
            <a:r>
              <a:rPr lang="en-US" sz="2600" dirty="0" err="1">
                <a:solidFill>
                  <a:srgbClr val="002060"/>
                </a:solidFill>
              </a:rPr>
              <a:t>balki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kunlar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yoki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soatlarda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kirish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mumkin</a:t>
            </a:r>
            <a:r>
              <a:rPr lang="en-US" sz="2600" dirty="0">
                <a:solidFill>
                  <a:srgbClr val="002060"/>
                </a:solidFill>
              </a:rPr>
              <a:t>. </a:t>
            </a:r>
            <a:r>
              <a:rPr lang="en-US" sz="2600" dirty="0" err="1">
                <a:solidFill>
                  <a:srgbClr val="002060"/>
                </a:solidFill>
              </a:rPr>
              <a:t>Ajoyib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moslashtirish</a:t>
            </a:r>
            <a:endParaRPr lang="en-US" sz="2600" dirty="0">
              <a:solidFill>
                <a:srgbClr val="002060"/>
              </a:solidFill>
            </a:endParaRPr>
          </a:p>
          <a:p>
            <a:pPr marL="0" indent="0" algn="just">
              <a:buNone/>
            </a:pPr>
            <a:r>
              <a:rPr lang="en-US" sz="2600" dirty="0">
                <a:solidFill>
                  <a:srgbClr val="002060"/>
                </a:solidFill>
              </a:rPr>
              <a:t>•	</a:t>
            </a:r>
            <a:r>
              <a:rPr lang="en-US" sz="2600" b="1" dirty="0" err="1">
                <a:solidFill>
                  <a:srgbClr val="C00000"/>
                </a:solidFill>
              </a:rPr>
              <a:t>Avtomatik</a:t>
            </a:r>
            <a:r>
              <a:rPr lang="en-US" sz="2600" b="1" dirty="0">
                <a:solidFill>
                  <a:srgbClr val="C00000"/>
                </a:solidFill>
              </a:rPr>
              <a:t> </a:t>
            </a:r>
            <a:r>
              <a:rPr lang="en-US" sz="2600" b="1" dirty="0" err="1">
                <a:solidFill>
                  <a:srgbClr val="C00000"/>
                </a:solidFill>
              </a:rPr>
              <a:t>yangilanishlar</a:t>
            </a:r>
            <a:r>
              <a:rPr lang="en-US" sz="2600" b="1" dirty="0">
                <a:solidFill>
                  <a:srgbClr val="C00000"/>
                </a:solidFill>
              </a:rPr>
              <a:t>: </a:t>
            </a:r>
            <a:r>
              <a:rPr lang="en-US" sz="2600" dirty="0" err="1">
                <a:solidFill>
                  <a:srgbClr val="002060"/>
                </a:solidFill>
              </a:rPr>
              <a:t>Hisoblash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resurslariga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salbiy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ta'sir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ko'rsatmaydi</a:t>
            </a:r>
            <a:r>
              <a:rPr lang="en-US" sz="2600" dirty="0">
                <a:solidFill>
                  <a:srgbClr val="002060"/>
                </a:solidFill>
              </a:rPr>
              <a:t>. </a:t>
            </a:r>
            <a:r>
              <a:rPr lang="en-US" sz="2600" dirty="0" err="1">
                <a:solidFill>
                  <a:srgbClr val="002060"/>
                </a:solidFill>
              </a:rPr>
              <a:t>Ilovani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so‘nggi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versiyaga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yangilash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mijozlardan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dasturni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sozlash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va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qayta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o‘rnatish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uchun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vaqt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va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resurslarni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sarflashni</a:t>
            </a:r>
            <a:r>
              <a:rPr lang="en-US" sz="2600" dirty="0">
                <a:solidFill>
                  <a:srgbClr val="002060"/>
                </a:solidFill>
              </a:rPr>
              <a:t> talab </a:t>
            </a:r>
            <a:r>
              <a:rPr lang="en-US" sz="2600" dirty="0" err="1">
                <a:solidFill>
                  <a:srgbClr val="002060"/>
                </a:solidFill>
              </a:rPr>
              <a:t>qiladi</a:t>
            </a:r>
            <a:r>
              <a:rPr lang="en-US" sz="2600" dirty="0">
                <a:solidFill>
                  <a:srgbClr val="002060"/>
                </a:solidFill>
              </a:rPr>
              <a:t>. </a:t>
            </a:r>
            <a:r>
              <a:rPr lang="en-US" sz="2600" dirty="0" err="1">
                <a:solidFill>
                  <a:srgbClr val="002060"/>
                </a:solidFill>
              </a:rPr>
              <a:t>Bulutli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hisoblash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bilan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siz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ishingizni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yangilash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yoki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saqlab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qolish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o'rtasida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tanlov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qilishingiz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shart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emas</a:t>
            </a:r>
            <a:r>
              <a:rPr lang="en-US" sz="2600" dirty="0">
                <a:solidFill>
                  <a:srgbClr val="002060"/>
                </a:solidFill>
              </a:rPr>
              <a:t>. </a:t>
            </a:r>
            <a:r>
              <a:rPr lang="en-US" sz="2600" dirty="0" err="1">
                <a:solidFill>
                  <a:srgbClr val="002060"/>
                </a:solidFill>
              </a:rPr>
              <a:t>Shaxsiylashtirish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va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integratsiya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yangilash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vaqtida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avtomatik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ravishda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saqlanadi</a:t>
            </a:r>
            <a:r>
              <a:rPr lang="en-US" sz="2600" dirty="0">
                <a:solidFill>
                  <a:srgbClr val="002060"/>
                </a:solidFill>
              </a:rPr>
              <a:t>.</a:t>
            </a:r>
          </a:p>
          <a:p>
            <a:pPr marL="0" indent="0" algn="just">
              <a:buNone/>
            </a:pPr>
            <a:r>
              <a:rPr lang="en-US" sz="2600" dirty="0">
                <a:solidFill>
                  <a:srgbClr val="002060"/>
                </a:solidFill>
              </a:rPr>
              <a:t>•	</a:t>
            </a:r>
            <a:r>
              <a:rPr lang="en-US" sz="2600" b="1" dirty="0" err="1">
                <a:solidFill>
                  <a:srgbClr val="C00000"/>
                </a:solidFill>
              </a:rPr>
              <a:t>Energiyadan</a:t>
            </a:r>
            <a:r>
              <a:rPr lang="en-US" sz="2600" b="1" dirty="0">
                <a:solidFill>
                  <a:srgbClr val="C00000"/>
                </a:solidFill>
              </a:rPr>
              <a:t> </a:t>
            </a:r>
            <a:r>
              <a:rPr lang="en-US" sz="2600" b="1" dirty="0" err="1">
                <a:solidFill>
                  <a:srgbClr val="C00000"/>
                </a:solidFill>
              </a:rPr>
              <a:t>yanada</a:t>
            </a:r>
            <a:r>
              <a:rPr lang="en-US" sz="2600" b="1" dirty="0">
                <a:solidFill>
                  <a:srgbClr val="C00000"/>
                </a:solidFill>
              </a:rPr>
              <a:t> </a:t>
            </a:r>
            <a:r>
              <a:rPr lang="en-US" sz="2600" b="1" dirty="0" err="1">
                <a:solidFill>
                  <a:srgbClr val="C00000"/>
                </a:solidFill>
              </a:rPr>
              <a:t>samarali</a:t>
            </a:r>
            <a:r>
              <a:rPr lang="en-US" sz="2600" b="1" dirty="0">
                <a:solidFill>
                  <a:srgbClr val="C00000"/>
                </a:solidFill>
              </a:rPr>
              <a:t> </a:t>
            </a:r>
            <a:r>
              <a:rPr lang="en-US" sz="2600" b="1" dirty="0" err="1">
                <a:solidFill>
                  <a:srgbClr val="C00000"/>
                </a:solidFill>
              </a:rPr>
              <a:t>foydalanish</a:t>
            </a:r>
            <a:r>
              <a:rPr lang="en-US" sz="2600" b="1" dirty="0">
                <a:solidFill>
                  <a:srgbClr val="C00000"/>
                </a:solidFill>
              </a:rPr>
              <a:t>: </a:t>
            </a:r>
            <a:r>
              <a:rPr lang="en-US" sz="2600" dirty="0">
                <a:solidFill>
                  <a:srgbClr val="002060"/>
                </a:solidFill>
              </a:rPr>
              <a:t>Bu </a:t>
            </a:r>
            <a:r>
              <a:rPr lang="en-US" sz="2600" dirty="0" err="1">
                <a:solidFill>
                  <a:srgbClr val="002060"/>
                </a:solidFill>
              </a:rPr>
              <a:t>sizning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infratuzilmangizni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boshqarish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uchun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zarur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bo'lgan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energiya</a:t>
            </a:r>
            <a:r>
              <a:rPr lang="en-US" sz="2600" dirty="0">
                <a:solidFill>
                  <a:srgbClr val="002060"/>
                </a:solidFill>
              </a:rPr>
              <a:t>. </a:t>
            </a:r>
            <a:r>
              <a:rPr lang="en-US" sz="2600" dirty="0" err="1">
                <a:solidFill>
                  <a:srgbClr val="002060"/>
                </a:solidFill>
              </a:rPr>
              <a:t>An'anaviy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ma'lumotlar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markazlarida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serverlar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zarur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bo'lganidan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ko'ra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ko'proq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energiya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sarflaydi</a:t>
            </a:r>
            <a:r>
              <a:rPr lang="en-US" sz="2600" dirty="0">
                <a:solidFill>
                  <a:srgbClr val="002060"/>
                </a:solidFill>
              </a:rPr>
              <a:t>.</a:t>
            </a:r>
          </a:p>
          <a:p>
            <a:pPr marL="0" indent="0" algn="just">
              <a:buNone/>
            </a:pPr>
            <a:endParaRPr lang="ru-RU" sz="26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55000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0F1AC89F-F1A4-4345-AD32-D07BFCF617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9316" y="1662552"/>
            <a:ext cx="10664483" cy="4351338"/>
          </a:xfrm>
        </p:spPr>
        <p:txBody>
          <a:bodyPr/>
          <a:lstStyle/>
          <a:p>
            <a:pPr marL="0" indent="0" algn="just">
              <a:buNone/>
            </a:pPr>
            <a:r>
              <a:rPr lang="en-US" dirty="0">
                <a:solidFill>
                  <a:srgbClr val="002060"/>
                </a:solidFill>
              </a:rPr>
              <a:t>•	</a:t>
            </a:r>
            <a:r>
              <a:rPr lang="en-US" b="1" dirty="0" err="1">
                <a:solidFill>
                  <a:srgbClr val="C00000"/>
                </a:solidFill>
              </a:rPr>
              <a:t>Ilova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va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ma'lumotlarni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saqlashni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markazlashtirish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xizmat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ko'rsatuvchi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provayderlarni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o'zaro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bog'liq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qiladi</a:t>
            </a:r>
            <a:r>
              <a:rPr lang="en-US" dirty="0">
                <a:solidFill>
                  <a:srgbClr val="002060"/>
                </a:solidFill>
              </a:rPr>
              <a:t>.</a:t>
            </a:r>
          </a:p>
          <a:p>
            <a:pPr marL="0" indent="0" algn="just">
              <a:buNone/>
            </a:pPr>
            <a:r>
              <a:rPr lang="en-US" dirty="0">
                <a:solidFill>
                  <a:srgbClr val="002060"/>
                </a:solidFill>
              </a:rPr>
              <a:t>•	</a:t>
            </a:r>
            <a:r>
              <a:rPr lang="en-US" b="1" dirty="0" err="1">
                <a:solidFill>
                  <a:srgbClr val="C00000"/>
                </a:solidFill>
              </a:rPr>
              <a:t>Ilovalarning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mavjudligi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Internetning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mavjudligiga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bog'liq</a:t>
            </a:r>
            <a:r>
              <a:rPr lang="en-US" dirty="0">
                <a:solidFill>
                  <a:srgbClr val="002060"/>
                </a:solidFill>
              </a:rPr>
              <a:t>.</a:t>
            </a:r>
          </a:p>
          <a:p>
            <a:pPr marL="0" indent="0" algn="just">
              <a:buNone/>
            </a:pPr>
            <a:r>
              <a:rPr lang="en-US" dirty="0">
                <a:solidFill>
                  <a:srgbClr val="002060"/>
                </a:solidFill>
              </a:rPr>
              <a:t>•	</a:t>
            </a:r>
            <a:r>
              <a:rPr lang="en-US" b="1" dirty="0" err="1">
                <a:solidFill>
                  <a:srgbClr val="C00000"/>
                </a:solidFill>
              </a:rPr>
              <a:t>Xizmatlarning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ishonchliligi</a:t>
            </a:r>
            <a:r>
              <a:rPr lang="en-US" b="1" dirty="0">
                <a:solidFill>
                  <a:srgbClr val="C00000"/>
                </a:solidFill>
              </a:rPr>
              <a:t>: </a:t>
            </a:r>
            <a:r>
              <a:rPr lang="en-US" dirty="0" err="1">
                <a:solidFill>
                  <a:srgbClr val="002060"/>
                </a:solidFill>
              </a:rPr>
              <a:t>Turli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tashkilotlarning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xizmat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ko'rsatuvchi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provayderlarining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texnik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va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moliyaviy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sog'lig'iga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tayanish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monopoliya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va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ortiqcha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xizmatlar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paydo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bo'lishi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mumkin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bo'lgan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muhitga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olib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kelishi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mumkin</a:t>
            </a:r>
            <a:r>
              <a:rPr lang="en-US" dirty="0">
                <a:solidFill>
                  <a:srgbClr val="002060"/>
                </a:solidFill>
              </a:rPr>
              <a:t>.</a:t>
            </a:r>
          </a:p>
          <a:p>
            <a:pPr marL="0" indent="0" algn="just">
              <a:buNone/>
            </a:pPr>
            <a:r>
              <a:rPr lang="en-US" dirty="0">
                <a:solidFill>
                  <a:srgbClr val="002060"/>
                </a:solidFill>
              </a:rPr>
              <a:t>•	</a:t>
            </a:r>
            <a:r>
              <a:rPr lang="en-US" b="1" dirty="0" err="1">
                <a:solidFill>
                  <a:srgbClr val="C00000"/>
                </a:solidFill>
              </a:rPr>
              <a:t>Xizmatlarning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mavjudligi</a:t>
            </a:r>
            <a:r>
              <a:rPr lang="en-US" b="1" dirty="0">
                <a:solidFill>
                  <a:srgbClr val="C00000"/>
                </a:solidFill>
              </a:rPr>
              <a:t>: </a:t>
            </a:r>
            <a:r>
              <a:rPr lang="en-US" dirty="0" err="1">
                <a:solidFill>
                  <a:srgbClr val="002060"/>
                </a:solidFill>
              </a:rPr>
              <a:t>Yuqori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darajada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ixtisoslashgan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xizmatlarni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tarmoqda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joylashtirish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uchun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bir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necha</a:t>
            </a:r>
            <a:r>
              <a:rPr lang="en-US" dirty="0">
                <a:solidFill>
                  <a:srgbClr val="002060"/>
                </a:solidFill>
              </a:rPr>
              <a:t> oy </a:t>
            </a:r>
            <a:r>
              <a:rPr lang="en-US" dirty="0" err="1">
                <a:solidFill>
                  <a:srgbClr val="002060"/>
                </a:solidFill>
              </a:rPr>
              <a:t>yoki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yillar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ketishi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mumkin</a:t>
            </a:r>
            <a:r>
              <a:rPr lang="en-US" dirty="0">
                <a:solidFill>
                  <a:srgbClr val="002060"/>
                </a:solidFill>
              </a:rPr>
              <a:t>.</a:t>
            </a:r>
          </a:p>
          <a:p>
            <a:pPr marL="0" indent="0" algn="just">
              <a:buNone/>
            </a:pP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704C654B-D8C6-4542-ABE2-76829CF784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9317" y="336989"/>
            <a:ext cx="10664483" cy="1325563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rgbClr val="C00000"/>
                </a:solidFill>
              </a:rPr>
              <a:t>4. </a:t>
            </a:r>
            <a:r>
              <a:rPr lang="en-US" sz="4000" b="1" dirty="0" err="1">
                <a:solidFill>
                  <a:srgbClr val="C00000"/>
                </a:solidFill>
              </a:rPr>
              <a:t>Bulutli</a:t>
            </a:r>
            <a:r>
              <a:rPr lang="en-US" sz="4000" b="1" dirty="0">
                <a:solidFill>
                  <a:srgbClr val="C00000"/>
                </a:solidFill>
              </a:rPr>
              <a:t> </a:t>
            </a:r>
            <a:r>
              <a:rPr lang="en-US" sz="4000" b="1" dirty="0" err="1">
                <a:solidFill>
                  <a:srgbClr val="C00000"/>
                </a:solidFill>
              </a:rPr>
              <a:t>hisoblashning</a:t>
            </a:r>
            <a:r>
              <a:rPr lang="en-US" sz="4000" b="1" dirty="0">
                <a:solidFill>
                  <a:srgbClr val="C00000"/>
                </a:solidFill>
              </a:rPr>
              <a:t> </a:t>
            </a:r>
            <a:r>
              <a:rPr lang="en-US" sz="4000" b="1" dirty="0" err="1">
                <a:solidFill>
                  <a:srgbClr val="C00000"/>
                </a:solidFill>
              </a:rPr>
              <a:t>kamchiliklari</a:t>
            </a:r>
            <a:r>
              <a:rPr lang="en-US" sz="4000" b="1" dirty="0">
                <a:solidFill>
                  <a:srgbClr val="C00000"/>
                </a:solidFill>
              </a:rPr>
              <a:t>:</a:t>
            </a:r>
            <a:endParaRPr lang="ru-RU" sz="4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04937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7DFAD6EC-4E59-4D55-9387-257F11EAA4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4351338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en-US" dirty="0">
                <a:solidFill>
                  <a:srgbClr val="002060"/>
                </a:solidFill>
              </a:rPr>
              <a:t>•	</a:t>
            </a:r>
            <a:r>
              <a:rPr lang="en-US" b="1" dirty="0" err="1">
                <a:solidFill>
                  <a:srgbClr val="C00000"/>
                </a:solidFill>
              </a:rPr>
              <a:t>foydalanish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etukligi</a:t>
            </a:r>
            <a:r>
              <a:rPr lang="en-US" b="1" dirty="0">
                <a:solidFill>
                  <a:srgbClr val="C00000"/>
                </a:solidFill>
              </a:rPr>
              <a:t>: </a:t>
            </a:r>
            <a:r>
              <a:rPr lang="en-US" dirty="0" err="1">
                <a:solidFill>
                  <a:srgbClr val="002060"/>
                </a:solidFill>
              </a:rPr>
              <a:t>Ilova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doimiy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ravishda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oʻz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interfeysini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oʻzgartirib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turishini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bildiradi</a:t>
            </a:r>
            <a:r>
              <a:rPr lang="en-US" dirty="0">
                <a:solidFill>
                  <a:srgbClr val="002060"/>
                </a:solidFill>
              </a:rPr>
              <a:t>, </a:t>
            </a:r>
            <a:r>
              <a:rPr lang="en-US" dirty="0" err="1">
                <a:solidFill>
                  <a:srgbClr val="002060"/>
                </a:solidFill>
              </a:rPr>
              <a:t>shuning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uchun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texnologik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boʻlmagan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tashkilotlar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uchun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oʻrganish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egri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chizigʻi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ilovadan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avtomatik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foydalanish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kabi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keskin</a:t>
            </a:r>
            <a:r>
              <a:rPr lang="en-US" dirty="0">
                <a:solidFill>
                  <a:srgbClr val="002060"/>
                </a:solidFill>
              </a:rPr>
              <a:t>.</a:t>
            </a:r>
          </a:p>
          <a:p>
            <a:pPr marL="0" indent="0" algn="just">
              <a:buNone/>
            </a:pPr>
            <a:r>
              <a:rPr lang="en-US" dirty="0">
                <a:solidFill>
                  <a:srgbClr val="002060"/>
                </a:solidFill>
              </a:rPr>
              <a:t>•	</a:t>
            </a:r>
            <a:r>
              <a:rPr lang="en-US" b="1" dirty="0" err="1">
                <a:solidFill>
                  <a:srgbClr val="C00000"/>
                </a:solidFill>
              </a:rPr>
              <a:t>Xavfsizlik</a:t>
            </a:r>
            <a:r>
              <a:rPr lang="en-US" b="1" dirty="0">
                <a:solidFill>
                  <a:srgbClr val="C00000"/>
                </a:solidFill>
              </a:rPr>
              <a:t>: </a:t>
            </a:r>
            <a:r>
              <a:rPr lang="en-US" dirty="0" err="1">
                <a:solidFill>
                  <a:srgbClr val="002060"/>
                </a:solidFill>
              </a:rPr>
              <a:t>Tashkilot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ma'lumotlari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o'z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manziliga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erishish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uchun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turli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yo'llarni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bosib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o'tishi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kerak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va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bu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yo'llarning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barchasi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va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ularning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kanallari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xavfsiz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protokollardan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foydalanganda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muammoli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bo'lishi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mumkin</a:t>
            </a:r>
            <a:r>
              <a:rPr lang="en-US" dirty="0">
                <a:solidFill>
                  <a:srgbClr val="002060"/>
                </a:solidFill>
              </a:rPr>
              <a:t>.</a:t>
            </a:r>
          </a:p>
          <a:p>
            <a:pPr marL="0" indent="0" algn="just">
              <a:buNone/>
            </a:pPr>
            <a:r>
              <a:rPr lang="en-US" dirty="0">
                <a:solidFill>
                  <a:srgbClr val="002060"/>
                </a:solidFill>
              </a:rPr>
              <a:t>•	</a:t>
            </a:r>
            <a:r>
              <a:rPr lang="en-US" b="1" dirty="0" err="1">
                <a:solidFill>
                  <a:srgbClr val="C00000"/>
                </a:solidFill>
              </a:rPr>
              <a:t>Uzoq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muddatli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kengayish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qobiliyati</a:t>
            </a:r>
            <a:r>
              <a:rPr lang="en-US" b="1" dirty="0">
                <a:solidFill>
                  <a:srgbClr val="C00000"/>
                </a:solidFill>
              </a:rPr>
              <a:t>: </a:t>
            </a:r>
            <a:r>
              <a:rPr lang="en-US" dirty="0" err="1">
                <a:solidFill>
                  <a:srgbClr val="002060"/>
                </a:solidFill>
              </a:rPr>
              <a:t>Ko'proq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foydalanuvchilar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bulutli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infratuzilmani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o'zlashtirgani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sayin</a:t>
            </a:r>
            <a:r>
              <a:rPr lang="en-US" dirty="0">
                <a:solidFill>
                  <a:srgbClr val="002060"/>
                </a:solidFill>
              </a:rPr>
              <a:t>, </a:t>
            </a:r>
            <a:r>
              <a:rPr lang="en-US" dirty="0" err="1">
                <a:solidFill>
                  <a:srgbClr val="002060"/>
                </a:solidFill>
              </a:rPr>
              <a:t>provayder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xizmatlarining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tiqilib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qolishi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ortadi</a:t>
            </a:r>
            <a:r>
              <a:rPr lang="en-US" dirty="0">
                <a:solidFill>
                  <a:srgbClr val="002060"/>
                </a:solidFill>
              </a:rPr>
              <a:t>.</a:t>
            </a:r>
          </a:p>
          <a:p>
            <a:pPr marL="0" indent="0" algn="just">
              <a:buNone/>
            </a:pP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92848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215A8E0-A9E4-4F0E-8E0D-9EF0708CF3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7397" y="281720"/>
            <a:ext cx="11057206" cy="854906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rgbClr val="C00000"/>
                </a:solidFill>
              </a:rPr>
              <a:t>5. </a:t>
            </a:r>
            <a:r>
              <a:rPr lang="en-US" sz="4000" b="1" dirty="0" err="1">
                <a:solidFill>
                  <a:srgbClr val="C00000"/>
                </a:solidFill>
              </a:rPr>
              <a:t>Bulutli</a:t>
            </a:r>
            <a:r>
              <a:rPr lang="en-US" sz="4000" b="1" dirty="0">
                <a:solidFill>
                  <a:srgbClr val="C00000"/>
                </a:solidFill>
              </a:rPr>
              <a:t> </a:t>
            </a:r>
            <a:r>
              <a:rPr lang="en-US" sz="4000" b="1" dirty="0" err="1">
                <a:solidFill>
                  <a:srgbClr val="C00000"/>
                </a:solidFill>
              </a:rPr>
              <a:t>hisoblashdan</a:t>
            </a:r>
            <a:r>
              <a:rPr lang="en-US" sz="4000" b="1" dirty="0">
                <a:solidFill>
                  <a:srgbClr val="C00000"/>
                </a:solidFill>
              </a:rPr>
              <a:t> </a:t>
            </a:r>
            <a:r>
              <a:rPr lang="en-US" sz="4000" b="1" dirty="0" err="1">
                <a:solidFill>
                  <a:srgbClr val="C00000"/>
                </a:solidFill>
              </a:rPr>
              <a:t>foydalanishning</a:t>
            </a:r>
            <a:r>
              <a:rPr lang="en-US" sz="4000" b="1" dirty="0">
                <a:solidFill>
                  <a:srgbClr val="C00000"/>
                </a:solidFill>
              </a:rPr>
              <a:t> 6 </a:t>
            </a:r>
            <a:r>
              <a:rPr lang="en-US" sz="4000" b="1" dirty="0" err="1">
                <a:solidFill>
                  <a:srgbClr val="C00000"/>
                </a:solidFill>
              </a:rPr>
              <a:t>sababi</a:t>
            </a:r>
            <a:r>
              <a:rPr lang="en-US" sz="4000" b="1" dirty="0">
                <a:solidFill>
                  <a:srgbClr val="C00000"/>
                </a:solidFill>
              </a:rPr>
              <a:t>.</a:t>
            </a:r>
            <a:endParaRPr lang="ru-RU" sz="4000" b="1" dirty="0">
              <a:solidFill>
                <a:srgbClr val="C0000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E33062A-84AB-4CD9-90A6-E6626AB2B4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9570" y="1136626"/>
            <a:ext cx="11452860" cy="5489257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2700" b="1" dirty="0">
                <a:solidFill>
                  <a:srgbClr val="C00000"/>
                </a:solidFill>
              </a:rPr>
              <a:t>1. </a:t>
            </a:r>
            <a:r>
              <a:rPr lang="en-US" sz="2700" b="1" dirty="0" err="1">
                <a:solidFill>
                  <a:srgbClr val="C00000"/>
                </a:solidFill>
              </a:rPr>
              <a:t>Moslashuvchanlik</a:t>
            </a:r>
            <a:r>
              <a:rPr lang="en-US" sz="2700" b="1" dirty="0">
                <a:solidFill>
                  <a:srgbClr val="C00000"/>
                </a:solidFill>
              </a:rPr>
              <a:t>: </a:t>
            </a:r>
            <a:r>
              <a:rPr lang="en-US" sz="2700" dirty="0" err="1">
                <a:solidFill>
                  <a:srgbClr val="002060"/>
                </a:solidFill>
              </a:rPr>
              <a:t>Bulutli</a:t>
            </a:r>
            <a:r>
              <a:rPr lang="en-US" sz="2700" dirty="0">
                <a:solidFill>
                  <a:srgbClr val="002060"/>
                </a:solidFill>
              </a:rPr>
              <a:t> </a:t>
            </a:r>
            <a:r>
              <a:rPr lang="en-US" sz="2700" dirty="0" err="1">
                <a:solidFill>
                  <a:srgbClr val="002060"/>
                </a:solidFill>
              </a:rPr>
              <a:t>xizmatlar</a:t>
            </a:r>
            <a:r>
              <a:rPr lang="en-US" sz="2700" dirty="0">
                <a:solidFill>
                  <a:srgbClr val="002060"/>
                </a:solidFill>
              </a:rPr>
              <a:t> </a:t>
            </a:r>
            <a:r>
              <a:rPr lang="en-US" sz="2700" dirty="0" err="1">
                <a:solidFill>
                  <a:srgbClr val="002060"/>
                </a:solidFill>
              </a:rPr>
              <a:t>ortib</a:t>
            </a:r>
            <a:r>
              <a:rPr lang="en-US" sz="2700" dirty="0">
                <a:solidFill>
                  <a:srgbClr val="002060"/>
                </a:solidFill>
              </a:rPr>
              <a:t> </a:t>
            </a:r>
            <a:r>
              <a:rPr lang="en-US" sz="2700" dirty="0" err="1">
                <a:solidFill>
                  <a:srgbClr val="002060"/>
                </a:solidFill>
              </a:rPr>
              <a:t>borayotgan</a:t>
            </a:r>
            <a:r>
              <a:rPr lang="en-US" sz="2700" dirty="0">
                <a:solidFill>
                  <a:srgbClr val="002060"/>
                </a:solidFill>
              </a:rPr>
              <a:t> </a:t>
            </a:r>
            <a:r>
              <a:rPr lang="en-US" sz="2700" dirty="0" err="1">
                <a:solidFill>
                  <a:srgbClr val="002060"/>
                </a:solidFill>
              </a:rPr>
              <a:t>talabga</a:t>
            </a:r>
            <a:r>
              <a:rPr lang="en-US" sz="2700" dirty="0">
                <a:solidFill>
                  <a:srgbClr val="002060"/>
                </a:solidFill>
              </a:rPr>
              <a:t> </a:t>
            </a:r>
            <a:r>
              <a:rPr lang="en-US" sz="2700" dirty="0" err="1">
                <a:solidFill>
                  <a:srgbClr val="002060"/>
                </a:solidFill>
              </a:rPr>
              <a:t>darhol</a:t>
            </a:r>
            <a:r>
              <a:rPr lang="en-US" sz="2700" dirty="0">
                <a:solidFill>
                  <a:srgbClr val="002060"/>
                </a:solidFill>
              </a:rPr>
              <a:t> </a:t>
            </a:r>
            <a:r>
              <a:rPr lang="en-US" sz="2700" dirty="0" err="1">
                <a:solidFill>
                  <a:srgbClr val="002060"/>
                </a:solidFill>
              </a:rPr>
              <a:t>javob</a:t>
            </a:r>
            <a:r>
              <a:rPr lang="en-US" sz="2700" dirty="0">
                <a:solidFill>
                  <a:srgbClr val="002060"/>
                </a:solidFill>
              </a:rPr>
              <a:t> </a:t>
            </a:r>
            <a:r>
              <a:rPr lang="en-US" sz="2700" dirty="0" err="1">
                <a:solidFill>
                  <a:srgbClr val="002060"/>
                </a:solidFill>
              </a:rPr>
              <a:t>berishi</a:t>
            </a:r>
            <a:r>
              <a:rPr lang="en-US" sz="2700" dirty="0">
                <a:solidFill>
                  <a:srgbClr val="002060"/>
                </a:solidFill>
              </a:rPr>
              <a:t> </a:t>
            </a:r>
            <a:r>
              <a:rPr lang="en-US" sz="2700" dirty="0" err="1">
                <a:solidFill>
                  <a:srgbClr val="002060"/>
                </a:solidFill>
              </a:rPr>
              <a:t>mumkin</a:t>
            </a:r>
            <a:r>
              <a:rPr lang="en-US" sz="2700" dirty="0">
                <a:solidFill>
                  <a:srgbClr val="002060"/>
                </a:solidFill>
              </a:rPr>
              <a:t>.</a:t>
            </a:r>
          </a:p>
          <a:p>
            <a:pPr marL="0" indent="0" algn="just">
              <a:buNone/>
            </a:pPr>
            <a:r>
              <a:rPr lang="en-US" sz="2700" b="1" dirty="0">
                <a:solidFill>
                  <a:srgbClr val="C00000"/>
                </a:solidFill>
              </a:rPr>
              <a:t>2. </a:t>
            </a:r>
            <a:r>
              <a:rPr lang="en-US" sz="2700" b="1" dirty="0" err="1">
                <a:solidFill>
                  <a:srgbClr val="C00000"/>
                </a:solidFill>
              </a:rPr>
              <a:t>Tabiiy</a:t>
            </a:r>
            <a:r>
              <a:rPr lang="en-US" sz="2700" b="1" dirty="0">
                <a:solidFill>
                  <a:srgbClr val="C00000"/>
                </a:solidFill>
              </a:rPr>
              <a:t> </a:t>
            </a:r>
            <a:r>
              <a:rPr lang="en-US" sz="2700" b="1" dirty="0" err="1">
                <a:solidFill>
                  <a:srgbClr val="C00000"/>
                </a:solidFill>
              </a:rPr>
              <a:t>ofatlarni</a:t>
            </a:r>
            <a:r>
              <a:rPr lang="en-US" sz="2700" b="1" dirty="0">
                <a:solidFill>
                  <a:srgbClr val="C00000"/>
                </a:solidFill>
              </a:rPr>
              <a:t> </a:t>
            </a:r>
            <a:r>
              <a:rPr lang="en-US" sz="2700" b="1" dirty="0" err="1">
                <a:solidFill>
                  <a:srgbClr val="C00000"/>
                </a:solidFill>
              </a:rPr>
              <a:t>tiklash</a:t>
            </a:r>
            <a:r>
              <a:rPr lang="en-US" sz="2700" b="1" dirty="0">
                <a:solidFill>
                  <a:srgbClr val="C00000"/>
                </a:solidFill>
              </a:rPr>
              <a:t>: </a:t>
            </a:r>
            <a:r>
              <a:rPr lang="en-US" sz="2700" dirty="0" err="1">
                <a:solidFill>
                  <a:srgbClr val="002060"/>
                </a:solidFill>
              </a:rPr>
              <a:t>Bulutli</a:t>
            </a:r>
            <a:r>
              <a:rPr lang="en-US" sz="2700" dirty="0">
                <a:solidFill>
                  <a:srgbClr val="002060"/>
                </a:solidFill>
              </a:rPr>
              <a:t> </a:t>
            </a:r>
            <a:r>
              <a:rPr lang="en-US" sz="2700" dirty="0" err="1">
                <a:solidFill>
                  <a:srgbClr val="002060"/>
                </a:solidFill>
              </a:rPr>
              <a:t>provayderlar</a:t>
            </a:r>
            <a:r>
              <a:rPr lang="en-US" sz="2700" dirty="0">
                <a:solidFill>
                  <a:srgbClr val="002060"/>
                </a:solidFill>
              </a:rPr>
              <a:t> </a:t>
            </a:r>
            <a:r>
              <a:rPr lang="en-US" sz="2700" dirty="0" err="1">
                <a:solidFill>
                  <a:srgbClr val="002060"/>
                </a:solidFill>
              </a:rPr>
              <a:t>falokatni</a:t>
            </a:r>
            <a:r>
              <a:rPr lang="en-US" sz="2700" dirty="0">
                <a:solidFill>
                  <a:srgbClr val="002060"/>
                </a:solidFill>
              </a:rPr>
              <a:t> </a:t>
            </a:r>
            <a:r>
              <a:rPr lang="en-US" sz="2700" dirty="0" err="1">
                <a:solidFill>
                  <a:srgbClr val="002060"/>
                </a:solidFill>
              </a:rPr>
              <a:t>tiklash</a:t>
            </a:r>
            <a:r>
              <a:rPr lang="en-US" sz="2700" dirty="0">
                <a:solidFill>
                  <a:srgbClr val="002060"/>
                </a:solidFill>
              </a:rPr>
              <a:t> </a:t>
            </a:r>
            <a:r>
              <a:rPr lang="en-US" sz="2700" dirty="0" err="1">
                <a:solidFill>
                  <a:srgbClr val="002060"/>
                </a:solidFill>
              </a:rPr>
              <a:t>masalalarini</a:t>
            </a:r>
            <a:r>
              <a:rPr lang="en-US" sz="2700" dirty="0">
                <a:solidFill>
                  <a:srgbClr val="002060"/>
                </a:solidFill>
              </a:rPr>
              <a:t> </a:t>
            </a:r>
            <a:r>
              <a:rPr lang="en-US" sz="2700" dirty="0" err="1">
                <a:solidFill>
                  <a:srgbClr val="002060"/>
                </a:solidFill>
              </a:rPr>
              <a:t>boshqalarga</a:t>
            </a:r>
            <a:r>
              <a:rPr lang="en-US" sz="2700" dirty="0">
                <a:solidFill>
                  <a:srgbClr val="002060"/>
                </a:solidFill>
              </a:rPr>
              <a:t> </a:t>
            </a:r>
            <a:r>
              <a:rPr lang="en-US" sz="2700" dirty="0" err="1">
                <a:solidFill>
                  <a:srgbClr val="002060"/>
                </a:solidFill>
              </a:rPr>
              <a:t>qaraganda</a:t>
            </a:r>
            <a:r>
              <a:rPr lang="en-US" sz="2700" dirty="0">
                <a:solidFill>
                  <a:srgbClr val="002060"/>
                </a:solidFill>
              </a:rPr>
              <a:t> </a:t>
            </a:r>
            <a:r>
              <a:rPr lang="en-US" sz="2700" dirty="0" err="1">
                <a:solidFill>
                  <a:srgbClr val="002060"/>
                </a:solidFill>
              </a:rPr>
              <a:t>tezroq</a:t>
            </a:r>
            <a:r>
              <a:rPr lang="en-US" sz="2700" dirty="0">
                <a:solidFill>
                  <a:srgbClr val="002060"/>
                </a:solidFill>
              </a:rPr>
              <a:t> </a:t>
            </a:r>
            <a:r>
              <a:rPr lang="en-US" sz="2700" dirty="0" err="1">
                <a:solidFill>
                  <a:srgbClr val="002060"/>
                </a:solidFill>
              </a:rPr>
              <a:t>hal</a:t>
            </a:r>
            <a:r>
              <a:rPr lang="en-US" sz="2700" dirty="0">
                <a:solidFill>
                  <a:srgbClr val="002060"/>
                </a:solidFill>
              </a:rPr>
              <a:t> </a:t>
            </a:r>
            <a:r>
              <a:rPr lang="en-US" sz="2700" dirty="0" err="1">
                <a:solidFill>
                  <a:srgbClr val="002060"/>
                </a:solidFill>
              </a:rPr>
              <a:t>qiladi</a:t>
            </a:r>
            <a:r>
              <a:rPr lang="en-US" sz="2700" dirty="0">
                <a:solidFill>
                  <a:srgbClr val="002060"/>
                </a:solidFill>
              </a:rPr>
              <a:t>.</a:t>
            </a:r>
          </a:p>
          <a:p>
            <a:pPr marL="0" indent="0" algn="just">
              <a:buNone/>
            </a:pPr>
            <a:r>
              <a:rPr lang="en-US" sz="2700" b="1" dirty="0">
                <a:solidFill>
                  <a:srgbClr val="C00000"/>
                </a:solidFill>
              </a:rPr>
              <a:t>3. </a:t>
            </a:r>
            <a:r>
              <a:rPr lang="en-US" sz="2700" b="1" dirty="0" err="1">
                <a:solidFill>
                  <a:srgbClr val="C00000"/>
                </a:solidFill>
              </a:rPr>
              <a:t>Avtomatik</a:t>
            </a:r>
            <a:r>
              <a:rPr lang="en-US" sz="2700" b="1" dirty="0">
                <a:solidFill>
                  <a:srgbClr val="C00000"/>
                </a:solidFill>
              </a:rPr>
              <a:t> </a:t>
            </a:r>
            <a:r>
              <a:rPr lang="en-US" sz="2700" b="1" dirty="0" err="1">
                <a:solidFill>
                  <a:srgbClr val="C00000"/>
                </a:solidFill>
              </a:rPr>
              <a:t>yangilanishlar</a:t>
            </a:r>
            <a:r>
              <a:rPr lang="en-US" sz="2700" b="1" dirty="0">
                <a:solidFill>
                  <a:srgbClr val="C00000"/>
                </a:solidFill>
              </a:rPr>
              <a:t> </a:t>
            </a:r>
            <a:r>
              <a:rPr lang="en-US" sz="2700" b="1" dirty="0" err="1">
                <a:solidFill>
                  <a:srgbClr val="C00000"/>
                </a:solidFill>
              </a:rPr>
              <a:t>va</a:t>
            </a:r>
            <a:r>
              <a:rPr lang="en-US" sz="2700" b="1" dirty="0">
                <a:solidFill>
                  <a:srgbClr val="C00000"/>
                </a:solidFill>
              </a:rPr>
              <a:t> </a:t>
            </a:r>
            <a:r>
              <a:rPr lang="en-US" sz="2700" b="1" dirty="0" err="1">
                <a:solidFill>
                  <a:srgbClr val="C00000"/>
                </a:solidFill>
              </a:rPr>
              <a:t>jadval</a:t>
            </a:r>
            <a:r>
              <a:rPr lang="en-US" sz="2700" b="1" dirty="0">
                <a:solidFill>
                  <a:srgbClr val="C00000"/>
                </a:solidFill>
              </a:rPr>
              <a:t>. </a:t>
            </a:r>
            <a:r>
              <a:rPr lang="en-US" sz="2700" dirty="0" err="1">
                <a:solidFill>
                  <a:srgbClr val="002060"/>
                </a:solidFill>
              </a:rPr>
              <a:t>Bulutli</a:t>
            </a:r>
            <a:r>
              <a:rPr lang="en-US" sz="2700" dirty="0">
                <a:solidFill>
                  <a:srgbClr val="002060"/>
                </a:solidFill>
              </a:rPr>
              <a:t> </a:t>
            </a:r>
            <a:r>
              <a:rPr lang="en-US" sz="2700" dirty="0" err="1">
                <a:solidFill>
                  <a:srgbClr val="002060"/>
                </a:solidFill>
              </a:rPr>
              <a:t>provayderlar</a:t>
            </a:r>
            <a:r>
              <a:rPr lang="en-US" sz="2700" dirty="0">
                <a:solidFill>
                  <a:srgbClr val="002060"/>
                </a:solidFill>
              </a:rPr>
              <a:t> </a:t>
            </a:r>
            <a:r>
              <a:rPr lang="en-US" sz="2700" dirty="0" err="1">
                <a:solidFill>
                  <a:srgbClr val="002060"/>
                </a:solidFill>
              </a:rPr>
              <a:t>o'z</a:t>
            </a:r>
            <a:r>
              <a:rPr lang="en-US" sz="2700" dirty="0">
                <a:solidFill>
                  <a:srgbClr val="002060"/>
                </a:solidFill>
              </a:rPr>
              <a:t> </a:t>
            </a:r>
            <a:r>
              <a:rPr lang="en-US" sz="2700" dirty="0" err="1">
                <a:solidFill>
                  <a:srgbClr val="002060"/>
                </a:solidFill>
              </a:rPr>
              <a:t>serverlariga</a:t>
            </a:r>
            <a:r>
              <a:rPr lang="en-US" sz="2700" dirty="0">
                <a:solidFill>
                  <a:srgbClr val="002060"/>
                </a:solidFill>
              </a:rPr>
              <a:t> </a:t>
            </a:r>
            <a:r>
              <a:rPr lang="en-US" sz="2700" dirty="0" err="1">
                <a:solidFill>
                  <a:srgbClr val="002060"/>
                </a:solidFill>
              </a:rPr>
              <a:t>texnik</a:t>
            </a:r>
            <a:r>
              <a:rPr lang="en-US" sz="2700" dirty="0">
                <a:solidFill>
                  <a:srgbClr val="002060"/>
                </a:solidFill>
              </a:rPr>
              <a:t> </a:t>
            </a:r>
            <a:r>
              <a:rPr lang="en-US" sz="2700" dirty="0" err="1">
                <a:solidFill>
                  <a:srgbClr val="002060"/>
                </a:solidFill>
              </a:rPr>
              <a:t>xizmat</a:t>
            </a:r>
            <a:r>
              <a:rPr lang="en-US" sz="2700" dirty="0">
                <a:solidFill>
                  <a:srgbClr val="002060"/>
                </a:solidFill>
              </a:rPr>
              <a:t> </a:t>
            </a:r>
            <a:r>
              <a:rPr lang="en-US" sz="2700" dirty="0" err="1">
                <a:solidFill>
                  <a:srgbClr val="002060"/>
                </a:solidFill>
              </a:rPr>
              <a:t>ko'rsatish</a:t>
            </a:r>
            <a:r>
              <a:rPr lang="en-US" sz="2700" dirty="0">
                <a:solidFill>
                  <a:srgbClr val="002060"/>
                </a:solidFill>
              </a:rPr>
              <a:t>, </a:t>
            </a:r>
            <a:r>
              <a:rPr lang="en-US" sz="2700" dirty="0" err="1">
                <a:solidFill>
                  <a:srgbClr val="002060"/>
                </a:solidFill>
              </a:rPr>
              <a:t>jumladan</a:t>
            </a:r>
            <a:r>
              <a:rPr lang="en-US" sz="2700" dirty="0">
                <a:solidFill>
                  <a:srgbClr val="002060"/>
                </a:solidFill>
              </a:rPr>
              <a:t> </a:t>
            </a:r>
            <a:r>
              <a:rPr lang="en-US" sz="2700" dirty="0" err="1">
                <a:solidFill>
                  <a:srgbClr val="002060"/>
                </a:solidFill>
              </a:rPr>
              <a:t>barqarorlik</a:t>
            </a:r>
            <a:r>
              <a:rPr lang="en-US" sz="2700" dirty="0">
                <a:solidFill>
                  <a:srgbClr val="002060"/>
                </a:solidFill>
              </a:rPr>
              <a:t> </a:t>
            </a:r>
            <a:r>
              <a:rPr lang="en-US" sz="2700" dirty="0" err="1">
                <a:solidFill>
                  <a:srgbClr val="002060"/>
                </a:solidFill>
              </a:rPr>
              <a:t>yangilanishlari</a:t>
            </a:r>
            <a:r>
              <a:rPr lang="en-US" sz="2700" dirty="0">
                <a:solidFill>
                  <a:srgbClr val="002060"/>
                </a:solidFill>
              </a:rPr>
              <a:t> </a:t>
            </a:r>
            <a:r>
              <a:rPr lang="en-US" sz="2700" dirty="0" err="1">
                <a:solidFill>
                  <a:srgbClr val="002060"/>
                </a:solidFill>
              </a:rPr>
              <a:t>uchun</a:t>
            </a:r>
            <a:r>
              <a:rPr lang="en-US" sz="2700" dirty="0">
                <a:solidFill>
                  <a:srgbClr val="002060"/>
                </a:solidFill>
              </a:rPr>
              <a:t> </a:t>
            </a:r>
            <a:r>
              <a:rPr lang="en-US" sz="2700" dirty="0" err="1">
                <a:solidFill>
                  <a:srgbClr val="002060"/>
                </a:solidFill>
              </a:rPr>
              <a:t>javobgardir</a:t>
            </a:r>
            <a:r>
              <a:rPr lang="en-US" sz="2700" dirty="0">
                <a:solidFill>
                  <a:srgbClr val="002060"/>
                </a:solidFill>
              </a:rPr>
              <a:t>.</a:t>
            </a:r>
          </a:p>
          <a:p>
            <a:pPr marL="0" indent="0" algn="just">
              <a:buNone/>
            </a:pPr>
            <a:r>
              <a:rPr lang="en-US" sz="2700" b="1" dirty="0">
                <a:solidFill>
                  <a:srgbClr val="C00000"/>
                </a:solidFill>
              </a:rPr>
              <a:t>4. </a:t>
            </a:r>
            <a:r>
              <a:rPr lang="en-US" sz="2700" b="1" dirty="0" err="1">
                <a:solidFill>
                  <a:srgbClr val="C00000"/>
                </a:solidFill>
              </a:rPr>
              <a:t>Istalgan</a:t>
            </a:r>
            <a:r>
              <a:rPr lang="en-US" sz="2700" b="1" dirty="0">
                <a:solidFill>
                  <a:srgbClr val="C00000"/>
                </a:solidFill>
              </a:rPr>
              <a:t> </a:t>
            </a:r>
            <a:r>
              <a:rPr lang="en-US" sz="2700" b="1" dirty="0" err="1">
                <a:solidFill>
                  <a:srgbClr val="C00000"/>
                </a:solidFill>
              </a:rPr>
              <a:t>joydan</a:t>
            </a:r>
            <a:r>
              <a:rPr lang="en-US" sz="2700" b="1" dirty="0">
                <a:solidFill>
                  <a:srgbClr val="C00000"/>
                </a:solidFill>
              </a:rPr>
              <a:t> </a:t>
            </a:r>
            <a:r>
              <a:rPr lang="en-US" sz="2700" b="1" dirty="0" err="1">
                <a:solidFill>
                  <a:srgbClr val="C00000"/>
                </a:solidFill>
              </a:rPr>
              <a:t>ishlang</a:t>
            </a:r>
            <a:r>
              <a:rPr lang="en-US" sz="2700" b="1" dirty="0">
                <a:solidFill>
                  <a:srgbClr val="C00000"/>
                </a:solidFill>
              </a:rPr>
              <a:t>: </a:t>
            </a:r>
            <a:r>
              <a:rPr lang="en-US" sz="2700" dirty="0" err="1">
                <a:solidFill>
                  <a:srgbClr val="002060"/>
                </a:solidFill>
              </a:rPr>
              <a:t>Ishni</a:t>
            </a:r>
            <a:r>
              <a:rPr lang="en-US" sz="2700" dirty="0">
                <a:solidFill>
                  <a:srgbClr val="002060"/>
                </a:solidFill>
              </a:rPr>
              <a:t> </a:t>
            </a:r>
            <a:r>
              <a:rPr lang="en-US" sz="2700" dirty="0" err="1">
                <a:solidFill>
                  <a:srgbClr val="002060"/>
                </a:solidFill>
              </a:rPr>
              <a:t>Internetga</a:t>
            </a:r>
            <a:r>
              <a:rPr lang="en-US" sz="2700" dirty="0">
                <a:solidFill>
                  <a:srgbClr val="002060"/>
                </a:solidFill>
              </a:rPr>
              <a:t> </a:t>
            </a:r>
            <a:r>
              <a:rPr lang="en-US" sz="2700" dirty="0" err="1">
                <a:solidFill>
                  <a:srgbClr val="002060"/>
                </a:solidFill>
              </a:rPr>
              <a:t>ulangan</a:t>
            </a:r>
            <a:r>
              <a:rPr lang="en-US" sz="2700" dirty="0">
                <a:solidFill>
                  <a:srgbClr val="002060"/>
                </a:solidFill>
              </a:rPr>
              <a:t> </a:t>
            </a:r>
            <a:r>
              <a:rPr lang="en-US" sz="2700" dirty="0" err="1">
                <a:solidFill>
                  <a:srgbClr val="002060"/>
                </a:solidFill>
              </a:rPr>
              <a:t>istalgan</a:t>
            </a:r>
            <a:r>
              <a:rPr lang="en-US" sz="2700" dirty="0">
                <a:solidFill>
                  <a:srgbClr val="002060"/>
                </a:solidFill>
              </a:rPr>
              <a:t> </a:t>
            </a:r>
            <a:r>
              <a:rPr lang="en-US" sz="2700" dirty="0" err="1">
                <a:solidFill>
                  <a:srgbClr val="002060"/>
                </a:solidFill>
              </a:rPr>
              <a:t>joyda</a:t>
            </a:r>
            <a:r>
              <a:rPr lang="en-US" sz="2700" dirty="0">
                <a:solidFill>
                  <a:srgbClr val="002060"/>
                </a:solidFill>
              </a:rPr>
              <a:t> </a:t>
            </a:r>
            <a:r>
              <a:rPr lang="en-US" sz="2700" dirty="0" err="1">
                <a:solidFill>
                  <a:srgbClr val="002060"/>
                </a:solidFill>
              </a:rPr>
              <a:t>bajarish</a:t>
            </a:r>
            <a:r>
              <a:rPr lang="en-US" sz="2700" dirty="0">
                <a:solidFill>
                  <a:srgbClr val="002060"/>
                </a:solidFill>
              </a:rPr>
              <a:t> </a:t>
            </a:r>
            <a:r>
              <a:rPr lang="en-US" sz="2700" dirty="0" err="1">
                <a:solidFill>
                  <a:srgbClr val="002060"/>
                </a:solidFill>
              </a:rPr>
              <a:t>mumkin</a:t>
            </a:r>
            <a:r>
              <a:rPr lang="en-US" sz="2700" dirty="0">
                <a:solidFill>
                  <a:srgbClr val="002060"/>
                </a:solidFill>
              </a:rPr>
              <a:t>.</a:t>
            </a:r>
          </a:p>
          <a:p>
            <a:pPr marL="0" indent="0" algn="just">
              <a:buNone/>
            </a:pPr>
            <a:r>
              <a:rPr lang="en-US" sz="2700" b="1" dirty="0">
                <a:solidFill>
                  <a:srgbClr val="C00000"/>
                </a:solidFill>
              </a:rPr>
              <a:t>5. </a:t>
            </a:r>
            <a:r>
              <a:rPr lang="en-US" sz="2700" b="1" dirty="0" err="1">
                <a:solidFill>
                  <a:srgbClr val="C00000"/>
                </a:solidFill>
              </a:rPr>
              <a:t>Ishtirok</a:t>
            </a:r>
            <a:r>
              <a:rPr lang="en-US" sz="2700" b="1" dirty="0">
                <a:solidFill>
                  <a:srgbClr val="C00000"/>
                </a:solidFill>
              </a:rPr>
              <a:t> </a:t>
            </a:r>
            <a:r>
              <a:rPr lang="en-US" sz="2700" b="1" dirty="0" err="1">
                <a:solidFill>
                  <a:srgbClr val="C00000"/>
                </a:solidFill>
              </a:rPr>
              <a:t>etish</a:t>
            </a:r>
            <a:r>
              <a:rPr lang="en-US" sz="2700" b="1" dirty="0">
                <a:solidFill>
                  <a:srgbClr val="C00000"/>
                </a:solidFill>
              </a:rPr>
              <a:t>- </a:t>
            </a:r>
            <a:r>
              <a:rPr lang="en-US" sz="2700" dirty="0" err="1">
                <a:solidFill>
                  <a:srgbClr val="002060"/>
                </a:solidFill>
              </a:rPr>
              <a:t>Barcha</a:t>
            </a:r>
            <a:r>
              <a:rPr lang="en-US" sz="2700" dirty="0">
                <a:solidFill>
                  <a:srgbClr val="002060"/>
                </a:solidFill>
              </a:rPr>
              <a:t> </a:t>
            </a:r>
            <a:r>
              <a:rPr lang="en-US" sz="2700" dirty="0" err="1">
                <a:solidFill>
                  <a:srgbClr val="002060"/>
                </a:solidFill>
              </a:rPr>
              <a:t>xodimlar</a:t>
            </a:r>
            <a:r>
              <a:rPr lang="en-US" sz="2700" dirty="0">
                <a:solidFill>
                  <a:srgbClr val="002060"/>
                </a:solidFill>
              </a:rPr>
              <a:t> </a:t>
            </a:r>
            <a:r>
              <a:rPr lang="en-US" sz="2700" dirty="0" err="1">
                <a:solidFill>
                  <a:srgbClr val="002060"/>
                </a:solidFill>
              </a:rPr>
              <a:t>bir</a:t>
            </a:r>
            <a:r>
              <a:rPr lang="en-US" sz="2700" dirty="0">
                <a:solidFill>
                  <a:srgbClr val="002060"/>
                </a:solidFill>
              </a:rPr>
              <a:t> </a:t>
            </a:r>
            <a:r>
              <a:rPr lang="en-US" sz="2700" dirty="0" err="1">
                <a:solidFill>
                  <a:srgbClr val="002060"/>
                </a:solidFill>
              </a:rPr>
              <a:t>vaqtning</a:t>
            </a:r>
            <a:r>
              <a:rPr lang="en-US" sz="2700" dirty="0">
                <a:solidFill>
                  <a:srgbClr val="002060"/>
                </a:solidFill>
              </a:rPr>
              <a:t> </a:t>
            </a:r>
            <a:r>
              <a:rPr lang="en-US" sz="2700" dirty="0" err="1">
                <a:solidFill>
                  <a:srgbClr val="002060"/>
                </a:solidFill>
              </a:rPr>
              <a:t>o'zida</a:t>
            </a:r>
            <a:r>
              <a:rPr lang="en-US" sz="2700" dirty="0">
                <a:solidFill>
                  <a:srgbClr val="002060"/>
                </a:solidFill>
              </a:rPr>
              <a:t> </a:t>
            </a:r>
            <a:r>
              <a:rPr lang="en-US" sz="2700" dirty="0" err="1">
                <a:solidFill>
                  <a:srgbClr val="002060"/>
                </a:solidFill>
              </a:rPr>
              <a:t>ariza</a:t>
            </a:r>
            <a:r>
              <a:rPr lang="en-US" sz="2700" dirty="0">
                <a:solidFill>
                  <a:srgbClr val="002060"/>
                </a:solidFill>
              </a:rPr>
              <a:t> </a:t>
            </a:r>
            <a:r>
              <a:rPr lang="en-US" sz="2700" dirty="0" err="1">
                <a:solidFill>
                  <a:srgbClr val="002060"/>
                </a:solidFill>
              </a:rPr>
              <a:t>va</a:t>
            </a:r>
            <a:r>
              <a:rPr lang="en-US" sz="2700" dirty="0">
                <a:solidFill>
                  <a:srgbClr val="002060"/>
                </a:solidFill>
              </a:rPr>
              <a:t> </a:t>
            </a:r>
            <a:r>
              <a:rPr lang="en-US" sz="2700" dirty="0" err="1">
                <a:solidFill>
                  <a:srgbClr val="002060"/>
                </a:solidFill>
              </a:rPr>
              <a:t>hujjatlarni</a:t>
            </a:r>
            <a:r>
              <a:rPr lang="en-US" sz="2700" dirty="0">
                <a:solidFill>
                  <a:srgbClr val="002060"/>
                </a:solidFill>
              </a:rPr>
              <a:t> </a:t>
            </a:r>
            <a:r>
              <a:rPr lang="en-US" sz="2700" dirty="0" err="1">
                <a:solidFill>
                  <a:srgbClr val="002060"/>
                </a:solidFill>
              </a:rPr>
              <a:t>almashishlari</a:t>
            </a:r>
            <a:r>
              <a:rPr lang="en-US" sz="2700" dirty="0">
                <a:solidFill>
                  <a:srgbClr val="002060"/>
                </a:solidFill>
              </a:rPr>
              <a:t> </a:t>
            </a:r>
            <a:r>
              <a:rPr lang="en-US" sz="2700" dirty="0" err="1">
                <a:solidFill>
                  <a:srgbClr val="002060"/>
                </a:solidFill>
              </a:rPr>
              <a:t>mumkin</a:t>
            </a:r>
            <a:r>
              <a:rPr lang="en-US" sz="2700" dirty="0">
                <a:solidFill>
                  <a:srgbClr val="002060"/>
                </a:solidFill>
              </a:rPr>
              <a:t>.</a:t>
            </a:r>
          </a:p>
          <a:p>
            <a:pPr marL="0" indent="0" algn="just">
              <a:buNone/>
            </a:pPr>
            <a:r>
              <a:rPr lang="en-US" sz="2700" b="1" dirty="0">
                <a:solidFill>
                  <a:srgbClr val="C00000"/>
                </a:solidFill>
              </a:rPr>
              <a:t>6. </a:t>
            </a:r>
            <a:r>
              <a:rPr lang="en-US" sz="2700" b="1" dirty="0" err="1">
                <a:solidFill>
                  <a:srgbClr val="C00000"/>
                </a:solidFill>
              </a:rPr>
              <a:t>Xavfsizlik</a:t>
            </a:r>
            <a:r>
              <a:rPr lang="en-US" sz="2700" b="1" dirty="0">
                <a:solidFill>
                  <a:srgbClr val="C00000"/>
                </a:solidFill>
              </a:rPr>
              <a:t>: </a:t>
            </a:r>
            <a:r>
              <a:rPr lang="en-US" sz="2700" dirty="0" err="1">
                <a:solidFill>
                  <a:srgbClr val="002060"/>
                </a:solidFill>
              </a:rPr>
              <a:t>Bulutda</a:t>
            </a:r>
            <a:r>
              <a:rPr lang="en-US" sz="2700" dirty="0">
                <a:solidFill>
                  <a:srgbClr val="002060"/>
                </a:solidFill>
              </a:rPr>
              <a:t> </a:t>
            </a:r>
            <a:r>
              <a:rPr lang="en-US" sz="2700" dirty="0" err="1">
                <a:solidFill>
                  <a:srgbClr val="002060"/>
                </a:solidFill>
              </a:rPr>
              <a:t>saqlangan</a:t>
            </a:r>
            <a:r>
              <a:rPr lang="en-US" sz="2700" dirty="0">
                <a:solidFill>
                  <a:srgbClr val="002060"/>
                </a:solidFill>
              </a:rPr>
              <a:t> </a:t>
            </a:r>
            <a:r>
              <a:rPr lang="en-US" sz="2700" dirty="0" err="1">
                <a:solidFill>
                  <a:srgbClr val="002060"/>
                </a:solidFill>
              </a:rPr>
              <a:t>maʼlumotlarga</a:t>
            </a:r>
            <a:r>
              <a:rPr lang="en-US" sz="2700" dirty="0">
                <a:solidFill>
                  <a:srgbClr val="002060"/>
                </a:solidFill>
              </a:rPr>
              <a:t> </a:t>
            </a:r>
            <a:r>
              <a:rPr lang="en-US" sz="2700" dirty="0" err="1">
                <a:solidFill>
                  <a:srgbClr val="002060"/>
                </a:solidFill>
              </a:rPr>
              <a:t>bir</a:t>
            </a:r>
            <a:r>
              <a:rPr lang="en-US" sz="2700" dirty="0">
                <a:solidFill>
                  <a:srgbClr val="002060"/>
                </a:solidFill>
              </a:rPr>
              <a:t> </a:t>
            </a:r>
            <a:r>
              <a:rPr lang="en-US" sz="2700" dirty="0" err="1">
                <a:solidFill>
                  <a:srgbClr val="002060"/>
                </a:solidFill>
              </a:rPr>
              <a:t>yoki</a:t>
            </a:r>
            <a:r>
              <a:rPr lang="en-US" sz="2700" dirty="0">
                <a:solidFill>
                  <a:srgbClr val="002060"/>
                </a:solidFill>
              </a:rPr>
              <a:t> </a:t>
            </a:r>
            <a:r>
              <a:rPr lang="en-US" sz="2700" dirty="0" err="1">
                <a:solidFill>
                  <a:srgbClr val="002060"/>
                </a:solidFill>
              </a:rPr>
              <a:t>bir</a:t>
            </a:r>
            <a:r>
              <a:rPr lang="en-US" sz="2700" dirty="0">
                <a:solidFill>
                  <a:srgbClr val="002060"/>
                </a:solidFill>
              </a:rPr>
              <a:t> </a:t>
            </a:r>
            <a:r>
              <a:rPr lang="en-US" sz="2700" dirty="0" err="1">
                <a:solidFill>
                  <a:srgbClr val="002060"/>
                </a:solidFill>
              </a:rPr>
              <a:t>nechta</a:t>
            </a:r>
            <a:r>
              <a:rPr lang="en-US" sz="2700" dirty="0">
                <a:solidFill>
                  <a:srgbClr val="002060"/>
                </a:solidFill>
              </a:rPr>
              <a:t> </a:t>
            </a:r>
            <a:r>
              <a:rPr lang="en-US" sz="2700" dirty="0" err="1">
                <a:solidFill>
                  <a:srgbClr val="002060"/>
                </a:solidFill>
              </a:rPr>
              <a:t>qurilmalarning</a:t>
            </a:r>
            <a:r>
              <a:rPr lang="en-US" sz="2700" dirty="0">
                <a:solidFill>
                  <a:srgbClr val="002060"/>
                </a:solidFill>
              </a:rPr>
              <a:t> </a:t>
            </a:r>
            <a:r>
              <a:rPr lang="en-US" sz="2700" dirty="0" err="1">
                <a:solidFill>
                  <a:srgbClr val="002060"/>
                </a:solidFill>
              </a:rPr>
              <a:t>yoʻqolishi</a:t>
            </a:r>
            <a:r>
              <a:rPr lang="en-US" sz="2700" dirty="0">
                <a:solidFill>
                  <a:srgbClr val="002060"/>
                </a:solidFill>
              </a:rPr>
              <a:t> </a:t>
            </a:r>
            <a:r>
              <a:rPr lang="en-US" sz="2700" dirty="0" err="1">
                <a:solidFill>
                  <a:srgbClr val="002060"/>
                </a:solidFill>
              </a:rPr>
              <a:t>yoki</a:t>
            </a:r>
            <a:r>
              <a:rPr lang="en-US" sz="2700" dirty="0">
                <a:solidFill>
                  <a:srgbClr val="002060"/>
                </a:solidFill>
              </a:rPr>
              <a:t> </a:t>
            </a:r>
            <a:r>
              <a:rPr lang="en-US" sz="2700" dirty="0" err="1">
                <a:solidFill>
                  <a:srgbClr val="002060"/>
                </a:solidFill>
              </a:rPr>
              <a:t>ishdan</a:t>
            </a:r>
            <a:r>
              <a:rPr lang="en-US" sz="2700" dirty="0">
                <a:solidFill>
                  <a:srgbClr val="002060"/>
                </a:solidFill>
              </a:rPr>
              <a:t> </a:t>
            </a:r>
            <a:r>
              <a:rPr lang="en-US" sz="2700" dirty="0" err="1">
                <a:solidFill>
                  <a:srgbClr val="002060"/>
                </a:solidFill>
              </a:rPr>
              <a:t>chiqishidan</a:t>
            </a:r>
            <a:r>
              <a:rPr lang="en-US" sz="2700" dirty="0">
                <a:solidFill>
                  <a:srgbClr val="002060"/>
                </a:solidFill>
              </a:rPr>
              <a:t> </a:t>
            </a:r>
            <a:r>
              <a:rPr lang="en-US" sz="2700" dirty="0" err="1">
                <a:solidFill>
                  <a:srgbClr val="002060"/>
                </a:solidFill>
              </a:rPr>
              <a:t>qatʼi</a:t>
            </a:r>
            <a:r>
              <a:rPr lang="en-US" sz="2700" dirty="0">
                <a:solidFill>
                  <a:srgbClr val="002060"/>
                </a:solidFill>
              </a:rPr>
              <a:t> </a:t>
            </a:r>
            <a:r>
              <a:rPr lang="en-US" sz="2700" dirty="0" err="1">
                <a:solidFill>
                  <a:srgbClr val="002060"/>
                </a:solidFill>
              </a:rPr>
              <a:t>nazar</a:t>
            </a:r>
            <a:r>
              <a:rPr lang="en-US" sz="2700" dirty="0">
                <a:solidFill>
                  <a:srgbClr val="002060"/>
                </a:solidFill>
              </a:rPr>
              <a:t>, </a:t>
            </a:r>
            <a:r>
              <a:rPr lang="en-US" sz="2700" dirty="0" err="1">
                <a:solidFill>
                  <a:srgbClr val="002060"/>
                </a:solidFill>
              </a:rPr>
              <a:t>istalgan</a:t>
            </a:r>
            <a:r>
              <a:rPr lang="en-US" sz="2700" dirty="0">
                <a:solidFill>
                  <a:srgbClr val="002060"/>
                </a:solidFill>
              </a:rPr>
              <a:t> </a:t>
            </a:r>
            <a:r>
              <a:rPr lang="en-US" sz="2700" dirty="0" err="1">
                <a:solidFill>
                  <a:srgbClr val="002060"/>
                </a:solidFill>
              </a:rPr>
              <a:t>joydan</a:t>
            </a:r>
            <a:r>
              <a:rPr lang="en-US" sz="2700" dirty="0">
                <a:solidFill>
                  <a:srgbClr val="002060"/>
                </a:solidFill>
              </a:rPr>
              <a:t> </a:t>
            </a:r>
            <a:r>
              <a:rPr lang="en-US" sz="2700" dirty="0" err="1">
                <a:solidFill>
                  <a:srgbClr val="002060"/>
                </a:solidFill>
              </a:rPr>
              <a:t>kirish</a:t>
            </a:r>
            <a:r>
              <a:rPr lang="en-US" sz="2700" dirty="0">
                <a:solidFill>
                  <a:srgbClr val="002060"/>
                </a:solidFill>
              </a:rPr>
              <a:t> </a:t>
            </a:r>
            <a:r>
              <a:rPr lang="en-US" sz="2700" dirty="0" err="1">
                <a:solidFill>
                  <a:srgbClr val="002060"/>
                </a:solidFill>
              </a:rPr>
              <a:t>mumkin</a:t>
            </a:r>
            <a:r>
              <a:rPr lang="en-US" sz="2700" dirty="0">
                <a:solidFill>
                  <a:srgbClr val="002060"/>
                </a:solidFill>
              </a:rPr>
              <a:t>.</a:t>
            </a:r>
          </a:p>
          <a:p>
            <a:pPr marL="0" indent="0" algn="just">
              <a:buNone/>
            </a:pPr>
            <a:endParaRPr lang="ru-RU" sz="27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067789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7761ED5-AFAB-40F2-9928-263D36C4FA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46223"/>
          </a:xfrm>
        </p:spPr>
        <p:txBody>
          <a:bodyPr/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ADABIYOTLAR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A879783-BCF3-477A-A366-1A2CAE27B9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7770" y="1111348"/>
            <a:ext cx="11090618" cy="489425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200" dirty="0">
                <a:solidFill>
                  <a:srgbClr val="002060"/>
                </a:solidFill>
                <a:latin typeface="Lato" panose="020F0502020204030203" pitchFamily="34" charset="0"/>
              </a:rPr>
              <a:t>1.Ozoda </a:t>
            </a:r>
            <a:r>
              <a:rPr lang="en-US" sz="2200" dirty="0" err="1">
                <a:solidFill>
                  <a:srgbClr val="002060"/>
                </a:solidFill>
                <a:latin typeface="Lato" panose="020F0502020204030203" pitchFamily="34" charset="0"/>
              </a:rPr>
              <a:t>Abdullayeva</a:t>
            </a:r>
            <a:r>
              <a:rPr lang="en-US" sz="2200" dirty="0">
                <a:solidFill>
                  <a:srgbClr val="002060"/>
                </a:solidFill>
                <a:latin typeface="Lato" panose="020F0502020204030203" pitchFamily="34" charset="0"/>
              </a:rPr>
              <a:t>, </a:t>
            </a:r>
            <a:r>
              <a:rPr lang="en-US" sz="2200" dirty="0" err="1">
                <a:solidFill>
                  <a:srgbClr val="002060"/>
                </a:solidFill>
                <a:latin typeface="Lato" panose="020F0502020204030203" pitchFamily="34" charset="0"/>
              </a:rPr>
              <a:t>Nosirjon</a:t>
            </a:r>
            <a:r>
              <a:rPr lang="en-US" sz="22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Lato" panose="020F0502020204030203" pitchFamily="34" charset="0"/>
              </a:rPr>
              <a:t>Mallaboyev</a:t>
            </a:r>
            <a:r>
              <a:rPr lang="en-US" sz="2200" dirty="0">
                <a:solidFill>
                  <a:srgbClr val="002060"/>
                </a:solidFill>
                <a:latin typeface="Lato" panose="020F0502020204030203" pitchFamily="34" charset="0"/>
              </a:rPr>
              <a:t> Process of student self-education and its design. Vol 27 No 2 (2018): Scientific Journal of Polonia University </a:t>
            </a:r>
          </a:p>
          <a:p>
            <a:pPr marL="0" indent="0">
              <a:buNone/>
            </a:pPr>
            <a:r>
              <a:rPr lang="en-US" sz="2200" dirty="0">
                <a:solidFill>
                  <a:srgbClr val="002060"/>
                </a:solidFill>
                <a:latin typeface="Lato" panose="020F0502020204030203" pitchFamily="34" charset="0"/>
              </a:rPr>
              <a:t>2. </a:t>
            </a:r>
            <a:r>
              <a:rPr lang="ru-RU" sz="2200" dirty="0" err="1">
                <a:solidFill>
                  <a:srgbClr val="002060"/>
                </a:solidFill>
              </a:rPr>
              <a:t>Маллабоев</a:t>
            </a:r>
            <a:r>
              <a:rPr lang="ru-RU" sz="2200" dirty="0">
                <a:solidFill>
                  <a:srgbClr val="002060"/>
                </a:solidFill>
              </a:rPr>
              <a:t> Н., </a:t>
            </a:r>
            <a:r>
              <a:rPr lang="ru-RU" sz="2200" dirty="0" err="1">
                <a:solidFill>
                  <a:srgbClr val="002060"/>
                </a:solidFill>
              </a:rPr>
              <a:t>Имамназаров</a:t>
            </a:r>
            <a:r>
              <a:rPr lang="ru-RU" sz="2200" dirty="0">
                <a:solidFill>
                  <a:srgbClr val="002060"/>
                </a:solidFill>
              </a:rPr>
              <a:t> Э., Абдуллаева Н, Перспективы производства продуктов питания. //"Экономика и социум" №5(48) 2018. С. 770-773 </a:t>
            </a:r>
          </a:p>
          <a:p>
            <a:pPr marL="0" indent="0">
              <a:buNone/>
            </a:pPr>
            <a:r>
              <a:rPr lang="ru-RU" sz="2200" dirty="0">
                <a:solidFill>
                  <a:srgbClr val="002060"/>
                </a:solidFill>
              </a:rPr>
              <a:t>3.Маллабоев Н., </a:t>
            </a:r>
            <a:r>
              <a:rPr lang="ru-RU" sz="2200" dirty="0" err="1">
                <a:solidFill>
                  <a:srgbClr val="002060"/>
                </a:solidFill>
              </a:rPr>
              <a:t>Шокиров</a:t>
            </a:r>
            <a:r>
              <a:rPr lang="ru-RU" sz="2200" dirty="0">
                <a:solidFill>
                  <a:srgbClr val="002060"/>
                </a:solidFill>
              </a:rPr>
              <a:t> </a:t>
            </a:r>
            <a:r>
              <a:rPr lang="ru-RU" sz="2200" dirty="0" err="1">
                <a:solidFill>
                  <a:srgbClr val="002060"/>
                </a:solidFill>
              </a:rPr>
              <a:t>Д.Роль</a:t>
            </a:r>
            <a:r>
              <a:rPr lang="ru-RU" sz="2200" dirty="0">
                <a:solidFill>
                  <a:srgbClr val="002060"/>
                </a:solidFill>
              </a:rPr>
              <a:t> стандарта в производстве качественных и безопасных продуктов//Экономика и социум. -Москва, 2018.-№ 5(48)  С. 773-775. </a:t>
            </a:r>
          </a:p>
          <a:p>
            <a:pPr marL="0" indent="0">
              <a:buNone/>
            </a:pPr>
            <a:r>
              <a:rPr lang="ru-RU" sz="2200" dirty="0">
                <a:solidFill>
                  <a:srgbClr val="002060"/>
                </a:solidFill>
              </a:rPr>
              <a:t>4.</a:t>
            </a:r>
            <a:r>
              <a:rPr lang="en-US" sz="2200" dirty="0" err="1">
                <a:solidFill>
                  <a:srgbClr val="002060"/>
                </a:solidFill>
                <a:latin typeface="Lato" panose="020F0502020204030203" pitchFamily="34" charset="0"/>
              </a:rPr>
              <a:t>Mamurova</a:t>
            </a:r>
            <a:r>
              <a:rPr lang="en-US" sz="2200" dirty="0">
                <a:solidFill>
                  <a:srgbClr val="002060"/>
                </a:solidFill>
                <a:latin typeface="Lato" panose="020F0502020204030203" pitchFamily="34" charset="0"/>
              </a:rPr>
              <a:t> Feruza </a:t>
            </a:r>
            <a:r>
              <a:rPr lang="en-US" sz="2200" dirty="0" err="1">
                <a:solidFill>
                  <a:srgbClr val="002060"/>
                </a:solidFill>
                <a:latin typeface="Lato" panose="020F0502020204030203" pitchFamily="34" charset="0"/>
              </a:rPr>
              <a:t>Tojimatovna</a:t>
            </a:r>
            <a:r>
              <a:rPr lang="en-US" sz="2200" dirty="0">
                <a:solidFill>
                  <a:srgbClr val="002060"/>
                </a:solidFill>
                <a:latin typeface="Lato" panose="020F0502020204030203" pitchFamily="34" charset="0"/>
              </a:rPr>
              <a:t>, </a:t>
            </a:r>
            <a:r>
              <a:rPr lang="en-US" sz="2200" dirty="0" err="1">
                <a:solidFill>
                  <a:srgbClr val="002060"/>
                </a:solidFill>
                <a:latin typeface="Lato" panose="020F0502020204030203" pitchFamily="34" charset="0"/>
              </a:rPr>
              <a:t>Abdullayeva</a:t>
            </a:r>
            <a:r>
              <a:rPr lang="en-US" sz="22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Lato" panose="020F0502020204030203" pitchFamily="34" charset="0"/>
              </a:rPr>
              <a:t>Nozima</a:t>
            </a:r>
            <a:r>
              <a:rPr lang="en-US" sz="22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Lato" panose="020F0502020204030203" pitchFamily="34" charset="0"/>
              </a:rPr>
              <a:t>Khoshimovna</a:t>
            </a:r>
            <a:r>
              <a:rPr lang="en-US" sz="2200" dirty="0">
                <a:solidFill>
                  <a:srgbClr val="002060"/>
                </a:solidFill>
                <a:latin typeface="Lato" panose="020F0502020204030203" pitchFamily="34" charset="0"/>
              </a:rPr>
              <a:t>, </a:t>
            </a:r>
            <a:r>
              <a:rPr lang="en-US" sz="2200" dirty="0" err="1">
                <a:solidFill>
                  <a:srgbClr val="002060"/>
                </a:solidFill>
                <a:latin typeface="Lato" panose="020F0502020204030203" pitchFamily="34" charset="0"/>
              </a:rPr>
              <a:t>Mallaboyev</a:t>
            </a:r>
            <a:r>
              <a:rPr lang="en-US" sz="22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Lato" panose="020F0502020204030203" pitchFamily="34" charset="0"/>
              </a:rPr>
              <a:t>Nosirjon</a:t>
            </a:r>
            <a:r>
              <a:rPr lang="en-US" sz="2200" dirty="0">
                <a:solidFill>
                  <a:srgbClr val="002060"/>
                </a:solidFill>
                <a:latin typeface="Lato" panose="020F0502020204030203" pitchFamily="34" charset="0"/>
              </a:rPr>
              <a:t>. Using the "assessment" method in assessing students knowledge.//Theoretical &amp; applied science. </a:t>
            </a:r>
            <a:r>
              <a:rPr lang="ru-RU" sz="2200" dirty="0">
                <a:solidFill>
                  <a:srgbClr val="002060"/>
                </a:solidFill>
              </a:rPr>
              <a:t>номер: 11(79) год: 2019 страницы:80-</a:t>
            </a:r>
            <a:r>
              <a:rPr lang="en-US" sz="2200" dirty="0">
                <a:solidFill>
                  <a:srgbClr val="002060"/>
                </a:solidFill>
              </a:rPr>
              <a:t>83</a:t>
            </a:r>
            <a:endParaRPr lang="ru-RU" sz="2200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ru-RU" sz="2200" dirty="0">
                <a:solidFill>
                  <a:srgbClr val="002060"/>
                </a:solidFill>
              </a:rPr>
              <a:t>5.</a:t>
            </a:r>
            <a:r>
              <a:rPr lang="en-US" sz="2200" dirty="0" err="1">
                <a:solidFill>
                  <a:srgbClr val="002060"/>
                </a:solidFill>
                <a:latin typeface="Lato" panose="020F0502020204030203" pitchFamily="34" charset="0"/>
              </a:rPr>
              <a:t>N.M.Mallaboev</a:t>
            </a:r>
            <a:r>
              <a:rPr lang="en-US" sz="2200" dirty="0">
                <a:solidFill>
                  <a:srgbClr val="002060"/>
                </a:solidFill>
                <a:latin typeface="Lato" panose="020F0502020204030203" pitchFamily="34" charset="0"/>
              </a:rPr>
              <a:t>, </a:t>
            </a:r>
            <a:r>
              <a:rPr lang="en-US" sz="2200" dirty="0" err="1">
                <a:solidFill>
                  <a:srgbClr val="002060"/>
                </a:solidFill>
                <a:latin typeface="Lato" panose="020F0502020204030203" pitchFamily="34" charset="0"/>
              </a:rPr>
              <a:t>I.A.Xolmirzaev</a:t>
            </a:r>
            <a:r>
              <a:rPr lang="en-US" sz="2200" dirty="0">
                <a:solidFill>
                  <a:srgbClr val="002060"/>
                </a:solidFill>
                <a:latin typeface="Lato" panose="020F0502020204030203" pitchFamily="34" charset="0"/>
              </a:rPr>
              <a:t>; Joint educational </a:t>
            </a:r>
            <a:r>
              <a:rPr lang="en-US" sz="2200" dirty="0" err="1">
                <a:solidFill>
                  <a:srgbClr val="002060"/>
                </a:solidFill>
                <a:latin typeface="Lato" panose="020F0502020204030203" pitchFamily="34" charset="0"/>
              </a:rPr>
              <a:t>educational</a:t>
            </a:r>
            <a:r>
              <a:rPr lang="en-US" sz="2200" dirty="0">
                <a:solidFill>
                  <a:srgbClr val="002060"/>
                </a:solidFill>
                <a:latin typeface="Lato" panose="020F0502020204030203" pitchFamily="34" charset="0"/>
              </a:rPr>
              <a:t> work of the teacher and student and methods of improving the quality of education// </a:t>
            </a:r>
            <a:r>
              <a:rPr lang="ru-RU" sz="2200" dirty="0">
                <a:solidFill>
                  <a:srgbClr val="002060"/>
                </a:solidFill>
              </a:rPr>
              <a:t>Экономика и социум.-Москва, 2019.-№ 6(61) С. 48-53</a:t>
            </a:r>
          </a:p>
          <a:p>
            <a:pPr marL="0" indent="0">
              <a:buNone/>
            </a:pPr>
            <a:r>
              <a:rPr lang="ru-RU" sz="2200" dirty="0">
                <a:solidFill>
                  <a:srgbClr val="002060"/>
                </a:solidFill>
              </a:rPr>
              <a:t>6. </a:t>
            </a:r>
            <a:r>
              <a:rPr lang="en-US" sz="2200" dirty="0" err="1">
                <a:solidFill>
                  <a:srgbClr val="002060"/>
                </a:solidFill>
                <a:latin typeface="Lato" panose="020F0502020204030203" pitchFamily="34" charset="0"/>
              </a:rPr>
              <a:t>Abdullaeva</a:t>
            </a:r>
            <a:r>
              <a:rPr lang="en-US" sz="2200" dirty="0">
                <a:solidFill>
                  <a:srgbClr val="002060"/>
                </a:solidFill>
                <a:latin typeface="Lato" panose="020F0502020204030203" pitchFamily="34" charset="0"/>
              </a:rPr>
              <a:t> N, </a:t>
            </a:r>
            <a:r>
              <a:rPr lang="en-US" sz="2200" dirty="0" err="1">
                <a:solidFill>
                  <a:srgbClr val="002060"/>
                </a:solidFill>
                <a:latin typeface="Lato" panose="020F0502020204030203" pitchFamily="34" charset="0"/>
              </a:rPr>
              <a:t>Mamurova</a:t>
            </a:r>
            <a:r>
              <a:rPr lang="en-US" sz="2200" dirty="0">
                <a:solidFill>
                  <a:srgbClr val="002060"/>
                </a:solidFill>
                <a:latin typeface="Lato" panose="020F0502020204030203" pitchFamily="34" charset="0"/>
              </a:rPr>
              <a:t> F, </a:t>
            </a:r>
            <a:r>
              <a:rPr lang="en-US" sz="2200" dirty="0" err="1">
                <a:solidFill>
                  <a:srgbClr val="002060"/>
                </a:solidFill>
                <a:latin typeface="Lato" panose="020F0502020204030203" pitchFamily="34" charset="0"/>
              </a:rPr>
              <a:t>Mallaboev</a:t>
            </a:r>
            <a:r>
              <a:rPr lang="en-US" sz="2200" dirty="0">
                <a:solidFill>
                  <a:srgbClr val="002060"/>
                </a:solidFill>
                <a:latin typeface="Lato" panose="020F0502020204030203" pitchFamily="34" charset="0"/>
              </a:rPr>
              <a:t> N. Efficiency of experimental preparation use multimedia to enlarge some questions //</a:t>
            </a:r>
            <a:r>
              <a:rPr lang="ru-RU" sz="2200" dirty="0">
                <a:solidFill>
                  <a:srgbClr val="002060"/>
                </a:solidFill>
              </a:rPr>
              <a:t>Экономика и социум.-Москва, 2018.-№ 5(48) С. 11- 13.</a:t>
            </a:r>
          </a:p>
          <a:p>
            <a:pPr marL="0" indent="0">
              <a:buNone/>
            </a:pPr>
            <a:endParaRPr lang="ru-RU" sz="22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103956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95</TotalTime>
  <Words>1816</Words>
  <Application>Microsoft Office PowerPoint</Application>
  <PresentationFormat>Широкоэкранный</PresentationFormat>
  <Paragraphs>71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5" baseType="lpstr">
      <vt:lpstr>Arial</vt:lpstr>
      <vt:lpstr>Calibri</vt:lpstr>
      <vt:lpstr>Calibri Light</vt:lpstr>
      <vt:lpstr>Lato</vt:lpstr>
      <vt:lpstr>Тема Office</vt:lpstr>
      <vt:lpstr>Mavzu: Bulutli hisoblashning afzalliklari va kamchiliklari.</vt:lpstr>
      <vt:lpstr>Reja:</vt:lpstr>
      <vt:lpstr>Презентация PowerPoint</vt:lpstr>
      <vt:lpstr>1. Bulutli hisoblash nima?</vt:lpstr>
      <vt:lpstr>2. Bulutli hisoblash misollari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3. Bulutli hisoblashning xususiyatlari</vt:lpstr>
      <vt:lpstr>Resurslardan foydalanish monitoringi, ro‘yxatga olinishi va hisoboti xizmat ko‘rsatuvchi provayderlar va foydalanuvchilarga shaffoflik olib kelishi mumkin.</vt:lpstr>
      <vt:lpstr>Презентация PowerPoint</vt:lpstr>
      <vt:lpstr>4. Bulutli hisoblashning afzalliklari:</vt:lpstr>
      <vt:lpstr>Презентация PowerPoint</vt:lpstr>
      <vt:lpstr>4. Bulutli hisoblashning kamchiliklari:</vt:lpstr>
      <vt:lpstr>Презентация PowerPoint</vt:lpstr>
      <vt:lpstr>5. Bulutli hisoblashdan foydalanishning 6 sababi.</vt:lpstr>
      <vt:lpstr>ADABIYOTLAR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Mavzu: Bulutli hisoblashning afzalliklari va kamchiliklari.</dc:title>
  <dc:creator>Mansur Nuriyev</dc:creator>
  <cp:lastModifiedBy>Mansur Nuriyev</cp:lastModifiedBy>
  <cp:revision>15</cp:revision>
  <dcterms:created xsi:type="dcterms:W3CDTF">2024-02-11T16:19:06Z</dcterms:created>
  <dcterms:modified xsi:type="dcterms:W3CDTF">2024-02-12T06:46:42Z</dcterms:modified>
</cp:coreProperties>
</file>