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1" r:id="rId3"/>
    <p:sldId id="305" r:id="rId4"/>
    <p:sldId id="302" r:id="rId5"/>
    <p:sldId id="303" r:id="rId6"/>
    <p:sldId id="304" r:id="rId7"/>
    <p:sldId id="287" r:id="rId8"/>
    <p:sldId id="293" r:id="rId9"/>
    <p:sldId id="289" r:id="rId10"/>
    <p:sldId id="296" r:id="rId11"/>
    <p:sldId id="288" r:id="rId12"/>
    <p:sldId id="299" r:id="rId13"/>
    <p:sldId id="294" r:id="rId14"/>
    <p:sldId id="290" r:id="rId15"/>
    <p:sldId id="295" r:id="rId16"/>
    <p:sldId id="291" r:id="rId17"/>
    <p:sldId id="297" r:id="rId18"/>
    <p:sldId id="292" r:id="rId19"/>
    <p:sldId id="300" r:id="rId20"/>
    <p:sldId id="298" r:id="rId21"/>
    <p:sldId id="283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95626D-10E6-4DFA-AFDE-752A6E299B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F51690-A7D5-4737-B639-620812918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3AE2B8-B7D2-49F2-B145-CF6385295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18A1-6641-4CD7-BCCE-28E59642E20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68C0B7-AD28-4F88-8605-16A9F3587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9D9073-4A26-4549-891B-D0948E1CF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4426F-BCC6-474D-B4D6-FBC6CDFA1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093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B756B-E48B-4994-8B7F-C59B1E694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AF44F9-56D5-4675-93F0-FF6976FB8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E91961-09F4-4C79-8760-E833B6DE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18A1-6641-4CD7-BCCE-28E59642E20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C6CA58-C0AC-461E-804D-DE0E5CF70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364B1C-469D-4A5B-BE1E-9F1B2B619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4426F-BCC6-474D-B4D6-FBC6CDFA1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121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EDDDBA-74A7-467A-A1FC-334A8CF5F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B9A571-AE7C-4519-9D26-3BB096251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F8CD73-17EC-4EB2-B1FF-A1958665E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18A1-6641-4CD7-BCCE-28E59642E20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6A7838-7DB4-4FE1-9315-876E92F5B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E21283-85EC-4613-B503-708F363C9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4426F-BCC6-474D-B4D6-FBC6CDFA1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859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777450-D506-4E94-AD10-E3682E0B9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D2EB49-932F-46EC-BB77-A8B6C3DEED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382612-EFCE-471E-A1D2-D9CBAFC9E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FB0664-B14C-445C-A804-AEE65A69C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18A1-6641-4CD7-BCCE-28E59642E20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D1A40A-ED88-43D7-8A6F-DE20ABF72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7AED05-B3F6-47E6-AE49-31C3B3E3F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4426F-BCC6-474D-B4D6-FBC6CDFA1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382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404369-693C-437C-A37E-E8364AB3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7E5748-E6F3-4C50-8301-6FDE4E106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345DC8D-A492-4735-A63F-CADCAEAD8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D91907-38E9-4710-A376-1E3A5CC65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EAEE87-96D5-49BF-9AEC-DE8353835C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454BB3-281A-4236-8637-91C1BAC31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18A1-6641-4CD7-BCCE-28E59642E20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69ABDC8-EC74-4608-9FE7-3B075DE52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F1BCDD-154D-4C73-84C2-CA8A41711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4426F-BCC6-474D-B4D6-FBC6CDFA1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87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4A4F6F-D1D8-47E5-8D93-8DCB88E1F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2A8A4C-03E8-48A4-9E76-14141CFD3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18A1-6641-4CD7-BCCE-28E59642E20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F3138E-36EF-4538-A2CC-653BE8CCF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7C5226A-2C01-4F2A-AF03-0F45F0EF5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4426F-BCC6-474D-B4D6-FBC6CDFA1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129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CE4BB44-2E08-441F-9E44-3E47409EF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18A1-6641-4CD7-BCCE-28E59642E20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6430982-39CB-43AD-8AFC-BCD6C841D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894E2A-6704-439E-9FEC-529641E8B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4426F-BCC6-474D-B4D6-FBC6CDFA1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181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9194EF-6887-4809-AF1A-ECC85A5B0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B8A3FE-061B-4B45-A3DA-3A367BA4F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7146933-DC54-4205-AA9D-0F71A7C7E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76440B-DAC8-49CD-8487-B4B0017CC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18A1-6641-4CD7-BCCE-28E59642E20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40C7D3-C6F9-4A80-BC70-7177C5DF2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C4FC47-109C-4FE7-8BE9-F1C006E37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4426F-BCC6-474D-B4D6-FBC6CDFA1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52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C2E64A-A469-44AB-BE4E-5F363FF0D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3D1BC48-3336-4D61-9DEB-CDE0616EC9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3C32BF-7738-4A5C-AE31-2E1B7C915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74E0EF-73B6-4A59-BBD7-A3F715EB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18A1-6641-4CD7-BCCE-28E59642E20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7CA2BD7-AB34-44F5-BEC4-FBB95743E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B7D22A-D40F-42F2-8473-E88058A75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4426F-BCC6-474D-B4D6-FBC6CDFA1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528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A1866-B3D0-4CA1-A3DF-B373F815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E799F16-2D7B-4994-A1AC-97135EAC93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828399-A934-47C2-AF96-876AB90C8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18A1-6641-4CD7-BCCE-28E59642E20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F7B866-36CB-4D63-BB18-38E173C2A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590256-78B2-4778-B981-826149C41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4426F-BCC6-474D-B4D6-FBC6CDFA1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32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77C1E46-B9F7-4ED8-8F3C-E19D3B1B4D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10A954-1D3E-4019-8DAB-DE863F393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91E24A-3A13-428A-8C34-40314BDEB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18A1-6641-4CD7-BCCE-28E59642E20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039944-68BB-4DAE-A147-85718BFD0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A6645A-78F0-494C-AC83-F7AAD2A49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4426F-BCC6-474D-B4D6-FBC6CDFA1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42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C90CC-BDFA-4017-9DAC-E0794D5AC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9C18D6-53A7-465C-8BB5-94C7AB68C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95728C-258B-43C1-9624-5D8A761023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718A1-6641-4CD7-BCCE-28E59642E20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C11F1F-DB72-4749-9849-5DAA73C1E4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FE652F-D606-4D8B-B1BF-A79376CF1A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4426F-BCC6-474D-B4D6-FBC6CDFA1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36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AB01EC-61AF-44A2-8BE6-946AD63BD6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3328" y="3429000"/>
            <a:ext cx="9144000" cy="1712291"/>
          </a:xfrm>
        </p:spPr>
        <p:txBody>
          <a:bodyPr>
            <a:normAutofit/>
          </a:bodyPr>
          <a:lstStyle/>
          <a:p>
            <a:r>
              <a:rPr lang="pt-BR" sz="5600" b="1" dirty="0">
                <a:solidFill>
                  <a:srgbClr val="002060"/>
                </a:solidFill>
              </a:rPr>
              <a:t>Platform As-a- Service (PaaS) bulutli arxitektura. </a:t>
            </a:r>
            <a:endParaRPr lang="ru-RU" sz="5600" b="1" dirty="0">
              <a:solidFill>
                <a:srgbClr val="002060"/>
              </a:solidFill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6B205209-5E8D-4FE4-ABF0-347211C67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8563" y="6203950"/>
            <a:ext cx="6715125" cy="376238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en-US" b="1" i="1" dirty="0">
                <a:solidFill>
                  <a:srgbClr val="002060"/>
                </a:solidFill>
              </a:rPr>
              <a:t>Katta </a:t>
            </a:r>
            <a:r>
              <a:rPr lang="en-US" b="1" i="1" dirty="0" err="1">
                <a:solidFill>
                  <a:srgbClr val="002060"/>
                </a:solidFill>
              </a:rPr>
              <a:t>o‘qituvchi</a:t>
            </a:r>
            <a:r>
              <a:rPr lang="en-US" b="1" i="1" dirty="0">
                <a:solidFill>
                  <a:srgbClr val="002060"/>
                </a:solidFill>
              </a:rPr>
              <a:t>: Nuriyev M.K.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5797A9-B416-4112-A489-CB38CC78A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844" y="277812"/>
            <a:ext cx="6634969" cy="306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71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32AB01-7E5E-42CE-8DD0-5F2FDE41A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012" y="1026306"/>
            <a:ext cx="10515600" cy="999441"/>
          </a:xfrm>
        </p:spPr>
        <p:txBody>
          <a:bodyPr>
            <a:normAutofit/>
          </a:bodyPr>
          <a:lstStyle/>
          <a:p>
            <a:r>
              <a:rPr lang="en-US" sz="5000" b="1" dirty="0" err="1">
                <a:solidFill>
                  <a:srgbClr val="002060"/>
                </a:solidFill>
                <a:latin typeface="Algerian" panose="04020705040A02060702" pitchFamily="82" charset="0"/>
              </a:rPr>
              <a:t>Reja</a:t>
            </a:r>
            <a:r>
              <a:rPr lang="en-US" sz="5000" b="1" dirty="0">
                <a:solidFill>
                  <a:srgbClr val="002060"/>
                </a:solidFill>
                <a:latin typeface="Algerian" panose="04020705040A02060702" pitchFamily="82" charset="0"/>
              </a:rPr>
              <a:t>:</a:t>
            </a:r>
            <a:endParaRPr lang="ru-RU" sz="5000" b="1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00C729-17C7-45D0-ABA5-F15C62B94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54092"/>
            <a:ext cx="10515600" cy="209926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1. </a:t>
            </a:r>
            <a:r>
              <a:rPr lang="en-US" sz="4000" b="1" dirty="0" err="1">
                <a:solidFill>
                  <a:srgbClr val="002060"/>
                </a:solidFill>
                <a:latin typeface="Britannic Bold" panose="020B0903060703020204" pitchFamily="34" charset="0"/>
              </a:rPr>
              <a:t>Platforma</a:t>
            </a: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Britannic Bold" panose="020B0903060703020204" pitchFamily="34" charset="0"/>
              </a:rPr>
              <a:t>xizmat</a:t>
            </a: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Britannic Bold" panose="020B0903060703020204" pitchFamily="34" charset="0"/>
              </a:rPr>
              <a:t>vositasi</a:t>
            </a: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Britannic Bold" panose="020B0903060703020204" pitchFamily="34" charset="0"/>
              </a:rPr>
              <a:t>sifatida</a:t>
            </a: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2. </a:t>
            </a:r>
            <a:r>
              <a:rPr lang="en-US" sz="4000" b="1" dirty="0" err="1">
                <a:solidFill>
                  <a:srgbClr val="002060"/>
                </a:solidFill>
                <a:latin typeface="Britannic Bold" panose="020B0903060703020204" pitchFamily="34" charset="0"/>
              </a:rPr>
              <a:t>Bulutdagi</a:t>
            </a: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 PaaS.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3. PaaS </a:t>
            </a:r>
            <a:r>
              <a:rPr lang="en-US" sz="4000" b="1" dirty="0" err="1">
                <a:solidFill>
                  <a:srgbClr val="002060"/>
                </a:solidFill>
                <a:latin typeface="Britannic Bold" panose="020B0903060703020204" pitchFamily="34" charset="0"/>
              </a:rPr>
              <a:t>yechimlarining</a:t>
            </a: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Britannic Bold" panose="020B0903060703020204" pitchFamily="34" charset="0"/>
              </a:rPr>
              <a:t>afzalliklari</a:t>
            </a: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.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4. PaaS </a:t>
            </a:r>
            <a:r>
              <a:rPr lang="en-US" sz="4000" b="1" dirty="0" err="1">
                <a:solidFill>
                  <a:srgbClr val="002060"/>
                </a:solidFill>
                <a:latin typeface="Britannic Bold" panose="020B0903060703020204" pitchFamily="34" charset="0"/>
              </a:rPr>
              <a:t>va</a:t>
            </a: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Britannic Bold" panose="020B0903060703020204" pitchFamily="34" charset="0"/>
              </a:rPr>
              <a:t>bulutli</a:t>
            </a: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Britannic Bold" panose="020B0903060703020204" pitchFamily="34" charset="0"/>
              </a:rPr>
              <a:t>hisoblash</a:t>
            </a: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Britannic Bold" panose="020B0903060703020204" pitchFamily="34" charset="0"/>
              </a:rPr>
              <a:t>xizmatlari</a:t>
            </a:r>
            <a:r>
              <a:rPr lang="en-US" sz="4000" b="1" dirty="0">
                <a:solidFill>
                  <a:srgbClr val="002060"/>
                </a:solidFill>
                <a:latin typeface="Britannic Bold" panose="020B0903060703020204" pitchFamily="34" charset="0"/>
              </a:rPr>
              <a:t>.</a:t>
            </a:r>
            <a:endParaRPr lang="en-US" sz="4000" dirty="0">
              <a:solidFill>
                <a:srgbClr val="002060"/>
              </a:solidFill>
              <a:latin typeface="Britannic Bold" panose="020B0903060703020204" pitchFamily="34" charset="0"/>
            </a:endParaRPr>
          </a:p>
          <a:p>
            <a:pPr marL="0" indent="0">
              <a:buNone/>
            </a:pPr>
            <a:endParaRPr lang="ru-RU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255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8090B6-C4B2-457C-8E4C-B9098D5F7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556" y="964808"/>
            <a:ext cx="9535551" cy="456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147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FB06A-CDAF-4612-85A2-A9BD92507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591" y="280718"/>
            <a:ext cx="10515600" cy="802493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C00000"/>
                </a:solidFill>
              </a:rPr>
              <a:t>Platforma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xizmat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vositasi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sifatida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DB61A7-8918-4617-9642-A1B2E1A2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009" y="1211128"/>
            <a:ext cx="11481582" cy="518967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2400" dirty="0">
                <a:solidFill>
                  <a:srgbClr val="002060"/>
                </a:solidFill>
              </a:rPr>
              <a:t>(PaaS, „ </a:t>
            </a:r>
            <a:r>
              <a:rPr lang="en-US" sz="2400" dirty="0" err="1">
                <a:solidFill>
                  <a:srgbClr val="002060"/>
                </a:solidFill>
              </a:rPr>
              <a:t>xizmat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sifatida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platforma</a:t>
            </a:r>
            <a:r>
              <a:rPr lang="en-US" sz="2400" dirty="0">
                <a:solidFill>
                  <a:srgbClr val="002060"/>
                </a:solidFill>
              </a:rPr>
              <a:t>“) — </a:t>
            </a:r>
            <a:r>
              <a:rPr lang="en-US" sz="2400" dirty="0" err="1">
                <a:solidFill>
                  <a:srgbClr val="002060"/>
                </a:solidFill>
              </a:rPr>
              <a:t>bu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bulutli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hisoblashni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taʼminlash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modeli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boʻlib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unda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isteʼmolchi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quyidagi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axborot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texnologiyalari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platformalaridan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foydalanish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imkoniyatiga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ega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boʻlad</a:t>
            </a:r>
            <a:r>
              <a:rPr lang="en-US" sz="2400" dirty="0">
                <a:solidFill>
                  <a:srgbClr val="002060"/>
                </a:solidFill>
              </a:rPr>
              <a:t>: </a:t>
            </a:r>
            <a:r>
              <a:rPr lang="en-US" sz="2400" dirty="0" err="1">
                <a:solidFill>
                  <a:srgbClr val="FF0000"/>
                </a:solidFill>
              </a:rPr>
              <a:t>operatsion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tizimlardan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maʼlumotlar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bazasini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boshqarish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tizimlaridan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bogʻlovchi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taʼminot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dasturlaridan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provayder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tomonidan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joylashtirilgan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ishlab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chiqish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va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sinov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vositalaridan</a:t>
            </a:r>
            <a:r>
              <a:rPr lang="en-US" sz="2400" dirty="0">
                <a:solidFill>
                  <a:srgbClr val="002060"/>
                </a:solidFill>
              </a:rPr>
              <a:t>. </a:t>
            </a:r>
            <a:r>
              <a:rPr lang="en-US" sz="2400" dirty="0" err="1">
                <a:solidFill>
                  <a:srgbClr val="002060"/>
                </a:solidFill>
              </a:rPr>
              <a:t>Ushbu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modelda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kompyuter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tarmoqlari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serverlar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saqlash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tizimlarini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oʻz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ichiga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olgan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butun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axborot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texnologiyalari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infratuzilmasi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toʻliq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provayder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tomonidan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boshqariladi</a:t>
            </a:r>
            <a:r>
              <a:rPr lang="en-US" sz="2400" dirty="0">
                <a:solidFill>
                  <a:srgbClr val="002060"/>
                </a:solidFill>
              </a:rPr>
              <a:t>. </a:t>
            </a:r>
            <a:r>
              <a:rPr lang="en-US" sz="2400" dirty="0" err="1">
                <a:solidFill>
                  <a:srgbClr val="002060"/>
                </a:solidFill>
              </a:rPr>
              <a:t>Provayder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shuningdek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isteʼmolchilar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uchun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mavjud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platformalar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turlari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toʻplamini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boshqariladigan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platforma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parametrlari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toʻplamini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belgilaydi</a:t>
            </a:r>
            <a:r>
              <a:rPr lang="en-US" sz="2400" dirty="0">
                <a:solidFill>
                  <a:srgbClr val="002060"/>
                </a:solidFill>
              </a:rPr>
              <a:t>. </a:t>
            </a:r>
            <a:r>
              <a:rPr lang="en-US" sz="2400" dirty="0" err="1">
                <a:solidFill>
                  <a:srgbClr val="002060"/>
                </a:solidFill>
              </a:rPr>
              <a:t>Isteʼmolchiga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esa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platformalardan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foydalanish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ularning</a:t>
            </a:r>
            <a:r>
              <a:rPr lang="en-US" sz="2400" dirty="0">
                <a:solidFill>
                  <a:srgbClr val="002060"/>
                </a:solidFill>
              </a:rPr>
              <a:t> virtual </a:t>
            </a:r>
            <a:r>
              <a:rPr lang="en-US" sz="2400" dirty="0" err="1">
                <a:solidFill>
                  <a:srgbClr val="002060"/>
                </a:solidFill>
              </a:rPr>
              <a:t>nusxalarini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yaratish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ularda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amaliy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dasturlarni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oʻrnatish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ishlab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chiqish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sinab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koʻrish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isteʼmol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qilinadigan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hisoblash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resurslari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hajmini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dinamik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ravishda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oʻzgartirish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imkoniyati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berilgan</a:t>
            </a:r>
            <a:r>
              <a:rPr lang="en-US" sz="2400" dirty="0">
                <a:solidFill>
                  <a:srgbClr val="002060"/>
                </a:solidFill>
              </a:rPr>
              <a:t> [1]. </a:t>
            </a:r>
            <a:r>
              <a:rPr lang="ru-RU" sz="2400" dirty="0">
                <a:solidFill>
                  <a:srgbClr val="002060"/>
                </a:solidFill>
              </a:rPr>
              <a:t>в числе 10 крупнейших провайдеров указываются </a:t>
            </a:r>
            <a:r>
              <a:rPr lang="en-US" sz="2400" dirty="0">
                <a:solidFill>
                  <a:srgbClr val="002060"/>
                </a:solidFill>
              </a:rPr>
              <a:t>Amazon.com, Heroku, Microsoft, IBM, Red Hat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94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BE0C9C5-9FE6-465A-8F96-C5DD3203F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34" y="1253331"/>
            <a:ext cx="11055447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platforma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isteʼmolchidan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isteʼmol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darajasiga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qarab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haqqi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Bunda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isteʼmolchi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ilovalardan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foydalanayotgan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vaqtga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ishlangan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maʼlumotlar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miqdori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orqali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amalga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oshirilgan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tranzaksiyalar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soniga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tarmoq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trafigiga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qarab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toʻlovni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miqdorini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boʻladi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platforma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virtualizatsiya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koʻlamda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tejash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orqali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iqtisodiy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erishadilar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Yaʼni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vaqtning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oʻzida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koʻplab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isteʼmolchilardan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faqat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qismi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resurslaridan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faol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Isteʼmolchilar</a:t>
            </a:r>
            <a:r>
              <a:rPr lang="en-US" dirty="0">
                <a:solidFill>
                  <a:srgbClr val="002060"/>
                </a:solidFill>
              </a:rPr>
              <a:t> — </a:t>
            </a:r>
            <a:r>
              <a:rPr lang="en-US" dirty="0" err="1">
                <a:solidFill>
                  <a:srgbClr val="002060"/>
                </a:solidFill>
              </a:rPr>
              <a:t>infratuzilma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platformalarga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kapital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qoʻyilmalarni</a:t>
            </a:r>
            <a:r>
              <a:rPr lang="en-US" dirty="0">
                <a:solidFill>
                  <a:srgbClr val="002060"/>
                </a:solidFill>
              </a:rPr>
              <a:t> rad </a:t>
            </a:r>
            <a:r>
              <a:rPr lang="en-US" dirty="0" err="1">
                <a:solidFill>
                  <a:srgbClr val="002060"/>
                </a:solidFill>
              </a:rPr>
              <a:t>etish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tufayli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maksimal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quvvat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butun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majmuaga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koʻrastuvchi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harajatlarni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tejashga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yaratiladi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163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1446A6C-5E54-41A9-A712-AD309A534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821" y="1417662"/>
            <a:ext cx="11296357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2012-yilda OASIS ga CAMP (</a:t>
            </a:r>
            <a:r>
              <a:rPr lang="en-US" dirty="0" err="1">
                <a:solidFill>
                  <a:srgbClr val="002060"/>
                </a:solidFill>
              </a:rPr>
              <a:t>inglizcha</a:t>
            </a:r>
            <a:r>
              <a:rPr lang="en-US" dirty="0">
                <a:solidFill>
                  <a:srgbClr val="002060"/>
                </a:solidFill>
              </a:rPr>
              <a:t>: cloud application management for platforms)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platformalarni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amaliy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dasturiy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interfeys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standarti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taklif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etildi</a:t>
            </a:r>
            <a:r>
              <a:rPr lang="en-US" dirty="0">
                <a:solidFill>
                  <a:srgbClr val="002060"/>
                </a:solidFill>
              </a:rPr>
              <a:t>. . U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platformaning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dasturiy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boshqaruv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buyruqlari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dirty="0" err="1">
                <a:solidFill>
                  <a:srgbClr val="002060"/>
                </a:solidFill>
              </a:rPr>
              <a:t>ishga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tushirish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toʻxtatib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turish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resurslaeni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belgilash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soʻrovi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kabi</a:t>
            </a:r>
            <a:r>
              <a:rPr lang="en-US" dirty="0">
                <a:solidFill>
                  <a:srgbClr val="002060"/>
                </a:solidFill>
              </a:rPr>
              <a:t>)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birlashtirilgan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formatlarni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belgilaydi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2020-yilda global </a:t>
            </a:r>
            <a:r>
              <a:rPr lang="en-US" dirty="0" err="1">
                <a:solidFill>
                  <a:srgbClr val="002060"/>
                </a:solidFill>
              </a:rPr>
              <a:t>ommaviy</a:t>
            </a:r>
            <a:r>
              <a:rPr lang="en-US" dirty="0">
                <a:solidFill>
                  <a:srgbClr val="002060"/>
                </a:solidFill>
              </a:rPr>
              <a:t> PaaS </a:t>
            </a:r>
            <a:r>
              <a:rPr lang="en-US" dirty="0" err="1">
                <a:solidFill>
                  <a:srgbClr val="002060"/>
                </a:solidFill>
              </a:rPr>
              <a:t>bozori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taxminan</a:t>
            </a:r>
            <a:r>
              <a:rPr lang="en-US" dirty="0">
                <a:solidFill>
                  <a:srgbClr val="002060"/>
                </a:solidFill>
              </a:rPr>
              <a:t> 47,6 milliard </a:t>
            </a:r>
            <a:r>
              <a:rPr lang="en-US" dirty="0" err="1">
                <a:solidFill>
                  <a:srgbClr val="002060"/>
                </a:solidFill>
              </a:rPr>
              <a:t>dollarga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baholangan</a:t>
            </a:r>
            <a:r>
              <a:rPr lang="en-US" dirty="0">
                <a:solidFill>
                  <a:srgbClr val="002060"/>
                </a:solidFill>
              </a:rPr>
              <a:t> , </a:t>
            </a:r>
            <a:r>
              <a:rPr lang="en-US" dirty="0" err="1">
                <a:solidFill>
                  <a:srgbClr val="002060"/>
                </a:solidFill>
              </a:rPr>
              <a:t>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yirik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qatoriga</a:t>
            </a:r>
            <a:r>
              <a:rPr lang="en-US" dirty="0">
                <a:solidFill>
                  <a:srgbClr val="002060"/>
                </a:solidFill>
              </a:rPr>
              <a:t> Amazon.com, Salesforce.com, Microsoft (Windows Azure), IBM, Oracle, Google (App Engine) , </a:t>
            </a:r>
            <a:r>
              <a:rPr lang="en-US" dirty="0" err="1">
                <a:solidFill>
                  <a:srgbClr val="002060"/>
                </a:solidFill>
              </a:rPr>
              <a:t>rus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provayderlariga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esa</a:t>
            </a:r>
            <a:r>
              <a:rPr lang="en-US" dirty="0">
                <a:solidFill>
                  <a:srgbClr val="002060"/>
                </a:solidFill>
              </a:rPr>
              <a:t> MTS (#CloudMTS), </a:t>
            </a:r>
            <a:r>
              <a:rPr lang="en-US" dirty="0" err="1">
                <a:solidFill>
                  <a:srgbClr val="002060"/>
                </a:solidFill>
              </a:rPr>
              <a:t>SberCloud</a:t>
            </a:r>
            <a:r>
              <a:rPr lang="en-US" dirty="0">
                <a:solidFill>
                  <a:srgbClr val="002060"/>
                </a:solidFill>
              </a:rPr>
              <a:t>, Yandex, Mail.ru </a:t>
            </a:r>
            <a:r>
              <a:rPr lang="en-US" dirty="0" err="1">
                <a:solidFill>
                  <a:srgbClr val="002060"/>
                </a:solidFill>
              </a:rPr>
              <a:t>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kiritishimiz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568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6DF232C-24E5-427F-89CA-4B9691922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00" y="2767037"/>
            <a:ext cx="11006797" cy="252163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</a:rPr>
              <a:t>Platformaning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hisoblashda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sifatidagi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roli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infratuzilma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migratsiya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umuman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ahamiyati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muhim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doimiy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o'sib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bormoqda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Biroq</a:t>
            </a:r>
            <a:r>
              <a:rPr lang="en-US" dirty="0">
                <a:solidFill>
                  <a:srgbClr val="002060"/>
                </a:solidFill>
              </a:rPr>
              <a:t>, PaaS-</a:t>
            </a:r>
            <a:r>
              <a:rPr lang="en-US" dirty="0" err="1">
                <a:solidFill>
                  <a:srgbClr val="002060"/>
                </a:solidFill>
              </a:rPr>
              <a:t>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shu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qadar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ko'p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afzalliklarni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taqdim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etadiki</a:t>
            </a:r>
            <a:r>
              <a:rPr lang="en-US" dirty="0">
                <a:solidFill>
                  <a:srgbClr val="002060"/>
                </a:solidFill>
              </a:rPr>
              <a:t>, u </a:t>
            </a:r>
            <a:r>
              <a:rPr lang="en-US" dirty="0" err="1">
                <a:solidFill>
                  <a:srgbClr val="002060"/>
                </a:solidFill>
              </a:rPr>
              <a:t>dasturiy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ta'minotni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chiqish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muhitiga</a:t>
            </a:r>
            <a:r>
              <a:rPr lang="en-US" dirty="0">
                <a:solidFill>
                  <a:srgbClr val="002060"/>
                </a:solidFill>
              </a:rPr>
              <a:t> ham, </a:t>
            </a:r>
            <a:r>
              <a:rPr lang="en-US" dirty="0" err="1">
                <a:solidFill>
                  <a:srgbClr val="002060"/>
                </a:solidFill>
              </a:rPr>
              <a:t>undan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kompaniyalarga</a:t>
            </a:r>
            <a:r>
              <a:rPr lang="en-US" dirty="0">
                <a:solidFill>
                  <a:srgbClr val="002060"/>
                </a:solidFill>
              </a:rPr>
              <a:t> ham </a:t>
            </a:r>
            <a:r>
              <a:rPr lang="en-US" dirty="0" err="1">
                <a:solidFill>
                  <a:srgbClr val="002060"/>
                </a:solidFill>
              </a:rPr>
              <a:t>olib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shuning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diqqat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markaziga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qo'yish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kerak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8068317B-DAA4-4338-B383-023ED6FB81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5612" y="1274622"/>
            <a:ext cx="11280775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solidFill>
                  <a:srgbClr val="C00000"/>
                </a:solidFill>
              </a:rPr>
              <a:t>Nima</a:t>
            </a:r>
            <a:r>
              <a:rPr lang="en-US" sz="4800" b="1" dirty="0">
                <a:solidFill>
                  <a:srgbClr val="C00000"/>
                </a:solidFill>
              </a:rPr>
              <a:t> </a:t>
            </a:r>
            <a:r>
              <a:rPr lang="en-US" sz="4800" b="1" dirty="0" err="1">
                <a:solidFill>
                  <a:srgbClr val="C00000"/>
                </a:solidFill>
              </a:rPr>
              <a:t>uchun</a:t>
            </a:r>
            <a:r>
              <a:rPr lang="en-US" sz="4800" b="1" dirty="0">
                <a:solidFill>
                  <a:srgbClr val="C00000"/>
                </a:solidFill>
              </a:rPr>
              <a:t> PaaS ga </a:t>
            </a:r>
            <a:r>
              <a:rPr lang="en-US" sz="4800" b="1" dirty="0" err="1">
                <a:solidFill>
                  <a:srgbClr val="C00000"/>
                </a:solidFill>
              </a:rPr>
              <a:t>e'tibor</a:t>
            </a:r>
            <a:r>
              <a:rPr lang="en-US" sz="4800" b="1" dirty="0">
                <a:solidFill>
                  <a:srgbClr val="C00000"/>
                </a:solidFill>
              </a:rPr>
              <a:t> </a:t>
            </a:r>
            <a:r>
              <a:rPr lang="en-US" sz="4800" b="1" dirty="0" err="1">
                <a:solidFill>
                  <a:srgbClr val="C00000"/>
                </a:solidFill>
              </a:rPr>
              <a:t>qaratish</a:t>
            </a:r>
            <a:r>
              <a:rPr lang="en-US" sz="4800" b="1" dirty="0">
                <a:solidFill>
                  <a:srgbClr val="C00000"/>
                </a:solidFill>
              </a:rPr>
              <a:t> </a:t>
            </a:r>
            <a:r>
              <a:rPr lang="en-US" sz="4800" b="1" dirty="0" err="1">
                <a:solidFill>
                  <a:srgbClr val="C00000"/>
                </a:solidFill>
              </a:rPr>
              <a:t>kerak</a:t>
            </a:r>
            <a:r>
              <a:rPr lang="en-US" sz="4800" b="1" dirty="0">
                <a:solidFill>
                  <a:srgbClr val="C00000"/>
                </a:solidFill>
              </a:rPr>
              <a:t>?</a:t>
            </a:r>
            <a:endParaRPr lang="ru-RU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789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4685D2-ACF0-49A5-947C-99BA2D894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976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919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044EEA-7439-4D22-901F-2853BB71F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9103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C00000"/>
                </a:solidFill>
              </a:rPr>
              <a:t>Bulutdagi</a:t>
            </a:r>
            <a:r>
              <a:rPr lang="en-US" b="1" dirty="0">
                <a:solidFill>
                  <a:srgbClr val="C00000"/>
                </a:solidFill>
              </a:rPr>
              <a:t> PaaS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16F156-5F8E-4D15-8791-5E4C1BB45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51" y="1294228"/>
            <a:ext cx="11105271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000" dirty="0" err="1">
                <a:solidFill>
                  <a:srgbClr val="002060"/>
                </a:solidFill>
              </a:rPr>
              <a:t>Bulutga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asoslangan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asboblar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toʻplami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ishlab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chiquvchilarga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butun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infratuzilmaga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eʼtibor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qaratmasdan</a:t>
            </a:r>
            <a:r>
              <a:rPr lang="en-US" sz="3000" dirty="0">
                <a:solidFill>
                  <a:srgbClr val="002060"/>
                </a:solidFill>
              </a:rPr>
              <a:t>, </a:t>
            </a:r>
            <a:r>
              <a:rPr lang="en-US" sz="3000" dirty="0" err="1">
                <a:solidFill>
                  <a:srgbClr val="002060"/>
                </a:solidFill>
              </a:rPr>
              <a:t>rivojlanish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loyihalari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qismlarida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maʼlum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xizmatlarni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boshqarish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imkonini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beradi</a:t>
            </a:r>
            <a:r>
              <a:rPr lang="en-US" sz="3000" dirty="0">
                <a:solidFill>
                  <a:srgbClr val="002060"/>
                </a:solidFill>
              </a:rPr>
              <a:t> – biz </a:t>
            </a:r>
            <a:r>
              <a:rPr lang="en-US" sz="3000" dirty="0" err="1">
                <a:solidFill>
                  <a:srgbClr val="002060"/>
                </a:solidFill>
              </a:rPr>
              <a:t>buni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qanday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koʻrishimiz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mumkin</a:t>
            </a:r>
            <a:r>
              <a:rPr lang="en-US" sz="3000" dirty="0">
                <a:solidFill>
                  <a:srgbClr val="002060"/>
                </a:solidFill>
              </a:rPr>
              <a:t> PaaS. </a:t>
            </a:r>
            <a:r>
              <a:rPr lang="en-US" sz="3000" dirty="0" err="1">
                <a:solidFill>
                  <a:srgbClr val="002060"/>
                </a:solidFill>
              </a:rPr>
              <a:t>Kompaniyalarga</a:t>
            </a:r>
            <a:r>
              <a:rPr lang="en-US" sz="3000" dirty="0">
                <a:solidFill>
                  <a:srgbClr val="002060"/>
                </a:solidFill>
              </a:rPr>
              <a:t> backend </a:t>
            </a:r>
            <a:r>
              <a:rPr lang="en-US" sz="3000" dirty="0" err="1">
                <a:solidFill>
                  <a:srgbClr val="002060"/>
                </a:solidFill>
              </a:rPr>
              <a:t>jarayonlarini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avtomatlashtirish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imkonini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berish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orqali</a:t>
            </a:r>
            <a:r>
              <a:rPr lang="en-US" sz="3000" dirty="0">
                <a:solidFill>
                  <a:srgbClr val="002060"/>
                </a:solidFill>
              </a:rPr>
              <a:t> PaaS </a:t>
            </a:r>
            <a:r>
              <a:rPr lang="en-US" sz="3000" dirty="0" err="1">
                <a:solidFill>
                  <a:srgbClr val="002060"/>
                </a:solidFill>
              </a:rPr>
              <a:t>serversiz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hisoblashlar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qo'llaniladigan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holatlar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uchun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mos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keladi</a:t>
            </a:r>
            <a:r>
              <a:rPr lang="en-US" sz="30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3000" dirty="0" err="1">
                <a:solidFill>
                  <a:srgbClr val="002060"/>
                </a:solidFill>
              </a:rPr>
              <a:t>Muhimi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shu</a:t>
            </a:r>
            <a:r>
              <a:rPr lang="en-US" sz="3000" dirty="0">
                <a:solidFill>
                  <a:srgbClr val="002060"/>
                </a:solidFill>
              </a:rPr>
              <a:t> PaaS </a:t>
            </a:r>
            <a:r>
              <a:rPr lang="en-US" sz="3000" dirty="0" err="1">
                <a:solidFill>
                  <a:srgbClr val="002060"/>
                </a:solidFill>
              </a:rPr>
              <a:t>Dastlab</a:t>
            </a:r>
            <a:r>
              <a:rPr lang="en-US" sz="3000" dirty="0">
                <a:solidFill>
                  <a:srgbClr val="002060"/>
                </a:solidFill>
              </a:rPr>
              <a:t> u "</a:t>
            </a:r>
            <a:r>
              <a:rPr lang="en-US" sz="3000" dirty="0" err="1">
                <a:solidFill>
                  <a:srgbClr val="002060"/>
                </a:solidFill>
              </a:rPr>
              <a:t>infratuzilma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va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operatsiyalarni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ishlab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chiquvchilarni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unutib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qo'yishi</a:t>
            </a:r>
            <a:r>
              <a:rPr lang="en-US" sz="3000" dirty="0">
                <a:solidFill>
                  <a:srgbClr val="002060"/>
                </a:solidFill>
              </a:rPr>
              <a:t>" </a:t>
            </a:r>
            <a:r>
              <a:rPr lang="en-US" sz="3000" dirty="0" err="1">
                <a:solidFill>
                  <a:srgbClr val="002060"/>
                </a:solidFill>
              </a:rPr>
              <a:t>kerak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edi</a:t>
            </a:r>
            <a:r>
              <a:rPr lang="en-US" sz="3000" dirty="0">
                <a:solidFill>
                  <a:srgbClr val="002060"/>
                </a:solidFill>
              </a:rPr>
              <a:t>, </a:t>
            </a:r>
            <a:r>
              <a:rPr lang="en-US" sz="3000" dirty="0" err="1">
                <a:solidFill>
                  <a:srgbClr val="002060"/>
                </a:solidFill>
              </a:rPr>
              <a:t>shunda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ular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kodni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yozishga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e'tibor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qaratishlari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va</a:t>
            </a:r>
            <a:r>
              <a:rPr lang="en-US" sz="3000" dirty="0">
                <a:solidFill>
                  <a:srgbClr val="002060"/>
                </a:solidFill>
              </a:rPr>
              <a:t> "IT-</a:t>
            </a:r>
            <a:r>
              <a:rPr lang="en-US" sz="3000" dirty="0" err="1">
                <a:solidFill>
                  <a:srgbClr val="002060"/>
                </a:solidFill>
              </a:rPr>
              <a:t>santexnikaning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tartibsiz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va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talabchan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ishi</a:t>
            </a:r>
            <a:r>
              <a:rPr lang="en-US" sz="3000" dirty="0">
                <a:solidFill>
                  <a:srgbClr val="002060"/>
                </a:solidFill>
              </a:rPr>
              <a:t>" dan </a:t>
            </a:r>
            <a:r>
              <a:rPr lang="en-US" sz="3000" dirty="0" err="1">
                <a:solidFill>
                  <a:srgbClr val="002060"/>
                </a:solidFill>
              </a:rPr>
              <a:t>voz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kechishlari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mumkin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edi</a:t>
            </a:r>
            <a:r>
              <a:rPr lang="en-US" sz="3000" dirty="0">
                <a:solidFill>
                  <a:srgbClr val="002060"/>
                </a:solidFill>
              </a:rPr>
              <a:t>. </a:t>
            </a:r>
            <a:r>
              <a:rPr lang="en-US" sz="3000" dirty="0" err="1">
                <a:solidFill>
                  <a:srgbClr val="002060"/>
                </a:solidFill>
              </a:rPr>
              <a:t>Ikkinchisiga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provayder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g'amxo'rlik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qilishi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kerak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edi</a:t>
            </a:r>
            <a:r>
              <a:rPr lang="en-US" sz="3000" dirty="0">
                <a:solidFill>
                  <a:srgbClr val="002060"/>
                </a:solidFill>
              </a:rPr>
              <a:t> PaaS.</a:t>
            </a:r>
            <a:r>
              <a:rPr lang="ru-RU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Va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bu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yordam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haqiqiy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hayotda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qanday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ko'rinadi</a:t>
            </a:r>
            <a:r>
              <a:rPr lang="en-US" sz="3000" dirty="0">
                <a:solidFill>
                  <a:srgbClr val="002060"/>
                </a:solidFill>
              </a:rPr>
              <a:t>?</a:t>
            </a:r>
          </a:p>
          <a:p>
            <a:pPr marL="0" indent="0" algn="just">
              <a:buNone/>
            </a:pPr>
            <a:endParaRPr lang="ru-RU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085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B3031A-3923-488D-A7C7-766D7C5AF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70" y="1491769"/>
            <a:ext cx="4396024" cy="387446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944526-371A-4D4D-8DD8-70F9D8224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1689" y="3914444"/>
            <a:ext cx="4246103" cy="268353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B12FCD-BCDD-4012-B965-489E38F0D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0744" y="260019"/>
            <a:ext cx="5443052" cy="345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35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8BE3686-9E86-4A53-8375-CEEC9A6F5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048" y="1596109"/>
            <a:ext cx="11470152" cy="366578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 err="1">
                <a:solidFill>
                  <a:srgbClr val="002060"/>
                </a:solidFill>
              </a:rPr>
              <a:t>Yetkazib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beruvchi</a:t>
            </a:r>
            <a:r>
              <a:rPr lang="en-US" sz="3200" dirty="0">
                <a:solidFill>
                  <a:srgbClr val="002060"/>
                </a:solidFill>
              </a:rPr>
              <a:t> PaaS u </a:t>
            </a:r>
            <a:r>
              <a:rPr lang="en-US" sz="3200" dirty="0" err="1">
                <a:solidFill>
                  <a:srgbClr val="002060"/>
                </a:solidFill>
              </a:rPr>
              <a:t>oddiygina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dasturiy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ta'minotni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ishlab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chiqish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to'plamlari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yoki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ilovalarni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ishlab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chiqish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boshqarish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vositalari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kabi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foydalanishga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tayyor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echimlarni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taqdim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etadi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o'z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infratuzilmasidan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foydalangan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holda</a:t>
            </a:r>
            <a:r>
              <a:rPr lang="en-US" sz="3200" dirty="0">
                <a:solidFill>
                  <a:srgbClr val="002060"/>
                </a:solidFill>
              </a:rPr>
              <a:t> apparat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dasturiy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ta'minotni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joylashtiradi</a:t>
            </a:r>
            <a:r>
              <a:rPr lang="en-US" sz="3200" dirty="0">
                <a:solidFill>
                  <a:srgbClr val="002060"/>
                </a:solidFill>
              </a:rPr>
              <a:t>. </a:t>
            </a:r>
            <a:r>
              <a:rPr lang="en-US" sz="3200" dirty="0" err="1">
                <a:solidFill>
                  <a:srgbClr val="002060"/>
                </a:solidFill>
              </a:rPr>
              <a:t>Uchinchi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tomon</a:t>
            </a:r>
            <a:r>
              <a:rPr lang="en-US" sz="3200" dirty="0">
                <a:solidFill>
                  <a:srgbClr val="002060"/>
                </a:solidFill>
              </a:rPr>
              <a:t> PaaS-dan </a:t>
            </a:r>
            <a:r>
              <a:rPr lang="en-US" sz="3200" dirty="0" err="1">
                <a:solidFill>
                  <a:srgbClr val="002060"/>
                </a:solidFill>
              </a:rPr>
              <a:t>foydalanadigan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kompaniyalar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o'z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resurslarini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boshqa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hududlarga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yo'naltirishlari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ilovalarni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tezroq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osonroq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joylashtirishlari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mumkin</a:t>
            </a:r>
            <a:r>
              <a:rPr lang="en-US" sz="32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666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F322752-3636-493B-8897-2E1021326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520" y="1443628"/>
            <a:ext cx="11420960" cy="397074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 err="1">
                <a:solidFill>
                  <a:srgbClr val="002060"/>
                </a:solidFill>
              </a:rPr>
              <a:t>Qizig'i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shundaki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ba'zi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o'zgarishlar</a:t>
            </a:r>
            <a:r>
              <a:rPr lang="en-US" sz="3200" dirty="0">
                <a:solidFill>
                  <a:srgbClr val="002060"/>
                </a:solidFill>
              </a:rPr>
              <a:t> ham </a:t>
            </a:r>
            <a:r>
              <a:rPr lang="en-US" sz="3200" dirty="0" err="1">
                <a:solidFill>
                  <a:srgbClr val="002060"/>
                </a:solidFill>
              </a:rPr>
              <a:t>mavjud</a:t>
            </a:r>
            <a:r>
              <a:rPr lang="en-US" sz="3200" dirty="0">
                <a:solidFill>
                  <a:srgbClr val="002060"/>
                </a:solidFill>
              </a:rPr>
              <a:t> PaaS </a:t>
            </a:r>
            <a:r>
              <a:rPr lang="en-US" sz="3200" dirty="0" err="1">
                <a:solidFill>
                  <a:srgbClr val="002060"/>
                </a:solidFill>
              </a:rPr>
              <a:t>bozorda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shu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jumladan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Xizmat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sifatida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integratsiya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platformasi</a:t>
            </a:r>
            <a:r>
              <a:rPr lang="en-US" sz="3200" dirty="0">
                <a:solidFill>
                  <a:srgbClr val="002060"/>
                </a:solidFill>
              </a:rPr>
              <a:t> (iPaaS) e </a:t>
            </a:r>
            <a:r>
              <a:rPr lang="en-US" sz="3200" dirty="0" err="1">
                <a:solidFill>
                  <a:srgbClr val="002060"/>
                </a:solidFill>
              </a:rPr>
              <a:t>Ma'lumotlar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platformasi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xizmat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sifatida</a:t>
            </a:r>
            <a:r>
              <a:rPr lang="en-US" sz="3200" dirty="0">
                <a:solidFill>
                  <a:srgbClr val="002060"/>
                </a:solidFill>
              </a:rPr>
              <a:t> (</a:t>
            </a:r>
            <a:r>
              <a:rPr lang="en-US" sz="3200" dirty="0" err="1">
                <a:solidFill>
                  <a:srgbClr val="002060"/>
                </a:solidFill>
              </a:rPr>
              <a:t>dPaaS</a:t>
            </a:r>
            <a:r>
              <a:rPr lang="en-US" sz="3200" dirty="0">
                <a:solidFill>
                  <a:srgbClr val="002060"/>
                </a:solidFill>
              </a:rPr>
              <a:t>) </a:t>
            </a:r>
            <a:r>
              <a:rPr lang="en-US" sz="3200" dirty="0" err="1">
                <a:solidFill>
                  <a:srgbClr val="002060"/>
                </a:solidFill>
              </a:rPr>
              <a:t>ma'lumotlarni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boshqarish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integratsiya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xizmati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provayderlari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tomonidan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ma'lumotlarni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yetkazib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berish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modellari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sifatida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foydalaniladi</a:t>
            </a:r>
            <a:r>
              <a:rPr lang="en-US" sz="3200" dirty="0">
                <a:solidFill>
                  <a:srgbClr val="002060"/>
                </a:solidFill>
              </a:rPr>
              <a:t>. </a:t>
            </a:r>
            <a:r>
              <a:rPr lang="en-US" sz="3200" dirty="0" err="1">
                <a:solidFill>
                  <a:srgbClr val="002060"/>
                </a:solidFill>
              </a:rPr>
              <a:t>Bundan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tashqari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ba'zida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ular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bir-biridan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ajralib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turadi</a:t>
            </a:r>
            <a:r>
              <a:rPr lang="en-US" sz="3200" dirty="0">
                <a:solidFill>
                  <a:srgbClr val="002060"/>
                </a:solidFill>
              </a:rPr>
              <a:t> Mobil </a:t>
            </a:r>
            <a:r>
              <a:rPr lang="en-US" sz="3200" dirty="0" err="1">
                <a:solidFill>
                  <a:srgbClr val="002060"/>
                </a:solidFill>
              </a:rPr>
              <a:t>platforma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xizmat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sifatida</a:t>
            </a:r>
            <a:r>
              <a:rPr lang="en-US" sz="3200" dirty="0">
                <a:solidFill>
                  <a:srgbClr val="002060"/>
                </a:solidFill>
              </a:rPr>
              <a:t> (</a:t>
            </a:r>
            <a:r>
              <a:rPr lang="en-US" sz="3200" dirty="0" err="1">
                <a:solidFill>
                  <a:srgbClr val="002060"/>
                </a:solidFill>
              </a:rPr>
              <a:t>mPaaS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shuningdek</a:t>
            </a:r>
            <a:r>
              <a:rPr lang="en-US" sz="3200" dirty="0">
                <a:solidFill>
                  <a:srgbClr val="002060"/>
                </a:solidFill>
              </a:rPr>
              <a:t>, Mobile PaaS </a:t>
            </a:r>
            <a:r>
              <a:rPr lang="en-US" sz="3200" dirty="0" err="1">
                <a:solidFill>
                  <a:srgbClr val="002060"/>
                </a:solidFill>
              </a:rPr>
              <a:t>sifatida</a:t>
            </a:r>
            <a:r>
              <a:rPr lang="en-US" sz="3200" dirty="0">
                <a:solidFill>
                  <a:srgbClr val="002060"/>
                </a:solidFill>
              </a:rPr>
              <a:t> ham </a:t>
            </a:r>
            <a:r>
              <a:rPr lang="en-US" sz="3200" dirty="0" err="1">
                <a:solidFill>
                  <a:srgbClr val="002060"/>
                </a:solidFill>
              </a:rPr>
              <a:t>tanilgan</a:t>
            </a:r>
            <a:r>
              <a:rPr lang="en-US" sz="3200" dirty="0">
                <a:solidFill>
                  <a:srgbClr val="002060"/>
                </a:solidFill>
              </a:rPr>
              <a:t>)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bitta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Xizmat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sifatida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dastur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platformasi</a:t>
            </a:r>
            <a:r>
              <a:rPr lang="en-US" sz="3200" dirty="0">
                <a:solidFill>
                  <a:srgbClr val="002060"/>
                </a:solidFill>
              </a:rPr>
              <a:t> (</a:t>
            </a:r>
            <a:r>
              <a:rPr lang="en-US" sz="3200" dirty="0" err="1">
                <a:solidFill>
                  <a:srgbClr val="002060"/>
                </a:solidFill>
              </a:rPr>
              <a:t>aPaaS</a:t>
            </a:r>
            <a:r>
              <a:rPr lang="en-US" sz="3200" dirty="0">
                <a:solidFill>
                  <a:srgbClr val="002060"/>
                </a:solidFill>
              </a:rPr>
              <a:t>).</a:t>
            </a:r>
          </a:p>
          <a:p>
            <a:pPr marL="0" indent="0" algn="just">
              <a:buNone/>
            </a:pP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932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9607DC-4AA4-4F75-96DB-4E75A9101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72" y="0"/>
            <a:ext cx="109018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16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BAA48E-E1E6-4769-9A59-F63B08AF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743" y="466700"/>
            <a:ext cx="10515600" cy="87283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PaaS </a:t>
            </a:r>
            <a:r>
              <a:rPr lang="en-US" b="1" dirty="0" err="1">
                <a:solidFill>
                  <a:srgbClr val="C00000"/>
                </a:solidFill>
              </a:rPr>
              <a:t>yechimlarining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afzalliklari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9FF748-0913-470F-97D6-9317EA012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667" y="1464346"/>
            <a:ext cx="11276721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 err="1">
                <a:solidFill>
                  <a:srgbClr val="002060"/>
                </a:solidFill>
              </a:rPr>
              <a:t>Qabul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qilishning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ko'plab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afzalliklari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bor</a:t>
            </a:r>
            <a:r>
              <a:rPr lang="en-US" sz="3000" dirty="0">
                <a:solidFill>
                  <a:srgbClr val="002060"/>
                </a:solidFill>
              </a:rPr>
              <a:t> PaaS, </a:t>
            </a:r>
            <a:r>
              <a:rPr lang="en-US" sz="3000" dirty="0" err="1">
                <a:solidFill>
                  <a:srgbClr val="002060"/>
                </a:solidFill>
              </a:rPr>
              <a:t>dasturiy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ta'minotni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ishlab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chiqish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sohasi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va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veb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yoki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ilovalarni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tarqatish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faoliyati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uchun</a:t>
            </a:r>
            <a:r>
              <a:rPr lang="en-US" sz="3000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3000" dirty="0" err="1">
                <a:solidFill>
                  <a:srgbClr val="002060"/>
                </a:solidFill>
              </a:rPr>
              <a:t>Ishlab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chiquvchilar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PaaSni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tez-tez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maqtagan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narsalar</a:t>
            </a:r>
            <a:r>
              <a:rPr lang="en-US" sz="3000" dirty="0">
                <a:solidFill>
                  <a:srgbClr val="002060"/>
                </a:solidFill>
              </a:rPr>
              <a:t>, </a:t>
            </a:r>
            <a:r>
              <a:rPr lang="en-US" sz="3000" dirty="0" err="1">
                <a:solidFill>
                  <a:srgbClr val="002060"/>
                </a:solidFill>
              </a:rPr>
              <a:t>masalan</a:t>
            </a:r>
            <a:r>
              <a:rPr lang="en-US" sz="3000" dirty="0">
                <a:solidFill>
                  <a:srgbClr val="002060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texnik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imkoniyati</a:t>
            </a:r>
            <a:endParaRPr lang="en-US" sz="30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ko'proq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rivojlanish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qobiliyatlari</a:t>
            </a:r>
            <a:endParaRPr lang="en-US" sz="30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tarqatishni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ko'proq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avtomatlashtirish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va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standartlashtirish</a:t>
            </a:r>
            <a:endParaRPr lang="en-US" sz="30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yaxshi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miqyoslilik</a:t>
            </a:r>
            <a:endParaRPr lang="en-US" sz="30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tezroq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ilova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yaratish</a:t>
            </a:r>
            <a:endParaRPr lang="en-US" sz="3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229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DE77CE-F8C7-42CC-A170-AB073A81A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8334"/>
            <a:ext cx="12192000" cy="604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12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0308660-E020-47E3-9B00-CB695F14B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1219"/>
            <a:ext cx="10908323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PaaS </a:t>
            </a:r>
            <a:r>
              <a:rPr lang="en-US" dirty="0" err="1">
                <a:solidFill>
                  <a:srgbClr val="002060"/>
                </a:solidFill>
              </a:rPr>
              <a:t>provayderlari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tomonidan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taqdim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orqali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ko'plab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mijozlar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korxonalar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quyidagilarga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bo'lishlari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innovatsiyalarni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tezlashtirish</a:t>
            </a:r>
            <a:endParaRPr lang="en-US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xarajatlarni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nazorat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ostida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ushlab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turish</a:t>
            </a:r>
            <a:endParaRPr lang="en-US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samaradorlikni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oshirish</a:t>
            </a:r>
            <a:endParaRPr lang="en-US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xavfni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kamaytirish</a:t>
            </a:r>
            <a:endParaRPr lang="en-US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xavfsiz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foydalaning</a:t>
            </a: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0919540-638D-45DA-8DEA-A0194233A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140"/>
            <a:ext cx="10515600" cy="915035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PaaS </a:t>
            </a:r>
            <a:r>
              <a:rPr lang="en-US" b="1" dirty="0" err="1">
                <a:solidFill>
                  <a:srgbClr val="C00000"/>
                </a:solidFill>
              </a:rPr>
              <a:t>yechimlarining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afzalliklari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5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973AE6-C821-4EC3-BEA3-94606D22F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19" y="343208"/>
            <a:ext cx="11152161" cy="617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67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C94894-7B70-4DB9-ACB6-662780661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6971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PaaS </a:t>
            </a:r>
            <a:r>
              <a:rPr lang="en-US" b="1" dirty="0" err="1">
                <a:solidFill>
                  <a:srgbClr val="C00000"/>
                </a:solidFill>
              </a:rPr>
              <a:t>va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hisoblash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xizmatlari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0198F1-1FDA-48E1-836B-8273D20F0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54" y="1230307"/>
            <a:ext cx="11324492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200" dirty="0">
                <a:solidFill>
                  <a:srgbClr val="002060"/>
                </a:solidFill>
              </a:rPr>
              <a:t>PaaS </a:t>
            </a:r>
            <a:r>
              <a:rPr lang="en-US" sz="3200" dirty="0" err="1">
                <a:solidFill>
                  <a:srgbClr val="002060"/>
                </a:solidFill>
              </a:rPr>
              <a:t>bulutli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hisoblashda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haqiqatan</a:t>
            </a:r>
            <a:r>
              <a:rPr lang="en-US" sz="3200" dirty="0">
                <a:solidFill>
                  <a:srgbClr val="002060"/>
                </a:solidFill>
              </a:rPr>
              <a:t> ham </a:t>
            </a:r>
            <a:r>
              <a:rPr lang="en-US" sz="3200" dirty="0" err="1">
                <a:solidFill>
                  <a:srgbClr val="002060"/>
                </a:solidFill>
              </a:rPr>
              <a:t>ta'sirli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chunki</a:t>
            </a:r>
            <a:r>
              <a:rPr lang="en-US" sz="3200" dirty="0">
                <a:solidFill>
                  <a:srgbClr val="002060"/>
                </a:solidFill>
              </a:rPr>
              <a:t> u </a:t>
            </a:r>
            <a:r>
              <a:rPr lang="en-US" sz="3200" dirty="0" err="1">
                <a:solidFill>
                  <a:srgbClr val="002060"/>
                </a:solidFill>
              </a:rPr>
              <a:t>turli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ishlab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chiqish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guruhlariga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o'z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ishlarini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tezroq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standartlashtirilgan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tarzda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operatsion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xavfsizlik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xavfini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kamaytirishga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imkon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beradi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ba'zi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oldindan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yaratilgan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echimlar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yoki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boshqa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foydali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ishlab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chiqish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vositalarini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taqdim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etadi</a:t>
            </a:r>
            <a:r>
              <a:rPr lang="en-US" sz="32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3200" dirty="0" err="1">
                <a:solidFill>
                  <a:srgbClr val="002060"/>
                </a:solidFill>
              </a:rPr>
              <a:t>Xizmat</a:t>
            </a:r>
            <a:r>
              <a:rPr lang="en-US" sz="3200" dirty="0">
                <a:solidFill>
                  <a:srgbClr val="002060"/>
                </a:solidFill>
              </a:rPr>
              <a:t> PaaS </a:t>
            </a:r>
            <a:r>
              <a:rPr lang="en-US" sz="3200" dirty="0" err="1">
                <a:solidFill>
                  <a:srgbClr val="002060"/>
                </a:solidFill>
              </a:rPr>
              <a:t>ishlab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chiquvchilarga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alohida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litsenziyalangan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mahsulotlarga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asoslangan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infratuzilmani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boshqarishga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e'tibor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qaratmasdan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foydalanishga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tayyor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dasturlash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tilining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ba'zi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komponentlarini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beradi</a:t>
            </a:r>
            <a:r>
              <a:rPr lang="en-US" sz="3200" dirty="0">
                <a:solidFill>
                  <a:srgbClr val="002060"/>
                </a:solidFill>
              </a:rPr>
              <a:t>. </a:t>
            </a:r>
            <a:r>
              <a:rPr lang="en-US" sz="3200" dirty="0" err="1">
                <a:solidFill>
                  <a:srgbClr val="002060"/>
                </a:solidFill>
              </a:rPr>
              <a:t>Ushbu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yechimlardan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foydalangan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holda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zamonaviy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korxonalar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veb-saytlar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yoki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veb-ilovalarni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yaxshiroq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osonroq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nashr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qilishlari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boshqarishlari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mumkin</a:t>
            </a:r>
            <a:r>
              <a:rPr lang="en-US" sz="32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800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B5B032A-14AE-4579-B8AD-A12420A87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26" y="1253331"/>
            <a:ext cx="11219481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 err="1">
                <a:solidFill>
                  <a:srgbClr val="002060"/>
                </a:solidFill>
              </a:rPr>
              <a:t>Albatta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bulutli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hisoblash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provayderlari</a:t>
            </a:r>
            <a:r>
              <a:rPr lang="en-US" sz="3200" dirty="0">
                <a:solidFill>
                  <a:srgbClr val="002060"/>
                </a:solidFill>
              </a:rPr>
              <a:t> (PaaS, IaaS, SaaS) </a:t>
            </a:r>
            <a:r>
              <a:rPr lang="en-US" sz="3200" dirty="0" err="1">
                <a:solidFill>
                  <a:srgbClr val="002060"/>
                </a:solidFill>
              </a:rPr>
              <a:t>taqdim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etayotgan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xizmat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modellarini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ommaviy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bulut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xususiy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bulut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gibrid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bulutni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o‘z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ichiga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olgan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joylashtirish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modellari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bilan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aralashtirib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yubormaslik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kerak</a:t>
            </a:r>
            <a:r>
              <a:rPr lang="en-US" sz="3200" dirty="0">
                <a:solidFill>
                  <a:srgbClr val="002060"/>
                </a:solidFill>
              </a:rPr>
              <a:t>. </a:t>
            </a:r>
            <a:r>
              <a:rPr lang="en-US" sz="3200" dirty="0" err="1">
                <a:solidFill>
                  <a:srgbClr val="002060"/>
                </a:solidFill>
              </a:rPr>
              <a:t>jamoat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buluti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ko'p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bulutli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poli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bulut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katta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ma'lumotlar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buluti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taqsimlangan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bulut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boshqa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kamroq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mashhur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echimlar</a:t>
            </a:r>
            <a:r>
              <a:rPr lang="en-US" sz="3200" dirty="0">
                <a:solidFill>
                  <a:srgbClr val="002060"/>
                </a:solidFill>
              </a:rPr>
              <a:t>. </a:t>
            </a:r>
            <a:r>
              <a:rPr lang="en-US" sz="3200" dirty="0" err="1">
                <a:solidFill>
                  <a:srgbClr val="002060"/>
                </a:solidFill>
              </a:rPr>
              <a:t>Biroq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turlari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mavjud</a:t>
            </a:r>
            <a:r>
              <a:rPr lang="en-US" sz="3200" dirty="0">
                <a:solidFill>
                  <a:srgbClr val="002060"/>
                </a:solidFill>
              </a:rPr>
              <a:t> PaaS </a:t>
            </a:r>
            <a:r>
              <a:rPr lang="en-US" sz="3200" dirty="0" err="1">
                <a:solidFill>
                  <a:srgbClr val="002060"/>
                </a:solidFill>
              </a:rPr>
              <a:t>ommaviy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xususiy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gibrid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bulutlarning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ushbu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bo'linishini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aks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ettiradi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ommaviy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bulut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xizmatlari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uchun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ilovalar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hammasi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boshlangan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joyda</a:t>
            </a:r>
            <a:r>
              <a:rPr lang="en-US" sz="32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09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B35097-AB7A-4081-8F8E-5E3DFC3AF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7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2EF3420-13B4-485D-AB20-0B3D6FE6EE83}"/>
              </a:ext>
            </a:extLst>
          </p:cNvPr>
          <p:cNvSpPr/>
          <p:nvPr/>
        </p:nvSpPr>
        <p:spPr>
          <a:xfrm>
            <a:off x="2123070" y="2207917"/>
            <a:ext cx="8167805" cy="286232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9000" b="1" cap="none" spc="0" dirty="0" err="1">
                <a:ln/>
                <a:solidFill>
                  <a:schemeClr val="accent4"/>
                </a:solidFill>
                <a:effectLst/>
              </a:rPr>
              <a:t>Etibor</a:t>
            </a:r>
            <a:r>
              <a:rPr lang="en-US" sz="9000" b="1" cap="none" spc="0" dirty="0">
                <a:ln/>
                <a:solidFill>
                  <a:schemeClr val="accent4"/>
                </a:solidFill>
                <a:effectLst/>
              </a:rPr>
              <a:t> </a:t>
            </a:r>
            <a:r>
              <a:rPr lang="en-US" sz="9000" b="1" cap="none" spc="0" dirty="0" err="1">
                <a:ln/>
                <a:solidFill>
                  <a:schemeClr val="accent4"/>
                </a:solidFill>
                <a:effectLst/>
              </a:rPr>
              <a:t>uchun</a:t>
            </a:r>
            <a:r>
              <a:rPr lang="en-US" sz="9000" b="1" cap="none" spc="0" dirty="0">
                <a:ln/>
                <a:solidFill>
                  <a:schemeClr val="accent4"/>
                </a:solidFill>
                <a:effectLst/>
              </a:rPr>
              <a:t> </a:t>
            </a:r>
            <a:r>
              <a:rPr lang="en-US" sz="9000" b="1" cap="none" spc="0" dirty="0" err="1">
                <a:ln/>
                <a:solidFill>
                  <a:schemeClr val="accent4"/>
                </a:solidFill>
                <a:effectLst/>
              </a:rPr>
              <a:t>raxmat</a:t>
            </a:r>
            <a:r>
              <a:rPr lang="en-US" sz="9000" b="1" cap="none" spc="0" dirty="0">
                <a:ln/>
                <a:solidFill>
                  <a:schemeClr val="accent4"/>
                </a:solidFill>
                <a:effectLst/>
              </a:rPr>
              <a:t>!!!</a:t>
            </a:r>
            <a:endParaRPr lang="ru-RU" sz="90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400342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937</Words>
  <Application>Microsoft Office PowerPoint</Application>
  <PresentationFormat>Широкоэкранный</PresentationFormat>
  <Paragraphs>39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Algerian</vt:lpstr>
      <vt:lpstr>Arial</vt:lpstr>
      <vt:lpstr>Britannic Bold</vt:lpstr>
      <vt:lpstr>Calibri</vt:lpstr>
      <vt:lpstr>Calibri Light</vt:lpstr>
      <vt:lpstr>Wingdings</vt:lpstr>
      <vt:lpstr>Тема Office</vt:lpstr>
      <vt:lpstr>Platform As-a- Service (PaaS) bulutli arxitektura. </vt:lpstr>
      <vt:lpstr>Reja:</vt:lpstr>
      <vt:lpstr>Презентация PowerPoint</vt:lpstr>
      <vt:lpstr>Platforma xizmat vositasi sifatida</vt:lpstr>
      <vt:lpstr>Презентация PowerPoint</vt:lpstr>
      <vt:lpstr>Презентация PowerPoint</vt:lpstr>
      <vt:lpstr>Nima uchun PaaS ga e'tibor qaratish kerak?</vt:lpstr>
      <vt:lpstr>Презентация PowerPoint</vt:lpstr>
      <vt:lpstr>Bulutdagi PaaS</vt:lpstr>
      <vt:lpstr>Презентация PowerPoint</vt:lpstr>
      <vt:lpstr>Презентация PowerPoint</vt:lpstr>
      <vt:lpstr>Презентация PowerPoint</vt:lpstr>
      <vt:lpstr>Презентация PowerPoint</vt:lpstr>
      <vt:lpstr>PaaS yechimlarining afzalliklari</vt:lpstr>
      <vt:lpstr>Презентация PowerPoint</vt:lpstr>
      <vt:lpstr>PaaS yechimlarining afzalliklari</vt:lpstr>
      <vt:lpstr>Презентация PowerPoint</vt:lpstr>
      <vt:lpstr>PaaS va bulutli hisoblash xizmatlari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Platform As-a- Service (PaaS) bulutli arxitektura.</dc:title>
  <dc:creator>Mansur Nuriyev</dc:creator>
  <cp:lastModifiedBy>Mansur Nuriyev</cp:lastModifiedBy>
  <cp:revision>7</cp:revision>
  <dcterms:created xsi:type="dcterms:W3CDTF">2024-02-24T10:11:05Z</dcterms:created>
  <dcterms:modified xsi:type="dcterms:W3CDTF">2024-02-26T07:51:12Z</dcterms:modified>
</cp:coreProperties>
</file>