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4" r:id="rId20"/>
    <p:sldId id="286" r:id="rId21"/>
    <p:sldId id="273" r:id="rId22"/>
    <p:sldId id="275" r:id="rId23"/>
    <p:sldId id="276" r:id="rId24"/>
    <p:sldId id="289" r:id="rId25"/>
    <p:sldId id="288" r:id="rId26"/>
    <p:sldId id="277" r:id="rId27"/>
    <p:sldId id="278" r:id="rId28"/>
    <p:sldId id="279" r:id="rId29"/>
    <p:sldId id="280" r:id="rId30"/>
    <p:sldId id="281" r:id="rId31"/>
    <p:sldId id="282" r:id="rId32"/>
    <p:sldId id="285" r:id="rId33"/>
    <p:sldId id="283" r:id="rId3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746520-4E34-4603-B509-1C86C05A1F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F7D5BDC-C92D-4003-9BAA-2EDE837EDA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AB380C-EC2E-4E0C-A14D-0C9F38C70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0F800-DB3B-4EE8-910F-80431627C856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16FD02E-25B4-4460-B33F-69A0292F3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B02677-7819-4D25-B357-826EDC5CE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F4D86-2813-4585-8B7F-91242727CC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5149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99EE19-C667-47E7-8877-8FEF2BC2F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9AC01CB-F782-4745-B066-50AA880EE7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E5E77FC-CF2F-419F-B742-4025AD4DF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0F800-DB3B-4EE8-910F-80431627C856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3B2874-9910-4EDB-91F2-9C4E20FBB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1053D9-0A2B-40C2-BF2C-907A0DD3F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F4D86-2813-4585-8B7F-91242727CC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3152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852EA5-C974-49FF-8AFD-2F847EAA7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A320F60-E5CC-42A5-82A1-3EAAEFC141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2588BB-E286-45C2-8E61-A13418E81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0F800-DB3B-4EE8-910F-80431627C856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50E703E-6180-4605-947B-8EEBB2A03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2DA6BF-1F1B-4FD7-A2E1-0BE34F398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F4D86-2813-4585-8B7F-91242727CC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2127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0BFCAA-7B7A-4069-B96C-2B531B741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5DB48EA-12B8-483D-8103-D3D0BA7C01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17C210D-7193-421A-86F0-196927549C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F369338-93FD-4592-B5A0-963D4CC55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0F800-DB3B-4EE8-910F-80431627C856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819B607-1E55-4AB8-AD82-D07FBDAA4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D47FAFB-39B9-41D5-AF3D-9835EEC65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F4D86-2813-4585-8B7F-91242727CC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7332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450D14-B80D-45BF-857B-7642DC0FC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8497658-4A64-46B7-9206-A3CBBF6755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7BEAFE9-AB81-48E6-BCC0-2D4874AF13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C6C2999-FBDC-4AA8-B4B8-A8CCCC07F1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E9AC2B4-E364-4425-8056-B486144F9F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811B7DE-12C0-446A-9D0B-0BB352B96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0F800-DB3B-4EE8-910F-80431627C856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B0D39CA-F916-4832-98F9-FCF82058E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74B0586-DE66-40BC-B6B5-10D8FE35E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F4D86-2813-4585-8B7F-91242727CC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788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4C423F-3728-46E8-BAC7-6235E4078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A61D6A1-CF65-4342-853E-F6894725B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0F800-DB3B-4EE8-910F-80431627C856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1F02E66-095B-44B4-85E0-33E855E79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24F3726-6839-462F-92F9-A50FF4BB7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F4D86-2813-4585-8B7F-91242727CC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725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591E7B0-9F36-4494-BFEB-EDF59C6D6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0F800-DB3B-4EE8-910F-80431627C856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1389283-656F-4413-935F-5A866801C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966A6AD-2393-4D7A-A647-C67895B89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F4D86-2813-4585-8B7F-91242727CC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291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1735E8-427A-4FE1-8312-D3CC80B16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3CCC3A-6043-407F-A215-6937FF85E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0DD668-6F51-471B-B577-23FD0A69BC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34F1245-693D-4BDB-93C2-937D6724B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0F800-DB3B-4EE8-910F-80431627C856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9115BA-B2F3-43D7-A8E2-5E09663BF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CCE418A-572D-4FDE-A9F8-EA2A471A0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F4D86-2813-4585-8B7F-91242727CC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796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1ACC7D-A59C-484E-A3CF-95B38680B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388474C-76D0-4BC8-A889-CA7E37D195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56105BD-19BE-4CAB-A627-16C1463D83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40726B1-687E-4E01-83F8-D9A88207A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0F800-DB3B-4EE8-910F-80431627C856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FC0F0B2-5E83-4812-B32D-A9FFF41AC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2BA39B4-7959-434B-A4A8-733831D1A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F4D86-2813-4585-8B7F-91242727CC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1281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96FA77-8605-4883-8F7D-3770F4798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ED60E1B-ED41-47D5-A041-BEB5DAC5D5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5C2E741-831C-4B90-B9AD-9C39DDC57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0F800-DB3B-4EE8-910F-80431627C856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1F5AA6-9158-4299-B812-38637D495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F00CF9-D5A3-4CFF-B673-6A559A1C4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F4D86-2813-4585-8B7F-91242727CC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399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06BA8E7-E34E-4280-9AD5-CB418770F1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138DD56-0CA8-42B2-A29A-4439EC2BAD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1027850-4FDA-4A9F-B0E8-8945DFA67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0F800-DB3B-4EE8-910F-80431627C856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DB2F50-49DD-4862-A228-D192EBC4C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E5F63EC-0B55-4EFE-A56D-FF988D7C4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F4D86-2813-4585-8B7F-91242727CC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0018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54D932-EADC-44DA-A55D-6D636C798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47931A9-CA18-435D-8989-F96ABB1DA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807A89D-D091-4351-A55F-7F1B18A5E3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0F800-DB3B-4EE8-910F-80431627C856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15CDBF-4DB0-43C4-9E75-FA64DD9E74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43452FD-B224-4A0A-BF1C-A46B1A217D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F4D86-2813-4585-8B7F-91242727CC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2368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28E546-A7BB-4E23-8F92-E51FC50ECD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8679" y="2749684"/>
            <a:ext cx="10430360" cy="2387600"/>
          </a:xfrm>
        </p:spPr>
        <p:txBody>
          <a:bodyPr>
            <a:normAutofit fontScale="90000"/>
          </a:bodyPr>
          <a:lstStyle/>
          <a:p>
            <a:r>
              <a:rPr lang="en-US" b="1" dirty="0" err="1">
                <a:solidFill>
                  <a:srgbClr val="C00000"/>
                </a:solidFill>
              </a:rPr>
              <a:t>Bulutli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hisoblashda</a:t>
            </a:r>
            <a:r>
              <a:rPr lang="en-US" b="1" dirty="0">
                <a:solidFill>
                  <a:srgbClr val="C00000"/>
                </a:solidFill>
              </a:rPr>
              <a:t>  </a:t>
            </a:r>
            <a:r>
              <a:rPr lang="en-US" b="1" dirty="0" err="1">
                <a:solidFill>
                  <a:srgbClr val="C00000"/>
                </a:solidFill>
              </a:rPr>
              <a:t>qo'llaniladigan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xizmat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arxitekturalari</a:t>
            </a:r>
            <a:r>
              <a:rPr lang="en-US" b="1" dirty="0">
                <a:solidFill>
                  <a:srgbClr val="C00000"/>
                </a:solidFill>
              </a:rPr>
              <a:t> (Infrastructure-as a-Service (IaaS) </a:t>
            </a:r>
            <a:r>
              <a:rPr lang="en-US" b="1" dirty="0" err="1">
                <a:solidFill>
                  <a:srgbClr val="C00000"/>
                </a:solidFill>
              </a:rPr>
              <a:t>modeli</a:t>
            </a:r>
            <a:r>
              <a:rPr lang="en-US" b="1" dirty="0">
                <a:solidFill>
                  <a:srgbClr val="C00000"/>
                </a:solidFill>
              </a:rPr>
              <a:t>).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E31D39E-47E5-4BDF-AF34-10AE5A4751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297" y="6121830"/>
            <a:ext cx="5636217" cy="596685"/>
          </a:xfrm>
        </p:spPr>
        <p:txBody>
          <a:bodyPr/>
          <a:lstStyle/>
          <a:p>
            <a:r>
              <a:rPr lang="en-US" b="1" i="1" dirty="0">
                <a:solidFill>
                  <a:srgbClr val="002060"/>
                </a:solidFill>
              </a:rPr>
              <a:t>Katta </a:t>
            </a:r>
            <a:r>
              <a:rPr lang="en-US" b="1" i="1" dirty="0" err="1">
                <a:solidFill>
                  <a:srgbClr val="002060"/>
                </a:solidFill>
              </a:rPr>
              <a:t>o‘qituvchi</a:t>
            </a:r>
            <a:r>
              <a:rPr lang="en-US" b="1" i="1" dirty="0">
                <a:solidFill>
                  <a:srgbClr val="002060"/>
                </a:solidFill>
              </a:rPr>
              <a:t>: Nuriyev M.K.</a:t>
            </a:r>
            <a:endParaRPr lang="ru-RU" b="1" i="1" dirty="0">
              <a:solidFill>
                <a:srgbClr val="00206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C9FD041-EC8A-467B-B756-720190B3F1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0557" y="372962"/>
            <a:ext cx="3626604" cy="22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526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00B665-9EB7-4D97-BA61-C8C75DC06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234" y="670543"/>
            <a:ext cx="10515600" cy="1325563"/>
          </a:xfrm>
        </p:spPr>
        <p:txBody>
          <a:bodyPr/>
          <a:lstStyle/>
          <a:p>
            <a:pPr algn="ctr"/>
            <a:r>
              <a:rPr lang="en-US" b="1" dirty="0" err="1">
                <a:solidFill>
                  <a:srgbClr val="C00000"/>
                </a:solidFill>
                <a:latin typeface="Algerian" panose="04020705040A02060702" pitchFamily="82" charset="0"/>
              </a:rPr>
              <a:t>Reja</a:t>
            </a:r>
            <a:r>
              <a:rPr lang="en-US" b="1" dirty="0">
                <a:solidFill>
                  <a:srgbClr val="C00000"/>
                </a:solidFill>
                <a:latin typeface="Algerian" panose="04020705040A02060702" pitchFamily="82" charset="0"/>
              </a:rPr>
              <a:t>: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BD8FF7B-5ADA-4498-8422-ABED0D5821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8681" y="2301500"/>
            <a:ext cx="10515600" cy="2560395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600" b="1" dirty="0" err="1">
                <a:solidFill>
                  <a:srgbClr val="C00000"/>
                </a:solidFill>
                <a:latin typeface="+mj-lt"/>
              </a:rPr>
              <a:t>Bulutli</a:t>
            </a:r>
            <a:r>
              <a:rPr lang="en-US" sz="36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+mj-lt"/>
              </a:rPr>
              <a:t>hisoblashda</a:t>
            </a:r>
            <a:r>
              <a:rPr lang="en-US" sz="36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+mj-lt"/>
              </a:rPr>
              <a:t>xizmat</a:t>
            </a:r>
            <a:r>
              <a:rPr lang="en-US" sz="36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+mj-lt"/>
              </a:rPr>
              <a:t>arxitekturasi</a:t>
            </a:r>
            <a:r>
              <a:rPr lang="en-US" sz="3600" b="1" dirty="0">
                <a:solidFill>
                  <a:srgbClr val="C00000"/>
                </a:solidFill>
                <a:latin typeface="+mj-lt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b="1" dirty="0" err="1">
                <a:solidFill>
                  <a:srgbClr val="C00000"/>
                </a:solidFill>
                <a:latin typeface="+mj-lt"/>
              </a:rPr>
              <a:t>Bulutli</a:t>
            </a:r>
            <a:r>
              <a:rPr lang="en-US" sz="36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+mj-lt"/>
              </a:rPr>
              <a:t>arxitektura</a:t>
            </a:r>
            <a:r>
              <a:rPr lang="en-US" sz="36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+mj-lt"/>
              </a:rPr>
              <a:t>afzalliklari</a:t>
            </a:r>
            <a:r>
              <a:rPr lang="en-US" sz="3600" b="1" dirty="0">
                <a:solidFill>
                  <a:srgbClr val="C00000"/>
                </a:solidFill>
                <a:latin typeface="+mj-lt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b="1" dirty="0">
                <a:solidFill>
                  <a:srgbClr val="C00000"/>
                </a:solidFill>
                <a:latin typeface="+mj-lt"/>
              </a:rPr>
              <a:t>IaaS  </a:t>
            </a:r>
            <a:r>
              <a:rPr lang="en-US" sz="3600" b="1" dirty="0" err="1">
                <a:solidFill>
                  <a:srgbClr val="C00000"/>
                </a:solidFill>
                <a:latin typeface="+mj-lt"/>
              </a:rPr>
              <a:t>infratuzilma</a:t>
            </a:r>
            <a:r>
              <a:rPr lang="en-US" sz="36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+mj-lt"/>
              </a:rPr>
              <a:t>xizmat</a:t>
            </a:r>
            <a:r>
              <a:rPr lang="en-US" sz="36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+mj-lt"/>
              </a:rPr>
              <a:t>sifatida</a:t>
            </a:r>
            <a:r>
              <a:rPr lang="en-US" sz="3600" b="1" dirty="0">
                <a:solidFill>
                  <a:srgbClr val="C00000"/>
                </a:solidFill>
                <a:latin typeface="+mj-lt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b="1" dirty="0">
                <a:solidFill>
                  <a:srgbClr val="C00000"/>
                </a:solidFill>
                <a:latin typeface="+mj-lt"/>
              </a:rPr>
              <a:t>IaaS </a:t>
            </a:r>
            <a:r>
              <a:rPr lang="en-US" sz="3600" b="1" dirty="0" err="1">
                <a:solidFill>
                  <a:srgbClr val="C00000"/>
                </a:solidFill>
                <a:latin typeface="+mj-lt"/>
              </a:rPr>
              <a:t>infratuzilma</a:t>
            </a:r>
            <a:r>
              <a:rPr lang="en-US" sz="36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+mj-lt"/>
              </a:rPr>
              <a:t>afzalliklari</a:t>
            </a:r>
            <a:r>
              <a:rPr lang="en-US" sz="36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+mj-lt"/>
              </a:rPr>
              <a:t>va</a:t>
            </a:r>
            <a:r>
              <a:rPr lang="en-US" sz="36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+mj-lt"/>
              </a:rPr>
              <a:t>kamchiliklari</a:t>
            </a:r>
            <a:r>
              <a:rPr lang="en-US" sz="3600" b="1" dirty="0">
                <a:solidFill>
                  <a:srgbClr val="C00000"/>
                </a:solidFill>
                <a:latin typeface="+mj-lt"/>
              </a:rPr>
              <a:t>.</a:t>
            </a:r>
            <a:endParaRPr lang="ru-RU" sz="3600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13148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7205EF7-7781-4B81-8BE1-2B83D4C7CB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3397" y="717669"/>
            <a:ext cx="6547045" cy="5422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582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7340B7-A7F9-4FF7-899F-C64544DD3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C00000"/>
                </a:solidFill>
              </a:rPr>
              <a:t>Bulutli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arxitektura</a:t>
            </a:r>
            <a:r>
              <a:rPr lang="en-US" b="1" dirty="0">
                <a:solidFill>
                  <a:srgbClr val="C00000"/>
                </a:solidFill>
              </a:rPr>
              <a:t> (Cloud architecture) </a:t>
            </a:r>
            <a:r>
              <a:rPr lang="en-US" b="1" dirty="0" err="1">
                <a:solidFill>
                  <a:srgbClr val="C00000"/>
                </a:solidFill>
              </a:rPr>
              <a:t>nima</a:t>
            </a:r>
            <a:r>
              <a:rPr lang="en-US" b="1" dirty="0">
                <a:solidFill>
                  <a:srgbClr val="C00000"/>
                </a:solidFill>
              </a:rPr>
              <a:t>?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DDED0D-4E35-4C04-97FC-B4D555E285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115" y="1690688"/>
            <a:ext cx="11251769" cy="435133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2400" b="1" dirty="0" err="1">
                <a:solidFill>
                  <a:srgbClr val="C00000"/>
                </a:solidFill>
                <a:latin typeface="Lato" panose="020F0502020204030203" pitchFamily="34" charset="0"/>
              </a:rPr>
              <a:t>Bulutli</a:t>
            </a:r>
            <a:r>
              <a:rPr lang="en-US" sz="2400" b="1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Lato" panose="020F0502020204030203" pitchFamily="34" charset="0"/>
              </a:rPr>
              <a:t>arxitektura</a:t>
            </a:r>
            <a:r>
              <a:rPr lang="en-US" sz="2400" b="1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–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bu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texnologiya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tarkibiy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qismlarining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bulutni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yaratish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uchun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birlashishi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hisoblanadi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va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unda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resurslar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virtualizatsiya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texnologiyasi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orqali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birlashtiriladi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va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tarmoq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bo’ylab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taqsimlanadi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sz="2400" b="1" u="sng" dirty="0" err="1">
                <a:solidFill>
                  <a:srgbClr val="C00000"/>
                </a:solidFill>
                <a:latin typeface="Lato" panose="020F0502020204030203" pitchFamily="34" charset="0"/>
              </a:rPr>
              <a:t>Bulutli</a:t>
            </a:r>
            <a:r>
              <a:rPr lang="en-US" sz="2400" b="1" u="sng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2400" b="1" u="sng" dirty="0" err="1">
                <a:solidFill>
                  <a:srgbClr val="C00000"/>
                </a:solidFill>
                <a:latin typeface="Lato" panose="020F0502020204030203" pitchFamily="34" charset="0"/>
              </a:rPr>
              <a:t>arxitekturaning</a:t>
            </a:r>
            <a:r>
              <a:rPr lang="en-US" sz="2400" b="1" u="sng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2400" b="1" u="sng" dirty="0" err="1">
                <a:solidFill>
                  <a:srgbClr val="C00000"/>
                </a:solidFill>
                <a:latin typeface="Lato" panose="020F0502020204030203" pitchFamily="34" charset="0"/>
              </a:rPr>
              <a:t>tarkibiy</a:t>
            </a:r>
            <a:r>
              <a:rPr lang="en-US" sz="2400" b="1" u="sng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2400" b="1" u="sng" dirty="0" err="1">
                <a:solidFill>
                  <a:srgbClr val="C00000"/>
                </a:solidFill>
                <a:latin typeface="Lato" panose="020F0502020204030203" pitchFamily="34" charset="0"/>
              </a:rPr>
              <a:t>qismlariga</a:t>
            </a:r>
            <a:r>
              <a:rPr lang="en-US" sz="2400" b="1" u="sng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2400" b="1" u="sng" dirty="0" err="1">
                <a:solidFill>
                  <a:srgbClr val="C00000"/>
                </a:solidFill>
                <a:latin typeface="Lato" panose="020F0502020204030203" pitchFamily="34" charset="0"/>
              </a:rPr>
              <a:t>quyidagilar</a:t>
            </a:r>
            <a:r>
              <a:rPr lang="en-US" sz="2400" b="1" u="sng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2400" b="1" u="sng" dirty="0" err="1">
                <a:solidFill>
                  <a:srgbClr val="C00000"/>
                </a:solidFill>
                <a:latin typeface="Lato" panose="020F0502020204030203" pitchFamily="34" charset="0"/>
              </a:rPr>
              <a:t>kiradi</a:t>
            </a:r>
            <a:r>
              <a:rPr lang="en-US" sz="2400" b="1" u="sng" dirty="0">
                <a:solidFill>
                  <a:srgbClr val="C00000"/>
                </a:solidFill>
                <a:latin typeface="Lato" panose="020F0502020204030203" pitchFamily="34" charset="0"/>
              </a:rPr>
              <a:t>: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A front-end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platforma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 (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bulutga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kirish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uchun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ishlatiladigan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mijoz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yoki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qurilma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);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A back-end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platforma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(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serverlar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va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saqlash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);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Bulutga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asoslangan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yetkazib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berish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modeli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;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Tarmoq</a:t>
            </a:r>
            <a:endParaRPr lang="en-US" sz="2400" dirty="0">
              <a:solidFill>
                <a:srgbClr val="002060"/>
              </a:solidFill>
              <a:latin typeface="Lato" panose="020F0502020204030203" pitchFamily="34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Ushbu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texnologiyalar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birgalikda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bulutli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hisoblash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arxitekturasini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yaratadi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,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unda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dasturlar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ishlashi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mumkin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,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bu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esa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foydalanuvchilarga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bulutli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resurslarning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kuchidan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foydalanish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imkoniyatini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 panose="020F0502020204030203" pitchFamily="34" charset="0"/>
              </a:rPr>
              <a:t>beradi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</a:rPr>
              <a:t>.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708865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0B43AC7-DB12-4925-B377-F93F5205B5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026" y="579838"/>
            <a:ext cx="9746665" cy="547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315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7B1FBC-8357-4904-B624-78CEC889C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1621"/>
            <a:ext cx="10515600" cy="1107214"/>
          </a:xfrm>
        </p:spPr>
        <p:txBody>
          <a:bodyPr/>
          <a:lstStyle/>
          <a:p>
            <a:pPr algn="ctr"/>
            <a:r>
              <a:rPr lang="en-US" b="1" dirty="0" err="1">
                <a:solidFill>
                  <a:srgbClr val="C00000"/>
                </a:solidFill>
              </a:rPr>
              <a:t>Bulutli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arxitekturaning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afzalliklari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nimada</a:t>
            </a:r>
            <a:r>
              <a:rPr lang="en-US" b="1" dirty="0">
                <a:solidFill>
                  <a:srgbClr val="C00000"/>
                </a:solidFill>
              </a:rPr>
              <a:t>?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95A0F7-D98F-4BB9-999C-231F4449D4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459" y="1825625"/>
            <a:ext cx="11437748" cy="4351338"/>
          </a:xfrm>
        </p:spPr>
        <p:txBody>
          <a:bodyPr/>
          <a:lstStyle/>
          <a:p>
            <a:pPr algn="just"/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Bulutli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hisoblash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arxitekturasi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tashkilotlarda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lokal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server,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saqlash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va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tarmoq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infratuzilmalariga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bo’lgan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ishonchni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kamaytirishi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mumkin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.</a:t>
            </a:r>
          </a:p>
          <a:p>
            <a:pPr algn="just"/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Bulutli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arxitekturani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qabul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qiladigan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tashkilotlar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ko’pincha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IT-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resurslarni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ommaviy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bulutga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o’tkazadilar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mahalliy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serverlar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va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saqlashga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bo’lgan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ehtiyojni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qisqartiradilar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; IT-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ma’lumotlar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markazlaridagi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ko’chmas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mulk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sovutish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va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quvvatga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bo’lgan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ehtiyojlarni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kamaytiradilar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va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ularni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oylik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IT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xarajatlari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bilan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almashtiradilar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.</a:t>
            </a:r>
          </a:p>
          <a:p>
            <a:pPr algn="just"/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Kapital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xarajatlardan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operatsion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xarajatlarga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o’tish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bugungi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kunda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bulutli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hisoblash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mashhurligining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asosiy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sababidir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.</a:t>
            </a:r>
          </a:p>
          <a:p>
            <a:pPr algn="just"/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473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5A62E37-03A9-4E55-921B-C0F2591091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6079" y="536567"/>
            <a:ext cx="8686308" cy="578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62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D80345-FAF6-4BE1-A52C-BBB5FCA9C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964" y="520108"/>
            <a:ext cx="11561734" cy="1325563"/>
          </a:xfrm>
        </p:spPr>
        <p:txBody>
          <a:bodyPr>
            <a:noAutofit/>
          </a:bodyPr>
          <a:lstStyle/>
          <a:p>
            <a:pPr algn="just"/>
            <a:r>
              <a:rPr lang="en-US" sz="3000" b="1" dirty="0" err="1">
                <a:solidFill>
                  <a:srgbClr val="C00000"/>
                </a:solidFill>
              </a:rPr>
              <a:t>Tashkilotlarni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bulutga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olib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boradigan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bulutli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arxitekturaning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uchta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asosiy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modeli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mavjud</a:t>
            </a:r>
            <a:r>
              <a:rPr lang="en-US" sz="3000" b="1" dirty="0">
                <a:solidFill>
                  <a:srgbClr val="C00000"/>
                </a:solidFill>
              </a:rPr>
              <a:t>. </a:t>
            </a:r>
            <a:r>
              <a:rPr lang="en-US" sz="3000" b="1" dirty="0" err="1">
                <a:solidFill>
                  <a:srgbClr val="C00000"/>
                </a:solidFill>
              </a:rPr>
              <a:t>Ularning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har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biri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o’z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afzalliklari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va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xususiyatlariga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ega</a:t>
            </a:r>
            <a:r>
              <a:rPr lang="en-US" sz="3000" b="1" dirty="0">
                <a:solidFill>
                  <a:srgbClr val="C00000"/>
                </a:solidFill>
              </a:rPr>
              <a:t>:</a:t>
            </a:r>
            <a:endParaRPr lang="ru-RU" sz="3000" b="1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9160203-6943-4116-A8E9-D1086EA9E1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964" y="2141537"/>
            <a:ext cx="11561734" cy="4351338"/>
          </a:xfrm>
        </p:spPr>
        <p:txBody>
          <a:bodyPr>
            <a:normAutofit/>
          </a:bodyPr>
          <a:lstStyle/>
          <a:p>
            <a:pPr algn="just"/>
            <a:r>
              <a:rPr lang="en-US" sz="3600" b="1" dirty="0">
                <a:solidFill>
                  <a:srgbClr val="C00000"/>
                </a:solidFill>
              </a:rPr>
              <a:t>Infrastructure as a Service (IaaS): </a:t>
            </a:r>
            <a:r>
              <a:rPr lang="en-US" sz="3600" dirty="0" err="1">
                <a:solidFill>
                  <a:srgbClr val="002060"/>
                </a:solidFill>
              </a:rPr>
              <a:t>Bunda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bulut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eng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oddiy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shaklda</a:t>
            </a:r>
            <a:r>
              <a:rPr lang="en-US" sz="3600" dirty="0">
                <a:solidFill>
                  <a:srgbClr val="002060"/>
                </a:solidFill>
              </a:rPr>
              <a:t>, </a:t>
            </a:r>
            <a:r>
              <a:rPr lang="en-US" sz="3600" dirty="0" err="1">
                <a:solidFill>
                  <a:srgbClr val="002060"/>
                </a:solidFill>
              </a:rPr>
              <a:t>uchinchi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tomon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provayderi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tashkilotlarga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kerakli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infratuzilmani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taqdim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etish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orqali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serverlar</a:t>
            </a:r>
            <a:r>
              <a:rPr lang="en-US" sz="3600" dirty="0">
                <a:solidFill>
                  <a:srgbClr val="002060"/>
                </a:solidFill>
              </a:rPr>
              <a:t>, </a:t>
            </a:r>
            <a:r>
              <a:rPr lang="en-US" sz="3600" dirty="0" err="1">
                <a:solidFill>
                  <a:srgbClr val="002060"/>
                </a:solidFill>
              </a:rPr>
              <a:t>tarmoqlar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yoki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saqlash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moslamalarini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sotib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olish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zaruratini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kamaytiradi</a:t>
            </a:r>
            <a:r>
              <a:rPr lang="en-US" sz="3600" dirty="0">
                <a:solidFill>
                  <a:srgbClr val="002060"/>
                </a:solidFill>
              </a:rPr>
              <a:t>. </a:t>
            </a:r>
            <a:r>
              <a:rPr lang="en-US" sz="3600" dirty="0" err="1">
                <a:solidFill>
                  <a:srgbClr val="002060"/>
                </a:solidFill>
              </a:rPr>
              <a:t>O’z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navbatida</a:t>
            </a:r>
            <a:r>
              <a:rPr lang="en-US" sz="3600" dirty="0">
                <a:solidFill>
                  <a:srgbClr val="002060"/>
                </a:solidFill>
              </a:rPr>
              <a:t>, </a:t>
            </a:r>
            <a:r>
              <a:rPr lang="en-US" sz="3600" dirty="0" err="1">
                <a:solidFill>
                  <a:srgbClr val="002060"/>
                </a:solidFill>
              </a:rPr>
              <a:t>tashkilotlar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o’zlarining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dasturiy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ta’minoti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va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ilovalarini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boshqaradilar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va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faqat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istalgan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vaqtda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kerakli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quvvatni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to’laydilar</a:t>
            </a:r>
            <a:r>
              <a:rPr lang="en-US" sz="3600" dirty="0">
                <a:solidFill>
                  <a:srgbClr val="00206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326769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BBA5F94-14A2-454D-8912-D2AE498A50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005" y="1546654"/>
            <a:ext cx="11141990" cy="3397304"/>
          </a:xfrm>
        </p:spPr>
        <p:txBody>
          <a:bodyPr>
            <a:noAutofit/>
          </a:bodyPr>
          <a:lstStyle/>
          <a:p>
            <a:pPr algn="just"/>
            <a:r>
              <a:rPr lang="en-US" sz="3600" b="1" dirty="0">
                <a:solidFill>
                  <a:srgbClr val="C00000"/>
                </a:solidFill>
              </a:rPr>
              <a:t>Software as a Service (SaaS):</a:t>
            </a:r>
            <a:r>
              <a:rPr lang="en-US" sz="3600" dirty="0"/>
              <a:t> </a:t>
            </a:r>
            <a:r>
              <a:rPr lang="en-US" sz="3600" dirty="0">
                <a:solidFill>
                  <a:srgbClr val="002060"/>
                </a:solidFill>
              </a:rPr>
              <a:t>SaaS </a:t>
            </a:r>
            <a:r>
              <a:rPr lang="en-US" sz="3600" dirty="0" err="1">
                <a:solidFill>
                  <a:srgbClr val="002060"/>
                </a:solidFill>
              </a:rPr>
              <a:t>arxitektura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provayderlari</a:t>
            </a:r>
            <a:r>
              <a:rPr lang="en-US" sz="3600" dirty="0">
                <a:solidFill>
                  <a:srgbClr val="002060"/>
                </a:solidFill>
              </a:rPr>
              <a:t> Internet </a:t>
            </a:r>
            <a:r>
              <a:rPr lang="en-US" sz="3600" dirty="0" err="1">
                <a:solidFill>
                  <a:srgbClr val="002060"/>
                </a:solidFill>
              </a:rPr>
              <a:t>orqali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tashkilotlarga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dasturlar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va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dasturiy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ta’minotni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yetkazib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berishadi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va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qo’llab-quvvatlaydilar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va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shu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bilan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foydalanuvchilarga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dasturiy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ta’minotni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lokal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ravishda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joylashtirish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zaruratini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yo’q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qiladilar</a:t>
            </a:r>
            <a:r>
              <a:rPr lang="en-US" sz="3600" dirty="0">
                <a:solidFill>
                  <a:srgbClr val="002060"/>
                </a:solidFill>
              </a:rPr>
              <a:t>. SaaS </a:t>
            </a:r>
            <a:r>
              <a:rPr lang="en-US" sz="3600" dirty="0" err="1">
                <a:solidFill>
                  <a:srgbClr val="002060"/>
                </a:solidFill>
              </a:rPr>
              <a:t>dasturlariga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odatda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turli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xil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qurilmalar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va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operatsion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tizimlardan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mavjud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bo’lgan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veb-interfeys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orqali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kirish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mumkin</a:t>
            </a:r>
            <a:r>
              <a:rPr lang="en-US" sz="3600" dirty="0">
                <a:solidFill>
                  <a:srgbClr val="002060"/>
                </a:solidFill>
              </a:rPr>
              <a:t>.</a:t>
            </a:r>
          </a:p>
          <a:p>
            <a:pPr algn="just"/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3763108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7D9918A-0BB7-4561-BB55-C9B6975CF1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761" y="1128201"/>
            <a:ext cx="11250478" cy="3397304"/>
          </a:xfrm>
        </p:spPr>
        <p:txBody>
          <a:bodyPr>
            <a:noAutofit/>
          </a:bodyPr>
          <a:lstStyle/>
          <a:p>
            <a:pPr algn="just"/>
            <a:r>
              <a:rPr lang="en-US" sz="3600" b="1" dirty="0">
                <a:solidFill>
                  <a:srgbClr val="C00000"/>
                </a:solidFill>
              </a:rPr>
              <a:t>Platform as a Service (PaaS): </a:t>
            </a:r>
            <a:r>
              <a:rPr lang="en-US" sz="3600" dirty="0" err="1">
                <a:solidFill>
                  <a:srgbClr val="002060"/>
                </a:solidFill>
              </a:rPr>
              <a:t>Ushbu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bulut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modelida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xizmat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ko’rsatuvchi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provayder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xizmat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sifatida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hisoblash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platformasi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va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yechimlar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to’plamini</a:t>
            </a:r>
            <a:r>
              <a:rPr lang="en-US" sz="3600" dirty="0">
                <a:solidFill>
                  <a:srgbClr val="002060"/>
                </a:solidFill>
              </a:rPr>
              <a:t>, </a:t>
            </a:r>
            <a:r>
              <a:rPr lang="en-US" sz="3600" dirty="0" err="1">
                <a:solidFill>
                  <a:srgbClr val="002060"/>
                </a:solidFill>
              </a:rPr>
              <a:t>ko’pincha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o’rta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dasturni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o’z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ichiga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olgan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holda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taklif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qiladi</a:t>
            </a:r>
            <a:r>
              <a:rPr lang="en-US" sz="3600" dirty="0">
                <a:solidFill>
                  <a:srgbClr val="002060"/>
                </a:solidFill>
              </a:rPr>
              <a:t>. </a:t>
            </a:r>
            <a:r>
              <a:rPr lang="en-US" sz="3600" dirty="0" err="1">
                <a:solidFill>
                  <a:srgbClr val="002060"/>
                </a:solidFill>
              </a:rPr>
              <a:t>Tashkilotlar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ilova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yoki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xizmat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yaratish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uchun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ushbu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platformaga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asoslanishlari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mumkin</a:t>
            </a:r>
            <a:r>
              <a:rPr lang="en-US" sz="3600" dirty="0">
                <a:solidFill>
                  <a:srgbClr val="002060"/>
                </a:solidFill>
              </a:rPr>
              <a:t>. </a:t>
            </a:r>
            <a:r>
              <a:rPr lang="en-US" sz="3600" dirty="0" err="1">
                <a:solidFill>
                  <a:srgbClr val="002060"/>
                </a:solidFill>
              </a:rPr>
              <a:t>Bulutli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xizmat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ko’rsatuvchi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provayder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dasturni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joylashtirish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uchun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zarur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bo’lgan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tarmoqlar</a:t>
            </a:r>
            <a:r>
              <a:rPr lang="en-US" sz="3600" dirty="0">
                <a:solidFill>
                  <a:srgbClr val="002060"/>
                </a:solidFill>
              </a:rPr>
              <a:t>, </a:t>
            </a:r>
            <a:r>
              <a:rPr lang="en-US" sz="3600" dirty="0" err="1">
                <a:solidFill>
                  <a:srgbClr val="002060"/>
                </a:solidFill>
              </a:rPr>
              <a:t>serverlar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va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xotirani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yetkazib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beradi</a:t>
            </a:r>
            <a:r>
              <a:rPr lang="en-US" sz="3600" dirty="0">
                <a:solidFill>
                  <a:srgbClr val="002060"/>
                </a:solidFill>
              </a:rPr>
              <a:t>, </a:t>
            </a:r>
            <a:r>
              <a:rPr lang="en-US" sz="3600" dirty="0" err="1">
                <a:solidFill>
                  <a:srgbClr val="002060"/>
                </a:solidFill>
              </a:rPr>
              <a:t>foydalanuvchi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esa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dasturiy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ta’minotni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joylashtirish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va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konfiguratsiya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sozlamalarini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nazorat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qiladi</a:t>
            </a:r>
            <a:r>
              <a:rPr lang="en-US" sz="3600" dirty="0">
                <a:solidFill>
                  <a:srgbClr val="002060"/>
                </a:solidFill>
              </a:rPr>
              <a:t>.</a:t>
            </a:r>
          </a:p>
          <a:p>
            <a:pPr algn="just"/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2113094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09D4FE-88D1-430D-951F-98FD87A4A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458" y="365125"/>
            <a:ext cx="11298264" cy="1325563"/>
          </a:xfrm>
        </p:spPr>
        <p:txBody>
          <a:bodyPr>
            <a:normAutofit/>
          </a:bodyPr>
          <a:lstStyle/>
          <a:p>
            <a:pPr algn="ctr"/>
            <a:r>
              <a:rPr lang="en-US" sz="4200" b="1" dirty="0" err="1">
                <a:solidFill>
                  <a:srgbClr val="C00000"/>
                </a:solidFill>
              </a:rPr>
              <a:t>Nima</a:t>
            </a:r>
            <a:r>
              <a:rPr lang="en-US" sz="4200" b="1" dirty="0">
                <a:solidFill>
                  <a:srgbClr val="C00000"/>
                </a:solidFill>
              </a:rPr>
              <a:t> </a:t>
            </a:r>
            <a:r>
              <a:rPr lang="en-US" sz="4200" b="1" dirty="0" err="1">
                <a:solidFill>
                  <a:srgbClr val="C00000"/>
                </a:solidFill>
              </a:rPr>
              <a:t>uchun</a:t>
            </a:r>
            <a:r>
              <a:rPr lang="en-US" sz="4200" b="1" dirty="0">
                <a:solidFill>
                  <a:srgbClr val="C00000"/>
                </a:solidFill>
              </a:rPr>
              <a:t> </a:t>
            </a:r>
            <a:r>
              <a:rPr lang="en-US" sz="4200" b="1" dirty="0" err="1">
                <a:solidFill>
                  <a:srgbClr val="C00000"/>
                </a:solidFill>
              </a:rPr>
              <a:t>Bulutli</a:t>
            </a:r>
            <a:r>
              <a:rPr lang="en-US" sz="4200" b="1" dirty="0">
                <a:solidFill>
                  <a:srgbClr val="C00000"/>
                </a:solidFill>
              </a:rPr>
              <a:t> </a:t>
            </a:r>
            <a:r>
              <a:rPr lang="en-US" sz="4200" b="1" dirty="0" err="1">
                <a:solidFill>
                  <a:srgbClr val="C00000"/>
                </a:solidFill>
              </a:rPr>
              <a:t>arxitekturani</a:t>
            </a:r>
            <a:r>
              <a:rPr lang="en-US" sz="4200" b="1" dirty="0">
                <a:solidFill>
                  <a:srgbClr val="C00000"/>
                </a:solidFill>
              </a:rPr>
              <a:t> </a:t>
            </a:r>
            <a:r>
              <a:rPr lang="en-US" sz="4200" b="1" dirty="0" err="1">
                <a:solidFill>
                  <a:srgbClr val="C00000"/>
                </a:solidFill>
              </a:rPr>
              <a:t>qabul</a:t>
            </a:r>
            <a:r>
              <a:rPr lang="en-US" sz="4200" b="1" dirty="0">
                <a:solidFill>
                  <a:srgbClr val="C00000"/>
                </a:solidFill>
              </a:rPr>
              <a:t> </a:t>
            </a:r>
            <a:r>
              <a:rPr lang="en-US" sz="4200" b="1" dirty="0" err="1">
                <a:solidFill>
                  <a:srgbClr val="C00000"/>
                </a:solidFill>
              </a:rPr>
              <a:t>qilish</a:t>
            </a:r>
            <a:r>
              <a:rPr lang="en-US" sz="4200" b="1" dirty="0">
                <a:solidFill>
                  <a:srgbClr val="C00000"/>
                </a:solidFill>
              </a:rPr>
              <a:t> </a:t>
            </a:r>
            <a:r>
              <a:rPr lang="en-US" sz="4200" b="1" dirty="0" err="1">
                <a:solidFill>
                  <a:srgbClr val="C00000"/>
                </a:solidFill>
              </a:rPr>
              <a:t>kerak</a:t>
            </a:r>
            <a:r>
              <a:rPr lang="en-US" sz="4200" b="1" dirty="0">
                <a:solidFill>
                  <a:srgbClr val="C00000"/>
                </a:solidFill>
              </a:rPr>
              <a:t>?</a:t>
            </a:r>
            <a:endParaRPr lang="ru-RU" sz="4200" b="1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B28307-2F9D-4A4B-91A0-8CB6914D0C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458" y="1514745"/>
            <a:ext cx="11623730" cy="479215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i="1" dirty="0" err="1">
                <a:solidFill>
                  <a:srgbClr val="C00000"/>
                </a:solidFill>
              </a:rPr>
              <a:t>Tashkilotlar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i="1" dirty="0" err="1">
                <a:solidFill>
                  <a:srgbClr val="C00000"/>
                </a:solidFill>
              </a:rPr>
              <a:t>bulutli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i="1" dirty="0" err="1">
                <a:solidFill>
                  <a:srgbClr val="C00000"/>
                </a:solidFill>
              </a:rPr>
              <a:t>arxitekturani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i="1" dirty="0" err="1">
                <a:solidFill>
                  <a:srgbClr val="C00000"/>
                </a:solidFill>
              </a:rPr>
              <a:t>qabul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i="1" dirty="0" err="1">
                <a:solidFill>
                  <a:srgbClr val="C00000"/>
                </a:solidFill>
              </a:rPr>
              <a:t>qilish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i="1" dirty="0" err="1">
                <a:solidFill>
                  <a:srgbClr val="C00000"/>
                </a:solidFill>
              </a:rPr>
              <a:t>uchun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i="1" dirty="0" err="1">
                <a:solidFill>
                  <a:srgbClr val="C00000"/>
                </a:solidFill>
              </a:rPr>
              <a:t>juda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i="1" dirty="0" err="1">
                <a:solidFill>
                  <a:srgbClr val="C00000"/>
                </a:solidFill>
              </a:rPr>
              <a:t>ko’p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i="1" dirty="0" err="1">
                <a:solidFill>
                  <a:srgbClr val="C00000"/>
                </a:solidFill>
              </a:rPr>
              <a:t>sabablarga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i="1" dirty="0" err="1">
                <a:solidFill>
                  <a:srgbClr val="C00000"/>
                </a:solidFill>
              </a:rPr>
              <a:t>ega</a:t>
            </a:r>
            <a:r>
              <a:rPr lang="en-US" i="1" dirty="0">
                <a:solidFill>
                  <a:srgbClr val="C00000"/>
                </a:solidFill>
              </a:rPr>
              <a:t>. </a:t>
            </a:r>
            <a:r>
              <a:rPr lang="en-US" i="1" dirty="0" err="1">
                <a:solidFill>
                  <a:srgbClr val="C00000"/>
                </a:solidFill>
              </a:rPr>
              <a:t>Ularning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i="1" dirty="0" err="1">
                <a:solidFill>
                  <a:srgbClr val="C00000"/>
                </a:solidFill>
              </a:rPr>
              <a:t>orasida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i="1" dirty="0" err="1">
                <a:solidFill>
                  <a:srgbClr val="C00000"/>
                </a:solidFill>
              </a:rPr>
              <a:t>eng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i="1" dirty="0" err="1">
                <a:solidFill>
                  <a:srgbClr val="C00000"/>
                </a:solidFill>
              </a:rPr>
              <a:t>asosiylari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i="1" dirty="0" err="1">
                <a:solidFill>
                  <a:srgbClr val="C00000"/>
                </a:solidFill>
              </a:rPr>
              <a:t>quyidagilar</a:t>
            </a:r>
            <a:r>
              <a:rPr lang="en-US" i="1" dirty="0">
                <a:solidFill>
                  <a:srgbClr val="C00000"/>
                </a:solidFill>
              </a:rPr>
              <a:t>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 </a:t>
            </a:r>
            <a:r>
              <a:rPr lang="en-US" dirty="0" err="1"/>
              <a:t>Yangi</a:t>
            </a:r>
            <a:r>
              <a:rPr lang="en-US" dirty="0"/>
              <a:t> </a:t>
            </a:r>
            <a:r>
              <a:rPr lang="en-US" dirty="0" err="1"/>
              <a:t>ilovalarni</a:t>
            </a:r>
            <a:r>
              <a:rPr lang="en-US" dirty="0"/>
              <a:t> </a:t>
            </a:r>
            <a:r>
              <a:rPr lang="en-US" dirty="0" err="1"/>
              <a:t>yetkazib</a:t>
            </a:r>
            <a:r>
              <a:rPr lang="en-US" dirty="0"/>
              <a:t> </a:t>
            </a:r>
            <a:r>
              <a:rPr lang="en-US" dirty="0" err="1"/>
              <a:t>berishni</a:t>
            </a:r>
            <a:r>
              <a:rPr lang="en-US" dirty="0"/>
              <a:t> </a:t>
            </a:r>
            <a:r>
              <a:rPr lang="en-US" dirty="0" err="1"/>
              <a:t>tezlashtirish</a:t>
            </a:r>
            <a:r>
              <a:rPr lang="en-US" dirty="0"/>
              <a:t>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 </a:t>
            </a:r>
            <a:r>
              <a:rPr lang="en-US" dirty="0" err="1"/>
              <a:t>Ilovalarni</a:t>
            </a:r>
            <a:r>
              <a:rPr lang="en-US" dirty="0"/>
              <a:t> </a:t>
            </a:r>
            <a:r>
              <a:rPr lang="en-US" dirty="0" err="1"/>
              <a:t>modernizatsiya</a:t>
            </a:r>
            <a:r>
              <a:rPr lang="en-US" dirty="0"/>
              <a:t> </a:t>
            </a:r>
            <a:r>
              <a:rPr lang="en-US" dirty="0" err="1"/>
              <a:t>qilish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raqamli</a:t>
            </a:r>
            <a:r>
              <a:rPr lang="en-US" dirty="0"/>
              <a:t> </a:t>
            </a:r>
            <a:r>
              <a:rPr lang="en-US" dirty="0" err="1"/>
              <a:t>transformatsiyani</a:t>
            </a:r>
            <a:r>
              <a:rPr lang="en-US" dirty="0"/>
              <a:t> </a:t>
            </a:r>
            <a:r>
              <a:rPr lang="en-US" dirty="0" err="1"/>
              <a:t>tezlashtirish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Kubernetes </a:t>
            </a:r>
            <a:r>
              <a:rPr lang="en-US" dirty="0" err="1"/>
              <a:t>kabi</a:t>
            </a:r>
            <a:r>
              <a:rPr lang="en-US" dirty="0"/>
              <a:t>  </a:t>
            </a:r>
            <a:r>
              <a:rPr lang="en-US" dirty="0" err="1"/>
              <a:t>bulutli</a:t>
            </a:r>
            <a:r>
              <a:rPr lang="en-US" dirty="0"/>
              <a:t> </a:t>
            </a:r>
            <a:r>
              <a:rPr lang="en-US" dirty="0" err="1"/>
              <a:t>lokal</a:t>
            </a:r>
            <a:r>
              <a:rPr lang="en-US" dirty="0"/>
              <a:t> </a:t>
            </a:r>
            <a:r>
              <a:rPr lang="en-US" dirty="0" err="1"/>
              <a:t>arxitekturadan</a:t>
            </a:r>
            <a:r>
              <a:rPr lang="en-US" dirty="0"/>
              <a:t> </a:t>
            </a:r>
            <a:r>
              <a:rPr lang="en-US" dirty="0" err="1"/>
              <a:t>foydalanish</a:t>
            </a:r>
            <a:r>
              <a:rPr lang="en-US" dirty="0"/>
              <a:t>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 </a:t>
            </a:r>
            <a:r>
              <a:rPr lang="en-US" dirty="0" err="1"/>
              <a:t>So’nggi</a:t>
            </a:r>
            <a:r>
              <a:rPr lang="en-US" dirty="0"/>
              <a:t> </a:t>
            </a:r>
            <a:r>
              <a:rPr lang="en-US" dirty="0" err="1"/>
              <a:t>qoidalarga</a:t>
            </a:r>
            <a:r>
              <a:rPr lang="en-US" dirty="0"/>
              <a:t> </a:t>
            </a:r>
            <a:r>
              <a:rPr lang="en-US" dirty="0" err="1"/>
              <a:t>muvofiqligini</a:t>
            </a:r>
            <a:r>
              <a:rPr lang="en-US" dirty="0"/>
              <a:t> </a:t>
            </a:r>
            <a:r>
              <a:rPr lang="en-US" dirty="0" err="1"/>
              <a:t>ta’minlash</a:t>
            </a:r>
            <a:r>
              <a:rPr lang="en-US" dirty="0"/>
              <a:t>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 </a:t>
            </a:r>
            <a:r>
              <a:rPr lang="en-US" dirty="0" err="1"/>
              <a:t>Xarajatlarni</a:t>
            </a:r>
            <a:r>
              <a:rPr lang="en-US" dirty="0"/>
              <a:t> </a:t>
            </a:r>
            <a:r>
              <a:rPr lang="en-US" dirty="0" err="1"/>
              <a:t>kamaytirish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ma’lumotlar</a:t>
            </a:r>
            <a:r>
              <a:rPr lang="en-US" dirty="0"/>
              <a:t> </a:t>
            </a:r>
            <a:r>
              <a:rPr lang="en-US" dirty="0" err="1"/>
              <a:t>buzilishining</a:t>
            </a:r>
            <a:r>
              <a:rPr lang="en-US" dirty="0"/>
              <a:t> </a:t>
            </a:r>
            <a:r>
              <a:rPr lang="en-US" dirty="0" err="1"/>
              <a:t>oldini</a:t>
            </a:r>
            <a:r>
              <a:rPr lang="en-US" dirty="0"/>
              <a:t> </a:t>
            </a:r>
            <a:r>
              <a:rPr lang="en-US" dirty="0" err="1"/>
              <a:t>olish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resurslarga</a:t>
            </a:r>
            <a:r>
              <a:rPr lang="en-US" dirty="0"/>
              <a:t> </a:t>
            </a:r>
            <a:r>
              <a:rPr lang="en-US" dirty="0" err="1"/>
              <a:t>ko’proq</a:t>
            </a:r>
            <a:r>
              <a:rPr lang="en-US" dirty="0"/>
              <a:t> </a:t>
            </a:r>
            <a:r>
              <a:rPr lang="en-US" dirty="0" err="1"/>
              <a:t>shaffoflikni</a:t>
            </a:r>
            <a:r>
              <a:rPr lang="en-US" dirty="0"/>
              <a:t> </a:t>
            </a:r>
            <a:r>
              <a:rPr lang="en-US" dirty="0" err="1"/>
              <a:t>taqdim</a:t>
            </a:r>
            <a:r>
              <a:rPr lang="en-US" dirty="0"/>
              <a:t> </a:t>
            </a:r>
            <a:r>
              <a:rPr lang="en-US" dirty="0" err="1"/>
              <a:t>etish</a:t>
            </a:r>
            <a:r>
              <a:rPr lang="en-US" dirty="0"/>
              <a:t>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 </a:t>
            </a:r>
            <a:r>
              <a:rPr lang="en-US" dirty="0" err="1"/>
              <a:t>Resurslarni</a:t>
            </a:r>
            <a:r>
              <a:rPr lang="en-US" dirty="0"/>
              <a:t> </a:t>
            </a:r>
            <a:r>
              <a:rPr lang="en-US" dirty="0" err="1"/>
              <a:t>tezroq</a:t>
            </a:r>
            <a:r>
              <a:rPr lang="en-US" dirty="0"/>
              <a:t> </a:t>
            </a:r>
            <a:r>
              <a:rPr lang="en-US" dirty="0" err="1"/>
              <a:t>yetkazib</a:t>
            </a:r>
            <a:r>
              <a:rPr lang="en-US" dirty="0"/>
              <a:t> </a:t>
            </a:r>
            <a:r>
              <a:rPr lang="en-US" dirty="0" err="1"/>
              <a:t>berish</a:t>
            </a:r>
            <a:r>
              <a:rPr lang="en-US" dirty="0"/>
              <a:t>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 </a:t>
            </a:r>
            <a:r>
              <a:rPr lang="en-US" dirty="0" err="1"/>
              <a:t>Biznes</a:t>
            </a:r>
            <a:r>
              <a:rPr lang="en-US" dirty="0"/>
              <a:t> </a:t>
            </a:r>
            <a:r>
              <a:rPr lang="en-US" dirty="0" err="1"/>
              <a:t>ehtiyojlari</a:t>
            </a:r>
            <a:r>
              <a:rPr lang="en-US" dirty="0"/>
              <a:t> </a:t>
            </a:r>
            <a:r>
              <a:rPr lang="en-US" dirty="0" err="1"/>
              <a:t>o’zgarganda</a:t>
            </a:r>
            <a:r>
              <a:rPr lang="en-US" dirty="0"/>
              <a:t> </a:t>
            </a:r>
            <a:r>
              <a:rPr lang="en-US" dirty="0" err="1"/>
              <a:t>ilovalar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Real </a:t>
            </a:r>
            <a:r>
              <a:rPr lang="en-US" dirty="0" err="1"/>
              <a:t>vaqtda</a:t>
            </a:r>
            <a:r>
              <a:rPr lang="en-US" dirty="0"/>
              <a:t> </a:t>
            </a:r>
            <a:r>
              <a:rPr lang="en-US" dirty="0" err="1"/>
              <a:t>o‘lchovni</a:t>
            </a:r>
            <a:r>
              <a:rPr lang="en-US" dirty="0"/>
              <a:t> </a:t>
            </a:r>
            <a:r>
              <a:rPr lang="en-US" dirty="0" err="1"/>
              <a:t>qo’llab-quvvatlash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gibrid</a:t>
            </a:r>
            <a:r>
              <a:rPr lang="en-US" dirty="0"/>
              <a:t> </a:t>
            </a:r>
            <a:r>
              <a:rPr lang="en-US" dirty="0" err="1"/>
              <a:t>bulutli</a:t>
            </a:r>
            <a:r>
              <a:rPr lang="en-US" dirty="0"/>
              <a:t> </a:t>
            </a:r>
            <a:r>
              <a:rPr lang="en-US" dirty="0" err="1"/>
              <a:t>arxitekturadan</a:t>
            </a:r>
            <a:r>
              <a:rPr lang="en-US" dirty="0"/>
              <a:t> </a:t>
            </a:r>
            <a:r>
              <a:rPr lang="en-US" dirty="0" err="1"/>
              <a:t>foydalanish</a:t>
            </a:r>
            <a:r>
              <a:rPr lang="en-US" dirty="0"/>
              <a:t>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 </a:t>
            </a:r>
            <a:r>
              <a:rPr lang="en-US" dirty="0" err="1"/>
              <a:t>Xizmat</a:t>
            </a:r>
            <a:r>
              <a:rPr lang="en-US" dirty="0"/>
              <a:t> </a:t>
            </a:r>
            <a:r>
              <a:rPr lang="en-US" dirty="0" err="1"/>
              <a:t>maqsadlarini</a:t>
            </a:r>
            <a:r>
              <a:rPr lang="en-US" dirty="0"/>
              <a:t> </a:t>
            </a:r>
            <a:r>
              <a:rPr lang="en-US" dirty="0" err="1"/>
              <a:t>izchil</a:t>
            </a:r>
            <a:r>
              <a:rPr lang="en-US" dirty="0"/>
              <a:t> </a:t>
            </a:r>
            <a:r>
              <a:rPr lang="en-US" dirty="0" err="1"/>
              <a:t>kutib</a:t>
            </a:r>
            <a:r>
              <a:rPr lang="en-US" dirty="0"/>
              <a:t> </a:t>
            </a:r>
            <a:r>
              <a:rPr lang="en-US" dirty="0" err="1"/>
              <a:t>olish</a:t>
            </a:r>
            <a:r>
              <a:rPr lang="en-US" dirty="0"/>
              <a:t>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 IT ga </a:t>
            </a:r>
            <a:r>
              <a:rPr lang="en-US" dirty="0" err="1"/>
              <a:t>oid</a:t>
            </a:r>
            <a:r>
              <a:rPr lang="en-US" dirty="0"/>
              <a:t> </a:t>
            </a:r>
            <a:r>
              <a:rPr lang="en-US" dirty="0" err="1"/>
              <a:t>sarflash</a:t>
            </a:r>
            <a:r>
              <a:rPr lang="en-US" dirty="0"/>
              <a:t> </a:t>
            </a:r>
            <a:r>
              <a:rPr lang="en-US" dirty="0" err="1"/>
              <a:t>patternlari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bulutdan</a:t>
            </a:r>
            <a:r>
              <a:rPr lang="en-US" dirty="0"/>
              <a:t> </a:t>
            </a:r>
            <a:r>
              <a:rPr lang="en-US" dirty="0" err="1"/>
              <a:t>foydalanish</a:t>
            </a:r>
            <a:r>
              <a:rPr lang="en-US" dirty="0"/>
              <a:t> </a:t>
            </a:r>
            <a:r>
              <a:rPr lang="en-US" dirty="0" err="1"/>
              <a:t>haqida</a:t>
            </a:r>
            <a:r>
              <a:rPr lang="en-US" dirty="0"/>
              <a:t> </a:t>
            </a:r>
            <a:r>
              <a:rPr lang="en-US" dirty="0" err="1"/>
              <a:t>ma’lumot</a:t>
            </a:r>
            <a:r>
              <a:rPr lang="en-US" dirty="0"/>
              <a:t> </a:t>
            </a:r>
            <a:r>
              <a:rPr lang="en-US" dirty="0" err="1"/>
              <a:t>olish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bulutli</a:t>
            </a:r>
            <a:r>
              <a:rPr lang="en-US" dirty="0"/>
              <a:t> </a:t>
            </a:r>
            <a:r>
              <a:rPr lang="en-US" dirty="0" err="1"/>
              <a:t>ma’lumot</a:t>
            </a:r>
            <a:r>
              <a:rPr lang="en-US" dirty="0"/>
              <a:t> </a:t>
            </a:r>
            <a:r>
              <a:rPr lang="en-US" dirty="0" err="1"/>
              <a:t>arxitekturasidan</a:t>
            </a:r>
            <a:r>
              <a:rPr lang="en-US" dirty="0"/>
              <a:t> </a:t>
            </a:r>
            <a:r>
              <a:rPr lang="en-US" dirty="0" err="1"/>
              <a:t>foydalanish</a:t>
            </a:r>
            <a:r>
              <a:rPr lang="en-US" dirty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470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58718FB-37D8-4850-8D0A-50AFE33FA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623" y="681490"/>
            <a:ext cx="10990038" cy="5495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1678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8C2192-0F90-4A24-A388-5E6001CD4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45221"/>
          </a:xfrm>
        </p:spPr>
        <p:txBody>
          <a:bodyPr>
            <a:normAutofit/>
          </a:bodyPr>
          <a:lstStyle/>
          <a:p>
            <a:pPr algn="ctr"/>
            <a:r>
              <a:rPr lang="en-US" sz="4600" b="1" dirty="0" err="1">
                <a:solidFill>
                  <a:srgbClr val="C00000"/>
                </a:solidFill>
              </a:rPr>
              <a:t>Bulutli</a:t>
            </a:r>
            <a:r>
              <a:rPr lang="en-US" sz="4600" b="1" dirty="0">
                <a:solidFill>
                  <a:srgbClr val="C00000"/>
                </a:solidFill>
              </a:rPr>
              <a:t> </a:t>
            </a:r>
            <a:r>
              <a:rPr lang="en-US" sz="4600" b="1" dirty="0" err="1">
                <a:solidFill>
                  <a:srgbClr val="C00000"/>
                </a:solidFill>
              </a:rPr>
              <a:t>arxitektura</a:t>
            </a:r>
            <a:r>
              <a:rPr lang="en-US" sz="4600" b="1" dirty="0">
                <a:solidFill>
                  <a:srgbClr val="C00000"/>
                </a:solidFill>
              </a:rPr>
              <a:t> </a:t>
            </a:r>
            <a:r>
              <a:rPr lang="en-US" sz="4600" b="1" dirty="0" err="1">
                <a:solidFill>
                  <a:srgbClr val="C00000"/>
                </a:solidFill>
              </a:rPr>
              <a:t>qanday</a:t>
            </a:r>
            <a:r>
              <a:rPr lang="en-US" sz="4600" b="1" dirty="0">
                <a:solidFill>
                  <a:srgbClr val="C00000"/>
                </a:solidFill>
              </a:rPr>
              <a:t> </a:t>
            </a:r>
            <a:r>
              <a:rPr lang="en-US" sz="4600" b="1" dirty="0" err="1">
                <a:solidFill>
                  <a:srgbClr val="C00000"/>
                </a:solidFill>
              </a:rPr>
              <a:t>ishlaydi</a:t>
            </a:r>
            <a:r>
              <a:rPr lang="en-US" sz="4600" b="1" dirty="0">
                <a:solidFill>
                  <a:srgbClr val="C00000"/>
                </a:solidFill>
              </a:rPr>
              <a:t>?</a:t>
            </a:r>
            <a:endParaRPr lang="ru-RU" sz="4600" b="1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C09926-AA92-4525-A12A-11968C034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944" y="1410346"/>
            <a:ext cx="11360258" cy="5191932"/>
          </a:xfrm>
        </p:spPr>
        <p:txBody>
          <a:bodyPr/>
          <a:lstStyle/>
          <a:p>
            <a:pPr marL="0" indent="0" algn="just">
              <a:buNone/>
            </a:pPr>
            <a:r>
              <a:rPr lang="en-US" i="1" dirty="0" err="1">
                <a:solidFill>
                  <a:srgbClr val="C00000"/>
                </a:solidFill>
              </a:rPr>
              <a:t>Ikkita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i="1" dirty="0" err="1">
                <a:solidFill>
                  <a:srgbClr val="C00000"/>
                </a:solidFill>
              </a:rPr>
              <a:t>bulut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i="1" dirty="0" err="1">
                <a:solidFill>
                  <a:srgbClr val="C00000"/>
                </a:solidFill>
              </a:rPr>
              <a:t>bir-biriga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i="1" dirty="0" err="1">
                <a:solidFill>
                  <a:srgbClr val="C00000"/>
                </a:solidFill>
              </a:rPr>
              <a:t>o’xshash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i="1" dirty="0" err="1">
                <a:solidFill>
                  <a:srgbClr val="C00000"/>
                </a:solidFill>
              </a:rPr>
              <a:t>bo’lmasa</a:t>
            </a:r>
            <a:r>
              <a:rPr lang="en-US" i="1" dirty="0">
                <a:solidFill>
                  <a:srgbClr val="C00000"/>
                </a:solidFill>
              </a:rPr>
              <a:t>-da, </a:t>
            </a:r>
            <a:r>
              <a:rPr lang="en-US" i="1" dirty="0" err="1">
                <a:solidFill>
                  <a:srgbClr val="C00000"/>
                </a:solidFill>
              </a:rPr>
              <a:t>bulut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i="1" dirty="0" err="1">
                <a:solidFill>
                  <a:srgbClr val="C00000"/>
                </a:solidFill>
              </a:rPr>
              <a:t>arxitekturasining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i="1" dirty="0" err="1">
                <a:solidFill>
                  <a:srgbClr val="C00000"/>
                </a:solidFill>
              </a:rPr>
              <a:t>bir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i="1" dirty="0" err="1">
                <a:solidFill>
                  <a:srgbClr val="C00000"/>
                </a:solidFill>
              </a:rPr>
              <a:t>qator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i="1" dirty="0" err="1">
                <a:solidFill>
                  <a:srgbClr val="C00000"/>
                </a:solidFill>
              </a:rPr>
              <a:t>keng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i="1" dirty="0" err="1">
                <a:solidFill>
                  <a:srgbClr val="C00000"/>
                </a:solidFill>
              </a:rPr>
              <a:t>tarqalgan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i="1" dirty="0" err="1">
                <a:solidFill>
                  <a:srgbClr val="C00000"/>
                </a:solidFill>
              </a:rPr>
              <a:t>modellari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i="1" dirty="0" err="1">
                <a:solidFill>
                  <a:srgbClr val="C00000"/>
                </a:solidFill>
              </a:rPr>
              <a:t>mavjud</a:t>
            </a:r>
            <a:r>
              <a:rPr lang="en-US" i="1" dirty="0">
                <a:solidFill>
                  <a:srgbClr val="C00000"/>
                </a:solidFill>
              </a:rPr>
              <a:t>. </a:t>
            </a:r>
            <a:r>
              <a:rPr lang="en-US" i="1" dirty="0" err="1">
                <a:solidFill>
                  <a:srgbClr val="C00000"/>
                </a:solidFill>
              </a:rPr>
              <a:t>Bularga</a:t>
            </a:r>
            <a:r>
              <a:rPr lang="en-US" i="1" dirty="0">
                <a:solidFill>
                  <a:srgbClr val="C00000"/>
                </a:solidFill>
              </a:rPr>
              <a:t> public (</a:t>
            </a:r>
            <a:r>
              <a:rPr lang="en-US" i="1" dirty="0" err="1">
                <a:solidFill>
                  <a:srgbClr val="C00000"/>
                </a:solidFill>
              </a:rPr>
              <a:t>davlat</a:t>
            </a:r>
            <a:r>
              <a:rPr lang="en-US" i="1" dirty="0">
                <a:solidFill>
                  <a:srgbClr val="C00000"/>
                </a:solidFill>
              </a:rPr>
              <a:t>), private (</a:t>
            </a:r>
            <a:r>
              <a:rPr lang="en-US" i="1" dirty="0" err="1">
                <a:solidFill>
                  <a:srgbClr val="C00000"/>
                </a:solidFill>
              </a:rPr>
              <a:t>xususiy</a:t>
            </a:r>
            <a:r>
              <a:rPr lang="en-US" i="1" dirty="0">
                <a:solidFill>
                  <a:srgbClr val="C00000"/>
                </a:solidFill>
              </a:rPr>
              <a:t>), hybrid (</a:t>
            </a:r>
            <a:r>
              <a:rPr lang="en-US" i="1" dirty="0" err="1">
                <a:solidFill>
                  <a:srgbClr val="C00000"/>
                </a:solidFill>
              </a:rPr>
              <a:t>gibrid</a:t>
            </a:r>
            <a:r>
              <a:rPr lang="en-US" i="1" dirty="0">
                <a:solidFill>
                  <a:srgbClr val="C00000"/>
                </a:solidFill>
              </a:rPr>
              <a:t>) </a:t>
            </a:r>
            <a:r>
              <a:rPr lang="en-US" i="1" dirty="0" err="1">
                <a:solidFill>
                  <a:srgbClr val="C00000"/>
                </a:solidFill>
              </a:rPr>
              <a:t>va</a:t>
            </a:r>
            <a:r>
              <a:rPr lang="en-US" i="1" dirty="0">
                <a:solidFill>
                  <a:srgbClr val="C00000"/>
                </a:solidFill>
              </a:rPr>
              <a:t> multi-cloud (</a:t>
            </a:r>
            <a:r>
              <a:rPr lang="en-US" i="1" dirty="0" err="1">
                <a:solidFill>
                  <a:srgbClr val="C00000"/>
                </a:solidFill>
              </a:rPr>
              <a:t>ko’p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i="1" dirty="0" err="1">
                <a:solidFill>
                  <a:srgbClr val="C00000"/>
                </a:solidFill>
              </a:rPr>
              <a:t>bulutli</a:t>
            </a:r>
            <a:r>
              <a:rPr lang="en-US" i="1" dirty="0">
                <a:solidFill>
                  <a:srgbClr val="C00000"/>
                </a:solidFill>
              </a:rPr>
              <a:t>) </a:t>
            </a:r>
            <a:r>
              <a:rPr lang="en-US" i="1" dirty="0" err="1">
                <a:solidFill>
                  <a:srgbClr val="C00000"/>
                </a:solidFill>
              </a:rPr>
              <a:t>arxitekturalar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i="1" dirty="0" err="1">
                <a:solidFill>
                  <a:srgbClr val="C00000"/>
                </a:solidFill>
              </a:rPr>
              <a:t>kiradi</a:t>
            </a:r>
            <a:r>
              <a:rPr lang="en-US" i="1" dirty="0">
                <a:solidFill>
                  <a:srgbClr val="C00000"/>
                </a:solidFill>
              </a:rPr>
              <a:t>:</a:t>
            </a:r>
          </a:p>
          <a:p>
            <a:pPr marL="0" indent="0" algn="just">
              <a:buNone/>
            </a:pPr>
            <a:endParaRPr lang="en-US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r>
              <a:rPr lang="en-US" b="1" dirty="0">
                <a:solidFill>
                  <a:srgbClr val="C00000"/>
                </a:solidFill>
                <a:latin typeface="Lato" panose="020F0502020204030203" pitchFamily="34" charset="0"/>
              </a:rPr>
              <a:t>Public (</a:t>
            </a:r>
            <a:r>
              <a:rPr lang="en-US" b="1" dirty="0" err="1">
                <a:solidFill>
                  <a:srgbClr val="C00000"/>
                </a:solidFill>
                <a:latin typeface="Lato" panose="020F0502020204030203" pitchFamily="34" charset="0"/>
              </a:rPr>
              <a:t>Ommaviy</a:t>
            </a:r>
            <a:r>
              <a:rPr lang="en-US" b="1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Lato" panose="020F0502020204030203" pitchFamily="34" charset="0"/>
              </a:rPr>
              <a:t>bulutli</a:t>
            </a:r>
            <a:r>
              <a:rPr lang="en-US" b="1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Lato" panose="020F0502020204030203" pitchFamily="34" charset="0"/>
              </a:rPr>
              <a:t>arxitektura</a:t>
            </a:r>
            <a:r>
              <a:rPr lang="en-US" b="1" dirty="0">
                <a:solidFill>
                  <a:srgbClr val="C00000"/>
                </a:solidFill>
                <a:latin typeface="Lato" panose="020F0502020204030203" pitchFamily="34" charset="0"/>
              </a:rPr>
              <a:t>):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ommaviy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bulutli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arxitekturada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hisoblash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resurslari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bulutli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xizmatlar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provayderiga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tegishli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bo’ladi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.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Ushbu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resurslar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Internet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orqali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bir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nechta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ijarachilarga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taqsimlanadi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.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Ommaviy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bulutning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afzalliklari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orasida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operatsion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xarajatlarning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kamayishi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oson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kengaytirilishi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va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texnik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xizmat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ko’rsatilmasligi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kabilar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kiradi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3636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E6DB781-EC68-4336-9C23-922776C74A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732" y="1391673"/>
            <a:ext cx="11343468" cy="4351338"/>
          </a:xfrm>
        </p:spPr>
        <p:txBody>
          <a:bodyPr>
            <a:noAutofit/>
          </a:bodyPr>
          <a:lstStyle/>
          <a:p>
            <a:pPr algn="just"/>
            <a:r>
              <a:rPr lang="en-US" sz="3000" b="1" dirty="0">
                <a:solidFill>
                  <a:srgbClr val="C00000"/>
                </a:solidFill>
                <a:latin typeface="Lato" panose="020F0502020204030203" pitchFamily="34" charset="0"/>
              </a:rPr>
              <a:t>Private (</a:t>
            </a:r>
            <a:r>
              <a:rPr lang="en-US" sz="3000" b="1" dirty="0" err="1">
                <a:solidFill>
                  <a:srgbClr val="C00000"/>
                </a:solidFill>
                <a:latin typeface="Lato" panose="020F0502020204030203" pitchFamily="34" charset="0"/>
              </a:rPr>
              <a:t>Xususiy</a:t>
            </a:r>
            <a:r>
              <a:rPr lang="en-US" sz="3000" b="1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3000" b="1" dirty="0" err="1">
                <a:solidFill>
                  <a:srgbClr val="C00000"/>
                </a:solidFill>
                <a:latin typeface="Lato" panose="020F0502020204030203" pitchFamily="34" charset="0"/>
              </a:rPr>
              <a:t>bulut</a:t>
            </a:r>
            <a:r>
              <a:rPr lang="en-US" sz="3000" b="1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3000" b="1" dirty="0" err="1">
                <a:solidFill>
                  <a:srgbClr val="C00000"/>
                </a:solidFill>
                <a:latin typeface="Lato" panose="020F0502020204030203" pitchFamily="34" charset="0"/>
              </a:rPr>
              <a:t>arxitekturasi</a:t>
            </a:r>
            <a:r>
              <a:rPr lang="en-US" sz="3000" b="1" dirty="0">
                <a:solidFill>
                  <a:srgbClr val="C00000"/>
                </a:solidFill>
                <a:latin typeface="Lato" panose="020F0502020204030203" pitchFamily="34" charset="0"/>
              </a:rPr>
              <a:t>):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xususiy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bulut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deganda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xususiy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ravishda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,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odatda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kompaniyaning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shaxsiy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ma’lumotlar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markazida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egalik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qiladigan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va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boshqariladigan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bulut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tushuniladi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. Shu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bilan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birga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,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xususiy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bulut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geografik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jihatdan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tarqoq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joylashgan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inshootlarida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bir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nechta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server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joylarini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yoki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ijaraga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olingan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joylarni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o’z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ichiga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olishi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mumkin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.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Odatda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ommaviy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bulutli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yechimlarga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qaraganda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qimmatroq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bo’lsa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-da,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xususiy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bulutli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arxitektura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yanada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moslashtirilgan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bo’ladi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va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ma’lumotlar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xavfsizligi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va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muvofiqlikning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qat’iy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variantlarini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taklif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qilishi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Lato" panose="020F0502020204030203" pitchFamily="34" charset="0"/>
              </a:rPr>
              <a:t>mumkin</a:t>
            </a:r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</a:rPr>
              <a:t>.</a:t>
            </a:r>
            <a:endParaRPr lang="ru-RU" sz="3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2063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D3B27B9-7030-4AE9-8597-67DD65FBBC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118" y="539265"/>
            <a:ext cx="11313763" cy="4351338"/>
          </a:xfrm>
        </p:spPr>
        <p:txBody>
          <a:bodyPr>
            <a:noAutofit/>
          </a:bodyPr>
          <a:lstStyle/>
          <a:p>
            <a:pPr algn="just"/>
            <a:r>
              <a:rPr lang="en-US" b="1" dirty="0">
                <a:solidFill>
                  <a:srgbClr val="C00000"/>
                </a:solidFill>
                <a:latin typeface="Lato" panose="020F0502020204030203" pitchFamily="34" charset="0"/>
              </a:rPr>
              <a:t>Hybrid (</a:t>
            </a:r>
            <a:r>
              <a:rPr lang="en-US" b="1" dirty="0" err="1">
                <a:solidFill>
                  <a:srgbClr val="C00000"/>
                </a:solidFill>
                <a:latin typeface="Lato" panose="020F0502020204030203" pitchFamily="34" charset="0"/>
              </a:rPr>
              <a:t>Gibrid</a:t>
            </a:r>
            <a:r>
              <a:rPr lang="en-US" b="1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Lato" panose="020F0502020204030203" pitchFamily="34" charset="0"/>
              </a:rPr>
              <a:t>bulutli</a:t>
            </a:r>
            <a:r>
              <a:rPr lang="en-US" b="1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Lato" panose="020F0502020204030203" pitchFamily="34" charset="0"/>
              </a:rPr>
              <a:t>arxitektura</a:t>
            </a:r>
            <a:r>
              <a:rPr lang="en-US" b="1" dirty="0">
                <a:solidFill>
                  <a:srgbClr val="C00000"/>
                </a:solidFill>
                <a:latin typeface="Lato" panose="020F0502020204030203" pitchFamily="34" charset="0"/>
              </a:rPr>
              <a:t>):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gibrid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bulutli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muhit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umumiy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bulutning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ishlash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samaradorligini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va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shaxsiy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bulutning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ma’lumotlar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xavfsizligi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imkoniyatlarini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o’zida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birlashtiradi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. Ham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davlat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, ham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xususiy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bulutli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arxitekturalardan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foydalangan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holda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gibrid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bulutlar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IT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resurslarini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birlashtirishga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yordam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beradi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shu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bilan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birga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tashkilotlarga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AT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va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ma’lumotlar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xavfsizligi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talablariga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qarab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ish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yuklarini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ko’chirishga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imkon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beradi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.</a:t>
            </a:r>
          </a:p>
          <a:p>
            <a:pPr algn="just"/>
            <a:r>
              <a:rPr lang="en-US" b="1" dirty="0">
                <a:solidFill>
                  <a:srgbClr val="C00000"/>
                </a:solidFill>
                <a:latin typeface="Lato" panose="020F0502020204030203" pitchFamily="34" charset="0"/>
              </a:rPr>
              <a:t>Multi-cloud (</a:t>
            </a:r>
            <a:r>
              <a:rPr lang="en-US" b="1" dirty="0" err="1">
                <a:solidFill>
                  <a:srgbClr val="C00000"/>
                </a:solidFill>
                <a:latin typeface="Lato" panose="020F0502020204030203" pitchFamily="34" charset="0"/>
              </a:rPr>
              <a:t>Ko’p</a:t>
            </a:r>
            <a:r>
              <a:rPr lang="en-US" b="1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Lato" panose="020F0502020204030203" pitchFamily="34" charset="0"/>
              </a:rPr>
              <a:t>bulutli</a:t>
            </a:r>
            <a:r>
              <a:rPr lang="en-US" b="1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Lato" panose="020F0502020204030203" pitchFamily="34" charset="0"/>
              </a:rPr>
              <a:t>arxitektura</a:t>
            </a:r>
            <a:r>
              <a:rPr lang="en-US" b="1" dirty="0">
                <a:solidFill>
                  <a:srgbClr val="C00000"/>
                </a:solidFill>
                <a:latin typeface="Lato" panose="020F0502020204030203" pitchFamily="34" charset="0"/>
              </a:rPr>
              <a:t>):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ko’p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bulutli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arxitektura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–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bu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bir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nechta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ommaviy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bulut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xizmatlaridan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foydalanadigan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arxitekturadir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.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Ko’p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bulutli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muhitning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afzalliklari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turli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xil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tashkiliy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talablarni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qondirishi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mumkin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bo’lgan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bulutli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xizmatlarni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tanlash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va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joylashtirish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uchun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ko’proq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moslashuvchanlikni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o’z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ichiga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oladi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.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Bundan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tashqari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ko’p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bulutli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arxitektura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mikroservislarga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asoslangan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konteynerli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dasturlarni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qo’llab-quvvatlash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uchun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talab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qilinishi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ato" panose="020F0502020204030203" pitchFamily="34" charset="0"/>
              </a:rPr>
              <a:t>mumkin</a:t>
            </a:r>
            <a:r>
              <a:rPr lang="en-US" dirty="0">
                <a:solidFill>
                  <a:srgbClr val="002060"/>
                </a:solidFill>
                <a:latin typeface="Lato" panose="020F0502020204030203" pitchFamily="34" charset="0"/>
              </a:rPr>
              <a:t>.</a:t>
            </a:r>
          </a:p>
          <a:p>
            <a:pPr algn="just"/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30672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1AD1FD-6B43-40C7-83AD-D473AE5F3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08110"/>
            <a:ext cx="11623729" cy="1045221"/>
          </a:xfrm>
        </p:spPr>
        <p:txBody>
          <a:bodyPr>
            <a:normAutofit/>
          </a:bodyPr>
          <a:lstStyle/>
          <a:p>
            <a:pPr algn="just"/>
            <a:r>
              <a:rPr lang="en-US" sz="3300" b="1" dirty="0" err="1">
                <a:solidFill>
                  <a:srgbClr val="C00000"/>
                </a:solidFill>
              </a:rPr>
              <a:t>Bulut</a:t>
            </a:r>
            <a:r>
              <a:rPr lang="en-US" sz="3300" b="1" dirty="0">
                <a:solidFill>
                  <a:srgbClr val="C00000"/>
                </a:solidFill>
              </a:rPr>
              <a:t> </a:t>
            </a:r>
            <a:r>
              <a:rPr lang="en-US" sz="3300" b="1" dirty="0" err="1">
                <a:solidFill>
                  <a:srgbClr val="C00000"/>
                </a:solidFill>
              </a:rPr>
              <a:t>arxitekturasining</a:t>
            </a:r>
            <a:r>
              <a:rPr lang="en-US" sz="3300" b="1" dirty="0">
                <a:solidFill>
                  <a:srgbClr val="C00000"/>
                </a:solidFill>
              </a:rPr>
              <a:t> </a:t>
            </a:r>
            <a:r>
              <a:rPr lang="en-US" sz="3300" b="1" dirty="0" err="1">
                <a:solidFill>
                  <a:srgbClr val="C00000"/>
                </a:solidFill>
              </a:rPr>
              <a:t>asosiy</a:t>
            </a:r>
            <a:r>
              <a:rPr lang="en-US" sz="3300" b="1" dirty="0">
                <a:solidFill>
                  <a:srgbClr val="C00000"/>
                </a:solidFill>
              </a:rPr>
              <a:t> </a:t>
            </a:r>
            <a:r>
              <a:rPr lang="en-US" sz="3300" b="1" dirty="0" err="1">
                <a:solidFill>
                  <a:srgbClr val="C00000"/>
                </a:solidFill>
              </a:rPr>
              <a:t>tarkibiy</a:t>
            </a:r>
            <a:r>
              <a:rPr lang="en-US" sz="3300" b="1" dirty="0">
                <a:solidFill>
                  <a:srgbClr val="C00000"/>
                </a:solidFill>
              </a:rPr>
              <a:t> </a:t>
            </a:r>
            <a:r>
              <a:rPr lang="en-US" sz="3300" b="1" dirty="0" err="1">
                <a:solidFill>
                  <a:srgbClr val="C00000"/>
                </a:solidFill>
              </a:rPr>
              <a:t>qismlariga</a:t>
            </a:r>
            <a:r>
              <a:rPr lang="en-US" sz="3300" b="1" dirty="0">
                <a:solidFill>
                  <a:srgbClr val="C00000"/>
                </a:solidFill>
              </a:rPr>
              <a:t> </a:t>
            </a:r>
            <a:r>
              <a:rPr lang="en-US" sz="3300" b="1" dirty="0" err="1">
                <a:solidFill>
                  <a:srgbClr val="C00000"/>
                </a:solidFill>
              </a:rPr>
              <a:t>quyidagilar</a:t>
            </a:r>
            <a:r>
              <a:rPr lang="en-US" sz="3300" b="1" dirty="0">
                <a:solidFill>
                  <a:srgbClr val="C00000"/>
                </a:solidFill>
              </a:rPr>
              <a:t> </a:t>
            </a:r>
            <a:r>
              <a:rPr lang="en-US" sz="3300" b="1" dirty="0" err="1">
                <a:solidFill>
                  <a:srgbClr val="C00000"/>
                </a:solidFill>
              </a:rPr>
              <a:t>kiradi</a:t>
            </a:r>
            <a:r>
              <a:rPr lang="en-US" sz="3300" b="1" dirty="0">
                <a:solidFill>
                  <a:srgbClr val="C00000"/>
                </a:solidFill>
              </a:rPr>
              <a:t>:</a:t>
            </a:r>
            <a:endParaRPr lang="ru-RU" sz="3300" b="1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711E43-75FE-4815-B773-F25E9E70D8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471" y="1098348"/>
            <a:ext cx="11499743" cy="4351338"/>
          </a:xfrm>
        </p:spPr>
        <p:txBody>
          <a:bodyPr>
            <a:noAutofit/>
          </a:bodyPr>
          <a:lstStyle/>
          <a:p>
            <a:pPr algn="just"/>
            <a:r>
              <a:rPr lang="en-US" sz="2700" b="1" dirty="0">
                <a:solidFill>
                  <a:srgbClr val="C00000"/>
                </a:solidFill>
                <a:latin typeface="Lato" panose="020F0502020204030203" pitchFamily="34" charset="0"/>
              </a:rPr>
              <a:t>Virtualization (</a:t>
            </a:r>
            <a:r>
              <a:rPr lang="en-US" sz="2700" b="1" dirty="0" err="1">
                <a:solidFill>
                  <a:srgbClr val="C00000"/>
                </a:solidFill>
                <a:latin typeface="Lato" panose="020F0502020204030203" pitchFamily="34" charset="0"/>
              </a:rPr>
              <a:t>Virtualizatsiya</a:t>
            </a:r>
            <a:r>
              <a:rPr lang="en-US" sz="2700" b="1" dirty="0">
                <a:solidFill>
                  <a:srgbClr val="C00000"/>
                </a:solidFill>
                <a:latin typeface="Lato" panose="020F0502020204030203" pitchFamily="34" charset="0"/>
              </a:rPr>
              <a:t>):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bulutlar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serverlar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,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saqlash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va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tarmoqlarni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virtualizatsiya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qilish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asosida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quriladi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.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Virtualizatsiya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qilingan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resurslar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–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bu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serverlar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yoki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saqlash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kabi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jismoniy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manbaning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dasturiy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ta’minotga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asoslangan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yoki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virtual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tasviridir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.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Ushbu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abstraktsiya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qatlami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bir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nechta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dasturlarga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bir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xil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jismoniy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resurslardan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foydalanishga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imkon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beradi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va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shu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bilan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butun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korxona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bo’ylab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serverlar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,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saqlash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va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tarmoq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samaradorligini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oshiradi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.</a:t>
            </a:r>
          </a:p>
          <a:p>
            <a:pPr algn="just"/>
            <a:r>
              <a:rPr lang="en-US" sz="2700" b="1" dirty="0">
                <a:solidFill>
                  <a:srgbClr val="C00000"/>
                </a:solidFill>
                <a:latin typeface="Lato" panose="020F0502020204030203" pitchFamily="34" charset="0"/>
              </a:rPr>
              <a:t>Infrastructure (</a:t>
            </a:r>
            <a:r>
              <a:rPr lang="en-US" sz="2700" b="1" dirty="0" err="1">
                <a:solidFill>
                  <a:srgbClr val="C00000"/>
                </a:solidFill>
                <a:latin typeface="Lato" panose="020F0502020204030203" pitchFamily="34" charset="0"/>
              </a:rPr>
              <a:t>Infratuzilma</a:t>
            </a:r>
            <a:r>
              <a:rPr lang="en-US" sz="2700" b="1" dirty="0">
                <a:solidFill>
                  <a:srgbClr val="C00000"/>
                </a:solidFill>
                <a:latin typeface="Lato" panose="020F0502020204030203" pitchFamily="34" charset="0"/>
              </a:rPr>
              <a:t>):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Bulutli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infratuzilma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an’anaviy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ma’lumotlar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markazlarining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barcha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tarkibiy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qismlarini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,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shu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jumladan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serverlar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,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doimiy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saqlash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va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tarmoq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uzatmalarini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o’z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ichiga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oladi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.</a:t>
            </a:r>
          </a:p>
          <a:p>
            <a:pPr algn="just"/>
            <a:r>
              <a:rPr lang="en-US" sz="2700" b="1" dirty="0">
                <a:solidFill>
                  <a:srgbClr val="C00000"/>
                </a:solidFill>
                <a:latin typeface="Lato" panose="020F0502020204030203" pitchFamily="34" charset="0"/>
              </a:rPr>
              <a:t>Middleware (</a:t>
            </a:r>
            <a:r>
              <a:rPr lang="en-US" sz="2700" b="1" dirty="0" err="1">
                <a:solidFill>
                  <a:srgbClr val="C00000"/>
                </a:solidFill>
                <a:latin typeface="Lato" panose="020F0502020204030203" pitchFamily="34" charset="0"/>
              </a:rPr>
              <a:t>O’rta</a:t>
            </a:r>
            <a:r>
              <a:rPr lang="en-US" sz="2700" b="1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2700" b="1" dirty="0" err="1">
                <a:solidFill>
                  <a:srgbClr val="C00000"/>
                </a:solidFill>
                <a:latin typeface="Lato" panose="020F0502020204030203" pitchFamily="34" charset="0"/>
              </a:rPr>
              <a:t>dastur</a:t>
            </a:r>
            <a:r>
              <a:rPr lang="en-US" sz="2700" b="1" dirty="0">
                <a:solidFill>
                  <a:srgbClr val="C00000"/>
                </a:solidFill>
                <a:latin typeface="Lato" panose="020F0502020204030203" pitchFamily="34" charset="0"/>
              </a:rPr>
              <a:t>):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an’anaviy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ma’lumotlar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markazlarida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bo’lgani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kabi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,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ma’lumotlar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bazalari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va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aloqa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dasturlari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kabi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ushbu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dasturiy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ta’minot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komponentlari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tarmoqdagi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kompyuterlar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,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dasturlar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va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dasturlarning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bir-biri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bilan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aloqa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qilishiga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imkon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 </a:t>
            </a:r>
            <a:r>
              <a:rPr lang="en-US" sz="2700" dirty="0" err="1">
                <a:solidFill>
                  <a:srgbClr val="002060"/>
                </a:solidFill>
                <a:latin typeface="Lato" panose="020F0502020204030203" pitchFamily="34" charset="0"/>
              </a:rPr>
              <a:t>beradi</a:t>
            </a:r>
            <a:r>
              <a:rPr lang="en-US" sz="2700" dirty="0">
                <a:solidFill>
                  <a:srgbClr val="002060"/>
                </a:solidFill>
                <a:latin typeface="Lato" panose="020F0502020204030203" pitchFamily="34" charset="0"/>
              </a:rPr>
              <a:t>.</a:t>
            </a:r>
          </a:p>
          <a:p>
            <a:pPr algn="just"/>
            <a:endParaRPr lang="ru-RU" sz="2700" dirty="0"/>
          </a:p>
        </p:txBody>
      </p:sp>
    </p:spTree>
    <p:extLst>
      <p:ext uri="{BB962C8B-B14F-4D97-AF65-F5344CB8AC3E}">
        <p14:creationId xmlns:p14="http://schemas.microsoft.com/office/powerpoint/2010/main" val="28908568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154C90B-E49D-4BA1-B9D1-2ED099C92B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441" y="694248"/>
            <a:ext cx="11112284" cy="4351338"/>
          </a:xfrm>
        </p:spPr>
        <p:txBody>
          <a:bodyPr>
            <a:noAutofit/>
          </a:bodyPr>
          <a:lstStyle/>
          <a:p>
            <a:pPr algn="just"/>
            <a:r>
              <a:rPr lang="en-US" sz="2900" b="1" dirty="0">
                <a:solidFill>
                  <a:srgbClr val="C00000"/>
                </a:solidFill>
              </a:rPr>
              <a:t>Management (</a:t>
            </a:r>
            <a:r>
              <a:rPr lang="en-US" sz="2900" b="1" dirty="0" err="1">
                <a:solidFill>
                  <a:srgbClr val="C00000"/>
                </a:solidFill>
              </a:rPr>
              <a:t>Boshqaruv</a:t>
            </a:r>
            <a:r>
              <a:rPr lang="en-US" sz="2900" b="1" dirty="0">
                <a:solidFill>
                  <a:srgbClr val="C00000"/>
                </a:solidFill>
              </a:rPr>
              <a:t>): </a:t>
            </a:r>
            <a:r>
              <a:rPr lang="en-US" sz="2900" dirty="0" err="1">
                <a:solidFill>
                  <a:srgbClr val="002060"/>
                </a:solidFill>
              </a:rPr>
              <a:t>ushbu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vositalar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bulutli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muhitning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ishlashi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va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imkoniyatlarini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doimiy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ravishda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kuzatib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borish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imkonini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beradi</a:t>
            </a:r>
            <a:r>
              <a:rPr lang="en-US" sz="2900" dirty="0">
                <a:solidFill>
                  <a:srgbClr val="002060"/>
                </a:solidFill>
              </a:rPr>
              <a:t>. IT </a:t>
            </a:r>
            <a:r>
              <a:rPr lang="en-US" sz="2900" dirty="0" err="1">
                <a:solidFill>
                  <a:srgbClr val="002060"/>
                </a:solidFill>
              </a:rPr>
              <a:t>guruhlari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bitta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konsoldan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foydalanishni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kuzatishi</a:t>
            </a:r>
            <a:r>
              <a:rPr lang="en-US" sz="2900" dirty="0">
                <a:solidFill>
                  <a:srgbClr val="002060"/>
                </a:solidFill>
              </a:rPr>
              <a:t>, </a:t>
            </a:r>
            <a:r>
              <a:rPr lang="en-US" sz="2900" dirty="0" err="1">
                <a:solidFill>
                  <a:srgbClr val="002060"/>
                </a:solidFill>
              </a:rPr>
              <a:t>yangi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ilovalarni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joylashtirishi</a:t>
            </a:r>
            <a:r>
              <a:rPr lang="en-US" sz="2900" dirty="0">
                <a:solidFill>
                  <a:srgbClr val="002060"/>
                </a:solidFill>
              </a:rPr>
              <a:t>, </a:t>
            </a:r>
            <a:r>
              <a:rPr lang="en-US" sz="2900" dirty="0" err="1">
                <a:solidFill>
                  <a:srgbClr val="002060"/>
                </a:solidFill>
              </a:rPr>
              <a:t>ma’lumotlarni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birlashtirishi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va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nosozliklarni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tiklashni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ta’minlashi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mumkin</a:t>
            </a:r>
            <a:r>
              <a:rPr lang="en-US" sz="2900" dirty="0">
                <a:solidFill>
                  <a:srgbClr val="002060"/>
                </a:solidFill>
              </a:rPr>
              <a:t>.</a:t>
            </a:r>
          </a:p>
          <a:p>
            <a:pPr algn="just"/>
            <a:r>
              <a:rPr lang="en-US" sz="2900" b="1" dirty="0">
                <a:solidFill>
                  <a:srgbClr val="C00000"/>
                </a:solidFill>
              </a:rPr>
              <a:t>Automation software (</a:t>
            </a:r>
            <a:r>
              <a:rPr lang="en-US" sz="2900" b="1" dirty="0" err="1">
                <a:solidFill>
                  <a:srgbClr val="C00000"/>
                </a:solidFill>
              </a:rPr>
              <a:t>Avtomatlashtirish</a:t>
            </a:r>
            <a:r>
              <a:rPr lang="en-US" sz="2900" b="1" dirty="0">
                <a:solidFill>
                  <a:srgbClr val="C00000"/>
                </a:solidFill>
              </a:rPr>
              <a:t> dasturi): </a:t>
            </a:r>
            <a:r>
              <a:rPr lang="en-US" sz="2900" dirty="0" err="1">
                <a:solidFill>
                  <a:srgbClr val="002060"/>
                </a:solidFill>
              </a:rPr>
              <a:t>avtomatlashtirilgan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va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oldindan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belgilangan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siyosat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orqali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muhim</a:t>
            </a:r>
            <a:r>
              <a:rPr lang="en-US" sz="2900" dirty="0">
                <a:solidFill>
                  <a:srgbClr val="002060"/>
                </a:solidFill>
              </a:rPr>
              <a:t> IT </a:t>
            </a:r>
            <a:r>
              <a:rPr lang="en-US" sz="2900" dirty="0" err="1">
                <a:solidFill>
                  <a:srgbClr val="002060"/>
                </a:solidFill>
              </a:rPr>
              <a:t>xizmatlarini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yetkazib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berish</a:t>
            </a:r>
            <a:r>
              <a:rPr lang="en-US" sz="2900" dirty="0">
                <a:solidFill>
                  <a:srgbClr val="002060"/>
                </a:solidFill>
              </a:rPr>
              <a:t> IT </a:t>
            </a:r>
            <a:r>
              <a:rPr lang="en-US" sz="2900" dirty="0" err="1">
                <a:solidFill>
                  <a:srgbClr val="002060"/>
                </a:solidFill>
              </a:rPr>
              <a:t>ish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yuklarini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sezilarli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darajada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yengillashtirishi</a:t>
            </a:r>
            <a:r>
              <a:rPr lang="en-US" sz="2900" dirty="0">
                <a:solidFill>
                  <a:srgbClr val="002060"/>
                </a:solidFill>
              </a:rPr>
              <a:t>, </a:t>
            </a:r>
            <a:r>
              <a:rPr lang="en-US" sz="2900" dirty="0" err="1">
                <a:solidFill>
                  <a:srgbClr val="002060"/>
                </a:solidFill>
              </a:rPr>
              <a:t>dasturlarni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yetkazib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berishni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soddalashtirishi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va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xarajatlarni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kamaytirishi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mumkin</a:t>
            </a:r>
            <a:r>
              <a:rPr lang="en-US" sz="2900" dirty="0">
                <a:solidFill>
                  <a:srgbClr val="002060"/>
                </a:solidFill>
              </a:rPr>
              <a:t>. </a:t>
            </a:r>
            <a:r>
              <a:rPr lang="en-US" sz="2900" dirty="0" err="1">
                <a:solidFill>
                  <a:srgbClr val="002060"/>
                </a:solidFill>
              </a:rPr>
              <a:t>Bulutli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arxitekturada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avtomatlashtirish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hisoblash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quvvatiga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bo’lgan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talabning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o’sishini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ta’minlash</a:t>
            </a:r>
            <a:r>
              <a:rPr lang="en-US" sz="2900" dirty="0">
                <a:solidFill>
                  <a:srgbClr val="002060"/>
                </a:solidFill>
              </a:rPr>
              <a:t>, </a:t>
            </a:r>
            <a:r>
              <a:rPr lang="en-US" sz="2900" dirty="0" err="1">
                <a:solidFill>
                  <a:srgbClr val="002060"/>
                </a:solidFill>
              </a:rPr>
              <a:t>o’zgaruvchan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bozor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talablarini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qondirish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uchun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dasturlarni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joylashtirish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yoki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bulutli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muhitda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boshqaruvni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ta’minlash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uchun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tizim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resurslarini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osongina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kengaytirish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uchun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ishlatiladi</a:t>
            </a:r>
            <a:r>
              <a:rPr lang="en-US" sz="2900" dirty="0">
                <a:solidFill>
                  <a:srgbClr val="002060"/>
                </a:solidFill>
              </a:rPr>
              <a:t>.</a:t>
            </a:r>
          </a:p>
          <a:p>
            <a:pPr algn="just"/>
            <a:endParaRPr lang="ru-RU" sz="29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2745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9CA0A-9CE8-4185-9AD6-167AFD62D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444" y="365125"/>
            <a:ext cx="11251770" cy="1325563"/>
          </a:xfrm>
        </p:spPr>
        <p:txBody>
          <a:bodyPr>
            <a:normAutofit/>
          </a:bodyPr>
          <a:lstStyle/>
          <a:p>
            <a:pPr algn="ctr"/>
            <a:r>
              <a:rPr lang="en-US" sz="3800" b="1" dirty="0" err="1">
                <a:solidFill>
                  <a:srgbClr val="C00000"/>
                </a:solidFill>
              </a:rPr>
              <a:t>Bulutli</a:t>
            </a:r>
            <a:r>
              <a:rPr lang="en-US" sz="3800" b="1" dirty="0">
                <a:solidFill>
                  <a:srgbClr val="C00000"/>
                </a:solidFill>
              </a:rPr>
              <a:t> </a:t>
            </a:r>
            <a:r>
              <a:rPr lang="en-US" sz="3800" b="1" dirty="0" err="1">
                <a:solidFill>
                  <a:srgbClr val="C00000"/>
                </a:solidFill>
              </a:rPr>
              <a:t>arxitekturaning</a:t>
            </a:r>
            <a:r>
              <a:rPr lang="en-US" sz="3800" b="1" dirty="0">
                <a:solidFill>
                  <a:srgbClr val="C00000"/>
                </a:solidFill>
              </a:rPr>
              <a:t> </a:t>
            </a:r>
            <a:r>
              <a:rPr lang="en-US" sz="3800" b="1" dirty="0" err="1">
                <a:solidFill>
                  <a:srgbClr val="C00000"/>
                </a:solidFill>
              </a:rPr>
              <a:t>eng</a:t>
            </a:r>
            <a:r>
              <a:rPr lang="en-US" sz="3800" b="1" dirty="0">
                <a:solidFill>
                  <a:srgbClr val="C00000"/>
                </a:solidFill>
              </a:rPr>
              <a:t> </a:t>
            </a:r>
            <a:r>
              <a:rPr lang="en-US" sz="3800" b="1" dirty="0" err="1">
                <a:solidFill>
                  <a:srgbClr val="C00000"/>
                </a:solidFill>
              </a:rPr>
              <a:t>foydali</a:t>
            </a:r>
            <a:r>
              <a:rPr lang="en-US" sz="3800" b="1" dirty="0">
                <a:solidFill>
                  <a:srgbClr val="C00000"/>
                </a:solidFill>
              </a:rPr>
              <a:t> </a:t>
            </a:r>
            <a:r>
              <a:rPr lang="en-US" sz="3800" b="1" dirty="0" err="1">
                <a:solidFill>
                  <a:srgbClr val="C00000"/>
                </a:solidFill>
              </a:rPr>
              <a:t>xususiyatlari</a:t>
            </a:r>
            <a:r>
              <a:rPr lang="en-US" sz="3800" b="1" dirty="0">
                <a:solidFill>
                  <a:srgbClr val="C00000"/>
                </a:solidFill>
              </a:rPr>
              <a:t> </a:t>
            </a:r>
            <a:r>
              <a:rPr lang="en-US" sz="3800" b="1" dirty="0" err="1">
                <a:solidFill>
                  <a:srgbClr val="C00000"/>
                </a:solidFill>
              </a:rPr>
              <a:t>qaysilar</a:t>
            </a:r>
            <a:r>
              <a:rPr lang="en-US" sz="3800" b="1" dirty="0">
                <a:solidFill>
                  <a:srgbClr val="C00000"/>
                </a:solidFill>
              </a:rPr>
              <a:t>?</a:t>
            </a:r>
            <a:endParaRPr lang="ru-RU" sz="3800" b="1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758144E-427C-4D97-83C4-1F419E8B07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115" y="1690688"/>
            <a:ext cx="11251769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err="1">
                <a:solidFill>
                  <a:srgbClr val="002060"/>
                </a:solidFill>
              </a:rPr>
              <a:t>Bulut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yaxshi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arxitektura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doirasi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shunchaki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texnologiya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zarurati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emas</a:t>
            </a:r>
            <a:r>
              <a:rPr lang="en-US" dirty="0">
                <a:solidFill>
                  <a:srgbClr val="002060"/>
                </a:solidFill>
              </a:rPr>
              <a:t>; </a:t>
            </a:r>
            <a:r>
              <a:rPr lang="en-US" dirty="0" err="1">
                <a:solidFill>
                  <a:srgbClr val="002060"/>
                </a:solidFill>
              </a:rPr>
              <a:t>bu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operatsion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xarajatlarni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kamaytirish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yuqori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darajada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samarali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dasturlardir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arxitektura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tamoyillariga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rioya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qilgan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holda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tashkilotlar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o’zlarining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sarmoyalaridan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kelajakda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o’zlarining</a:t>
            </a:r>
            <a:r>
              <a:rPr lang="en-US" dirty="0">
                <a:solidFill>
                  <a:srgbClr val="002060"/>
                </a:solidFill>
              </a:rPr>
              <a:t> IT </a:t>
            </a:r>
            <a:r>
              <a:rPr lang="en-US" dirty="0" err="1">
                <a:solidFill>
                  <a:srgbClr val="002060"/>
                </a:solidFill>
              </a:rPr>
              <a:t>dunyosidan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haqiqiy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biznes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qiymatini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olishlarini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ta’minlashlari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mumkin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 algn="just"/>
            <a:r>
              <a:rPr lang="en-US" b="1" dirty="0">
                <a:solidFill>
                  <a:srgbClr val="C00000"/>
                </a:solidFill>
              </a:rPr>
              <a:t>Up-front planning (</a:t>
            </a:r>
            <a:r>
              <a:rPr lang="en-US" b="1" dirty="0" err="1">
                <a:solidFill>
                  <a:srgbClr val="C00000"/>
                </a:solidFill>
              </a:rPr>
              <a:t>Oldindan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rejalashtirish</a:t>
            </a:r>
            <a:r>
              <a:rPr lang="en-US" b="1" dirty="0">
                <a:solidFill>
                  <a:srgbClr val="C00000"/>
                </a:solidFill>
              </a:rPr>
              <a:t>):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arxitekturani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loyihalashda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imkoniyatlarga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bo’lgan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ehtiyojni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tushunishga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ishonch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hosil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qilish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Tashkilotlar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arxitekturani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qurishni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boshlaganlarida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ishlab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chiqarishda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kutilmagan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nosozliklarni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boshdan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kechirmaslik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ishlashni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doimiy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ravishda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sinab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ko’rish</a:t>
            </a:r>
            <a:r>
              <a:rPr lang="en-US" dirty="0">
                <a:solidFill>
                  <a:srgbClr val="002060"/>
                </a:solidFill>
              </a:rPr>
              <a:t>;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7206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1A078A0-2814-4C95-A3C8-C4B710B05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256" y="647755"/>
            <a:ext cx="11157488" cy="5892530"/>
          </a:xfrm>
        </p:spPr>
        <p:txBody>
          <a:bodyPr>
            <a:noAutofit/>
          </a:bodyPr>
          <a:lstStyle/>
          <a:p>
            <a:pPr algn="just"/>
            <a:r>
              <a:rPr lang="en-US" b="1" dirty="0" err="1">
                <a:solidFill>
                  <a:srgbClr val="C00000"/>
                </a:solidFill>
              </a:rPr>
              <a:t>Xavfsizlik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birinchi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o’rinda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bo’lishi</a:t>
            </a:r>
            <a:r>
              <a:rPr lang="en-US" b="1" dirty="0">
                <a:solidFill>
                  <a:srgbClr val="C00000"/>
                </a:solidFill>
              </a:rPr>
              <a:t>: </a:t>
            </a:r>
            <a:r>
              <a:rPr lang="en-US" dirty="0" err="1">
                <a:solidFill>
                  <a:srgbClr val="002060"/>
                </a:solidFill>
              </a:rPr>
              <a:t>ma’lumotlarni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shifrlash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zaif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nuqtalarni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boshqarish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qat’iy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siyosat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bilan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bulut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infratuzilmasidagi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barcha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qatlamlarni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himoya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qilish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orqali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bulutlarni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xakerlar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ruxsatsiz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foydalanuvchilardan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himoya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qilish</a:t>
            </a:r>
            <a:r>
              <a:rPr lang="en-US" dirty="0">
                <a:solidFill>
                  <a:srgbClr val="002060"/>
                </a:solidFill>
              </a:rPr>
              <a:t>;</a:t>
            </a:r>
          </a:p>
          <a:p>
            <a:pPr algn="just"/>
            <a:r>
              <a:rPr lang="en-US" b="1" dirty="0" err="1">
                <a:solidFill>
                  <a:srgbClr val="C00000"/>
                </a:solidFill>
              </a:rPr>
              <a:t>Favqulotda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vaziyatlarda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qayta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tiklanishni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ta’minlash</a:t>
            </a:r>
            <a:r>
              <a:rPr lang="en-US" b="1" dirty="0">
                <a:solidFill>
                  <a:srgbClr val="C00000"/>
                </a:solidFill>
              </a:rPr>
              <a:t>: </a:t>
            </a:r>
            <a:r>
              <a:rPr lang="en-US" dirty="0" err="1">
                <a:solidFill>
                  <a:srgbClr val="002060"/>
                </a:solidFill>
              </a:rPr>
              <a:t>xizmatdagi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uzilishlardan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tezda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tiklanishni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ta’minlash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tiklash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jarayonlarini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avtomatlashtirish</a:t>
            </a:r>
            <a:r>
              <a:rPr lang="en-US" dirty="0">
                <a:solidFill>
                  <a:srgbClr val="002060"/>
                </a:solidFill>
              </a:rPr>
              <a:t>;</a:t>
            </a:r>
          </a:p>
          <a:p>
            <a:pPr algn="just"/>
            <a:r>
              <a:rPr lang="en-US" b="1" dirty="0" err="1">
                <a:solidFill>
                  <a:srgbClr val="C00000"/>
                </a:solidFill>
              </a:rPr>
              <a:t>Ishlashni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maksimal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darajada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oshirish</a:t>
            </a:r>
            <a:r>
              <a:rPr lang="en-US" b="1" dirty="0">
                <a:solidFill>
                  <a:srgbClr val="C00000"/>
                </a:solidFill>
              </a:rPr>
              <a:t>: </a:t>
            </a:r>
            <a:r>
              <a:rPr lang="en-US" dirty="0" err="1">
                <a:solidFill>
                  <a:srgbClr val="002060"/>
                </a:solidFill>
              </a:rPr>
              <a:t>biznes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talablari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texnologiya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ehtiyojlarini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doimiy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ravishda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kuzatib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borish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orqali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to’g’ri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hisoblash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resurslaridan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boshqarish</a:t>
            </a:r>
            <a:r>
              <a:rPr lang="en-US" dirty="0">
                <a:solidFill>
                  <a:srgbClr val="002060"/>
                </a:solidFill>
              </a:rPr>
              <a:t>;</a:t>
            </a:r>
          </a:p>
          <a:p>
            <a:pPr algn="just"/>
            <a:r>
              <a:rPr lang="en-US" b="1" dirty="0" err="1">
                <a:solidFill>
                  <a:srgbClr val="C00000"/>
                </a:solidFill>
              </a:rPr>
              <a:t>Xarajatlarni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qisqartirish</a:t>
            </a:r>
            <a:r>
              <a:rPr lang="en-US" b="1" dirty="0">
                <a:solidFill>
                  <a:srgbClr val="C00000"/>
                </a:solidFill>
              </a:rPr>
              <a:t>:</a:t>
            </a:r>
            <a:r>
              <a:rPr lang="en-US" dirty="0"/>
              <a:t> </a:t>
            </a:r>
            <a:r>
              <a:rPr lang="en-US" dirty="0" err="1">
                <a:solidFill>
                  <a:srgbClr val="002060"/>
                </a:solidFill>
              </a:rPr>
              <a:t>ortiqcha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hisoblash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xarajatlarini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bartaraf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etish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avtomatlashtirilgan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jarayonlar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boshqariladigan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xizmat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ko’rsatuvchi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provayderlardan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mumkin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55170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Булутли хисоблаш технологиялари (Bulutli hisoblash texnologiyalari), Cloud technologies">
            <a:hlinkClick r:id="" action="ppaction://media"/>
            <a:extLst>
              <a:ext uri="{FF2B5EF4-FFF2-40B4-BE49-F238E27FC236}">
                <a16:creationId xmlns:a16="http://schemas.microsoft.com/office/drawing/2014/main" id="{A26551EB-25AF-4E84-A19A-A974FC726FE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43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5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B8A80E9-3564-4E57-A881-042B0F0479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238" y="414884"/>
            <a:ext cx="10734033" cy="602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6323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19DBBE-B8B7-487B-AD7F-6ECCDFDAE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IaaS  </a:t>
            </a:r>
            <a:r>
              <a:rPr lang="en-US" b="1" dirty="0" err="1">
                <a:solidFill>
                  <a:srgbClr val="C00000"/>
                </a:solidFill>
              </a:rPr>
              <a:t>infratuzilma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xizmat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sifatida</a:t>
            </a:r>
            <a:r>
              <a:rPr lang="en-US" b="1" dirty="0">
                <a:solidFill>
                  <a:srgbClr val="C00000"/>
                </a:solidFill>
              </a:rPr>
              <a:t>.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519A5EA-C436-4435-94B9-3D66B569E3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620" y="1690688"/>
            <a:ext cx="11344759" cy="4351338"/>
          </a:xfrm>
        </p:spPr>
        <p:txBody>
          <a:bodyPr>
            <a:normAutofit/>
          </a:bodyPr>
          <a:lstStyle/>
          <a:p>
            <a:pPr algn="just"/>
            <a:r>
              <a:rPr lang="en-US" sz="3200" dirty="0">
                <a:solidFill>
                  <a:srgbClr val="002060"/>
                </a:solidFill>
              </a:rPr>
              <a:t>IaaS, </a:t>
            </a:r>
            <a:r>
              <a:rPr lang="en-US" sz="3200" dirty="0" err="1">
                <a:solidFill>
                  <a:srgbClr val="002060"/>
                </a:solidFill>
              </a:rPr>
              <a:t>ya'ni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infratuzilma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xizmat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sifatida</a:t>
            </a:r>
            <a:r>
              <a:rPr lang="en-US" sz="3200" dirty="0">
                <a:solidFill>
                  <a:srgbClr val="002060"/>
                </a:solidFill>
              </a:rPr>
              <a:t>, </a:t>
            </a:r>
            <a:r>
              <a:rPr lang="en-US" sz="3200" dirty="0" err="1">
                <a:solidFill>
                  <a:srgbClr val="002060"/>
                </a:solidFill>
              </a:rPr>
              <a:t>bulutli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hisoblashning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asosiy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xizmatlaridan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biridir</a:t>
            </a:r>
            <a:r>
              <a:rPr lang="en-US" sz="3200" dirty="0">
                <a:solidFill>
                  <a:srgbClr val="002060"/>
                </a:solidFill>
              </a:rPr>
              <a:t>. Bu talab </a:t>
            </a:r>
            <a:r>
              <a:rPr lang="en-US" sz="3200" dirty="0" err="1">
                <a:solidFill>
                  <a:srgbClr val="002060"/>
                </a:solidFill>
              </a:rPr>
              <a:t>bo'yicha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hisoblash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yoki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tarmoq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resursini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ta'minlovchi</a:t>
            </a:r>
            <a:r>
              <a:rPr lang="en-US" sz="3200" dirty="0">
                <a:solidFill>
                  <a:srgbClr val="002060"/>
                </a:solidFill>
              </a:rPr>
              <a:t> (</a:t>
            </a:r>
            <a:r>
              <a:rPr lang="en-US" sz="3200" dirty="0" err="1">
                <a:solidFill>
                  <a:srgbClr val="002060"/>
                </a:solidFill>
              </a:rPr>
              <a:t>yoki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ijaraga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beradigan</a:t>
            </a:r>
            <a:r>
              <a:rPr lang="en-US" sz="3200" dirty="0">
                <a:solidFill>
                  <a:srgbClr val="002060"/>
                </a:solidFill>
              </a:rPr>
              <a:t>) </a:t>
            </a:r>
            <a:r>
              <a:rPr lang="en-US" sz="3200" dirty="0" err="1">
                <a:solidFill>
                  <a:srgbClr val="002060"/>
                </a:solidFill>
              </a:rPr>
              <a:t>bulutli</a:t>
            </a:r>
            <a:r>
              <a:rPr lang="en-US" sz="3200" dirty="0">
                <a:solidFill>
                  <a:srgbClr val="002060"/>
                </a:solidFill>
              </a:rPr>
              <a:t> model. </a:t>
            </a:r>
            <a:r>
              <a:rPr lang="en-US" sz="3200" dirty="0" err="1">
                <a:solidFill>
                  <a:srgbClr val="002060"/>
                </a:solidFill>
              </a:rPr>
              <a:t>Shubhasiz</a:t>
            </a:r>
            <a:r>
              <a:rPr lang="en-US" sz="3200" dirty="0">
                <a:solidFill>
                  <a:srgbClr val="002060"/>
                </a:solidFill>
              </a:rPr>
              <a:t>, IaaS </a:t>
            </a:r>
            <a:r>
              <a:rPr lang="en-US" sz="3200" dirty="0" err="1">
                <a:solidFill>
                  <a:srgbClr val="002060"/>
                </a:solidFill>
              </a:rPr>
              <a:t>o'zi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mashhur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bulutli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hisoblash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uchligining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muhim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elementlaridan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biri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hisoblanadi</a:t>
            </a:r>
            <a:r>
              <a:rPr lang="en-US" sz="3200" dirty="0">
                <a:solidFill>
                  <a:srgbClr val="002060"/>
                </a:solidFill>
              </a:rPr>
              <a:t>: </a:t>
            </a:r>
            <a:r>
              <a:rPr lang="en-US" sz="3200" dirty="0" err="1">
                <a:solidFill>
                  <a:srgbClr val="002060"/>
                </a:solidFill>
              </a:rPr>
              <a:t>Iaas</a:t>
            </a:r>
            <a:r>
              <a:rPr lang="en-US" sz="3200" dirty="0">
                <a:solidFill>
                  <a:srgbClr val="002060"/>
                </a:solidFill>
              </a:rPr>
              <a:t>, SaaS </a:t>
            </a:r>
            <a:r>
              <a:rPr lang="en-US" sz="3200" dirty="0" err="1">
                <a:solidFill>
                  <a:srgbClr val="002060"/>
                </a:solidFill>
              </a:rPr>
              <a:t>va</a:t>
            </a:r>
            <a:r>
              <a:rPr lang="en-US" sz="3200" dirty="0">
                <a:solidFill>
                  <a:srgbClr val="002060"/>
                </a:solidFill>
              </a:rPr>
              <a:t> PaaS.</a:t>
            </a:r>
          </a:p>
          <a:p>
            <a:pPr algn="just"/>
            <a:r>
              <a:rPr lang="en-US" sz="3200" dirty="0">
                <a:solidFill>
                  <a:srgbClr val="002060"/>
                </a:solidFill>
              </a:rPr>
              <a:t>IaaS </a:t>
            </a:r>
            <a:r>
              <a:rPr lang="en-US" sz="3200" dirty="0" err="1">
                <a:solidFill>
                  <a:srgbClr val="002060"/>
                </a:solidFill>
              </a:rPr>
              <a:t>ning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katta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afzalligi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shundaki</a:t>
            </a:r>
            <a:r>
              <a:rPr lang="en-US" sz="3200" dirty="0">
                <a:solidFill>
                  <a:srgbClr val="002060"/>
                </a:solidFill>
              </a:rPr>
              <a:t>, u IT </a:t>
            </a:r>
            <a:r>
              <a:rPr lang="en-US" sz="3200" dirty="0" err="1">
                <a:solidFill>
                  <a:srgbClr val="002060"/>
                </a:solidFill>
              </a:rPr>
              <a:t>bo'limlari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va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tashkilotlariga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o'z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ishlarini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bajarish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erkinligini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beradi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va</a:t>
            </a:r>
            <a:r>
              <a:rPr lang="en-US" sz="3200" dirty="0">
                <a:solidFill>
                  <a:srgbClr val="002060"/>
                </a:solidFill>
              </a:rPr>
              <a:t> IT </a:t>
            </a:r>
            <a:r>
              <a:rPr lang="en-US" sz="3200" dirty="0" err="1">
                <a:solidFill>
                  <a:srgbClr val="002060"/>
                </a:solidFill>
              </a:rPr>
              <a:t>boshqaruvi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haqida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ko'p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tashvishlanmaydi</a:t>
            </a:r>
            <a:r>
              <a:rPr lang="en-US" sz="3200" dirty="0">
                <a:solidFill>
                  <a:srgbClr val="002060"/>
                </a:solidFill>
              </a:rPr>
              <a:t>, </a:t>
            </a:r>
            <a:r>
              <a:rPr lang="en-US" sz="3200" dirty="0" err="1">
                <a:solidFill>
                  <a:srgbClr val="002060"/>
                </a:solidFill>
              </a:rPr>
              <a:t>chunki</a:t>
            </a:r>
            <a:r>
              <a:rPr lang="en-US" sz="3200" dirty="0">
                <a:solidFill>
                  <a:srgbClr val="002060"/>
                </a:solidFill>
              </a:rPr>
              <a:t> u </a:t>
            </a:r>
            <a:r>
              <a:rPr lang="en-US" sz="3200" dirty="0" err="1">
                <a:solidFill>
                  <a:srgbClr val="002060"/>
                </a:solidFill>
              </a:rPr>
              <a:t>uchinchi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tomon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bulut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provayderi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tomonidan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boshqariladi</a:t>
            </a:r>
            <a:r>
              <a:rPr lang="en-US" sz="3200" dirty="0">
                <a:solidFill>
                  <a:srgbClr val="002060"/>
                </a:solidFill>
              </a:rPr>
              <a:t>.</a:t>
            </a:r>
          </a:p>
          <a:p>
            <a:pPr algn="just"/>
            <a:endParaRPr lang="ru-RU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4691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D66EA72-438D-44F2-B750-A70A3BA348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756" y="1066209"/>
            <a:ext cx="11343468" cy="4947133"/>
          </a:xfrm>
        </p:spPr>
        <p:txBody>
          <a:bodyPr>
            <a:noAutofit/>
          </a:bodyPr>
          <a:lstStyle/>
          <a:p>
            <a:pPr algn="just"/>
            <a:r>
              <a:rPr lang="en-US" sz="3200" dirty="0" err="1">
                <a:solidFill>
                  <a:srgbClr val="002060"/>
                </a:solidFill>
              </a:rPr>
              <a:t>Ushbu</a:t>
            </a:r>
            <a:r>
              <a:rPr lang="en-US" sz="3200" dirty="0">
                <a:solidFill>
                  <a:srgbClr val="002060"/>
                </a:solidFill>
              </a:rPr>
              <a:t> model </a:t>
            </a:r>
            <a:r>
              <a:rPr lang="en-US" sz="3200" dirty="0" err="1">
                <a:solidFill>
                  <a:srgbClr val="002060"/>
                </a:solidFill>
              </a:rPr>
              <a:t>yordamida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ba'zi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resurslarni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bulutli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infratuzilma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xizmati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provayderlaridan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sotib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olish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mumkin</a:t>
            </a:r>
            <a:r>
              <a:rPr lang="en-US" sz="3200" dirty="0">
                <a:solidFill>
                  <a:srgbClr val="002060"/>
                </a:solidFill>
              </a:rPr>
              <a:t>, </a:t>
            </a:r>
            <a:r>
              <a:rPr lang="en-US" sz="3200" dirty="0" err="1">
                <a:solidFill>
                  <a:srgbClr val="002060"/>
                </a:solidFill>
              </a:rPr>
              <a:t>bu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esa</a:t>
            </a:r>
            <a:r>
              <a:rPr lang="en-US" sz="3200" dirty="0">
                <a:solidFill>
                  <a:srgbClr val="002060"/>
                </a:solidFill>
              </a:rPr>
              <a:t> IT </a:t>
            </a:r>
            <a:r>
              <a:rPr lang="en-US" sz="3200" dirty="0" err="1">
                <a:solidFill>
                  <a:srgbClr val="002060"/>
                </a:solidFill>
              </a:rPr>
              <a:t>guruhlariga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yaxshi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moslashuvchanlikni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beradi</a:t>
            </a:r>
            <a:r>
              <a:rPr lang="en-US" sz="3200" dirty="0">
                <a:solidFill>
                  <a:srgbClr val="002060"/>
                </a:solidFill>
              </a:rPr>
              <a:t>. </a:t>
            </a:r>
            <a:r>
              <a:rPr lang="en-US" sz="3200" dirty="0" err="1">
                <a:solidFill>
                  <a:srgbClr val="002060"/>
                </a:solidFill>
              </a:rPr>
              <a:t>Ular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operatsion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tizimlar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va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ilovalar</a:t>
            </a:r>
            <a:r>
              <a:rPr lang="en-US" sz="3200" dirty="0">
                <a:solidFill>
                  <a:srgbClr val="002060"/>
                </a:solidFill>
              </a:rPr>
              <a:t>, </a:t>
            </a:r>
            <a:r>
              <a:rPr lang="en-US" sz="3200" dirty="0" err="1">
                <a:solidFill>
                  <a:srgbClr val="002060"/>
                </a:solidFill>
              </a:rPr>
              <a:t>shuningdek</a:t>
            </a:r>
            <a:r>
              <a:rPr lang="en-US" sz="3200" dirty="0">
                <a:solidFill>
                  <a:srgbClr val="002060"/>
                </a:solidFill>
              </a:rPr>
              <a:t>, </a:t>
            </a:r>
            <a:r>
              <a:rPr lang="en-US" sz="3200" dirty="0" err="1">
                <a:solidFill>
                  <a:srgbClr val="002060"/>
                </a:solidFill>
              </a:rPr>
              <a:t>o'z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tashkilotining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ma'lumotlar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bazalari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va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ma'lumotlari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kabi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narsalarni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o'z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zimmalariga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olish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orqali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infratuzilma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ustidan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sezilarli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nazoratni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saqlab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qolishadi</a:t>
            </a:r>
            <a:r>
              <a:rPr lang="en-US" sz="3200" dirty="0">
                <a:solidFill>
                  <a:srgbClr val="002060"/>
                </a:solidFill>
              </a:rPr>
              <a:t>.</a:t>
            </a:r>
          </a:p>
          <a:p>
            <a:pPr algn="just"/>
            <a:r>
              <a:rPr lang="en-US" sz="3200" dirty="0" err="1">
                <a:solidFill>
                  <a:srgbClr val="002060"/>
                </a:solidFill>
              </a:rPr>
              <a:t>Ushbu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turdagi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bulutli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hisoblashning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tobora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ko'proq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biznes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mijozlarini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jalb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qilishiga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ko'p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sabablar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mavjud</a:t>
            </a:r>
            <a:r>
              <a:rPr lang="en-US" sz="3200" dirty="0">
                <a:solidFill>
                  <a:srgbClr val="002060"/>
                </a:solidFill>
              </a:rPr>
              <a:t>. </a:t>
            </a:r>
            <a:r>
              <a:rPr lang="en-US" sz="3200" dirty="0" err="1">
                <a:solidFill>
                  <a:srgbClr val="002060"/>
                </a:solidFill>
              </a:rPr>
              <a:t>Biroq</a:t>
            </a:r>
            <a:r>
              <a:rPr lang="en-US" sz="3200" dirty="0">
                <a:solidFill>
                  <a:srgbClr val="002060"/>
                </a:solidFill>
              </a:rPr>
              <a:t>, </a:t>
            </a:r>
            <a:r>
              <a:rPr lang="en-US" sz="3200" dirty="0" err="1">
                <a:solidFill>
                  <a:srgbClr val="002060"/>
                </a:solidFill>
              </a:rPr>
              <a:t>IaaSning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o'zi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va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uning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foydalanuvchilari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duch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keladigan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ba'zi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kamchiliklar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va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qiyinchiliklar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mavjud</a:t>
            </a:r>
            <a:r>
              <a:rPr lang="en-US" sz="3200" dirty="0">
                <a:solidFill>
                  <a:srgbClr val="002060"/>
                </a:solidFill>
              </a:rPr>
              <a:t>.</a:t>
            </a:r>
          </a:p>
          <a:p>
            <a:pPr algn="just"/>
            <a:endParaRPr lang="ru-RU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8535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4157614-F8E2-4F95-88F8-DE2D5543D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632" y="693200"/>
            <a:ext cx="11762735" cy="54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0521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F4F7BEA-CADD-4284-AB51-FCABD190CA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247" y="418856"/>
            <a:ext cx="11535506" cy="6221094"/>
          </a:xfrm>
        </p:spPr>
        <p:txBody>
          <a:bodyPr>
            <a:noAutofit/>
          </a:bodyPr>
          <a:lstStyle/>
          <a:p>
            <a:pPr algn="just"/>
            <a:r>
              <a:rPr lang="en-US" sz="2400" dirty="0">
                <a:solidFill>
                  <a:srgbClr val="C00000"/>
                </a:solidFill>
              </a:rPr>
              <a:t>Applications (</a:t>
            </a:r>
            <a:r>
              <a:rPr lang="en-US" sz="2400" dirty="0" err="1">
                <a:solidFill>
                  <a:srgbClr val="C00000"/>
                </a:solidFill>
              </a:rPr>
              <a:t>inglizcha</a:t>
            </a:r>
            <a:r>
              <a:rPr lang="en-US" sz="2400" dirty="0">
                <a:solidFill>
                  <a:srgbClr val="C00000"/>
                </a:solidFill>
              </a:rPr>
              <a:t> "application") </a:t>
            </a:r>
            <a:r>
              <a:rPr lang="en-US" sz="2400" dirty="0">
                <a:solidFill>
                  <a:srgbClr val="002060"/>
                </a:solidFill>
              </a:rPr>
              <a:t>- </a:t>
            </a:r>
            <a:r>
              <a:rPr lang="en-US" sz="2400" dirty="0" err="1">
                <a:solidFill>
                  <a:srgbClr val="002060"/>
                </a:solidFill>
              </a:rPr>
              <a:t>dasturlashda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amaliy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dastur</a:t>
            </a:r>
            <a:r>
              <a:rPr lang="en-US" sz="2400" dirty="0">
                <a:solidFill>
                  <a:srgbClr val="002060"/>
                </a:solidFill>
              </a:rPr>
              <a:t>, </a:t>
            </a:r>
            <a:r>
              <a:rPr lang="en-US" sz="2400" dirty="0" err="1">
                <a:solidFill>
                  <a:srgbClr val="002060"/>
                </a:solidFill>
              </a:rPr>
              <a:t>veb-texnologiyalarda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mijoz</a:t>
            </a:r>
            <a:r>
              <a:rPr lang="en-US" sz="2400" dirty="0">
                <a:solidFill>
                  <a:srgbClr val="002060"/>
                </a:solidFill>
              </a:rPr>
              <a:t>-server </a:t>
            </a:r>
            <a:r>
              <a:rPr lang="en-US" sz="2400" dirty="0" err="1">
                <a:solidFill>
                  <a:srgbClr val="002060"/>
                </a:solidFill>
              </a:rPr>
              <a:t>ilovasi</a:t>
            </a:r>
            <a:r>
              <a:rPr lang="en-US" sz="2400" dirty="0">
                <a:solidFill>
                  <a:srgbClr val="002060"/>
                </a:solidFill>
              </a:rPr>
              <a:t>. </a:t>
            </a:r>
            <a:r>
              <a:rPr lang="en-US" sz="2400" dirty="0" err="1">
                <a:solidFill>
                  <a:srgbClr val="002060"/>
                </a:solidFill>
              </a:rPr>
              <a:t>Birinchi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holda</a:t>
            </a:r>
            <a:r>
              <a:rPr lang="en-US" sz="2400" dirty="0">
                <a:solidFill>
                  <a:srgbClr val="002060"/>
                </a:solidFill>
              </a:rPr>
              <a:t>, </a:t>
            </a:r>
            <a:r>
              <a:rPr lang="en-US" sz="2400" dirty="0" err="1">
                <a:solidFill>
                  <a:srgbClr val="002060"/>
                </a:solidFill>
              </a:rPr>
              <a:t>eng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yorqin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misol</a:t>
            </a:r>
            <a:r>
              <a:rPr lang="en-US" sz="2400" dirty="0">
                <a:solidFill>
                  <a:srgbClr val="002060"/>
                </a:solidFill>
              </a:rPr>
              <a:t> - </a:t>
            </a:r>
            <a:r>
              <a:rPr lang="en-US" sz="2400" dirty="0" err="1">
                <a:solidFill>
                  <a:srgbClr val="002060"/>
                </a:solidFill>
              </a:rPr>
              <a:t>muayyan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operatsion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tizimlar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uchun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mo'ljallangan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amaliy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dasturlar</a:t>
            </a:r>
            <a:r>
              <a:rPr lang="en-US" sz="2400" dirty="0">
                <a:solidFill>
                  <a:srgbClr val="002060"/>
                </a:solidFill>
              </a:rPr>
              <a:t>. </a:t>
            </a:r>
            <a:r>
              <a:rPr lang="en-US" sz="2400" dirty="0" err="1">
                <a:solidFill>
                  <a:srgbClr val="002060"/>
                </a:solidFill>
              </a:rPr>
              <a:t>Ular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faqat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operatsion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tizim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yordamida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ishlashi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mumkin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va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kompyuterga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bevosita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kira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olmaydi</a:t>
            </a:r>
            <a:r>
              <a:rPr lang="en-US" sz="2400" dirty="0">
                <a:solidFill>
                  <a:srgbClr val="002060"/>
                </a:solidFill>
              </a:rPr>
              <a:t>.</a:t>
            </a:r>
          </a:p>
          <a:p>
            <a:pPr algn="just"/>
            <a:r>
              <a:rPr lang="uz-Latn-UZ" sz="2400" dirty="0" err="1">
                <a:solidFill>
                  <a:srgbClr val="C00000"/>
                </a:solidFill>
              </a:rPr>
              <a:t>Data</a:t>
            </a:r>
            <a:r>
              <a:rPr lang="uz-Latn-UZ" sz="2400" dirty="0">
                <a:solidFill>
                  <a:srgbClr val="002060"/>
                </a:solidFill>
              </a:rPr>
              <a:t> – berilganlar.</a:t>
            </a:r>
          </a:p>
          <a:p>
            <a:pPr algn="just"/>
            <a:r>
              <a:rPr lang="uz-Latn-UZ" sz="2400" dirty="0" err="1">
                <a:solidFill>
                  <a:srgbClr val="C00000"/>
                </a:solidFill>
              </a:rPr>
              <a:t>Runtime</a:t>
            </a:r>
            <a:r>
              <a:rPr lang="uz-Latn-UZ" sz="2400" dirty="0">
                <a:solidFill>
                  <a:srgbClr val="002060"/>
                </a:solidFill>
              </a:rPr>
              <a:t> -Informatika fanida ijro muhiti (inglizcha ijro muhiti, ba'zan inglizcha ish vaqtidan "ish vaqti" - "bajarish vaqti") kompyuter dasturini bajarish uchun zarur bo'lgan va kompyuter dasturini bajarish paytida mavjud bo'lgan hisoblash muhiti. Ish vaqti muhitida, qoida tariqasida, dasturning </a:t>
            </a:r>
            <a:r>
              <a:rPr lang="uz-Latn-UZ" sz="2400" dirty="0" err="1">
                <a:solidFill>
                  <a:srgbClr val="002060"/>
                </a:solidFill>
              </a:rPr>
              <a:t>dastlabki</a:t>
            </a:r>
            <a:r>
              <a:rPr lang="uz-Latn-UZ" sz="2400" dirty="0">
                <a:solidFill>
                  <a:srgbClr val="002060"/>
                </a:solidFill>
              </a:rPr>
              <a:t> kodini o'zgartirish mumkin emas, lekin </a:t>
            </a:r>
            <a:r>
              <a:rPr lang="uz-Latn-UZ" sz="2400" dirty="0" err="1">
                <a:solidFill>
                  <a:srgbClr val="002060"/>
                </a:solidFill>
              </a:rPr>
              <a:t>operatsion</a:t>
            </a:r>
            <a:r>
              <a:rPr lang="uz-Latn-UZ" sz="2400" dirty="0">
                <a:solidFill>
                  <a:srgbClr val="002060"/>
                </a:solidFill>
              </a:rPr>
              <a:t> tizim muhiti o'zgaruvchilari, </a:t>
            </a:r>
            <a:r>
              <a:rPr lang="uz-Latn-UZ" sz="2400" dirty="0" err="1">
                <a:solidFill>
                  <a:srgbClr val="002060"/>
                </a:solidFill>
              </a:rPr>
              <a:t>ob'ektlar</a:t>
            </a:r>
            <a:r>
              <a:rPr lang="uz-Latn-UZ" sz="2400" dirty="0">
                <a:solidFill>
                  <a:srgbClr val="002060"/>
                </a:solidFill>
              </a:rPr>
              <a:t> jadvallari va umumiy kutubxonalarning modullariga kirish mumkin.</a:t>
            </a:r>
          </a:p>
          <a:p>
            <a:pPr algn="just"/>
            <a:r>
              <a:rPr lang="uz-Latn-UZ" sz="2400" dirty="0" err="1">
                <a:solidFill>
                  <a:srgbClr val="C00000"/>
                </a:solidFill>
              </a:rPr>
              <a:t>Middleware</a:t>
            </a:r>
            <a:r>
              <a:rPr lang="uz-Latn-UZ" sz="2400" dirty="0">
                <a:solidFill>
                  <a:srgbClr val="002060"/>
                </a:solidFill>
              </a:rPr>
              <a:t> - O'rta dastur mijoz ilovalarini tezlashtirishga, API bog'liqliklaridan qochishga va ishlab chiqish xarajatlarini kamaytirishga yordam beradi.</a:t>
            </a:r>
          </a:p>
          <a:p>
            <a:pPr algn="just"/>
            <a:r>
              <a:rPr lang="uz-Latn-UZ" sz="2400" dirty="0" err="1">
                <a:solidFill>
                  <a:srgbClr val="C00000"/>
                </a:solidFill>
              </a:rPr>
              <a:t>Storage</a:t>
            </a:r>
            <a:r>
              <a:rPr lang="uz-Latn-UZ" sz="2400" dirty="0">
                <a:solidFill>
                  <a:srgbClr val="002060"/>
                </a:solidFill>
              </a:rPr>
              <a:t> - veb-brauzerda ma'lumotlarni saqlash uchun ishlatiladigan veb-ilova dasturlari usullari va protokollari. </a:t>
            </a:r>
            <a:r>
              <a:rPr lang="uz-Latn-UZ" sz="2400" dirty="0" err="1">
                <a:solidFill>
                  <a:srgbClr val="002060"/>
                </a:solidFill>
              </a:rPr>
              <a:t>Onlayn</a:t>
            </a:r>
            <a:r>
              <a:rPr lang="uz-Latn-UZ" sz="2400" dirty="0">
                <a:solidFill>
                  <a:srgbClr val="002060"/>
                </a:solidFill>
              </a:rPr>
              <a:t> saqlash - bu </a:t>
            </a:r>
            <a:r>
              <a:rPr lang="uz-Latn-UZ" sz="2400" dirty="0" err="1">
                <a:solidFill>
                  <a:srgbClr val="002060"/>
                </a:solidFill>
              </a:rPr>
              <a:t>cookie</a:t>
            </a:r>
            <a:r>
              <a:rPr lang="uz-Latn-UZ" sz="2400" dirty="0">
                <a:solidFill>
                  <a:srgbClr val="002060"/>
                </a:solidFill>
              </a:rPr>
              <a:t>-fayllarga o'xshash </a:t>
            </a:r>
            <a:r>
              <a:rPr lang="uz-Latn-UZ" sz="2400" dirty="0" err="1">
                <a:solidFill>
                  <a:srgbClr val="002060"/>
                </a:solidFill>
              </a:rPr>
              <a:t>doimiy</a:t>
            </a:r>
            <a:r>
              <a:rPr lang="uz-Latn-UZ" sz="2400" dirty="0">
                <a:solidFill>
                  <a:srgbClr val="002060"/>
                </a:solidFill>
              </a:rPr>
              <a:t> ma'lumotlar do'koni, lekin sezilarli darajada kengaytirilgan sig'imga ega va HTTP so'rovi sarlavhasida ma'lumotlarni saqlamaydi.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1010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2154787-6815-4BA2-8806-D3F38B3C4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721" y="895726"/>
            <a:ext cx="11095495" cy="435133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3400" dirty="0">
                <a:solidFill>
                  <a:srgbClr val="C00000"/>
                </a:solidFill>
              </a:rPr>
              <a:t>IaaS - </a:t>
            </a:r>
            <a:r>
              <a:rPr lang="en-US" sz="3400" dirty="0" err="1">
                <a:solidFill>
                  <a:srgbClr val="C00000"/>
                </a:solidFill>
              </a:rPr>
              <a:t>Infratuzilma</a:t>
            </a:r>
            <a:r>
              <a:rPr lang="en-US" sz="3400" dirty="0">
                <a:solidFill>
                  <a:srgbClr val="C00000"/>
                </a:solidFill>
              </a:rPr>
              <a:t> </a:t>
            </a:r>
            <a:r>
              <a:rPr lang="en-US" sz="3400" dirty="0" err="1">
                <a:solidFill>
                  <a:srgbClr val="C00000"/>
                </a:solidFill>
              </a:rPr>
              <a:t>xizmat</a:t>
            </a:r>
            <a:r>
              <a:rPr lang="en-US" sz="3400" dirty="0">
                <a:solidFill>
                  <a:srgbClr val="C00000"/>
                </a:solidFill>
              </a:rPr>
              <a:t> </a:t>
            </a:r>
            <a:r>
              <a:rPr lang="en-US" sz="3400" dirty="0" err="1">
                <a:solidFill>
                  <a:srgbClr val="C00000"/>
                </a:solidFill>
              </a:rPr>
              <a:t>sifatida</a:t>
            </a:r>
            <a:endParaRPr lang="en-US" sz="3400" dirty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r>
              <a:rPr lang="en-US" sz="3400" dirty="0">
                <a:solidFill>
                  <a:srgbClr val="002060"/>
                </a:solidFill>
              </a:rPr>
              <a:t>IaaS </a:t>
            </a:r>
            <a:r>
              <a:rPr lang="en-US" sz="3400" dirty="0" err="1">
                <a:solidFill>
                  <a:srgbClr val="002060"/>
                </a:solidFill>
              </a:rPr>
              <a:t>bulutli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hisoblash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modeli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boʻlib</a:t>
            </a:r>
            <a:r>
              <a:rPr lang="en-US" sz="3400" dirty="0">
                <a:solidFill>
                  <a:srgbClr val="002060"/>
                </a:solidFill>
              </a:rPr>
              <a:t>, </a:t>
            </a:r>
            <a:r>
              <a:rPr lang="en-US" sz="3400" dirty="0" err="1">
                <a:solidFill>
                  <a:srgbClr val="002060"/>
                </a:solidFill>
              </a:rPr>
              <a:t>uchinchi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tomon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bulutli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xizmat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koʻrsatuvchi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provayder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oʻziga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tegishli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boʻlgan</a:t>
            </a:r>
            <a:r>
              <a:rPr lang="en-US" sz="3400" dirty="0">
                <a:solidFill>
                  <a:srgbClr val="002060"/>
                </a:solidFill>
              </a:rPr>
              <a:t> apparat </a:t>
            </a:r>
            <a:r>
              <a:rPr lang="en-US" sz="3400" dirty="0" err="1">
                <a:solidFill>
                  <a:srgbClr val="002060"/>
                </a:solidFill>
              </a:rPr>
              <a:t>yoki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infratuzilma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komponentlarini</a:t>
            </a:r>
            <a:r>
              <a:rPr lang="en-US" sz="3400" dirty="0">
                <a:solidFill>
                  <a:srgbClr val="002060"/>
                </a:solidFill>
              </a:rPr>
              <a:t>, </a:t>
            </a:r>
            <a:r>
              <a:rPr lang="en-US" sz="3400" dirty="0" err="1">
                <a:solidFill>
                  <a:srgbClr val="002060"/>
                </a:solidFill>
              </a:rPr>
              <a:t>jumladan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serverlar</a:t>
            </a:r>
            <a:r>
              <a:rPr lang="en-US" sz="3400" dirty="0">
                <a:solidFill>
                  <a:srgbClr val="002060"/>
                </a:solidFill>
              </a:rPr>
              <a:t>, </a:t>
            </a:r>
            <a:r>
              <a:rPr lang="en-US" sz="3400" dirty="0" err="1">
                <a:solidFill>
                  <a:srgbClr val="002060"/>
                </a:solidFill>
              </a:rPr>
              <a:t>tarmoq</a:t>
            </a:r>
            <a:r>
              <a:rPr lang="en-US" sz="3400" dirty="0">
                <a:solidFill>
                  <a:srgbClr val="002060"/>
                </a:solidFill>
              </a:rPr>
              <a:t>, </a:t>
            </a:r>
            <a:r>
              <a:rPr lang="en-US" sz="3400" dirty="0" err="1">
                <a:solidFill>
                  <a:srgbClr val="002060"/>
                </a:solidFill>
              </a:rPr>
              <a:t>saqlash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va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operatsion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tizimlarni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taqdim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etishi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va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joylashtirishi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bilan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tavsiflanadi</a:t>
            </a:r>
            <a:r>
              <a:rPr lang="en-US" sz="3400" dirty="0">
                <a:solidFill>
                  <a:srgbClr val="002060"/>
                </a:solidFill>
              </a:rPr>
              <a:t>. </a:t>
            </a:r>
            <a:r>
              <a:rPr lang="en-US" sz="3400" dirty="0" err="1">
                <a:solidFill>
                  <a:srgbClr val="002060"/>
                </a:solidFill>
              </a:rPr>
              <a:t>Saqlash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va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infratuzilmani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boshqarish</a:t>
            </a:r>
            <a:r>
              <a:rPr lang="en-US" sz="3400" dirty="0">
                <a:solidFill>
                  <a:srgbClr val="002060"/>
                </a:solidFill>
              </a:rPr>
              <a:t> IaaS </a:t>
            </a:r>
            <a:r>
              <a:rPr lang="en-US" sz="3400" dirty="0" err="1">
                <a:solidFill>
                  <a:srgbClr val="002060"/>
                </a:solidFill>
              </a:rPr>
              <a:t>provayderlari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tomonidan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qoplanadi</a:t>
            </a:r>
            <a:r>
              <a:rPr lang="en-US" sz="3400" dirty="0">
                <a:solidFill>
                  <a:srgbClr val="002060"/>
                </a:solidFill>
              </a:rPr>
              <a:t>, </a:t>
            </a:r>
            <a:r>
              <a:rPr lang="en-US" sz="3400" dirty="0" err="1">
                <a:solidFill>
                  <a:srgbClr val="002060"/>
                </a:solidFill>
              </a:rPr>
              <a:t>mijozlar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bulut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orqali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biznes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operatsiyalari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yoki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ilovalarga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masofadan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kirishadi</a:t>
            </a:r>
            <a:r>
              <a:rPr lang="en-US" sz="3400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endParaRPr lang="ru-RU" sz="3400" dirty="0"/>
          </a:p>
        </p:txBody>
      </p:sp>
    </p:spTree>
    <p:extLst>
      <p:ext uri="{BB962C8B-B14F-4D97-AF65-F5344CB8AC3E}">
        <p14:creationId xmlns:p14="http://schemas.microsoft.com/office/powerpoint/2010/main" val="31320813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AAB6A7F-C59B-44A0-A73B-6DCA2242A4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613" y="740744"/>
            <a:ext cx="11220773" cy="435133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3200" dirty="0">
                <a:solidFill>
                  <a:srgbClr val="C00000"/>
                </a:solidFill>
              </a:rPr>
              <a:t>IaaS </a:t>
            </a:r>
            <a:r>
              <a:rPr lang="en-US" sz="3200" dirty="0" err="1">
                <a:solidFill>
                  <a:srgbClr val="C00000"/>
                </a:solidFill>
              </a:rPr>
              <a:t>foydalanish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holatlari</a:t>
            </a:r>
            <a:endParaRPr lang="en-US" sz="3200" dirty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r>
              <a:rPr lang="en-US" sz="2900" dirty="0">
                <a:solidFill>
                  <a:srgbClr val="002060"/>
                </a:solidFill>
              </a:rPr>
              <a:t>IaaS </a:t>
            </a:r>
            <a:r>
              <a:rPr lang="en-US" sz="2900" dirty="0" err="1">
                <a:solidFill>
                  <a:srgbClr val="002060"/>
                </a:solidFill>
              </a:rPr>
              <a:t>uchun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asosiy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foydalanish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holatlariga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veb</a:t>
            </a:r>
            <a:r>
              <a:rPr lang="en-US" sz="2900" dirty="0">
                <a:solidFill>
                  <a:srgbClr val="002060"/>
                </a:solidFill>
              </a:rPr>
              <a:t>-ga </a:t>
            </a:r>
            <a:r>
              <a:rPr lang="en-US" sz="2900" dirty="0" err="1">
                <a:solidFill>
                  <a:srgbClr val="002060"/>
                </a:solidFill>
              </a:rPr>
              <a:t>asoslangan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grafik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ilovalar</a:t>
            </a:r>
            <a:r>
              <a:rPr lang="en-US" sz="2900" dirty="0">
                <a:solidFill>
                  <a:srgbClr val="002060"/>
                </a:solidFill>
              </a:rPr>
              <a:t>, </a:t>
            </a:r>
            <a:r>
              <a:rPr lang="en-US" sz="2900" dirty="0" err="1">
                <a:solidFill>
                  <a:srgbClr val="002060"/>
                </a:solidFill>
              </a:rPr>
              <a:t>startaplar</a:t>
            </a:r>
            <a:r>
              <a:rPr lang="en-US" sz="2900" dirty="0">
                <a:solidFill>
                  <a:srgbClr val="002060"/>
                </a:solidFill>
              </a:rPr>
              <a:t>, </a:t>
            </a:r>
            <a:r>
              <a:rPr lang="en-US" sz="2900" dirty="0" err="1">
                <a:solidFill>
                  <a:srgbClr val="002060"/>
                </a:solidFill>
              </a:rPr>
              <a:t>elektron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tijorat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va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yuqori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unumdor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kompyuterlar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kiradi</a:t>
            </a:r>
            <a:r>
              <a:rPr lang="en-US" sz="2900" dirty="0">
                <a:solidFill>
                  <a:srgbClr val="002060"/>
                </a:solidFill>
              </a:rPr>
              <a:t>. </a:t>
            </a:r>
            <a:r>
              <a:rPr lang="en-US" sz="2900" dirty="0" err="1">
                <a:solidFill>
                  <a:srgbClr val="002060"/>
                </a:solidFill>
              </a:rPr>
              <a:t>Ularning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barchasini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bulutga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asoslangan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infratuzilma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yordamida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yaxshilash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mumkin</a:t>
            </a:r>
            <a:r>
              <a:rPr lang="en-US" sz="2900" dirty="0">
                <a:solidFill>
                  <a:srgbClr val="002060"/>
                </a:solidFill>
              </a:rPr>
              <a:t>, </a:t>
            </a:r>
            <a:r>
              <a:rPr lang="en-US" sz="2900" dirty="0" err="1">
                <a:solidFill>
                  <a:srgbClr val="002060"/>
                </a:solidFill>
              </a:rPr>
              <a:t>xoh</a:t>
            </a:r>
            <a:r>
              <a:rPr lang="en-US" sz="2900" dirty="0">
                <a:solidFill>
                  <a:srgbClr val="002060"/>
                </a:solidFill>
              </a:rPr>
              <a:t> u </a:t>
            </a:r>
            <a:r>
              <a:rPr lang="en-US" sz="2900" dirty="0" err="1">
                <a:solidFill>
                  <a:srgbClr val="002060"/>
                </a:solidFill>
              </a:rPr>
              <a:t>kirish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imkoniyatiga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ega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bo'ladimi</a:t>
            </a:r>
            <a:r>
              <a:rPr lang="en-US" sz="2900" dirty="0">
                <a:solidFill>
                  <a:srgbClr val="002060"/>
                </a:solidFill>
              </a:rPr>
              <a:t>, </a:t>
            </a:r>
            <a:r>
              <a:rPr lang="en-US" sz="2900" dirty="0" err="1">
                <a:solidFill>
                  <a:srgbClr val="002060"/>
                </a:solidFill>
              </a:rPr>
              <a:t>joylashtirish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jarayonimi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yoki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katta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hisob-kitoblarni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amalga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oshiradi</a:t>
            </a:r>
            <a:r>
              <a:rPr lang="en-US" sz="2900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en-US" sz="2900" dirty="0" err="1">
                <a:solidFill>
                  <a:srgbClr val="002060"/>
                </a:solidFill>
              </a:rPr>
              <a:t>Bulutli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infratuzilma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provayderlari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har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xil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turdagi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hisoblash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resurslari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va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bulut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xizmatlaridan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foydalanishni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taklif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qiladi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va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jamoat</a:t>
            </a:r>
            <a:r>
              <a:rPr lang="en-US" sz="2900" dirty="0">
                <a:solidFill>
                  <a:srgbClr val="002060"/>
                </a:solidFill>
              </a:rPr>
              <a:t>, </a:t>
            </a:r>
            <a:r>
              <a:rPr lang="en-US" sz="2900" dirty="0" err="1">
                <a:solidFill>
                  <a:srgbClr val="002060"/>
                </a:solidFill>
              </a:rPr>
              <a:t>xususiy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yoki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gibrid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bulut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provayderlari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sifatida</a:t>
            </a:r>
            <a:r>
              <a:rPr lang="en-US" sz="2900" dirty="0">
                <a:solidFill>
                  <a:srgbClr val="002060"/>
                </a:solidFill>
              </a:rPr>
              <a:t> harakat </a:t>
            </a:r>
            <a:r>
              <a:rPr lang="en-US" sz="2900" dirty="0" err="1">
                <a:solidFill>
                  <a:srgbClr val="002060"/>
                </a:solidFill>
              </a:rPr>
              <a:t>qilishi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mumkin</a:t>
            </a:r>
            <a:r>
              <a:rPr lang="en-US" sz="2900" dirty="0">
                <a:solidFill>
                  <a:srgbClr val="002060"/>
                </a:solidFill>
              </a:rPr>
              <a:t>. </a:t>
            </a:r>
            <a:r>
              <a:rPr lang="en-US" sz="2900" dirty="0" err="1">
                <a:solidFill>
                  <a:srgbClr val="002060"/>
                </a:solidFill>
              </a:rPr>
              <a:t>Ular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sotadigan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xizmatlarga</a:t>
            </a:r>
            <a:r>
              <a:rPr lang="en-US" sz="2900" dirty="0">
                <a:solidFill>
                  <a:srgbClr val="002060"/>
                </a:solidFill>
              </a:rPr>
              <a:t>, </a:t>
            </a:r>
            <a:r>
              <a:rPr lang="en-US" sz="2900" dirty="0" err="1">
                <a:solidFill>
                  <a:srgbClr val="002060"/>
                </a:solidFill>
              </a:rPr>
              <a:t>masalan</a:t>
            </a:r>
            <a:r>
              <a:rPr lang="en-US" sz="2900" dirty="0">
                <a:solidFill>
                  <a:srgbClr val="002060"/>
                </a:solidFill>
              </a:rPr>
              <a:t>, </a:t>
            </a:r>
            <a:r>
              <a:rPr lang="en-US" sz="2900" dirty="0" err="1">
                <a:solidFill>
                  <a:srgbClr val="002060"/>
                </a:solidFill>
              </a:rPr>
              <a:t>ro'yxatga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olish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va</a:t>
            </a:r>
            <a:r>
              <a:rPr lang="en-US" sz="2900" dirty="0">
                <a:solidFill>
                  <a:srgbClr val="002060"/>
                </a:solidFill>
              </a:rPr>
              <a:t> monitoring, </a:t>
            </a:r>
            <a:r>
              <a:rPr lang="en-US" sz="2900" dirty="0" err="1">
                <a:solidFill>
                  <a:srgbClr val="002060"/>
                </a:solidFill>
              </a:rPr>
              <a:t>yuklarni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muvozanatlash</a:t>
            </a:r>
            <a:r>
              <a:rPr lang="en-US" sz="2900" dirty="0">
                <a:solidFill>
                  <a:srgbClr val="002060"/>
                </a:solidFill>
              </a:rPr>
              <a:t>, </a:t>
            </a:r>
            <a:r>
              <a:rPr lang="en-US" sz="2900" dirty="0" err="1">
                <a:solidFill>
                  <a:srgbClr val="002060"/>
                </a:solidFill>
              </a:rPr>
              <a:t>xavfsizlik</a:t>
            </a:r>
            <a:r>
              <a:rPr lang="en-US" sz="2900" dirty="0">
                <a:solidFill>
                  <a:srgbClr val="002060"/>
                </a:solidFill>
              </a:rPr>
              <a:t>, </a:t>
            </a:r>
            <a:r>
              <a:rPr lang="en-US" sz="2900" dirty="0" err="1">
                <a:solidFill>
                  <a:srgbClr val="002060"/>
                </a:solidFill>
              </a:rPr>
              <a:t>hisob-kitoblarni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boshqarish</a:t>
            </a:r>
            <a:r>
              <a:rPr lang="en-US" sz="2900" dirty="0">
                <a:solidFill>
                  <a:srgbClr val="002060"/>
                </a:solidFill>
              </a:rPr>
              <a:t>, </a:t>
            </a:r>
            <a:r>
              <a:rPr lang="en-US" sz="2900" dirty="0" err="1">
                <a:solidFill>
                  <a:srgbClr val="002060"/>
                </a:solidFill>
              </a:rPr>
              <a:t>shuningdek</a:t>
            </a:r>
            <a:r>
              <a:rPr lang="en-US" sz="2900" dirty="0">
                <a:solidFill>
                  <a:srgbClr val="002060"/>
                </a:solidFill>
              </a:rPr>
              <a:t>, </a:t>
            </a:r>
            <a:r>
              <a:rPr lang="en-US" sz="2900" dirty="0" err="1">
                <a:solidFill>
                  <a:srgbClr val="002060"/>
                </a:solidFill>
              </a:rPr>
              <a:t>zaxiralash</a:t>
            </a:r>
            <a:r>
              <a:rPr lang="en-US" sz="2900" dirty="0">
                <a:solidFill>
                  <a:srgbClr val="002060"/>
                </a:solidFill>
              </a:rPr>
              <a:t>, </a:t>
            </a:r>
            <a:r>
              <a:rPr lang="en-US" sz="2900" dirty="0" err="1">
                <a:solidFill>
                  <a:srgbClr val="002060"/>
                </a:solidFill>
              </a:rPr>
              <a:t>replikatsiya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va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tiklash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kiradi</a:t>
            </a:r>
            <a:r>
              <a:rPr lang="en-US" sz="2900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endParaRPr lang="ru-RU" sz="2900" dirty="0"/>
          </a:p>
        </p:txBody>
      </p:sp>
    </p:spTree>
    <p:extLst>
      <p:ext uri="{BB962C8B-B14F-4D97-AF65-F5344CB8AC3E}">
        <p14:creationId xmlns:p14="http://schemas.microsoft.com/office/powerpoint/2010/main" val="7582141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EE3904-3118-4DA1-B1DC-A7D003071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374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Cloud IaaS: </a:t>
            </a:r>
            <a:r>
              <a:rPr lang="en-US" b="1" dirty="0" err="1">
                <a:solidFill>
                  <a:srgbClr val="C00000"/>
                </a:solidFill>
              </a:rPr>
              <a:t>afzalliklari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555EFB-88A3-46D6-83F5-81FFFBD074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48" y="1208868"/>
            <a:ext cx="11513949" cy="265338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foydalanuvchilarning</a:t>
            </a:r>
            <a:r>
              <a:rPr lang="en-US" dirty="0">
                <a:solidFill>
                  <a:srgbClr val="002060"/>
                </a:solidFill>
              </a:rPr>
              <a:t> IaaS </a:t>
            </a:r>
            <a:r>
              <a:rPr lang="en-US" dirty="0" err="1">
                <a:solidFill>
                  <a:srgbClr val="002060"/>
                </a:solidFill>
              </a:rPr>
              <a:t>modelini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maqtashining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ko'plab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sabablari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bor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xususan</a:t>
            </a:r>
            <a:r>
              <a:rPr lang="en-US" dirty="0">
                <a:solidFill>
                  <a:srgbClr val="002060"/>
                </a:solidFill>
              </a:rPr>
              <a:t>, talab </a:t>
            </a:r>
            <a:r>
              <a:rPr lang="en-US" dirty="0" err="1">
                <a:solidFill>
                  <a:srgbClr val="002060"/>
                </a:solidFill>
              </a:rPr>
              <a:t>bo'yicha</a:t>
            </a:r>
            <a:r>
              <a:rPr lang="en-US" dirty="0">
                <a:solidFill>
                  <a:srgbClr val="002060"/>
                </a:solidFill>
              </a:rPr>
              <a:t> model </a:t>
            </a:r>
            <a:r>
              <a:rPr lang="en-US" dirty="0" err="1">
                <a:solidFill>
                  <a:srgbClr val="002060"/>
                </a:solidFill>
              </a:rPr>
              <a:t>doirasida</a:t>
            </a:r>
            <a:r>
              <a:rPr lang="en-US" dirty="0">
                <a:solidFill>
                  <a:srgbClr val="002060"/>
                </a:solidFill>
              </a:rPr>
              <a:t> virtual </a:t>
            </a:r>
            <a:r>
              <a:rPr lang="en-US" dirty="0" err="1">
                <a:solidFill>
                  <a:srgbClr val="002060"/>
                </a:solidFill>
              </a:rPr>
              <a:t>xizmatlardan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foydalanish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Infratuzilmani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sotib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olish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qo'llab-quvvatlash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zaruratidan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qochish</a:t>
            </a:r>
            <a:r>
              <a:rPr lang="en-US" dirty="0">
                <a:solidFill>
                  <a:srgbClr val="002060"/>
                </a:solidFill>
              </a:rPr>
              <a:t> - </a:t>
            </a:r>
            <a:r>
              <a:rPr lang="en-US" dirty="0" err="1">
                <a:solidFill>
                  <a:srgbClr val="002060"/>
                </a:solidFill>
              </a:rPr>
              <a:t>bu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katta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ortiqcha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Bularga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quyidagilar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kiradi</a:t>
            </a:r>
            <a:r>
              <a:rPr lang="en-US" dirty="0">
                <a:solidFill>
                  <a:srgbClr val="002060"/>
                </a:solidFill>
              </a:rPr>
              <a:t>: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qulaylik</a:t>
            </a:r>
            <a:r>
              <a:rPr lang="en-US" dirty="0">
                <a:solidFill>
                  <a:srgbClr val="002060"/>
                </a:solidFill>
              </a:rPr>
              <a:t> - </a:t>
            </a:r>
            <a:r>
              <a:rPr lang="en-US" dirty="0" err="1">
                <a:solidFill>
                  <a:srgbClr val="002060"/>
                </a:solidFill>
              </a:rPr>
              <a:t>xarajatlarni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kamaytirish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infratuzilmani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tejash</a:t>
            </a:r>
            <a:endParaRPr lang="en-US" dirty="0">
              <a:solidFill>
                <a:srgbClr val="002060"/>
              </a:solidFill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ichki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modelga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nisbatan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xavfsizlikni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yaxshilash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barcha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sertifikatlar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muvofiqlik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sertifikatlari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ko'pincha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beriladi</a:t>
            </a:r>
            <a:endParaRPr lang="en-US" dirty="0">
              <a:solidFill>
                <a:srgbClr val="002060"/>
              </a:solidFill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vaqtni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tejash</a:t>
            </a:r>
            <a:endParaRPr lang="en-US" dirty="0">
              <a:solidFill>
                <a:srgbClr val="002060"/>
              </a:solidFill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kattaroq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masshtablilik</a:t>
            </a:r>
            <a:endParaRPr lang="en-US" dirty="0">
              <a:solidFill>
                <a:srgbClr val="002060"/>
              </a:solidFill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yaxshiroq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javob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berish</a:t>
            </a:r>
            <a:endParaRPr lang="en-US" dirty="0">
              <a:solidFill>
                <a:srgbClr val="002060"/>
              </a:solidFill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voqea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falokatlarni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tiklash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ma'lumotlar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takrorlanadi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tezda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tiklanadi</a:t>
            </a:r>
            <a:endParaRPr lang="en-US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6689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39160F5-B45C-4C02-BA0C-787D49E819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370" y="771741"/>
            <a:ext cx="11329260" cy="5861534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Ko'pgina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nufuzli</a:t>
            </a:r>
            <a:r>
              <a:rPr lang="en-US" dirty="0">
                <a:solidFill>
                  <a:srgbClr val="002060"/>
                </a:solidFill>
              </a:rPr>
              <a:t> IaaS </a:t>
            </a:r>
            <a:r>
              <a:rPr lang="en-US" dirty="0" err="1">
                <a:solidFill>
                  <a:srgbClr val="002060"/>
                </a:solidFill>
              </a:rPr>
              <a:t>provayderlari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tomonidan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taqdim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etiladigan</a:t>
            </a:r>
            <a:r>
              <a:rPr lang="en-US" dirty="0">
                <a:solidFill>
                  <a:srgbClr val="002060"/>
                </a:solidFill>
              </a:rPr>
              <a:t> 24/24 </a:t>
            </a:r>
            <a:r>
              <a:rPr lang="en-US" dirty="0" err="1">
                <a:solidFill>
                  <a:srgbClr val="002060"/>
                </a:solidFill>
              </a:rPr>
              <a:t>yordam</a:t>
            </a:r>
            <a:endParaRPr lang="en-US" dirty="0">
              <a:solidFill>
                <a:srgbClr val="002060"/>
              </a:solidFill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yuqori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mavjudligi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(</a:t>
            </a:r>
            <a:r>
              <a:rPr lang="en-US" dirty="0" err="1">
                <a:solidFill>
                  <a:srgbClr val="002060"/>
                </a:solidFill>
              </a:rPr>
              <a:t>deyarli</a:t>
            </a:r>
            <a:r>
              <a:rPr lang="en-US" dirty="0">
                <a:solidFill>
                  <a:srgbClr val="002060"/>
                </a:solidFill>
              </a:rPr>
              <a:t>) </a:t>
            </a:r>
            <a:r>
              <a:rPr lang="en-US" dirty="0" err="1">
                <a:solidFill>
                  <a:srgbClr val="002060"/>
                </a:solidFill>
              </a:rPr>
              <a:t>uzilishlarsiz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qulayligi</a:t>
            </a:r>
            <a:endParaRPr lang="en-US" dirty="0">
              <a:solidFill>
                <a:srgbClr val="002060"/>
              </a:solidFill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xodimlarning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samaradorligini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oshirish</a:t>
            </a:r>
            <a:endParaRPr lang="en-US" dirty="0">
              <a:solidFill>
                <a:srgbClr val="002060"/>
              </a:solidFill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kechikish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bilan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bog'liq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muammolar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yo’q</a:t>
            </a:r>
            <a:endParaRPr lang="en-US" dirty="0">
              <a:solidFill>
                <a:srgbClr val="002060"/>
              </a:solidFill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Ishlaganingizcha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toʻlash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modeli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tufayli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moslashuvchanlik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biznes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ehtiyojlariga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moslashish</a:t>
            </a:r>
            <a:r>
              <a:rPr lang="en-US" dirty="0">
                <a:solidFill>
                  <a:srgbClr val="002060"/>
                </a:solidFill>
              </a:rPr>
              <a:t> (</a:t>
            </a:r>
            <a:r>
              <a:rPr lang="en-US" dirty="0" err="1">
                <a:solidFill>
                  <a:srgbClr val="002060"/>
                </a:solidFill>
              </a:rPr>
              <a:t>mijozlar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odatda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soat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hafta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yoki</a:t>
            </a:r>
            <a:r>
              <a:rPr lang="en-US" dirty="0">
                <a:solidFill>
                  <a:srgbClr val="002060"/>
                </a:solidFill>
              </a:rPr>
              <a:t> oy </a:t>
            </a:r>
            <a:r>
              <a:rPr lang="en-US" dirty="0" err="1">
                <a:solidFill>
                  <a:srgbClr val="002060"/>
                </a:solidFill>
              </a:rPr>
              <a:t>boʻyicha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foydalanuvchi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toʻlanadi</a:t>
            </a:r>
            <a:r>
              <a:rPr lang="en-US" dirty="0">
                <a:solidFill>
                  <a:srgbClr val="002060"/>
                </a:solidFill>
              </a:rPr>
              <a:t>)</a:t>
            </a:r>
          </a:p>
          <a:p>
            <a:pPr marL="0" indent="0" algn="just">
              <a:buNone/>
            </a:pPr>
            <a:r>
              <a:rPr lang="en-US" dirty="0" err="1">
                <a:solidFill>
                  <a:srgbClr val="002060"/>
                </a:solidFill>
              </a:rPr>
              <a:t>IaaS’dan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foydalanishning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arzonligi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qulayligi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shuningdek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uzluksiz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ma’lumotlarni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zaxiralash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qulayligi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ko‘plab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mijozlar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alohida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qiziqish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uyg‘otadi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Muhimi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sinov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ishlab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chiqish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muhitlari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ushbu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hisoblash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modelidan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foydalanishi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mumkin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6819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9B6F8F-8281-4398-A487-BEB176AD2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90238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IaaS </a:t>
            </a:r>
            <a:r>
              <a:rPr lang="en-US" b="1" dirty="0" err="1">
                <a:solidFill>
                  <a:srgbClr val="C00000"/>
                </a:solidFill>
              </a:rPr>
              <a:t>modeli</a:t>
            </a:r>
            <a:r>
              <a:rPr lang="en-US" b="1" dirty="0">
                <a:solidFill>
                  <a:srgbClr val="C00000"/>
                </a:solidFill>
              </a:rPr>
              <a:t>: </a:t>
            </a:r>
            <a:r>
              <a:rPr lang="en-US" b="1" dirty="0" err="1">
                <a:solidFill>
                  <a:srgbClr val="C00000"/>
                </a:solidFill>
              </a:rPr>
              <a:t>ba'zi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kamchiliklar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56CB40-7CFD-41DD-8F01-89968A53BD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005" y="1546655"/>
            <a:ext cx="11141989" cy="4351338"/>
          </a:xfrm>
        </p:spPr>
        <p:txBody>
          <a:bodyPr>
            <a:normAutofit/>
          </a:bodyPr>
          <a:lstStyle/>
          <a:p>
            <a:pPr algn="just"/>
            <a:r>
              <a:rPr lang="en-US" sz="3000" dirty="0" err="1">
                <a:solidFill>
                  <a:srgbClr val="002060"/>
                </a:solidFill>
              </a:rPr>
              <a:t>Ular</a:t>
            </a:r>
            <a:r>
              <a:rPr lang="en-US" sz="3000" dirty="0">
                <a:solidFill>
                  <a:srgbClr val="002060"/>
                </a:solidFill>
              </a:rPr>
              <a:t>, </a:t>
            </a:r>
            <a:r>
              <a:rPr lang="en-US" sz="3000" dirty="0" err="1">
                <a:solidFill>
                  <a:srgbClr val="002060"/>
                </a:solidFill>
              </a:rPr>
              <a:t>asosan</a:t>
            </a:r>
            <a:r>
              <a:rPr lang="en-US" sz="3000" dirty="0">
                <a:solidFill>
                  <a:srgbClr val="002060"/>
                </a:solidFill>
              </a:rPr>
              <a:t>, </a:t>
            </a:r>
            <a:r>
              <a:rPr lang="en-US" sz="3000" dirty="0" err="1">
                <a:solidFill>
                  <a:srgbClr val="002060"/>
                </a:solidFill>
              </a:rPr>
              <a:t>bulutli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hisoblash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infratuzilmasini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ta'minlash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uchun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mas'ul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bo'lgan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tashqi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yoki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uchinchi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tomon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sotuvchilarga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qaramlik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bilan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bog'liq</a:t>
            </a:r>
            <a:r>
              <a:rPr lang="en-US" sz="3000" dirty="0">
                <a:solidFill>
                  <a:srgbClr val="002060"/>
                </a:solidFill>
              </a:rPr>
              <a:t>. Agar </a:t>
            </a:r>
            <a:r>
              <a:rPr lang="en-US" sz="3000" dirty="0" err="1">
                <a:solidFill>
                  <a:srgbClr val="002060"/>
                </a:solidFill>
              </a:rPr>
              <a:t>xizmat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yoki</a:t>
            </a:r>
            <a:r>
              <a:rPr lang="en-US" sz="3000" dirty="0">
                <a:solidFill>
                  <a:srgbClr val="002060"/>
                </a:solidFill>
              </a:rPr>
              <a:t> JB </a:t>
            </a:r>
            <a:r>
              <a:rPr lang="en-US" sz="3000" dirty="0" err="1">
                <a:solidFill>
                  <a:srgbClr val="002060"/>
                </a:solidFill>
              </a:rPr>
              <a:t>strategik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biznes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aktivi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bo'lsa</a:t>
            </a:r>
            <a:r>
              <a:rPr lang="en-US" sz="3000" dirty="0">
                <a:solidFill>
                  <a:srgbClr val="002060"/>
                </a:solidFill>
              </a:rPr>
              <a:t>, IaaS dan </a:t>
            </a:r>
            <a:r>
              <a:rPr lang="en-US" sz="3000" dirty="0" err="1">
                <a:solidFill>
                  <a:srgbClr val="002060"/>
                </a:solidFill>
              </a:rPr>
              <a:t>foydalanish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salbiy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omil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sifatida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qaralishi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mumkin</a:t>
            </a:r>
            <a:r>
              <a:rPr lang="en-US" sz="3000" dirty="0">
                <a:solidFill>
                  <a:srgbClr val="002060"/>
                </a:solidFill>
              </a:rPr>
              <a:t>.</a:t>
            </a:r>
          </a:p>
          <a:p>
            <a:pPr algn="just"/>
            <a:r>
              <a:rPr lang="en-US" sz="3000" dirty="0" err="1">
                <a:solidFill>
                  <a:srgbClr val="002060"/>
                </a:solidFill>
              </a:rPr>
              <a:t>Bularga</a:t>
            </a:r>
            <a:r>
              <a:rPr lang="en-US" sz="3000" dirty="0">
                <a:solidFill>
                  <a:srgbClr val="002060"/>
                </a:solidFill>
              </a:rPr>
              <a:t>, </a:t>
            </a:r>
            <a:r>
              <a:rPr lang="en-US" sz="3000" dirty="0" err="1">
                <a:solidFill>
                  <a:srgbClr val="002060"/>
                </a:solidFill>
              </a:rPr>
              <a:t>birinchi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navbatda</a:t>
            </a:r>
            <a:r>
              <a:rPr lang="en-US" sz="3000" dirty="0">
                <a:solidFill>
                  <a:srgbClr val="002060"/>
                </a:solidFill>
              </a:rPr>
              <a:t>, </a:t>
            </a:r>
            <a:r>
              <a:rPr lang="en-US" sz="3000" dirty="0" err="1">
                <a:solidFill>
                  <a:srgbClr val="002060"/>
                </a:solidFill>
              </a:rPr>
              <a:t>provayder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tomonidagi</a:t>
            </a:r>
            <a:r>
              <a:rPr lang="en-US" sz="3000" dirty="0">
                <a:solidFill>
                  <a:srgbClr val="002060"/>
                </a:solidFill>
              </a:rPr>
              <a:t> apparat </a:t>
            </a:r>
            <a:r>
              <a:rPr lang="en-US" sz="3000" dirty="0" err="1">
                <a:solidFill>
                  <a:srgbClr val="002060"/>
                </a:solidFill>
              </a:rPr>
              <a:t>muammolari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va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serverlar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ishlamayotganligi</a:t>
            </a:r>
            <a:r>
              <a:rPr lang="en-US" sz="3000" dirty="0">
                <a:solidFill>
                  <a:srgbClr val="002060"/>
                </a:solidFill>
              </a:rPr>
              <a:t>, </a:t>
            </a:r>
            <a:r>
              <a:rPr lang="en-US" sz="3000" dirty="0" err="1">
                <a:solidFill>
                  <a:srgbClr val="002060"/>
                </a:solidFill>
              </a:rPr>
              <a:t>provayderning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ishlamay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qolishi</a:t>
            </a:r>
            <a:r>
              <a:rPr lang="en-US" sz="3000" dirty="0">
                <a:solidFill>
                  <a:srgbClr val="002060"/>
                </a:solidFill>
              </a:rPr>
              <a:t>, </a:t>
            </a:r>
            <a:r>
              <a:rPr lang="en-US" sz="3000" dirty="0" err="1">
                <a:solidFill>
                  <a:srgbClr val="002060"/>
                </a:solidFill>
              </a:rPr>
              <a:t>shuningdek</a:t>
            </a:r>
            <a:r>
              <a:rPr lang="en-US" sz="3000" dirty="0">
                <a:solidFill>
                  <a:srgbClr val="002060"/>
                </a:solidFill>
              </a:rPr>
              <a:t>, </a:t>
            </a:r>
            <a:r>
              <a:rPr lang="en-US" sz="3000" dirty="0" err="1">
                <a:solidFill>
                  <a:srgbClr val="002060"/>
                </a:solidFill>
              </a:rPr>
              <a:t>tarmoqdagi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muammolar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yoki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oddiygina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keng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polosali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internetning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keng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tarqalgan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etishmasligi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tufayli</a:t>
            </a:r>
            <a:r>
              <a:rPr lang="en-US" sz="3000" dirty="0">
                <a:solidFill>
                  <a:srgbClr val="002060"/>
                </a:solidFill>
              </a:rPr>
              <a:t> IaaS </a:t>
            </a:r>
            <a:r>
              <a:rPr lang="en-US" sz="3000" dirty="0" err="1">
                <a:solidFill>
                  <a:srgbClr val="002060"/>
                </a:solidFill>
              </a:rPr>
              <a:t>xizmatlariga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kirishning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yo'qolishi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kiradi</a:t>
            </a:r>
            <a:r>
              <a:rPr lang="en-US" sz="3000" dirty="0">
                <a:solidFill>
                  <a:srgbClr val="002060"/>
                </a:solidFill>
              </a:rPr>
              <a:t>. </a:t>
            </a:r>
            <a:r>
              <a:rPr lang="en-US" sz="3000" dirty="0" err="1">
                <a:solidFill>
                  <a:srgbClr val="002060"/>
                </a:solidFill>
              </a:rPr>
              <a:t>ulanish</a:t>
            </a:r>
            <a:r>
              <a:rPr lang="en-US" sz="3000" dirty="0">
                <a:solidFill>
                  <a:srgbClr val="002060"/>
                </a:solidFill>
              </a:rPr>
              <a:t>.</a:t>
            </a:r>
          </a:p>
          <a:p>
            <a:pPr algn="just"/>
            <a:endParaRPr lang="ru-RU" sz="3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4638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4F11A14-E628-47A4-895D-D213E3C8D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610" y="1391672"/>
            <a:ext cx="11158780" cy="346168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200" dirty="0" err="1">
                <a:solidFill>
                  <a:srgbClr val="002060"/>
                </a:solidFill>
              </a:rPr>
              <a:t>Bundan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tashqari</a:t>
            </a:r>
            <a:r>
              <a:rPr lang="en-US" sz="3200" dirty="0">
                <a:solidFill>
                  <a:srgbClr val="002060"/>
                </a:solidFill>
              </a:rPr>
              <a:t>, </a:t>
            </a:r>
            <a:r>
              <a:rPr lang="en-US" sz="3200" dirty="0" err="1">
                <a:solidFill>
                  <a:srgbClr val="002060"/>
                </a:solidFill>
              </a:rPr>
              <a:t>mijoz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ma'lumotlari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yoki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ilovalari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odatda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ichki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ma'lumotlarga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qaraganda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yaxshiroq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himoyalangan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bo'lsa</a:t>
            </a:r>
            <a:r>
              <a:rPr lang="en-US" sz="3200" dirty="0">
                <a:solidFill>
                  <a:srgbClr val="002060"/>
                </a:solidFill>
              </a:rPr>
              <a:t>-da, </a:t>
            </a:r>
            <a:r>
              <a:rPr lang="en-US" sz="3200" dirty="0" err="1">
                <a:solidFill>
                  <a:srgbClr val="002060"/>
                </a:solidFill>
              </a:rPr>
              <a:t>bu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borada</a:t>
            </a:r>
            <a:r>
              <a:rPr lang="en-US" sz="3200" dirty="0">
                <a:solidFill>
                  <a:srgbClr val="002060"/>
                </a:solidFill>
              </a:rPr>
              <a:t> ham </a:t>
            </a:r>
            <a:r>
              <a:rPr lang="en-US" sz="3200" dirty="0" err="1">
                <a:solidFill>
                  <a:srgbClr val="002060"/>
                </a:solidFill>
              </a:rPr>
              <a:t>ba'zi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xavfsizlik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muammolari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paydo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bo'lishi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mumkin</a:t>
            </a:r>
            <a:r>
              <a:rPr lang="en-US" sz="3200" dirty="0">
                <a:solidFill>
                  <a:srgbClr val="002060"/>
                </a:solidFill>
              </a:rPr>
              <a:t>. </a:t>
            </a:r>
            <a:r>
              <a:rPr lang="en-US" sz="3200" dirty="0" err="1">
                <a:solidFill>
                  <a:srgbClr val="002060"/>
                </a:solidFill>
              </a:rPr>
              <a:t>Ba'zi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nozik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ma'lumotlar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xakerlar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tomonidan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haddan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tashqari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ta'sirlanishi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mumkin</a:t>
            </a:r>
            <a:r>
              <a:rPr lang="en-US" sz="3200" dirty="0">
                <a:solidFill>
                  <a:srgbClr val="002060"/>
                </a:solidFill>
              </a:rPr>
              <a:t>, ammo </a:t>
            </a:r>
            <a:r>
              <a:rPr lang="en-US" sz="3200" dirty="0" err="1">
                <a:solidFill>
                  <a:srgbClr val="002060"/>
                </a:solidFill>
              </a:rPr>
              <a:t>infratuzilmani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sozlash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kabi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narsalar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ko'pincha</a:t>
            </a:r>
            <a:r>
              <a:rPr lang="en-US" sz="3200" dirty="0">
                <a:solidFill>
                  <a:srgbClr val="002060"/>
                </a:solidFill>
              </a:rPr>
              <a:t> IaaS </a:t>
            </a:r>
            <a:r>
              <a:rPr lang="en-US" sz="3200" dirty="0" err="1">
                <a:solidFill>
                  <a:srgbClr val="002060"/>
                </a:solidFill>
              </a:rPr>
              <a:t>provayderlari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mijozlari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uchun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etarlicha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shaffof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emas</a:t>
            </a:r>
            <a:r>
              <a:rPr lang="en-US" sz="3200" dirty="0">
                <a:solidFill>
                  <a:srgbClr val="002060"/>
                </a:solidFill>
              </a:rPr>
              <a:t>, IaaS </a:t>
            </a:r>
            <a:r>
              <a:rPr lang="en-US" sz="3200" dirty="0" err="1">
                <a:solidFill>
                  <a:srgbClr val="002060"/>
                </a:solidFill>
              </a:rPr>
              <a:t>ning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bir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nechta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asosiy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zaif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tomonlarini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nomlash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uchun</a:t>
            </a:r>
            <a:r>
              <a:rPr lang="en-US" sz="3200" dirty="0">
                <a:solidFill>
                  <a:srgbClr val="002060"/>
                </a:solidFill>
              </a:rPr>
              <a:t>.</a:t>
            </a:r>
            <a:endParaRPr lang="ru-RU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4905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281825-B723-476E-BCE4-0C5E4DEC0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959" y="365125"/>
            <a:ext cx="11546238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C00000"/>
                </a:solidFill>
              </a:rPr>
              <a:t>IaaS </a:t>
            </a:r>
            <a:r>
              <a:rPr lang="en-US" sz="4000" b="1" dirty="0" err="1">
                <a:solidFill>
                  <a:srgbClr val="C00000"/>
                </a:solidFill>
              </a:rPr>
              <a:t>kamchiliklarini</a:t>
            </a:r>
            <a:r>
              <a:rPr lang="en-US" sz="4000" b="1" dirty="0">
                <a:solidFill>
                  <a:srgbClr val="C00000"/>
                </a:solidFill>
              </a:rPr>
              <a:t> </a:t>
            </a:r>
            <a:r>
              <a:rPr lang="en-US" sz="4000" b="1" dirty="0" err="1">
                <a:solidFill>
                  <a:srgbClr val="C00000"/>
                </a:solidFill>
              </a:rPr>
              <a:t>quyidagicha</a:t>
            </a:r>
            <a:r>
              <a:rPr lang="en-US" sz="4000" b="1" dirty="0">
                <a:solidFill>
                  <a:srgbClr val="C00000"/>
                </a:solidFill>
              </a:rPr>
              <a:t> </a:t>
            </a:r>
            <a:r>
              <a:rPr lang="en-US" sz="4000" b="1" dirty="0" err="1">
                <a:solidFill>
                  <a:srgbClr val="C00000"/>
                </a:solidFill>
              </a:rPr>
              <a:t>sanab</a:t>
            </a:r>
            <a:r>
              <a:rPr lang="en-US" sz="4000" b="1" dirty="0">
                <a:solidFill>
                  <a:srgbClr val="C00000"/>
                </a:solidFill>
              </a:rPr>
              <a:t> </a:t>
            </a:r>
            <a:r>
              <a:rPr lang="en-US" sz="4000" b="1" dirty="0" err="1">
                <a:solidFill>
                  <a:srgbClr val="C00000"/>
                </a:solidFill>
              </a:rPr>
              <a:t>o'tish</a:t>
            </a:r>
            <a:r>
              <a:rPr lang="en-US" sz="4000" b="1" dirty="0">
                <a:solidFill>
                  <a:srgbClr val="C00000"/>
                </a:solidFill>
              </a:rPr>
              <a:t> </a:t>
            </a:r>
            <a:r>
              <a:rPr lang="en-US" sz="4000" b="1" dirty="0" err="1">
                <a:solidFill>
                  <a:srgbClr val="C00000"/>
                </a:solidFill>
              </a:rPr>
              <a:t>mumkin</a:t>
            </a:r>
            <a:r>
              <a:rPr lang="en-US" sz="4000" b="1" dirty="0">
                <a:solidFill>
                  <a:srgbClr val="C00000"/>
                </a:solidFill>
              </a:rPr>
              <a:t>: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9035419-645B-4A5A-BBBC-7CF04A12B0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447" y="1825625"/>
            <a:ext cx="11127784" cy="4351338"/>
          </a:xfrm>
        </p:spPr>
        <p:txBody>
          <a:bodyPr>
            <a:normAutofit/>
          </a:bodyPr>
          <a:lstStyle/>
          <a:p>
            <a:pPr lvl="0" fontAlgn="base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S" sz="3200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tashqi</a:t>
            </a:r>
            <a:r>
              <a:rPr lang="en-US" sz="320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etkazib</a:t>
            </a:r>
            <a:r>
              <a:rPr lang="en-US" sz="320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beruvchilarga</a:t>
            </a:r>
            <a:r>
              <a:rPr lang="en-US" sz="320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qaramlik</a:t>
            </a:r>
            <a:r>
              <a:rPr lang="en-US" sz="320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US" sz="3200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yoki</a:t>
            </a:r>
            <a:r>
              <a:rPr lang="en-US" sz="320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haddan</a:t>
            </a:r>
            <a:r>
              <a:rPr lang="en-US" sz="320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tashqari</a:t>
            </a:r>
            <a:r>
              <a:rPr lang="en-US" sz="320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qaramlik</a:t>
            </a:r>
            <a:r>
              <a:rPr lang="en-US" sz="320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).</a:t>
            </a:r>
            <a:endParaRPr lang="ru-RU" sz="3200" dirty="0">
              <a:solidFill>
                <a:srgbClr val="002060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fontAlgn="base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S" sz="320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IaaS </a:t>
            </a:r>
            <a:r>
              <a:rPr lang="en-US" sz="3200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xizmatlaridan</a:t>
            </a:r>
            <a:r>
              <a:rPr lang="en-US" sz="320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foydalanish</a:t>
            </a:r>
            <a:r>
              <a:rPr lang="en-US" sz="320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imkoniyatini</a:t>
            </a:r>
            <a:r>
              <a:rPr lang="en-US" sz="320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yo'qotish</a:t>
            </a:r>
            <a:r>
              <a:rPr lang="en-US" sz="320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xavfi</a:t>
            </a:r>
            <a:endParaRPr lang="ru-RU" sz="3200" dirty="0">
              <a:solidFill>
                <a:srgbClr val="002060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fontAlgn="base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ru-RU" sz="3200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jiddiy</a:t>
            </a:r>
            <a:r>
              <a:rPr lang="ru-RU" sz="320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xavfsizlik</a:t>
            </a:r>
            <a:r>
              <a:rPr lang="ru-RU" sz="320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muammolari</a:t>
            </a:r>
            <a:r>
              <a:rPr lang="ru-RU" sz="320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ehtimoli</a:t>
            </a:r>
            <a:endParaRPr lang="ru-RU" sz="3200" dirty="0">
              <a:solidFill>
                <a:srgbClr val="002060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fontAlgn="base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ru-RU" sz="3200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IaaS</a:t>
            </a:r>
            <a:r>
              <a:rPr lang="ru-RU" sz="320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provayderlarining</a:t>
            </a:r>
            <a:r>
              <a:rPr lang="ru-RU" sz="320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shaffofligi</a:t>
            </a:r>
            <a:r>
              <a:rPr lang="ru-RU" sz="320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yo'qligi</a:t>
            </a:r>
            <a:endParaRPr lang="ru-RU" sz="3200" dirty="0">
              <a:solidFill>
                <a:srgbClr val="002060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0189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2EF3420-13B4-485D-AB20-0B3D6FE6EE83}"/>
              </a:ext>
            </a:extLst>
          </p:cNvPr>
          <p:cNvSpPr/>
          <p:nvPr/>
        </p:nvSpPr>
        <p:spPr>
          <a:xfrm>
            <a:off x="2123070" y="2207917"/>
            <a:ext cx="8167805" cy="286232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9000" b="1" cap="none" spc="0" dirty="0" err="1">
                <a:ln/>
                <a:solidFill>
                  <a:schemeClr val="accent4"/>
                </a:solidFill>
                <a:effectLst/>
              </a:rPr>
              <a:t>Etibor</a:t>
            </a:r>
            <a:r>
              <a:rPr lang="en-US" sz="9000" b="1" cap="none" spc="0" dirty="0">
                <a:ln/>
                <a:solidFill>
                  <a:schemeClr val="accent4"/>
                </a:solidFill>
                <a:effectLst/>
              </a:rPr>
              <a:t> </a:t>
            </a:r>
            <a:r>
              <a:rPr lang="en-US" sz="9000" b="1" cap="none" spc="0" dirty="0" err="1">
                <a:ln/>
                <a:solidFill>
                  <a:schemeClr val="accent4"/>
                </a:solidFill>
                <a:effectLst/>
              </a:rPr>
              <a:t>uchun</a:t>
            </a:r>
            <a:r>
              <a:rPr lang="en-US" sz="9000" b="1" cap="none" spc="0" dirty="0">
                <a:ln/>
                <a:solidFill>
                  <a:schemeClr val="accent4"/>
                </a:solidFill>
                <a:effectLst/>
              </a:rPr>
              <a:t> </a:t>
            </a:r>
            <a:r>
              <a:rPr lang="en-US" sz="9000" b="1" cap="none" spc="0" dirty="0" err="1">
                <a:ln/>
                <a:solidFill>
                  <a:schemeClr val="accent4"/>
                </a:solidFill>
                <a:effectLst/>
              </a:rPr>
              <a:t>raxmat</a:t>
            </a:r>
            <a:r>
              <a:rPr lang="en-US" sz="9000" b="1" cap="none" spc="0" dirty="0">
                <a:ln/>
                <a:solidFill>
                  <a:schemeClr val="accent4"/>
                </a:solidFill>
                <a:effectLst/>
              </a:rPr>
              <a:t>!!!</a:t>
            </a:r>
            <a:endParaRPr lang="ru-RU" sz="90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400342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2039</Words>
  <Application>Microsoft Office PowerPoint</Application>
  <PresentationFormat>Широкоэкранный</PresentationFormat>
  <Paragraphs>92</Paragraphs>
  <Slides>33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40" baseType="lpstr">
      <vt:lpstr>Algerian</vt:lpstr>
      <vt:lpstr>Arial</vt:lpstr>
      <vt:lpstr>Calibri</vt:lpstr>
      <vt:lpstr>Calibri Light</vt:lpstr>
      <vt:lpstr>Lato</vt:lpstr>
      <vt:lpstr>Wingdings</vt:lpstr>
      <vt:lpstr>Тема Office</vt:lpstr>
      <vt:lpstr>Bulutli hisoblashda  qo'llaniladigan xizmat arxitekturalari (Infrastructure-as a-Service (IaaS) modeli). </vt:lpstr>
      <vt:lpstr>Reja:</vt:lpstr>
      <vt:lpstr>Презентация PowerPoint</vt:lpstr>
      <vt:lpstr>Bulutli arxitektura (Cloud architecture) nima?</vt:lpstr>
      <vt:lpstr>Презентация PowerPoint</vt:lpstr>
      <vt:lpstr>Bulutli arxitekturaning afzalliklari nimada?</vt:lpstr>
      <vt:lpstr>Презентация PowerPoint</vt:lpstr>
      <vt:lpstr>Tashkilotlarni bulutga olib boradigan bulutli arxitekturaning uchta asosiy modeli mavjud. Ularning har biri o’z afzalliklari va xususiyatlariga ega:</vt:lpstr>
      <vt:lpstr>Презентация PowerPoint</vt:lpstr>
      <vt:lpstr>Презентация PowerPoint</vt:lpstr>
      <vt:lpstr>Nima uchun Bulutli arxitekturani qabul qilish kerak?</vt:lpstr>
      <vt:lpstr>Презентация PowerPoint</vt:lpstr>
      <vt:lpstr>Bulutli arxitektura qanday ishlaydi?</vt:lpstr>
      <vt:lpstr>Презентация PowerPoint</vt:lpstr>
      <vt:lpstr>Презентация PowerPoint</vt:lpstr>
      <vt:lpstr>Bulut arxitekturasining asosiy tarkibiy qismlariga quyidagilar kiradi:</vt:lpstr>
      <vt:lpstr>Презентация PowerPoint</vt:lpstr>
      <vt:lpstr>Bulutli arxitekturaning eng foydali xususiyatlari qaysilar?</vt:lpstr>
      <vt:lpstr>Презентация PowerPoint</vt:lpstr>
      <vt:lpstr>Презентация PowerPoint</vt:lpstr>
      <vt:lpstr>Презентация PowerPoint</vt:lpstr>
      <vt:lpstr>IaaS  infratuzilma xizmat sifatida.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Cloud IaaS: afzalliklari</vt:lpstr>
      <vt:lpstr>Презентация PowerPoint</vt:lpstr>
      <vt:lpstr>IaaS modeli: ba'zi kamchiliklar</vt:lpstr>
      <vt:lpstr>Презентация PowerPoint</vt:lpstr>
      <vt:lpstr>IaaS kamchiliklarini quyidagicha sanab o'tish mumkin: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Bulutli hisoblashda  qo'llaniladigan xizmat arxitekturalari (Infrastructure-as a-Service (IaaS) modeli).</dc:title>
  <dc:creator>Mansur Nuriyev</dc:creator>
  <cp:lastModifiedBy>Mansur Nuriyev</cp:lastModifiedBy>
  <cp:revision>35</cp:revision>
  <dcterms:created xsi:type="dcterms:W3CDTF">2024-02-18T05:29:36Z</dcterms:created>
  <dcterms:modified xsi:type="dcterms:W3CDTF">2024-02-26T07:50:30Z</dcterms:modified>
</cp:coreProperties>
</file>