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6"/>
  </p:notesMasterIdLst>
  <p:sldIdLst>
    <p:sldId id="420" r:id="rId2"/>
    <p:sldId id="260" r:id="rId3"/>
    <p:sldId id="601" r:id="rId4"/>
    <p:sldId id="537" r:id="rId5"/>
    <p:sldId id="581" r:id="rId6"/>
    <p:sldId id="582" r:id="rId7"/>
    <p:sldId id="602" r:id="rId8"/>
    <p:sldId id="604" r:id="rId9"/>
    <p:sldId id="532" r:id="rId10"/>
    <p:sldId id="584" r:id="rId11"/>
    <p:sldId id="585" r:id="rId12"/>
    <p:sldId id="586" r:id="rId13"/>
    <p:sldId id="605" r:id="rId14"/>
    <p:sldId id="587" r:id="rId15"/>
    <p:sldId id="538" r:id="rId16"/>
    <p:sldId id="589" r:id="rId17"/>
    <p:sldId id="606" r:id="rId18"/>
    <p:sldId id="607" r:id="rId19"/>
    <p:sldId id="590" r:id="rId20"/>
    <p:sldId id="608" r:id="rId21"/>
    <p:sldId id="588" r:id="rId22"/>
    <p:sldId id="592" r:id="rId23"/>
    <p:sldId id="591" r:id="rId24"/>
    <p:sldId id="609" r:id="rId25"/>
    <p:sldId id="610" r:id="rId26"/>
    <p:sldId id="600" r:id="rId27"/>
    <p:sldId id="594" r:id="rId28"/>
    <p:sldId id="611" r:id="rId29"/>
    <p:sldId id="595" r:id="rId30"/>
    <p:sldId id="596" r:id="rId31"/>
    <p:sldId id="597" r:id="rId32"/>
    <p:sldId id="612" r:id="rId33"/>
    <p:sldId id="598" r:id="rId34"/>
    <p:sldId id="599" r:id="rId35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oroshkova" initials="g" lastIdx="2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BF6"/>
    <a:srgbClr val="E1EBCD"/>
    <a:srgbClr val="D4E2B8"/>
    <a:srgbClr val="7C59A7"/>
    <a:srgbClr val="DBD1E7"/>
    <a:srgbClr val="6E4E94"/>
    <a:srgbClr val="DAF0F6"/>
    <a:srgbClr val="C5E8F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56" autoAdjust="0"/>
    <p:restoredTop sz="95915" autoAdjust="0"/>
  </p:normalViewPr>
  <p:slideViewPr>
    <p:cSldViewPr snapToGrid="0" snapToObjects="1">
      <p:cViewPr>
        <p:scale>
          <a:sx n="91" d="100"/>
          <a:sy n="91" d="100"/>
        </p:scale>
        <p:origin x="-474" y="-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dirty="0">
                <a:latin typeface="Arial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FB41A330-8FAA-4544-8604-B9518E4E2EF7}" type="datetimeFigureOut">
              <a:rPr lang="ru-RU"/>
              <a:pPr>
                <a:defRPr/>
              </a:pPr>
              <a:t>20.11.2016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dirty="0">
                <a:latin typeface="Arial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latin typeface="Arial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64C12CA9-D432-4271-B90C-57EED75A33D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717762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294AD-BC82-4F74-82B1-CA16D679974F}" type="datetime1">
              <a:rPr lang="en-US"/>
              <a:pPr>
                <a:defRPr/>
              </a:pPr>
              <a:t>11/20/2016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E96C1-DA24-4CA4-8E77-B21381FDF1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178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BD620-F098-44F6-888D-4E941EE65C06}" type="datetime1">
              <a:rPr lang="en-US"/>
              <a:pPr>
                <a:defRPr/>
              </a:pPr>
              <a:t>11/20/2016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4A8BA-DF6C-4A1A-A8A8-5C3EDD4A19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15526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5997E-C5C3-41B5-8102-886EFC96D652}" type="datetime1">
              <a:rPr lang="en-US"/>
              <a:pPr>
                <a:defRPr/>
              </a:pPr>
              <a:t>11/20/2016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00BCF-4328-4350-8E83-E5CAD71324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3512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BB907-7966-4FA5-B36A-18AF3E5D47A3}" type="datetime1">
              <a:rPr lang="en-US"/>
              <a:pPr>
                <a:defRPr/>
              </a:pPr>
              <a:t>11/20/2016</a:t>
            </a:fld>
            <a:endParaRPr lang="en-US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C9173-1289-4496-914A-11E5F20CEB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086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D8268-684B-446A-B75B-ED7B42C9CE5C}" type="datetime1">
              <a:rPr lang="en-US"/>
              <a:pPr>
                <a:defRPr/>
              </a:pPr>
              <a:t>11/20/2016</a:t>
            </a:fld>
            <a:endParaRPr lang="en-US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AC2BB-B116-425A-840D-AAA0D03F36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96749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5F3B5-0542-4D2B-AB6C-C8AC42957A7F}" type="datetime1">
              <a:rPr lang="en-US"/>
              <a:pPr>
                <a:defRPr/>
              </a:pPr>
              <a:t>11/20/2016</a:t>
            </a:fld>
            <a:endParaRPr lang="en-US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CF4FB-3853-40B6-9A41-60CD0F011E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5182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A40C7-2460-4074-9918-492E2EC88D0B}" type="datetime1">
              <a:rPr lang="en-US"/>
              <a:pPr>
                <a:defRPr/>
              </a:pPr>
              <a:t>11/20/2016</a:t>
            </a:fld>
            <a:endParaRPr lang="en-US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16F46-0473-48A8-A772-B7DB3A8C07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86994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B307F-B69B-4660-A920-6EA6EDFB1A34}" type="datetime1">
              <a:rPr lang="en-US"/>
              <a:pPr>
                <a:defRPr/>
              </a:pPr>
              <a:t>11/20/2016</a:t>
            </a:fld>
            <a:endParaRPr lang="en-US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C37C7-DCF7-476F-A924-1C851BEB08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798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1C584-9C20-447D-9FC0-8C091E0E2578}" type="datetime1">
              <a:rPr lang="en-US"/>
              <a:pPr>
                <a:defRPr/>
              </a:pPr>
              <a:t>11/20/2016</a:t>
            </a:fld>
            <a:endParaRPr lang="en-US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D48DD-E701-46CE-A5AD-D4D81D3EE9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5030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A4861-4130-4D05-8F91-289E9CDA25E3}" type="datetime1">
              <a:rPr lang="en-US"/>
              <a:pPr>
                <a:defRPr/>
              </a:pPr>
              <a:t>11/20/2016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DB613-BE01-42F3-93BB-D0CAFC0196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2419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7A5BD-A832-444E-8327-CFA6399A9E6C}" type="datetime1">
              <a:rPr lang="en-US"/>
              <a:pPr>
                <a:defRPr/>
              </a:pPr>
              <a:t>11/20/2016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2A5A1-0AC1-409E-B637-44B8F0CF46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3556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38ABBAA6-522C-42DE-8033-9AA744056157}" type="datetime1">
              <a:rPr lang="en-US"/>
              <a:pPr>
                <a:defRPr/>
              </a:pPr>
              <a:t>11/20/2016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162807AB-DF07-40ED-91CB-8BB562CC16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0675"/>
            <a:ext cx="7213600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Тема </a:t>
            </a:r>
            <a:r>
              <a:rPr lang="ru-RU" sz="2200" b="1" smtClean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8. </a:t>
            </a:r>
            <a:r>
              <a:rPr lang="ru-RU" sz="2200" b="1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Гибридные финансовые инструменты</a:t>
            </a:r>
            <a:endParaRPr lang="ru-RU" sz="2200" b="1" dirty="0">
              <a:solidFill>
                <a:srgbClr val="003F82"/>
              </a:solidFill>
              <a:latin typeface="+mj-lt"/>
              <a:ea typeface="ＭＳ Ｐゴシック"/>
              <a:cs typeface="ＭＳ Ｐゴシック"/>
            </a:endParaRPr>
          </a:p>
        </p:txBody>
      </p:sp>
      <p:grpSp>
        <p:nvGrpSpPr>
          <p:cNvPr id="14338" name="Группа 1"/>
          <p:cNvGrpSpPr>
            <a:grpSpLocks/>
          </p:cNvGrpSpPr>
          <p:nvPr/>
        </p:nvGrpSpPr>
        <p:grpSpPr bwMode="auto">
          <a:xfrm>
            <a:off x="2043113" y="1558925"/>
            <a:ext cx="4987925" cy="2062163"/>
            <a:chOff x="494444" y="1225733"/>
            <a:chExt cx="4987301" cy="2062103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780158" y="1225733"/>
              <a:ext cx="4701587" cy="2062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r>
                <a:rPr lang="ru-RU" sz="24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Эволюция и трансформация финансовых инструментов</a:t>
              </a:r>
            </a:p>
            <a:p>
              <a:pPr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r>
                <a:rPr lang="ru-RU" sz="24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Конвертируемые ценные бумаги</a:t>
              </a:r>
            </a:p>
            <a:p>
              <a:pPr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r>
                <a:rPr lang="ru-RU" sz="24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Структурированные финансовые продукты</a:t>
              </a:r>
            </a:p>
          </p:txBody>
        </p:sp>
        <p:sp>
          <p:nvSpPr>
            <p:cNvPr id="8" name="Овал 7"/>
            <p:cNvSpPr/>
            <p:nvPr/>
          </p:nvSpPr>
          <p:spPr>
            <a:xfrm>
              <a:off x="505555" y="1306694"/>
              <a:ext cx="252381" cy="252405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b="1" dirty="0">
                  <a:solidFill>
                    <a:srgbClr val="003F82"/>
                  </a:solidFill>
                </a:rPr>
                <a:t>1</a:t>
              </a:r>
            </a:p>
          </p:txBody>
        </p:sp>
        <p:sp>
          <p:nvSpPr>
            <p:cNvPr id="9" name="Овал 8"/>
            <p:cNvSpPr/>
            <p:nvPr/>
          </p:nvSpPr>
          <p:spPr>
            <a:xfrm>
              <a:off x="494444" y="2108357"/>
              <a:ext cx="252380" cy="250818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b="1" dirty="0">
                  <a:solidFill>
                    <a:srgbClr val="003F82"/>
                  </a:solidFill>
                </a:rPr>
                <a:t>2</a:t>
              </a:r>
            </a:p>
          </p:txBody>
        </p:sp>
        <p:sp>
          <p:nvSpPr>
            <p:cNvPr id="10" name="Овал 9"/>
            <p:cNvSpPr/>
            <p:nvPr/>
          </p:nvSpPr>
          <p:spPr>
            <a:xfrm>
              <a:off x="505555" y="2586181"/>
              <a:ext cx="252381" cy="252405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b="1" dirty="0">
                  <a:solidFill>
                    <a:srgbClr val="003F82"/>
                  </a:solidFill>
                </a:rPr>
                <a:t>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Видео фрагмент 1. Конкурирующие организационные формы инвестирования</a:t>
            </a:r>
          </a:p>
        </p:txBody>
      </p:sp>
      <p:grpSp>
        <p:nvGrpSpPr>
          <p:cNvPr id="15362" name="Группа 14349"/>
          <p:cNvGrpSpPr>
            <a:grpSpLocks/>
          </p:cNvGrpSpPr>
          <p:nvPr/>
        </p:nvGrpSpPr>
        <p:grpSpPr bwMode="auto">
          <a:xfrm>
            <a:off x="611188" y="1052513"/>
            <a:ext cx="7707312" cy="3759200"/>
            <a:chOff x="611562" y="1088700"/>
            <a:chExt cx="7706888" cy="3757891"/>
          </a:xfrm>
        </p:grpSpPr>
        <p:sp>
          <p:nvSpPr>
            <p:cNvPr id="121" name="Line 39"/>
            <p:cNvSpPr>
              <a:spLocks noChangeShapeType="1"/>
            </p:cNvSpPr>
            <p:nvPr/>
          </p:nvSpPr>
          <p:spPr bwMode="auto">
            <a:xfrm flipH="1" flipV="1">
              <a:off x="2791079" y="4241964"/>
              <a:ext cx="509560" cy="250738"/>
            </a:xfrm>
            <a:prstGeom prst="line">
              <a:avLst/>
            </a:prstGeom>
            <a:ln>
              <a:prstDash val="sysDash"/>
              <a:headEnd/>
              <a:tailEnd type="triangle" w="med" len="lg"/>
            </a:ln>
            <a:extLst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 defTabSz="914400">
                <a:defRPr/>
              </a:pPr>
              <a:endParaRPr lang="ru-RU" kern="0" dirty="0">
                <a:solidFill>
                  <a:srgbClr val="0B2453"/>
                </a:solidFill>
              </a:endParaRPr>
            </a:p>
          </p:txBody>
        </p:sp>
        <p:sp>
          <p:nvSpPr>
            <p:cNvPr id="122" name="Line 40"/>
            <p:cNvSpPr>
              <a:spLocks noChangeShapeType="1"/>
            </p:cNvSpPr>
            <p:nvPr/>
          </p:nvSpPr>
          <p:spPr bwMode="auto">
            <a:xfrm flipV="1">
              <a:off x="5843674" y="4241964"/>
              <a:ext cx="438126" cy="250738"/>
            </a:xfrm>
            <a:prstGeom prst="line">
              <a:avLst/>
            </a:prstGeom>
            <a:ln>
              <a:prstDash val="sysDash"/>
              <a:headEnd/>
              <a:tailEnd type="triangle" w="med" len="lg"/>
            </a:ln>
            <a:extLst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 defTabSz="914400">
                <a:defRPr/>
              </a:pPr>
              <a:endParaRPr lang="ru-RU" kern="0" dirty="0">
                <a:solidFill>
                  <a:srgbClr val="0B2453"/>
                </a:solidFill>
              </a:endParaRPr>
            </a:p>
          </p:txBody>
        </p:sp>
        <p:grpSp>
          <p:nvGrpSpPr>
            <p:cNvPr id="15365" name="Группа 14348"/>
            <p:cNvGrpSpPr>
              <a:grpSpLocks/>
            </p:cNvGrpSpPr>
            <p:nvPr/>
          </p:nvGrpSpPr>
          <p:grpSpPr bwMode="auto">
            <a:xfrm>
              <a:off x="684045" y="1116218"/>
              <a:ext cx="2106459" cy="612000"/>
              <a:chOff x="684045" y="1116218"/>
              <a:chExt cx="2106459" cy="612000"/>
            </a:xfrm>
          </p:grpSpPr>
          <p:sp>
            <p:nvSpPr>
              <p:cNvPr id="88" name="Rectangle 5"/>
              <p:cNvSpPr>
                <a:spLocks noChangeArrowheads="1"/>
              </p:cNvSpPr>
              <p:nvPr/>
            </p:nvSpPr>
            <p:spPr bwMode="auto">
              <a:xfrm>
                <a:off x="684583" y="1115677"/>
                <a:ext cx="2106496" cy="612562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87" name="Text Box 4"/>
              <p:cNvSpPr txBox="1">
                <a:spLocks noChangeArrowheads="1"/>
              </p:cNvSpPr>
              <p:nvPr/>
            </p:nvSpPr>
            <p:spPr bwMode="auto">
              <a:xfrm>
                <a:off x="757604" y="1160112"/>
                <a:ext cx="1960454" cy="53638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Акции обыкновенные</a:t>
                </a:r>
              </a:p>
            </p:txBody>
          </p:sp>
        </p:grpSp>
        <p:grpSp>
          <p:nvGrpSpPr>
            <p:cNvPr id="15366" name="Группа 14347"/>
            <p:cNvGrpSpPr>
              <a:grpSpLocks/>
            </p:cNvGrpSpPr>
            <p:nvPr/>
          </p:nvGrpSpPr>
          <p:grpSpPr bwMode="auto">
            <a:xfrm>
              <a:off x="3590781" y="1124332"/>
              <a:ext cx="1890487" cy="612000"/>
              <a:chOff x="3590781" y="1124332"/>
              <a:chExt cx="1890487" cy="612000"/>
            </a:xfrm>
          </p:grpSpPr>
          <p:sp>
            <p:nvSpPr>
              <p:cNvPr id="90" name="Rectangle 7"/>
              <p:cNvSpPr>
                <a:spLocks noChangeArrowheads="1"/>
              </p:cNvSpPr>
              <p:nvPr/>
            </p:nvSpPr>
            <p:spPr bwMode="auto">
              <a:xfrm>
                <a:off x="3591135" y="1123613"/>
                <a:ext cx="1890609" cy="612562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89" name="Text Box 6"/>
              <p:cNvSpPr txBox="1">
                <a:spLocks noChangeArrowheads="1"/>
              </p:cNvSpPr>
              <p:nvPr/>
            </p:nvSpPr>
            <p:spPr bwMode="auto">
              <a:xfrm>
                <a:off x="3599073" y="1269612"/>
                <a:ext cx="1873147" cy="32056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Облигации</a:t>
                </a:r>
              </a:p>
            </p:txBody>
          </p:sp>
        </p:grpSp>
        <p:grpSp>
          <p:nvGrpSpPr>
            <p:cNvPr id="15367" name="Группа 14346"/>
            <p:cNvGrpSpPr>
              <a:grpSpLocks/>
            </p:cNvGrpSpPr>
            <p:nvPr/>
          </p:nvGrpSpPr>
          <p:grpSpPr bwMode="auto">
            <a:xfrm>
              <a:off x="6265274" y="1088700"/>
              <a:ext cx="2035454" cy="683264"/>
              <a:chOff x="6265274" y="1088700"/>
              <a:chExt cx="2035454" cy="683264"/>
            </a:xfrm>
          </p:grpSpPr>
          <p:sp>
            <p:nvSpPr>
              <p:cNvPr id="92" name="Rectangle 9"/>
              <p:cNvSpPr>
                <a:spLocks noChangeArrowheads="1"/>
              </p:cNvSpPr>
              <p:nvPr/>
            </p:nvSpPr>
            <p:spPr bwMode="auto">
              <a:xfrm>
                <a:off x="6265926" y="1115678"/>
                <a:ext cx="2035063" cy="612562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91" name="Text Box 8"/>
              <p:cNvSpPr txBox="1">
                <a:spLocks noChangeArrowheads="1"/>
              </p:cNvSpPr>
              <p:nvPr/>
            </p:nvSpPr>
            <p:spPr bwMode="auto">
              <a:xfrm>
                <a:off x="6310374" y="1088700"/>
                <a:ext cx="1933469" cy="68397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6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Производные финансовые инструменты </a:t>
                </a:r>
              </a:p>
            </p:txBody>
          </p:sp>
        </p:grpSp>
        <p:grpSp>
          <p:nvGrpSpPr>
            <p:cNvPr id="15368" name="Группа 14340"/>
            <p:cNvGrpSpPr>
              <a:grpSpLocks/>
            </p:cNvGrpSpPr>
            <p:nvPr/>
          </p:nvGrpSpPr>
          <p:grpSpPr bwMode="auto">
            <a:xfrm>
              <a:off x="611562" y="1975181"/>
              <a:ext cx="2252905" cy="504000"/>
              <a:chOff x="611562" y="1975181"/>
              <a:chExt cx="2252905" cy="504000"/>
            </a:xfrm>
          </p:grpSpPr>
          <p:sp>
            <p:nvSpPr>
              <p:cNvPr id="94" name="Rectangle 11"/>
              <p:cNvSpPr>
                <a:spLocks noChangeArrowheads="1"/>
              </p:cNvSpPr>
              <p:nvPr/>
            </p:nvSpPr>
            <p:spPr bwMode="auto">
              <a:xfrm>
                <a:off x="684583" y="1975803"/>
                <a:ext cx="2019189" cy="503062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93" name="Text Box 10"/>
              <p:cNvSpPr txBox="1">
                <a:spLocks noChangeArrowheads="1"/>
              </p:cNvSpPr>
              <p:nvPr/>
            </p:nvSpPr>
            <p:spPr bwMode="auto">
              <a:xfrm>
                <a:off x="611562" y="1978977"/>
                <a:ext cx="2252538" cy="49036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6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Акции привилегированные </a:t>
                </a:r>
              </a:p>
            </p:txBody>
          </p:sp>
        </p:grpSp>
        <p:grpSp>
          <p:nvGrpSpPr>
            <p:cNvPr id="15369" name="Группа 35"/>
            <p:cNvGrpSpPr>
              <a:grpSpLocks/>
            </p:cNvGrpSpPr>
            <p:nvPr/>
          </p:nvGrpSpPr>
          <p:grpSpPr bwMode="auto">
            <a:xfrm>
              <a:off x="3626283" y="1907720"/>
              <a:ext cx="1818004" cy="690648"/>
              <a:chOff x="3626283" y="1874138"/>
              <a:chExt cx="1818004" cy="690648"/>
            </a:xfrm>
          </p:grpSpPr>
          <p:sp>
            <p:nvSpPr>
              <p:cNvPr id="96" name="Rectangle 13"/>
              <p:cNvSpPr>
                <a:spLocks noChangeArrowheads="1"/>
              </p:cNvSpPr>
              <p:nvPr/>
            </p:nvSpPr>
            <p:spPr bwMode="auto">
              <a:xfrm>
                <a:off x="3626058" y="1873983"/>
                <a:ext cx="1817588" cy="655408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95" name="Text Box 12"/>
              <p:cNvSpPr txBox="1">
                <a:spLocks noChangeArrowheads="1"/>
              </p:cNvSpPr>
              <p:nvPr/>
            </p:nvSpPr>
            <p:spPr bwMode="auto">
              <a:xfrm>
                <a:off x="3626058" y="1875570"/>
                <a:ext cx="1817588" cy="68873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6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Облигации отзывные и возвратные</a:t>
                </a:r>
              </a:p>
            </p:txBody>
          </p:sp>
        </p:grpSp>
        <p:grpSp>
          <p:nvGrpSpPr>
            <p:cNvPr id="15370" name="Группа 14345"/>
            <p:cNvGrpSpPr>
              <a:grpSpLocks/>
            </p:cNvGrpSpPr>
            <p:nvPr/>
          </p:nvGrpSpPr>
          <p:grpSpPr bwMode="auto">
            <a:xfrm>
              <a:off x="6272669" y="1967780"/>
              <a:ext cx="2035454" cy="504107"/>
              <a:chOff x="6272669" y="1967780"/>
              <a:chExt cx="2035454" cy="504107"/>
            </a:xfrm>
          </p:grpSpPr>
          <p:sp>
            <p:nvSpPr>
              <p:cNvPr id="98" name="Rectangle 15"/>
              <p:cNvSpPr>
                <a:spLocks noChangeArrowheads="1"/>
              </p:cNvSpPr>
              <p:nvPr/>
            </p:nvSpPr>
            <p:spPr bwMode="auto">
              <a:xfrm>
                <a:off x="6272276" y="1967869"/>
                <a:ext cx="2035063" cy="504649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97" name="Text Box 14"/>
              <p:cNvSpPr txBox="1">
                <a:spLocks noChangeArrowheads="1"/>
              </p:cNvSpPr>
              <p:nvPr/>
            </p:nvSpPr>
            <p:spPr bwMode="auto">
              <a:xfrm>
                <a:off x="6280213" y="1978977"/>
                <a:ext cx="2019189" cy="49036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6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Форвардные контракты </a:t>
                </a:r>
              </a:p>
            </p:txBody>
          </p:sp>
        </p:grpSp>
        <p:grpSp>
          <p:nvGrpSpPr>
            <p:cNvPr id="15371" name="Группа 10"/>
            <p:cNvGrpSpPr>
              <a:grpSpLocks/>
            </p:cNvGrpSpPr>
            <p:nvPr/>
          </p:nvGrpSpPr>
          <p:grpSpPr bwMode="auto">
            <a:xfrm>
              <a:off x="663054" y="2720401"/>
              <a:ext cx="2178942" cy="907170"/>
              <a:chOff x="663054" y="2579222"/>
              <a:chExt cx="2178942" cy="907170"/>
            </a:xfrm>
          </p:grpSpPr>
          <p:sp>
            <p:nvSpPr>
              <p:cNvPr id="100" name="Rectangle 17"/>
              <p:cNvSpPr>
                <a:spLocks noChangeArrowheads="1"/>
              </p:cNvSpPr>
              <p:nvPr/>
            </p:nvSpPr>
            <p:spPr bwMode="auto">
              <a:xfrm>
                <a:off x="682995" y="2578903"/>
                <a:ext cx="2108084" cy="907734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99" name="Text Box 16"/>
              <p:cNvSpPr txBox="1">
                <a:spLocks noChangeArrowheads="1"/>
              </p:cNvSpPr>
              <p:nvPr/>
            </p:nvSpPr>
            <p:spPr bwMode="auto">
              <a:xfrm>
                <a:off x="662359" y="2615402"/>
                <a:ext cx="2179517" cy="83473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5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Разновидности привилегированных акций в зависимости от дивидендных выплат</a:t>
                </a:r>
              </a:p>
            </p:txBody>
          </p:sp>
        </p:grpSp>
        <p:grpSp>
          <p:nvGrpSpPr>
            <p:cNvPr id="15372" name="Группа 16"/>
            <p:cNvGrpSpPr>
              <a:grpSpLocks/>
            </p:cNvGrpSpPr>
            <p:nvPr/>
          </p:nvGrpSpPr>
          <p:grpSpPr bwMode="auto">
            <a:xfrm>
              <a:off x="3560966" y="2730749"/>
              <a:ext cx="1962971" cy="861041"/>
              <a:chOff x="3560966" y="2680265"/>
              <a:chExt cx="1962971" cy="861041"/>
            </a:xfrm>
          </p:grpSpPr>
          <p:sp>
            <p:nvSpPr>
              <p:cNvPr id="102" name="Rectangle 19"/>
              <p:cNvSpPr>
                <a:spLocks noChangeArrowheads="1"/>
              </p:cNvSpPr>
              <p:nvPr/>
            </p:nvSpPr>
            <p:spPr bwMode="auto">
              <a:xfrm>
                <a:off x="3626058" y="2680706"/>
                <a:ext cx="1819175" cy="804583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101" name="Text Box 18"/>
              <p:cNvSpPr txBox="1">
                <a:spLocks noChangeArrowheads="1"/>
              </p:cNvSpPr>
              <p:nvPr/>
            </p:nvSpPr>
            <p:spPr bwMode="auto">
              <a:xfrm>
                <a:off x="3560975" y="2706097"/>
                <a:ext cx="1963629" cy="83473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5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Разновидности облигаций в зависимости от ставки купона</a:t>
                </a:r>
              </a:p>
            </p:txBody>
          </p:sp>
        </p:grpSp>
        <p:grpSp>
          <p:nvGrpSpPr>
            <p:cNvPr id="15373" name="Группа 14344"/>
            <p:cNvGrpSpPr>
              <a:grpSpLocks/>
            </p:cNvGrpSpPr>
            <p:nvPr/>
          </p:nvGrpSpPr>
          <p:grpSpPr bwMode="auto">
            <a:xfrm>
              <a:off x="6309650" y="2730230"/>
              <a:ext cx="2008800" cy="907200"/>
              <a:chOff x="6309650" y="2730230"/>
              <a:chExt cx="2008800" cy="907200"/>
            </a:xfrm>
          </p:grpSpPr>
          <p:sp>
            <p:nvSpPr>
              <p:cNvPr id="104" name="Rectangle 21"/>
              <p:cNvSpPr>
                <a:spLocks noChangeArrowheads="1"/>
              </p:cNvSpPr>
              <p:nvPr/>
            </p:nvSpPr>
            <p:spPr bwMode="auto">
              <a:xfrm>
                <a:off x="6310374" y="2729603"/>
                <a:ext cx="2008076" cy="907734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103" name="Text Box 20"/>
              <p:cNvSpPr txBox="1">
                <a:spLocks noChangeArrowheads="1"/>
              </p:cNvSpPr>
              <p:nvPr/>
            </p:nvSpPr>
            <p:spPr bwMode="auto">
              <a:xfrm>
                <a:off x="6354822" y="2848624"/>
                <a:ext cx="1889021" cy="6506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5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Фьючерсные и опционные контракты</a:t>
                </a:r>
              </a:p>
            </p:txBody>
          </p:sp>
        </p:grpSp>
        <p:grpSp>
          <p:nvGrpSpPr>
            <p:cNvPr id="15374" name="Группа 14342"/>
            <p:cNvGrpSpPr>
              <a:grpSpLocks/>
            </p:cNvGrpSpPr>
            <p:nvPr/>
          </p:nvGrpSpPr>
          <p:grpSpPr bwMode="auto">
            <a:xfrm>
              <a:off x="901496" y="3989387"/>
              <a:ext cx="2906735" cy="294247"/>
              <a:chOff x="901496" y="3989387"/>
              <a:chExt cx="2906735" cy="294247"/>
            </a:xfrm>
          </p:grpSpPr>
          <p:sp>
            <p:nvSpPr>
              <p:cNvPr id="106" name="Rectangle 23"/>
              <p:cNvSpPr>
                <a:spLocks noChangeArrowheads="1"/>
              </p:cNvSpPr>
              <p:nvPr/>
            </p:nvSpPr>
            <p:spPr bwMode="auto">
              <a:xfrm>
                <a:off x="902058" y="3989640"/>
                <a:ext cx="2906553" cy="250738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105" name="Text Box 22"/>
              <p:cNvSpPr txBox="1">
                <a:spLocks noChangeArrowheads="1"/>
              </p:cNvSpPr>
              <p:nvPr/>
            </p:nvSpPr>
            <p:spPr bwMode="auto">
              <a:xfrm>
                <a:off x="938569" y="3989640"/>
                <a:ext cx="2833531" cy="29358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6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Конвертируемые облигации</a:t>
                </a:r>
              </a:p>
            </p:txBody>
          </p:sp>
        </p:grpSp>
        <p:grpSp>
          <p:nvGrpSpPr>
            <p:cNvPr id="15375" name="Группа 14343"/>
            <p:cNvGrpSpPr>
              <a:grpSpLocks/>
            </p:cNvGrpSpPr>
            <p:nvPr/>
          </p:nvGrpSpPr>
          <p:grpSpPr bwMode="auto">
            <a:xfrm>
              <a:off x="5189855" y="3978239"/>
              <a:ext cx="3053182" cy="294247"/>
              <a:chOff x="5189855" y="3978239"/>
              <a:chExt cx="3053182" cy="294247"/>
            </a:xfrm>
          </p:grpSpPr>
          <p:sp>
            <p:nvSpPr>
              <p:cNvPr id="108" name="Rectangle 25"/>
              <p:cNvSpPr>
                <a:spLocks noChangeArrowheads="1"/>
              </p:cNvSpPr>
              <p:nvPr/>
            </p:nvSpPr>
            <p:spPr bwMode="auto">
              <a:xfrm>
                <a:off x="5189660" y="3989639"/>
                <a:ext cx="3052594" cy="250738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107" name="Text Box 24"/>
              <p:cNvSpPr txBox="1">
                <a:spLocks noChangeArrowheads="1"/>
              </p:cNvSpPr>
              <p:nvPr/>
            </p:nvSpPr>
            <p:spPr bwMode="auto">
              <a:xfrm>
                <a:off x="5235694" y="3978530"/>
                <a:ext cx="2971636" cy="293586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6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Структурированные продукты</a:t>
                </a:r>
              </a:p>
            </p:txBody>
          </p:sp>
        </p:grpSp>
        <p:cxnSp>
          <p:nvCxnSpPr>
            <p:cNvPr id="109" name="AutoShape 26"/>
            <p:cNvCxnSpPr>
              <a:cxnSpLocks noChangeShapeType="1"/>
              <a:stCxn id="88" idx="1"/>
              <a:endCxn id="106" idx="1"/>
            </p:cNvCxnSpPr>
            <p:nvPr/>
          </p:nvCxnSpPr>
          <p:spPr bwMode="auto">
            <a:xfrm rot="10800000" flipH="1" flipV="1">
              <a:off x="684583" y="1421959"/>
              <a:ext cx="217475" cy="2693049"/>
            </a:xfrm>
            <a:prstGeom prst="curvedConnector3">
              <a:avLst>
                <a:gd name="adj1" fmla="val -177629"/>
              </a:avLst>
            </a:prstGeom>
            <a:ln>
              <a:prstDash val="sysDash"/>
              <a:headEnd/>
              <a:tailEnd type="triangle" w="med" len="lg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0" name="AutoShape 27"/>
            <p:cNvCxnSpPr>
              <a:cxnSpLocks noChangeShapeType="1"/>
              <a:stCxn id="90" idx="3"/>
              <a:endCxn id="106" idx="3"/>
            </p:cNvCxnSpPr>
            <p:nvPr/>
          </p:nvCxnSpPr>
          <p:spPr bwMode="auto">
            <a:xfrm flipH="1">
              <a:off x="3808611" y="1429893"/>
              <a:ext cx="1673133" cy="2685115"/>
            </a:xfrm>
            <a:prstGeom prst="curvedConnector3">
              <a:avLst>
                <a:gd name="adj1" fmla="val -29291"/>
              </a:avLst>
            </a:prstGeom>
            <a:ln>
              <a:prstDash val="sysDash"/>
              <a:headEnd/>
              <a:tailEnd type="triangle" w="med" len="lg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1" name="AutoShape 28"/>
            <p:cNvCxnSpPr>
              <a:cxnSpLocks noChangeShapeType="1"/>
              <a:stCxn id="90" idx="1"/>
              <a:endCxn id="108" idx="1"/>
            </p:cNvCxnSpPr>
            <p:nvPr/>
          </p:nvCxnSpPr>
          <p:spPr bwMode="auto">
            <a:xfrm rot="10800000" flipH="1" flipV="1">
              <a:off x="3591135" y="1429893"/>
              <a:ext cx="1598525" cy="2685115"/>
            </a:xfrm>
            <a:prstGeom prst="curvedConnector3">
              <a:avLst>
                <a:gd name="adj1" fmla="val -30112"/>
              </a:avLst>
            </a:prstGeom>
            <a:ln>
              <a:prstDash val="sysDash"/>
              <a:headEnd/>
              <a:tailEnd type="triangle" w="med" len="lg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2" name="AutoShape 29"/>
            <p:cNvCxnSpPr>
              <a:cxnSpLocks noChangeShapeType="1"/>
              <a:stCxn id="92" idx="3"/>
              <a:endCxn id="108" idx="3"/>
            </p:cNvCxnSpPr>
            <p:nvPr/>
          </p:nvCxnSpPr>
          <p:spPr bwMode="auto">
            <a:xfrm flipH="1">
              <a:off x="8242254" y="1421959"/>
              <a:ext cx="58735" cy="2693049"/>
            </a:xfrm>
            <a:prstGeom prst="curvedConnector3">
              <a:avLst>
                <a:gd name="adj1" fmla="val -760616"/>
              </a:avLst>
            </a:prstGeom>
            <a:ln>
              <a:prstDash val="sysDash"/>
              <a:headEnd/>
              <a:tailEnd type="triangle" w="med" len="lg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13" name="Line 30"/>
            <p:cNvSpPr>
              <a:spLocks noChangeShapeType="1"/>
            </p:cNvSpPr>
            <p:nvPr/>
          </p:nvSpPr>
          <p:spPr bwMode="auto">
            <a:xfrm>
              <a:off x="1687828" y="1728239"/>
              <a:ext cx="0" cy="247564"/>
            </a:xfrm>
            <a:prstGeom prst="line">
              <a:avLst/>
            </a:prstGeom>
            <a:ln>
              <a:headEnd/>
              <a:tailEnd type="arrow" w="med" len="sm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defTabSz="914400">
                <a:defRPr/>
              </a:pPr>
              <a:endParaRPr lang="ru-RU" kern="0" dirty="0">
                <a:solidFill>
                  <a:srgbClr val="0B2453"/>
                </a:solidFill>
              </a:endParaRPr>
            </a:p>
          </p:txBody>
        </p:sp>
        <p:sp>
          <p:nvSpPr>
            <p:cNvPr id="114" name="Line 31"/>
            <p:cNvSpPr>
              <a:spLocks noChangeShapeType="1"/>
            </p:cNvSpPr>
            <p:nvPr/>
          </p:nvSpPr>
          <p:spPr bwMode="auto">
            <a:xfrm>
              <a:off x="1692590" y="2478866"/>
              <a:ext cx="0" cy="244390"/>
            </a:xfrm>
            <a:prstGeom prst="line">
              <a:avLst/>
            </a:prstGeom>
            <a:ln>
              <a:headEnd/>
              <a:tailEnd type="arrow" w="med" len="sm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defTabSz="914400">
                <a:defRPr/>
              </a:pPr>
              <a:endParaRPr lang="ru-RU" kern="0" dirty="0">
                <a:solidFill>
                  <a:srgbClr val="0B2453"/>
                </a:solidFill>
              </a:endParaRPr>
            </a:p>
          </p:txBody>
        </p:sp>
        <p:sp>
          <p:nvSpPr>
            <p:cNvPr id="115" name="Line 32"/>
            <p:cNvSpPr>
              <a:spLocks noChangeShapeType="1"/>
            </p:cNvSpPr>
            <p:nvPr/>
          </p:nvSpPr>
          <p:spPr bwMode="auto">
            <a:xfrm>
              <a:off x="4535646" y="1737761"/>
              <a:ext cx="0" cy="174564"/>
            </a:xfrm>
            <a:prstGeom prst="line">
              <a:avLst/>
            </a:prstGeom>
            <a:ln>
              <a:headEnd/>
              <a:tailEnd type="arrow" w="med" len="sm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defTabSz="914400">
                <a:defRPr/>
              </a:pPr>
              <a:endParaRPr lang="ru-RU" kern="0" dirty="0">
                <a:solidFill>
                  <a:srgbClr val="0B2453"/>
                </a:solidFill>
              </a:endParaRPr>
            </a:p>
          </p:txBody>
        </p:sp>
        <p:sp>
          <p:nvSpPr>
            <p:cNvPr id="116" name="Line 33"/>
            <p:cNvSpPr>
              <a:spLocks noChangeShapeType="1"/>
            </p:cNvSpPr>
            <p:nvPr/>
          </p:nvSpPr>
          <p:spPr bwMode="auto">
            <a:xfrm>
              <a:off x="4535646" y="2562973"/>
              <a:ext cx="0" cy="166630"/>
            </a:xfrm>
            <a:prstGeom prst="line">
              <a:avLst/>
            </a:prstGeom>
            <a:ln>
              <a:headEnd/>
              <a:tailEnd type="arrow" w="med" len="sm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defTabSz="914400">
                <a:defRPr/>
              </a:pPr>
              <a:endParaRPr lang="ru-RU" kern="0" dirty="0">
                <a:solidFill>
                  <a:srgbClr val="0B2453"/>
                </a:solidFill>
              </a:endParaRPr>
            </a:p>
          </p:txBody>
        </p:sp>
        <p:sp>
          <p:nvSpPr>
            <p:cNvPr id="117" name="Line 34"/>
            <p:cNvSpPr>
              <a:spLocks noChangeShapeType="1"/>
            </p:cNvSpPr>
            <p:nvPr/>
          </p:nvSpPr>
          <p:spPr bwMode="auto">
            <a:xfrm>
              <a:off x="7289807" y="1737761"/>
              <a:ext cx="0" cy="230108"/>
            </a:xfrm>
            <a:prstGeom prst="line">
              <a:avLst/>
            </a:prstGeom>
            <a:ln>
              <a:headEnd/>
              <a:tailEnd type="arrow" w="med" len="sm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defTabSz="914400">
                <a:defRPr/>
              </a:pPr>
              <a:endParaRPr lang="ru-RU" kern="0" dirty="0">
                <a:solidFill>
                  <a:srgbClr val="0B2453"/>
                </a:solidFill>
              </a:endParaRPr>
            </a:p>
          </p:txBody>
        </p:sp>
        <p:sp>
          <p:nvSpPr>
            <p:cNvPr id="118" name="Line 35"/>
            <p:cNvSpPr>
              <a:spLocks noChangeShapeType="1"/>
            </p:cNvSpPr>
            <p:nvPr/>
          </p:nvSpPr>
          <p:spPr bwMode="auto">
            <a:xfrm>
              <a:off x="7289807" y="2478866"/>
              <a:ext cx="0" cy="250738"/>
            </a:xfrm>
            <a:prstGeom prst="line">
              <a:avLst/>
            </a:prstGeom>
            <a:ln>
              <a:headEnd/>
              <a:tailEnd type="arrow" w="med" len="sm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defTabSz="914400">
                <a:defRPr/>
              </a:pPr>
              <a:endParaRPr lang="ru-RU" kern="0" dirty="0">
                <a:solidFill>
                  <a:srgbClr val="0B2453"/>
                </a:solidFill>
              </a:endParaRPr>
            </a:p>
          </p:txBody>
        </p:sp>
        <p:grpSp>
          <p:nvGrpSpPr>
            <p:cNvPr id="15386" name="Группа 14341"/>
            <p:cNvGrpSpPr>
              <a:grpSpLocks/>
            </p:cNvGrpSpPr>
            <p:nvPr/>
          </p:nvGrpSpPr>
          <p:grpSpPr bwMode="auto">
            <a:xfrm>
              <a:off x="2210636" y="4493494"/>
              <a:ext cx="5088636" cy="353097"/>
              <a:chOff x="2210636" y="4493494"/>
              <a:chExt cx="5088636" cy="353097"/>
            </a:xfrm>
          </p:grpSpPr>
          <p:sp>
            <p:nvSpPr>
              <p:cNvPr id="120" name="Rectangle 37"/>
              <p:cNvSpPr>
                <a:spLocks noChangeArrowheads="1"/>
              </p:cNvSpPr>
              <p:nvPr/>
            </p:nvSpPr>
            <p:spPr bwMode="auto">
              <a:xfrm>
                <a:off x="2210086" y="4492701"/>
                <a:ext cx="5089245" cy="353890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119" name="Text Box 36"/>
              <p:cNvSpPr txBox="1">
                <a:spLocks noChangeArrowheads="1"/>
              </p:cNvSpPr>
              <p:nvPr/>
            </p:nvSpPr>
            <p:spPr bwMode="auto">
              <a:xfrm>
                <a:off x="2224373" y="4510158"/>
                <a:ext cx="5074958" cy="318976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Гибридные финансовые инструменты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Видео фрагмент 1. Конкурирующие организационные формы инвестирования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611188" y="1080041"/>
            <a:ext cx="2253029" cy="2512227"/>
            <a:chOff x="611188" y="1080041"/>
            <a:chExt cx="2253029" cy="2512227"/>
          </a:xfrm>
        </p:grpSpPr>
        <p:grpSp>
          <p:nvGrpSpPr>
            <p:cNvPr id="15365" name="Группа 14348"/>
            <p:cNvGrpSpPr>
              <a:grpSpLocks/>
            </p:cNvGrpSpPr>
            <p:nvPr/>
          </p:nvGrpSpPr>
          <p:grpSpPr bwMode="auto">
            <a:xfrm>
              <a:off x="683675" y="1080041"/>
              <a:ext cx="2106575" cy="612213"/>
              <a:chOff x="684045" y="1116218"/>
              <a:chExt cx="2106459" cy="612000"/>
            </a:xfrm>
          </p:grpSpPr>
          <p:sp>
            <p:nvSpPr>
              <p:cNvPr id="88" name="Rectangle 5"/>
              <p:cNvSpPr>
                <a:spLocks noChangeArrowheads="1"/>
              </p:cNvSpPr>
              <p:nvPr/>
            </p:nvSpPr>
            <p:spPr bwMode="auto">
              <a:xfrm>
                <a:off x="684583" y="1115677"/>
                <a:ext cx="2106496" cy="612562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87" name="Text Box 4"/>
              <p:cNvSpPr txBox="1">
                <a:spLocks noChangeArrowheads="1"/>
              </p:cNvSpPr>
              <p:nvPr/>
            </p:nvSpPr>
            <p:spPr bwMode="auto">
              <a:xfrm>
                <a:off x="757604" y="1160112"/>
                <a:ext cx="1960454" cy="53638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Акции обыкновенные</a:t>
                </a:r>
              </a:p>
            </p:txBody>
          </p:sp>
        </p:grpSp>
        <p:grpSp>
          <p:nvGrpSpPr>
            <p:cNvPr id="15368" name="Группа 14340"/>
            <p:cNvGrpSpPr>
              <a:grpSpLocks/>
            </p:cNvGrpSpPr>
            <p:nvPr/>
          </p:nvGrpSpPr>
          <p:grpSpPr bwMode="auto">
            <a:xfrm>
              <a:off x="611188" y="1939303"/>
              <a:ext cx="2253029" cy="504176"/>
              <a:chOff x="611562" y="1975181"/>
              <a:chExt cx="2252905" cy="504000"/>
            </a:xfrm>
          </p:grpSpPr>
          <p:sp>
            <p:nvSpPr>
              <p:cNvPr id="94" name="Rectangle 11"/>
              <p:cNvSpPr>
                <a:spLocks noChangeArrowheads="1"/>
              </p:cNvSpPr>
              <p:nvPr/>
            </p:nvSpPr>
            <p:spPr bwMode="auto">
              <a:xfrm>
                <a:off x="684583" y="1975803"/>
                <a:ext cx="2019189" cy="503062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93" name="Text Box 10"/>
              <p:cNvSpPr txBox="1">
                <a:spLocks noChangeArrowheads="1"/>
              </p:cNvSpPr>
              <p:nvPr/>
            </p:nvSpPr>
            <p:spPr bwMode="auto">
              <a:xfrm>
                <a:off x="611562" y="1978977"/>
                <a:ext cx="2252538" cy="49036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6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Акции привилегированные </a:t>
                </a:r>
              </a:p>
            </p:txBody>
          </p:sp>
        </p:grpSp>
        <p:grpSp>
          <p:nvGrpSpPr>
            <p:cNvPr id="15371" name="Группа 10"/>
            <p:cNvGrpSpPr>
              <a:grpSpLocks/>
            </p:cNvGrpSpPr>
            <p:nvPr/>
          </p:nvGrpSpPr>
          <p:grpSpPr bwMode="auto">
            <a:xfrm>
              <a:off x="662683" y="2684782"/>
              <a:ext cx="2179062" cy="907486"/>
              <a:chOff x="663054" y="2579222"/>
              <a:chExt cx="2178942" cy="907170"/>
            </a:xfrm>
          </p:grpSpPr>
          <p:sp>
            <p:nvSpPr>
              <p:cNvPr id="100" name="Rectangle 17"/>
              <p:cNvSpPr>
                <a:spLocks noChangeArrowheads="1"/>
              </p:cNvSpPr>
              <p:nvPr/>
            </p:nvSpPr>
            <p:spPr bwMode="auto">
              <a:xfrm>
                <a:off x="682995" y="2578903"/>
                <a:ext cx="2108084" cy="907734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99" name="Text Box 16"/>
              <p:cNvSpPr txBox="1">
                <a:spLocks noChangeArrowheads="1"/>
              </p:cNvSpPr>
              <p:nvPr/>
            </p:nvSpPr>
            <p:spPr bwMode="auto">
              <a:xfrm>
                <a:off x="662359" y="2615402"/>
                <a:ext cx="2179517" cy="83473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5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Разновидности привилегированных акций в зависимости от дивидендных выплат</a:t>
                </a:r>
              </a:p>
            </p:txBody>
          </p:sp>
        </p:grpSp>
        <p:sp>
          <p:nvSpPr>
            <p:cNvPr id="113" name="Line 30"/>
            <p:cNvSpPr>
              <a:spLocks noChangeShapeType="1"/>
            </p:cNvSpPr>
            <p:nvPr/>
          </p:nvSpPr>
          <p:spPr bwMode="auto">
            <a:xfrm>
              <a:off x="1687513" y="1692275"/>
              <a:ext cx="0" cy="247650"/>
            </a:xfrm>
            <a:prstGeom prst="line">
              <a:avLst/>
            </a:prstGeom>
            <a:ln>
              <a:headEnd/>
              <a:tailEnd type="arrow" w="med" len="sm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defTabSz="914400">
                <a:defRPr/>
              </a:pPr>
              <a:endParaRPr lang="ru-RU" kern="0" dirty="0">
                <a:solidFill>
                  <a:srgbClr val="0B2453"/>
                </a:solidFill>
              </a:endParaRPr>
            </a:p>
          </p:txBody>
        </p:sp>
        <p:sp>
          <p:nvSpPr>
            <p:cNvPr id="114" name="Line 31"/>
            <p:cNvSpPr>
              <a:spLocks noChangeShapeType="1"/>
            </p:cNvSpPr>
            <p:nvPr/>
          </p:nvSpPr>
          <p:spPr bwMode="auto">
            <a:xfrm>
              <a:off x="1692275" y="2443163"/>
              <a:ext cx="0" cy="244475"/>
            </a:xfrm>
            <a:prstGeom prst="line">
              <a:avLst/>
            </a:prstGeom>
            <a:ln>
              <a:headEnd/>
              <a:tailEnd type="arrow" w="med" len="sm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defTabSz="914400">
                <a:defRPr/>
              </a:pPr>
              <a:endParaRPr lang="ru-RU" kern="0" dirty="0">
                <a:solidFill>
                  <a:srgbClr val="0B2453"/>
                </a:solidFill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3560754" y="1088157"/>
            <a:ext cx="1963079" cy="2468318"/>
            <a:chOff x="3560754" y="1088157"/>
            <a:chExt cx="1963079" cy="2468318"/>
          </a:xfrm>
        </p:grpSpPr>
        <p:grpSp>
          <p:nvGrpSpPr>
            <p:cNvPr id="15366" name="Группа 14347"/>
            <p:cNvGrpSpPr>
              <a:grpSpLocks/>
            </p:cNvGrpSpPr>
            <p:nvPr/>
          </p:nvGrpSpPr>
          <p:grpSpPr bwMode="auto">
            <a:xfrm>
              <a:off x="3590571" y="1088157"/>
              <a:ext cx="1890591" cy="612213"/>
              <a:chOff x="3590781" y="1124332"/>
              <a:chExt cx="1890487" cy="612000"/>
            </a:xfrm>
          </p:grpSpPr>
          <p:sp>
            <p:nvSpPr>
              <p:cNvPr id="90" name="Rectangle 7"/>
              <p:cNvSpPr>
                <a:spLocks noChangeArrowheads="1"/>
              </p:cNvSpPr>
              <p:nvPr/>
            </p:nvSpPr>
            <p:spPr bwMode="auto">
              <a:xfrm>
                <a:off x="3591135" y="1123613"/>
                <a:ext cx="1890609" cy="612562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89" name="Text Box 6"/>
              <p:cNvSpPr txBox="1">
                <a:spLocks noChangeArrowheads="1"/>
              </p:cNvSpPr>
              <p:nvPr/>
            </p:nvSpPr>
            <p:spPr bwMode="auto">
              <a:xfrm>
                <a:off x="3599073" y="1269612"/>
                <a:ext cx="1873147" cy="32056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Облигации</a:t>
                </a:r>
              </a:p>
            </p:txBody>
          </p:sp>
        </p:grpSp>
        <p:grpSp>
          <p:nvGrpSpPr>
            <p:cNvPr id="15369" name="Группа 35"/>
            <p:cNvGrpSpPr>
              <a:grpSpLocks/>
            </p:cNvGrpSpPr>
            <p:nvPr/>
          </p:nvGrpSpPr>
          <p:grpSpPr bwMode="auto">
            <a:xfrm>
              <a:off x="3626075" y="1871818"/>
              <a:ext cx="1818104" cy="690889"/>
              <a:chOff x="3626283" y="1874138"/>
              <a:chExt cx="1818004" cy="690648"/>
            </a:xfrm>
          </p:grpSpPr>
          <p:sp>
            <p:nvSpPr>
              <p:cNvPr id="96" name="Rectangle 13"/>
              <p:cNvSpPr>
                <a:spLocks noChangeArrowheads="1"/>
              </p:cNvSpPr>
              <p:nvPr/>
            </p:nvSpPr>
            <p:spPr bwMode="auto">
              <a:xfrm>
                <a:off x="3626058" y="1873983"/>
                <a:ext cx="1817588" cy="655408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95" name="Text Box 12"/>
              <p:cNvSpPr txBox="1">
                <a:spLocks noChangeArrowheads="1"/>
              </p:cNvSpPr>
              <p:nvPr/>
            </p:nvSpPr>
            <p:spPr bwMode="auto">
              <a:xfrm>
                <a:off x="3626058" y="1875570"/>
                <a:ext cx="1817588" cy="68873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6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Облигации отзывные и возвратные</a:t>
                </a:r>
              </a:p>
            </p:txBody>
          </p:sp>
        </p:grpSp>
        <p:grpSp>
          <p:nvGrpSpPr>
            <p:cNvPr id="15372" name="Группа 16"/>
            <p:cNvGrpSpPr>
              <a:grpSpLocks/>
            </p:cNvGrpSpPr>
            <p:nvPr/>
          </p:nvGrpSpPr>
          <p:grpSpPr bwMode="auto">
            <a:xfrm>
              <a:off x="3560754" y="2695134"/>
              <a:ext cx="1963079" cy="861341"/>
              <a:chOff x="3560966" y="2680265"/>
              <a:chExt cx="1962971" cy="861041"/>
            </a:xfrm>
          </p:grpSpPr>
          <p:sp>
            <p:nvSpPr>
              <p:cNvPr id="102" name="Rectangle 19"/>
              <p:cNvSpPr>
                <a:spLocks noChangeArrowheads="1"/>
              </p:cNvSpPr>
              <p:nvPr/>
            </p:nvSpPr>
            <p:spPr bwMode="auto">
              <a:xfrm>
                <a:off x="3626058" y="2680706"/>
                <a:ext cx="1819175" cy="804583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101" name="Text Box 18"/>
              <p:cNvSpPr txBox="1">
                <a:spLocks noChangeArrowheads="1"/>
              </p:cNvSpPr>
              <p:nvPr/>
            </p:nvSpPr>
            <p:spPr bwMode="auto">
              <a:xfrm>
                <a:off x="3560975" y="2706097"/>
                <a:ext cx="1963629" cy="83473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5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Разновидности облигаций в зависимости от ставки купона</a:t>
                </a:r>
              </a:p>
            </p:txBody>
          </p:sp>
        </p:grpSp>
        <p:sp>
          <p:nvSpPr>
            <p:cNvPr id="115" name="Line 32"/>
            <p:cNvSpPr>
              <a:spLocks noChangeShapeType="1"/>
            </p:cNvSpPr>
            <p:nvPr/>
          </p:nvSpPr>
          <p:spPr bwMode="auto">
            <a:xfrm>
              <a:off x="4535488" y="1701800"/>
              <a:ext cx="0" cy="174625"/>
            </a:xfrm>
            <a:prstGeom prst="line">
              <a:avLst/>
            </a:prstGeom>
            <a:ln>
              <a:headEnd/>
              <a:tailEnd type="arrow" w="med" len="sm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defTabSz="914400">
                <a:defRPr/>
              </a:pPr>
              <a:endParaRPr lang="ru-RU" kern="0" dirty="0">
                <a:solidFill>
                  <a:srgbClr val="0B2453"/>
                </a:solidFill>
              </a:endParaRPr>
            </a:p>
          </p:txBody>
        </p:sp>
        <p:sp>
          <p:nvSpPr>
            <p:cNvPr id="116" name="Line 33"/>
            <p:cNvSpPr>
              <a:spLocks noChangeShapeType="1"/>
            </p:cNvSpPr>
            <p:nvPr/>
          </p:nvSpPr>
          <p:spPr bwMode="auto">
            <a:xfrm>
              <a:off x="4535488" y="2527300"/>
              <a:ext cx="0" cy="166688"/>
            </a:xfrm>
            <a:prstGeom prst="line">
              <a:avLst/>
            </a:prstGeom>
            <a:ln>
              <a:headEnd/>
              <a:tailEnd type="arrow" w="med" len="sm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defTabSz="914400">
                <a:defRPr/>
              </a:pPr>
              <a:endParaRPr lang="ru-RU" kern="0" dirty="0">
                <a:solidFill>
                  <a:srgbClr val="0B2453"/>
                </a:solidFill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6265211" y="1052513"/>
            <a:ext cx="2053289" cy="2549618"/>
            <a:chOff x="6265211" y="1052513"/>
            <a:chExt cx="2053289" cy="2549618"/>
          </a:xfrm>
        </p:grpSpPr>
        <p:grpSp>
          <p:nvGrpSpPr>
            <p:cNvPr id="15367" name="Группа 14346"/>
            <p:cNvGrpSpPr>
              <a:grpSpLocks/>
            </p:cNvGrpSpPr>
            <p:nvPr/>
          </p:nvGrpSpPr>
          <p:grpSpPr bwMode="auto">
            <a:xfrm>
              <a:off x="6265211" y="1052513"/>
              <a:ext cx="2035566" cy="683502"/>
              <a:chOff x="6265274" y="1088700"/>
              <a:chExt cx="2035454" cy="683264"/>
            </a:xfrm>
          </p:grpSpPr>
          <p:sp>
            <p:nvSpPr>
              <p:cNvPr id="92" name="Rectangle 9"/>
              <p:cNvSpPr>
                <a:spLocks noChangeArrowheads="1"/>
              </p:cNvSpPr>
              <p:nvPr/>
            </p:nvSpPr>
            <p:spPr bwMode="auto">
              <a:xfrm>
                <a:off x="6265926" y="1115678"/>
                <a:ext cx="2035063" cy="612562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91" name="Text Box 8"/>
              <p:cNvSpPr txBox="1">
                <a:spLocks noChangeArrowheads="1"/>
              </p:cNvSpPr>
              <p:nvPr/>
            </p:nvSpPr>
            <p:spPr bwMode="auto">
              <a:xfrm>
                <a:off x="6310374" y="1088700"/>
                <a:ext cx="1933469" cy="68397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6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Производные финансовые инструменты </a:t>
                </a:r>
              </a:p>
            </p:txBody>
          </p:sp>
        </p:grpSp>
        <p:grpSp>
          <p:nvGrpSpPr>
            <p:cNvPr id="15370" name="Группа 14345"/>
            <p:cNvGrpSpPr>
              <a:grpSpLocks/>
            </p:cNvGrpSpPr>
            <p:nvPr/>
          </p:nvGrpSpPr>
          <p:grpSpPr bwMode="auto">
            <a:xfrm>
              <a:off x="6272606" y="1931899"/>
              <a:ext cx="2035566" cy="504283"/>
              <a:chOff x="6272669" y="1967780"/>
              <a:chExt cx="2035454" cy="504107"/>
            </a:xfrm>
          </p:grpSpPr>
          <p:sp>
            <p:nvSpPr>
              <p:cNvPr id="98" name="Rectangle 15"/>
              <p:cNvSpPr>
                <a:spLocks noChangeArrowheads="1"/>
              </p:cNvSpPr>
              <p:nvPr/>
            </p:nvSpPr>
            <p:spPr bwMode="auto">
              <a:xfrm>
                <a:off x="6272276" y="1967869"/>
                <a:ext cx="2035063" cy="504649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97" name="Text Box 14"/>
              <p:cNvSpPr txBox="1">
                <a:spLocks noChangeArrowheads="1"/>
              </p:cNvSpPr>
              <p:nvPr/>
            </p:nvSpPr>
            <p:spPr bwMode="auto">
              <a:xfrm>
                <a:off x="6280213" y="1978977"/>
                <a:ext cx="2019189" cy="49036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6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Форвардные контракты </a:t>
                </a:r>
              </a:p>
            </p:txBody>
          </p:sp>
        </p:grpSp>
        <p:grpSp>
          <p:nvGrpSpPr>
            <p:cNvPr id="15373" name="Группа 14344"/>
            <p:cNvGrpSpPr>
              <a:grpSpLocks/>
            </p:cNvGrpSpPr>
            <p:nvPr/>
          </p:nvGrpSpPr>
          <p:grpSpPr bwMode="auto">
            <a:xfrm>
              <a:off x="6309589" y="2694615"/>
              <a:ext cx="2008911" cy="907516"/>
              <a:chOff x="6309650" y="2730230"/>
              <a:chExt cx="2008800" cy="907200"/>
            </a:xfrm>
          </p:grpSpPr>
          <p:sp>
            <p:nvSpPr>
              <p:cNvPr id="104" name="Rectangle 21"/>
              <p:cNvSpPr>
                <a:spLocks noChangeArrowheads="1"/>
              </p:cNvSpPr>
              <p:nvPr/>
            </p:nvSpPr>
            <p:spPr bwMode="auto">
              <a:xfrm>
                <a:off x="6310374" y="2729603"/>
                <a:ext cx="2008076" cy="907734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103" name="Text Box 20"/>
              <p:cNvSpPr txBox="1">
                <a:spLocks noChangeArrowheads="1"/>
              </p:cNvSpPr>
              <p:nvPr/>
            </p:nvSpPr>
            <p:spPr bwMode="auto">
              <a:xfrm>
                <a:off x="6354822" y="2848624"/>
                <a:ext cx="1889021" cy="6506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5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Фьючерсные и опционные контракты</a:t>
                </a:r>
              </a:p>
            </p:txBody>
          </p:sp>
        </p:grpSp>
        <p:sp>
          <p:nvSpPr>
            <p:cNvPr id="117" name="Line 34"/>
            <p:cNvSpPr>
              <a:spLocks noChangeShapeType="1"/>
            </p:cNvSpPr>
            <p:nvPr/>
          </p:nvSpPr>
          <p:spPr bwMode="auto">
            <a:xfrm>
              <a:off x="7289800" y="1701800"/>
              <a:ext cx="0" cy="230188"/>
            </a:xfrm>
            <a:prstGeom prst="line">
              <a:avLst/>
            </a:prstGeom>
            <a:ln>
              <a:headEnd/>
              <a:tailEnd type="arrow" w="med" len="sm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defTabSz="914400">
                <a:defRPr/>
              </a:pPr>
              <a:endParaRPr lang="ru-RU" kern="0" dirty="0">
                <a:solidFill>
                  <a:srgbClr val="0B2453"/>
                </a:solidFill>
              </a:endParaRPr>
            </a:p>
          </p:txBody>
        </p:sp>
        <p:sp>
          <p:nvSpPr>
            <p:cNvPr id="118" name="Line 35"/>
            <p:cNvSpPr>
              <a:spLocks noChangeShapeType="1"/>
            </p:cNvSpPr>
            <p:nvPr/>
          </p:nvSpPr>
          <p:spPr bwMode="auto">
            <a:xfrm>
              <a:off x="7289800" y="2443163"/>
              <a:ext cx="0" cy="250825"/>
            </a:xfrm>
            <a:prstGeom prst="line">
              <a:avLst/>
            </a:prstGeom>
            <a:ln>
              <a:headEnd/>
              <a:tailEnd type="arrow" w="med" len="sm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defTabSz="914400">
                <a:defRPr/>
              </a:pPr>
              <a:endParaRPr lang="ru-RU" kern="0" dirty="0">
                <a:solidFill>
                  <a:srgbClr val="0B2453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684213" y="1385888"/>
            <a:ext cx="7616825" cy="3425825"/>
            <a:chOff x="684213" y="1385888"/>
            <a:chExt cx="7616825" cy="3425825"/>
          </a:xfrm>
        </p:grpSpPr>
        <p:sp>
          <p:nvSpPr>
            <p:cNvPr id="121" name="Line 39"/>
            <p:cNvSpPr>
              <a:spLocks noChangeShapeType="1"/>
            </p:cNvSpPr>
            <p:nvPr/>
          </p:nvSpPr>
          <p:spPr bwMode="auto">
            <a:xfrm flipH="1" flipV="1">
              <a:off x="2790825" y="4206875"/>
              <a:ext cx="509588" cy="250825"/>
            </a:xfrm>
            <a:prstGeom prst="line">
              <a:avLst/>
            </a:prstGeom>
            <a:ln>
              <a:prstDash val="sysDash"/>
              <a:headEnd/>
              <a:tailEnd type="triangle" w="med" len="lg"/>
            </a:ln>
            <a:extLst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 defTabSz="914400">
                <a:defRPr/>
              </a:pPr>
              <a:endParaRPr lang="ru-RU" kern="0" dirty="0">
                <a:solidFill>
                  <a:srgbClr val="0B2453"/>
                </a:solidFill>
              </a:endParaRPr>
            </a:p>
          </p:txBody>
        </p:sp>
        <p:sp>
          <p:nvSpPr>
            <p:cNvPr id="122" name="Line 40"/>
            <p:cNvSpPr>
              <a:spLocks noChangeShapeType="1"/>
            </p:cNvSpPr>
            <p:nvPr/>
          </p:nvSpPr>
          <p:spPr bwMode="auto">
            <a:xfrm flipV="1">
              <a:off x="5843588" y="4206875"/>
              <a:ext cx="438150" cy="250825"/>
            </a:xfrm>
            <a:prstGeom prst="line">
              <a:avLst/>
            </a:prstGeom>
            <a:ln>
              <a:prstDash val="sysDash"/>
              <a:headEnd/>
              <a:tailEnd type="triangle" w="med" len="lg"/>
            </a:ln>
            <a:extLst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 defTabSz="914400">
                <a:defRPr/>
              </a:pPr>
              <a:endParaRPr lang="ru-RU" kern="0" dirty="0">
                <a:solidFill>
                  <a:srgbClr val="0B2453"/>
                </a:solidFill>
              </a:endParaRPr>
            </a:p>
          </p:txBody>
        </p:sp>
        <p:grpSp>
          <p:nvGrpSpPr>
            <p:cNvPr id="15374" name="Группа 14342"/>
            <p:cNvGrpSpPr>
              <a:grpSpLocks/>
            </p:cNvGrpSpPr>
            <p:nvPr/>
          </p:nvGrpSpPr>
          <p:grpSpPr bwMode="auto">
            <a:xfrm>
              <a:off x="901138" y="3954210"/>
              <a:ext cx="2906895" cy="294349"/>
              <a:chOff x="901496" y="3989387"/>
              <a:chExt cx="2906735" cy="294247"/>
            </a:xfrm>
          </p:grpSpPr>
          <p:sp>
            <p:nvSpPr>
              <p:cNvPr id="106" name="Rectangle 23"/>
              <p:cNvSpPr>
                <a:spLocks noChangeArrowheads="1"/>
              </p:cNvSpPr>
              <p:nvPr/>
            </p:nvSpPr>
            <p:spPr bwMode="auto">
              <a:xfrm>
                <a:off x="902058" y="3989640"/>
                <a:ext cx="2906553" cy="250738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105" name="Text Box 22"/>
              <p:cNvSpPr txBox="1">
                <a:spLocks noChangeArrowheads="1"/>
              </p:cNvSpPr>
              <p:nvPr/>
            </p:nvSpPr>
            <p:spPr bwMode="auto">
              <a:xfrm>
                <a:off x="938569" y="3989640"/>
                <a:ext cx="2833531" cy="29358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6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Конвертируемые облигации</a:t>
                </a:r>
              </a:p>
            </p:txBody>
          </p:sp>
        </p:grpSp>
        <p:grpSp>
          <p:nvGrpSpPr>
            <p:cNvPr id="15375" name="Группа 14343"/>
            <p:cNvGrpSpPr>
              <a:grpSpLocks/>
            </p:cNvGrpSpPr>
            <p:nvPr/>
          </p:nvGrpSpPr>
          <p:grpSpPr bwMode="auto">
            <a:xfrm>
              <a:off x="5189733" y="3943059"/>
              <a:ext cx="3053350" cy="294349"/>
              <a:chOff x="5189855" y="3978239"/>
              <a:chExt cx="3053182" cy="294247"/>
            </a:xfrm>
          </p:grpSpPr>
          <p:sp>
            <p:nvSpPr>
              <p:cNvPr id="108" name="Rectangle 25"/>
              <p:cNvSpPr>
                <a:spLocks noChangeArrowheads="1"/>
              </p:cNvSpPr>
              <p:nvPr/>
            </p:nvSpPr>
            <p:spPr bwMode="auto">
              <a:xfrm>
                <a:off x="5189660" y="3989639"/>
                <a:ext cx="3052594" cy="250738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107" name="Text Box 24"/>
              <p:cNvSpPr txBox="1">
                <a:spLocks noChangeArrowheads="1"/>
              </p:cNvSpPr>
              <p:nvPr/>
            </p:nvSpPr>
            <p:spPr bwMode="auto">
              <a:xfrm>
                <a:off x="5235694" y="3978530"/>
                <a:ext cx="2971636" cy="293586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6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Структурированные продукты</a:t>
                </a:r>
              </a:p>
            </p:txBody>
          </p:sp>
        </p:grpSp>
        <p:cxnSp>
          <p:nvCxnSpPr>
            <p:cNvPr id="109" name="AutoShape 26"/>
            <p:cNvCxnSpPr>
              <a:cxnSpLocks noChangeShapeType="1"/>
              <a:stCxn id="88" idx="1"/>
              <a:endCxn id="106" idx="1"/>
            </p:cNvCxnSpPr>
            <p:nvPr/>
          </p:nvCxnSpPr>
          <p:spPr bwMode="auto">
            <a:xfrm rot="10800000" flipH="1" flipV="1">
              <a:off x="684213" y="1385888"/>
              <a:ext cx="217487" cy="2693987"/>
            </a:xfrm>
            <a:prstGeom prst="curvedConnector3">
              <a:avLst>
                <a:gd name="adj1" fmla="val -177629"/>
              </a:avLst>
            </a:prstGeom>
            <a:ln>
              <a:prstDash val="sysDash"/>
              <a:headEnd/>
              <a:tailEnd type="triangle" w="med" len="lg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0" name="AutoShape 27"/>
            <p:cNvCxnSpPr>
              <a:cxnSpLocks noChangeShapeType="1"/>
              <a:stCxn id="90" idx="3"/>
              <a:endCxn id="106" idx="3"/>
            </p:cNvCxnSpPr>
            <p:nvPr/>
          </p:nvCxnSpPr>
          <p:spPr bwMode="auto">
            <a:xfrm flipH="1">
              <a:off x="3808413" y="1393825"/>
              <a:ext cx="1673225" cy="2686050"/>
            </a:xfrm>
            <a:prstGeom prst="curvedConnector3">
              <a:avLst>
                <a:gd name="adj1" fmla="val -29291"/>
              </a:avLst>
            </a:prstGeom>
            <a:ln>
              <a:prstDash val="sysDash"/>
              <a:headEnd/>
              <a:tailEnd type="triangle" w="med" len="lg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1" name="AutoShape 28"/>
            <p:cNvCxnSpPr>
              <a:cxnSpLocks noChangeShapeType="1"/>
              <a:stCxn id="90" idx="1"/>
              <a:endCxn id="108" idx="1"/>
            </p:cNvCxnSpPr>
            <p:nvPr/>
          </p:nvCxnSpPr>
          <p:spPr bwMode="auto">
            <a:xfrm rot="10800000" flipH="1" flipV="1">
              <a:off x="3590925" y="1393825"/>
              <a:ext cx="1598613" cy="2686050"/>
            </a:xfrm>
            <a:prstGeom prst="curvedConnector3">
              <a:avLst>
                <a:gd name="adj1" fmla="val -30112"/>
              </a:avLst>
            </a:prstGeom>
            <a:ln>
              <a:prstDash val="sysDash"/>
              <a:headEnd/>
              <a:tailEnd type="triangle" w="med" len="lg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2" name="AutoShape 29"/>
            <p:cNvCxnSpPr>
              <a:cxnSpLocks noChangeShapeType="1"/>
              <a:stCxn id="92" idx="3"/>
              <a:endCxn id="108" idx="3"/>
            </p:cNvCxnSpPr>
            <p:nvPr/>
          </p:nvCxnSpPr>
          <p:spPr bwMode="auto">
            <a:xfrm flipH="1">
              <a:off x="8242300" y="1385888"/>
              <a:ext cx="58738" cy="2693987"/>
            </a:xfrm>
            <a:prstGeom prst="curvedConnector3">
              <a:avLst>
                <a:gd name="adj1" fmla="val -760616"/>
              </a:avLst>
            </a:prstGeom>
            <a:ln>
              <a:prstDash val="sysDash"/>
              <a:headEnd/>
              <a:tailEnd type="triangle" w="med" len="lg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5386" name="Группа 14341"/>
            <p:cNvGrpSpPr>
              <a:grpSpLocks/>
            </p:cNvGrpSpPr>
            <p:nvPr/>
          </p:nvGrpSpPr>
          <p:grpSpPr bwMode="auto">
            <a:xfrm>
              <a:off x="2210350" y="4458493"/>
              <a:ext cx="5088916" cy="353220"/>
              <a:chOff x="2210636" y="4493494"/>
              <a:chExt cx="5088636" cy="353097"/>
            </a:xfrm>
          </p:grpSpPr>
          <p:sp>
            <p:nvSpPr>
              <p:cNvPr id="120" name="Rectangle 37"/>
              <p:cNvSpPr>
                <a:spLocks noChangeArrowheads="1"/>
              </p:cNvSpPr>
              <p:nvPr/>
            </p:nvSpPr>
            <p:spPr bwMode="auto">
              <a:xfrm>
                <a:off x="2210086" y="4492701"/>
                <a:ext cx="5089245" cy="353890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400" eaLnBrk="1" hangingPunct="1">
                  <a:defRPr/>
                </a:pPr>
                <a:endParaRPr lang="ru-RU" altLang="ru-RU" kern="0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119" name="Text Box 36"/>
              <p:cNvSpPr txBox="1">
                <a:spLocks noChangeArrowheads="1"/>
              </p:cNvSpPr>
              <p:nvPr/>
            </p:nvSpPr>
            <p:spPr bwMode="auto">
              <a:xfrm>
                <a:off x="2224373" y="4510158"/>
                <a:ext cx="5074958" cy="318976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defTabSz="914400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Гибридные финансовые инструменты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884205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Несовместимые компоненты традиционных ценных бумаг</a:t>
            </a:r>
          </a:p>
        </p:txBody>
      </p:sp>
      <p:grpSp>
        <p:nvGrpSpPr>
          <p:cNvPr id="16386" name="Группа 1"/>
          <p:cNvGrpSpPr>
            <a:grpSpLocks/>
          </p:cNvGrpSpPr>
          <p:nvPr/>
        </p:nvGrpSpPr>
        <p:grpSpPr bwMode="auto">
          <a:xfrm>
            <a:off x="1695450" y="1101725"/>
            <a:ext cx="5753100" cy="3536950"/>
            <a:chOff x="3125834" y="1101687"/>
            <a:chExt cx="5752159" cy="3536414"/>
          </a:xfrm>
        </p:grpSpPr>
        <p:grpSp>
          <p:nvGrpSpPr>
            <p:cNvPr id="16387" name="Группа 9"/>
            <p:cNvGrpSpPr>
              <a:grpSpLocks/>
            </p:cNvGrpSpPr>
            <p:nvPr/>
          </p:nvGrpSpPr>
          <p:grpSpPr bwMode="auto">
            <a:xfrm>
              <a:off x="3125834" y="1101687"/>
              <a:ext cx="5752159" cy="3536414"/>
              <a:chOff x="-273487" y="1101687"/>
              <a:chExt cx="5752159" cy="3536414"/>
            </a:xfrm>
          </p:grpSpPr>
          <p:sp>
            <p:nvSpPr>
              <p:cNvPr id="60" name="Прямоугольник 59"/>
              <p:cNvSpPr/>
              <p:nvPr/>
            </p:nvSpPr>
            <p:spPr>
              <a:xfrm>
                <a:off x="3013688" y="1101687"/>
                <a:ext cx="2464984" cy="3536414"/>
              </a:xfrm>
              <a:prstGeom prst="rect">
                <a:avLst/>
              </a:prstGeom>
              <a:solidFill>
                <a:srgbClr val="DBD1E7"/>
              </a:solidFill>
              <a:ln>
                <a:noFill/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-273487" y="1101687"/>
                <a:ext cx="2464985" cy="3536414"/>
              </a:xfrm>
              <a:prstGeom prst="rect">
                <a:avLst/>
              </a:prstGeom>
              <a:solidFill>
                <a:srgbClr val="DAF0F6"/>
              </a:solidFill>
              <a:ln>
                <a:noFill/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grpSp>
            <p:nvGrpSpPr>
              <p:cNvPr id="16393" name="Группа 2"/>
              <p:cNvGrpSpPr>
                <a:grpSpLocks/>
              </p:cNvGrpSpPr>
              <p:nvPr/>
            </p:nvGrpSpPr>
            <p:grpSpPr bwMode="auto">
              <a:xfrm>
                <a:off x="-147571" y="1253443"/>
                <a:ext cx="2225900" cy="3164192"/>
                <a:chOff x="-135671" y="1253443"/>
                <a:chExt cx="2225900" cy="3164192"/>
              </a:xfrm>
            </p:grpSpPr>
            <p:grpSp>
              <p:nvGrpSpPr>
                <p:cNvPr id="16404" name="Группа 17"/>
                <p:cNvGrpSpPr>
                  <a:grpSpLocks/>
                </p:cNvGrpSpPr>
                <p:nvPr/>
              </p:nvGrpSpPr>
              <p:grpSpPr bwMode="auto">
                <a:xfrm>
                  <a:off x="-135671" y="1253443"/>
                  <a:ext cx="2214000" cy="1001921"/>
                  <a:chOff x="-592602" y="2722010"/>
                  <a:chExt cx="5029669" cy="603061"/>
                </a:xfrm>
              </p:grpSpPr>
              <p:sp>
                <p:nvSpPr>
                  <p:cNvPr id="19" name="Прямоугольник 18"/>
                  <p:cNvSpPr/>
                  <p:nvPr/>
                </p:nvSpPr>
                <p:spPr>
                  <a:xfrm>
                    <a:off x="-593792" y="2722384"/>
                    <a:ext cx="5030123" cy="602844"/>
                  </a:xfrm>
                  <a:prstGeom prst="rect">
                    <a:avLst/>
                  </a:prstGeom>
                </p:spPr>
                <p:style>
                  <a:lnRef idx="1">
                    <a:schemeClr val="accent5"/>
                  </a:lnRef>
                  <a:fillRef idx="3">
                    <a:schemeClr val="accent5"/>
                  </a:fillRef>
                  <a:effectRef idx="2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 dirty="0"/>
                  </a:p>
                </p:txBody>
              </p:sp>
              <p:sp>
                <p:nvSpPr>
                  <p:cNvPr id="20" name="TextBox 19"/>
                  <p:cNvSpPr txBox="1"/>
                  <p:nvPr/>
                </p:nvSpPr>
                <p:spPr>
                  <a:xfrm>
                    <a:off x="-370231" y="2892441"/>
                    <a:ext cx="4583001" cy="262729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 defTabSz="914400" fontAlgn="auto">
                      <a:lnSpc>
                        <a:spcPct val="8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ru-RU" altLang="ru-RU" sz="2800" b="1" kern="0" dirty="0">
                        <a:solidFill>
                          <a:srgbClr val="000000"/>
                        </a:solidFill>
                        <a:latin typeface="Calibri"/>
                        <a:ea typeface="ＭＳ Ｐゴシック"/>
                        <a:cs typeface="ＭＳ Ｐゴシック"/>
                      </a:rPr>
                      <a:t>Облигации</a:t>
                    </a:r>
                  </a:p>
                </p:txBody>
              </p:sp>
            </p:grpSp>
            <p:grpSp>
              <p:nvGrpSpPr>
                <p:cNvPr id="16405" name="Группа 23"/>
                <p:cNvGrpSpPr>
                  <a:grpSpLocks/>
                </p:cNvGrpSpPr>
                <p:nvPr/>
              </p:nvGrpSpPr>
              <p:grpSpPr bwMode="auto">
                <a:xfrm>
                  <a:off x="-135671" y="2407852"/>
                  <a:ext cx="2214000" cy="914860"/>
                  <a:chOff x="-593152" y="2722010"/>
                  <a:chExt cx="5031941" cy="709546"/>
                </a:xfrm>
              </p:grpSpPr>
              <p:sp>
                <p:nvSpPr>
                  <p:cNvPr id="25" name="Прямоугольник 24"/>
                  <p:cNvSpPr/>
                  <p:nvPr/>
                </p:nvSpPr>
                <p:spPr>
                  <a:xfrm>
                    <a:off x="-594343" y="2722126"/>
                    <a:ext cx="5028789" cy="709081"/>
                  </a:xfrm>
                  <a:prstGeom prst="rect">
                    <a:avLst/>
                  </a:prstGeom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 dirty="0"/>
                  </a:p>
                </p:txBody>
              </p:sp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-569092" y="2952331"/>
                    <a:ext cx="5007144" cy="243747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 defTabSz="914400" fontAlgn="auto">
                      <a:lnSpc>
                        <a:spcPct val="8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ru-RU" altLang="ru-RU" b="1" kern="0" dirty="0">
                        <a:solidFill>
                          <a:srgbClr val="000000"/>
                        </a:solidFill>
                        <a:latin typeface="Calibri"/>
                        <a:ea typeface="ＭＳ Ｐゴシック"/>
                        <a:cs typeface="ＭＳ Ｐゴシック"/>
                      </a:rPr>
                      <a:t>Надежность</a:t>
                    </a:r>
                  </a:p>
                </p:txBody>
              </p:sp>
            </p:grpSp>
            <p:grpSp>
              <p:nvGrpSpPr>
                <p:cNvPr id="16406" name="Группа 42"/>
                <p:cNvGrpSpPr>
                  <a:grpSpLocks/>
                </p:cNvGrpSpPr>
                <p:nvPr/>
              </p:nvGrpSpPr>
              <p:grpSpPr bwMode="auto">
                <a:xfrm>
                  <a:off x="-135671" y="3502775"/>
                  <a:ext cx="2225900" cy="914860"/>
                  <a:chOff x="-620198" y="2718588"/>
                  <a:chExt cx="5058986" cy="709546"/>
                </a:xfrm>
              </p:grpSpPr>
              <p:sp>
                <p:nvSpPr>
                  <p:cNvPr id="45" name="Прямоугольник 44"/>
                  <p:cNvSpPr/>
                  <p:nvPr/>
                </p:nvSpPr>
                <p:spPr>
                  <a:xfrm>
                    <a:off x="-621389" y="2718926"/>
                    <a:ext cx="5032394" cy="709081"/>
                  </a:xfrm>
                  <a:prstGeom prst="rect">
                    <a:avLst/>
                  </a:prstGeom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 dirty="0"/>
                  </a:p>
                </p:txBody>
              </p:sp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-567278" y="2864189"/>
                    <a:ext cx="5007143" cy="418555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 defTabSz="914400" fontAlgn="auto">
                      <a:lnSpc>
                        <a:spcPct val="8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ru-RU" altLang="ru-RU" b="1" kern="0" dirty="0">
                        <a:solidFill>
                          <a:srgbClr val="000000"/>
                        </a:solidFill>
                        <a:latin typeface="Calibri"/>
                        <a:ea typeface="ＭＳ Ｐゴシック"/>
                        <a:cs typeface="ＭＳ Ｐゴシック"/>
                      </a:rPr>
                      <a:t>Низкая </a:t>
                    </a:r>
                  </a:p>
                  <a:p>
                    <a:pPr algn="ctr" defTabSz="914400" fontAlgn="auto">
                      <a:lnSpc>
                        <a:spcPct val="8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ru-RU" altLang="ru-RU" b="1" kern="0" dirty="0">
                        <a:solidFill>
                          <a:srgbClr val="000000"/>
                        </a:solidFill>
                        <a:latin typeface="Calibri"/>
                        <a:ea typeface="ＭＳ Ｐゴシック"/>
                        <a:cs typeface="ＭＳ Ｐゴシック"/>
                      </a:rPr>
                      <a:t>доходность</a:t>
                    </a:r>
                  </a:p>
                </p:txBody>
              </p:sp>
            </p:grpSp>
          </p:grpSp>
          <p:grpSp>
            <p:nvGrpSpPr>
              <p:cNvPr id="16394" name="Группа 5"/>
              <p:cNvGrpSpPr>
                <a:grpSpLocks/>
              </p:cNvGrpSpPr>
              <p:nvPr/>
            </p:nvGrpSpPr>
            <p:grpSpPr bwMode="auto">
              <a:xfrm>
                <a:off x="3139756" y="1253448"/>
                <a:ext cx="2235695" cy="3164187"/>
                <a:chOff x="3139756" y="1253448"/>
                <a:chExt cx="2235695" cy="3164187"/>
              </a:xfrm>
            </p:grpSpPr>
            <p:grpSp>
              <p:nvGrpSpPr>
                <p:cNvPr id="16395" name="Группа 38"/>
                <p:cNvGrpSpPr>
                  <a:grpSpLocks/>
                </p:cNvGrpSpPr>
                <p:nvPr/>
              </p:nvGrpSpPr>
              <p:grpSpPr bwMode="auto">
                <a:xfrm>
                  <a:off x="3139756" y="2407852"/>
                  <a:ext cx="2213080" cy="914860"/>
                  <a:chOff x="624648" y="2722010"/>
                  <a:chExt cx="5054443" cy="709546"/>
                </a:xfrm>
              </p:grpSpPr>
              <p:sp>
                <p:nvSpPr>
                  <p:cNvPr id="40" name="Прямоугольник 39"/>
                  <p:cNvSpPr/>
                  <p:nvPr/>
                </p:nvSpPr>
                <p:spPr>
                  <a:xfrm>
                    <a:off x="623104" y="2722126"/>
                    <a:ext cx="5031626" cy="709081"/>
                  </a:xfrm>
                  <a:prstGeom prst="rect">
                    <a:avLst/>
                  </a:prstGeom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 dirty="0"/>
                  </a:p>
                </p:txBody>
              </p:sp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673856" y="2868620"/>
                    <a:ext cx="5006252" cy="416093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 defTabSz="914400" fontAlgn="auto">
                      <a:lnSpc>
                        <a:spcPct val="8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ru-RU" altLang="ru-RU" b="1" kern="0" dirty="0">
                        <a:solidFill>
                          <a:srgbClr val="000000"/>
                        </a:solidFill>
                        <a:latin typeface="Calibri"/>
                        <a:ea typeface="ＭＳ Ｐゴシック"/>
                        <a:cs typeface="ＭＳ Ｐゴシック"/>
                      </a:rPr>
                      <a:t>Высокий уровень риска</a:t>
                    </a:r>
                  </a:p>
                </p:txBody>
              </p:sp>
            </p:grpSp>
            <p:grpSp>
              <p:nvGrpSpPr>
                <p:cNvPr id="16396" name="Группа 47"/>
                <p:cNvGrpSpPr>
                  <a:grpSpLocks/>
                </p:cNvGrpSpPr>
                <p:nvPr/>
              </p:nvGrpSpPr>
              <p:grpSpPr bwMode="auto">
                <a:xfrm>
                  <a:off x="3139756" y="3502775"/>
                  <a:ext cx="2235695" cy="914860"/>
                  <a:chOff x="624648" y="2722010"/>
                  <a:chExt cx="5081249" cy="709546"/>
                </a:xfrm>
              </p:grpSpPr>
              <p:sp>
                <p:nvSpPr>
                  <p:cNvPr id="50" name="Прямоугольник 49"/>
                  <p:cNvSpPr/>
                  <p:nvPr/>
                </p:nvSpPr>
                <p:spPr>
                  <a:xfrm>
                    <a:off x="623112" y="2722348"/>
                    <a:ext cx="5032397" cy="709081"/>
                  </a:xfrm>
                  <a:prstGeom prst="rect">
                    <a:avLst/>
                  </a:prstGeom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 dirty="0"/>
                  </a:p>
                </p:txBody>
              </p:sp>
              <p:sp>
                <p:nvSpPr>
                  <p:cNvPr id="51" name="TextBox 50"/>
                  <p:cNvSpPr txBox="1"/>
                  <p:nvPr/>
                </p:nvSpPr>
                <p:spPr>
                  <a:xfrm>
                    <a:off x="698869" y="2783900"/>
                    <a:ext cx="5007143" cy="585977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 defTabSz="914400" fontAlgn="auto">
                      <a:lnSpc>
                        <a:spcPct val="8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ru-RU" altLang="ru-RU" b="1" kern="0" dirty="0">
                        <a:solidFill>
                          <a:srgbClr val="000000"/>
                        </a:solidFill>
                        <a:latin typeface="Calibri"/>
                        <a:ea typeface="ＭＳ Ｐゴシック"/>
                        <a:cs typeface="ＭＳ Ｐゴシック"/>
                      </a:rPr>
                      <a:t>Потенциально высокая доходность</a:t>
                    </a:r>
                  </a:p>
                </p:txBody>
              </p:sp>
            </p:grpSp>
            <p:grpSp>
              <p:nvGrpSpPr>
                <p:cNvPr id="16397" name="Группа 51"/>
                <p:cNvGrpSpPr>
                  <a:grpSpLocks/>
                </p:cNvGrpSpPr>
                <p:nvPr/>
              </p:nvGrpSpPr>
              <p:grpSpPr bwMode="auto">
                <a:xfrm>
                  <a:off x="3161451" y="1253448"/>
                  <a:ext cx="2214000" cy="1001922"/>
                  <a:chOff x="624648" y="2722010"/>
                  <a:chExt cx="5029669" cy="603061"/>
                </a:xfrm>
              </p:grpSpPr>
              <p:sp>
                <p:nvSpPr>
                  <p:cNvPr id="53" name="Прямоугольник 52"/>
                  <p:cNvSpPr/>
                  <p:nvPr/>
                </p:nvSpPr>
                <p:spPr>
                  <a:xfrm>
                    <a:off x="624307" y="2722381"/>
                    <a:ext cx="5030126" cy="602844"/>
                  </a:xfrm>
                  <a:prstGeom prst="rect">
                    <a:avLst/>
                  </a:prstGeom>
                  <a:gradFill>
                    <a:gsLst>
                      <a:gs pos="0">
                        <a:srgbClr val="7C59A7"/>
                      </a:gs>
                      <a:gs pos="80000">
                        <a:schemeClr val="accent4">
                          <a:shade val="93000"/>
                          <a:satMod val="130000"/>
                        </a:schemeClr>
                      </a:gs>
                      <a:gs pos="100000">
                        <a:schemeClr val="accent4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1">
                    <a:schemeClr val="accent4"/>
                  </a:lnRef>
                  <a:fillRef idx="3">
                    <a:schemeClr val="accent4"/>
                  </a:fillRef>
                  <a:effectRef idx="2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 dirty="0"/>
                  </a:p>
                </p:txBody>
              </p:sp>
              <p:sp>
                <p:nvSpPr>
                  <p:cNvPr id="55" name="TextBox 54"/>
                  <p:cNvSpPr txBox="1"/>
                  <p:nvPr/>
                </p:nvSpPr>
                <p:spPr>
                  <a:xfrm>
                    <a:off x="847868" y="2892438"/>
                    <a:ext cx="4583003" cy="262729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 defTabSz="914400" fontAlgn="auto">
                      <a:lnSpc>
                        <a:spcPct val="8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ru-RU" altLang="ru-RU" sz="2800" b="1" kern="0" dirty="0">
                        <a:solidFill>
                          <a:srgbClr val="000000"/>
                        </a:solidFill>
                        <a:latin typeface="Calibri"/>
                        <a:ea typeface="ＭＳ Ｐゴシック"/>
                        <a:cs typeface="ＭＳ Ｐゴシック"/>
                      </a:rPr>
                      <a:t>Акции</a:t>
                    </a:r>
                  </a:p>
                </p:txBody>
              </p:sp>
            </p:grpSp>
          </p:grpSp>
        </p:grpSp>
        <p:sp>
          <p:nvSpPr>
            <p:cNvPr id="4" name="Двойная стрелка влево/вправо 3"/>
            <p:cNvSpPr/>
            <p:nvPr/>
          </p:nvSpPr>
          <p:spPr>
            <a:xfrm rot="3052449">
              <a:off x="5218151" y="3264915"/>
              <a:ext cx="1541221" cy="315011"/>
            </a:xfrm>
            <a:prstGeom prst="leftRightArrow">
              <a:avLst>
                <a:gd name="adj1" fmla="val 45367"/>
                <a:gd name="adj2" fmla="val 64802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Облигация и акция</a:t>
            </a:r>
          </a:p>
        </p:txBody>
      </p:sp>
      <p:grpSp>
        <p:nvGrpSpPr>
          <p:cNvPr id="17410" name="Группа 70"/>
          <p:cNvGrpSpPr>
            <a:grpSpLocks/>
          </p:cNvGrpSpPr>
          <p:nvPr/>
        </p:nvGrpSpPr>
        <p:grpSpPr bwMode="auto">
          <a:xfrm>
            <a:off x="1543050" y="1203325"/>
            <a:ext cx="7046913" cy="3540125"/>
            <a:chOff x="620395" y="2621643"/>
            <a:chExt cx="7046846" cy="3905334"/>
          </a:xfrm>
        </p:grpSpPr>
        <p:grpSp>
          <p:nvGrpSpPr>
            <p:cNvPr id="17411" name="Группа 71"/>
            <p:cNvGrpSpPr>
              <a:grpSpLocks/>
            </p:cNvGrpSpPr>
            <p:nvPr/>
          </p:nvGrpSpPr>
          <p:grpSpPr bwMode="auto">
            <a:xfrm>
              <a:off x="620395" y="3260547"/>
              <a:ext cx="7046846" cy="3266430"/>
              <a:chOff x="182321" y="1286669"/>
              <a:chExt cx="5831205" cy="3095623"/>
            </a:xfrm>
          </p:grpSpPr>
          <p:grpSp>
            <p:nvGrpSpPr>
              <p:cNvPr id="17415" name="Group 70"/>
              <p:cNvGrpSpPr>
                <a:grpSpLocks/>
              </p:cNvGrpSpPr>
              <p:nvPr/>
            </p:nvGrpSpPr>
            <p:grpSpPr bwMode="auto">
              <a:xfrm>
                <a:off x="182321" y="1286669"/>
                <a:ext cx="5831205" cy="3076575"/>
                <a:chOff x="875" y="443"/>
                <a:chExt cx="4604" cy="1938"/>
              </a:xfrm>
            </p:grpSpPr>
            <p:sp>
              <p:nvSpPr>
                <p:cNvPr id="78" name="AutoShape 61"/>
                <p:cNvSpPr>
                  <a:spLocks/>
                </p:cNvSpPr>
                <p:nvPr/>
              </p:nvSpPr>
              <p:spPr bwMode="auto">
                <a:xfrm>
                  <a:off x="3211" y="973"/>
                  <a:ext cx="154" cy="336"/>
                </a:xfrm>
                <a:prstGeom prst="rightBrace">
                  <a:avLst>
                    <a:gd name="adj1" fmla="val 18301"/>
                    <a:gd name="adj2" fmla="val 50000"/>
                  </a:avLst>
                </a:prstGeom>
                <a:ln>
                  <a:headEnd/>
                  <a:tailEnd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ru-RU" altLang="ru-RU" sz="1600" kern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79" name="Line 48"/>
                <p:cNvSpPr>
                  <a:spLocks noChangeShapeType="1"/>
                </p:cNvSpPr>
                <p:nvPr/>
              </p:nvSpPr>
              <p:spPr bwMode="auto">
                <a:xfrm>
                  <a:off x="1805" y="1309"/>
                  <a:ext cx="0" cy="913"/>
                </a:xfrm>
                <a:prstGeom prst="line">
                  <a:avLst/>
                </a:prstGeom>
                <a:ln w="19050">
                  <a:prstDash val="sysDot"/>
                  <a:headEnd/>
                  <a:tailE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80" name="Line 49"/>
                <p:cNvSpPr>
                  <a:spLocks noChangeShapeType="1"/>
                </p:cNvSpPr>
                <p:nvPr/>
              </p:nvSpPr>
              <p:spPr bwMode="auto">
                <a:xfrm>
                  <a:off x="2308" y="1309"/>
                  <a:ext cx="0" cy="913"/>
                </a:xfrm>
                <a:prstGeom prst="line">
                  <a:avLst/>
                </a:prstGeom>
                <a:ln w="19050">
                  <a:prstDash val="sysDot"/>
                  <a:headEnd/>
                  <a:tailE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81" name="Line 50"/>
                <p:cNvSpPr>
                  <a:spLocks noChangeShapeType="1"/>
                </p:cNvSpPr>
                <p:nvPr/>
              </p:nvSpPr>
              <p:spPr bwMode="auto">
                <a:xfrm>
                  <a:off x="2788" y="1309"/>
                  <a:ext cx="0" cy="913"/>
                </a:xfrm>
                <a:prstGeom prst="line">
                  <a:avLst/>
                </a:prstGeom>
                <a:ln w="19050">
                  <a:prstDash val="sysDot"/>
                  <a:headEnd/>
                  <a:tailE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82" name="Line 51"/>
                <p:cNvSpPr>
                  <a:spLocks noChangeShapeType="1"/>
                </p:cNvSpPr>
                <p:nvPr/>
              </p:nvSpPr>
              <p:spPr bwMode="auto">
                <a:xfrm>
                  <a:off x="3220" y="1309"/>
                  <a:ext cx="0" cy="913"/>
                </a:xfrm>
                <a:prstGeom prst="line">
                  <a:avLst/>
                </a:prstGeom>
                <a:ln w="19050">
                  <a:prstDash val="sysDot"/>
                  <a:headEnd/>
                  <a:tailE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83" name="Line 55"/>
                <p:cNvSpPr>
                  <a:spLocks noChangeShapeType="1"/>
                </p:cNvSpPr>
                <p:nvPr/>
              </p:nvSpPr>
              <p:spPr bwMode="auto">
                <a:xfrm flipV="1">
                  <a:off x="1805" y="982"/>
                  <a:ext cx="499" cy="317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84" name="Line 56"/>
                <p:cNvSpPr>
                  <a:spLocks noChangeShapeType="1"/>
                </p:cNvSpPr>
                <p:nvPr/>
              </p:nvSpPr>
              <p:spPr bwMode="auto">
                <a:xfrm>
                  <a:off x="2304" y="982"/>
                  <a:ext cx="0" cy="327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85" name="Line 57"/>
                <p:cNvSpPr>
                  <a:spLocks noChangeShapeType="1"/>
                </p:cNvSpPr>
                <p:nvPr/>
              </p:nvSpPr>
              <p:spPr bwMode="auto">
                <a:xfrm flipH="1">
                  <a:off x="2798" y="982"/>
                  <a:ext cx="0" cy="317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86" name="Line 58"/>
                <p:cNvSpPr>
                  <a:spLocks noChangeShapeType="1"/>
                </p:cNvSpPr>
                <p:nvPr/>
              </p:nvSpPr>
              <p:spPr bwMode="auto">
                <a:xfrm flipV="1">
                  <a:off x="2304" y="982"/>
                  <a:ext cx="494" cy="327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87" name="Line 59"/>
                <p:cNvSpPr>
                  <a:spLocks noChangeShapeType="1"/>
                </p:cNvSpPr>
                <p:nvPr/>
              </p:nvSpPr>
              <p:spPr bwMode="auto">
                <a:xfrm>
                  <a:off x="3220" y="973"/>
                  <a:ext cx="0" cy="336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88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2788" y="973"/>
                  <a:ext cx="433" cy="336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89" name="AutoShape 62"/>
                <p:cNvSpPr>
                  <a:spLocks/>
                </p:cNvSpPr>
                <p:nvPr/>
              </p:nvSpPr>
              <p:spPr bwMode="auto">
                <a:xfrm>
                  <a:off x="3220" y="1309"/>
                  <a:ext cx="172" cy="894"/>
                </a:xfrm>
                <a:prstGeom prst="rightBrace">
                  <a:avLst>
                    <a:gd name="adj1" fmla="val 44186"/>
                    <a:gd name="adj2" fmla="val 50000"/>
                  </a:avLst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ru-RU" altLang="ru-RU" sz="1600" kern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90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875" y="443"/>
                  <a:ext cx="458" cy="1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/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ru-RU" altLang="ru-RU" sz="1600" i="1" kern="0" dirty="0" smtClean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Руб.</a:t>
                  </a:r>
                </a:p>
              </p:txBody>
            </p:sp>
            <p:sp>
              <p:nvSpPr>
                <p:cNvPr id="91" name="Text Box 64"/>
                <p:cNvSpPr txBox="1">
                  <a:spLocks noChangeArrowheads="1"/>
                </p:cNvSpPr>
                <p:nvPr/>
              </p:nvSpPr>
              <p:spPr bwMode="auto">
                <a:xfrm>
                  <a:off x="3369" y="1022"/>
                  <a:ext cx="636" cy="1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/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ru-RU" altLang="ru-RU" b="1" kern="0" dirty="0" smtClean="0">
                      <a:solidFill>
                        <a:srgbClr val="9BBB59"/>
                      </a:solidFill>
                      <a:latin typeface="Calibri"/>
                      <a:ea typeface="ＭＳ Ｐゴシック"/>
                      <a:cs typeface="ＭＳ Ｐゴシック"/>
                    </a:rPr>
                    <a:t>Купон</a:t>
                  </a:r>
                </a:p>
              </p:txBody>
            </p:sp>
            <p:sp>
              <p:nvSpPr>
                <p:cNvPr id="92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3392" y="1649"/>
                  <a:ext cx="915" cy="174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dist="35921" dir="2700000" algn="ctr" rotWithShape="0">
                    <a:schemeClr val="bg2"/>
                  </a:outerShdw>
                </a:effectLst>
                <a:extLst/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ru-RU" altLang="ru-RU" b="1" kern="0" dirty="0" smtClean="0">
                      <a:solidFill>
                        <a:srgbClr val="4F81BD"/>
                      </a:solidFill>
                      <a:latin typeface="Calibri"/>
                      <a:ea typeface="ＭＳ Ｐゴシック"/>
                      <a:cs typeface="ＭＳ Ｐゴシック"/>
                    </a:rPr>
                    <a:t>Номинал</a:t>
                  </a:r>
                </a:p>
              </p:txBody>
            </p:sp>
            <p:sp>
              <p:nvSpPr>
                <p:cNvPr id="93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3076" y="2222"/>
                  <a:ext cx="2403" cy="1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/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ru-RU" sz="1600" b="1" kern="0" dirty="0" smtClean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t</a:t>
                  </a:r>
                  <a:r>
                    <a:rPr lang="ru-RU" altLang="ru-RU" sz="1600" b="1" kern="0" dirty="0" smtClean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 </a:t>
                  </a:r>
                  <a:r>
                    <a:rPr lang="ru-RU" altLang="ru-RU" sz="1600" b="1" kern="0" baseline="-25000" dirty="0" smtClean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п</a:t>
                  </a:r>
                  <a:r>
                    <a:rPr lang="en-US" altLang="ru-RU" sz="1600" b="1" kern="0" baseline="-25000" dirty="0" smtClean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o</a:t>
                  </a:r>
                  <a:r>
                    <a:rPr lang="ru-RU" altLang="ru-RU" sz="1600" b="1" kern="0" baseline="-25000" dirty="0" smtClean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г</a:t>
                  </a:r>
                  <a:endParaRPr lang="ru-RU" altLang="ru-RU" sz="1600" b="1" i="1" kern="0" dirty="0" smtClean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endParaRPr>
                </a:p>
              </p:txBody>
            </p:sp>
            <p:sp>
              <p:nvSpPr>
                <p:cNvPr id="94" name="Line 68"/>
                <p:cNvSpPr>
                  <a:spLocks noChangeShapeType="1"/>
                </p:cNvSpPr>
                <p:nvPr/>
              </p:nvSpPr>
              <p:spPr bwMode="auto">
                <a:xfrm flipV="1">
                  <a:off x="1306" y="982"/>
                  <a:ext cx="499" cy="317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5" name="Line 69"/>
                <p:cNvSpPr>
                  <a:spLocks noChangeShapeType="1"/>
                </p:cNvSpPr>
                <p:nvPr/>
              </p:nvSpPr>
              <p:spPr bwMode="auto">
                <a:xfrm>
                  <a:off x="1805" y="982"/>
                  <a:ext cx="0" cy="327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6" name="Line 47"/>
                <p:cNvSpPr>
                  <a:spLocks noChangeShapeType="1"/>
                </p:cNvSpPr>
                <p:nvPr/>
              </p:nvSpPr>
              <p:spPr bwMode="auto">
                <a:xfrm>
                  <a:off x="1300" y="1309"/>
                  <a:ext cx="192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7" name="Line 45"/>
                <p:cNvSpPr>
                  <a:spLocks noChangeShapeType="1"/>
                </p:cNvSpPr>
                <p:nvPr/>
              </p:nvSpPr>
              <p:spPr bwMode="auto">
                <a:xfrm flipV="1">
                  <a:off x="1300" y="493"/>
                  <a:ext cx="0" cy="1728"/>
                </a:xfrm>
                <a:prstGeom prst="line">
                  <a:avLst/>
                </a:prstGeom>
                <a:ln>
                  <a:headEnd/>
                  <a:tailEnd type="triangle" w="med" len="lg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8" name="Line 46"/>
                <p:cNvSpPr>
                  <a:spLocks noChangeShapeType="1"/>
                </p:cNvSpPr>
                <p:nvPr/>
              </p:nvSpPr>
              <p:spPr bwMode="auto">
                <a:xfrm>
                  <a:off x="1300" y="2222"/>
                  <a:ext cx="3244" cy="0"/>
                </a:xfrm>
                <a:prstGeom prst="line">
                  <a:avLst/>
                </a:prstGeom>
                <a:ln>
                  <a:headEnd/>
                  <a:tailEnd type="triangle" w="med" len="lg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kern="0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77" name="Text Box 66"/>
              <p:cNvSpPr txBox="1">
                <a:spLocks noChangeArrowheads="1"/>
              </p:cNvSpPr>
              <p:nvPr/>
            </p:nvSpPr>
            <p:spPr bwMode="auto">
              <a:xfrm>
                <a:off x="4358352" y="4128359"/>
                <a:ext cx="796060" cy="253933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r>
                  <a:rPr lang="ru-RU" altLang="ru-RU" sz="1600" i="1" kern="0" dirty="0" smtClean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rPr>
                  <a:t>Время</a:t>
                </a:r>
              </a:p>
            </p:txBody>
          </p:sp>
        </p:grpSp>
        <p:cxnSp>
          <p:nvCxnSpPr>
            <p:cNvPr id="73" name="Прямая соединительная линия 72"/>
            <p:cNvCxnSpPr/>
            <p:nvPr/>
          </p:nvCxnSpPr>
          <p:spPr>
            <a:xfrm flipV="1">
              <a:off x="1271264" y="2709207"/>
              <a:ext cx="2924147" cy="256911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>
              <a:off x="1280789" y="5278321"/>
              <a:ext cx="2708249" cy="670736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14" name="TextBox 74"/>
            <p:cNvSpPr txBox="1">
              <a:spLocks noChangeArrowheads="1"/>
            </p:cNvSpPr>
            <p:nvPr/>
          </p:nvSpPr>
          <p:spPr bwMode="auto">
            <a:xfrm>
              <a:off x="3113987" y="2621643"/>
              <a:ext cx="81144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ru-RU" b="1">
                  <a:solidFill>
                    <a:srgbClr val="C00000"/>
                  </a:solidFill>
                </a:rPr>
                <a:t>Акция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Конвертируемые облигации</a:t>
            </a:r>
          </a:p>
        </p:txBody>
      </p:sp>
      <p:grpSp>
        <p:nvGrpSpPr>
          <p:cNvPr id="18434" name="Группа 1"/>
          <p:cNvGrpSpPr>
            <a:grpSpLocks/>
          </p:cNvGrpSpPr>
          <p:nvPr/>
        </p:nvGrpSpPr>
        <p:grpSpPr bwMode="auto">
          <a:xfrm>
            <a:off x="1870075" y="1321636"/>
            <a:ext cx="5453063" cy="1243816"/>
            <a:chOff x="139625" y="1084521"/>
            <a:chExt cx="5453102" cy="888431"/>
          </a:xfrm>
        </p:grpSpPr>
        <p:sp>
          <p:nvSpPr>
            <p:cNvPr id="37" name="Прямоугольник 36"/>
            <p:cNvSpPr/>
            <p:nvPr/>
          </p:nvSpPr>
          <p:spPr>
            <a:xfrm>
              <a:off x="139625" y="1084521"/>
              <a:ext cx="5453102" cy="88843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2000" i="1" dirty="0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301551" y="1198979"/>
              <a:ext cx="5126075" cy="65951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ru-RU" b="1" u="sng" dirty="0">
                  <a:solidFill>
                    <a:schemeClr val="bg1"/>
                  </a:solidFill>
                  <a:latin typeface="+mj-lt"/>
                  <a:ea typeface="ＭＳ Ｐゴシック"/>
                  <a:cs typeface="ＭＳ Ｐゴシック"/>
                </a:rPr>
                <a:t>Конвертируемой</a:t>
              </a:r>
              <a:r>
                <a:rPr lang="ru-RU" b="1" dirty="0">
                  <a:solidFill>
                    <a:schemeClr val="bg1"/>
                  </a:solidFill>
                  <a:latin typeface="+mj-lt"/>
                  <a:ea typeface="ＭＳ Ｐゴシック"/>
                  <a:cs typeface="ＭＳ Ｐゴシック"/>
                </a:rPr>
                <a:t> называется облигация, которую инвестор может обменять (проконвертировать) на </a:t>
              </a:r>
              <a:r>
                <a:rPr lang="ru-RU" b="1">
                  <a:solidFill>
                    <a:schemeClr val="bg1"/>
                  </a:solidFill>
                  <a:latin typeface="+mj-lt"/>
                  <a:ea typeface="ＭＳ Ｐゴシック"/>
                  <a:cs typeface="ＭＳ Ｐゴシック"/>
                </a:rPr>
                <a:t>обыкновенные </a:t>
              </a:r>
              <a:r>
                <a:rPr lang="ru-RU" b="1" smtClean="0">
                  <a:solidFill>
                    <a:schemeClr val="bg1"/>
                  </a:solidFill>
                  <a:latin typeface="+mj-lt"/>
                  <a:ea typeface="ＭＳ Ｐゴシック"/>
                  <a:cs typeface="ＭＳ Ｐゴシック"/>
                </a:rPr>
                <a:t>акции.</a:t>
              </a:r>
              <a:endParaRPr lang="ru-RU" b="1" dirty="0">
                <a:solidFill>
                  <a:schemeClr val="bg1"/>
                </a:solidFill>
                <a:latin typeface="+mj-lt"/>
                <a:ea typeface="ＭＳ Ｐゴシック"/>
                <a:cs typeface="ＭＳ Ｐゴシック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Конвертируемые облигации</a:t>
            </a:r>
          </a:p>
        </p:txBody>
      </p:sp>
      <p:grpSp>
        <p:nvGrpSpPr>
          <p:cNvPr id="18436" name="Группа 7"/>
          <p:cNvGrpSpPr>
            <a:grpSpLocks/>
          </p:cNvGrpSpPr>
          <p:nvPr/>
        </p:nvGrpSpPr>
        <p:grpSpPr bwMode="auto">
          <a:xfrm>
            <a:off x="2989621" y="1219200"/>
            <a:ext cx="3365954" cy="3265713"/>
            <a:chOff x="204767" y="1614719"/>
            <a:chExt cx="2678185" cy="3265353"/>
          </a:xfrm>
        </p:grpSpPr>
        <p:grpSp>
          <p:nvGrpSpPr>
            <p:cNvPr id="18458" name="Группа 4"/>
            <p:cNvGrpSpPr>
              <a:grpSpLocks/>
            </p:cNvGrpSpPr>
            <p:nvPr/>
          </p:nvGrpSpPr>
          <p:grpSpPr bwMode="auto">
            <a:xfrm>
              <a:off x="204767" y="1614719"/>
              <a:ext cx="2678185" cy="3265353"/>
              <a:chOff x="372624" y="1843848"/>
              <a:chExt cx="2214442" cy="3265353"/>
            </a:xfrm>
          </p:grpSpPr>
          <p:grpSp>
            <p:nvGrpSpPr>
              <p:cNvPr id="18469" name="Группа 3"/>
              <p:cNvGrpSpPr>
                <a:grpSpLocks/>
              </p:cNvGrpSpPr>
              <p:nvPr/>
            </p:nvGrpSpPr>
            <p:grpSpPr bwMode="auto">
              <a:xfrm>
                <a:off x="372624" y="1843848"/>
                <a:ext cx="2214442" cy="938204"/>
                <a:chOff x="372624" y="1843848"/>
                <a:chExt cx="2214442" cy="938204"/>
              </a:xfrm>
            </p:grpSpPr>
            <p:sp>
              <p:nvSpPr>
                <p:cNvPr id="33" name="Прямоугольник 32"/>
                <p:cNvSpPr/>
                <p:nvPr/>
              </p:nvSpPr>
              <p:spPr>
                <a:xfrm>
                  <a:off x="372624" y="1843848"/>
                  <a:ext cx="2214442" cy="938204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471074" y="1900788"/>
                  <a:ext cx="2017544" cy="837060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defTabSz="914400" fontAlgn="auto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ru-RU" altLang="ru-RU" sz="2000" b="1" kern="0" smtClean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Привлекательность конвертируемых облигаций для эмитента</a:t>
                  </a:r>
                  <a:endParaRPr lang="ru-RU" altLang="ru-RU" sz="20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endParaRPr>
                </a:p>
              </p:txBody>
            </p:sp>
          </p:grpSp>
          <p:grpSp>
            <p:nvGrpSpPr>
              <p:cNvPr id="18470" name="Группа 2"/>
              <p:cNvGrpSpPr>
                <a:grpSpLocks/>
              </p:cNvGrpSpPr>
              <p:nvPr/>
            </p:nvGrpSpPr>
            <p:grpSpPr bwMode="auto">
              <a:xfrm>
                <a:off x="372624" y="2797925"/>
                <a:ext cx="2214442" cy="2311276"/>
                <a:chOff x="372624" y="2797925"/>
                <a:chExt cx="2214442" cy="2311276"/>
              </a:xfrm>
            </p:grpSpPr>
            <p:sp>
              <p:nvSpPr>
                <p:cNvPr id="35" name="Прямоугольник 34"/>
                <p:cNvSpPr/>
                <p:nvPr/>
              </p:nvSpPr>
              <p:spPr>
                <a:xfrm>
                  <a:off x="372624" y="2797925"/>
                  <a:ext cx="2214442" cy="2311276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384439" y="2812212"/>
                  <a:ext cx="2202627" cy="2215746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marL="288000" defTabSz="914400" fontAlgn="auto">
                    <a:spcBef>
                      <a:spcPts val="0"/>
                    </a:spcBef>
                    <a:spcAft>
                      <a:spcPts val="600"/>
                    </a:spcAft>
                    <a:defRPr/>
                  </a:pPr>
                  <a:r>
                    <a:rPr lang="ru-RU" altLang="ru-RU" sz="1600" b="1" kern="0" dirty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Более успешное привлечение капитала</a:t>
                  </a:r>
                </a:p>
                <a:p>
                  <a:pPr marL="288000" defTabSz="914400" fontAlgn="auto">
                    <a:spcBef>
                      <a:spcPts val="0"/>
                    </a:spcBef>
                    <a:spcAft>
                      <a:spcPts val="600"/>
                    </a:spcAft>
                    <a:defRPr/>
                  </a:pPr>
                  <a:r>
                    <a:rPr lang="ru-RU" altLang="ru-RU" sz="1600" b="1" kern="0" dirty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Уменьшение стоимости обслуживания привлеченных средств</a:t>
                  </a:r>
                </a:p>
                <a:p>
                  <a:pPr marL="288000" defTabSz="914400" fontAlgn="auto">
                    <a:spcBef>
                      <a:spcPts val="0"/>
                    </a:spcBef>
                    <a:spcAft>
                      <a:spcPts val="600"/>
                    </a:spcAft>
                    <a:defRPr/>
                  </a:pPr>
                  <a:r>
                    <a:rPr lang="ru-RU" altLang="ru-RU" sz="1600" b="1" kern="0" dirty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Увеличение собственного капитала при его меньшем разводнении</a:t>
                  </a:r>
                </a:p>
              </p:txBody>
            </p:sp>
          </p:grpSp>
        </p:grpSp>
        <p:grpSp>
          <p:nvGrpSpPr>
            <p:cNvPr id="18459" name="Группа 5"/>
            <p:cNvGrpSpPr>
              <a:grpSpLocks/>
            </p:cNvGrpSpPr>
            <p:nvPr/>
          </p:nvGrpSpPr>
          <p:grpSpPr bwMode="auto">
            <a:xfrm>
              <a:off x="272720" y="2645514"/>
              <a:ext cx="171865" cy="1582879"/>
              <a:chOff x="272720" y="2645514"/>
              <a:chExt cx="171865" cy="1582879"/>
            </a:xfrm>
          </p:grpSpPr>
          <p:sp>
            <p:nvSpPr>
              <p:cNvPr id="50" name="Oval 22"/>
              <p:cNvSpPr>
                <a:spLocks noChangeArrowheads="1"/>
              </p:cNvSpPr>
              <p:nvPr/>
            </p:nvSpPr>
            <p:spPr bwMode="auto">
              <a:xfrm>
                <a:off x="272720" y="2645514"/>
                <a:ext cx="171865" cy="216000"/>
              </a:xfrm>
              <a:prstGeom prst="ellipse">
                <a:avLst/>
              </a:prstGeom>
              <a:ln>
                <a:headEnd/>
                <a:tailEnd type="none" w="med" len="lg"/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defTabSz="914400">
                  <a:defRPr/>
                </a:pPr>
                <a:r>
                  <a:rPr lang="ru-RU" sz="1500" b="1" kern="0" dirty="0">
                    <a:solidFill>
                      <a:schemeClr val="tx1"/>
                    </a:solidFill>
                    <a:cs typeface="Arial" charset="0"/>
                  </a:rPr>
                  <a:t>1</a:t>
                </a:r>
              </a:p>
            </p:txBody>
          </p:sp>
          <p:sp>
            <p:nvSpPr>
              <p:cNvPr id="51" name="Oval 22"/>
              <p:cNvSpPr>
                <a:spLocks noChangeArrowheads="1"/>
              </p:cNvSpPr>
              <p:nvPr/>
            </p:nvSpPr>
            <p:spPr bwMode="auto">
              <a:xfrm>
                <a:off x="272720" y="3194997"/>
                <a:ext cx="171865" cy="216000"/>
              </a:xfrm>
              <a:prstGeom prst="ellipse">
                <a:avLst/>
              </a:prstGeom>
              <a:ln>
                <a:headEnd/>
                <a:tailEnd type="none" w="med" len="lg"/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defTabSz="914400">
                  <a:defRPr/>
                </a:pPr>
                <a:r>
                  <a:rPr lang="ru-RU" sz="1500" b="1" kern="0" dirty="0">
                    <a:solidFill>
                      <a:schemeClr val="tx1"/>
                    </a:solidFill>
                    <a:cs typeface="Arial" charset="0"/>
                  </a:rPr>
                  <a:t>2</a:t>
                </a:r>
              </a:p>
            </p:txBody>
          </p:sp>
          <p:sp>
            <p:nvSpPr>
              <p:cNvPr id="52" name="Oval 22"/>
              <p:cNvSpPr>
                <a:spLocks noChangeArrowheads="1"/>
              </p:cNvSpPr>
              <p:nvPr/>
            </p:nvSpPr>
            <p:spPr bwMode="auto">
              <a:xfrm>
                <a:off x="272720" y="4012393"/>
                <a:ext cx="171865" cy="216000"/>
              </a:xfrm>
              <a:prstGeom prst="ellipse">
                <a:avLst/>
              </a:prstGeom>
              <a:ln>
                <a:headEnd/>
                <a:tailEnd type="none" w="med" len="lg"/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defTabSz="914400">
                  <a:defRPr/>
                </a:pPr>
                <a:r>
                  <a:rPr lang="ru-RU" sz="1500" b="1" kern="0" dirty="0">
                    <a:solidFill>
                      <a:schemeClr val="tx1"/>
                    </a:solidFill>
                    <a:cs typeface="Arial" charset="0"/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8489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Конвертируемые облигации</a:t>
            </a:r>
          </a:p>
        </p:txBody>
      </p:sp>
      <p:grpSp>
        <p:nvGrpSpPr>
          <p:cNvPr id="18436" name="Группа 7"/>
          <p:cNvGrpSpPr>
            <a:grpSpLocks/>
          </p:cNvGrpSpPr>
          <p:nvPr/>
        </p:nvGrpSpPr>
        <p:grpSpPr bwMode="auto">
          <a:xfrm>
            <a:off x="2989621" y="1219200"/>
            <a:ext cx="3365954" cy="3265713"/>
            <a:chOff x="204767" y="1614719"/>
            <a:chExt cx="2678185" cy="3265353"/>
          </a:xfrm>
        </p:grpSpPr>
        <p:grpSp>
          <p:nvGrpSpPr>
            <p:cNvPr id="18458" name="Группа 4"/>
            <p:cNvGrpSpPr>
              <a:grpSpLocks/>
            </p:cNvGrpSpPr>
            <p:nvPr/>
          </p:nvGrpSpPr>
          <p:grpSpPr bwMode="auto">
            <a:xfrm>
              <a:off x="204767" y="1614719"/>
              <a:ext cx="2678185" cy="3265353"/>
              <a:chOff x="372624" y="1843848"/>
              <a:chExt cx="2214442" cy="3265353"/>
            </a:xfrm>
          </p:grpSpPr>
          <p:grpSp>
            <p:nvGrpSpPr>
              <p:cNvPr id="18469" name="Группа 3"/>
              <p:cNvGrpSpPr>
                <a:grpSpLocks/>
              </p:cNvGrpSpPr>
              <p:nvPr/>
            </p:nvGrpSpPr>
            <p:grpSpPr bwMode="auto">
              <a:xfrm>
                <a:off x="372624" y="1843848"/>
                <a:ext cx="2214442" cy="938204"/>
                <a:chOff x="372624" y="1843848"/>
                <a:chExt cx="2214442" cy="938204"/>
              </a:xfrm>
            </p:grpSpPr>
            <p:sp>
              <p:nvSpPr>
                <p:cNvPr id="33" name="Прямоугольник 32"/>
                <p:cNvSpPr/>
                <p:nvPr/>
              </p:nvSpPr>
              <p:spPr>
                <a:xfrm>
                  <a:off x="372624" y="1843848"/>
                  <a:ext cx="2214442" cy="938204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471074" y="1900788"/>
                  <a:ext cx="2017544" cy="837060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defTabSz="914400" fontAlgn="auto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ru-RU" altLang="ru-RU" sz="2000" b="1" kern="0" smtClean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Привлекательность конвертируемых облигаций для </a:t>
                  </a:r>
                  <a:r>
                    <a:rPr lang="ru-RU" altLang="ru-RU" sz="2000" b="1" kern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инвестора</a:t>
                  </a:r>
                  <a:endParaRPr lang="ru-RU" altLang="ru-RU" sz="2000" b="1" kern="0" dirty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endParaRPr>
                </a:p>
              </p:txBody>
            </p:sp>
          </p:grpSp>
          <p:grpSp>
            <p:nvGrpSpPr>
              <p:cNvPr id="18470" name="Группа 2"/>
              <p:cNvGrpSpPr>
                <a:grpSpLocks/>
              </p:cNvGrpSpPr>
              <p:nvPr/>
            </p:nvGrpSpPr>
            <p:grpSpPr bwMode="auto">
              <a:xfrm>
                <a:off x="372624" y="2797925"/>
                <a:ext cx="2214442" cy="2311276"/>
                <a:chOff x="372624" y="2797925"/>
                <a:chExt cx="2214442" cy="2311276"/>
              </a:xfrm>
            </p:grpSpPr>
            <p:sp>
              <p:nvSpPr>
                <p:cNvPr id="35" name="Прямоугольник 34"/>
                <p:cNvSpPr/>
                <p:nvPr/>
              </p:nvSpPr>
              <p:spPr>
                <a:xfrm>
                  <a:off x="372624" y="2797925"/>
                  <a:ext cx="2214442" cy="2311276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384439" y="2812212"/>
                  <a:ext cx="2202627" cy="2215746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marL="288000" defTabSz="914400" fontAlgn="auto">
                    <a:spcBef>
                      <a:spcPts val="0"/>
                    </a:spcBef>
                    <a:spcAft>
                      <a:spcPts val="600"/>
                    </a:spcAft>
                    <a:defRPr/>
                  </a:pPr>
                  <a:r>
                    <a:rPr lang="ru-RU" altLang="ru-RU" sz="1600" b="1" kern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Возможность разделить с компанией успех роста</a:t>
                  </a:r>
                </a:p>
                <a:p>
                  <a:pPr marL="288000" defTabSz="914400" fontAlgn="auto">
                    <a:spcBef>
                      <a:spcPts val="0"/>
                    </a:spcBef>
                    <a:spcAft>
                      <a:spcPts val="600"/>
                    </a:spcAft>
                    <a:defRPr/>
                  </a:pPr>
                  <a:r>
                    <a:rPr lang="ru-RU" altLang="ru-RU" sz="1600" b="1" kern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Застраховаться от возможного снижения курсовой стоимости акций</a:t>
                  </a:r>
                </a:p>
                <a:p>
                  <a:pPr marL="288000" defTabSz="914400" fontAlgn="auto">
                    <a:spcBef>
                      <a:spcPts val="0"/>
                    </a:spcBef>
                    <a:spcAft>
                      <a:spcPts val="600"/>
                    </a:spcAft>
                    <a:defRPr/>
                  </a:pPr>
                  <a:r>
                    <a:rPr lang="ru-RU" altLang="ru-RU" sz="1600" b="1" kern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Получение дополни-тельного дохода в результате </a:t>
                  </a:r>
                  <a:r>
                    <a:rPr lang="ru-RU" altLang="ru-RU" sz="1600" b="1" kern="0" smtClean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конвертации</a:t>
                  </a:r>
                  <a:endParaRPr lang="ru-RU" altLang="ru-RU" sz="1600" b="1" kern="0">
                    <a:solidFill>
                      <a:srgbClr val="000000"/>
                    </a:solidFill>
                    <a:latin typeface="Calibri"/>
                    <a:ea typeface="ＭＳ Ｐゴシック"/>
                    <a:cs typeface="ＭＳ Ｐゴシック"/>
                  </a:endParaRPr>
                </a:p>
              </p:txBody>
            </p:sp>
          </p:grpSp>
        </p:grpSp>
        <p:grpSp>
          <p:nvGrpSpPr>
            <p:cNvPr id="18459" name="Группа 5"/>
            <p:cNvGrpSpPr>
              <a:grpSpLocks/>
            </p:cNvGrpSpPr>
            <p:nvPr/>
          </p:nvGrpSpPr>
          <p:grpSpPr bwMode="auto">
            <a:xfrm>
              <a:off x="272720" y="2645514"/>
              <a:ext cx="171865" cy="1582879"/>
              <a:chOff x="272720" y="2645514"/>
              <a:chExt cx="171865" cy="1582879"/>
            </a:xfrm>
          </p:grpSpPr>
          <p:sp>
            <p:nvSpPr>
              <p:cNvPr id="50" name="Oval 22"/>
              <p:cNvSpPr>
                <a:spLocks noChangeArrowheads="1"/>
              </p:cNvSpPr>
              <p:nvPr/>
            </p:nvSpPr>
            <p:spPr bwMode="auto">
              <a:xfrm>
                <a:off x="272720" y="2645514"/>
                <a:ext cx="171865" cy="216000"/>
              </a:xfrm>
              <a:prstGeom prst="ellipse">
                <a:avLst/>
              </a:prstGeom>
              <a:ln>
                <a:headEnd/>
                <a:tailEnd type="none" w="med" len="lg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defTabSz="914400">
                  <a:defRPr/>
                </a:pPr>
                <a:r>
                  <a:rPr lang="ru-RU" sz="1500" b="1" kern="0" dirty="0">
                    <a:solidFill>
                      <a:schemeClr val="tx1"/>
                    </a:solidFill>
                    <a:cs typeface="Arial" charset="0"/>
                  </a:rPr>
                  <a:t>1</a:t>
                </a:r>
              </a:p>
            </p:txBody>
          </p:sp>
          <p:sp>
            <p:nvSpPr>
              <p:cNvPr id="51" name="Oval 22"/>
              <p:cNvSpPr>
                <a:spLocks noChangeArrowheads="1"/>
              </p:cNvSpPr>
              <p:nvPr/>
            </p:nvSpPr>
            <p:spPr bwMode="auto">
              <a:xfrm>
                <a:off x="272720" y="3194997"/>
                <a:ext cx="171865" cy="216000"/>
              </a:xfrm>
              <a:prstGeom prst="ellipse">
                <a:avLst/>
              </a:prstGeom>
              <a:ln>
                <a:headEnd/>
                <a:tailEnd type="none" w="med" len="lg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defTabSz="914400">
                  <a:defRPr/>
                </a:pPr>
                <a:r>
                  <a:rPr lang="ru-RU" sz="1500" b="1" kern="0" dirty="0">
                    <a:solidFill>
                      <a:schemeClr val="tx1"/>
                    </a:solidFill>
                    <a:cs typeface="Arial" charset="0"/>
                  </a:rPr>
                  <a:t>2</a:t>
                </a:r>
              </a:p>
            </p:txBody>
          </p:sp>
          <p:sp>
            <p:nvSpPr>
              <p:cNvPr id="52" name="Oval 22"/>
              <p:cNvSpPr>
                <a:spLocks noChangeArrowheads="1"/>
              </p:cNvSpPr>
              <p:nvPr/>
            </p:nvSpPr>
            <p:spPr bwMode="auto">
              <a:xfrm>
                <a:off x="272720" y="4012393"/>
                <a:ext cx="171865" cy="216000"/>
              </a:xfrm>
              <a:prstGeom prst="ellipse">
                <a:avLst/>
              </a:prstGeom>
              <a:ln>
                <a:headEnd/>
                <a:tailEnd type="none" w="med" len="lg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defTabSz="914400">
                  <a:defRPr/>
                </a:pPr>
                <a:r>
                  <a:rPr lang="ru-RU" sz="1500" b="1" kern="0" dirty="0">
                    <a:solidFill>
                      <a:schemeClr val="tx1"/>
                    </a:solidFill>
                    <a:cs typeface="Arial" charset="0"/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51153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Видео сюжет 2. </a:t>
            </a:r>
            <a:b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</a:b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Параметры конвертируемых облигаций</a:t>
            </a:r>
          </a:p>
        </p:txBody>
      </p:sp>
      <p:grpSp>
        <p:nvGrpSpPr>
          <p:cNvPr id="19458" name="Группа 1"/>
          <p:cNvGrpSpPr>
            <a:grpSpLocks/>
          </p:cNvGrpSpPr>
          <p:nvPr/>
        </p:nvGrpSpPr>
        <p:grpSpPr bwMode="auto">
          <a:xfrm>
            <a:off x="1820863" y="1366838"/>
            <a:ext cx="5502275" cy="2370137"/>
            <a:chOff x="333860" y="1367132"/>
            <a:chExt cx="5502256" cy="2369880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333860" y="1367132"/>
              <a:ext cx="5502256" cy="2369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40000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r>
                <a:rPr lang="ru-RU" sz="24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Номинальная стоимость (Н)</a:t>
              </a:r>
            </a:p>
            <a:p>
              <a:pPr marL="540000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r>
                <a:rPr lang="ru-RU" sz="24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Купонная ставка (С)</a:t>
              </a:r>
            </a:p>
            <a:p>
              <a:pPr marL="540000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r>
                <a:rPr lang="ru-RU" sz="24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Срок обращения (Т)</a:t>
              </a:r>
            </a:p>
            <a:p>
              <a:pPr marL="540000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r>
                <a:rPr lang="ru-RU" sz="24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Коэффициент конвертации (К)</a:t>
              </a:r>
            </a:p>
            <a:p>
              <a:pPr marL="540000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r>
                <a:rPr lang="ru-RU" sz="24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Цена конвертации (Рк)</a:t>
              </a:r>
            </a:p>
          </p:txBody>
        </p:sp>
        <p:grpSp>
          <p:nvGrpSpPr>
            <p:cNvPr id="19460" name="Группа 3"/>
            <p:cNvGrpSpPr>
              <a:grpSpLocks/>
            </p:cNvGrpSpPr>
            <p:nvPr/>
          </p:nvGrpSpPr>
          <p:grpSpPr bwMode="auto">
            <a:xfrm>
              <a:off x="729672" y="1498289"/>
              <a:ext cx="144000" cy="2072909"/>
              <a:chOff x="643796" y="1530562"/>
              <a:chExt cx="144000" cy="2072909"/>
            </a:xfrm>
          </p:grpSpPr>
          <p:sp>
            <p:nvSpPr>
              <p:cNvPr id="25" name="Овал 24"/>
              <p:cNvSpPr/>
              <p:nvPr/>
            </p:nvSpPr>
            <p:spPr>
              <a:xfrm>
                <a:off x="643796" y="1530562"/>
                <a:ext cx="144000" cy="14400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26" name="Овал 25"/>
              <p:cNvSpPr/>
              <p:nvPr/>
            </p:nvSpPr>
            <p:spPr>
              <a:xfrm>
                <a:off x="643796" y="2966398"/>
                <a:ext cx="144000" cy="14400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31" name="Овал 30"/>
              <p:cNvSpPr/>
              <p:nvPr/>
            </p:nvSpPr>
            <p:spPr>
              <a:xfrm>
                <a:off x="643796" y="2023075"/>
                <a:ext cx="144000" cy="14400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1" name="Овал 10"/>
              <p:cNvSpPr/>
              <p:nvPr/>
            </p:nvSpPr>
            <p:spPr>
              <a:xfrm>
                <a:off x="643796" y="2493978"/>
                <a:ext cx="144000" cy="14400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2" name="Овал 11"/>
              <p:cNvSpPr/>
              <p:nvPr/>
            </p:nvSpPr>
            <p:spPr>
              <a:xfrm>
                <a:off x="643796" y="3459471"/>
                <a:ext cx="144000" cy="14400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Пример выпуска конвертируемых облигаций</a:t>
            </a:r>
          </a:p>
        </p:txBody>
      </p:sp>
      <p:grpSp>
        <p:nvGrpSpPr>
          <p:cNvPr id="20482" name="Группа 1"/>
          <p:cNvGrpSpPr>
            <a:grpSpLocks/>
          </p:cNvGrpSpPr>
          <p:nvPr/>
        </p:nvGrpSpPr>
        <p:grpSpPr bwMode="auto">
          <a:xfrm>
            <a:off x="1946275" y="1366838"/>
            <a:ext cx="5502275" cy="2644775"/>
            <a:chOff x="333860" y="1367132"/>
            <a:chExt cx="5502256" cy="2643801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333860" y="1367132"/>
              <a:ext cx="5502256" cy="2643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400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defRPr/>
              </a:pP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Номинальная стоимость облигации = 1000 руб.</a:t>
              </a:r>
            </a:p>
            <a:p>
              <a:pPr marL="5400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defRPr/>
              </a:pP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Купонная ставка по облигации = 8% годовых </a:t>
              </a:r>
            </a:p>
            <a:p>
              <a:pPr marL="5400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defRPr/>
              </a:pP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Срок обращения = 7 лет</a:t>
              </a:r>
            </a:p>
            <a:p>
              <a:pPr marL="5400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defRPr/>
              </a:pP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Коэффициент конвертации = 10 (одна облигация обменивается на 10 обыкновенных акций)</a:t>
              </a:r>
            </a:p>
            <a:p>
              <a:pPr marL="5400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defRPr/>
              </a:pP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Цена конвертации = 100 руб. (номинальная стоимость облигации/коэффициент конвертации (1000/10)</a:t>
              </a:r>
            </a:p>
          </p:txBody>
        </p:sp>
        <p:grpSp>
          <p:nvGrpSpPr>
            <p:cNvPr id="20484" name="Группа 3"/>
            <p:cNvGrpSpPr>
              <a:grpSpLocks/>
            </p:cNvGrpSpPr>
            <p:nvPr/>
          </p:nvGrpSpPr>
          <p:grpSpPr bwMode="auto">
            <a:xfrm>
              <a:off x="729672" y="1465172"/>
              <a:ext cx="126000" cy="1912175"/>
              <a:chOff x="643796" y="1525504"/>
              <a:chExt cx="126000" cy="1912175"/>
            </a:xfrm>
          </p:grpSpPr>
          <p:sp>
            <p:nvSpPr>
              <p:cNvPr id="25" name="Овал 24"/>
              <p:cNvSpPr/>
              <p:nvPr/>
            </p:nvSpPr>
            <p:spPr>
              <a:xfrm>
                <a:off x="643796" y="1525504"/>
                <a:ext cx="126000" cy="126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26" name="Овал 25"/>
              <p:cNvSpPr/>
              <p:nvPr/>
            </p:nvSpPr>
            <p:spPr>
              <a:xfrm>
                <a:off x="643796" y="3311679"/>
                <a:ext cx="126000" cy="126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31" name="Овал 30"/>
              <p:cNvSpPr/>
              <p:nvPr/>
            </p:nvSpPr>
            <p:spPr>
              <a:xfrm>
                <a:off x="643796" y="1856387"/>
                <a:ext cx="126000" cy="126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1" name="Овал 10"/>
              <p:cNvSpPr/>
              <p:nvPr/>
            </p:nvSpPr>
            <p:spPr>
              <a:xfrm>
                <a:off x="643796" y="2493978"/>
                <a:ext cx="126000" cy="126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3" name="Овал 12"/>
              <p:cNvSpPr/>
              <p:nvPr/>
            </p:nvSpPr>
            <p:spPr>
              <a:xfrm>
                <a:off x="643796" y="2180237"/>
                <a:ext cx="126000" cy="126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Цена акции и цена конвертации</a:t>
            </a:r>
          </a:p>
        </p:txBody>
      </p:sp>
      <p:grpSp>
        <p:nvGrpSpPr>
          <p:cNvPr id="21506" name="Группа 2"/>
          <p:cNvGrpSpPr>
            <a:grpSpLocks/>
          </p:cNvGrpSpPr>
          <p:nvPr/>
        </p:nvGrpSpPr>
        <p:grpSpPr bwMode="auto">
          <a:xfrm>
            <a:off x="1071563" y="1042988"/>
            <a:ext cx="7370762" cy="3827462"/>
            <a:chOff x="106938" y="1043035"/>
            <a:chExt cx="7370035" cy="3827599"/>
          </a:xfrm>
        </p:grpSpPr>
        <p:grpSp>
          <p:nvGrpSpPr>
            <p:cNvPr id="21507" name="Group 2"/>
            <p:cNvGrpSpPr>
              <a:grpSpLocks/>
            </p:cNvGrpSpPr>
            <p:nvPr/>
          </p:nvGrpSpPr>
          <p:grpSpPr bwMode="auto">
            <a:xfrm>
              <a:off x="106938" y="1043035"/>
              <a:ext cx="7370035" cy="3827599"/>
              <a:chOff x="309" y="816"/>
              <a:chExt cx="6002" cy="3112"/>
            </a:xfrm>
          </p:grpSpPr>
          <p:sp>
            <p:nvSpPr>
              <p:cNvPr id="75" name="Line 12"/>
              <p:cNvSpPr>
                <a:spLocks noChangeShapeType="1"/>
              </p:cNvSpPr>
              <p:nvPr/>
            </p:nvSpPr>
            <p:spPr bwMode="auto">
              <a:xfrm flipH="1">
                <a:off x="2691" y="2269"/>
                <a:ext cx="261" cy="240"/>
              </a:xfrm>
              <a:prstGeom prst="line">
                <a:avLst/>
              </a:prstGeom>
              <a:ln w="15875">
                <a:headEnd/>
                <a:tailEnd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76" name="Line 13"/>
              <p:cNvSpPr>
                <a:spLocks noChangeShapeType="1"/>
              </p:cNvSpPr>
              <p:nvPr/>
            </p:nvSpPr>
            <p:spPr bwMode="auto">
              <a:xfrm flipH="1">
                <a:off x="2900" y="2174"/>
                <a:ext cx="313" cy="336"/>
              </a:xfrm>
              <a:prstGeom prst="line">
                <a:avLst/>
              </a:prstGeom>
              <a:ln w="15875">
                <a:headEnd/>
                <a:tailEnd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77" name="Line 14"/>
              <p:cNvSpPr>
                <a:spLocks noChangeShapeType="1"/>
              </p:cNvSpPr>
              <p:nvPr/>
            </p:nvSpPr>
            <p:spPr bwMode="auto">
              <a:xfrm flipH="1">
                <a:off x="3056" y="2078"/>
                <a:ext cx="416" cy="431"/>
              </a:xfrm>
              <a:prstGeom prst="line">
                <a:avLst/>
              </a:prstGeom>
              <a:ln w="15875">
                <a:headEnd/>
                <a:tailEnd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78" name="Line 15"/>
              <p:cNvSpPr>
                <a:spLocks noChangeShapeType="1"/>
              </p:cNvSpPr>
              <p:nvPr/>
            </p:nvSpPr>
            <p:spPr bwMode="auto">
              <a:xfrm flipH="1">
                <a:off x="3316" y="1934"/>
                <a:ext cx="520" cy="576"/>
              </a:xfrm>
              <a:prstGeom prst="line">
                <a:avLst/>
              </a:prstGeom>
              <a:ln w="15875">
                <a:headEnd/>
                <a:tailEnd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79" name="Line 16"/>
              <p:cNvSpPr>
                <a:spLocks noChangeShapeType="1"/>
              </p:cNvSpPr>
              <p:nvPr/>
            </p:nvSpPr>
            <p:spPr bwMode="auto">
              <a:xfrm flipH="1">
                <a:off x="3524" y="1838"/>
                <a:ext cx="624" cy="671"/>
              </a:xfrm>
              <a:prstGeom prst="line">
                <a:avLst/>
              </a:prstGeom>
              <a:ln w="15875">
                <a:headEnd/>
                <a:tailEnd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80" name="Line 17"/>
              <p:cNvSpPr>
                <a:spLocks noChangeShapeType="1"/>
              </p:cNvSpPr>
              <p:nvPr/>
            </p:nvSpPr>
            <p:spPr bwMode="auto">
              <a:xfrm flipH="1">
                <a:off x="3732" y="1982"/>
                <a:ext cx="520" cy="528"/>
              </a:xfrm>
              <a:prstGeom prst="line">
                <a:avLst/>
              </a:prstGeom>
              <a:ln w="15875">
                <a:headEnd/>
                <a:tailEnd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81" name="Line 18"/>
              <p:cNvSpPr>
                <a:spLocks noChangeShapeType="1"/>
              </p:cNvSpPr>
              <p:nvPr/>
            </p:nvSpPr>
            <p:spPr bwMode="auto">
              <a:xfrm flipH="1">
                <a:off x="3940" y="2222"/>
                <a:ext cx="312" cy="288"/>
              </a:xfrm>
              <a:prstGeom prst="line">
                <a:avLst/>
              </a:prstGeom>
              <a:ln w="15875">
                <a:headEnd/>
                <a:tailEnd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66" name="Line 3"/>
              <p:cNvSpPr>
                <a:spLocks noChangeShapeType="1"/>
              </p:cNvSpPr>
              <p:nvPr/>
            </p:nvSpPr>
            <p:spPr bwMode="auto">
              <a:xfrm flipV="1">
                <a:off x="1132" y="3567"/>
                <a:ext cx="4003" cy="0"/>
              </a:xfrm>
              <a:prstGeom prst="line">
                <a:avLst/>
              </a:prstGeom>
              <a:ln>
                <a:headEnd/>
                <a:tailEnd type="arrow" w="med" len="med"/>
              </a:ln>
              <a:ex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68" name="Line 5"/>
              <p:cNvSpPr>
                <a:spLocks noChangeShapeType="1"/>
              </p:cNvSpPr>
              <p:nvPr/>
            </p:nvSpPr>
            <p:spPr bwMode="auto">
              <a:xfrm flipV="1">
                <a:off x="1132" y="1791"/>
                <a:ext cx="3119" cy="1151"/>
              </a:xfrm>
              <a:prstGeom prst="line">
                <a:avLst/>
              </a:prstGeom>
              <a:ln w="31750">
                <a:headEnd/>
                <a:tailEnd/>
              </a:ln>
              <a:extLst/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69" name="Line 6"/>
              <p:cNvSpPr>
                <a:spLocks noChangeShapeType="1"/>
              </p:cNvSpPr>
              <p:nvPr/>
            </p:nvSpPr>
            <p:spPr bwMode="auto">
              <a:xfrm>
                <a:off x="1132" y="2509"/>
                <a:ext cx="3119" cy="0"/>
              </a:xfrm>
              <a:prstGeom prst="line">
                <a:avLst/>
              </a:prstGeom>
              <a:ln w="31750">
                <a:headEnd/>
                <a:tailEnd/>
              </a:ln>
              <a:extLst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70" name="Line 7"/>
              <p:cNvSpPr>
                <a:spLocks noChangeShapeType="1"/>
              </p:cNvSpPr>
              <p:nvPr/>
            </p:nvSpPr>
            <p:spPr bwMode="auto">
              <a:xfrm>
                <a:off x="4097" y="1454"/>
                <a:ext cx="1404" cy="0"/>
              </a:xfrm>
              <a:prstGeom prst="line">
                <a:avLst/>
              </a:prstGeom>
              <a:ln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71" name="Line 8"/>
              <p:cNvSpPr>
                <a:spLocks noChangeShapeType="1"/>
              </p:cNvSpPr>
              <p:nvPr/>
            </p:nvSpPr>
            <p:spPr bwMode="auto">
              <a:xfrm flipH="1">
                <a:off x="3835" y="1454"/>
                <a:ext cx="261" cy="480"/>
              </a:xfrm>
              <a:prstGeom prst="line">
                <a:avLst/>
              </a:prstGeom>
              <a:ln>
                <a:headEnd/>
                <a:tailEnd type="arrow" w="med" len="med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72" name="Line 9"/>
              <p:cNvSpPr>
                <a:spLocks noChangeShapeType="1"/>
              </p:cNvSpPr>
              <p:nvPr/>
            </p:nvSpPr>
            <p:spPr bwMode="auto">
              <a:xfrm>
                <a:off x="4323" y="3086"/>
                <a:ext cx="1807" cy="0"/>
              </a:xfrm>
              <a:prstGeom prst="line">
                <a:avLst/>
              </a:prstGeom>
              <a:ln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73" name="Line 10"/>
              <p:cNvSpPr>
                <a:spLocks noChangeShapeType="1"/>
              </p:cNvSpPr>
              <p:nvPr/>
            </p:nvSpPr>
            <p:spPr bwMode="auto">
              <a:xfrm flipH="1" flipV="1">
                <a:off x="3948" y="2509"/>
                <a:ext cx="390" cy="577"/>
              </a:xfrm>
              <a:prstGeom prst="line">
                <a:avLst/>
              </a:prstGeom>
              <a:ln>
                <a:headEnd/>
                <a:tailEnd type="arrow" w="med" len="med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74" name="Line 11"/>
              <p:cNvSpPr>
                <a:spLocks noChangeShapeType="1"/>
              </p:cNvSpPr>
              <p:nvPr/>
            </p:nvSpPr>
            <p:spPr bwMode="auto">
              <a:xfrm>
                <a:off x="4252" y="1791"/>
                <a:ext cx="0" cy="1776"/>
              </a:xfrm>
              <a:prstGeom prst="line">
                <a:avLst/>
              </a:prstGeom>
              <a:ln w="22225">
                <a:prstDash val="sysDash"/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82" name="Text Box 19"/>
              <p:cNvSpPr txBox="1">
                <a:spLocks noChangeArrowheads="1"/>
              </p:cNvSpPr>
              <p:nvPr/>
            </p:nvSpPr>
            <p:spPr bwMode="auto">
              <a:xfrm>
                <a:off x="736" y="2832"/>
                <a:ext cx="350" cy="29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r>
                  <a:rPr lang="ru-RU" altLang="ru-RU" dirty="0">
                    <a:solidFill>
                      <a:srgbClr val="0B2453"/>
                    </a:solidFill>
                    <a:latin typeface="+mn-lt"/>
                    <a:ea typeface="ＭＳ Ｐゴシック"/>
                    <a:cs typeface="ＭＳ Ｐゴシック"/>
                  </a:rPr>
                  <a:t>70</a:t>
                </a:r>
              </a:p>
            </p:txBody>
          </p:sp>
          <p:sp>
            <p:nvSpPr>
              <p:cNvPr id="83" name="Text Box 20"/>
              <p:cNvSpPr txBox="1">
                <a:spLocks noChangeArrowheads="1"/>
              </p:cNvSpPr>
              <p:nvPr/>
            </p:nvSpPr>
            <p:spPr bwMode="auto">
              <a:xfrm>
                <a:off x="690" y="2361"/>
                <a:ext cx="468" cy="29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r>
                  <a:rPr lang="ru-RU" altLang="ru-RU" dirty="0">
                    <a:solidFill>
                      <a:srgbClr val="0B2453"/>
                    </a:solidFill>
                    <a:latin typeface="+mn-lt"/>
                    <a:ea typeface="ＭＳ Ｐゴシック"/>
                    <a:cs typeface="ＭＳ Ｐゴシック"/>
                  </a:rPr>
                  <a:t>100</a:t>
                </a:r>
              </a:p>
            </p:txBody>
          </p:sp>
          <p:sp>
            <p:nvSpPr>
              <p:cNvPr id="84" name="Text Box 21"/>
              <p:cNvSpPr txBox="1">
                <a:spLocks noChangeArrowheads="1"/>
              </p:cNvSpPr>
              <p:nvPr/>
            </p:nvSpPr>
            <p:spPr bwMode="auto">
              <a:xfrm>
                <a:off x="2120" y="2124"/>
                <a:ext cx="416" cy="376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r>
                  <a:rPr lang="ru-RU" altLang="ru-RU" sz="2400" dirty="0">
                    <a:solidFill>
                      <a:srgbClr val="0B2453"/>
                    </a:solidFill>
                    <a:latin typeface="+mn-lt"/>
                    <a:ea typeface="ＭＳ Ｐゴシック"/>
                    <a:cs typeface="ＭＳ Ｐゴシック"/>
                  </a:rPr>
                  <a:t>А</a:t>
                </a:r>
              </a:p>
            </p:txBody>
          </p:sp>
          <p:sp>
            <p:nvSpPr>
              <p:cNvPr id="85" name="Text Box 22"/>
              <p:cNvSpPr txBox="1">
                <a:spLocks noChangeArrowheads="1"/>
              </p:cNvSpPr>
              <p:nvPr/>
            </p:nvSpPr>
            <p:spPr bwMode="auto">
              <a:xfrm>
                <a:off x="309" y="816"/>
                <a:ext cx="884" cy="32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ru-RU" altLang="ru-RU" sz="2000" i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ＭＳ Ｐゴシック"/>
                    <a:cs typeface="ＭＳ Ｐゴシック"/>
                  </a:rPr>
                  <a:t>Цена</a:t>
                </a:r>
              </a:p>
            </p:txBody>
          </p:sp>
          <p:sp>
            <p:nvSpPr>
              <p:cNvPr id="86" name="Text Box 23"/>
              <p:cNvSpPr txBox="1">
                <a:spLocks noChangeArrowheads="1"/>
              </p:cNvSpPr>
              <p:nvPr/>
            </p:nvSpPr>
            <p:spPr bwMode="auto">
              <a:xfrm>
                <a:off x="4927" y="3552"/>
                <a:ext cx="344" cy="376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r>
                  <a:rPr lang="en-US" altLang="ru-RU" sz="2400" i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ＭＳ Ｐゴシック"/>
                    <a:cs typeface="ＭＳ Ｐゴシック"/>
                  </a:rPr>
                  <a:t>t</a:t>
                </a:r>
                <a:endParaRPr lang="ru-RU" altLang="ru-RU" sz="2400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ＭＳ Ｐゴシック"/>
                  <a:cs typeface="ＭＳ Ｐゴシック"/>
                </a:endParaRPr>
              </a:p>
            </p:txBody>
          </p:sp>
          <p:sp>
            <p:nvSpPr>
              <p:cNvPr id="87" name="Text Box 24"/>
              <p:cNvSpPr txBox="1">
                <a:spLocks noChangeArrowheads="1"/>
              </p:cNvSpPr>
              <p:nvPr/>
            </p:nvSpPr>
            <p:spPr bwMode="auto">
              <a:xfrm>
                <a:off x="4187" y="1165"/>
                <a:ext cx="1456" cy="32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r>
                  <a:rPr lang="ru-RU" altLang="ru-RU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ＭＳ Ｐゴシック"/>
                    <a:cs typeface="ＭＳ Ｐゴシック"/>
                  </a:rPr>
                  <a:t>Цена акции</a:t>
                </a:r>
              </a:p>
            </p:txBody>
          </p:sp>
          <p:sp>
            <p:nvSpPr>
              <p:cNvPr id="88" name="Text Box 25"/>
              <p:cNvSpPr txBox="1">
                <a:spLocks noChangeArrowheads="1"/>
              </p:cNvSpPr>
              <p:nvPr/>
            </p:nvSpPr>
            <p:spPr bwMode="auto">
              <a:xfrm>
                <a:off x="4363" y="2800"/>
                <a:ext cx="1948" cy="32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r>
                  <a:rPr lang="ru-RU" altLang="ru-RU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ＭＳ Ｐゴシック"/>
                    <a:cs typeface="ＭＳ Ｐゴシック"/>
                  </a:rPr>
                  <a:t>Цена конвертации</a:t>
                </a:r>
              </a:p>
            </p:txBody>
          </p:sp>
          <p:sp>
            <p:nvSpPr>
              <p:cNvPr id="67" name="Line 4"/>
              <p:cNvSpPr>
                <a:spLocks noChangeShapeType="1"/>
              </p:cNvSpPr>
              <p:nvPr/>
            </p:nvSpPr>
            <p:spPr bwMode="auto">
              <a:xfrm flipV="1">
                <a:off x="1132" y="878"/>
                <a:ext cx="0" cy="2689"/>
              </a:xfrm>
              <a:prstGeom prst="line">
                <a:avLst/>
              </a:prstGeom>
              <a:ln>
                <a:headEnd/>
                <a:tailEnd type="arrow" w="med" len="med"/>
              </a:ln>
              <a:ex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</p:grpSp>
        <p:sp>
          <p:nvSpPr>
            <p:cNvPr id="89" name="Text Box 23"/>
            <p:cNvSpPr txBox="1">
              <a:spLocks noChangeArrowheads="1"/>
            </p:cNvSpPr>
            <p:nvPr/>
          </p:nvSpPr>
          <p:spPr bwMode="auto">
            <a:xfrm>
              <a:off x="4730869" y="4416593"/>
              <a:ext cx="609540" cy="4000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ru-RU" sz="2000" b="1" dirty="0">
                  <a:solidFill>
                    <a:srgbClr val="0B2453"/>
                  </a:solidFill>
                  <a:latin typeface="+mn-lt"/>
                  <a:ea typeface="ＭＳ Ｐゴシック"/>
                  <a:cs typeface="ＭＳ Ｐゴシック"/>
                </a:rPr>
                <a:t>t</a:t>
              </a:r>
              <a:r>
                <a:rPr lang="ru-RU" altLang="ru-RU" sz="2000" b="1" baseline="-25000" dirty="0" smtClean="0">
                  <a:solidFill>
                    <a:srgbClr val="0B2453"/>
                  </a:solidFill>
                  <a:latin typeface="+mn-lt"/>
                  <a:ea typeface="ＭＳ Ｐゴシック"/>
                  <a:cs typeface="ＭＳ Ｐゴシック"/>
                </a:rPr>
                <a:t>пог</a:t>
              </a:r>
              <a:endParaRPr lang="ru-RU" altLang="ru-RU" sz="2400" i="1" dirty="0">
                <a:solidFill>
                  <a:srgbClr val="0B2453"/>
                </a:solidFill>
                <a:latin typeface="+mn-lt"/>
                <a:ea typeface="ＭＳ Ｐゴシック"/>
                <a:cs typeface="ＭＳ Ｐゴシック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Видео сюжет 3. Стоимостная оценка конвертируемых облигаций</a:t>
            </a:r>
          </a:p>
        </p:txBody>
      </p:sp>
      <p:grpSp>
        <p:nvGrpSpPr>
          <p:cNvPr id="22530" name="Group 35"/>
          <p:cNvGrpSpPr>
            <a:grpSpLocks/>
          </p:cNvGrpSpPr>
          <p:nvPr/>
        </p:nvGrpSpPr>
        <p:grpSpPr bwMode="auto">
          <a:xfrm>
            <a:off x="965200" y="974725"/>
            <a:ext cx="5975350" cy="3319463"/>
            <a:chOff x="498" y="811"/>
            <a:chExt cx="4926" cy="2729"/>
          </a:xfrm>
        </p:grpSpPr>
        <p:sp>
          <p:nvSpPr>
            <p:cNvPr id="207" name="Line 5"/>
            <p:cNvSpPr>
              <a:spLocks noChangeShapeType="1"/>
            </p:cNvSpPr>
            <p:nvPr/>
          </p:nvSpPr>
          <p:spPr bwMode="auto">
            <a:xfrm>
              <a:off x="1160" y="3211"/>
              <a:ext cx="4264" cy="0"/>
            </a:xfrm>
            <a:prstGeom prst="line">
              <a:avLst/>
            </a:prstGeom>
            <a:ln>
              <a:headEnd/>
              <a:tailEnd type="arrow" w="med" len="med"/>
            </a:ln>
            <a:ex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208" name="Line 6"/>
            <p:cNvSpPr>
              <a:spLocks noChangeShapeType="1"/>
            </p:cNvSpPr>
            <p:nvPr/>
          </p:nvSpPr>
          <p:spPr bwMode="auto">
            <a:xfrm flipV="1">
              <a:off x="1160" y="2207"/>
              <a:ext cx="3208" cy="91"/>
            </a:xfrm>
            <a:prstGeom prst="line">
              <a:avLst/>
            </a:prstGeom>
            <a:ln w="31750">
              <a:headEnd/>
              <a:tailEnd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209" name="Line 7"/>
            <p:cNvSpPr>
              <a:spLocks noChangeShapeType="1"/>
            </p:cNvSpPr>
            <p:nvPr/>
          </p:nvSpPr>
          <p:spPr bwMode="auto">
            <a:xfrm>
              <a:off x="4333" y="1340"/>
              <a:ext cx="0" cy="1872"/>
            </a:xfrm>
            <a:prstGeom prst="line">
              <a:avLst/>
            </a:prstGeom>
            <a:ln w="22225">
              <a:prstDash val="sysDot"/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213" name="Text Box 11"/>
            <p:cNvSpPr txBox="1">
              <a:spLocks noChangeArrowheads="1"/>
            </p:cNvSpPr>
            <p:nvPr/>
          </p:nvSpPr>
          <p:spPr bwMode="auto">
            <a:xfrm>
              <a:off x="4202" y="3211"/>
              <a:ext cx="546" cy="32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ru-RU" sz="2000" dirty="0">
                  <a:solidFill>
                    <a:srgbClr val="0B2453"/>
                  </a:solidFill>
                  <a:latin typeface="+mn-lt"/>
                  <a:ea typeface="ＭＳ Ｐゴシック"/>
                  <a:cs typeface="ＭＳ Ｐゴシック"/>
                </a:rPr>
                <a:t>t</a:t>
              </a:r>
              <a:r>
                <a:rPr lang="ru-RU" altLang="ru-RU" sz="2000" b="1" baseline="-25000" dirty="0" smtClean="0">
                  <a:solidFill>
                    <a:srgbClr val="0B2453"/>
                  </a:solidFill>
                  <a:latin typeface="+mn-lt"/>
                  <a:ea typeface="ＭＳ Ｐゴシック"/>
                  <a:cs typeface="ＭＳ Ｐゴシック"/>
                </a:rPr>
                <a:t>пог</a:t>
              </a:r>
              <a:endParaRPr lang="ru-RU" altLang="ru-RU" sz="2000" dirty="0">
                <a:solidFill>
                  <a:srgbClr val="0B2453"/>
                </a:solidFill>
                <a:latin typeface="+mn-lt"/>
                <a:ea typeface="ＭＳ Ｐゴシック"/>
                <a:cs typeface="ＭＳ Ｐゴシック"/>
              </a:endParaRPr>
            </a:p>
          </p:txBody>
        </p:sp>
        <p:sp>
          <p:nvSpPr>
            <p:cNvPr id="214" name="Text Box 12"/>
            <p:cNvSpPr txBox="1">
              <a:spLocks noChangeArrowheads="1"/>
            </p:cNvSpPr>
            <p:nvPr/>
          </p:nvSpPr>
          <p:spPr bwMode="auto">
            <a:xfrm>
              <a:off x="498" y="811"/>
              <a:ext cx="1404" cy="30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ru-RU" altLang="ru-RU" i="1" dirty="0">
                  <a:latin typeface="+mn-lt"/>
                  <a:ea typeface="ＭＳ Ｐゴシック"/>
                  <a:cs typeface="ＭＳ Ｐゴシック"/>
                </a:rPr>
                <a:t>Цены</a:t>
              </a:r>
            </a:p>
          </p:txBody>
        </p:sp>
        <p:sp>
          <p:nvSpPr>
            <p:cNvPr id="215" name="Line 13"/>
            <p:cNvSpPr>
              <a:spLocks noChangeShapeType="1"/>
            </p:cNvSpPr>
            <p:nvPr/>
          </p:nvSpPr>
          <p:spPr bwMode="auto">
            <a:xfrm flipH="1">
              <a:off x="3864" y="1115"/>
              <a:ext cx="311" cy="416"/>
            </a:xfrm>
            <a:prstGeom prst="line">
              <a:avLst/>
            </a:prstGeom>
            <a:ln>
              <a:headEnd/>
              <a:tailEnd type="arrow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216" name="Line 14"/>
            <p:cNvSpPr>
              <a:spLocks noChangeShapeType="1"/>
            </p:cNvSpPr>
            <p:nvPr/>
          </p:nvSpPr>
          <p:spPr bwMode="auto">
            <a:xfrm flipH="1" flipV="1">
              <a:off x="3395" y="1819"/>
              <a:ext cx="988" cy="51"/>
            </a:xfrm>
            <a:prstGeom prst="line">
              <a:avLst/>
            </a:prstGeom>
            <a:ln>
              <a:headEnd/>
              <a:tailEnd type="arrow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217" name="Line 15"/>
            <p:cNvSpPr>
              <a:spLocks noChangeShapeType="1"/>
            </p:cNvSpPr>
            <p:nvPr/>
          </p:nvSpPr>
          <p:spPr bwMode="auto">
            <a:xfrm flipH="1">
              <a:off x="3533" y="2117"/>
              <a:ext cx="1080" cy="90"/>
            </a:xfrm>
            <a:prstGeom prst="line">
              <a:avLst/>
            </a:prstGeom>
            <a:ln>
              <a:headEnd/>
              <a:tailEnd type="arrow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218" name="Line 16"/>
            <p:cNvSpPr>
              <a:spLocks noChangeShapeType="1"/>
            </p:cNvSpPr>
            <p:nvPr/>
          </p:nvSpPr>
          <p:spPr bwMode="auto">
            <a:xfrm flipH="1" flipV="1">
              <a:off x="3237" y="2390"/>
              <a:ext cx="1355" cy="269"/>
            </a:xfrm>
            <a:prstGeom prst="line">
              <a:avLst/>
            </a:prstGeom>
            <a:ln>
              <a:headEnd/>
              <a:tailEnd type="arrow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22542" name="Text Box 17"/>
            <p:cNvSpPr txBox="1">
              <a:spLocks noChangeArrowheads="1"/>
            </p:cNvSpPr>
            <p:nvPr/>
          </p:nvSpPr>
          <p:spPr bwMode="auto">
            <a:xfrm>
              <a:off x="4148" y="897"/>
              <a:ext cx="88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ru-RU" i="1">
                  <a:solidFill>
                    <a:srgbClr val="0B2453"/>
                  </a:solidFill>
                  <a:latin typeface="Times New Roman" pitchFamily="18" charset="0"/>
                </a:rPr>
                <a:t>Pm</a:t>
              </a:r>
              <a:endParaRPr lang="ru-RU" altLang="ru-RU" i="1">
                <a:solidFill>
                  <a:srgbClr val="0B2453"/>
                </a:solidFill>
                <a:latin typeface="Times New Roman" pitchFamily="18" charset="0"/>
              </a:endParaRPr>
            </a:p>
          </p:txBody>
        </p:sp>
        <p:sp>
          <p:nvSpPr>
            <p:cNvPr id="22543" name="Text Box 18"/>
            <p:cNvSpPr txBox="1">
              <a:spLocks noChangeArrowheads="1"/>
            </p:cNvSpPr>
            <p:nvPr/>
          </p:nvSpPr>
          <p:spPr bwMode="auto">
            <a:xfrm>
              <a:off x="4384" y="1718"/>
              <a:ext cx="520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ru-RU" i="1">
                  <a:solidFill>
                    <a:srgbClr val="0B2453"/>
                  </a:solidFill>
                  <a:latin typeface="Times New Roman" pitchFamily="18" charset="0"/>
                </a:rPr>
                <a:t>Sk</a:t>
              </a:r>
              <a:endParaRPr lang="ru-RU" altLang="ru-RU" i="1">
                <a:solidFill>
                  <a:srgbClr val="0B2453"/>
                </a:solidFill>
                <a:latin typeface="Times New Roman" pitchFamily="18" charset="0"/>
              </a:endParaRPr>
            </a:p>
          </p:txBody>
        </p:sp>
        <p:sp>
          <p:nvSpPr>
            <p:cNvPr id="22544" name="Text Box 19"/>
            <p:cNvSpPr txBox="1">
              <a:spLocks noChangeArrowheads="1"/>
            </p:cNvSpPr>
            <p:nvPr/>
          </p:nvSpPr>
          <p:spPr bwMode="auto">
            <a:xfrm>
              <a:off x="4598" y="1971"/>
              <a:ext cx="520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ru-RU" i="1">
                  <a:solidFill>
                    <a:srgbClr val="0B2453"/>
                  </a:solidFill>
                  <a:latin typeface="Times New Roman" pitchFamily="18" charset="0"/>
                </a:rPr>
                <a:t>H</a:t>
              </a:r>
              <a:endParaRPr lang="ru-RU" altLang="ru-RU" i="1">
                <a:solidFill>
                  <a:srgbClr val="0B2453"/>
                </a:solidFill>
                <a:latin typeface="Times New Roman" pitchFamily="18" charset="0"/>
              </a:endParaRPr>
            </a:p>
          </p:txBody>
        </p:sp>
        <p:sp>
          <p:nvSpPr>
            <p:cNvPr id="22545" name="Text Box 20"/>
            <p:cNvSpPr txBox="1">
              <a:spLocks noChangeArrowheads="1"/>
            </p:cNvSpPr>
            <p:nvPr/>
          </p:nvSpPr>
          <p:spPr bwMode="auto">
            <a:xfrm>
              <a:off x="4576" y="2534"/>
              <a:ext cx="676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ru-RU" i="1">
                  <a:solidFill>
                    <a:srgbClr val="0B2453"/>
                  </a:solidFill>
                  <a:latin typeface="Times New Roman" pitchFamily="18" charset="0"/>
                </a:rPr>
                <a:t>S</a:t>
              </a:r>
              <a:r>
                <a:rPr lang="ru-RU" altLang="ru-RU" i="1">
                  <a:solidFill>
                    <a:srgbClr val="0B2453"/>
                  </a:solidFill>
                  <a:latin typeface="Times New Roman" pitchFamily="18" charset="0"/>
                </a:rPr>
                <a:t>обл</a:t>
              </a:r>
            </a:p>
          </p:txBody>
        </p:sp>
        <p:sp>
          <p:nvSpPr>
            <p:cNvPr id="223" name="Line 21"/>
            <p:cNvSpPr>
              <a:spLocks noChangeShapeType="1"/>
            </p:cNvSpPr>
            <p:nvPr/>
          </p:nvSpPr>
          <p:spPr bwMode="auto">
            <a:xfrm flipH="1">
              <a:off x="1260" y="2491"/>
              <a:ext cx="109" cy="168"/>
            </a:xfrm>
            <a:prstGeom prst="line">
              <a:avLst/>
            </a:prstGeom>
            <a:ln w="15875"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224" name="Line 22"/>
            <p:cNvSpPr>
              <a:spLocks noChangeShapeType="1"/>
            </p:cNvSpPr>
            <p:nvPr/>
          </p:nvSpPr>
          <p:spPr bwMode="auto">
            <a:xfrm flipH="1">
              <a:off x="1472" y="2478"/>
              <a:ext cx="106" cy="158"/>
            </a:xfrm>
            <a:prstGeom prst="line">
              <a:avLst/>
            </a:prstGeom>
            <a:ln w="15875"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225" name="Line 23"/>
            <p:cNvSpPr>
              <a:spLocks noChangeShapeType="1"/>
            </p:cNvSpPr>
            <p:nvPr/>
          </p:nvSpPr>
          <p:spPr bwMode="auto">
            <a:xfrm flipH="1">
              <a:off x="1669" y="2388"/>
              <a:ext cx="136" cy="226"/>
            </a:xfrm>
            <a:prstGeom prst="line">
              <a:avLst/>
            </a:prstGeom>
            <a:ln w="15875"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226" name="Line 24"/>
            <p:cNvSpPr>
              <a:spLocks noChangeShapeType="1"/>
            </p:cNvSpPr>
            <p:nvPr/>
          </p:nvSpPr>
          <p:spPr bwMode="auto">
            <a:xfrm flipH="1">
              <a:off x="1888" y="2299"/>
              <a:ext cx="156" cy="240"/>
            </a:xfrm>
            <a:prstGeom prst="line">
              <a:avLst/>
            </a:prstGeom>
            <a:ln w="15875"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227" name="Line 25"/>
            <p:cNvSpPr>
              <a:spLocks noChangeShapeType="1"/>
            </p:cNvSpPr>
            <p:nvPr/>
          </p:nvSpPr>
          <p:spPr bwMode="auto">
            <a:xfrm flipH="1">
              <a:off x="2122" y="2240"/>
              <a:ext cx="103" cy="192"/>
            </a:xfrm>
            <a:prstGeom prst="line">
              <a:avLst/>
            </a:prstGeom>
            <a:ln w="15875"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228" name="Line 26"/>
            <p:cNvSpPr>
              <a:spLocks noChangeShapeType="1"/>
            </p:cNvSpPr>
            <p:nvPr/>
          </p:nvSpPr>
          <p:spPr bwMode="auto">
            <a:xfrm flipH="1">
              <a:off x="2349" y="2155"/>
              <a:ext cx="92" cy="185"/>
            </a:xfrm>
            <a:prstGeom prst="line">
              <a:avLst/>
            </a:prstGeom>
            <a:ln w="15875"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229" name="Line 27"/>
            <p:cNvSpPr>
              <a:spLocks noChangeShapeType="1"/>
            </p:cNvSpPr>
            <p:nvPr/>
          </p:nvSpPr>
          <p:spPr bwMode="auto">
            <a:xfrm flipH="1">
              <a:off x="2530" y="2104"/>
              <a:ext cx="69" cy="146"/>
            </a:xfrm>
            <a:prstGeom prst="line">
              <a:avLst/>
            </a:prstGeom>
            <a:ln w="15875"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212" name="Freeform 10"/>
            <p:cNvSpPr>
              <a:spLocks/>
            </p:cNvSpPr>
            <p:nvPr/>
          </p:nvSpPr>
          <p:spPr bwMode="auto">
            <a:xfrm>
              <a:off x="1160" y="1340"/>
              <a:ext cx="3172" cy="1151"/>
            </a:xfrm>
            <a:custGeom>
              <a:avLst/>
              <a:gdLst>
                <a:gd name="T0" fmla="*/ 0 w 2928"/>
                <a:gd name="T1" fmla="*/ 1184 h 1136"/>
                <a:gd name="T2" fmla="*/ 574 w 2928"/>
                <a:gd name="T3" fmla="*/ 1184 h 1136"/>
                <a:gd name="T4" fmla="*/ 1361 w 2928"/>
                <a:gd name="T5" fmla="*/ 978 h 1136"/>
                <a:gd name="T6" fmla="*/ 2077 w 2928"/>
                <a:gd name="T7" fmla="*/ 772 h 1136"/>
                <a:gd name="T8" fmla="*/ 3223 w 2928"/>
                <a:gd name="T9" fmla="*/ 412 h 1136"/>
                <a:gd name="T10" fmla="*/ 4368 w 2928"/>
                <a:gd name="T11" fmla="*/ 0 h 1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28"/>
                <a:gd name="T19" fmla="*/ 0 h 1136"/>
                <a:gd name="T20" fmla="*/ 2928 w 2928"/>
                <a:gd name="T21" fmla="*/ 1136 h 11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28" h="1136">
                  <a:moveTo>
                    <a:pt x="0" y="1104"/>
                  </a:moveTo>
                  <a:cubicBezTo>
                    <a:pt x="116" y="1120"/>
                    <a:pt x="232" y="1136"/>
                    <a:pt x="384" y="1104"/>
                  </a:cubicBezTo>
                  <a:cubicBezTo>
                    <a:pt x="536" y="1072"/>
                    <a:pt x="744" y="976"/>
                    <a:pt x="912" y="912"/>
                  </a:cubicBezTo>
                  <a:cubicBezTo>
                    <a:pt x="1080" y="848"/>
                    <a:pt x="1184" y="808"/>
                    <a:pt x="1392" y="720"/>
                  </a:cubicBezTo>
                  <a:cubicBezTo>
                    <a:pt x="1600" y="632"/>
                    <a:pt x="1904" y="504"/>
                    <a:pt x="2160" y="384"/>
                  </a:cubicBezTo>
                  <a:cubicBezTo>
                    <a:pt x="2416" y="264"/>
                    <a:pt x="2672" y="132"/>
                    <a:pt x="2928" y="0"/>
                  </a:cubicBezTo>
                </a:path>
              </a:pathLst>
            </a:custGeom>
            <a:ln w="31750">
              <a:headEnd/>
              <a:tailEnd/>
            </a:ln>
            <a:extLst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210" name="Line 8"/>
            <p:cNvSpPr>
              <a:spLocks noChangeShapeType="1"/>
            </p:cNvSpPr>
            <p:nvPr/>
          </p:nvSpPr>
          <p:spPr bwMode="auto">
            <a:xfrm flipV="1">
              <a:off x="1173" y="2207"/>
              <a:ext cx="3145" cy="475"/>
            </a:xfrm>
            <a:prstGeom prst="line">
              <a:avLst/>
            </a:prstGeom>
            <a:ln w="31750">
              <a:prstDash val="sysDash"/>
              <a:headEnd/>
              <a:tailEnd/>
            </a:ln>
            <a:extLst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211" name="Line 9"/>
            <p:cNvSpPr>
              <a:spLocks noChangeShapeType="1"/>
            </p:cNvSpPr>
            <p:nvPr/>
          </p:nvSpPr>
          <p:spPr bwMode="auto">
            <a:xfrm flipV="1">
              <a:off x="1160" y="1340"/>
              <a:ext cx="3172" cy="1583"/>
            </a:xfrm>
            <a:prstGeom prst="line">
              <a:avLst/>
            </a:prstGeom>
            <a:ln w="31750">
              <a:prstDash val="solid"/>
              <a:headEnd/>
              <a:tailEnd/>
            </a:ln>
            <a:ex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206" name="Line 4"/>
            <p:cNvSpPr>
              <a:spLocks noChangeShapeType="1"/>
            </p:cNvSpPr>
            <p:nvPr/>
          </p:nvSpPr>
          <p:spPr bwMode="auto">
            <a:xfrm flipV="1">
              <a:off x="1160" y="859"/>
              <a:ext cx="0" cy="2352"/>
            </a:xfrm>
            <a:prstGeom prst="line">
              <a:avLst/>
            </a:prstGeom>
            <a:ln>
              <a:headEnd/>
              <a:tailEnd type="arrow" w="med" len="med"/>
            </a:ln>
            <a:ex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</p:grpSp>
      <p:sp>
        <p:nvSpPr>
          <p:cNvPr id="230" name="Text Box 11"/>
          <p:cNvSpPr txBox="1">
            <a:spLocks noChangeArrowheads="1"/>
          </p:cNvSpPr>
          <p:nvPr/>
        </p:nvSpPr>
        <p:spPr bwMode="auto">
          <a:xfrm>
            <a:off x="5918200" y="3946525"/>
            <a:ext cx="379413" cy="36988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ru-RU" i="1" dirty="0" smtClean="0">
                <a:latin typeface="+mn-lt"/>
                <a:ea typeface="ＭＳ Ｐゴシック"/>
                <a:cs typeface="ＭＳ Ｐゴシック"/>
              </a:rPr>
              <a:t>t</a:t>
            </a:r>
            <a:endParaRPr lang="ru-RU" altLang="ru-RU" i="1" dirty="0">
              <a:latin typeface="+mn-lt"/>
              <a:ea typeface="ＭＳ Ｐゴシック"/>
              <a:cs typeface="ＭＳ Ｐゴシック"/>
            </a:endParaRPr>
          </a:p>
        </p:txBody>
      </p:sp>
      <p:sp>
        <p:nvSpPr>
          <p:cNvPr id="231" name="Text Box 2"/>
          <p:cNvSpPr txBox="1">
            <a:spLocks noChangeArrowheads="1"/>
          </p:cNvSpPr>
          <p:nvPr/>
        </p:nvSpPr>
        <p:spPr bwMode="auto">
          <a:xfrm>
            <a:off x="1089025" y="4310063"/>
            <a:ext cx="7920038" cy="5857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en-US" altLang="ru-RU" sz="1600" b="1" i="1" dirty="0">
                <a:solidFill>
                  <a:srgbClr val="0B2453"/>
                </a:solidFill>
                <a:latin typeface="Times New Roman" pitchFamily="18" charset="0"/>
                <a:ea typeface="ＭＳ Ｐゴシック"/>
                <a:cs typeface="ＭＳ Ｐゴシック"/>
              </a:rPr>
              <a:t>H</a:t>
            </a:r>
            <a:r>
              <a:rPr lang="ru-RU" altLang="ru-RU" sz="1600" dirty="0">
                <a:solidFill>
                  <a:srgbClr val="0B2453"/>
                </a:solidFill>
                <a:ea typeface="ＭＳ Ｐゴシック"/>
                <a:cs typeface="ＭＳ Ｐゴシック"/>
              </a:rPr>
              <a:t> </a:t>
            </a:r>
            <a:r>
              <a:rPr lang="ru-RU" altLang="ru-RU" sz="1600" dirty="0">
                <a:solidFill>
                  <a:srgbClr val="0B2453"/>
                </a:solidFill>
                <a:latin typeface="+mn-lt"/>
                <a:ea typeface="ＭＳ Ｐゴシック"/>
                <a:cs typeface="ＭＳ Ｐゴシック"/>
              </a:rPr>
              <a:t>– номинальная стоимость;     </a:t>
            </a:r>
            <a:r>
              <a:rPr lang="en-US" altLang="ru-RU" sz="1600" b="1" i="1" dirty="0">
                <a:solidFill>
                  <a:srgbClr val="0B2453"/>
                </a:solidFill>
                <a:latin typeface="Times New Roman" pitchFamily="18" charset="0"/>
                <a:ea typeface="ＭＳ Ｐゴシック"/>
                <a:cs typeface="ＭＳ Ｐゴシック"/>
              </a:rPr>
              <a:t>S</a:t>
            </a:r>
            <a:r>
              <a:rPr lang="ru-RU" altLang="ru-RU" sz="1400" b="1" i="1" dirty="0">
                <a:solidFill>
                  <a:srgbClr val="0B2453"/>
                </a:solidFill>
                <a:latin typeface="Times New Roman" pitchFamily="18" charset="0"/>
                <a:ea typeface="ＭＳ Ｐゴシック"/>
                <a:cs typeface="ＭＳ Ｐゴシック"/>
              </a:rPr>
              <a:t>обл</a:t>
            </a:r>
            <a:r>
              <a:rPr lang="ru-RU" altLang="ru-RU" sz="1600" b="1" dirty="0">
                <a:solidFill>
                  <a:srgbClr val="0B2453"/>
                </a:solidFill>
                <a:ea typeface="ＭＳ Ｐゴシック"/>
                <a:cs typeface="ＭＳ Ｐゴシック"/>
              </a:rPr>
              <a:t> </a:t>
            </a:r>
            <a:r>
              <a:rPr lang="ru-RU" altLang="ru-RU" sz="1600" dirty="0">
                <a:solidFill>
                  <a:srgbClr val="0B2453"/>
                </a:solidFill>
                <a:latin typeface="+mn-lt"/>
                <a:ea typeface="ＭＳ Ｐゴシック"/>
                <a:cs typeface="ＭＳ Ｐゴシック"/>
              </a:rPr>
              <a:t>– облигационная (внутренняя) стоимость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en-US" altLang="ru-RU" sz="1600" b="1" i="1" dirty="0">
                <a:solidFill>
                  <a:srgbClr val="0B2453"/>
                </a:solidFill>
                <a:latin typeface="Times New Roman" pitchFamily="18" charset="0"/>
                <a:ea typeface="ＭＳ Ｐゴシック"/>
                <a:cs typeface="ＭＳ Ｐゴシック"/>
              </a:rPr>
              <a:t>S</a:t>
            </a:r>
            <a:r>
              <a:rPr lang="en-US" altLang="ru-RU" sz="1400" b="1" i="1" dirty="0">
                <a:solidFill>
                  <a:srgbClr val="0B2453"/>
                </a:solidFill>
                <a:latin typeface="Times New Roman" pitchFamily="18" charset="0"/>
                <a:ea typeface="ＭＳ Ｐゴシック"/>
                <a:cs typeface="ＭＳ Ｐゴシック"/>
              </a:rPr>
              <a:t>k</a:t>
            </a:r>
            <a:r>
              <a:rPr lang="en-US" altLang="ru-RU" sz="1600" dirty="0">
                <a:solidFill>
                  <a:srgbClr val="0B2453"/>
                </a:solidFill>
                <a:ea typeface="ＭＳ Ｐゴシック"/>
                <a:cs typeface="ＭＳ Ｐゴシック"/>
              </a:rPr>
              <a:t> </a:t>
            </a:r>
            <a:r>
              <a:rPr lang="en-US" altLang="ru-RU" sz="1600" dirty="0">
                <a:solidFill>
                  <a:srgbClr val="0B2453"/>
                </a:solidFill>
                <a:latin typeface="+mn-lt"/>
                <a:ea typeface="ＭＳ Ｐゴシック"/>
                <a:cs typeface="ＭＳ Ｐゴシック"/>
              </a:rPr>
              <a:t>– </a:t>
            </a:r>
            <a:r>
              <a:rPr lang="ru-RU" altLang="ru-RU" sz="1600" dirty="0">
                <a:solidFill>
                  <a:srgbClr val="0B2453"/>
                </a:solidFill>
                <a:latin typeface="+mn-lt"/>
                <a:ea typeface="ＭＳ Ｐゴシック"/>
                <a:cs typeface="ＭＳ Ｐゴシック"/>
              </a:rPr>
              <a:t>конверсионная стоимость </a:t>
            </a:r>
            <a:r>
              <a:rPr lang="ru-RU" altLang="ru-RU" sz="1600" i="1" dirty="0">
                <a:solidFill>
                  <a:srgbClr val="0B2453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(</a:t>
            </a:r>
            <a:r>
              <a:rPr lang="en-US" altLang="ru-RU" sz="1600" i="1" dirty="0">
                <a:solidFill>
                  <a:srgbClr val="0B2453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Sk = Pa </a:t>
            </a:r>
            <a:r>
              <a:rPr lang="en-US" altLang="ru-RU" sz="1600" dirty="0">
                <a:solidFill>
                  <a:srgbClr val="0B2453"/>
                </a:solidFill>
                <a:latin typeface="Times New Roman" pitchFamily="18" charset="0"/>
                <a:ea typeface="ＭＳ Ｐゴシック"/>
                <a:cs typeface="Times New Roman" pitchFamily="18" charset="0"/>
                <a:sym typeface="Symbol" pitchFamily="18" charset="2"/>
              </a:rPr>
              <a:t> </a:t>
            </a:r>
            <a:r>
              <a:rPr lang="en-US" altLang="ru-RU" sz="1600" i="1" dirty="0">
                <a:solidFill>
                  <a:srgbClr val="0B2453"/>
                </a:solidFill>
                <a:latin typeface="Times New Roman" pitchFamily="18" charset="0"/>
                <a:ea typeface="ＭＳ Ｐゴシック"/>
                <a:cs typeface="Times New Roman" pitchFamily="18" charset="0"/>
                <a:sym typeface="Symbol" pitchFamily="18" charset="2"/>
              </a:rPr>
              <a:t>K</a:t>
            </a:r>
            <a:r>
              <a:rPr lang="ru-RU" altLang="ru-RU" sz="1600" i="1" dirty="0">
                <a:solidFill>
                  <a:srgbClr val="0B2453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);</a:t>
            </a:r>
            <a:r>
              <a:rPr lang="ru-RU" altLang="ru-RU" sz="1600" dirty="0">
                <a:solidFill>
                  <a:srgbClr val="0B2453"/>
                </a:solidFill>
                <a:ea typeface="ＭＳ Ｐゴシック"/>
                <a:cs typeface="ＭＳ Ｐゴシック"/>
              </a:rPr>
              <a:t>   </a:t>
            </a:r>
            <a:r>
              <a:rPr lang="en-US" altLang="ru-RU" sz="1600" b="1" i="1" dirty="0">
                <a:solidFill>
                  <a:srgbClr val="0B2453"/>
                </a:solidFill>
                <a:latin typeface="Times New Roman" pitchFamily="18" charset="0"/>
                <a:ea typeface="ＭＳ Ｐゴシック"/>
                <a:cs typeface="ＭＳ Ｐゴシック"/>
              </a:rPr>
              <a:t>P</a:t>
            </a:r>
            <a:r>
              <a:rPr lang="en-US" altLang="ru-RU" sz="1400" b="1" i="1" dirty="0">
                <a:solidFill>
                  <a:srgbClr val="0B2453"/>
                </a:solidFill>
                <a:latin typeface="Times New Roman" pitchFamily="18" charset="0"/>
                <a:ea typeface="ＭＳ Ｐゴシック"/>
                <a:cs typeface="ＭＳ Ｐゴシック"/>
              </a:rPr>
              <a:t>m</a:t>
            </a:r>
            <a:r>
              <a:rPr lang="en-US" altLang="ru-RU" sz="1600" dirty="0">
                <a:solidFill>
                  <a:srgbClr val="0B2453"/>
                </a:solidFill>
                <a:ea typeface="ＭＳ Ｐゴシック"/>
                <a:cs typeface="ＭＳ Ｐゴシック"/>
              </a:rPr>
              <a:t> </a:t>
            </a:r>
            <a:r>
              <a:rPr lang="en-US" altLang="ru-RU" sz="1600" dirty="0">
                <a:solidFill>
                  <a:srgbClr val="0B2453"/>
                </a:solidFill>
                <a:latin typeface="+mn-lt"/>
                <a:ea typeface="ＭＳ Ｐゴシック"/>
                <a:cs typeface="ＭＳ Ｐゴシック"/>
              </a:rPr>
              <a:t>– </a:t>
            </a:r>
            <a:r>
              <a:rPr lang="ru-RU" altLang="ru-RU" sz="1600" dirty="0">
                <a:solidFill>
                  <a:srgbClr val="0B2453"/>
                </a:solidFill>
                <a:latin typeface="+mn-lt"/>
                <a:ea typeface="ＭＳ Ｐゴシック"/>
                <a:cs typeface="ＭＳ Ｐゴシック"/>
              </a:rPr>
              <a:t>рыночная стоимость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Методы стимулирования конвертации</a:t>
            </a:r>
          </a:p>
        </p:txBody>
      </p:sp>
      <p:grpSp>
        <p:nvGrpSpPr>
          <p:cNvPr id="23554" name="Группа 1"/>
          <p:cNvGrpSpPr>
            <a:grpSpLocks/>
          </p:cNvGrpSpPr>
          <p:nvPr/>
        </p:nvGrpSpPr>
        <p:grpSpPr bwMode="auto">
          <a:xfrm>
            <a:off x="1777869" y="1225550"/>
            <a:ext cx="5588262" cy="2236510"/>
            <a:chOff x="491486" y="1225733"/>
            <a:chExt cx="5587767" cy="2236159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778799" y="1225733"/>
              <a:ext cx="5300454" cy="223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spcAft>
                  <a:spcPts val="1200"/>
                </a:spcAft>
                <a:defRPr/>
              </a:pP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Установление дивидендной доходности по обыкновенным акциям на более высоком уровне, чем купонная доходность по конвертируемым облигациям</a:t>
              </a:r>
            </a:p>
            <a:p>
              <a:pPr marL="252000">
                <a:spcBef>
                  <a:spcPts val="0"/>
                </a:spcBef>
                <a:spcAft>
                  <a:spcPts val="400"/>
                </a:spcAft>
                <a:defRPr/>
              </a:pP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Последствия:</a:t>
              </a:r>
            </a:p>
            <a:p>
              <a:pPr marL="54000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дорого</a:t>
              </a:r>
            </a:p>
            <a:p>
              <a:pPr marL="54000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низкая </a:t>
              </a:r>
              <a:r>
                <a:rPr lang="ru-RU" b="1" smtClean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результативность</a:t>
              </a:r>
              <a:endParaRPr lang="ru-RU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>
              <a:off x="491486" y="1278069"/>
              <a:ext cx="252391" cy="252372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b="1" dirty="0">
                  <a:solidFill>
                    <a:srgbClr val="003F82"/>
                  </a:solidFill>
                </a:rPr>
                <a:t>1</a:t>
              </a:r>
            </a:p>
          </p:txBody>
        </p:sp>
        <p:sp>
          <p:nvSpPr>
            <p:cNvPr id="13" name="Стрелка вправо 12"/>
            <p:cNvSpPr/>
            <p:nvPr/>
          </p:nvSpPr>
          <p:spPr>
            <a:xfrm>
              <a:off x="1204211" y="2944078"/>
              <a:ext cx="128576" cy="107933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5" name="Стрелка вправо 14"/>
            <p:cNvSpPr/>
            <p:nvPr/>
          </p:nvSpPr>
          <p:spPr>
            <a:xfrm>
              <a:off x="1204211" y="3217160"/>
              <a:ext cx="128576" cy="107933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78451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Методы стимулирования конвертации</a:t>
            </a:r>
          </a:p>
        </p:txBody>
      </p:sp>
      <p:grpSp>
        <p:nvGrpSpPr>
          <p:cNvPr id="23554" name="Группа 1"/>
          <p:cNvGrpSpPr>
            <a:grpSpLocks/>
          </p:cNvGrpSpPr>
          <p:nvPr/>
        </p:nvGrpSpPr>
        <p:grpSpPr bwMode="auto">
          <a:xfrm>
            <a:off x="1995488" y="1225550"/>
            <a:ext cx="5153025" cy="1154162"/>
            <a:chOff x="491486" y="1225733"/>
            <a:chExt cx="5152569" cy="1153981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778799" y="1225733"/>
              <a:ext cx="4865256" cy="1153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1000"/>
                </a:spcBef>
                <a:spcAft>
                  <a:spcPts val="1200"/>
                </a:spcAft>
                <a:defRPr/>
              </a:pPr>
              <a:r>
                <a:rPr lang="ru-RU" b="1" smtClean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Установление </a:t>
              </a: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ступенчатых цен конвертации</a:t>
              </a:r>
            </a:p>
            <a:p>
              <a:pPr>
                <a:spcBef>
                  <a:spcPts val="600"/>
                </a:spcBef>
                <a:spcAft>
                  <a:spcPts val="1200"/>
                </a:spcAft>
                <a:defRPr/>
              </a:pP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Установление в проспекте эмиссии права компании </a:t>
              </a:r>
              <a:r>
                <a:rPr lang="ru-RU" b="1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на </a:t>
              </a:r>
              <a:r>
                <a:rPr lang="ru-RU" b="1" smtClean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досрочное </a:t>
              </a: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погашение облигаций</a:t>
              </a:r>
            </a:p>
          </p:txBody>
        </p:sp>
        <p:sp>
          <p:nvSpPr>
            <p:cNvPr id="9" name="Овал 8"/>
            <p:cNvSpPr/>
            <p:nvPr/>
          </p:nvSpPr>
          <p:spPr>
            <a:xfrm>
              <a:off x="491486" y="1269388"/>
              <a:ext cx="252391" cy="250786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b="1" dirty="0">
                  <a:solidFill>
                    <a:srgbClr val="003F82"/>
                  </a:solidFill>
                </a:rPr>
                <a:t>2</a:t>
              </a:r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1486" y="1770543"/>
              <a:ext cx="252391" cy="252373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b="1" dirty="0">
                  <a:solidFill>
                    <a:srgbClr val="003F82"/>
                  </a:solidFill>
                </a:rPr>
                <a:t>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Ступенчатые цены конвертации</a:t>
            </a:r>
          </a:p>
        </p:txBody>
      </p:sp>
      <p:grpSp>
        <p:nvGrpSpPr>
          <p:cNvPr id="24578" name="Group 40"/>
          <p:cNvGrpSpPr>
            <a:grpSpLocks/>
          </p:cNvGrpSpPr>
          <p:nvPr/>
        </p:nvGrpSpPr>
        <p:grpSpPr bwMode="auto">
          <a:xfrm>
            <a:off x="1897063" y="1008419"/>
            <a:ext cx="5157787" cy="2989262"/>
            <a:chOff x="570" y="720"/>
            <a:chExt cx="5190" cy="2736"/>
          </a:xfrm>
        </p:grpSpPr>
        <p:sp>
          <p:nvSpPr>
            <p:cNvPr id="165" name="Line 15"/>
            <p:cNvSpPr>
              <a:spLocks noChangeShapeType="1"/>
            </p:cNvSpPr>
            <p:nvPr/>
          </p:nvSpPr>
          <p:spPr bwMode="auto">
            <a:xfrm>
              <a:off x="1028" y="2544"/>
              <a:ext cx="0" cy="912"/>
            </a:xfrm>
            <a:prstGeom prst="line">
              <a:avLst/>
            </a:prstGeom>
            <a:ln>
              <a:prstDash val="sysDot"/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66" name="Line 16"/>
            <p:cNvSpPr>
              <a:spLocks noChangeShapeType="1"/>
            </p:cNvSpPr>
            <p:nvPr/>
          </p:nvSpPr>
          <p:spPr bwMode="auto">
            <a:xfrm>
              <a:off x="1548" y="2544"/>
              <a:ext cx="0" cy="912"/>
            </a:xfrm>
            <a:prstGeom prst="line">
              <a:avLst/>
            </a:prstGeom>
            <a:ln>
              <a:prstDash val="sysDot"/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73" name="Line 23"/>
            <p:cNvSpPr>
              <a:spLocks noChangeShapeType="1"/>
            </p:cNvSpPr>
            <p:nvPr/>
          </p:nvSpPr>
          <p:spPr bwMode="auto">
            <a:xfrm flipH="1">
              <a:off x="1236" y="2432"/>
              <a:ext cx="70" cy="112"/>
            </a:xfrm>
            <a:prstGeom prst="line">
              <a:avLst/>
            </a:prstGeom>
            <a:ln w="15875"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74" name="Line 24"/>
            <p:cNvSpPr>
              <a:spLocks noChangeShapeType="1"/>
            </p:cNvSpPr>
            <p:nvPr/>
          </p:nvSpPr>
          <p:spPr bwMode="auto">
            <a:xfrm flipH="1">
              <a:off x="1393" y="2387"/>
              <a:ext cx="94" cy="157"/>
            </a:xfrm>
            <a:prstGeom prst="line">
              <a:avLst/>
            </a:prstGeom>
            <a:ln w="15875"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75" name="Line 25"/>
            <p:cNvSpPr>
              <a:spLocks noChangeShapeType="1"/>
            </p:cNvSpPr>
            <p:nvPr/>
          </p:nvSpPr>
          <p:spPr bwMode="auto">
            <a:xfrm flipH="1">
              <a:off x="2329" y="2016"/>
              <a:ext cx="155" cy="192"/>
            </a:xfrm>
            <a:prstGeom prst="line">
              <a:avLst/>
            </a:prstGeom>
            <a:ln w="15875"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76" name="Line 26"/>
            <p:cNvSpPr>
              <a:spLocks noChangeShapeType="1"/>
            </p:cNvSpPr>
            <p:nvPr/>
          </p:nvSpPr>
          <p:spPr bwMode="auto">
            <a:xfrm flipH="1">
              <a:off x="2536" y="1920"/>
              <a:ext cx="208" cy="288"/>
            </a:xfrm>
            <a:prstGeom prst="line">
              <a:avLst/>
            </a:prstGeom>
            <a:ln w="15875"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77" name="Line 27"/>
            <p:cNvSpPr>
              <a:spLocks noChangeShapeType="1"/>
            </p:cNvSpPr>
            <p:nvPr/>
          </p:nvSpPr>
          <p:spPr bwMode="auto">
            <a:xfrm flipH="1">
              <a:off x="2731" y="1872"/>
              <a:ext cx="208" cy="336"/>
            </a:xfrm>
            <a:prstGeom prst="line">
              <a:avLst/>
            </a:prstGeom>
            <a:ln w="15875"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78" name="Line 28"/>
            <p:cNvSpPr>
              <a:spLocks noChangeShapeType="1"/>
            </p:cNvSpPr>
            <p:nvPr/>
          </p:nvSpPr>
          <p:spPr bwMode="auto">
            <a:xfrm flipH="1">
              <a:off x="4409" y="1298"/>
              <a:ext cx="72" cy="142"/>
            </a:xfrm>
            <a:prstGeom prst="line">
              <a:avLst/>
            </a:prstGeom>
            <a:ln w="15875"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79" name="Line 29"/>
            <p:cNvSpPr>
              <a:spLocks noChangeShapeType="1"/>
            </p:cNvSpPr>
            <p:nvPr/>
          </p:nvSpPr>
          <p:spPr bwMode="auto">
            <a:xfrm flipH="1">
              <a:off x="4572" y="1253"/>
              <a:ext cx="91" cy="180"/>
            </a:xfrm>
            <a:prstGeom prst="line">
              <a:avLst/>
            </a:prstGeom>
            <a:ln w="15875"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80" name="Line 30"/>
            <p:cNvSpPr>
              <a:spLocks noChangeShapeType="1"/>
            </p:cNvSpPr>
            <p:nvPr/>
          </p:nvSpPr>
          <p:spPr bwMode="auto">
            <a:xfrm flipH="1">
              <a:off x="4754" y="1162"/>
              <a:ext cx="136" cy="279"/>
            </a:xfrm>
            <a:prstGeom prst="line">
              <a:avLst/>
            </a:prstGeom>
            <a:ln w="15875"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81" name="Line 31"/>
            <p:cNvSpPr>
              <a:spLocks noChangeShapeType="1"/>
            </p:cNvSpPr>
            <p:nvPr/>
          </p:nvSpPr>
          <p:spPr bwMode="auto">
            <a:xfrm flipH="1">
              <a:off x="4980" y="1072"/>
              <a:ext cx="136" cy="362"/>
            </a:xfrm>
            <a:prstGeom prst="line">
              <a:avLst/>
            </a:prstGeom>
            <a:ln w="15875"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54" name="Line 3"/>
            <p:cNvSpPr>
              <a:spLocks noChangeShapeType="1"/>
            </p:cNvSpPr>
            <p:nvPr/>
          </p:nvSpPr>
          <p:spPr bwMode="auto">
            <a:xfrm>
              <a:off x="612" y="3456"/>
              <a:ext cx="5148" cy="0"/>
            </a:xfrm>
            <a:prstGeom prst="line">
              <a:avLst/>
            </a:prstGeom>
            <a:ln>
              <a:headEnd/>
              <a:tailEnd type="arrow" w="med" len="med"/>
            </a:ln>
            <a:ex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55" name="Line 4"/>
            <p:cNvSpPr>
              <a:spLocks noChangeShapeType="1"/>
            </p:cNvSpPr>
            <p:nvPr/>
          </p:nvSpPr>
          <p:spPr bwMode="auto">
            <a:xfrm flipV="1">
              <a:off x="612" y="720"/>
              <a:ext cx="0" cy="2736"/>
            </a:xfrm>
            <a:prstGeom prst="line">
              <a:avLst/>
            </a:prstGeom>
            <a:ln>
              <a:headEnd/>
              <a:tailEnd type="arrow" w="med" len="med"/>
            </a:ln>
            <a:ex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56" name="Text Box 6"/>
            <p:cNvSpPr txBox="1">
              <a:spLocks noChangeArrowheads="1"/>
            </p:cNvSpPr>
            <p:nvPr/>
          </p:nvSpPr>
          <p:spPr bwMode="auto">
            <a:xfrm>
              <a:off x="570" y="2687"/>
              <a:ext cx="487" cy="33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ru-RU" altLang="ru-RU" dirty="0">
                  <a:solidFill>
                    <a:srgbClr val="0B2453"/>
                  </a:solidFill>
                  <a:latin typeface="+mn-lt"/>
                  <a:ea typeface="ＭＳ Ｐゴシック"/>
                  <a:cs typeface="ＭＳ Ｐゴシック"/>
                </a:rPr>
                <a:t>90</a:t>
              </a:r>
            </a:p>
          </p:txBody>
        </p:sp>
        <p:sp>
          <p:nvSpPr>
            <p:cNvPr id="157" name="Line 7"/>
            <p:cNvSpPr>
              <a:spLocks noChangeShapeType="1"/>
            </p:cNvSpPr>
            <p:nvPr/>
          </p:nvSpPr>
          <p:spPr bwMode="auto">
            <a:xfrm>
              <a:off x="612" y="2544"/>
              <a:ext cx="936" cy="0"/>
            </a:xfrm>
            <a:prstGeom prst="line">
              <a:avLst/>
            </a:prstGeom>
            <a:ln w="31750">
              <a:headEnd/>
              <a:tailEnd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58" name="Text Box 8"/>
            <p:cNvSpPr txBox="1">
              <a:spLocks noChangeArrowheads="1"/>
            </p:cNvSpPr>
            <p:nvPr/>
          </p:nvSpPr>
          <p:spPr bwMode="auto">
            <a:xfrm>
              <a:off x="664" y="2182"/>
              <a:ext cx="607" cy="33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ru-RU" altLang="ru-RU" dirty="0">
                  <a:solidFill>
                    <a:srgbClr val="0B2453"/>
                  </a:solidFill>
                  <a:latin typeface="+mn-lt"/>
                  <a:ea typeface="ＭＳ Ｐゴシック"/>
                  <a:cs typeface="ＭＳ Ｐゴシック"/>
                </a:rPr>
                <a:t>100</a:t>
              </a:r>
            </a:p>
          </p:txBody>
        </p:sp>
        <p:sp>
          <p:nvSpPr>
            <p:cNvPr id="159" name="Line 9"/>
            <p:cNvSpPr>
              <a:spLocks noChangeShapeType="1"/>
            </p:cNvSpPr>
            <p:nvPr/>
          </p:nvSpPr>
          <p:spPr bwMode="auto">
            <a:xfrm flipV="1">
              <a:off x="1548" y="2208"/>
              <a:ext cx="0" cy="336"/>
            </a:xfrm>
            <a:prstGeom prst="line">
              <a:avLst/>
            </a:prstGeom>
            <a:ln w="31750">
              <a:headEnd/>
              <a:tailEnd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60" name="Line 10"/>
            <p:cNvSpPr>
              <a:spLocks noChangeShapeType="1"/>
            </p:cNvSpPr>
            <p:nvPr/>
          </p:nvSpPr>
          <p:spPr bwMode="auto">
            <a:xfrm>
              <a:off x="1548" y="2208"/>
              <a:ext cx="1404" cy="0"/>
            </a:xfrm>
            <a:prstGeom prst="line">
              <a:avLst/>
            </a:prstGeom>
            <a:ln w="31750">
              <a:headEnd/>
              <a:tailEnd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61" name="Line 11"/>
            <p:cNvSpPr>
              <a:spLocks noChangeShapeType="1"/>
            </p:cNvSpPr>
            <p:nvPr/>
          </p:nvSpPr>
          <p:spPr bwMode="auto">
            <a:xfrm flipV="1">
              <a:off x="2952" y="1441"/>
              <a:ext cx="0" cy="767"/>
            </a:xfrm>
            <a:prstGeom prst="line">
              <a:avLst/>
            </a:prstGeom>
            <a:ln w="31750">
              <a:headEnd/>
              <a:tailEnd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62" name="Text Box 12"/>
            <p:cNvSpPr txBox="1">
              <a:spLocks noChangeArrowheads="1"/>
            </p:cNvSpPr>
            <p:nvPr/>
          </p:nvSpPr>
          <p:spPr bwMode="auto">
            <a:xfrm>
              <a:off x="1314" y="1882"/>
              <a:ext cx="572" cy="30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ru-RU" altLang="ru-RU" dirty="0">
                  <a:solidFill>
                    <a:srgbClr val="0B2453"/>
                  </a:solidFill>
                  <a:latin typeface="+mn-lt"/>
                  <a:ea typeface="ＭＳ Ｐゴシック"/>
                  <a:cs typeface="ＭＳ Ｐゴシック"/>
                </a:rPr>
                <a:t>125</a:t>
              </a:r>
            </a:p>
          </p:txBody>
        </p:sp>
        <p:sp>
          <p:nvSpPr>
            <p:cNvPr id="163" name="Line 13"/>
            <p:cNvSpPr>
              <a:spLocks noChangeShapeType="1"/>
            </p:cNvSpPr>
            <p:nvPr/>
          </p:nvSpPr>
          <p:spPr bwMode="auto">
            <a:xfrm>
              <a:off x="2952" y="1441"/>
              <a:ext cx="2236" cy="0"/>
            </a:xfrm>
            <a:prstGeom prst="line">
              <a:avLst/>
            </a:prstGeom>
            <a:ln w="31750">
              <a:headEnd/>
              <a:tailEnd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64" name="Text Box 14"/>
            <p:cNvSpPr txBox="1">
              <a:spLocks noChangeArrowheads="1"/>
            </p:cNvSpPr>
            <p:nvPr/>
          </p:nvSpPr>
          <p:spPr bwMode="auto">
            <a:xfrm>
              <a:off x="2666" y="1122"/>
              <a:ext cx="572" cy="30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ru-RU" altLang="ru-RU" dirty="0">
                  <a:solidFill>
                    <a:srgbClr val="0B2453"/>
                  </a:solidFill>
                  <a:latin typeface="+mn-lt"/>
                  <a:ea typeface="ＭＳ Ｐゴシック"/>
                  <a:cs typeface="ＭＳ Ｐゴシック"/>
                </a:rPr>
                <a:t>200</a:t>
              </a:r>
            </a:p>
          </p:txBody>
        </p:sp>
        <p:sp>
          <p:nvSpPr>
            <p:cNvPr id="167" name="Text Box 17"/>
            <p:cNvSpPr txBox="1">
              <a:spLocks noChangeArrowheads="1"/>
            </p:cNvSpPr>
            <p:nvPr/>
          </p:nvSpPr>
          <p:spPr bwMode="auto">
            <a:xfrm>
              <a:off x="1028" y="2591"/>
              <a:ext cx="311" cy="30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ru-RU" altLang="ru-RU" dirty="0">
                  <a:solidFill>
                    <a:srgbClr val="0B2453"/>
                  </a:solidFill>
                  <a:latin typeface="+mn-lt"/>
                  <a:ea typeface="ＭＳ Ｐゴシック"/>
                  <a:cs typeface="ＭＳ Ｐゴシック"/>
                </a:rPr>
                <a:t>А</a:t>
              </a:r>
            </a:p>
          </p:txBody>
        </p:sp>
        <p:sp>
          <p:nvSpPr>
            <p:cNvPr id="168" name="Text Box 18"/>
            <p:cNvSpPr txBox="1">
              <a:spLocks noChangeArrowheads="1"/>
            </p:cNvSpPr>
            <p:nvPr/>
          </p:nvSpPr>
          <p:spPr bwMode="auto">
            <a:xfrm>
              <a:off x="1600" y="2591"/>
              <a:ext cx="260" cy="30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ru-RU" altLang="ru-RU" dirty="0">
                  <a:solidFill>
                    <a:srgbClr val="0B2453"/>
                  </a:solidFill>
                  <a:latin typeface="+mn-lt"/>
                  <a:ea typeface="ＭＳ Ｐゴシック"/>
                  <a:cs typeface="ＭＳ Ｐゴシック"/>
                </a:rPr>
                <a:t>В</a:t>
              </a:r>
            </a:p>
          </p:txBody>
        </p:sp>
        <p:sp>
          <p:nvSpPr>
            <p:cNvPr id="169" name="Line 19"/>
            <p:cNvSpPr>
              <a:spLocks noChangeShapeType="1"/>
            </p:cNvSpPr>
            <p:nvPr/>
          </p:nvSpPr>
          <p:spPr bwMode="auto">
            <a:xfrm>
              <a:off x="3353" y="1104"/>
              <a:ext cx="1612" cy="0"/>
            </a:xfrm>
            <a:prstGeom prst="line">
              <a:avLst/>
            </a:prstGeom>
            <a:ln>
              <a:headEnd/>
              <a:tailEnd type="arrow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70" name="Text Box 20"/>
            <p:cNvSpPr txBox="1">
              <a:spLocks noChangeArrowheads="1"/>
            </p:cNvSpPr>
            <p:nvPr/>
          </p:nvSpPr>
          <p:spPr bwMode="auto">
            <a:xfrm>
              <a:off x="3268" y="766"/>
              <a:ext cx="1486" cy="3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ru-RU" altLang="ru-RU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ＭＳ Ｐゴシック"/>
                  <a:cs typeface="ＭＳ Ｐゴシック"/>
                </a:rPr>
                <a:t>Цена акции</a:t>
              </a:r>
            </a:p>
          </p:txBody>
        </p:sp>
        <p:sp>
          <p:nvSpPr>
            <p:cNvPr id="171" name="Line 21"/>
            <p:cNvSpPr>
              <a:spLocks noChangeShapeType="1"/>
            </p:cNvSpPr>
            <p:nvPr/>
          </p:nvSpPr>
          <p:spPr bwMode="auto">
            <a:xfrm flipV="1">
              <a:off x="4305" y="1441"/>
              <a:ext cx="572" cy="623"/>
            </a:xfrm>
            <a:prstGeom prst="line">
              <a:avLst/>
            </a:prstGeom>
            <a:ln>
              <a:headEnd/>
              <a:tailEnd type="arrow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  <p:sp>
          <p:nvSpPr>
            <p:cNvPr id="172" name="Text Box 22"/>
            <p:cNvSpPr txBox="1">
              <a:spLocks noChangeArrowheads="1"/>
            </p:cNvSpPr>
            <p:nvPr/>
          </p:nvSpPr>
          <p:spPr bwMode="auto">
            <a:xfrm>
              <a:off x="3212" y="2016"/>
              <a:ext cx="2121" cy="33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ru-RU" altLang="ru-RU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ＭＳ Ｐゴシック"/>
                  <a:cs typeface="ＭＳ Ｐゴシック"/>
                </a:rPr>
                <a:t>Цена конвертации</a:t>
              </a:r>
            </a:p>
          </p:txBody>
        </p:sp>
        <p:sp>
          <p:nvSpPr>
            <p:cNvPr id="183" name="Line 5"/>
            <p:cNvSpPr>
              <a:spLocks noChangeShapeType="1"/>
            </p:cNvSpPr>
            <p:nvPr/>
          </p:nvSpPr>
          <p:spPr bwMode="auto">
            <a:xfrm flipV="1">
              <a:off x="612" y="1056"/>
              <a:ext cx="4577" cy="1632"/>
            </a:xfrm>
            <a:prstGeom prst="line">
              <a:avLst/>
            </a:prstGeom>
            <a:ln w="31750">
              <a:headEnd/>
              <a:tailEnd/>
            </a:ln>
            <a:ex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0B2453"/>
                </a:solidFill>
              </a:endParaRPr>
            </a:p>
          </p:txBody>
        </p:sp>
      </p:grpSp>
      <p:sp>
        <p:nvSpPr>
          <p:cNvPr id="184" name="Text Box 32"/>
          <p:cNvSpPr txBox="1">
            <a:spLocks noChangeArrowheads="1"/>
          </p:cNvSpPr>
          <p:nvPr/>
        </p:nvSpPr>
        <p:spPr bwMode="auto">
          <a:xfrm>
            <a:off x="1436688" y="4164369"/>
            <a:ext cx="6283325" cy="64633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ru-RU" altLang="ru-RU" b="1" dirty="0" smtClean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Динамика изменения рыночной цены акций и цены конвертации</a:t>
            </a:r>
            <a:endParaRPr lang="ru-RU" altLang="ru-RU" b="1" dirty="0">
              <a:solidFill>
                <a:srgbClr val="003F82"/>
              </a:solidFill>
              <a:latin typeface="+mj-lt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Видео сюжет 3. </a:t>
            </a:r>
          </a:p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Последствия конвертации облигаций в акции</a:t>
            </a:r>
          </a:p>
        </p:txBody>
      </p:sp>
      <p:grpSp>
        <p:nvGrpSpPr>
          <p:cNvPr id="25602" name="Группа 7"/>
          <p:cNvGrpSpPr>
            <a:grpSpLocks/>
          </p:cNvGrpSpPr>
          <p:nvPr/>
        </p:nvGrpSpPr>
        <p:grpSpPr bwMode="auto">
          <a:xfrm>
            <a:off x="815975" y="1400175"/>
            <a:ext cx="7467600" cy="923330"/>
            <a:chOff x="204768" y="1399405"/>
            <a:chExt cx="7467740" cy="923352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204768" y="1399405"/>
              <a:ext cx="7467740" cy="923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4000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ru-RU" sz="20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Правом конвертации могут воспользоваться </a:t>
              </a:r>
              <a:br>
                <a:rPr lang="ru-RU" sz="20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</a:br>
              <a:r>
                <a:rPr lang="ru-RU" sz="20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агрессивные инвесторы для перехвата контроля </a:t>
              </a:r>
              <a:r>
                <a:rPr lang="ru-RU" sz="2000" b="1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над </a:t>
              </a:r>
              <a:r>
                <a:rPr lang="ru-RU" sz="2000" b="1" smtClean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компанией</a:t>
              </a:r>
              <a:endParaRPr lang="ru-RU" sz="20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endParaRPr>
            </a:p>
          </p:txBody>
        </p:sp>
        <p:sp>
          <p:nvSpPr>
            <p:cNvPr id="25" name="Овал 24"/>
            <p:cNvSpPr/>
            <p:nvPr/>
          </p:nvSpPr>
          <p:spPr bwMode="auto">
            <a:xfrm>
              <a:off x="599862" y="1510626"/>
              <a:ext cx="126000" cy="126000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Видео сюжет 3. </a:t>
            </a:r>
          </a:p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Последствия конвертации облигаций в акции</a:t>
            </a:r>
          </a:p>
        </p:txBody>
      </p:sp>
      <p:grpSp>
        <p:nvGrpSpPr>
          <p:cNvPr id="25602" name="Группа 7"/>
          <p:cNvGrpSpPr>
            <a:grpSpLocks/>
          </p:cNvGrpSpPr>
          <p:nvPr/>
        </p:nvGrpSpPr>
        <p:grpSpPr bwMode="auto">
          <a:xfrm>
            <a:off x="815974" y="1400175"/>
            <a:ext cx="7794626" cy="923330"/>
            <a:chOff x="204767" y="1399405"/>
            <a:chExt cx="7794772" cy="923352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204767" y="1399405"/>
              <a:ext cx="7794772" cy="923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54000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ru-RU" sz="2000" b="1" smtClean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Конвертация </a:t>
              </a:r>
              <a:r>
                <a:rPr lang="ru-RU" sz="20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приводит к изменению финансовых </a:t>
              </a:r>
              <a:br>
                <a:rPr lang="ru-RU" sz="20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</a:br>
              <a:r>
                <a:rPr lang="ru-RU" sz="20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показателей деятельности компании (прибыль на </a:t>
              </a:r>
              <a:br>
                <a:rPr lang="ru-RU" sz="20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</a:br>
              <a:r>
                <a:rPr lang="ru-RU" sz="20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акцию, соотношение собственного и заемного капитала и т. </a:t>
              </a:r>
              <a:r>
                <a:rPr lang="ru-RU" sz="2000" b="1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д</a:t>
              </a:r>
              <a:r>
                <a:rPr lang="ru-RU" sz="2000" b="1" smtClean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.)</a:t>
              </a:r>
              <a:endParaRPr lang="ru-RU" sz="20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endParaRPr>
            </a:p>
          </p:txBody>
        </p:sp>
        <p:sp>
          <p:nvSpPr>
            <p:cNvPr id="25" name="Овал 24"/>
            <p:cNvSpPr/>
            <p:nvPr/>
          </p:nvSpPr>
          <p:spPr bwMode="auto">
            <a:xfrm>
              <a:off x="592883" y="1508007"/>
              <a:ext cx="126000" cy="126000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50187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Видео сюжет 3. </a:t>
            </a:r>
          </a:p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Последствия конвертации облигаций в акции</a:t>
            </a:r>
          </a:p>
        </p:txBody>
      </p:sp>
      <p:grpSp>
        <p:nvGrpSpPr>
          <p:cNvPr id="25602" name="Группа 7"/>
          <p:cNvGrpSpPr>
            <a:grpSpLocks/>
          </p:cNvGrpSpPr>
          <p:nvPr/>
        </p:nvGrpSpPr>
        <p:grpSpPr bwMode="auto">
          <a:xfrm>
            <a:off x="815975" y="1400175"/>
            <a:ext cx="7467600" cy="923330"/>
            <a:chOff x="204768" y="1399405"/>
            <a:chExt cx="7467740" cy="923352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204768" y="1399405"/>
              <a:ext cx="7467740" cy="923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4000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ru-RU" sz="2000" b="1" smtClean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Конвертация </a:t>
              </a:r>
              <a:r>
                <a:rPr lang="ru-RU" sz="20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облигаций приводит к меньшему </a:t>
              </a:r>
              <a:br>
                <a:rPr lang="ru-RU" sz="20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</a:br>
              <a:r>
                <a:rPr lang="ru-RU" sz="20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разводнению акционерного капитала по сравнению с традиционной эмиссией акций.</a:t>
              </a:r>
            </a:p>
          </p:txBody>
        </p:sp>
        <p:sp>
          <p:nvSpPr>
            <p:cNvPr id="25" name="Овал 24"/>
            <p:cNvSpPr/>
            <p:nvPr/>
          </p:nvSpPr>
          <p:spPr bwMode="auto">
            <a:xfrm>
              <a:off x="603449" y="1498333"/>
              <a:ext cx="126000" cy="126000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65458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Эффект меньшего разводнения капитала при выпуске конвертируемых облигаций</a:t>
            </a: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624681" y="1200534"/>
            <a:ext cx="7894638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defRPr/>
            </a:pPr>
            <a:r>
              <a:rPr lang="ru-RU" b="1" u="sng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Пример</a:t>
            </a:r>
            <a:r>
              <a:rPr lang="ru-RU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. </a:t>
            </a:r>
          </a:p>
          <a:p>
            <a:pPr>
              <a:spcBef>
                <a:spcPts val="0"/>
              </a:spcBef>
              <a:spcAft>
                <a:spcPts val="400"/>
              </a:spcAft>
              <a:defRPr/>
            </a:pPr>
            <a:r>
              <a:rPr lang="ru-RU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Компания предполагает увеличить собственный капитал на 1 млрд. руб. Рыночная цена акций = 100 руб.</a:t>
            </a:r>
          </a:p>
          <a:p>
            <a:pPr>
              <a:spcBef>
                <a:spcPts val="0"/>
              </a:spcBef>
              <a:spcAft>
                <a:spcPts val="400"/>
              </a:spcAft>
              <a:defRPr/>
            </a:pPr>
            <a:r>
              <a:rPr lang="ru-RU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Вариант 1. </a:t>
            </a:r>
            <a:r>
              <a:rPr lang="ru-RU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Дополнительная эмиссия акций в количестве 10 млн. акций.</a:t>
            </a:r>
          </a:p>
          <a:p>
            <a:pPr>
              <a:spcBef>
                <a:spcPts val="0"/>
              </a:spcBef>
              <a:spcAft>
                <a:spcPts val="400"/>
              </a:spcAft>
              <a:defRPr/>
            </a:pPr>
            <a:r>
              <a:rPr lang="ru-RU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Вариант 2. </a:t>
            </a:r>
            <a:r>
              <a:rPr lang="ru-RU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Эмиссия конвертируемых облигаций и установление цены конвертации в размере 200 руб. Какое количество новых акций появится в результате конвертации?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Эффект меньшего разводнения капитала при выпуске конвертируемых облигаций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849438" y="1637533"/>
            <a:ext cx="5476520" cy="2653871"/>
            <a:chOff x="1849438" y="1637533"/>
            <a:chExt cx="5476520" cy="2653871"/>
          </a:xfrm>
        </p:grpSpPr>
        <p:sp>
          <p:nvSpPr>
            <p:cNvPr id="62" name="TextBox 61"/>
            <p:cNvSpPr txBox="1"/>
            <p:nvPr/>
          </p:nvSpPr>
          <p:spPr>
            <a:xfrm>
              <a:off x="5968701" y="3904101"/>
              <a:ext cx="735013" cy="3222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500" i="1" dirty="0">
                  <a:latin typeface="+mn-lt"/>
                  <a:ea typeface="ＭＳ Ｐゴシック"/>
                  <a:cs typeface="ＭＳ Ｐゴシック"/>
                </a:rPr>
                <a:t>Время</a:t>
              </a:r>
            </a:p>
          </p:txBody>
        </p:sp>
        <p:grpSp>
          <p:nvGrpSpPr>
            <p:cNvPr id="26628" name="Группа 9"/>
            <p:cNvGrpSpPr>
              <a:grpSpLocks/>
            </p:cNvGrpSpPr>
            <p:nvPr/>
          </p:nvGrpSpPr>
          <p:grpSpPr bwMode="auto">
            <a:xfrm>
              <a:off x="1849438" y="1637533"/>
              <a:ext cx="5476520" cy="2653871"/>
              <a:chOff x="505332" y="2806625"/>
              <a:chExt cx="5173896" cy="2170158"/>
            </a:xfrm>
          </p:grpSpPr>
          <p:grpSp>
            <p:nvGrpSpPr>
              <p:cNvPr id="26629" name="Группа 45"/>
              <p:cNvGrpSpPr>
                <a:grpSpLocks/>
              </p:cNvGrpSpPr>
              <p:nvPr/>
            </p:nvGrpSpPr>
            <p:grpSpPr bwMode="auto">
              <a:xfrm>
                <a:off x="505332" y="2806625"/>
                <a:ext cx="5173896" cy="2157458"/>
                <a:chOff x="555597" y="3289372"/>
                <a:chExt cx="5713436" cy="2964769"/>
              </a:xfrm>
            </p:grpSpPr>
            <p:cxnSp>
              <p:nvCxnSpPr>
                <p:cNvPr id="48" name="Прямая со стрелкой 47"/>
                <p:cNvCxnSpPr/>
                <p:nvPr/>
              </p:nvCxnSpPr>
              <p:spPr bwMode="auto">
                <a:xfrm>
                  <a:off x="1332231" y="5804735"/>
                  <a:ext cx="4175945" cy="0"/>
                </a:xfrm>
                <a:prstGeom prst="straightConnector1">
                  <a:avLst/>
                </a:prstGeom>
                <a:ln>
                  <a:headEnd type="none" w="med" len="med"/>
                  <a:tailEnd type="arrow"/>
                </a:ln>
                <a:extLst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Прямая соединительная линия 48"/>
                <p:cNvCxnSpPr/>
                <p:nvPr/>
              </p:nvCxnSpPr>
              <p:spPr bwMode="auto">
                <a:xfrm>
                  <a:off x="1332231" y="4220908"/>
                  <a:ext cx="2880386" cy="0"/>
                </a:xfrm>
                <a:prstGeom prst="line">
                  <a:avLst/>
                </a:prstGeom>
                <a:ln w="31750">
                  <a:headEnd type="none" w="med" len="med"/>
                  <a:tailEnd type="none" w="med" len="lg"/>
                </a:ln>
                <a:extLst/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Прямая соединительная линия 49"/>
                <p:cNvCxnSpPr/>
                <p:nvPr/>
              </p:nvCxnSpPr>
              <p:spPr bwMode="auto">
                <a:xfrm flipV="1">
                  <a:off x="1332231" y="3289372"/>
                  <a:ext cx="2734876" cy="1723449"/>
                </a:xfrm>
                <a:prstGeom prst="line">
                  <a:avLst/>
                </a:prstGeom>
                <a:ln w="31750">
                  <a:headEnd type="none" w="med" len="med"/>
                  <a:tailEnd type="none" w="med" len="lg"/>
                </a:ln>
                <a:extLst/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34" name="Прямая соединительная линия 50"/>
                <p:cNvCxnSpPr>
                  <a:cxnSpLocks noChangeShapeType="1"/>
                </p:cNvCxnSpPr>
                <p:nvPr/>
              </p:nvCxnSpPr>
              <p:spPr bwMode="auto">
                <a:xfrm>
                  <a:off x="3419872" y="3717032"/>
                  <a:ext cx="0" cy="2088232"/>
                </a:xfrm>
                <a:prstGeom prst="line">
                  <a:avLst/>
                </a:prstGeom>
                <a:noFill/>
                <a:ln w="19050" algn="ctr">
                  <a:solidFill>
                    <a:schemeClr val="tx1"/>
                  </a:solidFill>
                  <a:prstDash val="dash"/>
                  <a:round/>
                  <a:headEnd/>
                  <a:tailEnd type="none" w="med" len="lg"/>
                </a:ln>
              </p:spPr>
            </p:cxnSp>
            <p:sp>
              <p:nvSpPr>
                <p:cNvPr id="52" name="TextBox 51"/>
                <p:cNvSpPr txBox="1"/>
                <p:nvPr/>
              </p:nvSpPr>
              <p:spPr>
                <a:xfrm>
                  <a:off x="562610" y="3980934"/>
                  <a:ext cx="774882" cy="466858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ru-RU" sz="1600" dirty="0">
                      <a:latin typeface="+mn-lt"/>
                      <a:ea typeface="ＭＳ Ｐゴシック"/>
                      <a:cs typeface="ＭＳ Ｐゴシック"/>
                    </a:rPr>
                    <a:t>200 р.</a:t>
                  </a: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555597" y="4781573"/>
                  <a:ext cx="781894" cy="506127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ru-RU" sz="1600" dirty="0">
                      <a:latin typeface="+mn-lt"/>
                      <a:ea typeface="ＭＳ Ｐゴシック"/>
                      <a:cs typeface="ＭＳ Ｐゴシック"/>
                    </a:rPr>
                    <a:t>100 р</a:t>
                  </a:r>
                  <a:r>
                    <a:rPr lang="ru-RU" dirty="0">
                      <a:latin typeface="+mn-lt"/>
                      <a:ea typeface="ＭＳ Ｐゴシック"/>
                      <a:cs typeface="ＭＳ Ｐゴシック"/>
                    </a:rPr>
                    <a:t>.</a:t>
                  </a: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1167437" y="5745832"/>
                  <a:ext cx="376923" cy="508309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dirty="0">
                      <a:latin typeface="+mn-lt"/>
                      <a:ea typeface="ＭＳ Ｐゴシック"/>
                      <a:cs typeface="ＭＳ Ｐゴシック"/>
                    </a:rPr>
                    <a:t>t</a:t>
                  </a:r>
                  <a:r>
                    <a:rPr lang="en-US" baseline="-25000" dirty="0">
                      <a:latin typeface="+mn-lt"/>
                      <a:ea typeface="ＭＳ Ｐゴシック"/>
                      <a:cs typeface="ＭＳ Ｐゴシック"/>
                    </a:rPr>
                    <a:t>0</a:t>
                  </a:r>
                  <a:endParaRPr lang="ru-RU" baseline="-25000" dirty="0">
                    <a:latin typeface="+mn-lt"/>
                    <a:ea typeface="ＭＳ Ｐゴシック"/>
                    <a:cs typeface="ＭＳ Ｐゴシック"/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643253" y="3319914"/>
                  <a:ext cx="667940" cy="442862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ru-RU" sz="1500" i="1" dirty="0">
                      <a:latin typeface="+mn-lt"/>
                      <a:ea typeface="ＭＳ Ｐゴシック"/>
                      <a:cs typeface="ＭＳ Ｐゴシック"/>
                    </a:rPr>
                    <a:t>Цена</a:t>
                  </a: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1863429" y="3350298"/>
                  <a:ext cx="1320103" cy="464677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ru-RU" sz="1600" dirty="0">
                      <a:latin typeface="+mn-lt"/>
                      <a:ea typeface="ＭＳ Ｐゴシック"/>
                      <a:cs typeface="ＭＳ Ｐゴシック"/>
                    </a:rPr>
                    <a:t>Цена акции</a:t>
                  </a:r>
                </a:p>
              </p:txBody>
            </p:sp>
            <p:cxnSp>
              <p:nvCxnSpPr>
                <p:cNvPr id="58" name="Прямая со стрелкой 57"/>
                <p:cNvCxnSpPr/>
                <p:nvPr/>
              </p:nvCxnSpPr>
              <p:spPr bwMode="auto">
                <a:xfrm>
                  <a:off x="1924788" y="3716962"/>
                  <a:ext cx="1286794" cy="0"/>
                </a:xfrm>
                <a:prstGeom prst="straightConnector1">
                  <a:avLst/>
                </a:prstGeom>
                <a:ln>
                  <a:headEnd type="none" w="med" len="med"/>
                  <a:tailEnd type="arrow"/>
                </a:ln>
                <a:ex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9" name="TextBox 58"/>
                <p:cNvSpPr txBox="1"/>
                <p:nvPr/>
              </p:nvSpPr>
              <p:spPr>
                <a:xfrm>
                  <a:off x="4284495" y="3616149"/>
                  <a:ext cx="1984538" cy="464676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ru-RU" sz="1600" dirty="0">
                      <a:latin typeface="+mn-lt"/>
                      <a:ea typeface="ＭＳ Ｐゴシック"/>
                      <a:cs typeface="ＭＳ Ｐゴシック"/>
                    </a:rPr>
                    <a:t>Цена конвертации</a:t>
                  </a:r>
                </a:p>
              </p:txBody>
            </p:sp>
            <p:cxnSp>
              <p:nvCxnSpPr>
                <p:cNvPr id="60" name="Прямая соединительная линия 59"/>
                <p:cNvCxnSpPr/>
                <p:nvPr/>
              </p:nvCxnSpPr>
              <p:spPr bwMode="auto">
                <a:xfrm flipH="1">
                  <a:off x="4284495" y="3985297"/>
                  <a:ext cx="1944217" cy="0"/>
                </a:xfrm>
                <a:prstGeom prst="line">
                  <a:avLst/>
                </a:prstGeom>
                <a:ln>
                  <a:headEnd type="none" w="med" len="med"/>
                  <a:tailEnd type="none" w="med" len="lg"/>
                </a:ln>
                <a:ex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Прямая со стрелкой 60"/>
                <p:cNvCxnSpPr/>
                <p:nvPr/>
              </p:nvCxnSpPr>
              <p:spPr bwMode="auto">
                <a:xfrm flipH="1">
                  <a:off x="3995230" y="3985297"/>
                  <a:ext cx="289265" cy="170163"/>
                </a:xfrm>
                <a:prstGeom prst="straightConnector1">
                  <a:avLst/>
                </a:prstGeom>
                <a:ln>
                  <a:headEnd type="none" w="med" len="med"/>
                  <a:tailEnd type="arrow"/>
                </a:ln>
                <a:ex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Прямая со стрелкой 46"/>
                <p:cNvCxnSpPr/>
                <p:nvPr/>
              </p:nvCxnSpPr>
              <p:spPr bwMode="auto">
                <a:xfrm flipV="1">
                  <a:off x="1332231" y="3378817"/>
                  <a:ext cx="0" cy="2425918"/>
                </a:xfrm>
                <a:prstGeom prst="straightConnector1">
                  <a:avLst/>
                </a:prstGeom>
                <a:ln>
                  <a:headEnd type="none" w="med" len="med"/>
                  <a:tailEnd type="arrow"/>
                </a:ln>
                <a:extLst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" name="TextBox 62"/>
              <p:cNvSpPr txBox="1"/>
              <p:nvPr/>
            </p:nvSpPr>
            <p:spPr>
              <a:xfrm>
                <a:off x="2929554" y="4606887"/>
                <a:ext cx="339740" cy="36989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dirty="0">
                    <a:latin typeface="+mn-lt"/>
                    <a:ea typeface="ＭＳ Ｐゴシック"/>
                    <a:cs typeface="ＭＳ Ｐゴシック"/>
                  </a:rPr>
                  <a:t>t</a:t>
                </a:r>
                <a:r>
                  <a:rPr lang="en-US" baseline="-25000" dirty="0">
                    <a:latin typeface="+mn-lt"/>
                    <a:ea typeface="ＭＳ Ｐゴシック"/>
                    <a:cs typeface="ＭＳ Ｐゴシック"/>
                  </a:rPr>
                  <a:t>k</a:t>
                </a:r>
                <a:endParaRPr lang="ru-RU" baseline="-25000" dirty="0">
                  <a:latin typeface="+mn-lt"/>
                  <a:ea typeface="ＭＳ Ｐゴシック"/>
                  <a:cs typeface="ＭＳ Ｐゴシック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26689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Механизм выпуска и конвертации облигаций</a:t>
            </a:r>
          </a:p>
        </p:txBody>
      </p:sp>
      <p:grpSp>
        <p:nvGrpSpPr>
          <p:cNvPr id="27650" name="Группа 12"/>
          <p:cNvGrpSpPr>
            <a:grpSpLocks/>
          </p:cNvGrpSpPr>
          <p:nvPr/>
        </p:nvGrpSpPr>
        <p:grpSpPr bwMode="auto">
          <a:xfrm>
            <a:off x="696913" y="1057275"/>
            <a:ext cx="7477125" cy="3795713"/>
            <a:chOff x="424351" y="1056865"/>
            <a:chExt cx="7476927" cy="3795422"/>
          </a:xfrm>
        </p:grpSpPr>
        <p:sp>
          <p:nvSpPr>
            <p:cNvPr id="95" name="Прямоугольник 94"/>
            <p:cNvSpPr/>
            <p:nvPr/>
          </p:nvSpPr>
          <p:spPr>
            <a:xfrm>
              <a:off x="3486557" y="1982307"/>
              <a:ext cx="1427125" cy="89051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grpSp>
          <p:nvGrpSpPr>
            <p:cNvPr id="27652" name="Группа 11"/>
            <p:cNvGrpSpPr>
              <a:grpSpLocks/>
            </p:cNvGrpSpPr>
            <p:nvPr/>
          </p:nvGrpSpPr>
          <p:grpSpPr bwMode="auto">
            <a:xfrm>
              <a:off x="424351" y="1056865"/>
              <a:ext cx="7476927" cy="3795422"/>
              <a:chOff x="424351" y="1056865"/>
              <a:chExt cx="7476927" cy="3795422"/>
            </a:xfrm>
          </p:grpSpPr>
          <p:sp>
            <p:nvSpPr>
              <p:cNvPr id="99" name="Овал 98"/>
              <p:cNvSpPr/>
              <p:nvPr/>
            </p:nvSpPr>
            <p:spPr>
              <a:xfrm>
                <a:off x="550944" y="2436554"/>
                <a:ext cx="1561871" cy="573401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grpSp>
            <p:nvGrpSpPr>
              <p:cNvPr id="27656" name="Группа 1"/>
              <p:cNvGrpSpPr>
                <a:grpSpLocks/>
              </p:cNvGrpSpPr>
              <p:nvPr/>
            </p:nvGrpSpPr>
            <p:grpSpPr bwMode="auto">
              <a:xfrm>
                <a:off x="3286967" y="1056865"/>
                <a:ext cx="1692599" cy="595109"/>
                <a:chOff x="812125" y="2203576"/>
                <a:chExt cx="1692599" cy="595109"/>
              </a:xfrm>
            </p:grpSpPr>
            <p:sp>
              <p:nvSpPr>
                <p:cNvPr id="34" name="Скругленный прямоугольник 33"/>
                <p:cNvSpPr/>
                <p:nvPr/>
              </p:nvSpPr>
              <p:spPr>
                <a:xfrm>
                  <a:off x="811695" y="2203576"/>
                  <a:ext cx="1693818" cy="595267"/>
                </a:xfrm>
                <a:prstGeom prst="roundRect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887893" y="2203576"/>
                  <a:ext cx="1552534" cy="590504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 defTabSz="914400">
                    <a:lnSpc>
                      <a:spcPct val="90000"/>
                    </a:lnSpc>
                    <a:defRPr/>
                  </a:pPr>
                  <a:r>
                    <a:rPr lang="ru-RU" b="1" kern="0" dirty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Компания </a:t>
                  </a:r>
                  <a:br>
                    <a:rPr lang="ru-RU" b="1" kern="0" dirty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</a:br>
                  <a:r>
                    <a:rPr lang="ru-RU" b="1" kern="0" dirty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(АО)</a:t>
                  </a:r>
                </a:p>
              </p:txBody>
            </p:sp>
          </p:grpSp>
          <p:sp>
            <p:nvSpPr>
              <p:cNvPr id="42" name="Line 30"/>
              <p:cNvSpPr>
                <a:spLocks noChangeShapeType="1"/>
              </p:cNvSpPr>
              <p:nvPr/>
            </p:nvSpPr>
            <p:spPr bwMode="auto">
              <a:xfrm>
                <a:off x="4980355" y="1352117"/>
                <a:ext cx="1893837" cy="0"/>
              </a:xfrm>
              <a:prstGeom prst="line">
                <a:avLst/>
              </a:prstGeom>
              <a:ln w="31750">
                <a:headEnd/>
                <a:tailEnd type="none" w="med" len="sm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45" name="Text Box 16"/>
              <p:cNvSpPr txBox="1">
                <a:spLocks noChangeArrowheads="1"/>
              </p:cNvSpPr>
              <p:nvPr/>
            </p:nvSpPr>
            <p:spPr bwMode="auto">
              <a:xfrm>
                <a:off x="660882" y="2488680"/>
                <a:ext cx="1452525" cy="4905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ru-RU" altLang="ru-RU" sz="1600" b="1" dirty="0">
                    <a:latin typeface="+mn-lt"/>
                    <a:ea typeface="ＭＳ Ｐゴシック"/>
                    <a:cs typeface="ＭＳ Ｐゴシック"/>
                  </a:rPr>
                  <a:t>Дочернее предприятие</a:t>
                </a:r>
              </a:p>
            </p:txBody>
          </p:sp>
          <p:sp>
            <p:nvSpPr>
              <p:cNvPr id="46" name="Text Box 18"/>
              <p:cNvSpPr txBox="1">
                <a:spLocks noChangeArrowheads="1"/>
              </p:cNvSpPr>
              <p:nvPr/>
            </p:nvSpPr>
            <p:spPr bwMode="auto">
              <a:xfrm>
                <a:off x="3486557" y="1999768"/>
                <a:ext cx="1427125" cy="87940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ru-RU" altLang="ru-RU" sz="1600" b="1" dirty="0">
                    <a:solidFill>
                      <a:srgbClr val="0B2453"/>
                    </a:solidFill>
                    <a:latin typeface="+mn-lt"/>
                    <a:ea typeface="ＭＳ Ｐゴシック"/>
                    <a:cs typeface="ＭＳ Ｐゴシック"/>
                  </a:rPr>
                  <a:t>Решение о ликвидации дочернего предприятия</a:t>
                </a:r>
              </a:p>
            </p:txBody>
          </p:sp>
          <p:grpSp>
            <p:nvGrpSpPr>
              <p:cNvPr id="27660" name="Группа 5"/>
              <p:cNvGrpSpPr>
                <a:grpSpLocks/>
              </p:cNvGrpSpPr>
              <p:nvPr/>
            </p:nvGrpSpPr>
            <p:grpSpPr bwMode="auto">
              <a:xfrm>
                <a:off x="424351" y="3348863"/>
                <a:ext cx="1912920" cy="499724"/>
                <a:chOff x="424351" y="3348863"/>
                <a:chExt cx="1912920" cy="499724"/>
              </a:xfrm>
            </p:grpSpPr>
            <p:sp>
              <p:nvSpPr>
                <p:cNvPr id="97" name="Прямоугольник 96"/>
                <p:cNvSpPr/>
                <p:nvPr/>
              </p:nvSpPr>
              <p:spPr>
                <a:xfrm>
                  <a:off x="465625" y="3349039"/>
                  <a:ext cx="1800177" cy="500025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48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424351" y="3358563"/>
                  <a:ext cx="1912886" cy="487326"/>
                </a:xfrm>
                <a:prstGeom prst="rect">
                  <a:avLst/>
                </a:prstGeom>
                <a:noFill/>
                <a:ln>
                  <a:noFill/>
                </a:ln>
                <a:extLst/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ru-RU" altLang="ru-RU" sz="1600" b="1" dirty="0">
                      <a:solidFill>
                        <a:srgbClr val="0B2453"/>
                      </a:solidFill>
                      <a:latin typeface="+mn-lt"/>
                      <a:ea typeface="ＭＳ Ｐゴシック"/>
                      <a:cs typeface="ＭＳ Ｐゴシック"/>
                    </a:rPr>
                    <a:t>Передача активов в компанию</a:t>
                  </a:r>
                </a:p>
              </p:txBody>
            </p:sp>
          </p:grpSp>
          <p:grpSp>
            <p:nvGrpSpPr>
              <p:cNvPr id="27661" name="Группа 4"/>
              <p:cNvGrpSpPr>
                <a:grpSpLocks/>
              </p:cNvGrpSpPr>
              <p:nvPr/>
            </p:nvGrpSpPr>
            <p:grpSpPr bwMode="auto">
              <a:xfrm>
                <a:off x="3488930" y="3145203"/>
                <a:ext cx="1427713" cy="714945"/>
                <a:chOff x="3562077" y="3046320"/>
                <a:chExt cx="1427713" cy="714945"/>
              </a:xfrm>
            </p:grpSpPr>
            <p:sp>
              <p:nvSpPr>
                <p:cNvPr id="96" name="Прямоугольник 95"/>
                <p:cNvSpPr/>
                <p:nvPr/>
              </p:nvSpPr>
              <p:spPr>
                <a:xfrm>
                  <a:off x="3561292" y="3046972"/>
                  <a:ext cx="1428712" cy="714320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49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3631140" y="3062846"/>
                  <a:ext cx="1282666" cy="682572"/>
                </a:xfrm>
                <a:prstGeom prst="rect">
                  <a:avLst/>
                </a:prstGeom>
                <a:noFill/>
                <a:ln>
                  <a:noFill/>
                </a:ln>
                <a:extLst/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ru-RU" altLang="ru-RU" sz="1600" b="1" dirty="0">
                      <a:solidFill>
                        <a:srgbClr val="0B2453"/>
                      </a:solidFill>
                      <a:latin typeface="+mn-lt"/>
                      <a:ea typeface="ＭＳ Ｐゴシック"/>
                      <a:cs typeface="ＭＳ Ｐゴシック"/>
                    </a:rPr>
                    <a:t>Передача облигаций в компанию</a:t>
                  </a:r>
                </a:p>
              </p:txBody>
            </p:sp>
          </p:grpSp>
          <p:grpSp>
            <p:nvGrpSpPr>
              <p:cNvPr id="27662" name="Группа 7"/>
              <p:cNvGrpSpPr>
                <a:grpSpLocks/>
              </p:cNvGrpSpPr>
              <p:nvPr/>
            </p:nvGrpSpPr>
            <p:grpSpPr bwMode="auto">
              <a:xfrm>
                <a:off x="2969624" y="4169023"/>
                <a:ext cx="2435433" cy="683264"/>
                <a:chOff x="2969624" y="4095093"/>
                <a:chExt cx="2435433" cy="683264"/>
              </a:xfrm>
            </p:grpSpPr>
            <p:sp>
              <p:nvSpPr>
                <p:cNvPr id="102" name="Прямоугольник 101"/>
                <p:cNvSpPr/>
                <p:nvPr/>
              </p:nvSpPr>
              <p:spPr>
                <a:xfrm>
                  <a:off x="2969046" y="4095784"/>
                  <a:ext cx="2436749" cy="669874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51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3037307" y="4095784"/>
                  <a:ext cx="2303401" cy="682573"/>
                </a:xfrm>
                <a:prstGeom prst="rect">
                  <a:avLst/>
                </a:prstGeom>
                <a:noFill/>
                <a:ln>
                  <a:noFill/>
                </a:ln>
                <a:extLst/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ru-RU" altLang="ru-RU" sz="1600" b="1" dirty="0">
                      <a:solidFill>
                        <a:srgbClr val="0B2453"/>
                      </a:solidFill>
                      <a:latin typeface="+mn-lt"/>
                      <a:ea typeface="ＭＳ Ｐゴシック"/>
                      <a:cs typeface="ＭＳ Ｐゴシック"/>
                    </a:rPr>
                    <a:t>Погашение компанией облигаций и передача акций инвесторам</a:t>
                  </a:r>
                </a:p>
              </p:txBody>
            </p:sp>
          </p:grpSp>
          <p:sp>
            <p:nvSpPr>
              <p:cNvPr id="52" name="Line 25"/>
              <p:cNvSpPr>
                <a:spLocks noChangeShapeType="1"/>
              </p:cNvSpPr>
              <p:nvPr/>
            </p:nvSpPr>
            <p:spPr bwMode="auto">
              <a:xfrm>
                <a:off x="4134240" y="1652132"/>
                <a:ext cx="0" cy="330175"/>
              </a:xfrm>
              <a:prstGeom prst="line">
                <a:avLst/>
              </a:prstGeom>
              <a:ln w="31750">
                <a:prstDash val="sysDash"/>
                <a:headEnd/>
                <a:tailEnd type="arrow" w="med" len="sm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53" name="Line 26"/>
              <p:cNvSpPr>
                <a:spLocks noChangeShapeType="1"/>
              </p:cNvSpPr>
              <p:nvPr/>
            </p:nvSpPr>
            <p:spPr bwMode="auto">
              <a:xfrm flipH="1" flipV="1">
                <a:off x="2122931" y="2726787"/>
                <a:ext cx="1363626" cy="0"/>
              </a:xfrm>
              <a:prstGeom prst="line">
                <a:avLst/>
              </a:prstGeom>
              <a:ln w="31750">
                <a:prstDash val="sysDash"/>
                <a:headEnd/>
                <a:tailEnd type="arrow" w="med" len="sm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54" name="Line 27"/>
              <p:cNvSpPr>
                <a:spLocks noChangeShapeType="1"/>
              </p:cNvSpPr>
              <p:nvPr/>
            </p:nvSpPr>
            <p:spPr bwMode="auto">
              <a:xfrm>
                <a:off x="1375238" y="1352117"/>
                <a:ext cx="0" cy="211122"/>
              </a:xfrm>
              <a:prstGeom prst="line">
                <a:avLst/>
              </a:prstGeom>
              <a:ln w="31750">
                <a:headEnd/>
                <a:tailEnd type="arrow" w="med" len="sm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55" name="Line 28"/>
              <p:cNvSpPr>
                <a:spLocks noChangeShapeType="1"/>
              </p:cNvSpPr>
              <p:nvPr/>
            </p:nvSpPr>
            <p:spPr bwMode="auto">
              <a:xfrm>
                <a:off x="1375238" y="1352117"/>
                <a:ext cx="1911299" cy="0"/>
              </a:xfrm>
              <a:prstGeom prst="line">
                <a:avLst/>
              </a:prstGeom>
              <a:ln w="31750">
                <a:headEnd/>
                <a:tailEnd type="none" w="med" len="sm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57" name="Line 31"/>
              <p:cNvSpPr>
                <a:spLocks noChangeShapeType="1"/>
              </p:cNvSpPr>
              <p:nvPr/>
            </p:nvSpPr>
            <p:spPr bwMode="auto">
              <a:xfrm>
                <a:off x="1375238" y="2190253"/>
                <a:ext cx="0" cy="246044"/>
              </a:xfrm>
              <a:prstGeom prst="line">
                <a:avLst/>
              </a:prstGeom>
              <a:ln w="31750">
                <a:headEnd/>
                <a:tailEnd type="arrow" w="med" len="sm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58" name="Line 32"/>
              <p:cNvSpPr>
                <a:spLocks noChangeShapeType="1"/>
              </p:cNvSpPr>
              <p:nvPr/>
            </p:nvSpPr>
            <p:spPr bwMode="auto">
              <a:xfrm>
                <a:off x="1375238" y="3014103"/>
                <a:ext cx="0" cy="334936"/>
              </a:xfrm>
              <a:prstGeom prst="line">
                <a:avLst/>
              </a:prstGeom>
              <a:ln w="31750">
                <a:headEnd/>
                <a:tailEnd type="arrow" w="med" len="sm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59" name="Line 33"/>
              <p:cNvSpPr>
                <a:spLocks noChangeShapeType="1"/>
              </p:cNvSpPr>
              <p:nvPr/>
            </p:nvSpPr>
            <p:spPr bwMode="auto">
              <a:xfrm>
                <a:off x="1375238" y="4511000"/>
                <a:ext cx="1593808" cy="0"/>
              </a:xfrm>
              <a:prstGeom prst="line">
                <a:avLst/>
              </a:prstGeom>
              <a:ln w="31750">
                <a:headEnd/>
                <a:tailEnd type="arrow" w="med" len="sm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60" name="Line 34"/>
              <p:cNvSpPr>
                <a:spLocks noChangeShapeType="1"/>
              </p:cNvSpPr>
              <p:nvPr/>
            </p:nvSpPr>
            <p:spPr bwMode="auto">
              <a:xfrm flipV="1">
                <a:off x="1375238" y="3860175"/>
                <a:ext cx="0" cy="650825"/>
              </a:xfrm>
              <a:prstGeom prst="line">
                <a:avLst/>
              </a:prstGeom>
              <a:ln w="31750">
                <a:headEnd/>
                <a:tailEnd type="none" w="med" len="sm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61" name="Line 35"/>
              <p:cNvSpPr>
                <a:spLocks noChangeShapeType="1"/>
              </p:cNvSpPr>
              <p:nvPr/>
            </p:nvSpPr>
            <p:spPr bwMode="auto">
              <a:xfrm>
                <a:off x="4159639" y="3860175"/>
                <a:ext cx="0" cy="309539"/>
              </a:xfrm>
              <a:prstGeom prst="line">
                <a:avLst/>
              </a:prstGeom>
              <a:ln w="31750">
                <a:headEnd/>
                <a:tailEnd type="arrow" w="med" len="sm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62" name="Line 36"/>
              <p:cNvSpPr>
                <a:spLocks noChangeShapeType="1"/>
              </p:cNvSpPr>
              <p:nvPr/>
            </p:nvSpPr>
            <p:spPr bwMode="auto">
              <a:xfrm>
                <a:off x="5405794" y="4511000"/>
                <a:ext cx="2495484" cy="0"/>
              </a:xfrm>
              <a:prstGeom prst="line">
                <a:avLst/>
              </a:prstGeom>
              <a:ln w="31750">
                <a:headEnd/>
                <a:tailEnd type="none" w="med" len="sm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sp>
            <p:nvSpPr>
              <p:cNvPr id="64" name="Line 39"/>
              <p:cNvSpPr>
                <a:spLocks noChangeShapeType="1"/>
              </p:cNvSpPr>
              <p:nvPr/>
            </p:nvSpPr>
            <p:spPr bwMode="auto">
              <a:xfrm flipH="1">
                <a:off x="4916857" y="3763345"/>
                <a:ext cx="1247742" cy="0"/>
              </a:xfrm>
              <a:prstGeom prst="line">
                <a:avLst/>
              </a:prstGeom>
              <a:ln w="31750">
                <a:headEnd/>
                <a:tailEnd type="arrow" w="med" len="sm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srgbClr val="0B2453"/>
                  </a:solidFill>
                </a:endParaRPr>
              </a:p>
            </p:txBody>
          </p:sp>
          <p:grpSp>
            <p:nvGrpSpPr>
              <p:cNvPr id="27674" name="Группа 74"/>
              <p:cNvGrpSpPr>
                <a:grpSpLocks/>
              </p:cNvGrpSpPr>
              <p:nvPr/>
            </p:nvGrpSpPr>
            <p:grpSpPr bwMode="auto">
              <a:xfrm>
                <a:off x="424351" y="1564014"/>
                <a:ext cx="2008800" cy="648000"/>
                <a:chOff x="812124" y="2199450"/>
                <a:chExt cx="2027732" cy="713521"/>
              </a:xfrm>
            </p:grpSpPr>
            <p:sp>
              <p:nvSpPr>
                <p:cNvPr id="76" name="Скругленный прямоугольник 75"/>
                <p:cNvSpPr/>
                <p:nvPr/>
              </p:nvSpPr>
              <p:spPr>
                <a:xfrm>
                  <a:off x="812124" y="2198597"/>
                  <a:ext cx="2027060" cy="714883"/>
                </a:xfrm>
                <a:prstGeom prst="roundRect">
                  <a:avLst/>
                </a:prstGeom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81" name="Rectangle 10"/>
                <p:cNvSpPr>
                  <a:spLocks noChangeArrowheads="1"/>
                </p:cNvSpPr>
                <p:nvPr/>
              </p:nvSpPr>
              <p:spPr bwMode="auto">
                <a:xfrm>
                  <a:off x="1050884" y="2272008"/>
                  <a:ext cx="1549540" cy="590784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 defTabSz="914400">
                    <a:lnSpc>
                      <a:spcPct val="80000"/>
                    </a:lnSpc>
                    <a:defRPr/>
                  </a:pPr>
                  <a:r>
                    <a:rPr lang="ru-RU" b="1" kern="0" dirty="0">
                      <a:solidFill>
                        <a:srgbClr val="000000"/>
                      </a:solidFill>
                      <a:latin typeface="Calibri"/>
                      <a:ea typeface="ＭＳ Ｐゴシック"/>
                      <a:cs typeface="ＭＳ Ｐゴシック"/>
                    </a:rPr>
                    <a:t>Эмиссия акций</a:t>
                  </a:r>
                </a:p>
              </p:txBody>
            </p:sp>
          </p:grpSp>
          <p:grpSp>
            <p:nvGrpSpPr>
              <p:cNvPr id="27675" name="Группа 10"/>
              <p:cNvGrpSpPr>
                <a:grpSpLocks/>
              </p:cNvGrpSpPr>
              <p:nvPr/>
            </p:nvGrpSpPr>
            <p:grpSpPr bwMode="auto">
              <a:xfrm>
                <a:off x="5858577" y="1352330"/>
                <a:ext cx="2042701" cy="3158325"/>
                <a:chOff x="6374468" y="1352330"/>
                <a:chExt cx="2042701" cy="3158325"/>
              </a:xfrm>
            </p:grpSpPr>
            <p:sp>
              <p:nvSpPr>
                <p:cNvPr id="41" name="Line 46"/>
                <p:cNvSpPr>
                  <a:spLocks noChangeShapeType="1"/>
                </p:cNvSpPr>
                <p:nvPr/>
              </p:nvSpPr>
              <p:spPr bwMode="auto">
                <a:xfrm>
                  <a:off x="7836159" y="3442695"/>
                  <a:ext cx="217481" cy="241282"/>
                </a:xfrm>
                <a:prstGeom prst="line">
                  <a:avLst/>
                </a:prstGeom>
                <a:ln w="31750">
                  <a:headEnd/>
                  <a:tailEnd type="arrow" w="med" len="sm"/>
                </a:ln>
                <a:ex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dirty="0">
                    <a:solidFill>
                      <a:srgbClr val="0B2453"/>
                    </a:solidFill>
                  </a:endParaRPr>
                </a:p>
              </p:txBody>
            </p:sp>
            <p:sp>
              <p:nvSpPr>
                <p:cNvPr id="38" name="Прямоугольник 37"/>
                <p:cNvSpPr/>
                <p:nvPr/>
              </p:nvSpPr>
              <p:spPr>
                <a:xfrm>
                  <a:off x="6478882" y="2366452"/>
                  <a:ext cx="1800177" cy="500024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47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658265" y="2377563"/>
                  <a:ext cx="1452524" cy="479388"/>
                </a:xfrm>
                <a:prstGeom prst="rect">
                  <a:avLst/>
                </a:prstGeom>
                <a:noFill/>
                <a:ln>
                  <a:noFill/>
                </a:ln>
                <a:extLst/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ru-RU" altLang="ru-RU" sz="1600" b="1" dirty="0">
                      <a:solidFill>
                        <a:srgbClr val="0B2453"/>
                      </a:solidFill>
                      <a:latin typeface="+mn-lt"/>
                      <a:ea typeface="ＭＳ Ｐゴシック"/>
                      <a:cs typeface="ＭＳ Ｐゴシック"/>
                    </a:rPr>
                    <a:t>Размещение облигаций</a:t>
                  </a:r>
                </a:p>
              </p:txBody>
            </p:sp>
            <p:grpSp>
              <p:nvGrpSpPr>
                <p:cNvPr id="27679" name="Группа 8"/>
                <p:cNvGrpSpPr>
                  <a:grpSpLocks/>
                </p:cNvGrpSpPr>
                <p:nvPr/>
              </p:nvGrpSpPr>
              <p:grpSpPr bwMode="auto">
                <a:xfrm>
                  <a:off x="6384488" y="3677064"/>
                  <a:ext cx="2032681" cy="670773"/>
                  <a:chOff x="6261637" y="3654573"/>
                  <a:chExt cx="2032681" cy="670773"/>
                </a:xfrm>
              </p:grpSpPr>
              <p:sp>
                <p:nvSpPr>
                  <p:cNvPr id="103" name="Прямоугольник 102"/>
                  <p:cNvSpPr/>
                  <p:nvPr/>
                </p:nvSpPr>
                <p:spPr>
                  <a:xfrm>
                    <a:off x="6557639" y="3661485"/>
                    <a:ext cx="1428712" cy="652412"/>
                  </a:xfrm>
                  <a:prstGeom prst="rect">
                    <a:avLst/>
                  </a:prstGeom>
                </p:spPr>
                <p:style>
                  <a:lnRef idx="1">
                    <a:schemeClr val="accent5"/>
                  </a:lnRef>
                  <a:fillRef idx="2">
                    <a:schemeClr val="accent5"/>
                  </a:fillRef>
                  <a:effectRef idx="1">
                    <a:schemeClr val="accent5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 dirty="0"/>
                  </a:p>
                </p:txBody>
              </p:sp>
              <p:sp>
                <p:nvSpPr>
                  <p:cNvPr id="50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60784" y="3655136"/>
                    <a:ext cx="2033534" cy="669874"/>
                  </a:xfrm>
                  <a:prstGeom prst="rect">
                    <a:avLst/>
                  </a:prstGeom>
                  <a:noFill/>
                  <a:ln>
                    <a:noFill/>
                  </a:ln>
                  <a:extLst/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 eaLnBrk="1" hangingPunct="1">
                      <a:lnSpc>
                        <a:spcPct val="80000"/>
                      </a:lnSpc>
                      <a:spcBef>
                        <a:spcPts val="0"/>
                      </a:spcBef>
                      <a:defRPr/>
                    </a:pPr>
                    <a:r>
                      <a:rPr lang="ru-RU" altLang="ru-RU" sz="1600" b="1" dirty="0">
                        <a:solidFill>
                          <a:srgbClr val="0B2453"/>
                        </a:solidFill>
                        <a:latin typeface="+mn-lt"/>
                        <a:ea typeface="ＭＳ Ｐゴシック"/>
                        <a:cs typeface="ＭＳ Ｐゴシック"/>
                      </a:rPr>
                      <a:t>Решение о конвертации облигаций</a:t>
                    </a:r>
                  </a:p>
                </p:txBody>
              </p:sp>
            </p:grpSp>
            <p:sp>
              <p:nvSpPr>
                <p:cNvPr id="56" name="Line 29"/>
                <p:cNvSpPr>
                  <a:spLocks noChangeShapeType="1"/>
                </p:cNvSpPr>
                <p:nvPr/>
              </p:nvSpPr>
              <p:spPr bwMode="auto">
                <a:xfrm>
                  <a:off x="7385321" y="1352117"/>
                  <a:ext cx="0" cy="211122"/>
                </a:xfrm>
                <a:prstGeom prst="line">
                  <a:avLst/>
                </a:prstGeom>
                <a:ln w="31750">
                  <a:headEnd/>
                  <a:tailEnd type="arrow" w="med" len="sm"/>
                </a:ln>
                <a:ex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dirty="0">
                    <a:solidFill>
                      <a:srgbClr val="0B2453"/>
                    </a:solidFill>
                  </a:endParaRPr>
                </a:p>
              </p:txBody>
            </p:sp>
            <p:sp>
              <p:nvSpPr>
                <p:cNvPr id="63" name="Line 37"/>
                <p:cNvSpPr>
                  <a:spLocks noChangeShapeType="1"/>
                </p:cNvSpPr>
                <p:nvPr/>
              </p:nvSpPr>
              <p:spPr bwMode="auto">
                <a:xfrm flipV="1">
                  <a:off x="8417169" y="3288719"/>
                  <a:ext cx="0" cy="1222281"/>
                </a:xfrm>
                <a:prstGeom prst="line">
                  <a:avLst/>
                </a:prstGeom>
                <a:ln w="31750">
                  <a:headEnd/>
                  <a:tailEnd/>
                </a:ln>
                <a:ex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dirty="0">
                    <a:solidFill>
                      <a:srgbClr val="0B2453"/>
                    </a:solidFill>
                  </a:endParaRPr>
                </a:p>
              </p:txBody>
            </p:sp>
            <p:sp>
              <p:nvSpPr>
                <p:cNvPr id="65" name="Line 40"/>
                <p:cNvSpPr>
                  <a:spLocks noChangeShapeType="1"/>
                </p:cNvSpPr>
                <p:nvPr/>
              </p:nvSpPr>
              <p:spPr bwMode="auto">
                <a:xfrm>
                  <a:off x="7385321" y="2210889"/>
                  <a:ext cx="0" cy="155563"/>
                </a:xfrm>
                <a:prstGeom prst="line">
                  <a:avLst/>
                </a:prstGeom>
                <a:ln w="31750">
                  <a:headEnd/>
                  <a:tailEnd type="arrow" w="med" len="sm"/>
                </a:ln>
                <a:ex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dirty="0">
                    <a:solidFill>
                      <a:srgbClr val="0B2453"/>
                    </a:solidFill>
                  </a:endParaRPr>
                </a:p>
              </p:txBody>
            </p:sp>
            <p:sp>
              <p:nvSpPr>
                <p:cNvPr id="66" name="Line 41"/>
                <p:cNvSpPr>
                  <a:spLocks noChangeShapeType="1"/>
                </p:cNvSpPr>
                <p:nvPr/>
              </p:nvSpPr>
              <p:spPr bwMode="auto">
                <a:xfrm>
                  <a:off x="6623341" y="2871239"/>
                  <a:ext cx="250818" cy="274616"/>
                </a:xfrm>
                <a:prstGeom prst="line">
                  <a:avLst/>
                </a:prstGeom>
                <a:ln w="31750">
                  <a:headEnd/>
                  <a:tailEnd type="arrow" w="med" len="sm"/>
                </a:ln>
                <a:ex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dirty="0">
                    <a:solidFill>
                      <a:srgbClr val="0B2453"/>
                    </a:solidFill>
                  </a:endParaRPr>
                </a:p>
              </p:txBody>
            </p:sp>
            <p:sp>
              <p:nvSpPr>
                <p:cNvPr id="67" name="Line 42"/>
                <p:cNvSpPr>
                  <a:spLocks noChangeShapeType="1"/>
                </p:cNvSpPr>
                <p:nvPr/>
              </p:nvSpPr>
              <p:spPr bwMode="auto">
                <a:xfrm>
                  <a:off x="7396433" y="2876000"/>
                  <a:ext cx="0" cy="185724"/>
                </a:xfrm>
                <a:prstGeom prst="line">
                  <a:avLst/>
                </a:prstGeom>
                <a:ln w="31750">
                  <a:headEnd/>
                  <a:tailEnd type="arrow" w="med" len="sm"/>
                </a:ln>
                <a:ex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dirty="0">
                    <a:solidFill>
                      <a:srgbClr val="0B2453"/>
                    </a:solidFill>
                  </a:endParaRPr>
                </a:p>
              </p:txBody>
            </p:sp>
            <p:sp>
              <p:nvSpPr>
                <p:cNvPr id="68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7910769" y="2871239"/>
                  <a:ext cx="200020" cy="285728"/>
                </a:xfrm>
                <a:prstGeom prst="line">
                  <a:avLst/>
                </a:prstGeom>
                <a:ln w="31750">
                  <a:headEnd/>
                  <a:tailEnd type="arrow" w="med" len="sm"/>
                </a:ln>
                <a:ex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dirty="0">
                    <a:solidFill>
                      <a:srgbClr val="0B2453"/>
                    </a:solidFill>
                  </a:endParaRPr>
                </a:p>
              </p:txBody>
            </p:sp>
            <p:sp>
              <p:nvSpPr>
                <p:cNvPr id="69" name="Line 44"/>
                <p:cNvSpPr>
                  <a:spLocks noChangeShapeType="1"/>
                </p:cNvSpPr>
                <p:nvPr/>
              </p:nvSpPr>
              <p:spPr bwMode="auto">
                <a:xfrm flipH="1">
                  <a:off x="6748750" y="3455394"/>
                  <a:ext cx="212719" cy="228582"/>
                </a:xfrm>
                <a:prstGeom prst="line">
                  <a:avLst/>
                </a:prstGeom>
                <a:ln w="31750">
                  <a:headEnd/>
                  <a:tailEnd type="arrow" w="med" len="sm"/>
                </a:ln>
                <a:ex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dirty="0">
                    <a:solidFill>
                      <a:srgbClr val="0B2453"/>
                    </a:solidFill>
                  </a:endParaRPr>
                </a:p>
              </p:txBody>
            </p:sp>
            <p:grpSp>
              <p:nvGrpSpPr>
                <p:cNvPr id="27687" name="Группа 9"/>
                <p:cNvGrpSpPr>
                  <a:grpSpLocks/>
                </p:cNvGrpSpPr>
                <p:nvPr/>
              </p:nvGrpSpPr>
              <p:grpSpPr bwMode="auto">
                <a:xfrm>
                  <a:off x="6745556" y="3062315"/>
                  <a:ext cx="1265861" cy="452536"/>
                  <a:chOff x="6745556" y="3062315"/>
                  <a:chExt cx="1265861" cy="452536"/>
                </a:xfrm>
              </p:grpSpPr>
              <p:sp>
                <p:nvSpPr>
                  <p:cNvPr id="4" name="Овал 3"/>
                  <p:cNvSpPr/>
                  <p:nvPr/>
                </p:nvSpPr>
                <p:spPr>
                  <a:xfrm>
                    <a:off x="6745556" y="3062315"/>
                    <a:ext cx="1265861" cy="452536"/>
                  </a:xfrm>
                  <a:prstGeom prst="ellipse">
                    <a:avLst/>
                  </a:prstGeom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 dirty="0"/>
                  </a:p>
                </p:txBody>
              </p:sp>
              <p:sp>
                <p:nvSpPr>
                  <p:cNvPr id="72" name="Прямоугольник 8"/>
                  <p:cNvSpPr>
                    <a:spLocks noChangeArrowheads="1"/>
                  </p:cNvSpPr>
                  <p:nvPr/>
                </p:nvSpPr>
                <p:spPr bwMode="auto">
                  <a:xfrm>
                    <a:off x="6813836" y="3144268"/>
                    <a:ext cx="1165195" cy="2952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/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 eaLnBrk="1" hangingPunct="1">
                      <a:lnSpc>
                        <a:spcPct val="80000"/>
                      </a:lnSpc>
                      <a:spcBef>
                        <a:spcPts val="0"/>
                      </a:spcBef>
                      <a:defRPr/>
                    </a:pPr>
                    <a:r>
                      <a:rPr lang="ru-RU" altLang="ru-RU" sz="1600" b="1" dirty="0">
                        <a:latin typeface="+mn-lt"/>
                        <a:ea typeface="ＭＳ Ｐゴシック"/>
                        <a:cs typeface="ＭＳ Ｐゴシック"/>
                      </a:rPr>
                      <a:t>Инвесторы</a:t>
                    </a:r>
                  </a:p>
                </p:txBody>
              </p:sp>
            </p:grpSp>
            <p:sp>
              <p:nvSpPr>
                <p:cNvPr id="73" name="Line 38"/>
                <p:cNvSpPr>
                  <a:spLocks noChangeShapeType="1"/>
                </p:cNvSpPr>
                <p:nvPr/>
              </p:nvSpPr>
              <p:spPr bwMode="auto">
                <a:xfrm flipH="1">
                  <a:off x="8010780" y="3288719"/>
                  <a:ext cx="406389" cy="0"/>
                </a:xfrm>
                <a:prstGeom prst="line">
                  <a:avLst/>
                </a:prstGeom>
                <a:ln w="31750">
                  <a:headEnd/>
                  <a:tailEnd type="arrow" w="med" len="sm"/>
                </a:ln>
                <a:ex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dirty="0">
                    <a:solidFill>
                      <a:srgbClr val="0B2453"/>
                    </a:solidFill>
                  </a:endParaRPr>
                </a:p>
              </p:txBody>
            </p:sp>
            <p:grpSp>
              <p:nvGrpSpPr>
                <p:cNvPr id="27689" name="Группа 81"/>
                <p:cNvGrpSpPr>
                  <a:grpSpLocks/>
                </p:cNvGrpSpPr>
                <p:nvPr/>
              </p:nvGrpSpPr>
              <p:grpSpPr bwMode="auto">
                <a:xfrm>
                  <a:off x="6374468" y="1564013"/>
                  <a:ext cx="2008038" cy="689490"/>
                  <a:chOff x="812125" y="2199450"/>
                  <a:chExt cx="1692599" cy="759208"/>
                </a:xfrm>
              </p:grpSpPr>
              <p:sp>
                <p:nvSpPr>
                  <p:cNvPr id="85" name="Скругленный прямоугольник 84"/>
                  <p:cNvSpPr/>
                  <p:nvPr/>
                </p:nvSpPr>
                <p:spPr>
                  <a:xfrm>
                    <a:off x="811823" y="2198598"/>
                    <a:ext cx="1692681" cy="713138"/>
                  </a:xfrm>
                  <a:prstGeom prst="roundRect">
                    <a:avLst/>
                  </a:prstGeom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 dirty="0"/>
                  </a:p>
                </p:txBody>
              </p:sp>
              <p:sp>
                <p:nvSpPr>
                  <p:cNvPr id="8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888095" y="2198598"/>
                    <a:ext cx="1550843" cy="760330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algn="ctr" defTabSz="914400">
                      <a:lnSpc>
                        <a:spcPct val="75000"/>
                      </a:lnSpc>
                      <a:defRPr/>
                    </a:pPr>
                    <a:r>
                      <a:rPr lang="ru-RU" sz="1700" b="1" kern="0" dirty="0">
                        <a:solidFill>
                          <a:srgbClr val="000000"/>
                        </a:solidFill>
                        <a:latin typeface="Calibri"/>
                        <a:ea typeface="ＭＳ Ｐゴシック"/>
                        <a:cs typeface="ＭＳ Ｐゴシック"/>
                      </a:rPr>
                      <a:t>Эмиссия конвертируемых облигаций</a:t>
                    </a:r>
                  </a:p>
                </p:txBody>
              </p:sp>
            </p:grpSp>
            <p:sp>
              <p:nvSpPr>
                <p:cNvPr id="112" name="Line 42"/>
                <p:cNvSpPr>
                  <a:spLocks noChangeShapeType="1"/>
                </p:cNvSpPr>
                <p:nvPr/>
              </p:nvSpPr>
              <p:spPr bwMode="auto">
                <a:xfrm>
                  <a:off x="7396433" y="3515714"/>
                  <a:ext cx="0" cy="173024"/>
                </a:xfrm>
                <a:prstGeom prst="line">
                  <a:avLst/>
                </a:prstGeom>
                <a:ln w="31750">
                  <a:headEnd/>
                  <a:tailEnd type="arrow" w="med" len="sm"/>
                </a:ln>
                <a:ex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ru-RU" dirty="0">
                    <a:solidFill>
                      <a:srgbClr val="0B2453"/>
                    </a:solidFill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Видео сюжет 4. Структурированные продукты </a:t>
            </a:r>
          </a:p>
        </p:txBody>
      </p:sp>
      <p:grpSp>
        <p:nvGrpSpPr>
          <p:cNvPr id="28674" name="Group 3"/>
          <p:cNvGrpSpPr>
            <a:grpSpLocks/>
          </p:cNvGrpSpPr>
          <p:nvPr/>
        </p:nvGrpSpPr>
        <p:grpSpPr bwMode="auto">
          <a:xfrm>
            <a:off x="1300163" y="1965325"/>
            <a:ext cx="5443537" cy="2846388"/>
            <a:chOff x="368" y="1717"/>
            <a:chExt cx="5406" cy="2363"/>
          </a:xfrm>
        </p:grpSpPr>
        <p:sp>
          <p:nvSpPr>
            <p:cNvPr id="88" name="AutoShape 4"/>
            <p:cNvSpPr>
              <a:spLocks noChangeArrowheads="1"/>
            </p:cNvSpPr>
            <p:nvPr/>
          </p:nvSpPr>
          <p:spPr bwMode="auto">
            <a:xfrm>
              <a:off x="4595" y="1957"/>
              <a:ext cx="1179" cy="2123"/>
            </a:xfrm>
            <a:prstGeom prst="can">
              <a:avLst>
                <a:gd name="adj" fmla="val 13669"/>
              </a:avLst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bIns="26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000" b="1" dirty="0">
                <a:solidFill>
                  <a:srgbClr val="0B2453"/>
                </a:solidFill>
              </a:endParaRPr>
            </a:p>
            <a:p>
              <a:pPr algn="ctr" eaLnBrk="1" hangingPunct="1">
                <a:defRPr/>
              </a:pPr>
              <a:endParaRPr lang="ru-RU" altLang="ru-RU" sz="2000" b="1" dirty="0">
                <a:solidFill>
                  <a:srgbClr val="0B2453"/>
                </a:solidFill>
              </a:endParaRPr>
            </a:p>
            <a:p>
              <a:pPr algn="ctr" eaLnBrk="1" hangingPunct="1">
                <a:defRPr/>
              </a:pPr>
              <a:endParaRPr lang="ru-RU" altLang="ru-RU" sz="2000" b="1" dirty="0">
                <a:solidFill>
                  <a:srgbClr val="0B2453"/>
                </a:solidFill>
              </a:endParaRPr>
            </a:p>
            <a:p>
              <a:pPr algn="ctr" eaLnBrk="1" hangingPunct="1">
                <a:defRPr/>
              </a:pPr>
              <a:endParaRPr lang="ru-RU" altLang="ru-RU" sz="2000" b="1" dirty="0">
                <a:solidFill>
                  <a:srgbClr val="0B2453"/>
                </a:solidFill>
              </a:endParaRPr>
            </a:p>
            <a:p>
              <a:pPr algn="ctr" eaLnBrk="1" hangingPunct="1">
                <a:defRPr/>
              </a:pPr>
              <a:endParaRPr lang="ru-RU" altLang="ru-RU" sz="2000" b="1" dirty="0">
                <a:solidFill>
                  <a:srgbClr val="0B2453"/>
                </a:solidFill>
              </a:endParaRPr>
            </a:p>
            <a:p>
              <a:pPr algn="ctr" eaLnBrk="1" hangingPunct="1">
                <a:defRPr/>
              </a:pPr>
              <a:endParaRPr lang="ru-RU" altLang="ru-RU" sz="2000" b="1" dirty="0">
                <a:solidFill>
                  <a:srgbClr val="0B2453"/>
                </a:solidFill>
              </a:endParaRPr>
            </a:p>
            <a:p>
              <a:pPr algn="ctr" eaLnBrk="1" hangingPunct="1">
                <a:defRPr/>
              </a:pPr>
              <a:endParaRPr lang="ru-RU" altLang="ru-RU" sz="2000" b="1" dirty="0">
                <a:solidFill>
                  <a:srgbClr val="0B2453"/>
                </a:solidFill>
              </a:endParaRPr>
            </a:p>
            <a:p>
              <a:pPr algn="ctr" eaLnBrk="1" hangingPunct="1">
                <a:defRPr/>
              </a:pPr>
              <a:endParaRPr lang="ru-RU" altLang="ru-RU" sz="1700" b="1" dirty="0">
                <a:solidFill>
                  <a:srgbClr val="0B2453"/>
                </a:solidFill>
              </a:endParaRPr>
            </a:p>
            <a:p>
              <a:pPr algn="ctr" eaLnBrk="1" hangingPunct="1">
                <a:defRPr/>
              </a:pPr>
              <a:r>
                <a:rPr lang="ru-RU" altLang="ru-RU" sz="2000" b="1" dirty="0">
                  <a:solidFill>
                    <a:srgbClr val="FFFFFF"/>
                  </a:solidFill>
                  <a:latin typeface="+mn-lt"/>
                </a:rPr>
                <a:t>5%</a:t>
              </a:r>
            </a:p>
          </p:txBody>
        </p:sp>
        <p:sp>
          <p:nvSpPr>
            <p:cNvPr id="90" name="AutoShape 5"/>
            <p:cNvSpPr>
              <a:spLocks noChangeArrowheads="1"/>
            </p:cNvSpPr>
            <p:nvPr/>
          </p:nvSpPr>
          <p:spPr bwMode="auto">
            <a:xfrm>
              <a:off x="4595" y="1717"/>
              <a:ext cx="1179" cy="2123"/>
            </a:xfrm>
            <a:prstGeom prst="can">
              <a:avLst>
                <a:gd name="adj" fmla="val 13669"/>
              </a:avLst>
            </a:prstGeom>
            <a:ln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sz="2000" b="1" dirty="0">
                  <a:solidFill>
                    <a:schemeClr val="bg1"/>
                  </a:solidFill>
                </a:rPr>
                <a:t>95%</a:t>
              </a:r>
            </a:p>
          </p:txBody>
        </p:sp>
        <p:sp>
          <p:nvSpPr>
            <p:cNvPr id="91" name="AutoShape 6"/>
            <p:cNvSpPr>
              <a:spLocks noChangeArrowheads="1"/>
            </p:cNvSpPr>
            <p:nvPr/>
          </p:nvSpPr>
          <p:spPr bwMode="auto">
            <a:xfrm>
              <a:off x="368" y="1717"/>
              <a:ext cx="3145" cy="812"/>
            </a:xfrm>
            <a:prstGeom prst="wedgeRoundRectCallout">
              <a:avLst>
                <a:gd name="adj1" fmla="val 81796"/>
                <a:gd name="adj2" fmla="val 58165"/>
                <a:gd name="adj3" fmla="val 16667"/>
              </a:avLst>
            </a:prstGeom>
            <a:solidFill>
              <a:schemeClr val="bg1"/>
            </a:solidFill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lnSpc>
                  <a:spcPct val="80000"/>
                </a:lnSpc>
                <a:buClr>
                  <a:srgbClr val="1C1C1C"/>
                </a:buClr>
              </a:pPr>
              <a:r>
                <a:rPr lang="ru-RU" altLang="ru-RU" sz="1600" b="1">
                  <a:solidFill>
                    <a:srgbClr val="003F82"/>
                  </a:solidFill>
                  <a:latin typeface="Calibri" pitchFamily="34" charset="0"/>
                </a:rPr>
                <a:t>инструменты с фиксированной доходностью (облигации, депозиты)</a:t>
              </a:r>
            </a:p>
          </p:txBody>
        </p:sp>
        <p:sp>
          <p:nvSpPr>
            <p:cNvPr id="92" name="AutoShape 7"/>
            <p:cNvSpPr>
              <a:spLocks noChangeArrowheads="1"/>
            </p:cNvSpPr>
            <p:nvPr/>
          </p:nvSpPr>
          <p:spPr bwMode="auto">
            <a:xfrm>
              <a:off x="368" y="2703"/>
              <a:ext cx="3145" cy="1317"/>
            </a:xfrm>
            <a:prstGeom prst="wedgeRoundRectCallout">
              <a:avLst>
                <a:gd name="adj1" fmla="val 82678"/>
                <a:gd name="adj2" fmla="val 39740"/>
                <a:gd name="adj3" fmla="val 16667"/>
              </a:avLst>
            </a:prstGeom>
            <a:solidFill>
              <a:schemeClr val="bg1"/>
            </a:solidFill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>
                <a:lnSpc>
                  <a:spcPct val="80000"/>
                </a:lnSpc>
                <a:buClr>
                  <a:srgbClr val="1C1C1C"/>
                </a:buClr>
              </a:pPr>
              <a:r>
                <a:rPr lang="ru-RU" altLang="ru-RU" sz="1600" b="1">
                  <a:solidFill>
                    <a:srgbClr val="003F82"/>
                  </a:solidFill>
                  <a:latin typeface="Calibri" pitchFamily="34" charset="0"/>
                </a:rPr>
                <a:t>фьючерсно-опционная модель</a:t>
              </a:r>
            </a:p>
          </p:txBody>
        </p:sp>
      </p:grpSp>
      <p:sp>
        <p:nvSpPr>
          <p:cNvPr id="94" name="Rectangle 8"/>
          <p:cNvSpPr>
            <a:spLocks noChangeArrowheads="1"/>
          </p:cNvSpPr>
          <p:nvPr/>
        </p:nvSpPr>
        <p:spPr bwMode="auto">
          <a:xfrm>
            <a:off x="1227138" y="1076325"/>
            <a:ext cx="6951662" cy="6461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defRPr/>
            </a:pPr>
            <a:r>
              <a:rPr lang="ru-RU" altLang="ru-RU" sz="20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Принцип формирования СФП </a:t>
            </a:r>
            <a:r>
              <a:rPr lang="en-US" altLang="ru-RU" sz="20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/>
            </a:r>
            <a:br>
              <a:rPr lang="en-US" altLang="ru-RU" sz="20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</a:br>
            <a:r>
              <a:rPr lang="ru-RU" altLang="ru-RU" sz="2000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(из расчёта портфеля с риском на капитал 5%):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Структурированные продукты</a:t>
            </a:r>
          </a:p>
        </p:txBody>
      </p:sp>
      <p:sp>
        <p:nvSpPr>
          <p:cNvPr id="51" name="AutoShape 10"/>
          <p:cNvSpPr>
            <a:spLocks noChangeArrowheads="1"/>
          </p:cNvSpPr>
          <p:nvPr/>
        </p:nvSpPr>
        <p:spPr bwMode="auto">
          <a:xfrm>
            <a:off x="1357313" y="1562398"/>
            <a:ext cx="6432550" cy="10080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defRPr/>
            </a:pPr>
            <a:r>
              <a:rPr lang="ru-RU" alt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Диверсификация портфеля происходит по 4 основным мировым группам: Товары, Процентные ставки, Валюты, Фондовые индексы.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Структурированные продукты</a:t>
            </a:r>
          </a:p>
        </p:txBody>
      </p:sp>
      <p:sp>
        <p:nvSpPr>
          <p:cNvPr id="50" name="AutoShape 9"/>
          <p:cNvSpPr>
            <a:spLocks noChangeArrowheads="1"/>
          </p:cNvSpPr>
          <p:nvPr/>
        </p:nvSpPr>
        <p:spPr bwMode="auto">
          <a:xfrm>
            <a:off x="1320800" y="1526670"/>
            <a:ext cx="6470650" cy="10080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defRPr/>
            </a:pPr>
            <a:r>
              <a:rPr lang="ru-RU" alt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Защита обеспечивается инструментами международных рынков, с рейтингом не ниже АА. Капитал находится на личном брокерском счёте клиента.</a:t>
            </a:r>
          </a:p>
        </p:txBody>
      </p:sp>
    </p:spTree>
    <p:extLst>
      <p:ext uri="{BB962C8B-B14F-4D97-AF65-F5344CB8AC3E}">
        <p14:creationId xmlns:p14="http://schemas.microsoft.com/office/powerpoint/2010/main" xmlns="" val="68923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Структурированные продукты</a:t>
            </a:r>
          </a:p>
        </p:txBody>
      </p:sp>
      <p:sp>
        <p:nvSpPr>
          <p:cNvPr id="48" name="AutoShape 6"/>
          <p:cNvSpPr>
            <a:spLocks noChangeArrowheads="1"/>
          </p:cNvSpPr>
          <p:nvPr/>
        </p:nvSpPr>
        <p:spPr bwMode="auto">
          <a:xfrm>
            <a:off x="1352550" y="1522674"/>
            <a:ext cx="6470650" cy="100806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defRPr/>
            </a:pPr>
            <a:r>
              <a:rPr lang="ru-RU" alt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Капитал инвестора защищён полностью, либо частично, на заранее заданном уровне (как правило, 90%), в соответствии с индивидуальными требованиями клиента.</a:t>
            </a:r>
          </a:p>
        </p:txBody>
      </p:sp>
    </p:spTree>
    <p:extLst>
      <p:ext uri="{BB962C8B-B14F-4D97-AF65-F5344CB8AC3E}">
        <p14:creationId xmlns:p14="http://schemas.microsoft.com/office/powerpoint/2010/main" xmlns="" val="24990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Видео сюжет 5. Пример структурированного продукта</a:t>
            </a:r>
          </a:p>
        </p:txBody>
      </p:sp>
      <p:grpSp>
        <p:nvGrpSpPr>
          <p:cNvPr id="30722" name="Группа 2"/>
          <p:cNvGrpSpPr>
            <a:grpSpLocks/>
          </p:cNvGrpSpPr>
          <p:nvPr/>
        </p:nvGrpSpPr>
        <p:grpSpPr bwMode="auto">
          <a:xfrm>
            <a:off x="912813" y="1096963"/>
            <a:ext cx="7265987" cy="2565191"/>
            <a:chOff x="301928" y="1076745"/>
            <a:chExt cx="7266661" cy="2284831"/>
          </a:xfrm>
        </p:grpSpPr>
        <p:sp>
          <p:nvSpPr>
            <p:cNvPr id="94" name="Rectangle 8"/>
            <p:cNvSpPr>
              <a:spLocks noChangeArrowheads="1"/>
            </p:cNvSpPr>
            <p:nvPr/>
          </p:nvSpPr>
          <p:spPr bwMode="auto">
            <a:xfrm>
              <a:off x="301928" y="1076745"/>
              <a:ext cx="7266661" cy="57569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/>
            <a:p>
              <a:pPr defTabSz="914400">
                <a:buClr>
                  <a:srgbClr val="1C1C1C"/>
                </a:buClr>
              </a:pPr>
              <a:r>
                <a:rPr lang="ru-RU" altLang="ru-RU" b="1">
                  <a:solidFill>
                    <a:srgbClr val="003F82"/>
                  </a:solidFill>
                  <a:latin typeface="Calibri" pitchFamily="34" charset="0"/>
                </a:rPr>
                <a:t>Структурированная нота сроком обращения 4 года со 100% защитой капитала, доходность которой привязана к динамике цены на золото.</a:t>
              </a: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301928" y="1684763"/>
              <a:ext cx="6952307" cy="167681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hangingPunct="1">
                <a:spcBef>
                  <a:spcPts val="0"/>
                </a:spcBef>
                <a:spcAft>
                  <a:spcPts val="0"/>
                </a:spcAft>
                <a:buClr>
                  <a:srgbClr val="1C1C1C"/>
                </a:buClr>
                <a:defRPr/>
              </a:pPr>
              <a:r>
                <a:rPr lang="ru-RU" alt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Структура </a:t>
              </a:r>
              <a:r>
                <a:rPr lang="ru-RU" altLang="ru-RU" b="1" dirty="0" smtClean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ноты:</a:t>
              </a:r>
            </a:p>
            <a:p>
              <a:pPr marL="252000" defTabSz="914400" eaLnBrk="1" hangingPunct="1">
                <a:spcBef>
                  <a:spcPts val="0"/>
                </a:spcBef>
                <a:spcAft>
                  <a:spcPts val="0"/>
                </a:spcAft>
                <a:buClr>
                  <a:srgbClr val="1C1C1C"/>
                </a:buClr>
                <a:defRPr/>
              </a:pPr>
              <a:r>
                <a:rPr lang="ru-RU" altLang="ru-RU" dirty="0" smtClean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депозит </a:t>
              </a:r>
              <a:r>
                <a:rPr lang="ru-RU" altLang="ru-RU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90% инвестированного </a:t>
              </a:r>
              <a:r>
                <a:rPr lang="ru-RU" altLang="ru-RU" dirty="0" smtClean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капитала</a:t>
              </a:r>
            </a:p>
            <a:p>
              <a:pPr marL="252000" defTabSz="914400" eaLnBrk="1" hangingPunct="1">
                <a:spcBef>
                  <a:spcPts val="0"/>
                </a:spcBef>
                <a:spcAft>
                  <a:spcPts val="0"/>
                </a:spcAft>
                <a:buClr>
                  <a:srgbClr val="1C1C1C"/>
                </a:buClr>
                <a:defRPr/>
              </a:pPr>
              <a:r>
                <a:rPr lang="ru-RU" altLang="ru-RU" dirty="0" smtClean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опцион на золото 10% инвестированного капитала</a:t>
              </a:r>
            </a:p>
            <a:p>
              <a:pPr defTabSz="914400" eaLnBrk="1" hangingPunct="1">
                <a:spcBef>
                  <a:spcPts val="1000"/>
                </a:spcBef>
                <a:spcAft>
                  <a:spcPts val="0"/>
                </a:spcAft>
                <a:buClr>
                  <a:srgbClr val="1C1C1C"/>
                </a:buClr>
                <a:defRPr/>
              </a:pPr>
              <a:r>
                <a:rPr lang="ru-RU" altLang="ru-RU" b="1" dirty="0" smtClean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Исходные </a:t>
              </a:r>
              <a:r>
                <a:rPr lang="ru-RU" alt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параметры:</a:t>
              </a:r>
            </a:p>
            <a:p>
              <a:pPr marL="252000" defTabSz="914400" eaLnBrk="1" hangingPunct="1">
                <a:spcBef>
                  <a:spcPts val="0"/>
                </a:spcBef>
                <a:spcAft>
                  <a:spcPts val="0"/>
                </a:spcAft>
                <a:buClr>
                  <a:srgbClr val="1C1C1C"/>
                </a:buClr>
                <a:defRPr/>
              </a:pPr>
              <a:r>
                <a:rPr lang="ru-RU" altLang="ru-RU" dirty="0" smtClean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минимальный </a:t>
              </a:r>
              <a:r>
                <a:rPr lang="ru-RU" altLang="ru-RU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объем инвестиций = 2 000 долл.</a:t>
              </a:r>
            </a:p>
            <a:p>
              <a:pPr marL="252000" defTabSz="914400" eaLnBrk="1" hangingPunct="1">
                <a:spcBef>
                  <a:spcPts val="0"/>
                </a:spcBef>
                <a:spcAft>
                  <a:spcPts val="0"/>
                </a:spcAft>
                <a:buClr>
                  <a:srgbClr val="1C1C1C"/>
                </a:buClr>
                <a:defRPr/>
              </a:pPr>
              <a:r>
                <a:rPr lang="ru-RU" altLang="ru-RU" dirty="0" smtClean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начальная </a:t>
              </a:r>
              <a:r>
                <a:rPr lang="ru-RU" altLang="ru-RU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цена золота = $925</a:t>
              </a:r>
            </a:p>
          </p:txBody>
        </p:sp>
        <p:grpSp>
          <p:nvGrpSpPr>
            <p:cNvPr id="30725" name="Группа 1"/>
            <p:cNvGrpSpPr>
              <a:grpSpLocks/>
            </p:cNvGrpSpPr>
            <p:nvPr/>
          </p:nvGrpSpPr>
          <p:grpSpPr bwMode="auto">
            <a:xfrm>
              <a:off x="471983" y="2060409"/>
              <a:ext cx="108000" cy="1177819"/>
              <a:chOff x="471983" y="2060409"/>
              <a:chExt cx="108000" cy="1177819"/>
            </a:xfrm>
          </p:grpSpPr>
          <p:sp>
            <p:nvSpPr>
              <p:cNvPr id="12" name="Овал 11"/>
              <p:cNvSpPr/>
              <p:nvPr/>
            </p:nvSpPr>
            <p:spPr>
              <a:xfrm>
                <a:off x="471983" y="2060409"/>
                <a:ext cx="108000" cy="96196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3" name="Овал 12"/>
              <p:cNvSpPr/>
              <p:nvPr/>
            </p:nvSpPr>
            <p:spPr>
              <a:xfrm>
                <a:off x="471983" y="2296332"/>
                <a:ext cx="108000" cy="96196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5" name="Овал 14"/>
              <p:cNvSpPr/>
              <p:nvPr/>
            </p:nvSpPr>
            <p:spPr>
              <a:xfrm>
                <a:off x="471983" y="2895245"/>
                <a:ext cx="108000" cy="96196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6" name="Овал 15"/>
              <p:cNvSpPr/>
              <p:nvPr/>
            </p:nvSpPr>
            <p:spPr>
              <a:xfrm>
                <a:off x="471983" y="3142032"/>
                <a:ext cx="108000" cy="96196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Видео сюжет 5. Пример структурированного продукта (продолжение)</a:t>
            </a: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876300" y="1047750"/>
            <a:ext cx="6951663" cy="5905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defRPr/>
            </a:pPr>
            <a:r>
              <a:rPr lang="ru-RU" altLang="ru-RU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Условия начисления дохода по </a:t>
            </a:r>
            <a:r>
              <a:rPr lang="ru-RU" altLang="ru-RU" b="1" dirty="0" smtClean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ноте:</a:t>
            </a:r>
          </a:p>
          <a:p>
            <a:pPr algn="ctr" defTabSz="91440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defRPr/>
            </a:pPr>
            <a:r>
              <a:rPr lang="ru-RU" altLang="ru-RU" dirty="0" smtClean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100</a:t>
            </a:r>
            <a:r>
              <a:rPr lang="ru-RU" altLang="ru-RU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% инвестируемого капитала + доход, определяемый по шкале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93788" y="1795463"/>
          <a:ext cx="6356350" cy="2500313"/>
        </p:xfrm>
        <a:graphic>
          <a:graphicData uri="http://schemas.openxmlformats.org/drawingml/2006/table">
            <a:tbl>
              <a:tblPr/>
              <a:tblGrid>
                <a:gridCol w="2525378"/>
                <a:gridCol w="1573329"/>
                <a:gridCol w="2257643"/>
              </a:tblGrid>
              <a:tr h="8232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Цена на золото относительно начального уровня, %</a:t>
                      </a:r>
                    </a:p>
                  </a:txBody>
                  <a:tcPr marL="45718" marR="45718" marT="45737" marB="45737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Барьерная цена </a:t>
                      </a:r>
                    </a:p>
                  </a:txBody>
                  <a:tcPr marL="45718" marR="45718" marT="45737" marB="45737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Процент участия при цене не выше барьерной, %</a:t>
                      </a:r>
                    </a:p>
                  </a:txBody>
                  <a:tcPr marL="45718" marR="45718" marT="45737" marB="45737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</a:tr>
              <a:tr h="3354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Ниже начального уровня</a:t>
                      </a:r>
                    </a:p>
                  </a:txBody>
                  <a:tcPr marL="45718" marR="45718" marT="45737" marB="45737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45718" marR="45718" marT="45737" marB="45737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45718" marR="45718" marT="45737" marB="45737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4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в пределах до 170%</a:t>
                      </a:r>
                    </a:p>
                  </a:txBody>
                  <a:tcPr marL="45718" marR="45718" marT="45737" marB="45737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1573</a:t>
                      </a:r>
                    </a:p>
                  </a:txBody>
                  <a:tcPr marL="45718" marR="45718" marT="45737" marB="45737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250,00</a:t>
                      </a:r>
                    </a:p>
                  </a:txBody>
                  <a:tcPr marL="45718" marR="45718" marT="45737" marB="45737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4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в пределах до 195%</a:t>
                      </a:r>
                    </a:p>
                  </a:txBody>
                  <a:tcPr marL="45718" marR="45718" marT="45737" marB="45737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1804</a:t>
                      </a:r>
                    </a:p>
                  </a:txBody>
                  <a:tcPr marL="45718" marR="45718" marT="45737" marB="45737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200,00</a:t>
                      </a:r>
                    </a:p>
                  </a:txBody>
                  <a:tcPr marL="45718" marR="45718" marT="45737" marB="45737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4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в пределах до 220%</a:t>
                      </a:r>
                    </a:p>
                  </a:txBody>
                  <a:tcPr marL="45718" marR="45718" marT="45737" marB="45737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2035</a:t>
                      </a:r>
                    </a:p>
                  </a:txBody>
                  <a:tcPr marL="45718" marR="45718" marT="45737" marB="45737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150,00</a:t>
                      </a:r>
                    </a:p>
                  </a:txBody>
                  <a:tcPr marL="45718" marR="45718" marT="45737" marB="45737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4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в пределах до 245%</a:t>
                      </a:r>
                    </a:p>
                  </a:txBody>
                  <a:tcPr marL="45718" marR="45718" marT="45737" marB="45737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2266</a:t>
                      </a:r>
                    </a:p>
                  </a:txBody>
                  <a:tcPr marL="45718" marR="45718" marT="45737" marB="45737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100,00</a:t>
                      </a:r>
                    </a:p>
                  </a:txBody>
                  <a:tcPr marL="45718" marR="45718" marT="45737" marB="45737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Расчет доходности по ноте</a:t>
            </a:r>
          </a:p>
        </p:txBody>
      </p:sp>
      <p:grpSp>
        <p:nvGrpSpPr>
          <p:cNvPr id="32770" name="Группа 7"/>
          <p:cNvGrpSpPr>
            <a:grpSpLocks/>
          </p:cNvGrpSpPr>
          <p:nvPr/>
        </p:nvGrpSpPr>
        <p:grpSpPr bwMode="auto">
          <a:xfrm>
            <a:off x="1743075" y="1268413"/>
            <a:ext cx="6242050" cy="1359346"/>
            <a:chOff x="415169" y="1104545"/>
            <a:chExt cx="6242485" cy="1359028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415169" y="1104545"/>
              <a:ext cx="6242485" cy="13590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0"/>
                </a:spcBef>
                <a:spcAft>
                  <a:spcPts val="600"/>
                </a:spcAft>
                <a:defRPr/>
              </a:pPr>
              <a:r>
                <a:rPr lang="ru-RU" sz="20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Исходные данные:</a:t>
              </a:r>
            </a:p>
            <a:p>
              <a:pPr marL="252000">
                <a:spcBef>
                  <a:spcPts val="0"/>
                </a:spcBef>
                <a:spcAft>
                  <a:spcPts val="400"/>
                </a:spcAft>
                <a:defRPr/>
              </a:pP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Первоначальная сумма инвестиций = 2000 долл.</a:t>
              </a:r>
            </a:p>
            <a:p>
              <a:pPr marL="252000">
                <a:spcBef>
                  <a:spcPts val="0"/>
                </a:spcBef>
                <a:spcAft>
                  <a:spcPts val="400"/>
                </a:spcAft>
                <a:defRPr/>
              </a:pP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На дату окончания срока действия ноты цена золота составила 1200 </a:t>
              </a:r>
              <a:r>
                <a:rPr lang="ru-RU" b="1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долл</a:t>
              </a:r>
              <a:r>
                <a:rPr lang="ru-RU" b="1" smtClean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.</a:t>
              </a:r>
              <a:endParaRPr lang="ru-RU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endParaRPr>
            </a:p>
          </p:txBody>
        </p:sp>
        <p:grpSp>
          <p:nvGrpSpPr>
            <p:cNvPr id="32772" name="Группа 2"/>
            <p:cNvGrpSpPr>
              <a:grpSpLocks/>
            </p:cNvGrpSpPr>
            <p:nvPr/>
          </p:nvGrpSpPr>
          <p:grpSpPr bwMode="auto">
            <a:xfrm>
              <a:off x="577157" y="1613379"/>
              <a:ext cx="108000" cy="433936"/>
              <a:chOff x="577157" y="1613379"/>
              <a:chExt cx="108000" cy="433936"/>
            </a:xfrm>
          </p:grpSpPr>
          <p:sp>
            <p:nvSpPr>
              <p:cNvPr id="18" name="Овал 17"/>
              <p:cNvSpPr/>
              <p:nvPr/>
            </p:nvSpPr>
            <p:spPr>
              <a:xfrm>
                <a:off x="577157" y="1613379"/>
                <a:ext cx="108000" cy="10800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21" name="Овал 20"/>
              <p:cNvSpPr/>
              <p:nvPr/>
            </p:nvSpPr>
            <p:spPr>
              <a:xfrm>
                <a:off x="577157" y="1939315"/>
                <a:ext cx="108000" cy="10800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86494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Расчет доходности по ноте</a:t>
            </a:r>
          </a:p>
        </p:txBody>
      </p:sp>
      <p:grpSp>
        <p:nvGrpSpPr>
          <p:cNvPr id="32770" name="Группа 7"/>
          <p:cNvGrpSpPr>
            <a:grpSpLocks/>
          </p:cNvGrpSpPr>
          <p:nvPr/>
        </p:nvGrpSpPr>
        <p:grpSpPr bwMode="auto">
          <a:xfrm>
            <a:off x="1743075" y="1268413"/>
            <a:ext cx="6242050" cy="1699953"/>
            <a:chOff x="415169" y="1104545"/>
            <a:chExt cx="6242485" cy="1699555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415169" y="1104545"/>
              <a:ext cx="6242485" cy="1699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defRPr/>
              </a:pPr>
              <a:r>
                <a:rPr lang="ru-RU" sz="2000" b="1" smtClean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Расчет</a:t>
              </a:r>
              <a:r>
                <a:rPr lang="ru-RU" sz="20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:</a:t>
              </a:r>
            </a:p>
            <a:p>
              <a:pPr marL="32400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Прирост цены = (1200 – 925)/925 = 0,2973 или 29,73%</a:t>
              </a:r>
            </a:p>
            <a:p>
              <a:pPr marL="32400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Доходность инвестиций с учетом коэффициента </a:t>
              </a:r>
              <a:b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</a:b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участия = 0,2973 * 250 = 74,325%</a:t>
              </a:r>
            </a:p>
            <a:p>
              <a:pPr marL="324000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Конечная сумма = 2000 + 2000 * 74,325% = 3486,5 долл.</a:t>
              </a:r>
            </a:p>
          </p:txBody>
        </p:sp>
        <p:grpSp>
          <p:nvGrpSpPr>
            <p:cNvPr id="32772" name="Группа 2"/>
            <p:cNvGrpSpPr>
              <a:grpSpLocks/>
            </p:cNvGrpSpPr>
            <p:nvPr/>
          </p:nvGrpSpPr>
          <p:grpSpPr bwMode="auto">
            <a:xfrm>
              <a:off x="500417" y="1488181"/>
              <a:ext cx="252018" cy="1241298"/>
              <a:chOff x="500417" y="1488181"/>
              <a:chExt cx="252018" cy="1241298"/>
            </a:xfrm>
          </p:grpSpPr>
          <p:sp>
            <p:nvSpPr>
              <p:cNvPr id="19" name="Овал 18"/>
              <p:cNvSpPr/>
              <p:nvPr/>
            </p:nvSpPr>
            <p:spPr>
              <a:xfrm>
                <a:off x="500417" y="1488181"/>
                <a:ext cx="252018" cy="251941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ru-RU" sz="1600" b="1" dirty="0">
                    <a:solidFill>
                      <a:srgbClr val="003F82"/>
                    </a:solidFill>
                  </a:rPr>
                  <a:t>1</a:t>
                </a:r>
              </a:p>
            </p:txBody>
          </p:sp>
          <p:sp>
            <p:nvSpPr>
              <p:cNvPr id="20" name="Овал 19"/>
              <p:cNvSpPr/>
              <p:nvPr/>
            </p:nvSpPr>
            <p:spPr>
              <a:xfrm>
                <a:off x="500417" y="1850024"/>
                <a:ext cx="252018" cy="251941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ru-RU" sz="1600" b="1" dirty="0">
                    <a:solidFill>
                      <a:srgbClr val="003F82"/>
                    </a:solidFill>
                  </a:rPr>
                  <a:t>2</a:t>
                </a:r>
              </a:p>
            </p:txBody>
          </p:sp>
          <p:sp>
            <p:nvSpPr>
              <p:cNvPr id="15" name="Овал 14"/>
              <p:cNvSpPr/>
              <p:nvPr/>
            </p:nvSpPr>
            <p:spPr>
              <a:xfrm>
                <a:off x="500417" y="2477538"/>
                <a:ext cx="252018" cy="251941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ru-RU" sz="1600" b="1" dirty="0">
                    <a:solidFill>
                      <a:srgbClr val="003F82"/>
                    </a:solidFill>
                  </a:rPr>
                  <a:t>3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841375" y="322263"/>
            <a:ext cx="746125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Видео сюжет 6. Расчет доходности по ноте (при различной цене золота на момент окончания срока действия ноты)</a:t>
            </a:r>
          </a:p>
        </p:txBody>
      </p:sp>
      <p:sp>
        <p:nvSpPr>
          <p:cNvPr id="34" name="Rectangle 8"/>
          <p:cNvSpPr>
            <a:spLocks noChangeArrowheads="1"/>
          </p:cNvSpPr>
          <p:nvPr/>
        </p:nvSpPr>
        <p:spPr bwMode="auto">
          <a:xfrm>
            <a:off x="1327150" y="1060450"/>
            <a:ext cx="6164263" cy="3413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defRPr/>
            </a:pPr>
            <a:r>
              <a:rPr lang="ru-RU" altLang="ru-RU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Первоначальная сумма инвестиций составляет 2000 долл.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244600" y="1543050"/>
          <a:ext cx="6091238" cy="3176586"/>
        </p:xfrm>
        <a:graphic>
          <a:graphicData uri="http://schemas.openxmlformats.org/drawingml/2006/table">
            <a:tbl>
              <a:tblPr/>
              <a:tblGrid>
                <a:gridCol w="1674536"/>
                <a:gridCol w="1447518"/>
                <a:gridCol w="1006852"/>
                <a:gridCol w="863015"/>
                <a:gridCol w="1099317"/>
              </a:tblGrid>
              <a:tr h="890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Цена золота на дату окончания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Комментарий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Рост цены, %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Процент участия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Сумма при погашении ноты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</a:tr>
              <a:tr h="2761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890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-3,80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1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1000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8,11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250,00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2405,5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1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1200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29,73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250,00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3486,5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1600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пробит барьер 1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72,97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200,00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4919,9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1900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пробит барьер 2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105,41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150,00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5162,2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2100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пробит барьер 3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127,00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100,00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4540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Расчет доходности по опциону в золото</a:t>
            </a:r>
          </a:p>
        </p:txBody>
      </p:sp>
      <p:grpSp>
        <p:nvGrpSpPr>
          <p:cNvPr id="34818" name="Группа 7"/>
          <p:cNvGrpSpPr>
            <a:grpSpLocks/>
          </p:cNvGrpSpPr>
          <p:nvPr/>
        </p:nvGrpSpPr>
        <p:grpSpPr bwMode="auto">
          <a:xfrm>
            <a:off x="1500188" y="1111549"/>
            <a:ext cx="6075362" cy="1990288"/>
            <a:chOff x="415169" y="1104545"/>
            <a:chExt cx="6075941" cy="1990960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415169" y="1104545"/>
              <a:ext cx="6075941" cy="1990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ru-RU" sz="2000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Исходные данные:</a:t>
              </a:r>
            </a:p>
            <a:p>
              <a:pPr marL="324000">
                <a:spcBef>
                  <a:spcPts val="0"/>
                </a:spcBef>
                <a:spcAft>
                  <a:spcPts val="600"/>
                </a:spcAft>
                <a:defRPr/>
              </a:pP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10% средств (200 долл.) идут на приобретение опционных контрактов </a:t>
              </a:r>
              <a:r>
                <a:rPr lang="ru-RU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с ценой исполнения 930 долл.  Цена 1 опционного контракта = 10 долл. Приобретается 20 контрактов, т.е. уплачивается премия 200 долл. </a:t>
              </a:r>
            </a:p>
            <a:p>
              <a:pPr marL="324000">
                <a:spcBef>
                  <a:spcPts val="0"/>
                </a:spcBef>
                <a:spcAft>
                  <a:spcPts val="600"/>
                </a:spcAft>
                <a:defRPr/>
              </a:pPr>
              <a:r>
                <a:rPr lang="ru-RU" b="1" dirty="0">
                  <a:solidFill>
                    <a:srgbClr val="003F82"/>
                  </a:solidFill>
                  <a:latin typeface="+mj-lt"/>
                  <a:ea typeface="ＭＳ Ｐゴシック"/>
                  <a:cs typeface="ＭＳ Ｐゴシック"/>
                </a:rPr>
                <a:t>90% средств размещается на депозите</a:t>
              </a:r>
            </a:p>
          </p:txBody>
        </p:sp>
        <p:grpSp>
          <p:nvGrpSpPr>
            <p:cNvPr id="34833" name="Группа 2"/>
            <p:cNvGrpSpPr>
              <a:grpSpLocks/>
            </p:cNvGrpSpPr>
            <p:nvPr/>
          </p:nvGrpSpPr>
          <p:grpSpPr bwMode="auto">
            <a:xfrm>
              <a:off x="627237" y="1662428"/>
              <a:ext cx="108000" cy="1282003"/>
              <a:chOff x="627237" y="1662428"/>
              <a:chExt cx="108000" cy="1282003"/>
            </a:xfrm>
          </p:grpSpPr>
          <p:sp>
            <p:nvSpPr>
              <p:cNvPr id="18" name="Овал 17"/>
              <p:cNvSpPr/>
              <p:nvPr/>
            </p:nvSpPr>
            <p:spPr>
              <a:xfrm>
                <a:off x="627237" y="1662428"/>
                <a:ext cx="108000" cy="10800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21" name="Овал 20"/>
              <p:cNvSpPr/>
              <p:nvPr/>
            </p:nvSpPr>
            <p:spPr>
              <a:xfrm>
                <a:off x="627237" y="2836431"/>
                <a:ext cx="108000" cy="10800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Расчет доходности по опциону в золото</a:t>
            </a:r>
          </a:p>
        </p:txBody>
      </p:sp>
      <p:grpSp>
        <p:nvGrpSpPr>
          <p:cNvPr id="34819" name="Группа 19"/>
          <p:cNvGrpSpPr>
            <a:grpSpLocks/>
          </p:cNvGrpSpPr>
          <p:nvPr/>
        </p:nvGrpSpPr>
        <p:grpSpPr bwMode="auto">
          <a:xfrm>
            <a:off x="1530350" y="1511318"/>
            <a:ext cx="5429250" cy="1974850"/>
            <a:chOff x="1750555" y="2489293"/>
            <a:chExt cx="5870621" cy="1955846"/>
          </a:xfrm>
        </p:grpSpPr>
        <p:sp>
          <p:nvSpPr>
            <p:cNvPr id="55" name="Line 12"/>
            <p:cNvSpPr>
              <a:spLocks noChangeShapeType="1"/>
            </p:cNvSpPr>
            <p:nvPr/>
          </p:nvSpPr>
          <p:spPr bwMode="auto">
            <a:xfrm flipV="1">
              <a:off x="5030894" y="3646449"/>
              <a:ext cx="0" cy="361611"/>
            </a:xfrm>
            <a:prstGeom prst="line">
              <a:avLst/>
            </a:prstGeom>
            <a:ln w="19050">
              <a:prstDash val="sysDash"/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600" dirty="0">
                <a:solidFill>
                  <a:srgbClr val="0B2453"/>
                </a:solidFill>
              </a:endParaRPr>
            </a:p>
          </p:txBody>
        </p:sp>
        <p:sp>
          <p:nvSpPr>
            <p:cNvPr id="47" name="Text Box 3"/>
            <p:cNvSpPr txBox="1">
              <a:spLocks noChangeArrowheads="1"/>
            </p:cNvSpPr>
            <p:nvPr/>
          </p:nvSpPr>
          <p:spPr bwMode="auto">
            <a:xfrm>
              <a:off x="1908478" y="4110256"/>
              <a:ext cx="1014485" cy="33488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defRPr/>
              </a:pPr>
              <a:r>
                <a:rPr lang="ru-RU" altLang="ru-RU" sz="1600" b="1" dirty="0">
                  <a:solidFill>
                    <a:srgbClr val="0B2453"/>
                  </a:solidFill>
                  <a:latin typeface="+mn-lt"/>
                  <a:ea typeface="ＭＳ Ｐゴシック"/>
                  <a:cs typeface="ＭＳ Ｐゴシック"/>
                </a:rPr>
                <a:t>Потери</a:t>
              </a:r>
            </a:p>
          </p:txBody>
        </p:sp>
        <p:sp>
          <p:nvSpPr>
            <p:cNvPr id="49" name="Line 6"/>
            <p:cNvSpPr>
              <a:spLocks noChangeShapeType="1"/>
            </p:cNvSpPr>
            <p:nvPr/>
          </p:nvSpPr>
          <p:spPr bwMode="auto">
            <a:xfrm>
              <a:off x="3003641" y="3648022"/>
              <a:ext cx="4471629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600" dirty="0">
                <a:solidFill>
                  <a:srgbClr val="0B2453"/>
                </a:solidFill>
              </a:endParaRPr>
            </a:p>
          </p:txBody>
        </p:sp>
        <p:sp>
          <p:nvSpPr>
            <p:cNvPr id="50" name="Text Box 7"/>
            <p:cNvSpPr txBox="1">
              <a:spLocks noChangeArrowheads="1"/>
            </p:cNvSpPr>
            <p:nvPr/>
          </p:nvSpPr>
          <p:spPr bwMode="auto">
            <a:xfrm>
              <a:off x="1750555" y="2489293"/>
              <a:ext cx="1194723" cy="33488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defRPr/>
              </a:pPr>
              <a:r>
                <a:rPr lang="ru-RU" altLang="ru-RU" sz="1600" b="1" dirty="0">
                  <a:solidFill>
                    <a:srgbClr val="0B2453"/>
                  </a:solidFill>
                  <a:latin typeface="+mn-lt"/>
                  <a:ea typeface="ＭＳ Ｐゴシック"/>
                  <a:cs typeface="ＭＳ Ｐゴシック"/>
                </a:rPr>
                <a:t>Выигрыш</a:t>
              </a:r>
            </a:p>
          </p:txBody>
        </p:sp>
        <p:sp>
          <p:nvSpPr>
            <p:cNvPr id="51" name="Text Box 8"/>
            <p:cNvSpPr txBox="1">
              <a:spLocks noChangeArrowheads="1"/>
            </p:cNvSpPr>
            <p:nvPr/>
          </p:nvSpPr>
          <p:spPr bwMode="auto">
            <a:xfrm>
              <a:off x="2634582" y="3454638"/>
              <a:ext cx="310696" cy="36947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ru-RU" altLang="ru-RU" dirty="0">
                  <a:solidFill>
                    <a:srgbClr val="0B2453"/>
                  </a:solidFill>
                  <a:latin typeface="+mn-lt"/>
                  <a:ea typeface="ＭＳ Ｐゴシック"/>
                  <a:cs typeface="ＭＳ Ｐゴシック"/>
                </a:rPr>
                <a:t>0</a:t>
              </a:r>
            </a:p>
          </p:txBody>
        </p:sp>
        <p:sp>
          <p:nvSpPr>
            <p:cNvPr id="52" name="Text Box 9"/>
            <p:cNvSpPr txBox="1">
              <a:spLocks noChangeArrowheads="1"/>
            </p:cNvSpPr>
            <p:nvPr/>
          </p:nvSpPr>
          <p:spPr bwMode="auto">
            <a:xfrm>
              <a:off x="2485241" y="3863416"/>
              <a:ext cx="765584" cy="33960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ru-RU" altLang="ru-RU" sz="1600" dirty="0">
                  <a:solidFill>
                    <a:srgbClr val="0B2453"/>
                  </a:solidFill>
                  <a:latin typeface="+mn-lt"/>
                  <a:ea typeface="ＭＳ Ｐゴシック"/>
                  <a:cs typeface="ＭＳ Ｐゴシック"/>
                </a:rPr>
                <a:t>-10</a:t>
              </a:r>
            </a:p>
          </p:txBody>
        </p:sp>
        <p:sp>
          <p:nvSpPr>
            <p:cNvPr id="53" name="Line 10"/>
            <p:cNvSpPr>
              <a:spLocks noChangeShapeType="1"/>
            </p:cNvSpPr>
            <p:nvPr/>
          </p:nvSpPr>
          <p:spPr bwMode="auto">
            <a:xfrm>
              <a:off x="3003641" y="4008061"/>
              <a:ext cx="2027253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600" dirty="0">
                <a:solidFill>
                  <a:srgbClr val="0B2453"/>
                </a:solidFill>
              </a:endParaRPr>
            </a:p>
          </p:txBody>
        </p:sp>
        <p:sp>
          <p:nvSpPr>
            <p:cNvPr id="54" name="Line 11"/>
            <p:cNvSpPr>
              <a:spLocks noChangeShapeType="1"/>
            </p:cNvSpPr>
            <p:nvPr/>
          </p:nvSpPr>
          <p:spPr bwMode="auto">
            <a:xfrm flipV="1">
              <a:off x="5030894" y="2654377"/>
              <a:ext cx="1400710" cy="1353684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600" dirty="0">
                <a:solidFill>
                  <a:srgbClr val="0B2453"/>
                </a:solidFill>
              </a:endParaRPr>
            </a:p>
          </p:txBody>
        </p:sp>
        <p:sp>
          <p:nvSpPr>
            <p:cNvPr id="56" name="Text Box 13"/>
            <p:cNvSpPr txBox="1">
              <a:spLocks noChangeArrowheads="1"/>
            </p:cNvSpPr>
            <p:nvPr/>
          </p:nvSpPr>
          <p:spPr bwMode="auto">
            <a:xfrm>
              <a:off x="4725347" y="3300560"/>
              <a:ext cx="609377" cy="33960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ru-RU" altLang="ru-RU" sz="1600" dirty="0">
                  <a:solidFill>
                    <a:srgbClr val="0B2453"/>
                  </a:solidFill>
                  <a:latin typeface="+mn-lt"/>
                  <a:ea typeface="ＭＳ Ｐゴシック"/>
                  <a:cs typeface="ＭＳ Ｐゴシック"/>
                </a:rPr>
                <a:t>930</a:t>
              </a:r>
            </a:p>
          </p:txBody>
        </p:sp>
        <p:sp>
          <p:nvSpPr>
            <p:cNvPr id="57" name="Text Box 14"/>
            <p:cNvSpPr txBox="1">
              <a:spLocks noChangeArrowheads="1"/>
            </p:cNvSpPr>
            <p:nvPr/>
          </p:nvSpPr>
          <p:spPr bwMode="auto">
            <a:xfrm>
              <a:off x="5267778" y="3657456"/>
              <a:ext cx="686622" cy="33960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ru-RU" altLang="ru-RU" sz="1600" dirty="0">
                  <a:solidFill>
                    <a:srgbClr val="0B2453"/>
                  </a:solidFill>
                  <a:latin typeface="+mn-lt"/>
                  <a:ea typeface="ＭＳ Ｐゴシック"/>
                  <a:cs typeface="ＭＳ Ｐゴシック"/>
                </a:rPr>
                <a:t>940</a:t>
              </a:r>
            </a:p>
          </p:txBody>
        </p:sp>
        <p:sp>
          <p:nvSpPr>
            <p:cNvPr id="58" name="Text Box 15"/>
            <p:cNvSpPr txBox="1">
              <a:spLocks noChangeArrowheads="1"/>
            </p:cNvSpPr>
            <p:nvPr/>
          </p:nvSpPr>
          <p:spPr bwMode="auto">
            <a:xfrm>
              <a:off x="6239349" y="3646449"/>
              <a:ext cx="1381827" cy="33488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ru-RU" altLang="ru-RU" sz="1600" b="1" dirty="0">
                  <a:solidFill>
                    <a:srgbClr val="0B2453"/>
                  </a:solidFill>
                  <a:latin typeface="+mn-lt"/>
                  <a:ea typeface="ＭＳ Ｐゴシック"/>
                  <a:cs typeface="ＭＳ Ｐゴシック"/>
                </a:rPr>
                <a:t>Цена актива</a:t>
              </a:r>
            </a:p>
          </p:txBody>
        </p:sp>
        <p:sp>
          <p:nvSpPr>
            <p:cNvPr id="48" name="Line 5"/>
            <p:cNvSpPr>
              <a:spLocks noChangeShapeType="1"/>
            </p:cNvSpPr>
            <p:nvPr/>
          </p:nvSpPr>
          <p:spPr bwMode="auto">
            <a:xfrm flipH="1">
              <a:off x="3003641" y="2643371"/>
              <a:ext cx="5150" cy="1653979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600" dirty="0">
                <a:solidFill>
                  <a:srgbClr val="0B245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09024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Расчет доходности по опциону в золото (продолжение)</a:t>
            </a:r>
          </a:p>
        </p:txBody>
      </p:sp>
      <p:sp>
        <p:nvSpPr>
          <p:cNvPr id="59" name="Rectangle 8"/>
          <p:cNvSpPr>
            <a:spLocks noChangeArrowheads="1"/>
          </p:cNvSpPr>
          <p:nvPr/>
        </p:nvSpPr>
        <p:spPr bwMode="auto">
          <a:xfrm>
            <a:off x="1635125" y="1028700"/>
            <a:ext cx="5568950" cy="3413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defRPr/>
            </a:pPr>
            <a:r>
              <a:rPr lang="ru-RU" altLang="ru-RU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Результаты инвестирования 1 опционного контракта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28738" y="1470025"/>
          <a:ext cx="6181725" cy="2832100"/>
        </p:xfrm>
        <a:graphic>
          <a:graphicData uri="http://schemas.openxmlformats.org/drawingml/2006/table">
            <a:tbl>
              <a:tblPr/>
              <a:tblGrid>
                <a:gridCol w="1458025"/>
                <a:gridCol w="1545542"/>
                <a:gridCol w="1556426"/>
                <a:gridCol w="1621732"/>
              </a:tblGrid>
              <a:tr h="6506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Варианты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Действия 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 (потери) 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 (потери) 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</a:tr>
              <a:tr h="723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(цена золота, долл.)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с опционом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по опциону, долл.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по 20 опционам, долл.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8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1000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Исполняется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1000-930-10=60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1200,00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8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1200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Исполняется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1200-930-10=260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5200,00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8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890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Не исполняется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-10,00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-200,00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0" y="322263"/>
            <a:ext cx="721360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03F82"/>
                </a:solidFill>
                <a:latin typeface="+mj-lt"/>
                <a:ea typeface="ＭＳ Ｐゴシック"/>
                <a:cs typeface="ＭＳ Ｐゴシック"/>
              </a:rPr>
              <a:t>Результаты инвестирования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84225" y="947738"/>
          <a:ext cx="7361238" cy="3696730"/>
        </p:xfrm>
        <a:graphic>
          <a:graphicData uri="http://schemas.openxmlformats.org/drawingml/2006/table">
            <a:tbl>
              <a:tblPr/>
              <a:tblGrid>
                <a:gridCol w="446299"/>
                <a:gridCol w="3867317"/>
                <a:gridCol w="1026446"/>
                <a:gridCol w="1026446"/>
                <a:gridCol w="994730"/>
              </a:tblGrid>
              <a:tr h="319025">
                <a:tc rowSpan="2" grid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Варианты (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долл.)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973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Цена = $1000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Цена = $1200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Цена = $890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</a:tr>
              <a:tr h="38770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9997" marR="89997" marT="7197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Сумма погашения ноты по расчету, %</a:t>
                      </a:r>
                    </a:p>
                  </a:txBody>
                  <a:tcPr marL="89997" marR="89997" marT="7197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2405,50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3486,50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2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89997" marR="89997" marT="7197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Цена золота</a:t>
                      </a:r>
                    </a:p>
                  </a:txBody>
                  <a:tcPr marL="89997" marR="89997" marT="7197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1000,00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1200,00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890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2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89997" marR="89997" marT="7197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Доход по 20 опционным контрактам</a:t>
                      </a:r>
                    </a:p>
                  </a:txBody>
                  <a:tcPr marL="89997" marR="89997" marT="7197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1200,00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5200,00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2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89997" marR="89997" marT="7197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Средства на депозите</a:t>
                      </a:r>
                    </a:p>
                  </a:txBody>
                  <a:tcPr marL="89997" marR="89997" marT="7197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1800,00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1800,00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1800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7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9997" marR="89997" marT="7197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Доход от инвестирования 1800 долл. из расчета (5% годовых за 4 года)</a:t>
                      </a:r>
                    </a:p>
                  </a:txBody>
                  <a:tcPr marL="89997" marR="89997" marT="7197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388,00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388,00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388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7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89997" marR="89997" marT="7197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Средства на момент окончания срока инвестирования, всего (3+4+5)</a:t>
                      </a:r>
                    </a:p>
                  </a:txBody>
                  <a:tcPr marL="89997" marR="89997" marT="7197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3388,00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7388,00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2188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2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89997" marR="89997" marT="7197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Выплаты инвестору</a:t>
                      </a:r>
                    </a:p>
                  </a:txBody>
                  <a:tcPr marL="89997" marR="89997" marT="7197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2405,50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3486,50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7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89997" marR="89997" marT="7197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Доход банка после выплаты инвестору суммы погашения</a:t>
                      </a:r>
                    </a:p>
                  </a:txBody>
                  <a:tcPr marL="89997" marR="89997" marT="7197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928,50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3901,50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188</a:t>
                      </a:r>
                    </a:p>
                  </a:txBody>
                  <a:tcPr marL="8468" marR="8468" marT="846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9938</TotalTime>
  <Words>1186</Words>
  <Application>Microsoft Office PowerPoint</Application>
  <PresentationFormat>Экран (16:9)</PresentationFormat>
  <Paragraphs>331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Company>hse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vkremlev</dc:creator>
  <cp:lastModifiedBy>admin</cp:lastModifiedBy>
  <cp:revision>615</cp:revision>
  <dcterms:created xsi:type="dcterms:W3CDTF">2010-09-30T06:45:29Z</dcterms:created>
  <dcterms:modified xsi:type="dcterms:W3CDTF">2016-11-20T17:20:28Z</dcterms:modified>
</cp:coreProperties>
</file>