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84" r:id="rId3"/>
  </p:sldMasterIdLst>
  <p:notesMasterIdLst>
    <p:notesMasterId r:id="rId50"/>
  </p:notesMasterIdLst>
  <p:sldIdLst>
    <p:sldId id="260" r:id="rId4"/>
    <p:sldId id="309" r:id="rId5"/>
    <p:sldId id="313" r:id="rId6"/>
    <p:sldId id="314" r:id="rId7"/>
    <p:sldId id="356" r:id="rId8"/>
    <p:sldId id="359" r:id="rId9"/>
    <p:sldId id="403" r:id="rId10"/>
    <p:sldId id="362" r:id="rId11"/>
    <p:sldId id="261" r:id="rId12"/>
    <p:sldId id="364" r:id="rId13"/>
    <p:sldId id="365" r:id="rId14"/>
    <p:sldId id="366" r:id="rId15"/>
    <p:sldId id="367" r:id="rId16"/>
    <p:sldId id="400" r:id="rId17"/>
    <p:sldId id="363" r:id="rId18"/>
    <p:sldId id="369" r:id="rId19"/>
    <p:sldId id="370" r:id="rId20"/>
    <p:sldId id="371" r:id="rId21"/>
    <p:sldId id="372" r:id="rId22"/>
    <p:sldId id="396" r:id="rId23"/>
    <p:sldId id="373" r:id="rId24"/>
    <p:sldId id="374" r:id="rId25"/>
    <p:sldId id="311" r:id="rId26"/>
    <p:sldId id="376" r:id="rId27"/>
    <p:sldId id="377" r:id="rId28"/>
    <p:sldId id="378" r:id="rId29"/>
    <p:sldId id="402" r:id="rId30"/>
    <p:sldId id="397" r:id="rId31"/>
    <p:sldId id="379" r:id="rId32"/>
    <p:sldId id="380" r:id="rId33"/>
    <p:sldId id="381" r:id="rId34"/>
    <p:sldId id="382" r:id="rId35"/>
    <p:sldId id="383" r:id="rId36"/>
    <p:sldId id="384" r:id="rId37"/>
    <p:sldId id="398" r:id="rId38"/>
    <p:sldId id="386" r:id="rId39"/>
    <p:sldId id="368" r:id="rId40"/>
    <p:sldId id="388" r:id="rId41"/>
    <p:sldId id="389" r:id="rId42"/>
    <p:sldId id="390" r:id="rId43"/>
    <p:sldId id="391" r:id="rId44"/>
    <p:sldId id="392" r:id="rId45"/>
    <p:sldId id="387" r:id="rId46"/>
    <p:sldId id="394" r:id="rId47"/>
    <p:sldId id="395" r:id="rId48"/>
    <p:sldId id="399" r:id="rId49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E3D8DC-8318-49BA-B190-38CA348E2E8C}">
          <p14:sldIdLst>
            <p14:sldId id="260"/>
            <p14:sldId id="309"/>
            <p14:sldId id="313"/>
            <p14:sldId id="314"/>
            <p14:sldId id="356"/>
            <p14:sldId id="359"/>
            <p14:sldId id="403"/>
            <p14:sldId id="362"/>
            <p14:sldId id="261"/>
            <p14:sldId id="364"/>
            <p14:sldId id="365"/>
            <p14:sldId id="366"/>
            <p14:sldId id="367"/>
            <p14:sldId id="400"/>
            <p14:sldId id="363"/>
            <p14:sldId id="369"/>
            <p14:sldId id="370"/>
            <p14:sldId id="371"/>
            <p14:sldId id="372"/>
            <p14:sldId id="396"/>
            <p14:sldId id="373"/>
            <p14:sldId id="374"/>
            <p14:sldId id="311"/>
            <p14:sldId id="376"/>
            <p14:sldId id="377"/>
            <p14:sldId id="378"/>
            <p14:sldId id="402"/>
            <p14:sldId id="397"/>
            <p14:sldId id="379"/>
            <p14:sldId id="380"/>
            <p14:sldId id="381"/>
            <p14:sldId id="382"/>
            <p14:sldId id="383"/>
            <p14:sldId id="384"/>
            <p14:sldId id="398"/>
            <p14:sldId id="386"/>
            <p14:sldId id="368"/>
            <p14:sldId id="388"/>
            <p14:sldId id="389"/>
            <p14:sldId id="390"/>
            <p14:sldId id="391"/>
            <p14:sldId id="392"/>
            <p14:sldId id="387"/>
            <p14:sldId id="394"/>
            <p14:sldId id="395"/>
            <p14:sldId id="399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6598"/>
    <a:srgbClr val="81A042"/>
    <a:srgbClr val="3E6CA4"/>
    <a:srgbClr val="8AAC46"/>
    <a:srgbClr val="FF9999"/>
    <a:srgbClr val="004DA2"/>
    <a:srgbClr val="038CC9"/>
    <a:srgbClr val="329BFA"/>
    <a:srgbClr val="6DA1FF"/>
    <a:srgbClr val="003F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56" autoAdjust="0"/>
    <p:restoredTop sz="95737" autoAdjust="0"/>
  </p:normalViewPr>
  <p:slideViewPr>
    <p:cSldViewPr snapToGrid="0" snapToObjects="1">
      <p:cViewPr varScale="1">
        <p:scale>
          <a:sx n="89" d="100"/>
          <a:sy n="89" d="100"/>
        </p:scale>
        <p:origin x="-540" y="-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1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725868725868725"/>
          <c:y val="5.5710306406685237E-3"/>
          <c:w val="0.65057915057915061"/>
          <c:h val="0.93871866295264628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Восток</c:v>
                </c:pt>
              </c:strCache>
            </c:strRef>
          </c:tx>
          <c:spPr>
            <a:solidFill>
              <a:srgbClr val="9999FF"/>
            </a:solidFill>
            <a:ln w="9305">
              <a:solidFill>
                <a:srgbClr val="000000"/>
              </a:solidFill>
              <a:prstDash val="solid"/>
            </a:ln>
          </c:spPr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1C9-4907-8E07-16F2B8A1AE07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1C9-4907-8E07-16F2B8A1AE07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1C9-4907-8E07-16F2B8A1AE07}"/>
              </c:ext>
            </c:extLst>
          </c:dPt>
          <c:cat>
            <c:strRef>
              <c:f>Sheet1!$B$1:$E$1</c:f>
              <c:strCache>
                <c:ptCount val="3"/>
                <c:pt idx="0">
                  <c:v>1 кв</c:v>
                </c:pt>
                <c:pt idx="1">
                  <c:v>2 кв</c:v>
                </c:pt>
                <c:pt idx="2">
                  <c:v>3 кв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3"/>
                <c:pt idx="0">
                  <c:v>33</c:v>
                </c:pt>
                <c:pt idx="1">
                  <c:v>33</c:v>
                </c:pt>
                <c:pt idx="2">
                  <c:v>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11C9-4907-8E07-16F2B8A1AE07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Запад</c:v>
                </c:pt>
              </c:strCache>
            </c:strRef>
          </c:tx>
          <c:spPr>
            <a:solidFill>
              <a:srgbClr val="993366"/>
            </a:solidFill>
            <a:ln w="9305">
              <a:solidFill>
                <a:srgbClr val="000000"/>
              </a:solidFill>
              <a:prstDash val="solid"/>
            </a:ln>
          </c:spPr>
          <c:dPt>
            <c:idx val="0"/>
            <c:bubble3D val="0"/>
            <c:spPr>
              <a:solidFill>
                <a:srgbClr val="9999FF"/>
              </a:solidFill>
              <a:ln w="9305">
                <a:solidFill>
                  <a:srgbClr val="000000"/>
                </a:solidFill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11C9-4907-8E07-16F2B8A1AE07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11C9-4907-8E07-16F2B8A1AE07}"/>
              </c:ext>
            </c:extLst>
          </c:dPt>
          <c:dPt>
            <c:idx val="2"/>
            <c:bubble3D val="0"/>
            <c:spPr>
              <a:solidFill>
                <a:srgbClr val="FFFFCC"/>
              </a:solidFill>
              <a:ln w="9305">
                <a:solidFill>
                  <a:srgbClr val="000000"/>
                </a:solidFill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1C9-4907-8E07-16F2B8A1AE07}"/>
              </c:ext>
            </c:extLst>
          </c:dPt>
          <c:cat>
            <c:strRef>
              <c:f>Sheet1!$B$1:$E$1</c:f>
              <c:strCache>
                <c:ptCount val="3"/>
                <c:pt idx="0">
                  <c:v>1 кв</c:v>
                </c:pt>
                <c:pt idx="1">
                  <c:v>2 кв</c:v>
                </c:pt>
                <c:pt idx="2">
                  <c:v>3 кв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3"/>
                <c:pt idx="0">
                  <c:v>33</c:v>
                </c:pt>
                <c:pt idx="1">
                  <c:v>33</c:v>
                </c:pt>
                <c:pt idx="2">
                  <c:v>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11C9-4907-8E07-16F2B8A1AE07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Север</c:v>
                </c:pt>
              </c:strCache>
            </c:strRef>
          </c:tx>
          <c:spPr>
            <a:solidFill>
              <a:srgbClr val="FFFFCC"/>
            </a:solidFill>
            <a:ln w="9305">
              <a:solidFill>
                <a:srgbClr val="000000"/>
              </a:solidFill>
              <a:prstDash val="solid"/>
            </a:ln>
          </c:spPr>
          <c:dPt>
            <c:idx val="0"/>
            <c:bubble3D val="0"/>
            <c:spPr>
              <a:solidFill>
                <a:srgbClr val="9999FF"/>
              </a:solidFill>
              <a:ln w="9305">
                <a:solidFill>
                  <a:srgbClr val="000000"/>
                </a:solidFill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11C9-4907-8E07-16F2B8A1AE07}"/>
              </c:ext>
            </c:extLst>
          </c:dPt>
          <c:dPt>
            <c:idx val="1"/>
            <c:bubble3D val="0"/>
            <c:spPr>
              <a:solidFill>
                <a:srgbClr val="993366"/>
              </a:solidFill>
              <a:ln w="9305">
                <a:solidFill>
                  <a:srgbClr val="000000"/>
                </a:solidFill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11C9-4907-8E07-16F2B8A1AE07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1-11C9-4907-8E07-16F2B8A1AE07}"/>
              </c:ext>
            </c:extLst>
          </c:dPt>
          <c:cat>
            <c:strRef>
              <c:f>Sheet1!$B$1:$E$1</c:f>
              <c:strCache>
                <c:ptCount val="3"/>
                <c:pt idx="0">
                  <c:v>1 кв</c:v>
                </c:pt>
                <c:pt idx="1">
                  <c:v>2 кв</c:v>
                </c:pt>
                <c:pt idx="2">
                  <c:v>3 кв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3"/>
                <c:pt idx="0">
                  <c:v>33</c:v>
                </c:pt>
                <c:pt idx="1">
                  <c:v>33</c:v>
                </c:pt>
                <c:pt idx="2">
                  <c:v>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11C9-4907-8E07-16F2B8A1AE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99" b="1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0.2645</cdr:x>
      <cdr:y>0.2505</cdr:y>
    </cdr:from>
    <cdr:to>
      <cdr:x>0.4885</cdr:x>
      <cdr:y>0.47108</cdr:y>
    </cdr:to>
    <cdr:sp macro="" textlink="">
      <cdr:nvSpPr>
        <cdr:cNvPr id="10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47399" y="619394"/>
          <a:ext cx="802335" cy="54542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27432" tIns="22860" rIns="27432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GB" sz="1400" b="1" dirty="0" err="1">
              <a:solidFill>
                <a:srgbClr val="000000"/>
              </a:solidFill>
              <a:cs typeface="Arial Cyr"/>
            </a:rPr>
            <a:t>Ko'chmas</a:t>
          </a:r>
          <a:r>
            <a:rPr lang="en-GB" sz="1400" b="1" dirty="0">
              <a:solidFill>
                <a:srgbClr val="000000"/>
              </a:solidFill>
              <a:cs typeface="Arial Cyr"/>
            </a:rPr>
            <a:t> </a:t>
          </a:r>
          <a:r>
            <a:rPr lang="en-GB" sz="1400" b="1" dirty="0" err="1">
              <a:solidFill>
                <a:srgbClr val="000000"/>
              </a:solidFill>
              <a:cs typeface="Arial Cyr"/>
            </a:rPr>
            <a:t>mulk</a:t>
          </a:r>
          <a:endParaRPr lang="ru-RU" sz="1400" b="1" i="0" u="none" strike="noStrike" baseline="0" dirty="0">
            <a:solidFill>
              <a:srgbClr val="000000"/>
            </a:solidFill>
            <a:cs typeface="Arial Cyr"/>
          </a:endParaRPr>
        </a:p>
      </cdr:txBody>
    </cdr:sp>
  </cdr:relSizeAnchor>
  <cdr:relSizeAnchor xmlns:cdr="http://schemas.openxmlformats.org/drawingml/2006/chartDrawing">
    <cdr:from>
      <cdr:x>0.54825</cdr:x>
      <cdr:y>0.2505</cdr:y>
    </cdr:from>
    <cdr:to>
      <cdr:x>0.772</cdr:x>
      <cdr:y>0.37625</cdr:y>
    </cdr:to>
    <cdr:sp macro="" textlink="">
      <cdr:nvSpPr>
        <cdr:cNvPr id="102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705038" y="856578"/>
          <a:ext cx="1103971" cy="4299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27432" tIns="22860" rIns="27432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GB" sz="1400" b="1" dirty="0" err="1">
              <a:solidFill>
                <a:srgbClr val="000000"/>
              </a:solidFill>
              <a:cs typeface="Arial Cyr"/>
            </a:rPr>
            <a:t>Aksiya</a:t>
          </a:r>
          <a:endParaRPr lang="ru-RU" sz="1400" b="1" i="0" u="none" strike="noStrike" baseline="0" dirty="0">
            <a:solidFill>
              <a:srgbClr val="000000"/>
            </a:solidFill>
            <a:cs typeface="Arial Cyr"/>
          </a:endParaRPr>
        </a:p>
      </cdr:txBody>
    </cdr:sp>
  </cdr:relSizeAnchor>
  <cdr:relSizeAnchor xmlns:cdr="http://schemas.openxmlformats.org/drawingml/2006/chartDrawing">
    <cdr:from>
      <cdr:x>0.36921</cdr:x>
      <cdr:y>0.6134</cdr:y>
    </cdr:from>
    <cdr:to>
      <cdr:x>0.70559</cdr:x>
      <cdr:y>0.85829</cdr:y>
    </cdr:to>
    <cdr:sp macro="" textlink="">
      <cdr:nvSpPr>
        <cdr:cNvPr id="102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322446" y="1516717"/>
          <a:ext cx="1204856" cy="60552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27432" tIns="22860" rIns="27432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GB" sz="1400" b="1" dirty="0" err="1">
              <a:solidFill>
                <a:srgbClr val="000000"/>
              </a:solidFill>
              <a:cs typeface="Arial Cyr"/>
            </a:rPr>
            <a:t>Obligatsiyalar</a:t>
          </a:r>
          <a:r>
            <a:rPr lang="en-GB" sz="1400" b="1" dirty="0">
              <a:solidFill>
                <a:srgbClr val="000000"/>
              </a:solidFill>
              <a:cs typeface="Arial Cyr"/>
            </a:rPr>
            <a:t>, </a:t>
          </a:r>
          <a:r>
            <a:rPr lang="en-GB" sz="1400" b="1" dirty="0" err="1">
              <a:solidFill>
                <a:srgbClr val="000000"/>
              </a:solidFill>
              <a:cs typeface="Arial Cyr"/>
            </a:rPr>
            <a:t>depozitlar</a:t>
          </a:r>
          <a:endParaRPr lang="ru-RU" sz="1400" b="1" i="0" u="none" strike="noStrike" baseline="0" dirty="0">
            <a:solidFill>
              <a:srgbClr val="000000"/>
            </a:solidFill>
            <a:cs typeface="Arial Cyr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174A06-A08A-4F31-8961-D49F089F43C2}" type="datetimeFigureOut">
              <a:rPr lang="ru-RU" smtClean="0"/>
              <a:t>05.03.2024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1A1CF9-ED41-41D7-BEC6-FCBB92A2C19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0036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3/5/2024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899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3/5/2024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911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3/5/2024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99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3/5/2024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945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3/5/2024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495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3/5/2024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698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3/5/2024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959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3/5/2024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517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3/5/2024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075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3/5/2024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844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3/5/2024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0840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3420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3755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1795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5961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7626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0052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534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1186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9168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9370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5660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6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4670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8733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6980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7472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9505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4816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7008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5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8902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10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0248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1980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452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3/5/2024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40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458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94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0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3.w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4.w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5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Mavzu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3.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Xavf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daromad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546129" y="1290895"/>
            <a:ext cx="6051742" cy="2092881"/>
            <a:chOff x="1599789" y="1290895"/>
            <a:chExt cx="6051742" cy="2092881"/>
          </a:xfrm>
        </p:grpSpPr>
        <p:sp>
          <p:nvSpPr>
            <p:cNvPr id="14346" name="Rectangle 12"/>
            <p:cNvSpPr>
              <a:spLocks noChangeArrowheads="1"/>
            </p:cNvSpPr>
            <p:nvPr/>
          </p:nvSpPr>
          <p:spPr bwMode="auto">
            <a:xfrm>
              <a:off x="1790267" y="1290895"/>
              <a:ext cx="5861264" cy="20928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GB" sz="2200" b="1" dirty="0" err="1">
                  <a:solidFill>
                    <a:srgbClr val="003F82"/>
                  </a:solidFill>
                  <a:latin typeface="+mn-lt"/>
                </a:rPr>
                <a:t>Moliya</a:t>
              </a:r>
              <a:r>
                <a:rPr lang="en-GB" sz="22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200" b="1" dirty="0" err="1">
                  <a:solidFill>
                    <a:srgbClr val="003F82"/>
                  </a:solidFill>
                  <a:latin typeface="+mn-lt"/>
                </a:rPr>
                <a:t>bozorida</a:t>
              </a:r>
              <a:r>
                <a:rPr lang="en-GB" sz="2200" b="1" dirty="0">
                  <a:solidFill>
                    <a:srgbClr val="003F82"/>
                  </a:solidFill>
                  <a:latin typeface="+mn-lt"/>
                </a:rPr>
                <a:t> risk </a:t>
              </a:r>
              <a:r>
                <a:rPr lang="en-GB" sz="2200" b="1" dirty="0" err="1">
                  <a:solidFill>
                    <a:srgbClr val="003F82"/>
                  </a:solidFill>
                  <a:latin typeface="+mn-lt"/>
                </a:rPr>
                <a:t>tushunchasi</a:t>
              </a:r>
              <a:endParaRPr lang="en-GB" sz="2200" b="1" dirty="0">
                <a:solidFill>
                  <a:srgbClr val="003F82"/>
                </a:solidFill>
                <a:latin typeface="+mn-lt"/>
              </a:endParaRPr>
            </a:p>
            <a:p>
              <a:pPr>
                <a:spcAft>
                  <a:spcPts val="600"/>
                </a:spcAft>
              </a:pPr>
              <a:r>
                <a:rPr lang="en-GB" sz="2200" b="1" dirty="0" err="1">
                  <a:solidFill>
                    <a:srgbClr val="003F82"/>
                  </a:solidFill>
                  <a:latin typeface="+mn-lt"/>
                </a:rPr>
                <a:t>Riskni</a:t>
              </a:r>
              <a:r>
                <a:rPr lang="en-GB" sz="22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200" b="1" dirty="0" err="1">
                  <a:solidFill>
                    <a:srgbClr val="003F82"/>
                  </a:solidFill>
                  <a:latin typeface="+mn-lt"/>
                </a:rPr>
                <a:t>o'lchash</a:t>
              </a:r>
              <a:endParaRPr lang="en-GB" sz="2200" b="1" dirty="0">
                <a:solidFill>
                  <a:srgbClr val="003F82"/>
                </a:solidFill>
                <a:latin typeface="+mn-lt"/>
              </a:endParaRPr>
            </a:p>
            <a:p>
              <a:pPr>
                <a:spcAft>
                  <a:spcPts val="600"/>
                </a:spcAft>
              </a:pPr>
              <a:r>
                <a:rPr lang="en-GB" sz="2200" b="1" dirty="0" err="1">
                  <a:solidFill>
                    <a:srgbClr val="003F82"/>
                  </a:solidFill>
                  <a:latin typeface="+mn-lt"/>
                </a:rPr>
                <a:t>Vaqt</a:t>
              </a:r>
              <a:r>
                <a:rPr lang="en-GB" sz="22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200" b="1" dirty="0" err="1">
                  <a:solidFill>
                    <a:srgbClr val="003F82"/>
                  </a:solidFill>
                  <a:latin typeface="+mn-lt"/>
                </a:rPr>
                <a:t>gorizontining</a:t>
              </a:r>
              <a:r>
                <a:rPr lang="en-GB" sz="22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200" b="1" dirty="0" err="1">
                  <a:solidFill>
                    <a:srgbClr val="003F82"/>
                  </a:solidFill>
                  <a:latin typeface="+mn-lt"/>
                </a:rPr>
                <a:t>investitsiya</a:t>
              </a:r>
              <a:r>
                <a:rPr lang="en-GB" sz="22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200" b="1" dirty="0" err="1">
                  <a:solidFill>
                    <a:srgbClr val="003F82"/>
                  </a:solidFill>
                  <a:latin typeface="+mn-lt"/>
                </a:rPr>
                <a:t>xavfiga</a:t>
              </a:r>
              <a:r>
                <a:rPr lang="en-GB" sz="22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200" b="1" dirty="0" err="1">
                  <a:solidFill>
                    <a:srgbClr val="003F82"/>
                  </a:solidFill>
                  <a:latin typeface="+mn-lt"/>
                </a:rPr>
                <a:t>ta'siri</a:t>
              </a:r>
              <a:endParaRPr lang="en-GB" sz="2200" b="1" dirty="0">
                <a:solidFill>
                  <a:srgbClr val="003F82"/>
                </a:solidFill>
                <a:latin typeface="+mn-lt"/>
              </a:endParaRPr>
            </a:p>
            <a:p>
              <a:pPr>
                <a:spcAft>
                  <a:spcPts val="600"/>
                </a:spcAft>
              </a:pPr>
              <a:r>
                <a:rPr lang="en-GB" sz="2200" b="1" dirty="0" err="1">
                  <a:solidFill>
                    <a:srgbClr val="003F82"/>
                  </a:solidFill>
                  <a:latin typeface="+mn-lt"/>
                </a:rPr>
                <a:t>Tizimli</a:t>
              </a:r>
              <a:r>
                <a:rPr lang="en-GB" sz="22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200" b="1" dirty="0" err="1">
                  <a:solidFill>
                    <a:srgbClr val="003F82"/>
                  </a:solidFill>
                  <a:latin typeface="+mn-lt"/>
                </a:rPr>
                <a:t>va</a:t>
              </a:r>
              <a:r>
                <a:rPr lang="en-GB" sz="22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200" b="1" dirty="0" err="1">
                  <a:solidFill>
                    <a:srgbClr val="003F82"/>
                  </a:solidFill>
                  <a:latin typeface="+mn-lt"/>
                </a:rPr>
                <a:t>tizimsiz</a:t>
              </a:r>
              <a:r>
                <a:rPr lang="en-GB" sz="22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200" b="1" dirty="0" err="1">
                  <a:solidFill>
                    <a:srgbClr val="003F82"/>
                  </a:solidFill>
                  <a:latin typeface="+mn-lt"/>
                </a:rPr>
                <a:t>xavf</a:t>
              </a:r>
              <a:endParaRPr lang="en-GB" sz="2200" b="1" dirty="0">
                <a:solidFill>
                  <a:srgbClr val="003F82"/>
                </a:solidFill>
                <a:latin typeface="+mn-lt"/>
              </a:endParaRPr>
            </a:p>
            <a:p>
              <a:pPr>
                <a:spcAft>
                  <a:spcPts val="600"/>
                </a:spcAft>
              </a:pPr>
              <a:r>
                <a:rPr lang="en-GB" sz="2200" b="1" dirty="0" err="1">
                  <a:solidFill>
                    <a:srgbClr val="003F82"/>
                  </a:solidFill>
                  <a:latin typeface="+mn-lt"/>
                </a:rPr>
                <a:t>Diversifikatsiya</a:t>
              </a:r>
              <a:r>
                <a:rPr lang="en-GB" sz="22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200" b="1" dirty="0" err="1">
                  <a:solidFill>
                    <a:srgbClr val="003F82"/>
                  </a:solidFill>
                  <a:latin typeface="+mn-lt"/>
                </a:rPr>
                <a:t>orqali</a:t>
              </a:r>
              <a:r>
                <a:rPr lang="en-GB" sz="22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200" b="1" dirty="0" err="1">
                  <a:solidFill>
                    <a:srgbClr val="003F82"/>
                  </a:solidFill>
                  <a:latin typeface="+mn-lt"/>
                </a:rPr>
                <a:t>xavfni</a:t>
              </a:r>
              <a:r>
                <a:rPr lang="en-GB" sz="22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200" b="1" dirty="0" err="1">
                  <a:solidFill>
                    <a:srgbClr val="003F82"/>
                  </a:solidFill>
                  <a:latin typeface="+mn-lt"/>
                </a:rPr>
                <a:t>minimallashtirish</a:t>
              </a:r>
              <a:endParaRPr lang="ru-RU" sz="2200" b="1" dirty="0">
                <a:solidFill>
                  <a:srgbClr val="003F82"/>
                </a:solidFill>
                <a:latin typeface="+mn-lt"/>
              </a:endParaRPr>
            </a:p>
          </p:txBody>
        </p:sp>
        <p:grpSp>
          <p:nvGrpSpPr>
            <p:cNvPr id="2" name="Группа 1"/>
            <p:cNvGrpSpPr/>
            <p:nvPr/>
          </p:nvGrpSpPr>
          <p:grpSpPr>
            <a:xfrm>
              <a:off x="1599789" y="1433601"/>
              <a:ext cx="144000" cy="1806019"/>
              <a:chOff x="1599789" y="1433601"/>
              <a:chExt cx="144000" cy="1806019"/>
            </a:xfrm>
          </p:grpSpPr>
          <p:sp>
            <p:nvSpPr>
              <p:cNvPr id="6" name="Овал 5"/>
              <p:cNvSpPr/>
              <p:nvPr/>
            </p:nvSpPr>
            <p:spPr bwMode="auto">
              <a:xfrm>
                <a:off x="1599789" y="1433601"/>
                <a:ext cx="144000" cy="144016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7" name="Овал 6"/>
              <p:cNvSpPr/>
              <p:nvPr/>
            </p:nvSpPr>
            <p:spPr bwMode="auto">
              <a:xfrm>
                <a:off x="1599789" y="1856606"/>
                <a:ext cx="144000" cy="144016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8" name="Овал 7"/>
              <p:cNvSpPr/>
              <p:nvPr/>
            </p:nvSpPr>
            <p:spPr bwMode="auto">
              <a:xfrm>
                <a:off x="1599789" y="2265498"/>
                <a:ext cx="144000" cy="144016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9" name="Овал 8"/>
              <p:cNvSpPr/>
              <p:nvPr/>
            </p:nvSpPr>
            <p:spPr bwMode="auto">
              <a:xfrm>
                <a:off x="1599789" y="2694242"/>
                <a:ext cx="144000" cy="144016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10" name="Овал 9"/>
              <p:cNvSpPr/>
              <p:nvPr/>
            </p:nvSpPr>
            <p:spPr bwMode="auto">
              <a:xfrm>
                <a:off x="1599789" y="3095604"/>
                <a:ext cx="144000" cy="144016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5955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 smtClean="0">
                <a:solidFill>
                  <a:srgbClr val="003F82"/>
                </a:solidFill>
                <a:latin typeface="+mn-lt"/>
              </a:rPr>
              <a:t>Noaniqlik</a:t>
            </a:r>
            <a:r>
              <a:rPr lang="en-GB" sz="2200" b="1" dirty="0" smtClean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sharoitida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moliyaviy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qarorlar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qabul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qilish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14375" y="1156809"/>
            <a:ext cx="8485802" cy="3823160"/>
            <a:chOff x="173214" y="1642080"/>
            <a:chExt cx="8804337" cy="4579632"/>
          </a:xfrm>
        </p:grpSpPr>
        <p:sp>
          <p:nvSpPr>
            <p:cNvPr id="6" name="Rectangle 2"/>
            <p:cNvSpPr>
              <a:spLocks noChangeArrowheads="1"/>
            </p:cNvSpPr>
            <p:nvPr/>
          </p:nvSpPr>
          <p:spPr bwMode="auto">
            <a:xfrm>
              <a:off x="173216" y="1971420"/>
              <a:ext cx="1568757" cy="64684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uz-Latn-UZ" altLang="ru-RU" dirty="0" smtClean="0">
                  <a:latin typeface="+mn-lt"/>
                </a:rPr>
                <a:t>Axborot</a:t>
              </a:r>
              <a:endParaRPr lang="ru-RU" altLang="ru-RU" dirty="0">
                <a:latin typeface="+mn-lt"/>
              </a:endParaRPr>
            </a:p>
          </p:txBody>
        </p:sp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173215" y="3083161"/>
              <a:ext cx="1568757" cy="64684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uz-Latn-UZ" altLang="ru-RU" dirty="0" smtClean="0">
                  <a:latin typeface="+mn-lt"/>
                </a:rPr>
                <a:t>Bilim</a:t>
              </a:r>
              <a:endParaRPr lang="ru-RU" altLang="ru-RU" dirty="0">
                <a:latin typeface="+mn-lt"/>
              </a:endParaRPr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173214" y="4221163"/>
              <a:ext cx="1568757" cy="64684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uz-Latn-UZ" altLang="ru-RU" dirty="0" smtClean="0">
                  <a:latin typeface="+mn-lt"/>
                </a:rPr>
                <a:t>Tajriba</a:t>
              </a:r>
              <a:endParaRPr lang="ru-RU" altLang="ru-RU" dirty="0">
                <a:latin typeface="+mn-lt"/>
              </a:endParaRPr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2124300" y="2781301"/>
              <a:ext cx="1232595" cy="1250572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uz-Latn-UZ" altLang="ru-RU" sz="2000" b="1" dirty="0" smtClean="0">
                  <a:latin typeface="+mn-lt"/>
                </a:rPr>
                <a:t>Investor</a:t>
              </a:r>
              <a:endParaRPr lang="ru-RU" altLang="ru-RU" sz="2000" b="1" dirty="0">
                <a:latin typeface="+mn-lt"/>
              </a:endParaRPr>
            </a:p>
            <a:p>
              <a:pPr algn="ctr"/>
              <a:r>
                <a:rPr lang="ru-RU" altLang="ru-RU" sz="1600" dirty="0">
                  <a:latin typeface="+mn-lt"/>
                </a:rPr>
                <a:t>(Ко)</a:t>
              </a:r>
            </a:p>
          </p:txBody>
        </p:sp>
        <p:cxnSp>
          <p:nvCxnSpPr>
            <p:cNvPr id="10" name="AutoShape 6"/>
            <p:cNvCxnSpPr>
              <a:cxnSpLocks noChangeShapeType="1"/>
              <a:stCxn id="7" idx="3"/>
              <a:endCxn id="9" idx="1"/>
            </p:cNvCxnSpPr>
            <p:nvPr/>
          </p:nvCxnSpPr>
          <p:spPr bwMode="auto">
            <a:xfrm>
              <a:off x="1741971" y="3406586"/>
              <a:ext cx="382329" cy="0"/>
            </a:xfrm>
            <a:prstGeom prst="straightConnector1">
              <a:avLst/>
            </a:prstGeom>
            <a:ln>
              <a:headEnd/>
              <a:tailEnd type="triangle" w="med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AutoShape 7"/>
            <p:cNvCxnSpPr>
              <a:cxnSpLocks noChangeShapeType="1"/>
              <a:stCxn id="8" idx="3"/>
              <a:endCxn id="9" idx="2"/>
            </p:cNvCxnSpPr>
            <p:nvPr/>
          </p:nvCxnSpPr>
          <p:spPr bwMode="auto">
            <a:xfrm flipV="1">
              <a:off x="1741971" y="4031872"/>
              <a:ext cx="998628" cy="512714"/>
            </a:xfrm>
            <a:prstGeom prst="straightConnector1">
              <a:avLst/>
            </a:prstGeom>
            <a:ln>
              <a:headEnd/>
              <a:tailEnd type="triangle" w="med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AutoShape 8"/>
            <p:cNvCxnSpPr>
              <a:cxnSpLocks noChangeShapeType="1"/>
              <a:stCxn id="6" idx="3"/>
              <a:endCxn id="9" idx="0"/>
            </p:cNvCxnSpPr>
            <p:nvPr/>
          </p:nvCxnSpPr>
          <p:spPr bwMode="auto">
            <a:xfrm>
              <a:off x="1741972" y="2294844"/>
              <a:ext cx="998627" cy="486457"/>
            </a:xfrm>
            <a:prstGeom prst="straightConnector1">
              <a:avLst/>
            </a:prstGeom>
            <a:ln>
              <a:headEnd/>
              <a:tailEnd type="triangle" w="med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3708400" y="1642080"/>
              <a:ext cx="1873250" cy="352901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lnSpc>
                  <a:spcPct val="85000"/>
                </a:lnSpc>
              </a:pPr>
              <a:r>
                <a:rPr lang="uz-Latn-UZ" altLang="ru-RU" sz="1600" dirty="0" smtClean="0">
                  <a:latin typeface="+mn-lt"/>
                </a:rPr>
                <a:t>Joriy holatni </a:t>
              </a:r>
            </a:p>
            <a:p>
              <a:pPr algn="ctr">
                <a:lnSpc>
                  <a:spcPct val="85000"/>
                </a:lnSpc>
              </a:pPr>
              <a:r>
                <a:rPr lang="uz-Latn-UZ" altLang="ru-RU" sz="1600" dirty="0" smtClean="0">
                  <a:latin typeface="+mn-lt"/>
                </a:rPr>
                <a:t>baholash</a:t>
              </a:r>
              <a:endParaRPr lang="ru-RU" altLang="ru-RU" sz="1600" dirty="0">
                <a:latin typeface="+mn-lt"/>
              </a:endParaRPr>
            </a:p>
            <a:p>
              <a:pPr algn="ctr">
                <a:lnSpc>
                  <a:spcPct val="85000"/>
                </a:lnSpc>
              </a:pPr>
              <a:endParaRPr lang="ru-RU" altLang="ru-RU" sz="1600" dirty="0">
                <a:latin typeface="+mn-lt"/>
              </a:endParaRPr>
            </a:p>
            <a:p>
              <a:pPr algn="ctr">
                <a:lnSpc>
                  <a:spcPct val="85000"/>
                </a:lnSpc>
              </a:pPr>
              <a:r>
                <a:rPr lang="uz-Latn-UZ" altLang="ru-RU" sz="1600" dirty="0" smtClean="0">
                  <a:latin typeface="+mn-lt"/>
                </a:rPr>
                <a:t>Kelajakni </a:t>
              </a:r>
            </a:p>
            <a:p>
              <a:pPr algn="ctr">
                <a:lnSpc>
                  <a:spcPct val="85000"/>
                </a:lnSpc>
              </a:pPr>
              <a:r>
                <a:rPr lang="uz-Latn-UZ" altLang="ru-RU" sz="1600" dirty="0" smtClean="0">
                  <a:latin typeface="+mn-lt"/>
                </a:rPr>
                <a:t>bashoratlash</a:t>
              </a:r>
              <a:endParaRPr lang="ru-RU" altLang="ru-RU" sz="1600" dirty="0">
                <a:latin typeface="+mn-lt"/>
              </a:endParaRPr>
            </a:p>
            <a:p>
              <a:pPr algn="ctr">
                <a:lnSpc>
                  <a:spcPct val="85000"/>
                </a:lnSpc>
              </a:pPr>
              <a:endParaRPr lang="ru-RU" altLang="ru-RU" sz="1600" dirty="0">
                <a:latin typeface="+mn-lt"/>
              </a:endParaRPr>
            </a:p>
            <a:p>
              <a:pPr algn="ctr">
                <a:lnSpc>
                  <a:spcPct val="85000"/>
                </a:lnSpc>
              </a:pPr>
              <a:r>
                <a:rPr lang="uz-Latn-UZ" altLang="ru-RU" sz="1600" dirty="0" smtClean="0">
                  <a:latin typeface="+mn-lt"/>
                </a:rPr>
                <a:t>Extimoliy </a:t>
              </a:r>
            </a:p>
            <a:p>
              <a:pPr algn="ctr">
                <a:lnSpc>
                  <a:spcPct val="85000"/>
                </a:lnSpc>
              </a:pPr>
              <a:r>
                <a:rPr lang="uz-Latn-UZ" altLang="ru-RU" sz="1600" dirty="0" smtClean="0">
                  <a:latin typeface="+mn-lt"/>
                </a:rPr>
                <a:t>o‘zgarishlarni </a:t>
              </a:r>
            </a:p>
            <a:p>
              <a:pPr algn="ctr">
                <a:lnSpc>
                  <a:spcPct val="85000"/>
                </a:lnSpc>
              </a:pPr>
              <a:r>
                <a:rPr lang="uz-Latn-UZ" altLang="ru-RU" sz="1600" dirty="0" smtClean="0">
                  <a:latin typeface="+mn-lt"/>
                </a:rPr>
                <a:t>hisobga olish</a:t>
              </a:r>
              <a:endParaRPr lang="ru-RU" altLang="ru-RU" sz="1600" dirty="0">
                <a:latin typeface="+mn-lt"/>
              </a:endParaRPr>
            </a:p>
            <a:p>
              <a:pPr algn="ctr">
                <a:lnSpc>
                  <a:spcPct val="85000"/>
                </a:lnSpc>
              </a:pPr>
              <a:endParaRPr lang="ru-RU" altLang="ru-RU" sz="1600" dirty="0">
                <a:latin typeface="+mn-lt"/>
              </a:endParaRPr>
            </a:p>
            <a:p>
              <a:pPr algn="ctr">
                <a:lnSpc>
                  <a:spcPct val="85000"/>
                </a:lnSpc>
              </a:pPr>
              <a:r>
                <a:rPr lang="uz-Latn-UZ" altLang="ru-RU" sz="1600" dirty="0" smtClean="0">
                  <a:latin typeface="+mn-lt"/>
                </a:rPr>
                <a:t>Istiqboldagi natijani </a:t>
              </a:r>
            </a:p>
            <a:p>
              <a:pPr algn="ctr">
                <a:lnSpc>
                  <a:spcPct val="85000"/>
                </a:lnSpc>
              </a:pPr>
              <a:r>
                <a:rPr lang="uz-Latn-UZ" altLang="ru-RU" sz="1600" dirty="0" smtClean="0"/>
                <a:t>baholash</a:t>
              </a:r>
              <a:endParaRPr lang="ru-RU" altLang="ru-RU" sz="1600" dirty="0">
                <a:latin typeface="+mn-lt"/>
              </a:endParaRPr>
            </a:p>
            <a:p>
              <a:pPr algn="ctr">
                <a:lnSpc>
                  <a:spcPct val="85000"/>
                </a:lnSpc>
              </a:pPr>
              <a:r>
                <a:rPr lang="ru-RU" altLang="ru-RU" sz="1600" dirty="0">
                  <a:latin typeface="+mn-lt"/>
                </a:rPr>
                <a:t>(Ко</a:t>
              </a:r>
              <a:r>
                <a:rPr lang="en-US" altLang="ru-RU" sz="1600" dirty="0">
                  <a:latin typeface="+mn-lt"/>
                </a:rPr>
                <a:t>±</a:t>
              </a:r>
              <a:r>
                <a:rPr lang="el-GR" altLang="ru-RU" sz="1600" dirty="0">
                  <a:latin typeface="+mn-lt"/>
                </a:rPr>
                <a:t>Δ</a:t>
              </a:r>
              <a:r>
                <a:rPr lang="ru-RU" altLang="ru-RU" sz="1600" dirty="0">
                  <a:latin typeface="+mn-lt"/>
                </a:rPr>
                <a:t>К)</a:t>
              </a:r>
            </a:p>
          </p:txBody>
        </p:sp>
        <p:cxnSp>
          <p:nvCxnSpPr>
            <p:cNvPr id="14" name="AutoShape 10"/>
            <p:cNvCxnSpPr>
              <a:cxnSpLocks noChangeShapeType="1"/>
            </p:cNvCxnSpPr>
            <p:nvPr/>
          </p:nvCxnSpPr>
          <p:spPr bwMode="auto">
            <a:xfrm>
              <a:off x="3356895" y="3392489"/>
              <a:ext cx="343632" cy="0"/>
            </a:xfrm>
            <a:prstGeom prst="straightConnector1">
              <a:avLst/>
            </a:prstGeom>
            <a:ln>
              <a:headEnd/>
              <a:tailEnd type="triangle" w="med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5931545" y="1779751"/>
              <a:ext cx="1382000" cy="8624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lnSpc>
                  <a:spcPct val="80000"/>
                </a:lnSpc>
              </a:pPr>
              <a:r>
                <a:rPr lang="uz-Latn-UZ" altLang="ru-RU" sz="1600" dirty="0" smtClean="0">
                  <a:latin typeface="+mn-lt"/>
                </a:rPr>
                <a:t>Tashqi muhitni</a:t>
              </a:r>
            </a:p>
            <a:p>
              <a:pPr algn="ctr">
                <a:lnSpc>
                  <a:spcPct val="80000"/>
                </a:lnSpc>
              </a:pPr>
              <a:r>
                <a:rPr lang="uz-Latn-UZ" altLang="ru-RU" sz="1600" dirty="0" smtClean="0"/>
                <a:t>o‘zgarishi</a:t>
              </a:r>
              <a:endParaRPr lang="ru-RU" altLang="ru-RU" sz="1600" dirty="0">
                <a:latin typeface="+mn-lt"/>
              </a:endParaRPr>
            </a:p>
          </p:txBody>
        </p:sp>
        <p:sp>
          <p:nvSpPr>
            <p:cNvPr id="16" name="Rectangle 12"/>
            <p:cNvSpPr>
              <a:spLocks noChangeArrowheads="1"/>
            </p:cNvSpPr>
            <p:nvPr/>
          </p:nvSpPr>
          <p:spPr bwMode="auto">
            <a:xfrm>
              <a:off x="5940425" y="3068639"/>
              <a:ext cx="1382000" cy="6477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lnSpc>
                  <a:spcPct val="80000"/>
                </a:lnSpc>
              </a:pPr>
              <a:r>
                <a:rPr lang="uz-Latn-UZ" altLang="ru-RU" sz="1600" dirty="0" smtClean="0">
                  <a:latin typeface="+mn-lt"/>
                </a:rPr>
                <a:t>Investitsiyalash</a:t>
              </a:r>
              <a:endParaRPr lang="ru-RU" altLang="ru-RU" sz="1600" dirty="0">
                <a:latin typeface="+mn-lt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5940425" y="4165773"/>
              <a:ext cx="1382000" cy="8624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lnSpc>
                  <a:spcPct val="80000"/>
                </a:lnSpc>
              </a:pPr>
              <a:r>
                <a:rPr lang="uz-Latn-UZ" altLang="ru-RU" sz="1600" dirty="0" smtClean="0">
                  <a:latin typeface="+mn-lt"/>
                </a:rPr>
                <a:t>Ichki omillarni</a:t>
              </a:r>
            </a:p>
            <a:p>
              <a:pPr algn="ctr">
                <a:lnSpc>
                  <a:spcPct val="80000"/>
                </a:lnSpc>
              </a:pPr>
              <a:r>
                <a:rPr lang="uz-Latn-UZ" altLang="ru-RU" sz="1600" dirty="0" smtClean="0"/>
                <a:t>o‘zgarishi</a:t>
              </a:r>
              <a:endParaRPr lang="ru-RU" altLang="ru-RU" sz="1600" dirty="0">
                <a:latin typeface="+mn-lt"/>
              </a:endParaRPr>
            </a:p>
          </p:txBody>
        </p:sp>
        <p:cxnSp>
          <p:nvCxnSpPr>
            <p:cNvPr id="18" name="AutoShape 14"/>
            <p:cNvCxnSpPr>
              <a:cxnSpLocks noChangeShapeType="1"/>
            </p:cNvCxnSpPr>
            <p:nvPr/>
          </p:nvCxnSpPr>
          <p:spPr bwMode="auto">
            <a:xfrm flipV="1">
              <a:off x="5578475" y="3381375"/>
              <a:ext cx="358775" cy="1588"/>
            </a:xfrm>
            <a:prstGeom prst="straightConnector1">
              <a:avLst/>
            </a:prstGeom>
            <a:ln>
              <a:headEnd/>
              <a:tailEnd type="triangle" w="med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Rectangle 15"/>
            <p:cNvSpPr>
              <a:spLocks noChangeArrowheads="1"/>
            </p:cNvSpPr>
            <p:nvPr/>
          </p:nvSpPr>
          <p:spPr bwMode="auto">
            <a:xfrm>
              <a:off x="7744957" y="2783471"/>
              <a:ext cx="1232594" cy="1250572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uz-Latn-UZ" altLang="ru-RU" sz="2000" b="1" dirty="0" smtClean="0">
                  <a:latin typeface="+mn-lt"/>
                </a:rPr>
                <a:t>Natija</a:t>
              </a:r>
              <a:endParaRPr lang="ru-RU" altLang="ru-RU" sz="2000" b="1" dirty="0">
                <a:latin typeface="+mn-lt"/>
              </a:endParaRPr>
            </a:p>
            <a:p>
              <a:pPr algn="ctr"/>
              <a:r>
                <a:rPr lang="ru-RU" altLang="ru-RU" sz="2000" b="1" dirty="0">
                  <a:latin typeface="+mn-lt"/>
                </a:rPr>
                <a:t>(Ко</a:t>
              </a:r>
              <a:r>
                <a:rPr lang="en-US" altLang="ru-RU" sz="2000" b="1" dirty="0">
                  <a:latin typeface="+mn-lt"/>
                </a:rPr>
                <a:t>±∆</a:t>
              </a:r>
              <a:r>
                <a:rPr lang="ru-RU" altLang="ru-RU" sz="2000" b="1" dirty="0">
                  <a:latin typeface="+mn-lt"/>
                </a:rPr>
                <a:t>К)</a:t>
              </a:r>
              <a:endParaRPr lang="en-US" altLang="ru-RU" sz="2000" dirty="0">
                <a:latin typeface="+mn-lt"/>
                <a:cs typeface="Arial" charset="0"/>
              </a:endParaRPr>
            </a:p>
          </p:txBody>
        </p:sp>
        <p:cxnSp>
          <p:nvCxnSpPr>
            <p:cNvPr id="20" name="AutoShape 16"/>
            <p:cNvCxnSpPr>
              <a:cxnSpLocks noChangeShapeType="1"/>
            </p:cNvCxnSpPr>
            <p:nvPr/>
          </p:nvCxnSpPr>
          <p:spPr bwMode="auto">
            <a:xfrm flipV="1">
              <a:off x="6642136" y="3730009"/>
              <a:ext cx="0" cy="431232"/>
            </a:xfrm>
            <a:prstGeom prst="straightConnector1">
              <a:avLst/>
            </a:prstGeom>
            <a:ln>
              <a:headEnd/>
              <a:tailEnd type="triangle" w="med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AutoShape 17"/>
            <p:cNvCxnSpPr>
              <a:cxnSpLocks noChangeShapeType="1"/>
            </p:cNvCxnSpPr>
            <p:nvPr/>
          </p:nvCxnSpPr>
          <p:spPr bwMode="auto">
            <a:xfrm>
              <a:off x="6638925" y="2636838"/>
              <a:ext cx="0" cy="431800"/>
            </a:xfrm>
            <a:prstGeom prst="straightConnector1">
              <a:avLst/>
            </a:prstGeom>
            <a:ln>
              <a:headEnd/>
              <a:tailEnd type="triangle" w="med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AutoShape 18"/>
            <p:cNvCxnSpPr>
              <a:cxnSpLocks noChangeShapeType="1"/>
            </p:cNvCxnSpPr>
            <p:nvPr/>
          </p:nvCxnSpPr>
          <p:spPr bwMode="auto">
            <a:xfrm>
              <a:off x="7322425" y="3392489"/>
              <a:ext cx="422532" cy="0"/>
            </a:xfrm>
            <a:prstGeom prst="straightConnector1">
              <a:avLst/>
            </a:prstGeom>
            <a:ln>
              <a:headEnd/>
              <a:tailEnd type="triangle" w="med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Rectangle 21"/>
            <p:cNvSpPr>
              <a:spLocks noChangeArrowheads="1"/>
            </p:cNvSpPr>
            <p:nvPr/>
          </p:nvSpPr>
          <p:spPr bwMode="auto">
            <a:xfrm>
              <a:off x="184150" y="5521484"/>
              <a:ext cx="8775700" cy="7002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ts val="0"/>
                </a:spcBef>
              </a:pPr>
              <a:r>
                <a:rPr lang="en-GB" altLang="ru-RU" sz="1600" dirty="0" err="1" smtClean="0">
                  <a:latin typeface="+mn-lt"/>
                </a:rPr>
                <a:t>Investitsi</a:t>
              </a:r>
              <a:r>
                <a:rPr lang="uz-Latn-UZ" altLang="ru-RU" sz="1600" dirty="0" smtClean="0">
                  <a:latin typeface="+mn-lt"/>
                </a:rPr>
                <a:t>ya</a:t>
              </a:r>
              <a:r>
                <a:rPr lang="en-GB" altLang="ru-RU" sz="1600" dirty="0" smtClean="0">
                  <a:latin typeface="+mn-lt"/>
                </a:rPr>
                <a:t> </a:t>
              </a:r>
              <a:r>
                <a:rPr lang="en-GB" altLang="ru-RU" sz="1600" dirty="0" err="1" smtClean="0">
                  <a:latin typeface="+mn-lt"/>
                </a:rPr>
                <a:t>maqsad</a:t>
              </a:r>
              <a:r>
                <a:rPr lang="uz-Latn-UZ" altLang="ru-RU" sz="1600" dirty="0" smtClean="0">
                  <a:latin typeface="+mn-lt"/>
                </a:rPr>
                <a:t>i    </a:t>
              </a:r>
              <a:r>
                <a:rPr lang="en-GB" altLang="ru-RU" sz="1600" dirty="0" smtClean="0">
                  <a:latin typeface="+mn-lt"/>
                </a:rPr>
                <a:t> </a:t>
              </a:r>
              <a:r>
                <a:rPr lang="ru-RU" altLang="ru-RU" sz="1600" dirty="0">
                  <a:latin typeface="+mn-lt"/>
                </a:rPr>
                <a:t>	</a:t>
              </a:r>
              <a:r>
                <a:rPr lang="uz-Latn-UZ" altLang="ru-RU" sz="1600" dirty="0" smtClean="0">
                  <a:latin typeface="+mn-lt"/>
                </a:rPr>
                <a:t>daromad olish</a:t>
              </a:r>
              <a:r>
                <a:rPr lang="ru-RU" altLang="ru-RU" sz="1600" dirty="0" smtClean="0">
                  <a:latin typeface="+mn-lt"/>
                </a:rPr>
                <a:t> </a:t>
              </a:r>
              <a:r>
                <a:rPr lang="ru-RU" altLang="ru-RU" sz="1600" dirty="0">
                  <a:latin typeface="+mn-lt"/>
                </a:rPr>
                <a:t>(+</a:t>
              </a:r>
              <a:r>
                <a:rPr lang="el-GR" altLang="ru-RU" sz="1600" dirty="0">
                  <a:latin typeface="+mn-lt"/>
                </a:rPr>
                <a:t>Δ</a:t>
              </a:r>
              <a:r>
                <a:rPr lang="ru-RU" altLang="ru-RU" sz="1600" dirty="0">
                  <a:latin typeface="+mn-lt"/>
                </a:rPr>
                <a:t> К)</a:t>
              </a:r>
            </a:p>
            <a:p>
              <a:pPr>
                <a:spcBef>
                  <a:spcPts val="0"/>
                </a:spcBef>
              </a:pPr>
              <a:r>
                <a:rPr lang="en-GB" altLang="ru-RU" sz="1600" dirty="0" err="1" smtClean="0">
                  <a:latin typeface="+mn-lt"/>
                </a:rPr>
                <a:t>Investitsi</a:t>
              </a:r>
              <a:r>
                <a:rPr lang="uz-Latn-UZ" altLang="ru-RU" sz="1600" dirty="0" smtClean="0">
                  <a:latin typeface="+mn-lt"/>
                </a:rPr>
                <a:t>ya</a:t>
              </a:r>
              <a:r>
                <a:rPr lang="en-GB" altLang="ru-RU" sz="1600" dirty="0" smtClean="0">
                  <a:latin typeface="+mn-lt"/>
                </a:rPr>
                <a:t> </a:t>
              </a:r>
              <a:r>
                <a:rPr lang="en-GB" altLang="ru-RU" sz="1600" dirty="0" err="1" smtClean="0">
                  <a:latin typeface="+mn-lt"/>
                </a:rPr>
                <a:t>xavf</a:t>
              </a:r>
              <a:r>
                <a:rPr lang="uz-Latn-UZ" altLang="ru-RU" sz="1600" dirty="0" smtClean="0">
                  <a:latin typeface="+mn-lt"/>
                </a:rPr>
                <a:t>i             </a:t>
              </a:r>
              <a:r>
                <a:rPr lang="ru-RU" altLang="ru-RU" sz="1600" dirty="0">
                  <a:latin typeface="+mn-lt"/>
                </a:rPr>
                <a:t>	</a:t>
              </a:r>
              <a:r>
                <a:rPr lang="en-GB" altLang="ru-RU" sz="1600" dirty="0" err="1">
                  <a:latin typeface="+mn-lt"/>
                </a:rPr>
                <a:t>yo'qotish</a:t>
              </a:r>
              <a:r>
                <a:rPr lang="en-GB" altLang="ru-RU" sz="1600" dirty="0">
                  <a:latin typeface="+mn-lt"/>
                </a:rPr>
                <a:t> </a:t>
              </a:r>
              <a:r>
                <a:rPr lang="en-GB" altLang="ru-RU" sz="1600" dirty="0" err="1">
                  <a:latin typeface="+mn-lt"/>
                </a:rPr>
                <a:t>ehtimoli</a:t>
              </a:r>
              <a:r>
                <a:rPr lang="en-GB" altLang="ru-RU" sz="1600" dirty="0">
                  <a:latin typeface="+mn-lt"/>
                </a:rPr>
                <a:t> (</a:t>
              </a:r>
              <a:r>
                <a:rPr lang="en-GB" altLang="ru-RU" sz="1600" dirty="0" err="1">
                  <a:latin typeface="+mn-lt"/>
                </a:rPr>
                <a:t>kutilgan</a:t>
              </a:r>
              <a:r>
                <a:rPr lang="en-GB" altLang="ru-RU" sz="1600" dirty="0">
                  <a:latin typeface="+mn-lt"/>
                </a:rPr>
                <a:t> </a:t>
              </a:r>
              <a:r>
                <a:rPr lang="en-GB" altLang="ru-RU" sz="1600" dirty="0" err="1">
                  <a:latin typeface="+mn-lt"/>
                </a:rPr>
                <a:t>daromadni</a:t>
              </a:r>
              <a:r>
                <a:rPr lang="en-GB" altLang="ru-RU" sz="1600" dirty="0">
                  <a:latin typeface="+mn-lt"/>
                </a:rPr>
                <a:t> </a:t>
              </a:r>
              <a:r>
                <a:rPr lang="en-GB" altLang="ru-RU" sz="1600" dirty="0" err="1">
                  <a:latin typeface="+mn-lt"/>
                </a:rPr>
                <a:t>olmaslik</a:t>
              </a:r>
              <a:r>
                <a:rPr lang="en-GB" altLang="ru-RU" sz="1600" dirty="0">
                  <a:latin typeface="+mn-lt"/>
                </a:rPr>
                <a:t>)</a:t>
              </a:r>
              <a:endParaRPr lang="ru-RU" altLang="ru-RU" sz="1600" dirty="0">
                <a:latin typeface="+mn-lt"/>
              </a:endParaRPr>
            </a:p>
          </p:txBody>
        </p:sp>
      </p:grpSp>
      <p:cxnSp>
        <p:nvCxnSpPr>
          <p:cNvPr id="43" name="AutoShape 6"/>
          <p:cNvCxnSpPr>
            <a:cxnSpLocks noChangeShapeType="1"/>
          </p:cNvCxnSpPr>
          <p:nvPr/>
        </p:nvCxnSpPr>
        <p:spPr bwMode="auto">
          <a:xfrm>
            <a:off x="2307624" y="4579154"/>
            <a:ext cx="324000" cy="0"/>
          </a:xfrm>
          <a:prstGeom prst="straightConnector1">
            <a:avLst/>
          </a:prstGeom>
          <a:ln>
            <a:headEnd/>
            <a:tailEnd type="triangle" w="med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AutoShape 6"/>
          <p:cNvCxnSpPr>
            <a:cxnSpLocks noChangeShapeType="1"/>
          </p:cNvCxnSpPr>
          <p:nvPr/>
        </p:nvCxnSpPr>
        <p:spPr bwMode="auto">
          <a:xfrm>
            <a:off x="2307623" y="4821848"/>
            <a:ext cx="324000" cy="0"/>
          </a:xfrm>
          <a:prstGeom prst="straightConnector1">
            <a:avLst/>
          </a:prstGeom>
          <a:ln>
            <a:headEnd/>
            <a:tailEnd type="triangle" w="med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6691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133706"/>
            <a:ext cx="7213599" cy="705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uz-Latn-UZ" sz="2200" b="1" dirty="0" smtClean="0">
                <a:solidFill>
                  <a:srgbClr val="003F82"/>
                </a:solidFill>
                <a:latin typeface="+mn-lt"/>
              </a:rPr>
              <a:t>Risk turlari</a:t>
            </a:r>
            <a:endParaRPr lang="ru-RU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703167" y="1134821"/>
            <a:ext cx="5737667" cy="3438716"/>
            <a:chOff x="641945" y="1104861"/>
            <a:chExt cx="5737667" cy="3438716"/>
          </a:xfrm>
        </p:grpSpPr>
        <p:cxnSp>
          <p:nvCxnSpPr>
            <p:cNvPr id="15" name="Прямая со стрелкой 14"/>
            <p:cNvCxnSpPr/>
            <p:nvPr/>
          </p:nvCxnSpPr>
          <p:spPr bwMode="auto">
            <a:xfrm flipH="1">
              <a:off x="1877690" y="1824340"/>
              <a:ext cx="1667098" cy="357386"/>
            </a:xfrm>
            <a:prstGeom prst="straightConnector1">
              <a:avLst/>
            </a:prstGeom>
            <a:ln w="28575"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21" name="Группа 63"/>
            <p:cNvGrpSpPr/>
            <p:nvPr/>
          </p:nvGrpSpPr>
          <p:grpSpPr>
            <a:xfrm>
              <a:off x="1784330" y="1104861"/>
              <a:ext cx="3578342" cy="685757"/>
              <a:chOff x="7387030" y="3048000"/>
              <a:chExt cx="1528370" cy="1280160"/>
            </a:xfrm>
          </p:grpSpPr>
          <p:sp>
            <p:nvSpPr>
              <p:cNvPr id="22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280160"/>
              </a:xfrm>
              <a:prstGeom prst="rect">
                <a:avLst/>
              </a:prstGeom>
              <a:solidFill>
                <a:srgbClr val="C00000">
                  <a:alpha val="55000"/>
                </a:srgbClr>
              </a:solidFill>
              <a:ln w="12700" cmpd="sng" algn="ctr">
                <a:solidFill>
                  <a:srgbClr val="969696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 dirty="0"/>
              </a:p>
            </p:txBody>
          </p:sp>
          <p:sp>
            <p:nvSpPr>
              <p:cNvPr id="23" name="Текст 3"/>
              <p:cNvSpPr txBox="1">
                <a:spLocks/>
              </p:cNvSpPr>
              <p:nvPr/>
            </p:nvSpPr>
            <p:spPr>
              <a:xfrm>
                <a:off x="7387030" y="3223382"/>
                <a:ext cx="1524000" cy="762001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uz-Latn-UZ" sz="2800" b="1" kern="0" dirty="0" smtClean="0">
                    <a:solidFill>
                      <a:sysClr val="windowText" lastClr="000000"/>
                    </a:solidFill>
                    <a:latin typeface="+mj-lt"/>
                  </a:rPr>
                  <a:t>Risk</a:t>
                </a:r>
                <a:endParaRPr lang="ru-RU" sz="2800" b="1" kern="0" dirty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</p:grpSp>
        <p:grpSp>
          <p:nvGrpSpPr>
            <p:cNvPr id="37" name="Группа 36"/>
            <p:cNvGrpSpPr/>
            <p:nvPr/>
          </p:nvGrpSpPr>
          <p:grpSpPr>
            <a:xfrm>
              <a:off x="641945" y="2222739"/>
              <a:ext cx="5737667" cy="2320838"/>
              <a:chOff x="641945" y="2121658"/>
              <a:chExt cx="5737667" cy="2320838"/>
            </a:xfrm>
          </p:grpSpPr>
          <p:grpSp>
            <p:nvGrpSpPr>
              <p:cNvPr id="8" name="Группа 63"/>
              <p:cNvGrpSpPr/>
              <p:nvPr/>
            </p:nvGrpSpPr>
            <p:grpSpPr>
              <a:xfrm>
                <a:off x="653868" y="2121658"/>
                <a:ext cx="2445600" cy="770398"/>
                <a:chOff x="7391400" y="3048000"/>
                <a:chExt cx="1525276" cy="1280160"/>
              </a:xfrm>
            </p:grpSpPr>
            <p:sp>
              <p:nvSpPr>
                <p:cNvPr id="9" name="AutoShape 32"/>
                <p:cNvSpPr>
                  <a:spLocks noChangeArrowheads="1"/>
                </p:cNvSpPr>
                <p:nvPr/>
              </p:nvSpPr>
              <p:spPr bwMode="invGray">
                <a:xfrm>
                  <a:off x="7391400" y="3048000"/>
                  <a:ext cx="1524000" cy="1280160"/>
                </a:xfrm>
                <a:prstGeom prst="rect">
                  <a:avLst/>
                </a:prstGeom>
                <a:solidFill>
                  <a:srgbClr val="004DA2">
                    <a:alpha val="55000"/>
                  </a:srgbClr>
                </a:solidFill>
                <a:ln w="12700" cmpd="sng" algn="ctr">
                  <a:solidFill>
                    <a:srgbClr val="969696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lIns="72000" tIns="72000" rIns="72000" bIns="72000" anchor="ctr" anchorCtr="1"/>
                <a:lstStyle/>
                <a:p>
                  <a:pPr algn="ctr">
                    <a:lnSpc>
                      <a:spcPct val="120000"/>
                    </a:lnSpc>
                    <a:spcBef>
                      <a:spcPct val="50000"/>
                    </a:spcBef>
                    <a:buClr>
                      <a:schemeClr val="bg1"/>
                    </a:buClr>
                  </a:pPr>
                  <a:endParaRPr lang="en-GB" dirty="0"/>
                </a:p>
              </p:txBody>
            </p:sp>
            <p:sp>
              <p:nvSpPr>
                <p:cNvPr id="10" name="Текст 3"/>
                <p:cNvSpPr txBox="1">
                  <a:spLocks/>
                </p:cNvSpPr>
                <p:nvPr/>
              </p:nvSpPr>
              <p:spPr>
                <a:xfrm>
                  <a:off x="7392676" y="3413086"/>
                  <a:ext cx="1524000" cy="762001"/>
                </a:xfrm>
                <a:prstGeom prst="rect">
                  <a:avLst/>
                </a:prstGeom>
              </p:spPr>
              <p:txBody>
                <a:bodyPr/>
                <a:lstStyle/>
                <a:p>
                  <a:pPr marL="0" marR="0" lvl="0" indent="0" algn="ctr" defTabSz="914400" eaLnBrk="1" fontAlgn="auto" latinLnBrk="0" hangingPunct="1">
                    <a:lnSpc>
                      <a:spcPct val="8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uz-Latn-UZ" sz="2400" b="1" kern="0" dirty="0" smtClean="0">
                      <a:solidFill>
                        <a:sysClr val="windowText" lastClr="000000"/>
                      </a:solidFill>
                      <a:latin typeface="+mj-lt"/>
                    </a:rPr>
                    <a:t>Sof risk</a:t>
                  </a:r>
                  <a:endParaRPr lang="ru-RU" sz="2400" b="1" kern="0" dirty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3" name="Группа 63"/>
              <p:cNvGrpSpPr/>
              <p:nvPr/>
            </p:nvGrpSpPr>
            <p:grpSpPr>
              <a:xfrm>
                <a:off x="3925236" y="2131425"/>
                <a:ext cx="2451151" cy="760631"/>
                <a:chOff x="7386662" y="3048000"/>
                <a:chExt cx="1528738" cy="1280160"/>
              </a:xfrm>
            </p:grpSpPr>
            <p:sp>
              <p:nvSpPr>
                <p:cNvPr id="16" name="AutoShape 32"/>
                <p:cNvSpPr>
                  <a:spLocks noChangeArrowheads="1"/>
                </p:cNvSpPr>
                <p:nvPr/>
              </p:nvSpPr>
              <p:spPr bwMode="invGray">
                <a:xfrm>
                  <a:off x="7391400" y="3048000"/>
                  <a:ext cx="1524000" cy="128016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 w="12700" cmpd="sng" algn="ctr">
                  <a:solidFill>
                    <a:srgbClr val="969696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lIns="72000" tIns="72000" rIns="72000" bIns="72000" anchor="ctr" anchorCtr="1"/>
                <a:lstStyle/>
                <a:p>
                  <a:pPr algn="ctr">
                    <a:lnSpc>
                      <a:spcPct val="120000"/>
                    </a:lnSpc>
                    <a:spcBef>
                      <a:spcPct val="50000"/>
                    </a:spcBef>
                    <a:buClr>
                      <a:schemeClr val="bg1"/>
                    </a:buClr>
                  </a:pPr>
                  <a:endParaRPr lang="en-GB" dirty="0"/>
                </a:p>
              </p:txBody>
            </p:sp>
            <p:sp>
              <p:nvSpPr>
                <p:cNvPr id="17" name="Текст 3"/>
                <p:cNvSpPr txBox="1">
                  <a:spLocks/>
                </p:cNvSpPr>
                <p:nvPr/>
              </p:nvSpPr>
              <p:spPr>
                <a:xfrm>
                  <a:off x="7386662" y="3162762"/>
                  <a:ext cx="1524000" cy="1034193"/>
                </a:xfrm>
                <a:prstGeom prst="rect">
                  <a:avLst/>
                </a:prstGeom>
              </p:spPr>
              <p:txBody>
                <a:bodyPr/>
                <a:lstStyle/>
                <a:p>
                  <a:pPr marL="0" marR="0" lvl="0" indent="0" algn="ctr" defTabSz="914400" eaLnBrk="1" fontAlgn="auto" latinLnBrk="0" hangingPunct="1">
                    <a:lnSpc>
                      <a:spcPct val="8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GB" sz="2400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Spekulyativ</a:t>
                  </a:r>
                  <a:r>
                    <a:rPr lang="en-GB" sz="2400" b="1" kern="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uz-Latn-UZ" sz="2400" b="1" kern="0" dirty="0" smtClean="0">
                      <a:solidFill>
                        <a:sysClr val="windowText" lastClr="000000"/>
                      </a:solidFill>
                      <a:latin typeface="+mj-lt"/>
                    </a:rPr>
                    <a:t>risk</a:t>
                  </a:r>
                  <a:endParaRPr lang="ru-RU" sz="2400" b="1" kern="0" dirty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24" name="Группа 63"/>
              <p:cNvGrpSpPr/>
              <p:nvPr/>
            </p:nvGrpSpPr>
            <p:grpSpPr>
              <a:xfrm>
                <a:off x="641945" y="2944358"/>
                <a:ext cx="2451030" cy="1498138"/>
                <a:chOff x="7391400" y="3048000"/>
                <a:chExt cx="1524000" cy="1280160"/>
              </a:xfrm>
            </p:grpSpPr>
            <p:sp>
              <p:nvSpPr>
                <p:cNvPr id="25" name="AutoShape 32"/>
                <p:cNvSpPr>
                  <a:spLocks noChangeArrowheads="1"/>
                </p:cNvSpPr>
                <p:nvPr/>
              </p:nvSpPr>
              <p:spPr bwMode="invGray">
                <a:xfrm>
                  <a:off x="7391400" y="3048000"/>
                  <a:ext cx="1524000" cy="1280160"/>
                </a:xfrm>
                <a:prstGeom prst="rect">
                  <a:avLst/>
                </a:prstGeom>
                <a:solidFill>
                  <a:srgbClr val="004DA2">
                    <a:alpha val="25000"/>
                  </a:srgbClr>
                </a:solidFill>
                <a:ln w="12700" cmpd="sng" algn="ctr">
                  <a:solidFill>
                    <a:srgbClr val="969696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lIns="72000" tIns="72000" rIns="72000" bIns="72000" anchor="ctr" anchorCtr="1"/>
                <a:lstStyle/>
                <a:p>
                  <a:pPr algn="ctr">
                    <a:lnSpc>
                      <a:spcPct val="120000"/>
                    </a:lnSpc>
                    <a:spcBef>
                      <a:spcPct val="50000"/>
                    </a:spcBef>
                    <a:buClr>
                      <a:schemeClr val="bg1"/>
                    </a:buClr>
                  </a:pPr>
                  <a:endParaRPr lang="en-GB" dirty="0"/>
                </a:p>
              </p:txBody>
            </p:sp>
            <p:sp>
              <p:nvSpPr>
                <p:cNvPr id="26" name="Текст 3"/>
                <p:cNvSpPr txBox="1">
                  <a:spLocks/>
                </p:cNvSpPr>
                <p:nvPr/>
              </p:nvSpPr>
              <p:spPr>
                <a:xfrm>
                  <a:off x="7391400" y="3092692"/>
                  <a:ext cx="1524000" cy="762001"/>
                </a:xfrm>
                <a:prstGeom prst="rect">
                  <a:avLst/>
                </a:prstGeom>
              </p:spPr>
              <p:txBody>
                <a:bodyPr/>
                <a:lstStyle/>
                <a:p>
                  <a:pPr marL="0" marR="0" lvl="0" indent="0" algn="ctr" defTabSz="914400" eaLnBrk="1" fontAlgn="auto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fi-FI" sz="1600" b="1" kern="0" dirty="0">
                      <a:solidFill>
                        <a:sysClr val="windowText" lastClr="000000"/>
                      </a:solidFill>
                      <a:latin typeface="+mj-lt"/>
                    </a:rPr>
                    <a:t>Salbiy natija olish ehtimoli (yo'qotish)</a:t>
                  </a:r>
                  <a:endParaRPr lang="ru-RU" sz="1600" b="1" kern="0" dirty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27" name="Группа 63"/>
              <p:cNvGrpSpPr/>
              <p:nvPr/>
            </p:nvGrpSpPr>
            <p:grpSpPr>
              <a:xfrm>
                <a:off x="3925235" y="2944358"/>
                <a:ext cx="2454377" cy="1498138"/>
                <a:chOff x="7384650" y="3048000"/>
                <a:chExt cx="1530750" cy="1476828"/>
              </a:xfrm>
            </p:grpSpPr>
            <p:sp>
              <p:nvSpPr>
                <p:cNvPr id="28" name="AutoShape 32"/>
                <p:cNvSpPr>
                  <a:spLocks noChangeArrowheads="1"/>
                </p:cNvSpPr>
                <p:nvPr/>
              </p:nvSpPr>
              <p:spPr bwMode="invGray">
                <a:xfrm>
                  <a:off x="7391400" y="3048000"/>
                  <a:ext cx="1524000" cy="1476828"/>
                </a:xfrm>
                <a:prstGeom prst="rect">
                  <a:avLst/>
                </a:prstGeom>
                <a:solidFill>
                  <a:srgbClr val="92D050">
                    <a:alpha val="35000"/>
                  </a:srgbClr>
                </a:solidFill>
                <a:ln w="12700" cmpd="sng" algn="ctr">
                  <a:solidFill>
                    <a:srgbClr val="969696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lIns="72000" tIns="72000" rIns="72000" bIns="72000" anchor="ctr" anchorCtr="1"/>
                <a:lstStyle/>
                <a:p>
                  <a:pPr algn="ctr">
                    <a:lnSpc>
                      <a:spcPct val="120000"/>
                    </a:lnSpc>
                    <a:spcBef>
                      <a:spcPct val="50000"/>
                    </a:spcBef>
                    <a:buClr>
                      <a:schemeClr val="bg1"/>
                    </a:buClr>
                  </a:pPr>
                  <a:endParaRPr lang="en-GB" dirty="0"/>
                </a:p>
              </p:txBody>
            </p:sp>
            <p:sp>
              <p:nvSpPr>
                <p:cNvPr id="29" name="Текст 3"/>
                <p:cNvSpPr txBox="1">
                  <a:spLocks/>
                </p:cNvSpPr>
                <p:nvPr/>
              </p:nvSpPr>
              <p:spPr>
                <a:xfrm>
                  <a:off x="7384650" y="3099558"/>
                  <a:ext cx="1524000" cy="762001"/>
                </a:xfrm>
                <a:prstGeom prst="rect">
                  <a:avLst/>
                </a:prstGeom>
              </p:spPr>
              <p:txBody>
                <a:bodyPr/>
                <a:lstStyle/>
                <a:p>
                  <a:pPr marL="0" marR="0" lvl="0" indent="0" algn="ctr" defTabSz="914400" eaLnBrk="1" fontAlgn="auto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GB" sz="1600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Ijobiy</a:t>
                  </a:r>
                  <a:r>
                    <a:rPr lang="en-GB" sz="1600" b="1" kern="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GB" sz="1600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yoki</a:t>
                  </a:r>
                  <a:r>
                    <a:rPr lang="en-GB" sz="1600" b="1" kern="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GB" sz="1600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salbiy</a:t>
                  </a:r>
                  <a:r>
                    <a:rPr lang="en-GB" sz="1600" b="1" kern="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GB" sz="1600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natija</a:t>
                  </a:r>
                  <a:r>
                    <a:rPr lang="en-GB" sz="1600" b="1" kern="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GB" sz="1600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olish</a:t>
                  </a:r>
                  <a:r>
                    <a:rPr lang="en-GB" sz="1600" b="1" kern="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GB" sz="1600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ehtimoli</a:t>
                  </a:r>
                  <a:r>
                    <a:rPr lang="en-GB" sz="1600" b="1" kern="0" dirty="0">
                      <a:solidFill>
                        <a:sysClr val="windowText" lastClr="000000"/>
                      </a:solidFill>
                      <a:latin typeface="+mj-lt"/>
                    </a:rPr>
                    <a:t> (</a:t>
                  </a:r>
                  <a:r>
                    <a:rPr lang="en-GB" sz="1600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g'alaba</a:t>
                  </a:r>
                  <a:r>
                    <a:rPr lang="en-GB" sz="1600" b="1" kern="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GB" sz="1600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yoki</a:t>
                  </a:r>
                  <a:r>
                    <a:rPr lang="en-GB" sz="1600" b="1" kern="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GB" sz="1600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mag'lubiyat</a:t>
                  </a:r>
                  <a:r>
                    <a:rPr lang="en-GB" sz="1600" b="1" kern="0" dirty="0">
                      <a:solidFill>
                        <a:sysClr val="windowText" lastClr="000000"/>
                      </a:solidFill>
                      <a:latin typeface="+mj-lt"/>
                    </a:rPr>
                    <a:t>)</a:t>
                  </a:r>
                  <a:endParaRPr lang="ru-RU" sz="1600" b="1" kern="0" dirty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</p:grpSp>
        </p:grpSp>
        <p:cxnSp>
          <p:nvCxnSpPr>
            <p:cNvPr id="30" name="Прямая со стрелкой 29"/>
            <p:cNvCxnSpPr/>
            <p:nvPr/>
          </p:nvCxnSpPr>
          <p:spPr bwMode="auto">
            <a:xfrm>
              <a:off x="3544787" y="1824340"/>
              <a:ext cx="1666800" cy="357386"/>
            </a:xfrm>
            <a:prstGeom prst="straightConnector1">
              <a:avLst/>
            </a:prstGeom>
            <a:ln w="28575"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73960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uz-Latn-UZ" sz="2200" b="1" dirty="0" smtClean="0">
                <a:solidFill>
                  <a:srgbClr val="003F82"/>
                </a:solidFill>
                <a:latin typeface="+mn-lt"/>
              </a:rPr>
              <a:t>Mustahkamlash uchun savollar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204769" y="1125544"/>
            <a:ext cx="7475593" cy="1800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600" dirty="0" err="1">
                <a:solidFill>
                  <a:srgbClr val="003F82"/>
                </a:solidFill>
                <a:latin typeface="+mj-lt"/>
              </a:rPr>
              <a:t>O'z-o'zini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tekshirish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uchun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savollar</a:t>
            </a:r>
            <a:endParaRPr lang="en-GB" sz="1600" dirty="0">
              <a:solidFill>
                <a:srgbClr val="003F82"/>
              </a:solidFill>
              <a:latin typeface="+mj-lt"/>
            </a:endParaRP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AutoNum type="arabicPeriod"/>
            </a:pPr>
            <a:r>
              <a:rPr lang="en-GB" sz="1600" dirty="0" err="1" smtClean="0">
                <a:solidFill>
                  <a:srgbClr val="003F82"/>
                </a:solidFill>
                <a:latin typeface="+mj-lt"/>
              </a:rPr>
              <a:t>Moliyaviy</a:t>
            </a:r>
            <a:r>
              <a:rPr lang="en-GB" sz="1600" dirty="0" smtClean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bozorga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investitsiya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kiritishda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uz-Latn-UZ" sz="1600" dirty="0" smtClean="0">
                <a:solidFill>
                  <a:srgbClr val="003F82"/>
                </a:solidFill>
                <a:latin typeface="+mj-lt"/>
              </a:rPr>
              <a:t>risk</a:t>
            </a:r>
            <a:r>
              <a:rPr lang="en-GB" sz="1600" dirty="0" smtClean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asosida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nimalar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yotadi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? </a:t>
            </a:r>
            <a:endParaRPr lang="uz-Latn-UZ" sz="1600" dirty="0" smtClean="0">
              <a:solidFill>
                <a:srgbClr val="003F82"/>
              </a:solidFill>
              <a:latin typeface="+mj-lt"/>
            </a:endParaRP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AutoNum type="arabicPeriod"/>
            </a:pPr>
            <a:r>
              <a:rPr lang="uz-Latn-UZ" sz="1600" dirty="0" smtClean="0">
                <a:solidFill>
                  <a:srgbClr val="003F82"/>
                </a:solidFill>
                <a:latin typeface="+mj-lt"/>
              </a:rPr>
              <a:t>Malakali</a:t>
            </a:r>
            <a:r>
              <a:rPr lang="en-GB" sz="1600" dirty="0" smtClean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investitsiya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qarorlarini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qabul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qilish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uchun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investor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qanday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zarur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komponentlarga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ega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bo'lishi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kerak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? </a:t>
            </a:r>
            <a:endParaRPr lang="uz-Latn-UZ" sz="1600" dirty="0" smtClean="0">
              <a:solidFill>
                <a:srgbClr val="003F82"/>
              </a:solidFill>
              <a:latin typeface="+mj-lt"/>
            </a:endParaRP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AutoNum type="arabicPeriod"/>
            </a:pPr>
            <a:r>
              <a:rPr lang="en-GB" sz="1600" dirty="0" err="1" smtClean="0">
                <a:solidFill>
                  <a:srgbClr val="003F82"/>
                </a:solidFill>
                <a:latin typeface="+mj-lt"/>
              </a:rPr>
              <a:t>Nima</a:t>
            </a:r>
            <a:r>
              <a:rPr lang="en-GB" sz="1600" dirty="0" smtClean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uchun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investorlar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fond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bozoriga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investitsiya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kiritishda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jahon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moliya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bozori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holatini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tahlil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qiladilar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?</a:t>
            </a:r>
            <a:endParaRPr lang="ru-RU" sz="1600" dirty="0">
              <a:solidFill>
                <a:srgbClr val="003F8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35273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Daromad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uz-Latn-UZ" sz="2200" b="1" dirty="0" smtClean="0">
                <a:solidFill>
                  <a:srgbClr val="003F82"/>
                </a:solidFill>
                <a:latin typeface="+mn-lt"/>
              </a:rPr>
              <a:t>risk</a:t>
            </a:r>
            <a:r>
              <a:rPr lang="en-GB" sz="2200" b="1" dirty="0" err="1" smtClean="0">
                <a:solidFill>
                  <a:srgbClr val="003F82"/>
                </a:solidFill>
                <a:latin typeface="+mn-lt"/>
              </a:rPr>
              <a:t>ni</a:t>
            </a:r>
            <a:r>
              <a:rPr lang="en-GB" sz="2200" b="1" dirty="0" smtClean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o'lchash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846307" y="1125544"/>
            <a:ext cx="7332494" cy="3193557"/>
            <a:chOff x="-905086" y="1125544"/>
            <a:chExt cx="6571633" cy="3193557"/>
          </a:xfrm>
        </p:grpSpPr>
        <p:sp>
          <p:nvSpPr>
            <p:cNvPr id="5" name="Rectangle 12"/>
            <p:cNvSpPr>
              <a:spLocks noChangeArrowheads="1"/>
            </p:cNvSpPr>
            <p:nvPr/>
          </p:nvSpPr>
          <p:spPr bwMode="auto">
            <a:xfrm>
              <a:off x="-905086" y="1125544"/>
              <a:ext cx="657163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spcAft>
                  <a:spcPts val="600"/>
                </a:spcAft>
              </a:pPr>
              <a:r>
                <a:rPr lang="en-GB" b="1" dirty="0" err="1">
                  <a:solidFill>
                    <a:srgbClr val="003F82"/>
                  </a:solidFill>
                  <a:latin typeface="+mj-lt"/>
                </a:rPr>
                <a:t>Aktsiyalarning</a:t>
              </a:r>
              <a:r>
                <a:rPr lang="en-GB" b="1" dirty="0">
                  <a:solidFill>
                    <a:srgbClr val="003F82"/>
                  </a:solidFill>
                  <a:latin typeface="+mj-lt"/>
                </a:rPr>
                <a:t> </a:t>
              </a:r>
              <a:r>
                <a:rPr lang="en-GB" b="1" dirty="0" err="1">
                  <a:solidFill>
                    <a:srgbClr val="003F82"/>
                  </a:solidFill>
                  <a:latin typeface="+mj-lt"/>
                </a:rPr>
                <a:t>daromadliligi</a:t>
              </a:r>
              <a:r>
                <a:rPr lang="en-GB" b="1" dirty="0">
                  <a:solidFill>
                    <a:srgbClr val="003F82"/>
                  </a:solidFill>
                  <a:latin typeface="+mj-lt"/>
                </a:rPr>
                <a:t> </a:t>
              </a:r>
              <a:r>
                <a:rPr lang="en-GB" b="1" dirty="0" err="1">
                  <a:solidFill>
                    <a:srgbClr val="003F82"/>
                  </a:solidFill>
                  <a:latin typeface="+mj-lt"/>
                </a:rPr>
                <a:t>quyidagi</a:t>
              </a:r>
              <a:r>
                <a:rPr lang="en-GB" b="1" dirty="0">
                  <a:solidFill>
                    <a:srgbClr val="003F82"/>
                  </a:solidFill>
                  <a:latin typeface="+mj-lt"/>
                </a:rPr>
                <a:t> formula </a:t>
              </a:r>
              <a:r>
                <a:rPr lang="en-GB" b="1" dirty="0" err="1">
                  <a:solidFill>
                    <a:srgbClr val="003F82"/>
                  </a:solidFill>
                  <a:latin typeface="+mj-lt"/>
                </a:rPr>
                <a:t>bo'yicha</a:t>
              </a:r>
              <a:r>
                <a:rPr lang="en-GB" b="1" dirty="0">
                  <a:solidFill>
                    <a:srgbClr val="003F82"/>
                  </a:solidFill>
                  <a:latin typeface="+mj-lt"/>
                </a:rPr>
                <a:t> </a:t>
              </a:r>
              <a:r>
                <a:rPr lang="en-GB" b="1" dirty="0" err="1">
                  <a:solidFill>
                    <a:srgbClr val="003F82"/>
                  </a:solidFill>
                  <a:latin typeface="+mj-lt"/>
                </a:rPr>
                <a:t>hisoblanadi</a:t>
              </a:r>
              <a:r>
                <a:rPr lang="en-GB" b="1" dirty="0">
                  <a:solidFill>
                    <a:srgbClr val="003F82"/>
                  </a:solidFill>
                  <a:latin typeface="+mj-lt"/>
                </a:rPr>
                <a:t>:</a:t>
              </a:r>
              <a:endParaRPr lang="ru-RU" b="1" dirty="0">
                <a:solidFill>
                  <a:srgbClr val="003F82"/>
                </a:solidFill>
                <a:latin typeface="+mj-lt"/>
              </a:endParaRPr>
            </a:p>
          </p:txBody>
        </p:sp>
        <p:sp>
          <p:nvSpPr>
            <p:cNvPr id="8" name="Rectangle 12"/>
            <p:cNvSpPr>
              <a:spLocks noChangeArrowheads="1"/>
            </p:cNvSpPr>
            <p:nvPr/>
          </p:nvSpPr>
          <p:spPr bwMode="auto">
            <a:xfrm>
              <a:off x="380344" y="3011051"/>
              <a:ext cx="5015817" cy="1308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spcAft>
                  <a:spcPts val="600"/>
                </a:spcAft>
              </a:pPr>
              <a:r>
                <a:rPr lang="en-US" altLang="ru-RU" sz="1600" b="1" i="1" dirty="0" err="1">
                  <a:solidFill>
                    <a:srgbClr val="003F82"/>
                  </a:solidFill>
                  <a:latin typeface="+mn-lt"/>
                </a:rPr>
                <a:t>r</a:t>
              </a:r>
              <a:r>
                <a:rPr lang="en-US" altLang="ru-RU" sz="1600" b="1" i="1" baseline="-25000" dirty="0" err="1">
                  <a:solidFill>
                    <a:srgbClr val="003F82"/>
                  </a:solidFill>
                  <a:latin typeface="+mn-lt"/>
                </a:rPr>
                <a:t>i</a:t>
              </a:r>
              <a:r>
                <a:rPr lang="ru-RU" sz="16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ru-RU" sz="1600" dirty="0" smtClean="0">
                  <a:solidFill>
                    <a:srgbClr val="003F82"/>
                  </a:solidFill>
                  <a:latin typeface="+mn-lt"/>
                </a:rPr>
                <a:t>–</a:t>
              </a:r>
              <a:r>
                <a:rPr lang="en-GB" sz="1600" dirty="0" err="1">
                  <a:solidFill>
                    <a:srgbClr val="003F82"/>
                  </a:solidFill>
                  <a:latin typeface="+mn-lt"/>
                </a:rPr>
                <a:t>i-davr</a:t>
              </a:r>
              <a:r>
                <a:rPr lang="en-GB" sz="16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1600" dirty="0" err="1">
                  <a:solidFill>
                    <a:srgbClr val="003F82"/>
                  </a:solidFill>
                  <a:latin typeface="+mn-lt"/>
                </a:rPr>
                <a:t>uchun</a:t>
              </a:r>
              <a:r>
                <a:rPr lang="en-GB" sz="16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1600" dirty="0" err="1">
                  <a:solidFill>
                    <a:srgbClr val="003F82"/>
                  </a:solidFill>
                  <a:latin typeface="+mn-lt"/>
                </a:rPr>
                <a:t>rentabellik</a:t>
              </a:r>
              <a:r>
                <a:rPr lang="ru-RU" sz="1600" dirty="0" smtClean="0">
                  <a:solidFill>
                    <a:srgbClr val="003F82"/>
                  </a:solidFill>
                  <a:latin typeface="+mn-lt"/>
                </a:rPr>
                <a:t>;</a:t>
              </a:r>
              <a:endParaRPr lang="ru-RU" sz="1600" dirty="0">
                <a:solidFill>
                  <a:srgbClr val="003F82"/>
                </a:solidFill>
                <a:latin typeface="+mn-lt"/>
              </a:endParaRPr>
            </a:p>
            <a:p>
              <a:pPr>
                <a:spcBef>
                  <a:spcPts val="0"/>
                </a:spcBef>
                <a:spcAft>
                  <a:spcPts val="600"/>
                </a:spcAft>
              </a:pPr>
              <a:r>
                <a:rPr lang="en-US" altLang="ru-RU" sz="1600" b="1" i="1" dirty="0">
                  <a:solidFill>
                    <a:srgbClr val="003F82"/>
                  </a:solidFill>
                  <a:latin typeface="+mn-lt"/>
                </a:rPr>
                <a:t>d</a:t>
              </a:r>
              <a:r>
                <a:rPr lang="ru-RU" sz="1600" dirty="0">
                  <a:solidFill>
                    <a:srgbClr val="003F82"/>
                  </a:solidFill>
                  <a:latin typeface="+mn-lt"/>
                </a:rPr>
                <a:t> – </a:t>
              </a:r>
              <a:r>
                <a:rPr lang="en-GB" sz="1600" dirty="0" err="1">
                  <a:solidFill>
                    <a:srgbClr val="003F82"/>
                  </a:solidFill>
                  <a:latin typeface="+mn-lt"/>
                </a:rPr>
                <a:t>i-davrda</a:t>
              </a:r>
              <a:r>
                <a:rPr lang="en-GB" sz="16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uz-Latn-UZ" sz="1600" dirty="0" smtClean="0">
                  <a:solidFill>
                    <a:srgbClr val="003F82"/>
                  </a:solidFill>
                  <a:latin typeface="+mn-lt"/>
                </a:rPr>
                <a:t>to‘langan </a:t>
              </a:r>
              <a:r>
                <a:rPr lang="en-GB" sz="1600" dirty="0" err="1" smtClean="0">
                  <a:solidFill>
                    <a:srgbClr val="003F82"/>
                  </a:solidFill>
                  <a:latin typeface="+mn-lt"/>
                </a:rPr>
                <a:t>dividendlar</a:t>
              </a:r>
              <a:r>
                <a:rPr lang="ru-RU" sz="1600" dirty="0" smtClean="0">
                  <a:solidFill>
                    <a:srgbClr val="003F82"/>
                  </a:solidFill>
                  <a:latin typeface="+mn-lt"/>
                </a:rPr>
                <a:t>;</a:t>
              </a:r>
              <a:endParaRPr lang="ru-RU" sz="1600" dirty="0">
                <a:solidFill>
                  <a:srgbClr val="003F82"/>
                </a:solidFill>
                <a:latin typeface="+mn-lt"/>
              </a:endParaRPr>
            </a:p>
            <a:p>
              <a:pPr>
                <a:spcBef>
                  <a:spcPts val="0"/>
                </a:spcBef>
                <a:spcAft>
                  <a:spcPts val="600"/>
                </a:spcAft>
              </a:pPr>
              <a:r>
                <a:rPr lang="ru-RU" altLang="ru-RU" sz="1600" b="1" i="1" dirty="0">
                  <a:solidFill>
                    <a:srgbClr val="003F82"/>
                  </a:solidFill>
                  <a:latin typeface="+mn-lt"/>
                </a:rPr>
                <a:t>Р</a:t>
              </a:r>
              <a:r>
                <a:rPr lang="en-US" altLang="ru-RU" sz="1600" b="1" i="1" baseline="-25000" dirty="0">
                  <a:solidFill>
                    <a:srgbClr val="003F82"/>
                  </a:solidFill>
                  <a:latin typeface="+mn-lt"/>
                </a:rPr>
                <a:t>i</a:t>
              </a:r>
              <a:r>
                <a:rPr lang="ru-RU" sz="1600" dirty="0">
                  <a:solidFill>
                    <a:srgbClr val="003F82"/>
                  </a:solidFill>
                  <a:latin typeface="+mn-lt"/>
                </a:rPr>
                <a:t> – </a:t>
              </a:r>
              <a:r>
                <a:rPr lang="en-GB" sz="1600" dirty="0" err="1">
                  <a:solidFill>
                    <a:srgbClr val="003F82"/>
                  </a:solidFill>
                  <a:latin typeface="+mn-lt"/>
                </a:rPr>
                <a:t>i-davr</a:t>
              </a:r>
              <a:r>
                <a:rPr lang="en-GB" sz="16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1600" dirty="0" err="1">
                  <a:solidFill>
                    <a:srgbClr val="003F82"/>
                  </a:solidFill>
                  <a:latin typeface="+mn-lt"/>
                </a:rPr>
                <a:t>oxiridagi</a:t>
              </a:r>
              <a:r>
                <a:rPr lang="en-GB" sz="16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1600" dirty="0" err="1">
                  <a:solidFill>
                    <a:srgbClr val="003F82"/>
                  </a:solidFill>
                  <a:latin typeface="+mn-lt"/>
                </a:rPr>
                <a:t>aktsiya</a:t>
              </a:r>
              <a:r>
                <a:rPr lang="en-GB" sz="16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1600" dirty="0" err="1">
                  <a:solidFill>
                    <a:srgbClr val="003F82"/>
                  </a:solidFill>
                  <a:latin typeface="+mn-lt"/>
                </a:rPr>
                <a:t>bahosi</a:t>
              </a:r>
              <a:r>
                <a:rPr lang="ru-RU" sz="1600" dirty="0" smtClean="0">
                  <a:solidFill>
                    <a:srgbClr val="003F82"/>
                  </a:solidFill>
                  <a:latin typeface="+mn-lt"/>
                </a:rPr>
                <a:t>;</a:t>
              </a:r>
              <a:endParaRPr lang="ru-RU" sz="1600" dirty="0">
                <a:solidFill>
                  <a:srgbClr val="003F82"/>
                </a:solidFill>
                <a:latin typeface="+mn-lt"/>
              </a:endParaRPr>
            </a:p>
            <a:p>
              <a:pPr>
                <a:spcBef>
                  <a:spcPts val="0"/>
                </a:spcBef>
                <a:spcAft>
                  <a:spcPts val="600"/>
                </a:spcAft>
              </a:pPr>
              <a:r>
                <a:rPr lang="ru-RU" altLang="ru-RU" sz="1600" b="1" i="1" dirty="0">
                  <a:solidFill>
                    <a:srgbClr val="003F82"/>
                  </a:solidFill>
                  <a:latin typeface="+mn-lt"/>
                </a:rPr>
                <a:t>Р</a:t>
              </a:r>
              <a:r>
                <a:rPr lang="ru-RU" altLang="ru-RU" sz="1600" b="1" i="1" baseline="-25000" dirty="0">
                  <a:solidFill>
                    <a:srgbClr val="003F82"/>
                  </a:solidFill>
                  <a:latin typeface="+mn-lt"/>
                </a:rPr>
                <a:t>0</a:t>
              </a:r>
              <a:r>
                <a:rPr lang="ru-RU" sz="1600" dirty="0">
                  <a:solidFill>
                    <a:srgbClr val="003F82"/>
                  </a:solidFill>
                  <a:latin typeface="+mn-lt"/>
                </a:rPr>
                <a:t> – </a:t>
              </a:r>
              <a:r>
                <a:rPr lang="en-GB" sz="1600" dirty="0" err="1">
                  <a:solidFill>
                    <a:srgbClr val="003F82"/>
                  </a:solidFill>
                  <a:latin typeface="+mn-lt"/>
                </a:rPr>
                <a:t>i-davr</a:t>
              </a:r>
              <a:r>
                <a:rPr lang="en-GB" sz="16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1600" dirty="0" err="1">
                  <a:solidFill>
                    <a:srgbClr val="003F82"/>
                  </a:solidFill>
                  <a:latin typeface="+mn-lt"/>
                </a:rPr>
                <a:t>boshidagi</a:t>
              </a:r>
              <a:r>
                <a:rPr lang="en-GB" sz="16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1600" dirty="0" err="1">
                  <a:solidFill>
                    <a:srgbClr val="003F82"/>
                  </a:solidFill>
                  <a:latin typeface="+mn-lt"/>
                </a:rPr>
                <a:t>aktsiyalar</a:t>
              </a:r>
              <a:r>
                <a:rPr lang="en-GB" sz="16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1600" dirty="0" err="1">
                  <a:solidFill>
                    <a:srgbClr val="003F82"/>
                  </a:solidFill>
                  <a:latin typeface="+mn-lt"/>
                </a:rPr>
                <a:t>narxi</a:t>
              </a:r>
              <a:r>
                <a:rPr lang="ru-RU" sz="1600" dirty="0" smtClean="0">
                  <a:solidFill>
                    <a:srgbClr val="003F82"/>
                  </a:solidFill>
                  <a:latin typeface="+mn-lt"/>
                </a:rPr>
                <a:t>.</a:t>
              </a:r>
              <a:endParaRPr lang="ru-RU" sz="1600" dirty="0">
                <a:solidFill>
                  <a:srgbClr val="003F82"/>
                </a:solidFill>
                <a:latin typeface="+mn-lt"/>
              </a:endParaRPr>
            </a:p>
          </p:txBody>
        </p:sp>
        <p:grpSp>
          <p:nvGrpSpPr>
            <p:cNvPr id="4" name="Группа 3"/>
            <p:cNvGrpSpPr/>
            <p:nvPr/>
          </p:nvGrpSpPr>
          <p:grpSpPr>
            <a:xfrm>
              <a:off x="974727" y="1623585"/>
              <a:ext cx="3348000" cy="1080000"/>
              <a:chOff x="4392956" y="1464098"/>
              <a:chExt cx="3348000" cy="1080000"/>
            </a:xfrm>
          </p:grpSpPr>
          <p:sp>
            <p:nvSpPr>
              <p:cNvPr id="11" name="Прямоугольник 10"/>
              <p:cNvSpPr/>
              <p:nvPr/>
            </p:nvSpPr>
            <p:spPr>
              <a:xfrm>
                <a:off x="4392956" y="1464098"/>
                <a:ext cx="3348000" cy="10800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000" i="1" dirty="0"/>
              </a:p>
            </p:txBody>
          </p:sp>
          <p:graphicFrame>
            <p:nvGraphicFramePr>
              <p:cNvPr id="2" name="Объект 1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0038788"/>
                  </p:ext>
                </p:extLst>
              </p:nvPr>
            </p:nvGraphicFramePr>
            <p:xfrm>
              <a:off x="4827724" y="1623585"/>
              <a:ext cx="2478464" cy="8617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05" name="Формула" r:id="rId3" imgW="1346040" imgH="431640" progId="Equation.3">
                      <p:embed/>
                    </p:oleObj>
                  </mc:Choice>
                  <mc:Fallback>
                    <p:oleObj name="Формула" r:id="rId3" imgW="1346040" imgH="431640" progId="Equation.3">
                      <p:embed/>
                      <p:pic>
                        <p:nvPicPr>
                          <p:cNvPr id="0" name="Object 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827724" y="1623585"/>
                            <a:ext cx="2478464" cy="86175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</p:spTree>
    <p:extLst>
      <p:ext uri="{BB962C8B-B14F-4D97-AF65-F5344CB8AC3E}">
        <p14:creationId xmlns:p14="http://schemas.microsoft.com/office/powerpoint/2010/main" val="1170263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Aksiya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narxining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o'zgaruvchanligi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smtClean="0">
                <a:solidFill>
                  <a:srgbClr val="003F82"/>
                </a:solidFill>
                <a:latin typeface="+mn-lt"/>
              </a:rPr>
              <a:t>(</a:t>
            </a:r>
            <a:r>
              <a:rPr lang="uz-Latn-UZ" sz="2200" b="1" dirty="0" smtClean="0">
                <a:solidFill>
                  <a:srgbClr val="003F82"/>
                </a:solidFill>
                <a:latin typeface="+mn-lt"/>
              </a:rPr>
              <a:t>volatilligi</a:t>
            </a:r>
            <a:r>
              <a:rPr lang="en-GB" sz="2200" b="1" dirty="0" smtClean="0">
                <a:solidFill>
                  <a:srgbClr val="003F82"/>
                </a:solidFill>
                <a:latin typeface="+mn-lt"/>
              </a:rPr>
              <a:t>).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60" name="Группа 26"/>
          <p:cNvGrpSpPr/>
          <p:nvPr/>
        </p:nvGrpSpPr>
        <p:grpSpPr>
          <a:xfrm>
            <a:off x="287744" y="1269326"/>
            <a:ext cx="7516938" cy="3465217"/>
            <a:chOff x="122999" y="1843088"/>
            <a:chExt cx="8573326" cy="4105502"/>
          </a:xfrm>
        </p:grpSpPr>
        <p:grpSp>
          <p:nvGrpSpPr>
            <p:cNvPr id="61" name="Группа 25"/>
            <p:cNvGrpSpPr/>
            <p:nvPr/>
          </p:nvGrpSpPr>
          <p:grpSpPr>
            <a:xfrm>
              <a:off x="819150" y="1989138"/>
              <a:ext cx="7877175" cy="3455987"/>
              <a:chOff x="819150" y="1989138"/>
              <a:chExt cx="7877175" cy="3455987"/>
            </a:xfrm>
          </p:grpSpPr>
          <p:grpSp>
            <p:nvGrpSpPr>
              <p:cNvPr id="65" name="Группа 24"/>
              <p:cNvGrpSpPr/>
              <p:nvPr/>
            </p:nvGrpSpPr>
            <p:grpSpPr>
              <a:xfrm>
                <a:off x="819150" y="1989138"/>
                <a:ext cx="7877175" cy="3455987"/>
                <a:chOff x="819150" y="1989138"/>
                <a:chExt cx="7877175" cy="3455987"/>
              </a:xfrm>
            </p:grpSpPr>
            <p:sp>
              <p:nvSpPr>
                <p:cNvPr id="68" name="Line 4"/>
                <p:cNvSpPr>
                  <a:spLocks noChangeShapeType="1"/>
                </p:cNvSpPr>
                <p:nvPr/>
              </p:nvSpPr>
              <p:spPr bwMode="auto">
                <a:xfrm flipV="1">
                  <a:off x="819150" y="1989138"/>
                  <a:ext cx="0" cy="3455987"/>
                </a:xfrm>
                <a:prstGeom prst="line">
                  <a:avLst/>
                </a:prstGeom>
                <a:ln>
                  <a:headEnd/>
                  <a:tailEnd type="triangle" w="med" len="med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69" name="Line 5"/>
                <p:cNvSpPr>
                  <a:spLocks noChangeShapeType="1"/>
                </p:cNvSpPr>
                <p:nvPr/>
              </p:nvSpPr>
              <p:spPr bwMode="auto">
                <a:xfrm>
                  <a:off x="819150" y="5445125"/>
                  <a:ext cx="7877175" cy="0"/>
                </a:xfrm>
                <a:prstGeom prst="line">
                  <a:avLst/>
                </a:prstGeom>
                <a:ln>
                  <a:headEnd/>
                  <a:tailEnd type="triangle" w="med" len="med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70" name="Freeform 6"/>
                <p:cNvSpPr>
                  <a:spLocks/>
                </p:cNvSpPr>
                <p:nvPr/>
              </p:nvSpPr>
              <p:spPr bwMode="auto">
                <a:xfrm>
                  <a:off x="819150" y="2636838"/>
                  <a:ext cx="7175500" cy="2014537"/>
                </a:xfrm>
                <a:custGeom>
                  <a:avLst/>
                  <a:gdLst>
                    <a:gd name="T0" fmla="*/ 0 w 4132"/>
                    <a:gd name="T1" fmla="*/ 2147483647 h 1252"/>
                    <a:gd name="T2" fmla="*/ 2147483647 w 4132"/>
                    <a:gd name="T3" fmla="*/ 0 h 1252"/>
                    <a:gd name="T4" fmla="*/ 0 60000 65536"/>
                    <a:gd name="T5" fmla="*/ 0 60000 65536"/>
                    <a:gd name="T6" fmla="*/ 0 w 4132"/>
                    <a:gd name="T7" fmla="*/ 0 h 1252"/>
                    <a:gd name="T8" fmla="*/ 4132 w 4132"/>
                    <a:gd name="T9" fmla="*/ 1252 h 1252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132" h="1252">
                      <a:moveTo>
                        <a:pt x="0" y="1252"/>
                      </a:moveTo>
                      <a:lnTo>
                        <a:pt x="4132" y="0"/>
                      </a:lnTo>
                    </a:path>
                  </a:pathLst>
                </a:cu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ru-RU" dirty="0"/>
                </a:p>
              </p:txBody>
            </p:sp>
          </p:grpSp>
          <p:sp>
            <p:nvSpPr>
              <p:cNvPr id="66" name="Freeform 7"/>
              <p:cNvSpPr>
                <a:spLocks/>
              </p:cNvSpPr>
              <p:nvPr/>
            </p:nvSpPr>
            <p:spPr bwMode="auto">
              <a:xfrm>
                <a:off x="819150" y="2708275"/>
                <a:ext cx="6881813" cy="1944688"/>
              </a:xfrm>
              <a:custGeom>
                <a:avLst/>
                <a:gdLst>
                  <a:gd name="T0" fmla="*/ 0 w 4002"/>
                  <a:gd name="T1" fmla="*/ 2147483647 h 1225"/>
                  <a:gd name="T2" fmla="*/ 2147483647 w 4002"/>
                  <a:gd name="T3" fmla="*/ 2147483647 h 1225"/>
                  <a:gd name="T4" fmla="*/ 2147483647 w 4002"/>
                  <a:gd name="T5" fmla="*/ 2147483647 h 1225"/>
                  <a:gd name="T6" fmla="*/ 2147483647 w 4002"/>
                  <a:gd name="T7" fmla="*/ 2147483647 h 1225"/>
                  <a:gd name="T8" fmla="*/ 2147483647 w 4002"/>
                  <a:gd name="T9" fmla="*/ 2147483647 h 1225"/>
                  <a:gd name="T10" fmla="*/ 2147483647 w 4002"/>
                  <a:gd name="T11" fmla="*/ 2147483647 h 1225"/>
                  <a:gd name="T12" fmla="*/ 2147483647 w 4002"/>
                  <a:gd name="T13" fmla="*/ 2147483647 h 1225"/>
                  <a:gd name="T14" fmla="*/ 2147483647 w 4002"/>
                  <a:gd name="T15" fmla="*/ 2147483647 h 1225"/>
                  <a:gd name="T16" fmla="*/ 2147483647 w 4002"/>
                  <a:gd name="T17" fmla="*/ 2147483647 h 1225"/>
                  <a:gd name="T18" fmla="*/ 2147483647 w 4002"/>
                  <a:gd name="T19" fmla="*/ 2147483647 h 1225"/>
                  <a:gd name="T20" fmla="*/ 2147483647 w 4002"/>
                  <a:gd name="T21" fmla="*/ 2147483647 h 1225"/>
                  <a:gd name="T22" fmla="*/ 2147483647 w 4002"/>
                  <a:gd name="T23" fmla="*/ 2147483647 h 1225"/>
                  <a:gd name="T24" fmla="*/ 2147483647 w 4002"/>
                  <a:gd name="T25" fmla="*/ 2147483647 h 1225"/>
                  <a:gd name="T26" fmla="*/ 2147483647 w 4002"/>
                  <a:gd name="T27" fmla="*/ 2147483647 h 1225"/>
                  <a:gd name="T28" fmla="*/ 2147483647 w 4002"/>
                  <a:gd name="T29" fmla="*/ 2147483647 h 1225"/>
                  <a:gd name="T30" fmla="*/ 2147483647 w 4002"/>
                  <a:gd name="T31" fmla="*/ 2147483647 h 1225"/>
                  <a:gd name="T32" fmla="*/ 2147483647 w 4002"/>
                  <a:gd name="T33" fmla="*/ 2147483647 h 1225"/>
                  <a:gd name="T34" fmla="*/ 2147483647 w 4002"/>
                  <a:gd name="T35" fmla="*/ 2147483647 h 1225"/>
                  <a:gd name="T36" fmla="*/ 2147483647 w 4002"/>
                  <a:gd name="T37" fmla="*/ 2147483647 h 1225"/>
                  <a:gd name="T38" fmla="*/ 2147483647 w 4002"/>
                  <a:gd name="T39" fmla="*/ 2147483647 h 1225"/>
                  <a:gd name="T40" fmla="*/ 2147483647 w 4002"/>
                  <a:gd name="T41" fmla="*/ 2147483647 h 1225"/>
                  <a:gd name="T42" fmla="*/ 2147483647 w 4002"/>
                  <a:gd name="T43" fmla="*/ 2147483647 h 1225"/>
                  <a:gd name="T44" fmla="*/ 2147483647 w 4002"/>
                  <a:gd name="T45" fmla="*/ 2147483647 h 1225"/>
                  <a:gd name="T46" fmla="*/ 2147483647 w 4002"/>
                  <a:gd name="T47" fmla="*/ 2147483647 h 1225"/>
                  <a:gd name="T48" fmla="*/ 2147483647 w 4002"/>
                  <a:gd name="T49" fmla="*/ 2147483647 h 1225"/>
                  <a:gd name="T50" fmla="*/ 2147483647 w 4002"/>
                  <a:gd name="T51" fmla="*/ 2147483647 h 122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4002"/>
                  <a:gd name="T79" fmla="*/ 0 h 1225"/>
                  <a:gd name="T80" fmla="*/ 4002 w 4002"/>
                  <a:gd name="T81" fmla="*/ 1225 h 122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4002" h="1225">
                    <a:moveTo>
                      <a:pt x="0" y="1225"/>
                    </a:moveTo>
                    <a:cubicBezTo>
                      <a:pt x="11" y="1198"/>
                      <a:pt x="34" y="1107"/>
                      <a:pt x="67" y="1065"/>
                    </a:cubicBezTo>
                    <a:cubicBezTo>
                      <a:pt x="100" y="1023"/>
                      <a:pt x="144" y="992"/>
                      <a:pt x="200" y="974"/>
                    </a:cubicBezTo>
                    <a:cubicBezTo>
                      <a:pt x="256" y="956"/>
                      <a:pt x="333" y="950"/>
                      <a:pt x="401" y="957"/>
                    </a:cubicBezTo>
                    <a:cubicBezTo>
                      <a:pt x="469" y="964"/>
                      <a:pt x="531" y="994"/>
                      <a:pt x="609" y="1015"/>
                    </a:cubicBezTo>
                    <a:cubicBezTo>
                      <a:pt x="687" y="1036"/>
                      <a:pt x="787" y="1071"/>
                      <a:pt x="868" y="1082"/>
                    </a:cubicBezTo>
                    <a:cubicBezTo>
                      <a:pt x="949" y="1093"/>
                      <a:pt x="1032" y="1102"/>
                      <a:pt x="1093" y="1082"/>
                    </a:cubicBezTo>
                    <a:cubicBezTo>
                      <a:pt x="1154" y="1062"/>
                      <a:pt x="1195" y="1007"/>
                      <a:pt x="1235" y="965"/>
                    </a:cubicBezTo>
                    <a:cubicBezTo>
                      <a:pt x="1275" y="923"/>
                      <a:pt x="1300" y="879"/>
                      <a:pt x="1335" y="832"/>
                    </a:cubicBezTo>
                    <a:cubicBezTo>
                      <a:pt x="1370" y="785"/>
                      <a:pt x="1399" y="721"/>
                      <a:pt x="1444" y="681"/>
                    </a:cubicBezTo>
                    <a:cubicBezTo>
                      <a:pt x="1489" y="641"/>
                      <a:pt x="1550" y="607"/>
                      <a:pt x="1603" y="590"/>
                    </a:cubicBezTo>
                    <a:cubicBezTo>
                      <a:pt x="1656" y="573"/>
                      <a:pt x="1704" y="576"/>
                      <a:pt x="1761" y="581"/>
                    </a:cubicBezTo>
                    <a:cubicBezTo>
                      <a:pt x="1818" y="586"/>
                      <a:pt x="1878" y="604"/>
                      <a:pt x="1945" y="623"/>
                    </a:cubicBezTo>
                    <a:cubicBezTo>
                      <a:pt x="2012" y="642"/>
                      <a:pt x="2083" y="684"/>
                      <a:pt x="2162" y="698"/>
                    </a:cubicBezTo>
                    <a:cubicBezTo>
                      <a:pt x="2241" y="712"/>
                      <a:pt x="2349" y="726"/>
                      <a:pt x="2421" y="707"/>
                    </a:cubicBezTo>
                    <a:cubicBezTo>
                      <a:pt x="2493" y="688"/>
                      <a:pt x="2547" y="631"/>
                      <a:pt x="2596" y="581"/>
                    </a:cubicBezTo>
                    <a:cubicBezTo>
                      <a:pt x="2645" y="531"/>
                      <a:pt x="2680" y="464"/>
                      <a:pt x="2713" y="406"/>
                    </a:cubicBezTo>
                    <a:cubicBezTo>
                      <a:pt x="2746" y="348"/>
                      <a:pt x="2753" y="278"/>
                      <a:pt x="2796" y="231"/>
                    </a:cubicBezTo>
                    <a:cubicBezTo>
                      <a:pt x="2839" y="184"/>
                      <a:pt x="2908" y="134"/>
                      <a:pt x="2972" y="122"/>
                    </a:cubicBezTo>
                    <a:cubicBezTo>
                      <a:pt x="3036" y="110"/>
                      <a:pt x="3122" y="139"/>
                      <a:pt x="3180" y="156"/>
                    </a:cubicBezTo>
                    <a:cubicBezTo>
                      <a:pt x="3238" y="173"/>
                      <a:pt x="3254" y="201"/>
                      <a:pt x="3322" y="222"/>
                    </a:cubicBezTo>
                    <a:cubicBezTo>
                      <a:pt x="3390" y="243"/>
                      <a:pt x="3511" y="280"/>
                      <a:pt x="3589" y="281"/>
                    </a:cubicBezTo>
                    <a:cubicBezTo>
                      <a:pt x="3667" y="282"/>
                      <a:pt x="3739" y="253"/>
                      <a:pt x="3790" y="231"/>
                    </a:cubicBezTo>
                    <a:cubicBezTo>
                      <a:pt x="3841" y="209"/>
                      <a:pt x="3865" y="182"/>
                      <a:pt x="3898" y="147"/>
                    </a:cubicBezTo>
                    <a:cubicBezTo>
                      <a:pt x="3931" y="112"/>
                      <a:pt x="3978" y="44"/>
                      <a:pt x="3990" y="22"/>
                    </a:cubicBezTo>
                    <a:cubicBezTo>
                      <a:pt x="4002" y="0"/>
                      <a:pt x="3977" y="16"/>
                      <a:pt x="3973" y="14"/>
                    </a:cubicBezTo>
                  </a:path>
                </a:pathLst>
              </a:custGeom>
              <a:ln>
                <a:headEnd type="oval" w="med" len="med"/>
                <a:tailEnd type="oval" w="med" len="med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67" name="Freeform 8"/>
              <p:cNvSpPr>
                <a:spLocks/>
              </p:cNvSpPr>
              <p:nvPr/>
            </p:nvSpPr>
            <p:spPr bwMode="auto">
              <a:xfrm>
                <a:off x="819150" y="2365375"/>
                <a:ext cx="6864350" cy="2376488"/>
              </a:xfrm>
              <a:custGeom>
                <a:avLst/>
                <a:gdLst>
                  <a:gd name="T0" fmla="*/ 0 w 3992"/>
                  <a:gd name="T1" fmla="*/ 2147483647 h 1497"/>
                  <a:gd name="T2" fmla="*/ 2147483647 w 3992"/>
                  <a:gd name="T3" fmla="*/ 2147483647 h 1497"/>
                  <a:gd name="T4" fmla="*/ 2147483647 w 3992"/>
                  <a:gd name="T5" fmla="*/ 2147483647 h 1497"/>
                  <a:gd name="T6" fmla="*/ 2147483647 w 3992"/>
                  <a:gd name="T7" fmla="*/ 2147483647 h 1497"/>
                  <a:gd name="T8" fmla="*/ 2147483647 w 3992"/>
                  <a:gd name="T9" fmla="*/ 2147483647 h 1497"/>
                  <a:gd name="T10" fmla="*/ 2147483647 w 3992"/>
                  <a:gd name="T11" fmla="*/ 2147483647 h 1497"/>
                  <a:gd name="T12" fmla="*/ 2147483647 w 3992"/>
                  <a:gd name="T13" fmla="*/ 2147483647 h 1497"/>
                  <a:gd name="T14" fmla="*/ 2147483647 w 3992"/>
                  <a:gd name="T15" fmla="*/ 2147483647 h 1497"/>
                  <a:gd name="T16" fmla="*/ 2147483647 w 3992"/>
                  <a:gd name="T17" fmla="*/ 2147483647 h 1497"/>
                  <a:gd name="T18" fmla="*/ 2147483647 w 3992"/>
                  <a:gd name="T19" fmla="*/ 2147483647 h 1497"/>
                  <a:gd name="T20" fmla="*/ 2147483647 w 3992"/>
                  <a:gd name="T21" fmla="*/ 2147483647 h 1497"/>
                  <a:gd name="T22" fmla="*/ 2147483647 w 3992"/>
                  <a:gd name="T23" fmla="*/ 2147483647 h 1497"/>
                  <a:gd name="T24" fmla="*/ 2147483647 w 3992"/>
                  <a:gd name="T25" fmla="*/ 2147483647 h 1497"/>
                  <a:gd name="T26" fmla="*/ 2147483647 w 3992"/>
                  <a:gd name="T27" fmla="*/ 2147483647 h 1497"/>
                  <a:gd name="T28" fmla="*/ 2147483647 w 3992"/>
                  <a:gd name="T29" fmla="*/ 2147483647 h 1497"/>
                  <a:gd name="T30" fmla="*/ 2147483647 w 3992"/>
                  <a:gd name="T31" fmla="*/ 2147483647 h 1497"/>
                  <a:gd name="T32" fmla="*/ 2147483647 w 3992"/>
                  <a:gd name="T33" fmla="*/ 2147483647 h 1497"/>
                  <a:gd name="T34" fmla="*/ 2147483647 w 3992"/>
                  <a:gd name="T35" fmla="*/ 2147483647 h 1497"/>
                  <a:gd name="T36" fmla="*/ 2147483647 w 3992"/>
                  <a:gd name="T37" fmla="*/ 2147483647 h 1497"/>
                  <a:gd name="T38" fmla="*/ 2147483647 w 3992"/>
                  <a:gd name="T39" fmla="*/ 2147483647 h 1497"/>
                  <a:gd name="T40" fmla="*/ 2147483647 w 3992"/>
                  <a:gd name="T41" fmla="*/ 2147483647 h 1497"/>
                  <a:gd name="T42" fmla="*/ 2147483647 w 3992"/>
                  <a:gd name="T43" fmla="*/ 2147483647 h 1497"/>
                  <a:gd name="T44" fmla="*/ 2147483647 w 3992"/>
                  <a:gd name="T45" fmla="*/ 2147483647 h 1497"/>
                  <a:gd name="T46" fmla="*/ 2147483647 w 3992"/>
                  <a:gd name="T47" fmla="*/ 2147483647 h 1497"/>
                  <a:gd name="T48" fmla="*/ 2147483647 w 3992"/>
                  <a:gd name="T49" fmla="*/ 2147483647 h 149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992"/>
                  <a:gd name="T76" fmla="*/ 0 h 1497"/>
                  <a:gd name="T77" fmla="*/ 3992 w 3992"/>
                  <a:gd name="T78" fmla="*/ 1497 h 149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992" h="1497">
                    <a:moveTo>
                      <a:pt x="0" y="1441"/>
                    </a:moveTo>
                    <a:cubicBezTo>
                      <a:pt x="32" y="1321"/>
                      <a:pt x="132" y="864"/>
                      <a:pt x="192" y="722"/>
                    </a:cubicBezTo>
                    <a:cubicBezTo>
                      <a:pt x="252" y="580"/>
                      <a:pt x="328" y="610"/>
                      <a:pt x="359" y="589"/>
                    </a:cubicBezTo>
                    <a:cubicBezTo>
                      <a:pt x="390" y="568"/>
                      <a:pt x="351" y="576"/>
                      <a:pt x="375" y="597"/>
                    </a:cubicBezTo>
                    <a:cubicBezTo>
                      <a:pt x="399" y="618"/>
                      <a:pt x="436" y="613"/>
                      <a:pt x="501" y="714"/>
                    </a:cubicBezTo>
                    <a:cubicBezTo>
                      <a:pt x="566" y="815"/>
                      <a:pt x="694" y="1086"/>
                      <a:pt x="768" y="1206"/>
                    </a:cubicBezTo>
                    <a:cubicBezTo>
                      <a:pt x="842" y="1326"/>
                      <a:pt x="900" y="1385"/>
                      <a:pt x="943" y="1432"/>
                    </a:cubicBezTo>
                    <a:cubicBezTo>
                      <a:pt x="986" y="1479"/>
                      <a:pt x="984" y="1486"/>
                      <a:pt x="1027" y="1490"/>
                    </a:cubicBezTo>
                    <a:cubicBezTo>
                      <a:pt x="1070" y="1494"/>
                      <a:pt x="1158" y="1497"/>
                      <a:pt x="1202" y="1457"/>
                    </a:cubicBezTo>
                    <a:cubicBezTo>
                      <a:pt x="1246" y="1417"/>
                      <a:pt x="1272" y="1316"/>
                      <a:pt x="1294" y="1248"/>
                    </a:cubicBezTo>
                    <a:cubicBezTo>
                      <a:pt x="1316" y="1180"/>
                      <a:pt x="1303" y="1179"/>
                      <a:pt x="1335" y="1048"/>
                    </a:cubicBezTo>
                    <a:cubicBezTo>
                      <a:pt x="1367" y="917"/>
                      <a:pt x="1433" y="584"/>
                      <a:pt x="1486" y="463"/>
                    </a:cubicBezTo>
                    <a:cubicBezTo>
                      <a:pt x="1539" y="342"/>
                      <a:pt x="1599" y="329"/>
                      <a:pt x="1653" y="321"/>
                    </a:cubicBezTo>
                    <a:cubicBezTo>
                      <a:pt x="1707" y="313"/>
                      <a:pt x="1748" y="332"/>
                      <a:pt x="1811" y="413"/>
                    </a:cubicBezTo>
                    <a:cubicBezTo>
                      <a:pt x="1874" y="494"/>
                      <a:pt x="1957" y="702"/>
                      <a:pt x="2028" y="806"/>
                    </a:cubicBezTo>
                    <a:cubicBezTo>
                      <a:pt x="2099" y="910"/>
                      <a:pt x="2169" y="993"/>
                      <a:pt x="2237" y="1039"/>
                    </a:cubicBezTo>
                    <a:cubicBezTo>
                      <a:pt x="2305" y="1085"/>
                      <a:pt x="2381" y="1098"/>
                      <a:pt x="2437" y="1081"/>
                    </a:cubicBezTo>
                    <a:cubicBezTo>
                      <a:pt x="2493" y="1064"/>
                      <a:pt x="2501" y="1079"/>
                      <a:pt x="2571" y="939"/>
                    </a:cubicBezTo>
                    <a:cubicBezTo>
                      <a:pt x="2641" y="799"/>
                      <a:pt x="2790" y="388"/>
                      <a:pt x="2855" y="238"/>
                    </a:cubicBezTo>
                    <a:cubicBezTo>
                      <a:pt x="2920" y="88"/>
                      <a:pt x="2913" y="64"/>
                      <a:pt x="2963" y="38"/>
                    </a:cubicBezTo>
                    <a:cubicBezTo>
                      <a:pt x="3013" y="12"/>
                      <a:pt x="3066" y="0"/>
                      <a:pt x="3155" y="79"/>
                    </a:cubicBezTo>
                    <a:cubicBezTo>
                      <a:pt x="3244" y="158"/>
                      <a:pt x="3396" y="432"/>
                      <a:pt x="3498" y="513"/>
                    </a:cubicBezTo>
                    <a:cubicBezTo>
                      <a:pt x="3600" y="594"/>
                      <a:pt x="3696" y="581"/>
                      <a:pt x="3765" y="564"/>
                    </a:cubicBezTo>
                    <a:cubicBezTo>
                      <a:pt x="3834" y="547"/>
                      <a:pt x="3877" y="471"/>
                      <a:pt x="3915" y="413"/>
                    </a:cubicBezTo>
                    <a:cubicBezTo>
                      <a:pt x="3953" y="355"/>
                      <a:pt x="3976" y="257"/>
                      <a:pt x="3992" y="216"/>
                    </a:cubicBezTo>
                  </a:path>
                </a:pathLst>
              </a:custGeom>
              <a:ln>
                <a:prstDash val="sysDash"/>
                <a:headEnd type="none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ru-RU" dirty="0"/>
              </a:p>
            </p:txBody>
          </p:sp>
        </p:grpSp>
        <p:sp>
          <p:nvSpPr>
            <p:cNvPr id="62" name="Text Box 15"/>
            <p:cNvSpPr txBox="1">
              <a:spLocks noChangeArrowheads="1"/>
            </p:cNvSpPr>
            <p:nvPr/>
          </p:nvSpPr>
          <p:spPr bwMode="auto">
            <a:xfrm>
              <a:off x="122999" y="1843088"/>
              <a:ext cx="612840" cy="36464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uz-Latn-UZ" sz="1400" b="1" dirty="0" smtClean="0">
                  <a:latin typeface="+mn-lt"/>
                </a:rPr>
                <a:t>Narx</a:t>
              </a:r>
              <a:endParaRPr lang="ru-RU" sz="1400" b="1" dirty="0">
                <a:latin typeface="+mn-lt"/>
              </a:endParaRPr>
            </a:p>
          </p:txBody>
        </p:sp>
        <p:sp>
          <p:nvSpPr>
            <p:cNvPr id="63" name="Text Box 16"/>
            <p:cNvSpPr txBox="1">
              <a:spLocks noChangeArrowheads="1"/>
            </p:cNvSpPr>
            <p:nvPr/>
          </p:nvSpPr>
          <p:spPr bwMode="auto">
            <a:xfrm>
              <a:off x="508000" y="5445125"/>
              <a:ext cx="534648" cy="4375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800" b="1" dirty="0">
                  <a:latin typeface="+mn-lt"/>
                </a:rPr>
                <a:t>t</a:t>
              </a:r>
              <a:r>
                <a:rPr lang="ru-RU" sz="1400" b="1" baseline="-25000" dirty="0">
                  <a:latin typeface="+mn-lt"/>
                </a:rPr>
                <a:t>0</a:t>
              </a:r>
              <a:endParaRPr lang="en-US" sz="1400" b="1" baseline="-25000" dirty="0">
                <a:latin typeface="+mn-lt"/>
                <a:cs typeface="Arial" charset="0"/>
              </a:endParaRPr>
            </a:p>
          </p:txBody>
        </p:sp>
        <p:sp>
          <p:nvSpPr>
            <p:cNvPr id="64" name="Text Box 17"/>
            <p:cNvSpPr txBox="1">
              <a:spLocks noChangeArrowheads="1"/>
            </p:cNvSpPr>
            <p:nvPr/>
          </p:nvSpPr>
          <p:spPr bwMode="auto">
            <a:xfrm>
              <a:off x="7549361" y="5511015"/>
              <a:ext cx="395275" cy="4375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800" b="1" dirty="0">
                  <a:latin typeface="+mn-lt"/>
                </a:rPr>
                <a:t>t</a:t>
              </a:r>
              <a:r>
                <a:rPr lang="ru-RU" sz="1800" b="1" baseline="-25000" dirty="0">
                  <a:latin typeface="+mn-lt"/>
                </a:rPr>
                <a:t>1</a:t>
              </a:r>
              <a:endParaRPr lang="en-US" sz="1800" b="1" baseline="-25000" dirty="0">
                <a:latin typeface="+mn-lt"/>
                <a:cs typeface="Arial" charset="0"/>
              </a:endParaRPr>
            </a:p>
          </p:txBody>
        </p:sp>
      </p:grpSp>
      <p:sp>
        <p:nvSpPr>
          <p:cNvPr id="49" name="Text Box 20"/>
          <p:cNvSpPr txBox="1">
            <a:spLocks noChangeArrowheads="1"/>
          </p:cNvSpPr>
          <p:nvPr/>
        </p:nvSpPr>
        <p:spPr bwMode="auto">
          <a:xfrm>
            <a:off x="6405445" y="1128635"/>
            <a:ext cx="2523402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400" dirty="0">
                <a:latin typeface="+mn-lt"/>
              </a:rPr>
              <a:t>"A" </a:t>
            </a:r>
            <a:r>
              <a:rPr lang="en-GB" sz="1400" dirty="0" err="1">
                <a:latin typeface="+mn-lt"/>
              </a:rPr>
              <a:t>aksiyasi</a:t>
            </a:r>
            <a:r>
              <a:rPr lang="en-GB" sz="1400" dirty="0">
                <a:latin typeface="+mn-lt"/>
              </a:rPr>
              <a:t> </a:t>
            </a:r>
            <a:r>
              <a:rPr lang="en-GB" sz="1400" dirty="0" err="1">
                <a:latin typeface="+mn-lt"/>
              </a:rPr>
              <a:t>narxining</a:t>
            </a:r>
            <a:r>
              <a:rPr lang="en-GB" sz="1400" dirty="0">
                <a:latin typeface="+mn-lt"/>
              </a:rPr>
              <a:t> </a:t>
            </a:r>
            <a:r>
              <a:rPr lang="en-GB" sz="1400" dirty="0" err="1">
                <a:latin typeface="+mn-lt"/>
              </a:rPr>
              <a:t>o'zgarishi</a:t>
            </a:r>
            <a:endParaRPr lang="ru-RU" sz="1400" dirty="0">
              <a:latin typeface="+mn-lt"/>
            </a:endParaRPr>
          </a:p>
        </p:txBody>
      </p:sp>
      <p:sp>
        <p:nvSpPr>
          <p:cNvPr id="50" name="Text Box 24"/>
          <p:cNvSpPr txBox="1">
            <a:spLocks noChangeArrowheads="1"/>
          </p:cNvSpPr>
          <p:nvPr/>
        </p:nvSpPr>
        <p:spPr bwMode="auto">
          <a:xfrm>
            <a:off x="6430756" y="1528501"/>
            <a:ext cx="886015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dirty="0">
                <a:latin typeface="+mn-lt"/>
              </a:rPr>
              <a:t>Trend</a:t>
            </a:r>
            <a:endParaRPr lang="ru-RU" sz="1400" dirty="0">
              <a:latin typeface="+mn-lt"/>
            </a:endParaRPr>
          </a:p>
        </p:txBody>
      </p:sp>
      <p:sp>
        <p:nvSpPr>
          <p:cNvPr id="51" name="Text Box 20"/>
          <p:cNvSpPr txBox="1">
            <a:spLocks noChangeArrowheads="1"/>
          </p:cNvSpPr>
          <p:nvPr/>
        </p:nvSpPr>
        <p:spPr bwMode="auto">
          <a:xfrm>
            <a:off x="6405444" y="1321583"/>
            <a:ext cx="2523403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400" dirty="0">
                <a:latin typeface="+mn-lt"/>
              </a:rPr>
              <a:t>"B" </a:t>
            </a:r>
            <a:r>
              <a:rPr lang="en-GB" sz="1400" dirty="0" err="1">
                <a:latin typeface="+mn-lt"/>
              </a:rPr>
              <a:t>aksiyasi</a:t>
            </a:r>
            <a:r>
              <a:rPr lang="en-GB" sz="1400" dirty="0">
                <a:latin typeface="+mn-lt"/>
              </a:rPr>
              <a:t> </a:t>
            </a:r>
            <a:r>
              <a:rPr lang="en-GB" sz="1400" dirty="0" err="1">
                <a:latin typeface="+mn-lt"/>
              </a:rPr>
              <a:t>narxining</a:t>
            </a:r>
            <a:r>
              <a:rPr lang="en-GB" sz="1400" dirty="0">
                <a:latin typeface="+mn-lt"/>
              </a:rPr>
              <a:t> </a:t>
            </a:r>
            <a:r>
              <a:rPr lang="en-GB" sz="1400" dirty="0" err="1">
                <a:latin typeface="+mn-lt"/>
              </a:rPr>
              <a:t>o'zgarishi</a:t>
            </a:r>
            <a:endParaRPr lang="ru-RU" sz="1400" dirty="0">
              <a:latin typeface="+mn-lt"/>
            </a:endParaRPr>
          </a:p>
        </p:txBody>
      </p:sp>
      <p:cxnSp>
        <p:nvCxnSpPr>
          <p:cNvPr id="54" name="Прямая со стрелкой 53"/>
          <p:cNvCxnSpPr/>
          <p:nvPr/>
        </p:nvCxnSpPr>
        <p:spPr bwMode="auto">
          <a:xfrm flipH="1">
            <a:off x="6200215" y="1717805"/>
            <a:ext cx="293304" cy="44295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/>
          <p:nvPr/>
        </p:nvCxnSpPr>
        <p:spPr bwMode="auto">
          <a:xfrm flipH="1">
            <a:off x="5695066" y="1488679"/>
            <a:ext cx="761686" cy="672084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/>
          <p:nvPr/>
        </p:nvCxnSpPr>
        <p:spPr bwMode="auto">
          <a:xfrm flipH="1">
            <a:off x="5695066" y="1306855"/>
            <a:ext cx="698239" cy="529256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4351" name="Группа 14350"/>
          <p:cNvGrpSpPr/>
          <p:nvPr/>
        </p:nvGrpSpPr>
        <p:grpSpPr>
          <a:xfrm>
            <a:off x="949940" y="1151471"/>
            <a:ext cx="6022391" cy="3122303"/>
            <a:chOff x="949940" y="1151471"/>
            <a:chExt cx="6022391" cy="3122303"/>
          </a:xfrm>
        </p:grpSpPr>
        <p:grpSp>
          <p:nvGrpSpPr>
            <p:cNvPr id="14350" name="Группа 14349"/>
            <p:cNvGrpSpPr/>
            <p:nvPr/>
          </p:nvGrpSpPr>
          <p:grpSpPr>
            <a:xfrm>
              <a:off x="2050603" y="1151471"/>
              <a:ext cx="4921728" cy="3122303"/>
              <a:chOff x="2050603" y="1151471"/>
              <a:chExt cx="4921728" cy="3122303"/>
            </a:xfrm>
          </p:grpSpPr>
          <p:sp>
            <p:nvSpPr>
              <p:cNvPr id="55" name="Text Box 10"/>
              <p:cNvSpPr txBox="1">
                <a:spLocks noChangeArrowheads="1"/>
              </p:cNvSpPr>
              <p:nvPr/>
            </p:nvSpPr>
            <p:spPr bwMode="auto">
              <a:xfrm>
                <a:off x="2880170" y="1560206"/>
                <a:ext cx="957621" cy="861774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GB" sz="1400" b="1" dirty="0" err="1">
                    <a:solidFill>
                      <a:srgbClr val="C00000"/>
                    </a:solidFill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</a:rPr>
                  <a:t>Sotish</a:t>
                </a:r>
                <a:endParaRPr lang="ru-RU" sz="1400" b="1" dirty="0">
                  <a:solidFill>
                    <a:srgbClr val="C00000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+mn-lt"/>
                </a:endParaRPr>
              </a:p>
              <a:p>
                <a:pPr algn="ctr"/>
                <a:endParaRPr lang="ru-RU" sz="1800" b="1" dirty="0">
                  <a:solidFill>
                    <a:srgbClr val="C00000"/>
                  </a:solidFill>
                  <a:latin typeface="+mn-lt"/>
                  <a:cs typeface="Arial" charset="0"/>
                </a:endParaRPr>
              </a:p>
              <a:p>
                <a:pPr algn="ctr"/>
                <a:endParaRPr lang="ru-RU" sz="1800" b="1" dirty="0">
                  <a:solidFill>
                    <a:srgbClr val="C00000"/>
                  </a:solidFill>
                  <a:latin typeface="+mn-lt"/>
                </a:endParaRPr>
              </a:p>
            </p:txBody>
          </p:sp>
          <p:sp>
            <p:nvSpPr>
              <p:cNvPr id="56" name="Text Box 11"/>
              <p:cNvSpPr txBox="1">
                <a:spLocks noChangeArrowheads="1"/>
              </p:cNvSpPr>
              <p:nvPr/>
            </p:nvSpPr>
            <p:spPr bwMode="auto">
              <a:xfrm>
                <a:off x="5002805" y="1151471"/>
                <a:ext cx="956229" cy="861774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GB" sz="1400" b="1" dirty="0" err="1">
                    <a:solidFill>
                      <a:srgbClr val="C00000"/>
                    </a:solidFill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</a:rPr>
                  <a:t>Sotish</a:t>
                </a:r>
                <a:endParaRPr lang="ru-RU" sz="1400" b="1" dirty="0">
                  <a:solidFill>
                    <a:srgbClr val="C00000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+mn-lt"/>
                </a:endParaRPr>
              </a:p>
              <a:p>
                <a:pPr algn="ctr"/>
                <a:endParaRPr lang="ru-RU" sz="1800" b="1" dirty="0">
                  <a:solidFill>
                    <a:srgbClr val="C00000"/>
                  </a:solidFill>
                  <a:latin typeface="+mn-lt"/>
                  <a:cs typeface="Arial" charset="0"/>
                </a:endParaRPr>
              </a:p>
              <a:p>
                <a:pPr algn="ctr"/>
                <a:endParaRPr lang="ru-RU" sz="1800" b="1" dirty="0">
                  <a:solidFill>
                    <a:srgbClr val="C00000"/>
                  </a:solidFill>
                  <a:latin typeface="+mn-lt"/>
                </a:endParaRPr>
              </a:p>
            </p:txBody>
          </p:sp>
          <p:sp>
            <p:nvSpPr>
              <p:cNvPr id="57" name="Text Box 12"/>
              <p:cNvSpPr txBox="1">
                <a:spLocks noChangeArrowheads="1"/>
              </p:cNvSpPr>
              <p:nvPr/>
            </p:nvSpPr>
            <p:spPr bwMode="auto">
              <a:xfrm>
                <a:off x="2050603" y="3688999"/>
                <a:ext cx="957621" cy="58477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endParaRPr lang="ru-RU" sz="1800" b="1" dirty="0">
                  <a:solidFill>
                    <a:srgbClr val="00B050"/>
                  </a:solidFill>
                  <a:latin typeface="+mn-lt"/>
                  <a:cs typeface="Arial" charset="0"/>
                </a:endParaRPr>
              </a:p>
              <a:p>
                <a:pPr algn="ctr"/>
                <a:r>
                  <a:rPr lang="uz-Latn-UZ" sz="1400" b="1" dirty="0" smtClean="0">
                    <a:solidFill>
                      <a:srgbClr val="00B050"/>
                    </a:solidFill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</a:rPr>
                  <a:t>Sotib olish</a:t>
                </a:r>
                <a:endParaRPr lang="ru-RU" sz="1400" b="1" dirty="0">
                  <a:solidFill>
                    <a:srgbClr val="00B050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+mn-lt"/>
                </a:endParaRPr>
              </a:p>
            </p:txBody>
          </p:sp>
          <p:sp>
            <p:nvSpPr>
              <p:cNvPr id="58" name="Text Box 13"/>
              <p:cNvSpPr txBox="1">
                <a:spLocks noChangeArrowheads="1"/>
              </p:cNvSpPr>
              <p:nvPr/>
            </p:nvSpPr>
            <p:spPr bwMode="auto">
              <a:xfrm>
                <a:off x="4054927" y="3110155"/>
                <a:ext cx="1151774" cy="58477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endParaRPr lang="ru-RU" sz="1800" b="1" dirty="0">
                  <a:solidFill>
                    <a:srgbClr val="00B050"/>
                  </a:solidFill>
                  <a:latin typeface="+mn-lt"/>
                  <a:cs typeface="Arial" charset="0"/>
                </a:endParaRPr>
              </a:p>
              <a:p>
                <a:pPr algn="ctr"/>
                <a:r>
                  <a:rPr lang="uz-Latn-UZ" sz="1400" b="1" dirty="0">
                    <a:solidFill>
                      <a:srgbClr val="00B050"/>
                    </a:solidFill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</a:rPr>
                  <a:t>Sotib </a:t>
                </a:r>
                <a:r>
                  <a:rPr lang="uz-Latn-UZ" sz="1400" b="1" dirty="0" smtClean="0">
                    <a:solidFill>
                      <a:srgbClr val="00B050"/>
                    </a:solidFill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</a:rPr>
                  <a:t>olish</a:t>
                </a:r>
                <a:endParaRPr lang="ru-RU" sz="1400" b="1" dirty="0">
                  <a:solidFill>
                    <a:srgbClr val="00B050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59" name="Text Box 14"/>
              <p:cNvSpPr txBox="1">
                <a:spLocks noChangeArrowheads="1"/>
              </p:cNvSpPr>
              <p:nvPr/>
            </p:nvSpPr>
            <p:spPr bwMode="auto">
              <a:xfrm>
                <a:off x="5852161" y="2449864"/>
                <a:ext cx="1120170" cy="58477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endParaRPr lang="ru-RU" sz="1800" dirty="0">
                  <a:cs typeface="Arial" charset="0"/>
                </a:endParaRPr>
              </a:p>
              <a:p>
                <a:pPr algn="ctr"/>
                <a:r>
                  <a:rPr lang="uz-Latn-UZ" sz="1400" b="1" dirty="0">
                    <a:solidFill>
                      <a:srgbClr val="00B050"/>
                    </a:solidFill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</a:rPr>
                  <a:t>Sotib </a:t>
                </a:r>
                <a:r>
                  <a:rPr lang="uz-Latn-UZ" sz="1400" b="1" dirty="0" smtClean="0">
                    <a:solidFill>
                      <a:srgbClr val="00B050"/>
                    </a:solidFill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</a:rPr>
                  <a:t>olish</a:t>
                </a:r>
                <a:endParaRPr lang="ru-RU" sz="1400" b="1" dirty="0">
                  <a:solidFill>
                    <a:srgbClr val="00B050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44" name="Стрелка вниз 43"/>
              <p:cNvSpPr/>
              <p:nvPr/>
            </p:nvSpPr>
            <p:spPr bwMode="auto">
              <a:xfrm>
                <a:off x="3253197" y="1836111"/>
                <a:ext cx="200432" cy="257264"/>
              </a:xfrm>
              <a:prstGeom prst="downArrow">
                <a:avLst/>
              </a:prstGeom>
              <a:solidFill>
                <a:srgbClr val="FF9B9B"/>
              </a:solidFill>
              <a:ln w="222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5" name="Стрелка вверх 44"/>
              <p:cNvSpPr/>
              <p:nvPr/>
            </p:nvSpPr>
            <p:spPr bwMode="auto">
              <a:xfrm>
                <a:off x="2451468" y="3765591"/>
                <a:ext cx="200432" cy="257264"/>
              </a:xfrm>
              <a:prstGeom prst="upArrow">
                <a:avLst/>
              </a:prstGeom>
              <a:solidFill>
                <a:srgbClr val="8BFF8B"/>
              </a:solidFill>
              <a:ln w="2222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6" name="Стрелка вверх 45"/>
              <p:cNvSpPr/>
              <p:nvPr/>
            </p:nvSpPr>
            <p:spPr bwMode="auto">
              <a:xfrm>
                <a:off x="4455791" y="3186747"/>
                <a:ext cx="200432" cy="257264"/>
              </a:xfrm>
              <a:prstGeom prst="upArrow">
                <a:avLst/>
              </a:prstGeom>
              <a:solidFill>
                <a:srgbClr val="8BFF8B"/>
              </a:solidFill>
              <a:ln w="2222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7" name="Стрелка вниз 46"/>
              <p:cNvSpPr/>
              <p:nvPr/>
            </p:nvSpPr>
            <p:spPr bwMode="auto">
              <a:xfrm>
                <a:off x="5391142" y="1450215"/>
                <a:ext cx="200432" cy="257264"/>
              </a:xfrm>
              <a:prstGeom prst="downArrow">
                <a:avLst/>
              </a:prstGeom>
              <a:solidFill>
                <a:srgbClr val="FF9B9B"/>
              </a:solidFill>
              <a:ln w="222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8" name="Стрелка вверх 47"/>
              <p:cNvSpPr/>
              <p:nvPr/>
            </p:nvSpPr>
            <p:spPr bwMode="auto">
              <a:xfrm>
                <a:off x="6393304" y="2543587"/>
                <a:ext cx="200432" cy="257264"/>
              </a:xfrm>
              <a:prstGeom prst="upArrow">
                <a:avLst/>
              </a:prstGeom>
              <a:solidFill>
                <a:srgbClr val="8BFF8B"/>
              </a:solidFill>
              <a:ln w="2222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88" name="Text Box 10"/>
            <p:cNvSpPr txBox="1">
              <a:spLocks noChangeArrowheads="1"/>
            </p:cNvSpPr>
            <p:nvPr/>
          </p:nvSpPr>
          <p:spPr bwMode="auto">
            <a:xfrm>
              <a:off x="949940" y="1927687"/>
              <a:ext cx="957621" cy="86177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400" b="1" dirty="0" err="1">
                  <a:solidFill>
                    <a:srgbClr val="C00000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+mn-lt"/>
                </a:rPr>
                <a:t>Sotish</a:t>
              </a:r>
              <a:endParaRPr lang="ru-RU" sz="1400" b="1" dirty="0">
                <a:solidFill>
                  <a:srgbClr val="C00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n-lt"/>
              </a:endParaRPr>
            </a:p>
            <a:p>
              <a:pPr algn="ctr"/>
              <a:endParaRPr lang="ru-RU" sz="1800" b="1" dirty="0">
                <a:solidFill>
                  <a:srgbClr val="C00000"/>
                </a:solidFill>
                <a:latin typeface="+mn-lt"/>
                <a:cs typeface="Arial" charset="0"/>
              </a:endParaRPr>
            </a:p>
            <a:p>
              <a:pPr algn="ctr"/>
              <a:endParaRPr lang="ru-RU" sz="1800" b="1" dirty="0">
                <a:solidFill>
                  <a:srgbClr val="C00000"/>
                </a:solidFill>
                <a:latin typeface="+mn-lt"/>
              </a:endParaRPr>
            </a:p>
          </p:txBody>
        </p:sp>
        <p:sp>
          <p:nvSpPr>
            <p:cNvPr id="89" name="Стрелка вниз 88"/>
            <p:cNvSpPr/>
            <p:nvPr/>
          </p:nvSpPr>
          <p:spPr bwMode="auto">
            <a:xfrm>
              <a:off x="1322967" y="2203592"/>
              <a:ext cx="200432" cy="257264"/>
            </a:xfrm>
            <a:prstGeom prst="downArrow">
              <a:avLst/>
            </a:prstGeom>
            <a:solidFill>
              <a:srgbClr val="FF9B9B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3" name="Прямая соединительная линия 2"/>
          <p:cNvCxnSpPr/>
          <p:nvPr/>
        </p:nvCxnSpPr>
        <p:spPr>
          <a:xfrm>
            <a:off x="6916655" y="2013245"/>
            <a:ext cx="55675" cy="2296353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238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714375" y="321469"/>
            <a:ext cx="7715250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uz-Latn-UZ" sz="2200" b="1" dirty="0" smtClean="0">
                <a:solidFill>
                  <a:srgbClr val="003F82"/>
                </a:solidFill>
                <a:latin typeface="+mn-lt"/>
              </a:rPr>
              <a:t>Risk</a:t>
            </a:r>
            <a:r>
              <a:rPr lang="en-GB" sz="2200" b="1" dirty="0" err="1" smtClean="0">
                <a:solidFill>
                  <a:srgbClr val="003F82"/>
                </a:solidFill>
                <a:latin typeface="+mn-lt"/>
              </a:rPr>
              <a:t>ni</a:t>
            </a:r>
            <a:r>
              <a:rPr lang="en-GB" sz="2200" b="1" dirty="0" smtClean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baholash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ko'rsatkichlari</a:t>
            </a:r>
            <a:endParaRPr lang="ru-RU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2058515" y="1131507"/>
            <a:ext cx="5059697" cy="3516053"/>
            <a:chOff x="139627" y="1084526"/>
            <a:chExt cx="5059697" cy="3516053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139627" y="1084526"/>
              <a:ext cx="5059697" cy="584791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uz-Latn-UZ" sz="16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Risk</a:t>
              </a:r>
              <a:r>
                <a:rPr lang="en-GB" sz="1600" b="1" dirty="0" err="1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ni</a:t>
              </a:r>
              <a:r>
                <a:rPr lang="en-GB" sz="16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</a:t>
              </a:r>
              <a:r>
                <a:rPr lang="en-GB" sz="1600" b="1" dirty="0" err="1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baholash</a:t>
              </a:r>
              <a:r>
                <a:rPr lang="en-GB" sz="1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- </a:t>
              </a:r>
              <a:r>
                <a:rPr lang="en-GB" sz="1600" b="1" dirty="0" err="1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bu</a:t>
              </a:r>
              <a:r>
                <a:rPr lang="en-GB" sz="1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</a:t>
              </a:r>
              <a:r>
                <a:rPr lang="en-GB" sz="1600" b="1" dirty="0" err="1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xavfning</a:t>
              </a:r>
              <a:r>
                <a:rPr lang="en-GB" sz="1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</a:t>
              </a:r>
              <a:r>
                <a:rPr lang="en-GB" sz="1600" b="1" dirty="0" err="1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miqdoriy</a:t>
              </a:r>
              <a:r>
                <a:rPr lang="en-GB" sz="1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</a:t>
              </a:r>
              <a:r>
                <a:rPr lang="en-GB" sz="1600" b="1" dirty="0" err="1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o'lchovidir</a:t>
              </a:r>
              <a:endParaRPr lang="ru-RU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154398" y="1770764"/>
              <a:ext cx="5044924" cy="7201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rgbClr val="4F4C06"/>
                </a:buClr>
              </a:pPr>
              <a:r>
                <a:rPr lang="en-GB" altLang="ru-RU" sz="1600" dirty="0" err="1">
                  <a:solidFill>
                    <a:srgbClr val="003F82"/>
                  </a:solidFill>
                  <a:latin typeface="Calibri"/>
                </a:rPr>
                <a:t>Kutilayotgan</a:t>
              </a:r>
              <a:r>
                <a:rPr lang="en-GB" altLang="ru-RU" sz="1600" dirty="0">
                  <a:solidFill>
                    <a:srgbClr val="003F82"/>
                  </a:solidFill>
                  <a:latin typeface="Calibri"/>
                </a:rPr>
                <a:t> </a:t>
              </a:r>
              <a:r>
                <a:rPr lang="en-GB" altLang="ru-RU" sz="1600" dirty="0" err="1">
                  <a:solidFill>
                    <a:srgbClr val="003F82"/>
                  </a:solidFill>
                  <a:latin typeface="Calibri"/>
                </a:rPr>
                <a:t>daromadni</a:t>
              </a:r>
              <a:r>
                <a:rPr lang="en-GB" altLang="ru-RU" sz="1600" dirty="0">
                  <a:solidFill>
                    <a:srgbClr val="003F82"/>
                  </a:solidFill>
                  <a:latin typeface="Calibri"/>
                </a:rPr>
                <a:t> </a:t>
              </a:r>
              <a:r>
                <a:rPr lang="en-GB" altLang="ru-RU" sz="1600" dirty="0" err="1">
                  <a:solidFill>
                    <a:srgbClr val="003F82"/>
                  </a:solidFill>
                  <a:latin typeface="Calibri"/>
                </a:rPr>
                <a:t>olmaslik</a:t>
              </a:r>
              <a:r>
                <a:rPr lang="en-GB" altLang="ru-RU" sz="1600" dirty="0">
                  <a:solidFill>
                    <a:srgbClr val="003F82"/>
                  </a:solidFill>
                  <a:latin typeface="Calibri"/>
                </a:rPr>
                <a:t> </a:t>
              </a:r>
              <a:r>
                <a:rPr lang="en-GB" altLang="ru-RU" sz="1600" dirty="0" err="1">
                  <a:solidFill>
                    <a:srgbClr val="003F82"/>
                  </a:solidFill>
                  <a:latin typeface="Calibri"/>
                </a:rPr>
                <a:t>ehtimoli</a:t>
              </a:r>
              <a:r>
                <a:rPr lang="en-GB" altLang="ru-RU" sz="1600" dirty="0">
                  <a:solidFill>
                    <a:srgbClr val="003F82"/>
                  </a:solidFill>
                  <a:latin typeface="Calibri"/>
                </a:rPr>
                <a:t> </a:t>
              </a:r>
              <a:r>
                <a:rPr lang="en-GB" altLang="ru-RU" sz="1600" dirty="0" err="1">
                  <a:solidFill>
                    <a:srgbClr val="003F82"/>
                  </a:solidFill>
                  <a:latin typeface="Calibri"/>
                </a:rPr>
                <a:t>sifatida</a:t>
              </a:r>
              <a:r>
                <a:rPr lang="en-GB" altLang="ru-RU" sz="1600" dirty="0">
                  <a:solidFill>
                    <a:srgbClr val="003F82"/>
                  </a:solidFill>
                  <a:latin typeface="Calibri"/>
                </a:rPr>
                <a:t> </a:t>
              </a:r>
              <a:r>
                <a:rPr lang="en-GB" altLang="ru-RU" sz="1600" dirty="0" err="1">
                  <a:solidFill>
                    <a:srgbClr val="003F82"/>
                  </a:solidFill>
                  <a:latin typeface="Calibri"/>
                </a:rPr>
                <a:t>tushuniladigan</a:t>
              </a:r>
              <a:r>
                <a:rPr lang="en-GB" altLang="ru-RU" sz="1600" dirty="0">
                  <a:solidFill>
                    <a:srgbClr val="003F82"/>
                  </a:solidFill>
                  <a:latin typeface="Calibri"/>
                </a:rPr>
                <a:t> </a:t>
              </a:r>
              <a:r>
                <a:rPr lang="en-GB" altLang="ru-RU" sz="1600" dirty="0" err="1">
                  <a:solidFill>
                    <a:srgbClr val="003F82"/>
                  </a:solidFill>
                  <a:latin typeface="Calibri"/>
                </a:rPr>
                <a:t>moliyaviy</a:t>
              </a:r>
              <a:r>
                <a:rPr lang="en-GB" altLang="ru-RU" sz="1600" dirty="0">
                  <a:solidFill>
                    <a:srgbClr val="003F82"/>
                  </a:solidFill>
                  <a:latin typeface="Calibri"/>
                </a:rPr>
                <a:t> </a:t>
              </a:r>
              <a:r>
                <a:rPr lang="en-GB" altLang="ru-RU" sz="1600" dirty="0" err="1">
                  <a:solidFill>
                    <a:srgbClr val="003F82"/>
                  </a:solidFill>
                  <a:latin typeface="Calibri"/>
                </a:rPr>
                <a:t>risklarni</a:t>
              </a:r>
              <a:r>
                <a:rPr lang="en-GB" altLang="ru-RU" sz="1600" dirty="0">
                  <a:solidFill>
                    <a:srgbClr val="003F82"/>
                  </a:solidFill>
                  <a:latin typeface="Calibri"/>
                </a:rPr>
                <a:t> </a:t>
              </a:r>
              <a:r>
                <a:rPr lang="en-GB" altLang="ru-RU" sz="1600" dirty="0" err="1">
                  <a:solidFill>
                    <a:srgbClr val="003F82"/>
                  </a:solidFill>
                  <a:latin typeface="Calibri"/>
                </a:rPr>
                <a:t>baholash</a:t>
              </a:r>
              <a:r>
                <a:rPr lang="en-GB" altLang="ru-RU" sz="1600" dirty="0">
                  <a:solidFill>
                    <a:srgbClr val="003F82"/>
                  </a:solidFill>
                  <a:latin typeface="Calibri"/>
                </a:rPr>
                <a:t> </a:t>
              </a:r>
              <a:r>
                <a:rPr lang="en-GB" altLang="ru-RU" sz="1600" dirty="0" err="1">
                  <a:solidFill>
                    <a:srgbClr val="003F82"/>
                  </a:solidFill>
                  <a:latin typeface="Calibri"/>
                </a:rPr>
                <a:t>uchun</a:t>
              </a:r>
              <a:r>
                <a:rPr lang="en-GB" altLang="ru-RU" sz="1600" dirty="0">
                  <a:solidFill>
                    <a:srgbClr val="003F82"/>
                  </a:solidFill>
                  <a:latin typeface="Calibri"/>
                </a:rPr>
                <a:t> </a:t>
              </a:r>
              <a:r>
                <a:rPr lang="en-GB" altLang="ru-RU" sz="1600" dirty="0" err="1">
                  <a:solidFill>
                    <a:srgbClr val="003F82"/>
                  </a:solidFill>
                  <a:latin typeface="Calibri"/>
                </a:rPr>
                <a:t>quyidagi</a:t>
              </a:r>
              <a:r>
                <a:rPr lang="en-GB" altLang="ru-RU" sz="1600" dirty="0">
                  <a:solidFill>
                    <a:srgbClr val="003F82"/>
                  </a:solidFill>
                  <a:latin typeface="Calibri"/>
                </a:rPr>
                <a:t> </a:t>
              </a:r>
              <a:r>
                <a:rPr lang="en-GB" altLang="ru-RU" sz="1600" dirty="0" err="1">
                  <a:solidFill>
                    <a:srgbClr val="003F82"/>
                  </a:solidFill>
                  <a:latin typeface="Calibri"/>
                </a:rPr>
                <a:t>ko'rsatkichlar</a:t>
              </a:r>
              <a:r>
                <a:rPr lang="en-GB" altLang="ru-RU" sz="1600" dirty="0">
                  <a:solidFill>
                    <a:srgbClr val="003F82"/>
                  </a:solidFill>
                  <a:latin typeface="Calibri"/>
                </a:rPr>
                <a:t> </a:t>
              </a:r>
              <a:r>
                <a:rPr lang="en-GB" altLang="ru-RU" sz="1600" dirty="0" err="1">
                  <a:solidFill>
                    <a:srgbClr val="003F82"/>
                  </a:solidFill>
                  <a:latin typeface="Calibri"/>
                </a:rPr>
                <a:t>qo'llaniladi</a:t>
              </a:r>
              <a:r>
                <a:rPr lang="en-GB" altLang="ru-RU" sz="1600" dirty="0">
                  <a:solidFill>
                    <a:srgbClr val="003F82"/>
                  </a:solidFill>
                  <a:latin typeface="Calibri"/>
                </a:rPr>
                <a:t>:</a:t>
              </a:r>
              <a:endParaRPr lang="ru-RU" altLang="ru-RU" sz="1600" dirty="0">
                <a:solidFill>
                  <a:srgbClr val="003F82"/>
                </a:solidFill>
                <a:latin typeface="Calibri"/>
              </a:endParaRP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47010" y="2498511"/>
              <a:ext cx="5044924" cy="5109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rgbClr val="4F4C06"/>
                </a:buClr>
              </a:pPr>
              <a:r>
                <a:rPr lang="en-GB" altLang="ru-RU" sz="1600" dirty="0" err="1">
                  <a:solidFill>
                    <a:srgbClr val="003F82"/>
                  </a:solidFill>
                  <a:latin typeface="Calibri"/>
                </a:rPr>
                <a:t>Dispersiya</a:t>
              </a:r>
              <a:r>
                <a:rPr lang="ru-RU" altLang="ru-RU" sz="1600" dirty="0" smtClean="0">
                  <a:solidFill>
                    <a:srgbClr val="003F82"/>
                  </a:solidFill>
                  <a:latin typeface="Calibri"/>
                </a:rPr>
                <a:t> </a:t>
              </a:r>
              <a:r>
                <a:rPr lang="ru-RU" altLang="ru-RU" sz="1600" dirty="0">
                  <a:solidFill>
                    <a:srgbClr val="003F82"/>
                  </a:solidFill>
                  <a:latin typeface="Calibri"/>
                </a:rPr>
                <a:t>(</a:t>
              </a:r>
              <a:r>
                <a:rPr lang="ru-RU" altLang="ru-RU" sz="1600" i="1" dirty="0">
                  <a:solidFill>
                    <a:srgbClr val="004DA2"/>
                  </a:solidFill>
                  <a:sym typeface="Symbol" pitchFamily="18" charset="2"/>
                </a:rPr>
                <a:t>Ϭ </a:t>
              </a:r>
              <a:r>
                <a:rPr lang="ru-RU" altLang="ru-RU" sz="1400" i="1" baseline="30000" dirty="0">
                  <a:solidFill>
                    <a:srgbClr val="004DA2"/>
                  </a:solidFill>
                  <a:sym typeface="Symbol" pitchFamily="18" charset="2"/>
                </a:rPr>
                <a:t>2</a:t>
              </a:r>
              <a:r>
                <a:rPr lang="ru-RU" altLang="ru-RU" sz="1600" dirty="0">
                  <a:solidFill>
                    <a:srgbClr val="003F82"/>
                  </a:solidFill>
                  <a:latin typeface="Calibri"/>
                </a:rPr>
                <a:t>) </a:t>
              </a:r>
              <a:r>
                <a:rPr lang="en-GB" altLang="ru-RU" sz="1600" b="0" dirty="0" err="1">
                  <a:solidFill>
                    <a:srgbClr val="003F82"/>
                  </a:solidFill>
                  <a:latin typeface="Calibri"/>
                </a:rPr>
                <a:t>o'rtacha</a:t>
              </a:r>
              <a:r>
                <a:rPr lang="en-GB" altLang="ru-RU" sz="1600" b="0" dirty="0">
                  <a:solidFill>
                    <a:srgbClr val="003F82"/>
                  </a:solidFill>
                  <a:latin typeface="Calibri"/>
                </a:rPr>
                <a:t> </a:t>
              </a:r>
              <a:r>
                <a:rPr lang="en-GB" altLang="ru-RU" sz="1600" b="0" dirty="0" err="1">
                  <a:solidFill>
                    <a:srgbClr val="003F82"/>
                  </a:solidFill>
                  <a:latin typeface="Calibri"/>
                </a:rPr>
                <a:t>qiymatdan</a:t>
              </a:r>
              <a:r>
                <a:rPr lang="en-GB" altLang="ru-RU" sz="1600" b="0" dirty="0">
                  <a:solidFill>
                    <a:srgbClr val="003F82"/>
                  </a:solidFill>
                  <a:latin typeface="Calibri"/>
                </a:rPr>
                <a:t> </a:t>
              </a:r>
              <a:r>
                <a:rPr lang="en-GB" altLang="ru-RU" sz="1600" b="0" dirty="0" err="1">
                  <a:solidFill>
                    <a:srgbClr val="003F82"/>
                  </a:solidFill>
                  <a:latin typeface="Calibri"/>
                </a:rPr>
                <a:t>mumkin</a:t>
              </a:r>
              <a:r>
                <a:rPr lang="en-GB" altLang="ru-RU" sz="1600" b="0" dirty="0">
                  <a:solidFill>
                    <a:srgbClr val="003F82"/>
                  </a:solidFill>
                  <a:latin typeface="Calibri"/>
                </a:rPr>
                <a:t> </a:t>
              </a:r>
              <a:r>
                <a:rPr lang="en-GB" altLang="ru-RU" sz="1600" b="0" dirty="0" err="1">
                  <a:solidFill>
                    <a:srgbClr val="003F82"/>
                  </a:solidFill>
                  <a:latin typeface="Calibri"/>
                </a:rPr>
                <a:t>bo'lgan</a:t>
              </a:r>
              <a:r>
                <a:rPr lang="en-GB" altLang="ru-RU" sz="1600" b="0" dirty="0">
                  <a:solidFill>
                    <a:srgbClr val="003F82"/>
                  </a:solidFill>
                  <a:latin typeface="Calibri"/>
                </a:rPr>
                <a:t> </a:t>
              </a:r>
              <a:r>
                <a:rPr lang="en-GB" altLang="ru-RU" sz="1600" b="0" dirty="0" err="1">
                  <a:solidFill>
                    <a:srgbClr val="003F82"/>
                  </a:solidFill>
                  <a:latin typeface="Calibri"/>
                </a:rPr>
                <a:t>natijalarning</a:t>
              </a:r>
              <a:r>
                <a:rPr lang="en-GB" altLang="ru-RU" sz="1600" b="0" dirty="0">
                  <a:solidFill>
                    <a:srgbClr val="003F82"/>
                  </a:solidFill>
                  <a:latin typeface="Calibri"/>
                </a:rPr>
                <a:t> </a:t>
              </a:r>
              <a:r>
                <a:rPr lang="en-GB" altLang="ru-RU" sz="1600" b="0" dirty="0" err="1">
                  <a:solidFill>
                    <a:srgbClr val="003F82"/>
                  </a:solidFill>
                  <a:latin typeface="Calibri"/>
                </a:rPr>
                <a:t>tarqalish</a:t>
              </a:r>
              <a:r>
                <a:rPr lang="en-GB" altLang="ru-RU" sz="1600" b="0" dirty="0">
                  <a:solidFill>
                    <a:srgbClr val="003F82"/>
                  </a:solidFill>
                  <a:latin typeface="Calibri"/>
                </a:rPr>
                <a:t> </a:t>
              </a:r>
              <a:r>
                <a:rPr lang="en-GB" altLang="ru-RU" sz="1600" b="0" dirty="0" err="1">
                  <a:solidFill>
                    <a:srgbClr val="003F82"/>
                  </a:solidFill>
                  <a:latin typeface="Calibri"/>
                </a:rPr>
                <a:t>darajasini</a:t>
              </a:r>
              <a:r>
                <a:rPr lang="en-GB" altLang="ru-RU" sz="1600" b="0" dirty="0">
                  <a:solidFill>
                    <a:srgbClr val="003F82"/>
                  </a:solidFill>
                  <a:latin typeface="Calibri"/>
                </a:rPr>
                <a:t> </a:t>
              </a:r>
              <a:r>
                <a:rPr lang="en-GB" altLang="ru-RU" sz="1600" b="0" dirty="0" err="1">
                  <a:solidFill>
                    <a:srgbClr val="003F82"/>
                  </a:solidFill>
                  <a:latin typeface="Calibri"/>
                </a:rPr>
                <a:t>tavsiflaydi</a:t>
              </a:r>
              <a:endParaRPr lang="ru-RU" altLang="ru-RU" sz="1600" b="0" dirty="0">
                <a:solidFill>
                  <a:srgbClr val="003F82"/>
                </a:solidFill>
                <a:latin typeface="Calibri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154398" y="3156430"/>
              <a:ext cx="3039510" cy="7219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rgbClr val="4F4C06"/>
                </a:buClr>
              </a:pPr>
              <a:r>
                <a:rPr lang="en-GB" altLang="ru-RU" sz="1600" dirty="0" err="1">
                  <a:solidFill>
                    <a:srgbClr val="003F82"/>
                  </a:solidFill>
                  <a:latin typeface="Calibri"/>
                </a:rPr>
                <a:t>Standart</a:t>
              </a:r>
              <a:r>
                <a:rPr lang="en-GB" altLang="ru-RU" sz="1600" dirty="0">
                  <a:solidFill>
                    <a:srgbClr val="003F82"/>
                  </a:solidFill>
                  <a:latin typeface="Calibri"/>
                </a:rPr>
                <a:t> </a:t>
              </a:r>
              <a:r>
                <a:rPr lang="en-GB" altLang="ru-RU" sz="1600" dirty="0" err="1">
                  <a:solidFill>
                    <a:srgbClr val="003F82"/>
                  </a:solidFill>
                  <a:latin typeface="Calibri"/>
                </a:rPr>
                <a:t>og'ish</a:t>
              </a:r>
              <a:r>
                <a:rPr lang="ru-RU" altLang="ru-RU" sz="1600" dirty="0" smtClean="0">
                  <a:solidFill>
                    <a:srgbClr val="003F82"/>
                  </a:solidFill>
                  <a:latin typeface="Calibri"/>
                </a:rPr>
                <a:t> </a:t>
              </a:r>
              <a:r>
                <a:rPr lang="ru-RU" altLang="ru-RU" sz="1600" dirty="0">
                  <a:solidFill>
                    <a:srgbClr val="003F82"/>
                  </a:solidFill>
                  <a:latin typeface="Calibri"/>
                </a:rPr>
                <a:t>(Ϭ)     </a:t>
              </a:r>
              <a:r>
                <a:rPr lang="ru-RU" altLang="ru-RU" sz="1600" b="0" dirty="0">
                  <a:solidFill>
                    <a:srgbClr val="003F82"/>
                  </a:solidFill>
                  <a:latin typeface="Calibri"/>
                </a:rPr>
                <a:t>– </a:t>
              </a:r>
              <a:r>
                <a:rPr lang="en-GB" altLang="ru-RU" sz="1600" b="0" dirty="0" err="1">
                  <a:solidFill>
                    <a:srgbClr val="003F82"/>
                  </a:solidFill>
                  <a:latin typeface="Calibri"/>
                </a:rPr>
                <a:t>o'zgaruvchanlikning</a:t>
              </a:r>
              <a:r>
                <a:rPr lang="en-GB" altLang="ru-RU" sz="1600" b="0" dirty="0">
                  <a:solidFill>
                    <a:srgbClr val="003F82"/>
                  </a:solidFill>
                  <a:latin typeface="Calibri"/>
                </a:rPr>
                <a:t> </a:t>
              </a:r>
              <a:r>
                <a:rPr lang="en-GB" altLang="ru-RU" sz="1600" b="0" dirty="0" err="1">
                  <a:solidFill>
                    <a:srgbClr val="003F82"/>
                  </a:solidFill>
                  <a:latin typeface="Calibri"/>
                </a:rPr>
                <a:t>statistik</a:t>
              </a:r>
              <a:r>
                <a:rPr lang="en-GB" altLang="ru-RU" sz="1600" b="0" dirty="0">
                  <a:solidFill>
                    <a:srgbClr val="003F82"/>
                  </a:solidFill>
                  <a:latin typeface="Calibri"/>
                </a:rPr>
                <a:t> </a:t>
              </a:r>
              <a:r>
                <a:rPr lang="en-GB" altLang="ru-RU" sz="1600" b="0" dirty="0" err="1">
                  <a:solidFill>
                    <a:srgbClr val="003F82"/>
                  </a:solidFill>
                  <a:latin typeface="Calibri"/>
                </a:rPr>
                <a:t>o'lchovi</a:t>
              </a:r>
              <a:endParaRPr lang="ru-RU" altLang="ru-RU" sz="1600" b="0" dirty="0">
                <a:solidFill>
                  <a:srgbClr val="003F82"/>
                </a:solidFill>
                <a:latin typeface="Calibri"/>
              </a:endParaRPr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204769" y="3969784"/>
              <a:ext cx="2793612" cy="5109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rgbClr val="4F4C06"/>
                </a:buClr>
              </a:pPr>
              <a:r>
                <a:rPr lang="en-GB" altLang="ru-RU" sz="1600" dirty="0" err="1" smtClean="0">
                  <a:solidFill>
                    <a:srgbClr val="003F82"/>
                  </a:solidFill>
                  <a:latin typeface="Calibri"/>
                </a:rPr>
                <a:t>Variatsiya</a:t>
              </a:r>
              <a:r>
                <a:rPr lang="en-GB" altLang="ru-RU" sz="1600" dirty="0" smtClean="0">
                  <a:solidFill>
                    <a:srgbClr val="003F82"/>
                  </a:solidFill>
                  <a:latin typeface="Calibri"/>
                </a:rPr>
                <a:t> </a:t>
              </a:r>
              <a:r>
                <a:rPr lang="en-GB" altLang="ru-RU" sz="1600" dirty="0" err="1" smtClean="0">
                  <a:solidFill>
                    <a:srgbClr val="003F82"/>
                  </a:solidFill>
                  <a:latin typeface="Calibri"/>
                </a:rPr>
                <a:t>koeffitsienti</a:t>
              </a:r>
              <a:r>
                <a:rPr lang="en-GB" altLang="ru-RU" sz="1600" dirty="0" smtClean="0">
                  <a:solidFill>
                    <a:srgbClr val="003F82"/>
                  </a:solidFill>
                  <a:latin typeface="Calibri"/>
                </a:rPr>
                <a:t> </a:t>
              </a:r>
              <a:r>
                <a:rPr lang="en-GB" altLang="ru-RU" sz="1600" dirty="0">
                  <a:solidFill>
                    <a:srgbClr val="003F82"/>
                  </a:solidFill>
                  <a:latin typeface="Calibri"/>
                </a:rPr>
                <a:t>(cv)</a:t>
              </a:r>
              <a:r>
                <a:rPr lang="ru-RU" altLang="ru-RU" sz="1600" b="0" dirty="0" smtClean="0">
                  <a:solidFill>
                    <a:srgbClr val="003F82"/>
                  </a:solidFill>
                  <a:latin typeface="Calibri"/>
                </a:rPr>
                <a:t>– </a:t>
              </a:r>
              <a:r>
                <a:rPr lang="en-GB" altLang="ru-RU" sz="1600" b="0" dirty="0" err="1">
                  <a:solidFill>
                    <a:srgbClr val="003F82"/>
                  </a:solidFill>
                  <a:latin typeface="Calibri"/>
                </a:rPr>
                <a:t>nisbiy</a:t>
              </a:r>
              <a:r>
                <a:rPr lang="en-GB" altLang="ru-RU" sz="1600" b="0" dirty="0">
                  <a:solidFill>
                    <a:srgbClr val="003F82"/>
                  </a:solidFill>
                  <a:latin typeface="Calibri"/>
                </a:rPr>
                <a:t> </a:t>
              </a:r>
              <a:r>
                <a:rPr lang="uz-Latn-UZ" altLang="ru-RU" sz="1600" b="0" dirty="0" smtClean="0">
                  <a:solidFill>
                    <a:srgbClr val="003F82"/>
                  </a:solidFill>
                  <a:latin typeface="Calibri"/>
                </a:rPr>
                <a:t>riskni </a:t>
              </a:r>
              <a:r>
                <a:rPr lang="en-GB" altLang="ru-RU" sz="1600" b="0" dirty="0" err="1" smtClean="0">
                  <a:solidFill>
                    <a:srgbClr val="003F82"/>
                  </a:solidFill>
                  <a:latin typeface="Calibri"/>
                </a:rPr>
                <a:t>o'lchovi</a:t>
              </a:r>
              <a:endParaRPr lang="ru-RU" altLang="ru-RU" sz="1600" b="0" dirty="0">
                <a:solidFill>
                  <a:srgbClr val="003F82"/>
                </a:solidFill>
                <a:latin typeface="Calibri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335525" y="3058886"/>
              <a:ext cx="1856415" cy="64468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2000" i="1" dirty="0">
                <a:solidFill>
                  <a:prstClr val="black"/>
                </a:solidFill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3335524" y="3899294"/>
              <a:ext cx="1856415" cy="64468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2000" i="1" dirty="0">
                <a:solidFill>
                  <a:prstClr val="black"/>
                </a:solidFill>
              </a:endParaRPr>
            </a:p>
          </p:txBody>
        </p:sp>
        <p:grpSp>
          <p:nvGrpSpPr>
            <p:cNvPr id="14" name="Group 4"/>
            <p:cNvGrpSpPr>
              <a:grpSpLocks noChangeAspect="1"/>
            </p:cNvGrpSpPr>
            <p:nvPr/>
          </p:nvGrpSpPr>
          <p:grpSpPr bwMode="auto">
            <a:xfrm>
              <a:off x="3687763" y="3155950"/>
              <a:ext cx="1150937" cy="492125"/>
              <a:chOff x="2323" y="1988"/>
              <a:chExt cx="725" cy="310"/>
            </a:xfrm>
          </p:grpSpPr>
          <p:sp>
            <p:nvSpPr>
              <p:cNvPr id="15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2323" y="1988"/>
                <a:ext cx="72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Line 5"/>
              <p:cNvSpPr>
                <a:spLocks noChangeShapeType="1"/>
              </p:cNvSpPr>
              <p:nvPr/>
            </p:nvSpPr>
            <p:spPr bwMode="auto">
              <a:xfrm flipV="1">
                <a:off x="2675" y="2157"/>
                <a:ext cx="25" cy="1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Line 6"/>
              <p:cNvSpPr>
                <a:spLocks noChangeShapeType="1"/>
              </p:cNvSpPr>
              <p:nvPr/>
            </p:nvSpPr>
            <p:spPr bwMode="auto">
              <a:xfrm>
                <a:off x="2700" y="2161"/>
                <a:ext cx="37" cy="67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Line 7"/>
              <p:cNvSpPr>
                <a:spLocks noChangeShapeType="1"/>
              </p:cNvSpPr>
              <p:nvPr/>
            </p:nvSpPr>
            <p:spPr bwMode="auto">
              <a:xfrm flipV="1">
                <a:off x="2741" y="2032"/>
                <a:ext cx="49" cy="19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Line 8"/>
              <p:cNvSpPr>
                <a:spLocks noChangeShapeType="1"/>
              </p:cNvSpPr>
              <p:nvPr/>
            </p:nvSpPr>
            <p:spPr bwMode="auto">
              <a:xfrm>
                <a:off x="2790" y="2032"/>
                <a:ext cx="22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Rectangle 9"/>
              <p:cNvSpPr>
                <a:spLocks noChangeArrowheads="1"/>
              </p:cNvSpPr>
              <p:nvPr/>
            </p:nvSpPr>
            <p:spPr bwMode="auto">
              <a:xfrm>
                <a:off x="2927" y="2051"/>
                <a:ext cx="108" cy="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defTabSz="914400"/>
                <a:r>
                  <a:rPr lang="ru-RU" altLang="ru-RU" sz="13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ru-RU" alt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Rectangle 10"/>
              <p:cNvSpPr>
                <a:spLocks noChangeArrowheads="1"/>
              </p:cNvSpPr>
              <p:nvPr/>
            </p:nvSpPr>
            <p:spPr bwMode="auto">
              <a:xfrm>
                <a:off x="2790" y="2044"/>
                <a:ext cx="119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defTabSz="914400"/>
                <a:r>
                  <a:rPr lang="ru-RU" altLang="ru-RU" sz="2200" i="1" dirty="0">
                    <a:solidFill>
                      <a:srgbClr val="000000"/>
                    </a:solidFill>
                    <a:latin typeface="Calibri"/>
                  </a:rPr>
                  <a:t>Ϭ</a:t>
                </a:r>
                <a:endParaRPr lang="ru-RU" alt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Rectangle 11"/>
              <p:cNvSpPr>
                <a:spLocks noChangeArrowheads="1"/>
              </p:cNvSpPr>
              <p:nvPr/>
            </p:nvSpPr>
            <p:spPr bwMode="auto">
              <a:xfrm>
                <a:off x="2341" y="2044"/>
                <a:ext cx="119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defTabSz="914400"/>
                <a:r>
                  <a:rPr lang="ru-RU" altLang="ru-RU" sz="2200" i="1" dirty="0">
                    <a:solidFill>
                      <a:srgbClr val="000000"/>
                    </a:solidFill>
                    <a:latin typeface="Calibri"/>
                  </a:rPr>
                  <a:t>Ϭ</a:t>
                </a:r>
                <a:endParaRPr lang="ru-RU" alt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Rectangle 12"/>
              <p:cNvSpPr>
                <a:spLocks noChangeArrowheads="1"/>
              </p:cNvSpPr>
              <p:nvPr/>
            </p:nvSpPr>
            <p:spPr bwMode="auto">
              <a:xfrm>
                <a:off x="2514" y="2044"/>
                <a:ext cx="232" cy="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defTabSz="914400"/>
                <a:r>
                  <a:rPr lang="ru-RU" altLang="ru-RU" sz="2200">
                    <a:solidFill>
                      <a:srgbClr val="000000"/>
                    </a:solidFill>
                    <a:latin typeface="Symbol" pitchFamily="18" charset="2"/>
                  </a:rPr>
                  <a:t>=</a:t>
                </a:r>
                <a:endParaRPr lang="ru-RU" altLang="ru-RU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4" name="Group 15"/>
            <p:cNvGrpSpPr>
              <a:grpSpLocks noChangeAspect="1"/>
            </p:cNvGrpSpPr>
            <p:nvPr/>
          </p:nvGrpSpPr>
          <p:grpSpPr bwMode="auto">
            <a:xfrm>
              <a:off x="3870329" y="3913191"/>
              <a:ext cx="785814" cy="687388"/>
              <a:chOff x="2438" y="2465"/>
              <a:chExt cx="495" cy="433"/>
            </a:xfrm>
          </p:grpSpPr>
          <p:sp>
            <p:nvSpPr>
              <p:cNvPr id="25" name="AutoShape 14"/>
              <p:cNvSpPr>
                <a:spLocks noChangeAspect="1" noChangeArrowheads="1" noTextEdit="1"/>
              </p:cNvSpPr>
              <p:nvPr/>
            </p:nvSpPr>
            <p:spPr bwMode="auto">
              <a:xfrm>
                <a:off x="2438" y="2473"/>
                <a:ext cx="495" cy="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Line 16"/>
              <p:cNvSpPr>
                <a:spLocks noChangeShapeType="1"/>
              </p:cNvSpPr>
              <p:nvPr/>
            </p:nvSpPr>
            <p:spPr bwMode="auto">
              <a:xfrm>
                <a:off x="2808" y="2738"/>
                <a:ext cx="64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Line 17"/>
              <p:cNvSpPr>
                <a:spLocks noChangeShapeType="1"/>
              </p:cNvSpPr>
              <p:nvPr/>
            </p:nvSpPr>
            <p:spPr bwMode="auto">
              <a:xfrm>
                <a:off x="2777" y="2675"/>
                <a:ext cx="116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Rectangle 18"/>
              <p:cNvSpPr>
                <a:spLocks noChangeArrowheads="1"/>
              </p:cNvSpPr>
              <p:nvPr/>
            </p:nvSpPr>
            <p:spPr bwMode="auto">
              <a:xfrm>
                <a:off x="2796" y="2697"/>
                <a:ext cx="131" cy="2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defTabSz="914400"/>
                <a:r>
                  <a:rPr lang="ru-RU" altLang="ru-RU" sz="1900" i="1">
                    <a:solidFill>
                      <a:srgbClr val="000000"/>
                    </a:solidFill>
                    <a:latin typeface="Times New Roman" pitchFamily="18" charset="0"/>
                  </a:rPr>
                  <a:t>r</a:t>
                </a:r>
                <a:endParaRPr lang="ru-RU" alt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Rectangle 19"/>
              <p:cNvSpPr>
                <a:spLocks noChangeArrowheads="1"/>
              </p:cNvSpPr>
              <p:nvPr/>
            </p:nvSpPr>
            <p:spPr bwMode="auto">
              <a:xfrm>
                <a:off x="2460" y="2578"/>
                <a:ext cx="214" cy="2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defTabSz="914400"/>
                <a:r>
                  <a:rPr lang="ru-RU" altLang="ru-RU" sz="1900" i="1">
                    <a:solidFill>
                      <a:srgbClr val="000000"/>
                    </a:solidFill>
                    <a:latin typeface="Times New Roman" pitchFamily="18" charset="0"/>
                  </a:rPr>
                  <a:t>cv</a:t>
                </a:r>
                <a:endParaRPr lang="ru-RU" alt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Rectangle 20"/>
              <p:cNvSpPr>
                <a:spLocks noChangeArrowheads="1"/>
              </p:cNvSpPr>
              <p:nvPr/>
            </p:nvSpPr>
            <p:spPr bwMode="auto">
              <a:xfrm>
                <a:off x="2778" y="2465"/>
                <a:ext cx="103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defTabSz="914400"/>
                <a:r>
                  <a:rPr lang="ru-RU" altLang="ru-RU" sz="1900" i="1" dirty="0">
                    <a:solidFill>
                      <a:srgbClr val="000000"/>
                    </a:solidFill>
                    <a:latin typeface="Calibri"/>
                  </a:rPr>
                  <a:t>Ϭ</a:t>
                </a:r>
                <a:endParaRPr lang="ru-RU" alt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Rectangle 21"/>
              <p:cNvSpPr>
                <a:spLocks noChangeArrowheads="1"/>
              </p:cNvSpPr>
              <p:nvPr/>
            </p:nvSpPr>
            <p:spPr bwMode="auto">
              <a:xfrm>
                <a:off x="2646" y="2560"/>
                <a:ext cx="190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defTabSz="914400"/>
                <a:r>
                  <a:rPr lang="ru-RU" altLang="ru-RU" sz="1900">
                    <a:solidFill>
                      <a:srgbClr val="000000"/>
                    </a:solidFill>
                    <a:latin typeface="Symbol" pitchFamily="18" charset="2"/>
                  </a:rPr>
                  <a:t>=</a:t>
                </a:r>
                <a:endParaRPr lang="ru-RU" altLang="ru-RU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46931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smtClean="0">
                <a:solidFill>
                  <a:srgbClr val="003F82"/>
                </a:solidFill>
                <a:latin typeface="+mn-lt"/>
              </a:rPr>
              <a:t>Ob</a:t>
            </a:r>
            <a:r>
              <a:rPr lang="uz-Latn-UZ" sz="2200" b="1" dirty="0" smtClean="0">
                <a:solidFill>
                  <a:srgbClr val="003F82"/>
                </a:solidFill>
                <a:latin typeface="+mn-lt"/>
              </a:rPr>
              <a:t>y</a:t>
            </a:r>
            <a:r>
              <a:rPr lang="en-GB" sz="2200" b="1" dirty="0" err="1" smtClean="0">
                <a:solidFill>
                  <a:srgbClr val="003F82"/>
                </a:solidFill>
                <a:latin typeface="+mn-lt"/>
              </a:rPr>
              <a:t>ektiv</a:t>
            </a:r>
            <a:r>
              <a:rPr lang="en-GB" sz="2200" b="1" dirty="0" smtClean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smtClean="0">
                <a:solidFill>
                  <a:srgbClr val="003F82"/>
                </a:solidFill>
                <a:latin typeface="+mn-lt"/>
              </a:rPr>
              <a:t>sub</a:t>
            </a:r>
            <a:r>
              <a:rPr lang="uz-Latn-UZ" sz="2200" b="1" dirty="0" smtClean="0">
                <a:solidFill>
                  <a:srgbClr val="003F82"/>
                </a:solidFill>
                <a:latin typeface="+mn-lt"/>
              </a:rPr>
              <a:t>y</a:t>
            </a:r>
            <a:r>
              <a:rPr lang="en-GB" sz="2200" b="1" dirty="0" err="1" smtClean="0">
                <a:solidFill>
                  <a:srgbClr val="003F82"/>
                </a:solidFill>
                <a:latin typeface="+mn-lt"/>
              </a:rPr>
              <a:t>ektiv</a:t>
            </a:r>
            <a:r>
              <a:rPr lang="en-GB" sz="2200" b="1" dirty="0" smtClean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ehtimollik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taqsimotlari</a:t>
            </a:r>
            <a:endParaRPr lang="ru-RU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818707" y="1068731"/>
            <a:ext cx="8100548" cy="3877296"/>
            <a:chOff x="204769" y="1068731"/>
            <a:chExt cx="5490297" cy="3877296"/>
          </a:xfrm>
        </p:grpSpPr>
        <p:grpSp>
          <p:nvGrpSpPr>
            <p:cNvPr id="21" name="Группа 20"/>
            <p:cNvGrpSpPr/>
            <p:nvPr/>
          </p:nvGrpSpPr>
          <p:grpSpPr>
            <a:xfrm>
              <a:off x="204769" y="1068731"/>
              <a:ext cx="5490297" cy="1873333"/>
              <a:chOff x="204769" y="850413"/>
              <a:chExt cx="5490297" cy="1873333"/>
            </a:xfrm>
          </p:grpSpPr>
          <p:grpSp>
            <p:nvGrpSpPr>
              <p:cNvPr id="3" name="Группа 2"/>
              <p:cNvGrpSpPr/>
              <p:nvPr/>
            </p:nvGrpSpPr>
            <p:grpSpPr>
              <a:xfrm>
                <a:off x="204769" y="850413"/>
                <a:ext cx="5490297" cy="1873333"/>
                <a:chOff x="680484" y="924841"/>
                <a:chExt cx="3870251" cy="1873333"/>
              </a:xfrm>
            </p:grpSpPr>
            <p:sp>
              <p:nvSpPr>
                <p:cNvPr id="13" name="Прямоугольник 12"/>
                <p:cNvSpPr/>
                <p:nvPr/>
              </p:nvSpPr>
              <p:spPr>
                <a:xfrm>
                  <a:off x="680484" y="924841"/>
                  <a:ext cx="3870250" cy="732829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85000"/>
                    </a:lnSpc>
                  </a:pPr>
                  <a:r>
                    <a:rPr lang="en-GB" sz="1600" b="1" dirty="0" smtClean="0">
                      <a:solidFill>
                        <a:srgbClr val="FFC000"/>
                      </a:solidFill>
                    </a:rPr>
                    <a:t>Ob</a:t>
                  </a:r>
                  <a:r>
                    <a:rPr lang="uz-Latn-UZ" sz="1600" b="1" dirty="0" smtClean="0">
                      <a:solidFill>
                        <a:srgbClr val="FFC000"/>
                      </a:solidFill>
                    </a:rPr>
                    <a:t>y</a:t>
                  </a:r>
                  <a:r>
                    <a:rPr lang="en-GB" sz="1600" b="1" dirty="0" err="1" smtClean="0">
                      <a:solidFill>
                        <a:srgbClr val="FFC000"/>
                      </a:solidFill>
                    </a:rPr>
                    <a:t>ektiv</a:t>
                  </a:r>
                  <a:r>
                    <a:rPr lang="en-GB" sz="1600" b="1" dirty="0" smtClean="0">
                      <a:solidFill>
                        <a:srgbClr val="FFC000"/>
                      </a:solidFill>
                    </a:rPr>
                    <a:t> </a:t>
                  </a:r>
                  <a:r>
                    <a:rPr lang="en-GB" sz="1600" b="1" dirty="0" err="1">
                      <a:solidFill>
                        <a:srgbClr val="FFC000"/>
                      </a:solidFill>
                    </a:rPr>
                    <a:t>baholash</a:t>
                  </a:r>
                  <a:r>
                    <a:rPr lang="en-GB" sz="1600" b="1" dirty="0">
                      <a:solidFill>
                        <a:srgbClr val="FFC000"/>
                      </a:solidFill>
                    </a:rPr>
                    <a:t> </a:t>
                  </a:r>
                  <a:r>
                    <a:rPr lang="en-GB" sz="1600" b="1" dirty="0" err="1">
                      <a:solidFill>
                        <a:srgbClr val="FFC000"/>
                      </a:solidFill>
                    </a:rPr>
                    <a:t>o'tgan</a:t>
                  </a:r>
                  <a:r>
                    <a:rPr lang="en-GB" sz="1600" b="1" dirty="0">
                      <a:solidFill>
                        <a:srgbClr val="FFC000"/>
                      </a:solidFill>
                    </a:rPr>
                    <a:t> </a:t>
                  </a:r>
                  <a:r>
                    <a:rPr lang="en-GB" sz="1600" b="1" dirty="0" err="1">
                      <a:solidFill>
                        <a:srgbClr val="FFC000"/>
                      </a:solidFill>
                    </a:rPr>
                    <a:t>davrdagi</a:t>
                  </a:r>
                  <a:r>
                    <a:rPr lang="en-GB" sz="1600" b="1" dirty="0">
                      <a:solidFill>
                        <a:srgbClr val="FFC000"/>
                      </a:solidFill>
                    </a:rPr>
                    <a:t> </a:t>
                  </a:r>
                  <a:r>
                    <a:rPr lang="en-GB" sz="1600" b="1" dirty="0" err="1">
                      <a:solidFill>
                        <a:srgbClr val="FFC000"/>
                      </a:solidFill>
                    </a:rPr>
                    <a:t>haqiqiy</a:t>
                  </a:r>
                  <a:r>
                    <a:rPr lang="en-GB" sz="1600" b="1" dirty="0">
                      <a:solidFill>
                        <a:srgbClr val="FFC000"/>
                      </a:solidFill>
                    </a:rPr>
                    <a:t> </a:t>
                  </a:r>
                  <a:r>
                    <a:rPr lang="en-GB" sz="1600" b="1" dirty="0" err="1">
                      <a:solidFill>
                        <a:srgbClr val="FFC000"/>
                      </a:solidFill>
                    </a:rPr>
                    <a:t>ma'lumotlarga</a:t>
                  </a:r>
                  <a:r>
                    <a:rPr lang="en-GB" sz="1600" b="1" dirty="0">
                      <a:solidFill>
                        <a:srgbClr val="FFC000"/>
                      </a:solidFill>
                    </a:rPr>
                    <a:t> </a:t>
                  </a:r>
                  <a:r>
                    <a:rPr lang="en-GB" sz="1600" b="1" dirty="0" err="1">
                      <a:solidFill>
                        <a:srgbClr val="FFC000"/>
                      </a:solidFill>
                    </a:rPr>
                    <a:t>asoslanadi</a:t>
                  </a:r>
                  <a:endParaRPr lang="ru-RU" sz="1600" b="1" dirty="0"/>
                </a:p>
              </p:txBody>
            </p:sp>
            <p:grpSp>
              <p:nvGrpSpPr>
                <p:cNvPr id="2" name="Группа 1"/>
                <p:cNvGrpSpPr/>
                <p:nvPr/>
              </p:nvGrpSpPr>
              <p:grpSpPr>
                <a:xfrm>
                  <a:off x="680485" y="1714382"/>
                  <a:ext cx="3870250" cy="1083792"/>
                  <a:chOff x="680485" y="1714382"/>
                  <a:chExt cx="3870250" cy="1083792"/>
                </a:xfrm>
              </p:grpSpPr>
              <p:sp>
                <p:nvSpPr>
                  <p:cNvPr id="16" name="Прямоугольник 15"/>
                  <p:cNvSpPr/>
                  <p:nvPr/>
                </p:nvSpPr>
                <p:spPr>
                  <a:xfrm>
                    <a:off x="680485" y="1714382"/>
                    <a:ext cx="3870250" cy="1083792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>
                      <a:lnSpc>
                        <a:spcPct val="110000"/>
                      </a:lnSpc>
                    </a:pPr>
                    <a:endParaRPr lang="ru-RU" sz="14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7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2076033" y="1841741"/>
                    <a:ext cx="2474702" cy="82907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pPr>
                      <a:lnSpc>
                        <a:spcPct val="114000"/>
                      </a:lnSpc>
                    </a:pPr>
                    <a:r>
                      <a:rPr lang="en-US" altLang="ru-RU" sz="1400" dirty="0">
                        <a:latin typeface="Times New Roman" pitchFamily="18" charset="0"/>
                      </a:rPr>
                      <a:t>r</a:t>
                    </a:r>
                    <a:r>
                      <a:rPr lang="ru-RU" altLang="ru-RU" sz="1400" dirty="0">
                        <a:latin typeface="Times New Roman" pitchFamily="18" charset="0"/>
                      </a:rPr>
                      <a:t> - </a:t>
                    </a:r>
                    <a:r>
                      <a:rPr lang="en-GB" sz="140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rPr>
                      <a:t>davr</a:t>
                    </a:r>
                    <a:r>
                      <a:rPr lang="en-GB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rPr>
                      <a:t> </a:t>
                    </a:r>
                    <a:r>
                      <a:rPr lang="en-GB" sz="140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rPr>
                      <a:t>uchun</a:t>
                    </a:r>
                    <a:r>
                      <a:rPr lang="en-GB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rPr>
                      <a:t> </a:t>
                    </a:r>
                    <a:r>
                      <a:rPr lang="en-GB" sz="140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rPr>
                      <a:t>o'rtacha</a:t>
                    </a:r>
                    <a:r>
                      <a:rPr lang="en-GB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rPr>
                      <a:t> </a:t>
                    </a:r>
                    <a:r>
                      <a:rPr lang="en-GB" sz="140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rPr>
                      <a:t>daromad</a:t>
                    </a:r>
                    <a:endParaRPr lang="ru-RU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endParaRPr>
                  </a:p>
                  <a:p>
                    <a:pPr>
                      <a:lnSpc>
                        <a:spcPct val="114000"/>
                      </a:lnSpc>
                    </a:pPr>
                    <a:r>
                      <a:rPr lang="en-US" altLang="ru-RU" sz="1400" dirty="0">
                        <a:latin typeface="Times New Roman" pitchFamily="18" charset="0"/>
                      </a:rPr>
                      <a:t>r</a:t>
                    </a:r>
                    <a:r>
                      <a:rPr lang="en-US" altLang="ru-RU" sz="1400" baseline="-25000" dirty="0">
                        <a:latin typeface="Times New Roman" pitchFamily="18" charset="0"/>
                      </a:rPr>
                      <a:t>i</a:t>
                    </a:r>
                    <a:r>
                      <a:rPr lang="en-US" altLang="ru-RU" sz="1400" dirty="0">
                        <a:latin typeface="Times New Roman" pitchFamily="18" charset="0"/>
                      </a:rPr>
                      <a:t> </a:t>
                    </a:r>
                    <a:r>
                      <a:rPr lang="ru-RU" altLang="ru-RU" sz="1400" dirty="0">
                        <a:latin typeface="Times New Roman" pitchFamily="18" charset="0"/>
                      </a:rPr>
                      <a:t>- </a:t>
                    </a:r>
                    <a:r>
                      <a:rPr lang="en-GB" sz="140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rPr>
                      <a:t>i</a:t>
                    </a:r>
                    <a:r>
                      <a:rPr lang="en-GB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rPr>
                      <a:t>-chi </a:t>
                    </a:r>
                    <a:r>
                      <a:rPr lang="en-GB" sz="140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rPr>
                      <a:t>davr</a:t>
                    </a:r>
                    <a:r>
                      <a:rPr lang="en-GB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rPr>
                      <a:t> </a:t>
                    </a:r>
                    <a:r>
                      <a:rPr lang="en-GB" sz="140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rPr>
                      <a:t>uchun</a:t>
                    </a:r>
                    <a:r>
                      <a:rPr lang="en-GB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rPr>
                      <a:t> </a:t>
                    </a:r>
                    <a:r>
                      <a:rPr lang="uz-Latn-UZ" sz="14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rPr>
                      <a:t>daromadlik</a:t>
                    </a:r>
                    <a:endParaRPr lang="ru-RU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endParaRPr>
                  </a:p>
                  <a:p>
                    <a:pPr>
                      <a:lnSpc>
                        <a:spcPct val="114000"/>
                      </a:lnSpc>
                    </a:pPr>
                    <a:r>
                      <a:rPr lang="en-US" altLang="ru-RU" sz="1400" dirty="0">
                        <a:latin typeface="Times New Roman" pitchFamily="18" charset="0"/>
                      </a:rPr>
                      <a:t>n </a:t>
                    </a:r>
                    <a:r>
                      <a:rPr lang="ru-RU" altLang="ru-RU" sz="1400" dirty="0">
                        <a:latin typeface="Times New Roman" pitchFamily="18" charset="0"/>
                      </a:rPr>
                      <a:t>- </a:t>
                    </a:r>
                    <a:r>
                      <a:rPr lang="en-GB" sz="140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rPr>
                      <a:t>kuzatishlar</a:t>
                    </a:r>
                    <a:r>
                      <a:rPr lang="en-GB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rPr>
                      <a:t> </a:t>
                    </a:r>
                    <a:r>
                      <a:rPr lang="en-GB" sz="140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rPr>
                      <a:t>soni</a:t>
                    </a:r>
                    <a:endParaRPr lang="ru-RU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endParaRPr>
                  </a:p>
                </p:txBody>
              </p:sp>
            </p:grpSp>
          </p:grpSp>
          <p:graphicFrame>
            <p:nvGraphicFramePr>
              <p:cNvPr id="4" name="Объект 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36083382"/>
                  </p:ext>
                </p:extLst>
              </p:nvPr>
            </p:nvGraphicFramePr>
            <p:xfrm>
              <a:off x="340161" y="1759560"/>
              <a:ext cx="1507830" cy="80977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205" name="Формула" r:id="rId3" imgW="1180800" imgH="660240" progId="Equation.3">
                      <p:embed/>
                    </p:oleObj>
                  </mc:Choice>
                  <mc:Fallback>
                    <p:oleObj name="Формула" r:id="rId3" imgW="1180800" imgH="660240" progId="Equation.3">
                      <p:embed/>
                      <p:pic>
                        <p:nvPicPr>
                          <p:cNvPr id="0" name="Object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0161" y="1759560"/>
                            <a:ext cx="1507830" cy="80977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12" name="Прямая соединительная линия 11"/>
              <p:cNvCxnSpPr/>
              <p:nvPr/>
            </p:nvCxnSpPr>
            <p:spPr>
              <a:xfrm>
                <a:off x="2268013" y="1865624"/>
                <a:ext cx="8781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Группа 21"/>
            <p:cNvGrpSpPr/>
            <p:nvPr/>
          </p:nvGrpSpPr>
          <p:grpSpPr>
            <a:xfrm>
              <a:off x="204770" y="3072629"/>
              <a:ext cx="5490296" cy="1873398"/>
              <a:chOff x="204770" y="2854311"/>
              <a:chExt cx="5490296" cy="1873398"/>
            </a:xfrm>
          </p:grpSpPr>
          <p:grpSp>
            <p:nvGrpSpPr>
              <p:cNvPr id="26" name="Группа 25"/>
              <p:cNvGrpSpPr/>
              <p:nvPr/>
            </p:nvGrpSpPr>
            <p:grpSpPr>
              <a:xfrm>
                <a:off x="204770" y="2854311"/>
                <a:ext cx="5490296" cy="1873398"/>
                <a:chOff x="680485" y="924583"/>
                <a:chExt cx="3870250" cy="1873398"/>
              </a:xfrm>
            </p:grpSpPr>
            <p:sp>
              <p:nvSpPr>
                <p:cNvPr id="27" name="Прямоугольник 26"/>
                <p:cNvSpPr/>
                <p:nvPr/>
              </p:nvSpPr>
              <p:spPr>
                <a:xfrm>
                  <a:off x="680485" y="924583"/>
                  <a:ext cx="3870250" cy="731069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85000"/>
                    </a:lnSpc>
                  </a:pPr>
                  <a:r>
                    <a:rPr lang="en-GB" sz="1600" b="1" dirty="0" err="1">
                      <a:solidFill>
                        <a:srgbClr val="FFC000"/>
                      </a:solidFill>
                    </a:rPr>
                    <a:t>Subyektiv</a:t>
                  </a:r>
                  <a:r>
                    <a:rPr lang="en-GB" sz="1600" b="1" dirty="0">
                      <a:solidFill>
                        <a:srgbClr val="FFC000"/>
                      </a:solidFill>
                    </a:rPr>
                    <a:t> </a:t>
                  </a:r>
                  <a:r>
                    <a:rPr lang="en-GB" sz="1600" b="1" dirty="0" err="1">
                      <a:solidFill>
                        <a:srgbClr val="FFC000"/>
                      </a:solidFill>
                    </a:rPr>
                    <a:t>baholash</a:t>
                  </a:r>
                  <a:r>
                    <a:rPr lang="en-GB" sz="1600" b="1" dirty="0">
                      <a:solidFill>
                        <a:srgbClr val="FFC000"/>
                      </a:solidFill>
                    </a:rPr>
                    <a:t> </a:t>
                  </a:r>
                  <a:r>
                    <a:rPr lang="en-GB" sz="1600" b="1" dirty="0" err="1">
                      <a:solidFill>
                        <a:srgbClr val="FFC000"/>
                      </a:solidFill>
                    </a:rPr>
                    <a:t>ma'lum</a:t>
                  </a:r>
                  <a:r>
                    <a:rPr lang="en-GB" sz="1600" b="1" dirty="0">
                      <a:solidFill>
                        <a:srgbClr val="FFC000"/>
                      </a:solidFill>
                    </a:rPr>
                    <a:t> </a:t>
                  </a:r>
                  <a:r>
                    <a:rPr lang="en-GB" sz="1600" b="1" dirty="0" err="1">
                      <a:solidFill>
                        <a:srgbClr val="FFC000"/>
                      </a:solidFill>
                    </a:rPr>
                    <a:t>bir</a:t>
                  </a:r>
                  <a:r>
                    <a:rPr lang="en-GB" sz="1600" b="1" dirty="0">
                      <a:solidFill>
                        <a:srgbClr val="FFC000"/>
                      </a:solidFill>
                    </a:rPr>
                    <a:t> </a:t>
                  </a:r>
                  <a:r>
                    <a:rPr lang="en-GB" sz="1600" b="1" dirty="0" err="1">
                      <a:solidFill>
                        <a:srgbClr val="FFC000"/>
                      </a:solidFill>
                    </a:rPr>
                    <a:t>stsenariyda</a:t>
                  </a:r>
                  <a:r>
                    <a:rPr lang="en-GB" sz="1600" b="1" dirty="0">
                      <a:solidFill>
                        <a:srgbClr val="FFC000"/>
                      </a:solidFill>
                    </a:rPr>
                    <a:t> </a:t>
                  </a:r>
                  <a:r>
                    <a:rPr lang="en-GB" sz="1600" b="1" dirty="0" err="1">
                      <a:solidFill>
                        <a:srgbClr val="FFC000"/>
                      </a:solidFill>
                    </a:rPr>
                    <a:t>sodir</a:t>
                  </a:r>
                  <a:r>
                    <a:rPr lang="en-GB" sz="1600" b="1" dirty="0">
                      <a:solidFill>
                        <a:srgbClr val="FFC000"/>
                      </a:solidFill>
                    </a:rPr>
                    <a:t> </a:t>
                  </a:r>
                  <a:r>
                    <a:rPr lang="en-GB" sz="1600" b="1" dirty="0" err="1">
                      <a:solidFill>
                        <a:srgbClr val="FFC000"/>
                      </a:solidFill>
                    </a:rPr>
                    <a:t>bo'lish</a:t>
                  </a:r>
                  <a:r>
                    <a:rPr lang="en-GB" sz="1600" b="1" dirty="0">
                      <a:solidFill>
                        <a:srgbClr val="FFC000"/>
                      </a:solidFill>
                    </a:rPr>
                    <a:t> </a:t>
                  </a:r>
                  <a:r>
                    <a:rPr lang="en-GB" sz="1600" b="1" dirty="0" err="1">
                      <a:solidFill>
                        <a:srgbClr val="FFC000"/>
                      </a:solidFill>
                    </a:rPr>
                    <a:t>ehtimoli</a:t>
                  </a:r>
                  <a:r>
                    <a:rPr lang="en-GB" sz="1600" b="1" dirty="0">
                      <a:solidFill>
                        <a:srgbClr val="FFC000"/>
                      </a:solidFill>
                    </a:rPr>
                    <a:t> </a:t>
                  </a:r>
                  <a:r>
                    <a:rPr lang="en-GB" sz="1600" b="1" dirty="0" err="1">
                      <a:solidFill>
                        <a:srgbClr val="FFC000"/>
                      </a:solidFill>
                    </a:rPr>
                    <a:t>bo'yicha</a:t>
                  </a:r>
                  <a:r>
                    <a:rPr lang="en-GB" sz="1600" b="1" dirty="0">
                      <a:solidFill>
                        <a:srgbClr val="FFC000"/>
                      </a:solidFill>
                    </a:rPr>
                    <a:t> </a:t>
                  </a:r>
                  <a:r>
                    <a:rPr lang="en-GB" sz="1600" b="1" dirty="0" err="1">
                      <a:solidFill>
                        <a:srgbClr val="FFC000"/>
                      </a:solidFill>
                    </a:rPr>
                    <a:t>ekspert</a:t>
                  </a:r>
                  <a:r>
                    <a:rPr lang="en-GB" sz="1600" b="1" dirty="0">
                      <a:solidFill>
                        <a:srgbClr val="FFC000"/>
                      </a:solidFill>
                    </a:rPr>
                    <a:t> </a:t>
                  </a:r>
                  <a:r>
                    <a:rPr lang="en-GB" sz="1600" b="1" dirty="0" err="1">
                      <a:solidFill>
                        <a:srgbClr val="FFC000"/>
                      </a:solidFill>
                    </a:rPr>
                    <a:t>xulosalariga</a:t>
                  </a:r>
                  <a:r>
                    <a:rPr lang="en-GB" sz="1600" b="1" dirty="0">
                      <a:solidFill>
                        <a:srgbClr val="FFC000"/>
                      </a:solidFill>
                    </a:rPr>
                    <a:t> </a:t>
                  </a:r>
                  <a:r>
                    <a:rPr lang="en-GB" sz="1600" b="1" dirty="0" err="1">
                      <a:solidFill>
                        <a:srgbClr val="FFC000"/>
                      </a:solidFill>
                    </a:rPr>
                    <a:t>asoslanadi</a:t>
                  </a:r>
                  <a:r>
                    <a:rPr lang="en-GB" sz="1600" b="1" dirty="0">
                      <a:solidFill>
                        <a:srgbClr val="FFC000"/>
                      </a:solidFill>
                    </a:rPr>
                    <a:t>.</a:t>
                  </a:r>
                  <a:endParaRPr lang="ru-RU" sz="1600" b="1" dirty="0"/>
                </a:p>
              </p:txBody>
            </p:sp>
            <p:sp>
              <p:nvSpPr>
                <p:cNvPr id="29" name="Прямоугольник 28"/>
                <p:cNvSpPr/>
                <p:nvPr/>
              </p:nvSpPr>
              <p:spPr>
                <a:xfrm>
                  <a:off x="680485" y="1714381"/>
                  <a:ext cx="3870250" cy="10836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10000"/>
                    </a:lnSpc>
                  </a:pPr>
                  <a:endParaRPr lang="ru-RU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19" name="Rectangle 12"/>
              <p:cNvSpPr>
                <a:spLocks noChangeArrowheads="1"/>
              </p:cNvSpPr>
              <p:nvPr/>
            </p:nvSpPr>
            <p:spPr bwMode="auto">
              <a:xfrm>
                <a:off x="1959189" y="3771372"/>
                <a:ext cx="3735874" cy="8290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ru-RU" sz="1400" dirty="0">
                    <a:latin typeface="Times New Roman" pitchFamily="18" charset="0"/>
                  </a:rPr>
                  <a:t>r</a:t>
                </a:r>
                <a:r>
                  <a:rPr lang="ru-RU" altLang="ru-RU" sz="1400" dirty="0">
                    <a:latin typeface="Times New Roman" pitchFamily="18" charset="0"/>
                  </a:rPr>
                  <a:t> - </a:t>
                </a:r>
                <a:r>
                  <a:rPr lang="en-GB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ko'rib</a:t>
                </a:r>
                <a:r>
                  <a:rPr lang="en-GB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GB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chiqilgan</a:t>
                </a:r>
                <a:r>
                  <a:rPr lang="en-GB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GB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stsenariylar</a:t>
                </a:r>
                <a:r>
                  <a:rPr lang="en-GB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GB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uchun</a:t>
                </a:r>
                <a:r>
                  <a:rPr lang="en-GB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GB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o'rtacha</a:t>
                </a:r>
                <a:r>
                  <a:rPr lang="en-GB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uz-Latn-UZ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daromadlilik</a:t>
                </a:r>
                <a:endParaRPr lang="ru-RU" sz="1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>
                  <a:lnSpc>
                    <a:spcPct val="114000"/>
                  </a:lnSpc>
                </a:pPr>
                <a:r>
                  <a:rPr lang="en-US" altLang="ru-RU" sz="1400" dirty="0" err="1">
                    <a:latin typeface="Times New Roman" pitchFamily="18" charset="0"/>
                  </a:rPr>
                  <a:t>r</a:t>
                </a:r>
                <a:r>
                  <a:rPr lang="en-US" altLang="ru-RU" sz="1400" baseline="-25000" dirty="0" err="1">
                    <a:latin typeface="Times New Roman" pitchFamily="18" charset="0"/>
                  </a:rPr>
                  <a:t>i</a:t>
                </a:r>
                <a:r>
                  <a:rPr lang="en-US" altLang="ru-RU" sz="1400" dirty="0">
                    <a:latin typeface="Times New Roman" pitchFamily="18" charset="0"/>
                  </a:rPr>
                  <a:t> </a:t>
                </a:r>
                <a:r>
                  <a:rPr lang="ru-RU" altLang="ru-RU" sz="1400" dirty="0">
                    <a:latin typeface="Times New Roman" pitchFamily="18" charset="0"/>
                  </a:rPr>
                  <a:t>- </a:t>
                </a:r>
                <a:r>
                  <a:rPr lang="en-GB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i-stsenariy</a:t>
                </a:r>
                <a:r>
                  <a:rPr lang="en-GB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GB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bo'yicha</a:t>
                </a:r>
                <a:r>
                  <a:rPr lang="en-GB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uz-Latn-UZ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daromadlilik</a:t>
                </a:r>
              </a:p>
              <a:p>
                <a:pPr>
                  <a:lnSpc>
                    <a:spcPct val="114000"/>
                  </a:lnSpc>
                </a:pPr>
                <a:r>
                  <a:rPr lang="en-US" altLang="ru-RU" sz="1400" dirty="0" smtClean="0"/>
                  <a:t>P</a:t>
                </a:r>
                <a:r>
                  <a:rPr lang="en-US" altLang="ru-RU" sz="1400" baseline="-25000" dirty="0" smtClean="0"/>
                  <a:t>i</a:t>
                </a:r>
                <a:r>
                  <a:rPr lang="en-US" altLang="ru-RU" sz="1400" dirty="0" smtClean="0"/>
                  <a:t> </a:t>
                </a:r>
                <a:r>
                  <a:rPr lang="en-US" altLang="ru-RU" sz="1400" dirty="0"/>
                  <a:t>– </a:t>
                </a:r>
                <a:r>
                  <a:rPr lang="en-GB" altLang="ru-RU" sz="1400" dirty="0" err="1"/>
                  <a:t>i</a:t>
                </a:r>
                <a:r>
                  <a:rPr lang="en-GB" altLang="ru-RU" sz="1400" dirty="0"/>
                  <a:t> -</a:t>
                </a:r>
                <a:r>
                  <a:rPr lang="en-GB" altLang="ru-RU" sz="1400" dirty="0" err="1"/>
                  <a:t>stsenariy</a:t>
                </a:r>
                <a:r>
                  <a:rPr lang="en-GB" altLang="ru-RU" sz="1400" dirty="0"/>
                  <a:t> </a:t>
                </a:r>
                <a:r>
                  <a:rPr lang="en-GB" altLang="ru-RU" sz="1400" dirty="0" err="1"/>
                  <a:t>bo'yicha</a:t>
                </a:r>
                <a:r>
                  <a:rPr lang="en-GB" altLang="ru-RU" sz="1400" dirty="0"/>
                  <a:t> </a:t>
                </a:r>
                <a:r>
                  <a:rPr lang="uz-Latn-UZ" altLang="ru-RU" sz="1400" dirty="0" smtClean="0"/>
                  <a:t>qiymat </a:t>
                </a:r>
                <a:r>
                  <a:rPr lang="en-GB" altLang="ru-RU" sz="1400" dirty="0" err="1" smtClean="0"/>
                  <a:t>ehtimolligi</a:t>
                </a:r>
                <a:endParaRPr lang="ru-RU" altLang="ru-RU" sz="1400" dirty="0"/>
              </a:p>
            </p:txBody>
          </p:sp>
          <p:graphicFrame>
            <p:nvGraphicFramePr>
              <p:cNvPr id="8" name="Объект 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27627181"/>
                  </p:ext>
                </p:extLst>
              </p:nvPr>
            </p:nvGraphicFramePr>
            <p:xfrm>
              <a:off x="294060" y="3856570"/>
              <a:ext cx="1600031" cy="65867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206" name="Формула" r:id="rId5" imgW="1434960" imgH="482400" progId="Equation.3">
                      <p:embed/>
                    </p:oleObj>
                  </mc:Choice>
                  <mc:Fallback>
                    <p:oleObj name="Формула" r:id="rId5" imgW="1434960" imgH="482400" progId="Equation.3">
                      <p:embed/>
                      <p:pic>
                        <p:nvPicPr>
                          <p:cNvPr id="0" name="Object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4060" y="3856570"/>
                            <a:ext cx="1600031" cy="65867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31" name="Прямая соединительная линия 30"/>
              <p:cNvCxnSpPr/>
              <p:nvPr/>
            </p:nvCxnSpPr>
            <p:spPr>
              <a:xfrm>
                <a:off x="2292623" y="3872362"/>
                <a:ext cx="8781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612533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714375" y="321469"/>
            <a:ext cx="7715250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>
                <a:solidFill>
                  <a:srgbClr val="003F82"/>
                </a:solidFill>
                <a:latin typeface="+mn-lt"/>
              </a:rPr>
              <a:t>"A"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"B"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kompaniyalari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aktsiyalari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daromadining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uz-Latn-UZ" sz="2200" b="1" dirty="0" smtClean="0">
                <a:solidFill>
                  <a:srgbClr val="003F82"/>
                </a:solidFill>
                <a:latin typeface="+mn-lt"/>
              </a:rPr>
              <a:t>dispersiya</a:t>
            </a:r>
            <a:r>
              <a:rPr lang="en-GB" sz="2200" b="1" dirty="0" smtClean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standart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og'ishini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aniqlashga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misol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.</a:t>
            </a:r>
            <a:endParaRPr lang="ru-RU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2232479" y="1074145"/>
            <a:ext cx="4679042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600" b="1" dirty="0">
                <a:solidFill>
                  <a:srgbClr val="003F82"/>
                </a:solidFill>
                <a:latin typeface="+mj-lt"/>
              </a:rPr>
              <a:t>7 </a:t>
            </a:r>
            <a:r>
              <a:rPr lang="en-GB" sz="1600" b="1" dirty="0" err="1">
                <a:solidFill>
                  <a:srgbClr val="003F82"/>
                </a:solidFill>
                <a:latin typeface="+mj-lt"/>
              </a:rPr>
              <a:t>yillik</a:t>
            </a:r>
            <a:r>
              <a:rPr lang="en-GB" sz="1600" b="1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b="1" dirty="0" err="1">
                <a:solidFill>
                  <a:srgbClr val="003F82"/>
                </a:solidFill>
                <a:latin typeface="+mj-lt"/>
              </a:rPr>
              <a:t>davr</a:t>
            </a:r>
            <a:r>
              <a:rPr lang="en-GB" sz="1600" b="1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b="1" dirty="0" err="1">
                <a:solidFill>
                  <a:srgbClr val="003F82"/>
                </a:solidFill>
                <a:latin typeface="+mj-lt"/>
              </a:rPr>
              <a:t>uchun</a:t>
            </a:r>
            <a:r>
              <a:rPr lang="en-GB" sz="1600" b="1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b="1" dirty="0" err="1">
                <a:solidFill>
                  <a:srgbClr val="003F82"/>
                </a:solidFill>
                <a:latin typeface="+mj-lt"/>
              </a:rPr>
              <a:t>daromad</a:t>
            </a:r>
            <a:r>
              <a:rPr lang="en-GB" sz="1600" b="1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b="1" dirty="0" err="1" smtClean="0">
                <a:solidFill>
                  <a:srgbClr val="003F82"/>
                </a:solidFill>
                <a:latin typeface="+mj-lt"/>
              </a:rPr>
              <a:t>ko'rsatkichlari</a:t>
            </a:r>
            <a:endParaRPr lang="ru-RU" sz="1600" b="1" dirty="0">
              <a:solidFill>
                <a:srgbClr val="003F82"/>
              </a:solidFill>
              <a:latin typeface="+mj-lt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000100"/>
              </p:ext>
            </p:extLst>
          </p:nvPr>
        </p:nvGraphicFramePr>
        <p:xfrm>
          <a:off x="2136332" y="1446828"/>
          <a:ext cx="4871336" cy="3305175"/>
        </p:xfrm>
        <a:graphic>
          <a:graphicData uri="http://schemas.openxmlformats.org/drawingml/2006/table">
            <a:tbl>
              <a:tblPr/>
              <a:tblGrid>
                <a:gridCol w="25868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4224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4224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7622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1800" b="1" i="0" u="none" strike="noStrike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Kuzatish</a:t>
                      </a:r>
                      <a:r>
                        <a:rPr lang="en-GB" sz="1800" b="1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800" b="1" i="0" u="none" strike="noStrike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davri</a:t>
                      </a:r>
                      <a:endParaRPr lang="ru-RU" sz="18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GB" sz="1600" b="1" i="0" u="none" strike="noStrike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Yillik</a:t>
                      </a:r>
                      <a:r>
                        <a:rPr lang="en-GB" sz="1600" b="1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i="0" u="none" strike="noStrike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daromad</a:t>
                      </a:r>
                      <a:r>
                        <a:rPr lang="en-GB" sz="1600" b="1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, %</a:t>
                      </a:r>
                      <a:endParaRPr lang="ru-RU" sz="16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67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</a:rPr>
                        <a:t>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</a:rPr>
                        <a:t>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i="0" u="none" strike="noStrike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O'rtacha</a:t>
                      </a:r>
                      <a:r>
                        <a:rPr lang="en-GB" sz="1600" b="1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uz-Latn-UZ" sz="1600" b="1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daromadlilik</a:t>
                      </a:r>
                      <a:endParaRPr lang="ru-RU" sz="16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</a:rPr>
                        <a:t>20,4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i="0" u="none" strike="noStrike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Dispersiya</a:t>
                      </a:r>
                      <a:endParaRPr lang="ru-RU" sz="16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</a:rPr>
                        <a:t>14,53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i="0" u="none" strike="noStrike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Standart</a:t>
                      </a:r>
                      <a:r>
                        <a:rPr lang="en-GB" sz="1600" b="1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i="0" u="none" strike="noStrike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og'ish</a:t>
                      </a:r>
                      <a:endParaRPr lang="ru-RU" sz="16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</a:rPr>
                        <a:t>2,45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</a:rPr>
                        <a:t>3,81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8061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714375" y="321469"/>
            <a:ext cx="7715250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>
                <a:solidFill>
                  <a:srgbClr val="003F82"/>
                </a:solidFill>
                <a:latin typeface="+mn-lt"/>
              </a:rPr>
              <a:t>A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aktsiyalari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uchun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daromadlarning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normal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taqsimlanishi</a:t>
            </a:r>
            <a:endParaRPr lang="ru-RU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1811372" y="1104749"/>
            <a:ext cx="5521256" cy="3602926"/>
            <a:chOff x="1811372" y="1257013"/>
            <a:chExt cx="5521256" cy="3602926"/>
          </a:xfrm>
        </p:grpSpPr>
        <p:cxnSp>
          <p:nvCxnSpPr>
            <p:cNvPr id="10" name="Прямая соединительная линия 9"/>
            <p:cNvCxnSpPr/>
            <p:nvPr/>
          </p:nvCxnSpPr>
          <p:spPr>
            <a:xfrm flipV="1">
              <a:off x="2525332" y="4240161"/>
              <a:ext cx="0" cy="274032"/>
            </a:xfrm>
            <a:prstGeom prst="line">
              <a:avLst/>
            </a:prstGeom>
            <a:ln w="28575"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Группа 7"/>
            <p:cNvGrpSpPr/>
            <p:nvPr/>
          </p:nvGrpSpPr>
          <p:grpSpPr>
            <a:xfrm>
              <a:off x="1811372" y="1257013"/>
              <a:ext cx="5521256" cy="3602926"/>
              <a:chOff x="163189" y="1257013"/>
              <a:chExt cx="5521256" cy="3602926"/>
            </a:xfrm>
          </p:grpSpPr>
          <p:cxnSp>
            <p:nvCxnSpPr>
              <p:cNvPr id="4" name="Прямая соединительная линия 3"/>
              <p:cNvCxnSpPr>
                <a:stCxn id="54" idx="0"/>
              </p:cNvCxnSpPr>
              <p:nvPr/>
            </p:nvCxnSpPr>
            <p:spPr>
              <a:xfrm flipH="1" flipV="1">
                <a:off x="4731739" y="4300464"/>
                <a:ext cx="569" cy="194052"/>
              </a:xfrm>
              <a:prstGeom prst="line">
                <a:avLst/>
              </a:prstGeom>
              <a:ln w="28575">
                <a:solidFill>
                  <a:schemeClr val="accent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" name="Группа 2"/>
              <p:cNvGrpSpPr/>
              <p:nvPr/>
            </p:nvGrpSpPr>
            <p:grpSpPr>
              <a:xfrm>
                <a:off x="163189" y="1257013"/>
                <a:ext cx="5521256" cy="3602926"/>
                <a:chOff x="163189" y="1257013"/>
                <a:chExt cx="5521256" cy="3602926"/>
              </a:xfrm>
            </p:grpSpPr>
            <p:grpSp>
              <p:nvGrpSpPr>
                <p:cNvPr id="2" name="Группа 1"/>
                <p:cNvGrpSpPr/>
                <p:nvPr/>
              </p:nvGrpSpPr>
              <p:grpSpPr>
                <a:xfrm>
                  <a:off x="163189" y="1257013"/>
                  <a:ext cx="5521256" cy="3602926"/>
                  <a:chOff x="213511" y="1275561"/>
                  <a:chExt cx="5521256" cy="3602926"/>
                </a:xfrm>
              </p:grpSpPr>
              <p:grpSp>
                <p:nvGrpSpPr>
                  <p:cNvPr id="38" name="Группа 37"/>
                  <p:cNvGrpSpPr/>
                  <p:nvPr/>
                </p:nvGrpSpPr>
                <p:grpSpPr>
                  <a:xfrm>
                    <a:off x="213511" y="1278758"/>
                    <a:ext cx="5521256" cy="3599729"/>
                    <a:chOff x="784225" y="1440662"/>
                    <a:chExt cx="7709695" cy="4456901"/>
                  </a:xfrm>
                </p:grpSpPr>
                <p:sp>
                  <p:nvSpPr>
                    <p:cNvPr id="39" name="Line 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784225" y="5516563"/>
                      <a:ext cx="7575550" cy="0"/>
                    </a:xfrm>
                    <a:prstGeom prst="line">
                      <a:avLst/>
                    </a:prstGeom>
                    <a:ln>
                      <a:headEnd/>
                      <a:tailEnd type="none" w="med" len="lg"/>
                    </a:ln>
                    <a:extLst/>
                  </p:spPr>
                  <p:style>
                    <a:lnRef idx="3">
                      <a:schemeClr val="dk1"/>
                    </a:lnRef>
                    <a:fillRef idx="0">
                      <a:schemeClr val="dk1"/>
                    </a:fillRef>
                    <a:effectRef idx="2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40" name="Line 4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4432372" y="1440662"/>
                      <a:ext cx="6278" cy="4075900"/>
                    </a:xfrm>
                    <a:prstGeom prst="line">
                      <a:avLst/>
                    </a:prstGeom>
                    <a:ln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headEnd/>
                      <a:tailEnd type="none" w="med" len="lg"/>
                    </a:ln>
                    <a:extLst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41" name="Line 5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575050" y="2708275"/>
                      <a:ext cx="0" cy="2808288"/>
                    </a:xfrm>
                    <a:prstGeom prst="line">
                      <a:avLst/>
                    </a:prstGeom>
                    <a:ln>
                      <a:prstDash val="sysDash"/>
                      <a:headEnd/>
                      <a:tailEnd type="none" w="med" len="lg"/>
                    </a:ln>
                    <a:extLst/>
                  </p:spPr>
                  <p:style>
                    <a:lnRef idx="2">
                      <a:schemeClr val="accent3"/>
                    </a:lnRef>
                    <a:fillRef idx="0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tx1"/>
                    </a:fontRef>
                  </p:style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42" name="Line 7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644775" y="4581525"/>
                      <a:ext cx="0" cy="935038"/>
                    </a:xfrm>
                    <a:prstGeom prst="line">
                      <a:avLst/>
                    </a:prstGeom>
                    <a:ln>
                      <a:prstDash val="sysDash"/>
                      <a:headEnd/>
                      <a:tailEnd type="none" w="med" len="lg"/>
                    </a:ln>
                    <a:extLst/>
                  </p:spPr>
                  <p:style>
                    <a:lnRef idx="2">
                      <a:schemeClr val="accent2"/>
                    </a:lnRef>
                    <a:fillRef idx="0">
                      <a:schemeClr val="accent2"/>
                    </a:fillRef>
                    <a:effectRef idx="1">
                      <a:schemeClr val="accent2"/>
                    </a:effectRef>
                    <a:fontRef idx="minor">
                      <a:schemeClr val="tx1"/>
                    </a:fontRef>
                  </p:style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43" name="Line 8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6167438" y="4581525"/>
                      <a:ext cx="0" cy="935038"/>
                    </a:xfrm>
                    <a:prstGeom prst="line">
                      <a:avLst/>
                    </a:prstGeom>
                    <a:ln>
                      <a:prstDash val="sysDash"/>
                      <a:headEnd/>
                      <a:tailEnd type="none" w="med" len="lg"/>
                    </a:ln>
                    <a:extLst/>
                  </p:spPr>
                  <p:style>
                    <a:lnRef idx="2">
                      <a:schemeClr val="accent2"/>
                    </a:lnRef>
                    <a:fillRef idx="0">
                      <a:schemeClr val="accent2"/>
                    </a:fillRef>
                    <a:effectRef idx="1">
                      <a:schemeClr val="accent2"/>
                    </a:effectRef>
                    <a:fontRef idx="minor">
                      <a:schemeClr val="tx1"/>
                    </a:fontRef>
                  </p:style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44" name="Line 9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5237162" y="2492374"/>
                      <a:ext cx="0" cy="3024980"/>
                    </a:xfrm>
                    <a:prstGeom prst="line">
                      <a:avLst/>
                    </a:prstGeom>
                    <a:ln>
                      <a:prstDash val="sysDash"/>
                      <a:headEnd/>
                      <a:tailEnd type="none" w="med" len="lg"/>
                    </a:ln>
                    <a:extLst/>
                  </p:spPr>
                  <p:style>
                    <a:lnRef idx="2">
                      <a:schemeClr val="accent3"/>
                    </a:lnRef>
                    <a:fillRef idx="0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tx1"/>
                    </a:fontRef>
                  </p:style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45" name="Line 1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44775" y="4652963"/>
                      <a:ext cx="3522663" cy="0"/>
                    </a:xfrm>
                    <a:prstGeom prst="line">
                      <a:avLst/>
                    </a:prstGeom>
                    <a:ln>
                      <a:headEnd type="arrow" w="med" len="med"/>
                      <a:tailEnd type="arrow" w="med" len="med"/>
                    </a:ln>
                    <a:extLst/>
                  </p:spPr>
                  <p:style>
                    <a:lnRef idx="2">
                      <a:schemeClr val="accent2"/>
                    </a:lnRef>
                    <a:fillRef idx="0">
                      <a:schemeClr val="accent2"/>
                    </a:fillRef>
                    <a:effectRef idx="1">
                      <a:schemeClr val="accent2"/>
                    </a:effectRef>
                    <a:fontRef idx="minor">
                      <a:schemeClr val="tx1"/>
                    </a:fontRef>
                  </p:style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46" name="Line 1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575050" y="3141663"/>
                      <a:ext cx="1662113" cy="0"/>
                    </a:xfrm>
                    <a:prstGeom prst="line">
                      <a:avLst/>
                    </a:prstGeom>
                    <a:ln>
                      <a:headEnd type="arrow" w="med" len="med"/>
                      <a:tailEnd type="arrow" w="med" len="med"/>
                    </a:ln>
                    <a:extLst/>
                  </p:spPr>
                  <p:style>
                    <a:lnRef idx="2">
                      <a:schemeClr val="accent3"/>
                    </a:lnRef>
                    <a:fillRef idx="0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tx1"/>
                    </a:fontRef>
                  </p:style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47" name="Rectangle 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78075" y="5661025"/>
                      <a:ext cx="531813" cy="214313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28575" algn="ctr">
                      <a:solidFill>
                        <a:srgbClr val="FFFFFF"/>
                      </a:solidFill>
                      <a:miter lim="800000"/>
                      <a:headEnd/>
                      <a:tailEnd type="none" w="med" len="lg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rPr>
                        <a:t>14,1</a:t>
                      </a:r>
                    </a:p>
                  </p:txBody>
                </p:sp>
                <p:sp>
                  <p:nvSpPr>
                    <p:cNvPr id="48" name="Rectangle 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76613" y="5661025"/>
                      <a:ext cx="398462" cy="214313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28575" algn="ctr">
                      <a:solidFill>
                        <a:srgbClr val="FFFFFF"/>
                      </a:solidFill>
                      <a:miter lim="800000"/>
                      <a:headEnd/>
                      <a:tailEnd type="none" w="med" len="lg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rPr>
                        <a:t>16,55</a:t>
                      </a:r>
                    </a:p>
                  </p:txBody>
                </p:sp>
                <p:sp>
                  <p:nvSpPr>
                    <p:cNvPr id="49" name="Rectangle 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8625" y="5661025"/>
                      <a:ext cx="400050" cy="21590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28575" algn="ctr">
                      <a:solidFill>
                        <a:srgbClr val="FFFFFF"/>
                      </a:solidFill>
                      <a:miter lim="800000"/>
                      <a:headEnd/>
                      <a:tailEnd type="none" w="med" len="lg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rPr>
                        <a:t>19</a:t>
                      </a:r>
                    </a:p>
                  </p:txBody>
                </p:sp>
                <p:sp>
                  <p:nvSpPr>
                    <p:cNvPr id="50" name="Rectangle 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970463" y="5661025"/>
                      <a:ext cx="531812" cy="21590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28575" algn="ctr">
                      <a:solidFill>
                        <a:srgbClr val="FFFFFF"/>
                      </a:solidFill>
                      <a:miter lim="800000"/>
                      <a:headEnd/>
                      <a:tailEnd type="none" w="med" len="lg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rPr>
                        <a:t>21,45</a:t>
                      </a:r>
                    </a:p>
                  </p:txBody>
                </p:sp>
                <p:sp>
                  <p:nvSpPr>
                    <p:cNvPr id="51" name="Rectangle 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900738" y="5661025"/>
                      <a:ext cx="530225" cy="21590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28575" algn="ctr">
                      <a:solidFill>
                        <a:srgbClr val="FFFFFF"/>
                      </a:solidFill>
                      <a:miter lim="800000"/>
                      <a:headEnd/>
                      <a:tailEnd type="none" w="med" len="lg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rPr>
                        <a:t>23,9</a:t>
                      </a:r>
                    </a:p>
                  </p:txBody>
                </p:sp>
                <p:sp>
                  <p:nvSpPr>
                    <p:cNvPr id="52" name="Text Box 1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362075" y="5589588"/>
                      <a:ext cx="617538" cy="3079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28575" algn="ctr">
                          <a:solidFill>
                            <a:schemeClr val="bg2"/>
                          </a:solidFill>
                          <a:miter lim="800000"/>
                          <a:headEnd/>
                          <a:tailEnd type="none" w="med" len="lg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</a:rPr>
                        <a:t>11,65</a:t>
                      </a:r>
                    </a:p>
                  </p:txBody>
                </p:sp>
                <p:sp>
                  <p:nvSpPr>
                    <p:cNvPr id="53" name="Line 1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81175" y="5445125"/>
                      <a:ext cx="0" cy="144463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00"/>
                      </a:solidFill>
                      <a:round/>
                      <a:headEnd/>
                      <a:tailEnd type="none" w="med" len="lg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54" name="Line 2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7164388" y="5445125"/>
                      <a:ext cx="0" cy="144463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00"/>
                      </a:solidFill>
                      <a:round/>
                      <a:headEnd/>
                      <a:tailEnd type="none" w="med" len="lg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55" name="Rectangle 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964363" y="5661025"/>
                      <a:ext cx="398462" cy="215900"/>
                    </a:xfrm>
                    <a:prstGeom prst="rect">
                      <a:avLst/>
                    </a:prstGeom>
                    <a:noFill/>
                    <a:ln w="28575" algn="ctr">
                      <a:solidFill>
                        <a:srgbClr val="FFFFFF"/>
                      </a:solidFill>
                      <a:miter lim="800000"/>
                      <a:headEnd/>
                      <a:tailEnd type="none" w="med" len="lg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rPr>
                        <a:t>26,35</a:t>
                      </a:r>
                    </a:p>
                  </p:txBody>
                </p:sp>
                <p:sp>
                  <p:nvSpPr>
                    <p:cNvPr id="57" name="Line 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638676" y="1989139"/>
                      <a:ext cx="3057525" cy="0"/>
                    </a:xfrm>
                    <a:prstGeom prst="line">
                      <a:avLst/>
                    </a:prstGeom>
                    <a:ln>
                      <a:headEnd type="arrow" w="med" len="med"/>
                      <a:tailEnd type="none" w="med" len="lg"/>
                    </a:ln>
                    <a:extLst/>
                  </p:spPr>
                  <p:style>
                    <a:lnRef idx="2">
                      <a:schemeClr val="accent3"/>
                    </a:lnRef>
                    <a:fillRef idx="0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tx1"/>
                    </a:fontRef>
                  </p:style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58" name="Text Box 2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536745" y="1555750"/>
                      <a:ext cx="2393275" cy="38106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28575" algn="ctr">
                          <a:solidFill>
                            <a:schemeClr val="bg2"/>
                          </a:solidFill>
                          <a:miter lim="800000"/>
                          <a:headEnd/>
                          <a:tailEnd type="none" w="med" len="lg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ru-RU" sz="1400" kern="0" dirty="0" err="1">
                          <a:solidFill>
                            <a:srgbClr val="000000"/>
                          </a:solidFill>
                        </a:rPr>
                        <a:t>Ehtimollik</a:t>
                      </a:r>
                      <a:r>
                        <a:rPr lang="en-GB" altLang="ru-RU" sz="1400" kern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kumimoji="0" lang="ru-RU" alt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</a:rPr>
                        <a:t>= </a:t>
                      </a:r>
                      <a:r>
                        <a:rPr kumimoji="0" lang="ru-RU" alt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</a:rPr>
                        <a:t>68,3 %</a:t>
                      </a:r>
                    </a:p>
                  </p:txBody>
                </p:sp>
                <p:sp>
                  <p:nvSpPr>
                    <p:cNvPr id="59" name="Line 2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437188" y="3789363"/>
                      <a:ext cx="2592387" cy="0"/>
                    </a:xfrm>
                    <a:prstGeom prst="line">
                      <a:avLst/>
                    </a:prstGeom>
                    <a:ln>
                      <a:headEnd type="arrow" w="med" len="med"/>
                      <a:tailEnd type="none" w="med" len="lg"/>
                    </a:ln>
                    <a:extLst/>
                  </p:spPr>
                  <p:style>
                    <a:lnRef idx="2">
                      <a:schemeClr val="accent2"/>
                    </a:lnRef>
                    <a:fillRef idx="0">
                      <a:schemeClr val="accent2"/>
                    </a:fillRef>
                    <a:effectRef idx="1">
                      <a:schemeClr val="accent2"/>
                    </a:effectRef>
                    <a:fontRef idx="minor">
                      <a:schemeClr val="tx1"/>
                    </a:fontRef>
                  </p:style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60" name="Rectangle 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316207" y="3357563"/>
                      <a:ext cx="1662111" cy="360361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28575" algn="ctr">
                      <a:solidFill>
                        <a:srgbClr val="FFFFFF"/>
                      </a:solidFill>
                      <a:miter lim="800000"/>
                      <a:headEnd/>
                      <a:tailEnd type="none" w="med" len="lg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ru-RU" sz="1400" kern="0" dirty="0" err="1">
                          <a:solidFill>
                            <a:sysClr val="windowText" lastClr="000000"/>
                          </a:solidFill>
                        </a:rPr>
                        <a:t>Ehtimollik</a:t>
                      </a:r>
                      <a:r>
                        <a:rPr lang="en-GB" altLang="ru-RU" sz="1400" kern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kumimoji="0" lang="ru-RU" alt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rPr>
                        <a:t>= </a:t>
                      </a:r>
                      <a:r>
                        <a:rPr kumimoji="0" lang="ru-RU" alt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rPr>
                        <a:t>95,5%</a:t>
                      </a:r>
                    </a:p>
                  </p:txBody>
                </p:sp>
                <p:sp>
                  <p:nvSpPr>
                    <p:cNvPr id="61" name="Line 3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430965" y="4941888"/>
                      <a:ext cx="1928812" cy="0"/>
                    </a:xfrm>
                    <a:prstGeom prst="line">
                      <a:avLst/>
                    </a:prstGeom>
                    <a:ln>
                      <a:headEnd type="arrow" w="med" len="med"/>
                      <a:tailEnd/>
                    </a:ln>
                    <a:extLst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62" name="Rectangle 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898482" y="4578041"/>
                      <a:ext cx="1595438" cy="21590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28575" algn="ctr">
                      <a:solidFill>
                        <a:srgbClr val="FFFFFF"/>
                      </a:solidFill>
                      <a:miter lim="800000"/>
                      <a:headEnd/>
                      <a:tailEnd type="none" w="med" len="lg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ru-RU" sz="1400" kern="0" dirty="0" err="1">
                          <a:solidFill>
                            <a:sysClr val="windowText" lastClr="000000"/>
                          </a:solidFill>
                        </a:rPr>
                        <a:t>Ehtimollik</a:t>
                      </a:r>
                      <a:r>
                        <a:rPr lang="en-GB" altLang="ru-RU" sz="1400" kern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kumimoji="0" lang="ru-RU" alt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rPr>
                        <a:t>= </a:t>
                      </a:r>
                      <a:r>
                        <a:rPr kumimoji="0" lang="ru-RU" alt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rPr>
                        <a:t>99,7%</a:t>
                      </a:r>
                    </a:p>
                  </p:txBody>
                </p:sp>
                <p:sp>
                  <p:nvSpPr>
                    <p:cNvPr id="63" name="Rectangle 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38675" y="2708275"/>
                      <a:ext cx="465138" cy="360363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28575" algn="ctr">
                      <a:solidFill>
                        <a:srgbClr val="FFFFFF"/>
                      </a:solidFill>
                      <a:miter lim="800000"/>
                      <a:headEnd/>
                      <a:tailEnd type="none" w="med" len="lg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uLnTx/>
                          <a:uFillTx/>
                        </a:rPr>
                        <a:t>+σ</a:t>
                      </a:r>
                    </a:p>
                  </p:txBody>
                </p:sp>
                <p:sp>
                  <p:nvSpPr>
                    <p:cNvPr id="64" name="Rectangle 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706812" y="2743994"/>
                      <a:ext cx="600074" cy="288926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28575" algn="ctr">
                      <a:solidFill>
                        <a:srgbClr val="FFFFFF"/>
                      </a:solidFill>
                      <a:miter lim="800000"/>
                      <a:headEnd/>
                      <a:tailEnd type="none" w="med" len="lg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uLnTx/>
                          <a:uFillTx/>
                        </a:rPr>
                        <a:t>-σ</a:t>
                      </a:r>
                    </a:p>
                  </p:txBody>
                </p:sp>
                <p:sp>
                  <p:nvSpPr>
                    <p:cNvPr id="65" name="Text Box 3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125766" y="4221163"/>
                      <a:ext cx="819693" cy="45727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28575" algn="ctr">
                          <a:solidFill>
                            <a:schemeClr val="bg2"/>
                          </a:solidFill>
                          <a:miter lim="800000"/>
                          <a:headEnd/>
                          <a:tailEnd type="none" w="med" len="lg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Arial" charset="0"/>
                        </a:rPr>
                        <a:t>+2σ</a:t>
                      </a:r>
                    </a:p>
                  </p:txBody>
                </p:sp>
                <p:sp>
                  <p:nvSpPr>
                    <p:cNvPr id="66" name="Rectangle 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76563" y="4292600"/>
                      <a:ext cx="465137" cy="287338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28575" algn="ctr">
                      <a:solidFill>
                        <a:srgbClr val="FFFFFF"/>
                      </a:solidFill>
                      <a:miter lim="800000"/>
                      <a:headEnd/>
                      <a:tailEnd type="none" w="med" len="lg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18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</a:rPr>
                        <a:t>-2σ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56" name="Rectangle 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432" y="4986534"/>
                      <a:ext cx="465137" cy="287338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28575" algn="ctr">
                      <a:solidFill>
                        <a:srgbClr val="FFFFFF"/>
                      </a:solidFill>
                      <a:miter lim="800000"/>
                      <a:headEnd/>
                      <a:tailEnd type="none" w="med" len="lg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18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</a:rPr>
                        <a:t>-3σ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4337" name="Группа 14336"/>
                  <p:cNvGrpSpPr/>
                  <p:nvPr/>
                </p:nvGrpSpPr>
                <p:grpSpPr>
                  <a:xfrm>
                    <a:off x="364859" y="1275561"/>
                    <a:ext cx="4931498" cy="3046649"/>
                    <a:chOff x="119815" y="1275561"/>
                    <a:chExt cx="4931498" cy="3046649"/>
                  </a:xfrm>
                </p:grpSpPr>
                <p:sp>
                  <p:nvSpPr>
                    <p:cNvPr id="14336" name="Полилиния 14335"/>
                    <p:cNvSpPr/>
                    <p:nvPr/>
                  </p:nvSpPr>
                  <p:spPr>
                    <a:xfrm>
                      <a:off x="119815" y="1275561"/>
                      <a:ext cx="2470245" cy="3043451"/>
                    </a:xfrm>
                    <a:custGeom>
                      <a:avLst/>
                      <a:gdLst>
                        <a:gd name="connsiteX0" fmla="*/ 2470245 w 2470245"/>
                        <a:gd name="connsiteY0" fmla="*/ 0 h 3043451"/>
                        <a:gd name="connsiteX1" fmla="*/ 2354239 w 2470245"/>
                        <a:gd name="connsiteY1" fmla="*/ 34119 h 3043451"/>
                        <a:gd name="connsiteX2" fmla="*/ 2292824 w 2470245"/>
                        <a:gd name="connsiteY2" fmla="*/ 81886 h 3043451"/>
                        <a:gd name="connsiteX3" fmla="*/ 2231409 w 2470245"/>
                        <a:gd name="connsiteY3" fmla="*/ 136478 h 3043451"/>
                        <a:gd name="connsiteX4" fmla="*/ 2169994 w 2470245"/>
                        <a:gd name="connsiteY4" fmla="*/ 225188 h 3043451"/>
                        <a:gd name="connsiteX5" fmla="*/ 2101755 w 2470245"/>
                        <a:gd name="connsiteY5" fmla="*/ 354842 h 3043451"/>
                        <a:gd name="connsiteX6" fmla="*/ 2047164 w 2470245"/>
                        <a:gd name="connsiteY6" fmla="*/ 470848 h 3043451"/>
                        <a:gd name="connsiteX7" fmla="*/ 1978925 w 2470245"/>
                        <a:gd name="connsiteY7" fmla="*/ 648269 h 3043451"/>
                        <a:gd name="connsiteX8" fmla="*/ 1903862 w 2470245"/>
                        <a:gd name="connsiteY8" fmla="*/ 846161 h 3043451"/>
                        <a:gd name="connsiteX9" fmla="*/ 1815152 w 2470245"/>
                        <a:gd name="connsiteY9" fmla="*/ 1173707 h 3043451"/>
                        <a:gd name="connsiteX10" fmla="*/ 1705970 w 2470245"/>
                        <a:gd name="connsiteY10" fmla="*/ 1671851 h 3043451"/>
                        <a:gd name="connsiteX11" fmla="*/ 1637731 w 2470245"/>
                        <a:gd name="connsiteY11" fmla="*/ 1883391 h 3043451"/>
                        <a:gd name="connsiteX12" fmla="*/ 1549021 w 2470245"/>
                        <a:gd name="connsiteY12" fmla="*/ 2094931 h 3043451"/>
                        <a:gd name="connsiteX13" fmla="*/ 1426191 w 2470245"/>
                        <a:gd name="connsiteY13" fmla="*/ 2286000 h 3043451"/>
                        <a:gd name="connsiteX14" fmla="*/ 1296537 w 2470245"/>
                        <a:gd name="connsiteY14" fmla="*/ 2463421 h 3043451"/>
                        <a:gd name="connsiteX15" fmla="*/ 1146412 w 2470245"/>
                        <a:gd name="connsiteY15" fmla="*/ 2620370 h 3043451"/>
                        <a:gd name="connsiteX16" fmla="*/ 982639 w 2470245"/>
                        <a:gd name="connsiteY16" fmla="*/ 2750024 h 3043451"/>
                        <a:gd name="connsiteX17" fmla="*/ 859809 w 2470245"/>
                        <a:gd name="connsiteY17" fmla="*/ 2831910 h 3043451"/>
                        <a:gd name="connsiteX18" fmla="*/ 723331 w 2470245"/>
                        <a:gd name="connsiteY18" fmla="*/ 2906973 h 3043451"/>
                        <a:gd name="connsiteX19" fmla="*/ 573206 w 2470245"/>
                        <a:gd name="connsiteY19" fmla="*/ 2975212 h 3043451"/>
                        <a:gd name="connsiteX20" fmla="*/ 409433 w 2470245"/>
                        <a:gd name="connsiteY20" fmla="*/ 3009331 h 3043451"/>
                        <a:gd name="connsiteX21" fmla="*/ 259307 w 2470245"/>
                        <a:gd name="connsiteY21" fmla="*/ 3029803 h 3043451"/>
                        <a:gd name="connsiteX22" fmla="*/ 0 w 2470245"/>
                        <a:gd name="connsiteY22" fmla="*/ 3043451 h 3043451"/>
                        <a:gd name="connsiteX23" fmla="*/ 0 w 2470245"/>
                        <a:gd name="connsiteY23" fmla="*/ 3043451 h 30434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2470245" h="3043451">
                          <a:moveTo>
                            <a:pt x="2470245" y="0"/>
                          </a:moveTo>
                          <a:cubicBezTo>
                            <a:pt x="2427027" y="10235"/>
                            <a:pt x="2383809" y="20471"/>
                            <a:pt x="2354239" y="34119"/>
                          </a:cubicBezTo>
                          <a:cubicBezTo>
                            <a:pt x="2324669" y="47767"/>
                            <a:pt x="2313296" y="64826"/>
                            <a:pt x="2292824" y="81886"/>
                          </a:cubicBezTo>
                          <a:cubicBezTo>
                            <a:pt x="2272352" y="98946"/>
                            <a:pt x="2251881" y="112594"/>
                            <a:pt x="2231409" y="136478"/>
                          </a:cubicBezTo>
                          <a:cubicBezTo>
                            <a:pt x="2210937" y="160362"/>
                            <a:pt x="2191603" y="188794"/>
                            <a:pt x="2169994" y="225188"/>
                          </a:cubicBezTo>
                          <a:cubicBezTo>
                            <a:pt x="2148385" y="261582"/>
                            <a:pt x="2122227" y="313899"/>
                            <a:pt x="2101755" y="354842"/>
                          </a:cubicBezTo>
                          <a:cubicBezTo>
                            <a:pt x="2081283" y="395785"/>
                            <a:pt x="2067636" y="421944"/>
                            <a:pt x="2047164" y="470848"/>
                          </a:cubicBezTo>
                          <a:cubicBezTo>
                            <a:pt x="2026692" y="519752"/>
                            <a:pt x="2002809" y="585717"/>
                            <a:pt x="1978925" y="648269"/>
                          </a:cubicBezTo>
                          <a:cubicBezTo>
                            <a:pt x="1955041" y="710821"/>
                            <a:pt x="1931157" y="758588"/>
                            <a:pt x="1903862" y="846161"/>
                          </a:cubicBezTo>
                          <a:cubicBezTo>
                            <a:pt x="1876567" y="933734"/>
                            <a:pt x="1848134" y="1036092"/>
                            <a:pt x="1815152" y="1173707"/>
                          </a:cubicBezTo>
                          <a:cubicBezTo>
                            <a:pt x="1782170" y="1311322"/>
                            <a:pt x="1735540" y="1553570"/>
                            <a:pt x="1705970" y="1671851"/>
                          </a:cubicBezTo>
                          <a:cubicBezTo>
                            <a:pt x="1676400" y="1790132"/>
                            <a:pt x="1663889" y="1812878"/>
                            <a:pt x="1637731" y="1883391"/>
                          </a:cubicBezTo>
                          <a:cubicBezTo>
                            <a:pt x="1611573" y="1953904"/>
                            <a:pt x="1584278" y="2027830"/>
                            <a:pt x="1549021" y="2094931"/>
                          </a:cubicBezTo>
                          <a:cubicBezTo>
                            <a:pt x="1513764" y="2162033"/>
                            <a:pt x="1468272" y="2224585"/>
                            <a:pt x="1426191" y="2286000"/>
                          </a:cubicBezTo>
                          <a:cubicBezTo>
                            <a:pt x="1384110" y="2347415"/>
                            <a:pt x="1343167" y="2407693"/>
                            <a:pt x="1296537" y="2463421"/>
                          </a:cubicBezTo>
                          <a:cubicBezTo>
                            <a:pt x="1249907" y="2519149"/>
                            <a:pt x="1198728" y="2572603"/>
                            <a:pt x="1146412" y="2620370"/>
                          </a:cubicBezTo>
                          <a:cubicBezTo>
                            <a:pt x="1094096" y="2668137"/>
                            <a:pt x="1030406" y="2714767"/>
                            <a:pt x="982639" y="2750024"/>
                          </a:cubicBezTo>
                          <a:cubicBezTo>
                            <a:pt x="934872" y="2785281"/>
                            <a:pt x="903027" y="2805752"/>
                            <a:pt x="859809" y="2831910"/>
                          </a:cubicBezTo>
                          <a:cubicBezTo>
                            <a:pt x="816591" y="2858068"/>
                            <a:pt x="771098" y="2883089"/>
                            <a:pt x="723331" y="2906973"/>
                          </a:cubicBezTo>
                          <a:cubicBezTo>
                            <a:pt x="675564" y="2930857"/>
                            <a:pt x="625522" y="2958152"/>
                            <a:pt x="573206" y="2975212"/>
                          </a:cubicBezTo>
                          <a:cubicBezTo>
                            <a:pt x="520890" y="2992272"/>
                            <a:pt x="461749" y="3000233"/>
                            <a:pt x="409433" y="3009331"/>
                          </a:cubicBezTo>
                          <a:cubicBezTo>
                            <a:pt x="357116" y="3018430"/>
                            <a:pt x="327546" y="3024116"/>
                            <a:pt x="259307" y="3029803"/>
                          </a:cubicBezTo>
                          <a:cubicBezTo>
                            <a:pt x="191068" y="3035490"/>
                            <a:pt x="0" y="3043451"/>
                            <a:pt x="0" y="3043451"/>
                          </a:cubicBezTo>
                          <a:lnTo>
                            <a:pt x="0" y="3043451"/>
                          </a:lnTo>
                        </a:path>
                      </a:pathLst>
                    </a:cu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/>
                    </a:p>
                  </p:txBody>
                </p:sp>
                <p:sp>
                  <p:nvSpPr>
                    <p:cNvPr id="69" name="Полилиния 68"/>
                    <p:cNvSpPr/>
                    <p:nvPr/>
                  </p:nvSpPr>
                  <p:spPr>
                    <a:xfrm>
                      <a:off x="2581068" y="1278759"/>
                      <a:ext cx="2470245" cy="3043451"/>
                    </a:xfrm>
                    <a:custGeom>
                      <a:avLst/>
                      <a:gdLst>
                        <a:gd name="connsiteX0" fmla="*/ 2470245 w 2470245"/>
                        <a:gd name="connsiteY0" fmla="*/ 0 h 3043451"/>
                        <a:gd name="connsiteX1" fmla="*/ 2354239 w 2470245"/>
                        <a:gd name="connsiteY1" fmla="*/ 34119 h 3043451"/>
                        <a:gd name="connsiteX2" fmla="*/ 2292824 w 2470245"/>
                        <a:gd name="connsiteY2" fmla="*/ 81886 h 3043451"/>
                        <a:gd name="connsiteX3" fmla="*/ 2231409 w 2470245"/>
                        <a:gd name="connsiteY3" fmla="*/ 136478 h 3043451"/>
                        <a:gd name="connsiteX4" fmla="*/ 2169994 w 2470245"/>
                        <a:gd name="connsiteY4" fmla="*/ 225188 h 3043451"/>
                        <a:gd name="connsiteX5" fmla="*/ 2101755 w 2470245"/>
                        <a:gd name="connsiteY5" fmla="*/ 354842 h 3043451"/>
                        <a:gd name="connsiteX6" fmla="*/ 2047164 w 2470245"/>
                        <a:gd name="connsiteY6" fmla="*/ 470848 h 3043451"/>
                        <a:gd name="connsiteX7" fmla="*/ 1978925 w 2470245"/>
                        <a:gd name="connsiteY7" fmla="*/ 648269 h 3043451"/>
                        <a:gd name="connsiteX8" fmla="*/ 1903862 w 2470245"/>
                        <a:gd name="connsiteY8" fmla="*/ 846161 h 3043451"/>
                        <a:gd name="connsiteX9" fmla="*/ 1815152 w 2470245"/>
                        <a:gd name="connsiteY9" fmla="*/ 1173707 h 3043451"/>
                        <a:gd name="connsiteX10" fmla="*/ 1705970 w 2470245"/>
                        <a:gd name="connsiteY10" fmla="*/ 1671851 h 3043451"/>
                        <a:gd name="connsiteX11" fmla="*/ 1637731 w 2470245"/>
                        <a:gd name="connsiteY11" fmla="*/ 1883391 h 3043451"/>
                        <a:gd name="connsiteX12" fmla="*/ 1549021 w 2470245"/>
                        <a:gd name="connsiteY12" fmla="*/ 2094931 h 3043451"/>
                        <a:gd name="connsiteX13" fmla="*/ 1426191 w 2470245"/>
                        <a:gd name="connsiteY13" fmla="*/ 2286000 h 3043451"/>
                        <a:gd name="connsiteX14" fmla="*/ 1296537 w 2470245"/>
                        <a:gd name="connsiteY14" fmla="*/ 2463421 h 3043451"/>
                        <a:gd name="connsiteX15" fmla="*/ 1146412 w 2470245"/>
                        <a:gd name="connsiteY15" fmla="*/ 2620370 h 3043451"/>
                        <a:gd name="connsiteX16" fmla="*/ 982639 w 2470245"/>
                        <a:gd name="connsiteY16" fmla="*/ 2750024 h 3043451"/>
                        <a:gd name="connsiteX17" fmla="*/ 859809 w 2470245"/>
                        <a:gd name="connsiteY17" fmla="*/ 2831910 h 3043451"/>
                        <a:gd name="connsiteX18" fmla="*/ 723331 w 2470245"/>
                        <a:gd name="connsiteY18" fmla="*/ 2906973 h 3043451"/>
                        <a:gd name="connsiteX19" fmla="*/ 573206 w 2470245"/>
                        <a:gd name="connsiteY19" fmla="*/ 2975212 h 3043451"/>
                        <a:gd name="connsiteX20" fmla="*/ 409433 w 2470245"/>
                        <a:gd name="connsiteY20" fmla="*/ 3009331 h 3043451"/>
                        <a:gd name="connsiteX21" fmla="*/ 259307 w 2470245"/>
                        <a:gd name="connsiteY21" fmla="*/ 3029803 h 3043451"/>
                        <a:gd name="connsiteX22" fmla="*/ 0 w 2470245"/>
                        <a:gd name="connsiteY22" fmla="*/ 3043451 h 3043451"/>
                        <a:gd name="connsiteX23" fmla="*/ 0 w 2470245"/>
                        <a:gd name="connsiteY23" fmla="*/ 3043451 h 30434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2470245" h="3043451">
                          <a:moveTo>
                            <a:pt x="2470245" y="0"/>
                          </a:moveTo>
                          <a:cubicBezTo>
                            <a:pt x="2427027" y="10235"/>
                            <a:pt x="2383809" y="20471"/>
                            <a:pt x="2354239" y="34119"/>
                          </a:cubicBezTo>
                          <a:cubicBezTo>
                            <a:pt x="2324669" y="47767"/>
                            <a:pt x="2313296" y="64826"/>
                            <a:pt x="2292824" y="81886"/>
                          </a:cubicBezTo>
                          <a:cubicBezTo>
                            <a:pt x="2272352" y="98946"/>
                            <a:pt x="2251881" y="112594"/>
                            <a:pt x="2231409" y="136478"/>
                          </a:cubicBezTo>
                          <a:cubicBezTo>
                            <a:pt x="2210937" y="160362"/>
                            <a:pt x="2191603" y="188794"/>
                            <a:pt x="2169994" y="225188"/>
                          </a:cubicBezTo>
                          <a:cubicBezTo>
                            <a:pt x="2148385" y="261582"/>
                            <a:pt x="2122227" y="313899"/>
                            <a:pt x="2101755" y="354842"/>
                          </a:cubicBezTo>
                          <a:cubicBezTo>
                            <a:pt x="2081283" y="395785"/>
                            <a:pt x="2067636" y="421944"/>
                            <a:pt x="2047164" y="470848"/>
                          </a:cubicBezTo>
                          <a:cubicBezTo>
                            <a:pt x="2026692" y="519752"/>
                            <a:pt x="2002809" y="585717"/>
                            <a:pt x="1978925" y="648269"/>
                          </a:cubicBezTo>
                          <a:cubicBezTo>
                            <a:pt x="1955041" y="710821"/>
                            <a:pt x="1931157" y="758588"/>
                            <a:pt x="1903862" y="846161"/>
                          </a:cubicBezTo>
                          <a:cubicBezTo>
                            <a:pt x="1876567" y="933734"/>
                            <a:pt x="1848134" y="1036092"/>
                            <a:pt x="1815152" y="1173707"/>
                          </a:cubicBezTo>
                          <a:cubicBezTo>
                            <a:pt x="1782170" y="1311322"/>
                            <a:pt x="1735540" y="1553570"/>
                            <a:pt x="1705970" y="1671851"/>
                          </a:cubicBezTo>
                          <a:cubicBezTo>
                            <a:pt x="1676400" y="1790132"/>
                            <a:pt x="1663889" y="1812878"/>
                            <a:pt x="1637731" y="1883391"/>
                          </a:cubicBezTo>
                          <a:cubicBezTo>
                            <a:pt x="1611573" y="1953904"/>
                            <a:pt x="1584278" y="2027830"/>
                            <a:pt x="1549021" y="2094931"/>
                          </a:cubicBezTo>
                          <a:cubicBezTo>
                            <a:pt x="1513764" y="2162033"/>
                            <a:pt x="1468272" y="2224585"/>
                            <a:pt x="1426191" y="2286000"/>
                          </a:cubicBezTo>
                          <a:cubicBezTo>
                            <a:pt x="1384110" y="2347415"/>
                            <a:pt x="1343167" y="2407693"/>
                            <a:pt x="1296537" y="2463421"/>
                          </a:cubicBezTo>
                          <a:cubicBezTo>
                            <a:pt x="1249907" y="2519149"/>
                            <a:pt x="1198728" y="2572603"/>
                            <a:pt x="1146412" y="2620370"/>
                          </a:cubicBezTo>
                          <a:cubicBezTo>
                            <a:pt x="1094096" y="2668137"/>
                            <a:pt x="1030406" y="2714767"/>
                            <a:pt x="982639" y="2750024"/>
                          </a:cubicBezTo>
                          <a:cubicBezTo>
                            <a:pt x="934872" y="2785281"/>
                            <a:pt x="903027" y="2805752"/>
                            <a:pt x="859809" y="2831910"/>
                          </a:cubicBezTo>
                          <a:cubicBezTo>
                            <a:pt x="816591" y="2858068"/>
                            <a:pt x="771098" y="2883089"/>
                            <a:pt x="723331" y="2906973"/>
                          </a:cubicBezTo>
                          <a:cubicBezTo>
                            <a:pt x="675564" y="2930857"/>
                            <a:pt x="625522" y="2958152"/>
                            <a:pt x="573206" y="2975212"/>
                          </a:cubicBezTo>
                          <a:cubicBezTo>
                            <a:pt x="520890" y="2992272"/>
                            <a:pt x="461749" y="3000233"/>
                            <a:pt x="409433" y="3009331"/>
                          </a:cubicBezTo>
                          <a:cubicBezTo>
                            <a:pt x="357116" y="3018430"/>
                            <a:pt x="327546" y="3024116"/>
                            <a:pt x="259307" y="3029803"/>
                          </a:cubicBezTo>
                          <a:cubicBezTo>
                            <a:pt x="191068" y="3035490"/>
                            <a:pt x="0" y="3043451"/>
                            <a:pt x="0" y="3043451"/>
                          </a:cubicBezTo>
                          <a:lnTo>
                            <a:pt x="0" y="3043451"/>
                          </a:lnTo>
                        </a:path>
                      </a:pathLst>
                    </a:custGeom>
                    <a:scene3d>
                      <a:camera prst="orthographicFront">
                        <a:rot lat="0" lon="10800000" rev="0"/>
                      </a:camera>
                      <a:lightRig rig="threePt" dir="t"/>
                    </a:scene3d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/>
                    </a:p>
                  </p:txBody>
                </p:sp>
              </p:grpSp>
            </p:grpSp>
            <p:cxnSp>
              <p:nvCxnSpPr>
                <p:cNvPr id="5" name="Прямая со стрелкой 4"/>
                <p:cNvCxnSpPr/>
                <p:nvPr/>
              </p:nvCxnSpPr>
              <p:spPr>
                <a:xfrm>
                  <a:off x="877149" y="4397490"/>
                  <a:ext cx="3842895" cy="0"/>
                </a:xfrm>
                <a:prstGeom prst="straightConnector1">
                  <a:avLst/>
                </a:prstGeom>
                <a:ln w="19050"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6" name="Прямоугольник 5"/>
          <p:cNvSpPr/>
          <p:nvPr/>
        </p:nvSpPr>
        <p:spPr>
          <a:xfrm>
            <a:off x="5603044" y="3903231"/>
            <a:ext cx="587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i="1" kern="0" dirty="0">
                <a:solidFill>
                  <a:srgbClr val="4F81BD">
                    <a:lumMod val="75000"/>
                  </a:srgbClr>
                </a:solidFill>
              </a:rPr>
              <a:t>+3σ</a:t>
            </a:r>
          </a:p>
        </p:txBody>
      </p:sp>
    </p:spTree>
    <p:extLst>
      <p:ext uri="{BB962C8B-B14F-4D97-AF65-F5344CB8AC3E}">
        <p14:creationId xmlns:p14="http://schemas.microsoft.com/office/powerpoint/2010/main" val="38823359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714375" y="321469"/>
            <a:ext cx="7715250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>
                <a:solidFill>
                  <a:srgbClr val="003F82"/>
                </a:solidFill>
                <a:latin typeface="+mn-lt"/>
              </a:rPr>
              <a:t>1928-2008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yillar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uchun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1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yillik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investitsiya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muddati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bilan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AQSh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fond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bozorining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aktsiyalari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bo'yicha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daromadlarni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real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taqsimlash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.</a:t>
            </a:r>
            <a:endParaRPr lang="ru-RU" sz="2200" b="1" dirty="0">
              <a:solidFill>
                <a:srgbClr val="003F82"/>
              </a:solidFill>
              <a:latin typeface="+mn-lt"/>
            </a:endParaRPr>
          </a:p>
        </p:txBody>
      </p:sp>
      <p:pic>
        <p:nvPicPr>
          <p:cNvPr id="3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610" y="1067202"/>
            <a:ext cx="4282780" cy="37439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35647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714375" y="321469"/>
            <a:ext cx="7715250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Kutilayotgan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daromadlar</a:t>
            </a:r>
            <a:endParaRPr lang="ru-RU" sz="2200" b="1" dirty="0">
              <a:solidFill>
                <a:srgbClr val="003F82"/>
              </a:solidFill>
              <a:latin typeface="+mn-lt"/>
            </a:endParaRPr>
          </a:p>
        </p:txBody>
      </p:sp>
      <p:graphicFrame>
        <p:nvGraphicFramePr>
          <p:cNvPr id="9" name="Group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43442"/>
              </p:ext>
            </p:extLst>
          </p:nvPr>
        </p:nvGraphicFramePr>
        <p:xfrm>
          <a:off x="1967441" y="1290269"/>
          <a:ext cx="5209118" cy="3179762"/>
        </p:xfrm>
        <a:graphic>
          <a:graphicData uri="http://schemas.openxmlformats.org/drawingml/2006/table">
            <a:tbl>
              <a:tblPr/>
              <a:tblGrid>
                <a:gridCol w="26573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652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865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076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Ko'rsatkichlar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769" marB="46769" anchor="ctr" anchorCtr="1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5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Акция А</a:t>
                      </a:r>
                    </a:p>
                  </a:txBody>
                  <a:tcPr marL="90000" marR="90000" marT="46769" marB="46769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5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Акция В</a:t>
                      </a:r>
                    </a:p>
                  </a:txBody>
                  <a:tcPr marL="90000" marR="90000" marT="46769" marB="46769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5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720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n-GB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O'rtacha</a:t>
                      </a: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uz-Latn-U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daromadlik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 </a:t>
                      </a:r>
                      <a:r>
                        <a:rPr kumimoji="0" lang="en-GB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Standart</a:t>
                      </a: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en-GB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og'ish</a:t>
                      </a:r>
                      <a:endParaRPr kumimoji="0" lang="uz-Latn-U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 </a:t>
                      </a:r>
                      <a:r>
                        <a:rPr kumimoji="0" lang="en-GB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Kutilayotgan</a:t>
                      </a: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uz-Latn-U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daromad</a:t>
                      </a: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en-GB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oralig'i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en-GB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Ehtimollik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= 68,3%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en-GB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Ehtimollik</a:t>
                      </a:r>
                      <a:r>
                        <a:rPr kumimoji="0" lang="uz-Latn-U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= 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95,5%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en-GB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Ehtimollik</a:t>
                      </a:r>
                      <a:r>
                        <a:rPr kumimoji="0" lang="uz-Latn-U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= 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99,7%</a:t>
                      </a:r>
                    </a:p>
                  </a:txBody>
                  <a:tcPr marL="90000" marR="90000" marT="46769" marB="46769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19,0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2,45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16,55 - 21,45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14,10 - 23,90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11,65 - 26,35</a:t>
                      </a:r>
                    </a:p>
                  </a:txBody>
                  <a:tcPr marL="90000" marR="90000" marT="46769" marB="4676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20,4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3,81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16,59 - 24,21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12,78 - 28,02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8,97 - 31,83</a:t>
                      </a:r>
                    </a:p>
                  </a:txBody>
                  <a:tcPr marL="90000" marR="90000" marT="46769" marB="4676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4117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714375" y="321469"/>
            <a:ext cx="7715250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O'z-o'zini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tekshirish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uchun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savollar</a:t>
            </a:r>
            <a:endParaRPr lang="ru-RU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116298" y="1178830"/>
            <a:ext cx="4911405" cy="2040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ts val="0"/>
              </a:spcBef>
              <a:spcAft>
                <a:spcPts val="300"/>
              </a:spcAft>
              <a:buClr>
                <a:srgbClr val="4F4C06"/>
              </a:buClr>
            </a:pP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1. A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kompaniyasining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aktsiyalari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o'rtacha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yillik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daromadi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13,5%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standart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og'ish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21,3%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ni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tashkil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qiladi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.</a:t>
            </a:r>
          </a:p>
          <a:p>
            <a:pPr eaLnBrk="1" hangingPunct="1">
              <a:lnSpc>
                <a:spcPct val="95000"/>
              </a:lnSpc>
              <a:spcBef>
                <a:spcPts val="0"/>
              </a:spcBef>
              <a:spcAft>
                <a:spcPts val="300"/>
              </a:spcAft>
              <a:buClr>
                <a:srgbClr val="4F4C06"/>
              </a:buClr>
            </a:pP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B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kompaniyasining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aktsiyalari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o'rtacha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yillik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daromadi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11,1%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standart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og'ish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19,1%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ni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tashkil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qiladi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.</a:t>
            </a:r>
          </a:p>
          <a:p>
            <a:pPr eaLnBrk="1" hangingPunct="1">
              <a:lnSpc>
                <a:spcPct val="95000"/>
              </a:lnSpc>
              <a:spcBef>
                <a:spcPts val="0"/>
              </a:spcBef>
              <a:spcAft>
                <a:spcPts val="300"/>
              </a:spcAft>
              <a:buClr>
                <a:srgbClr val="4F4C06"/>
              </a:buClr>
            </a:pP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Variatsiya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koeffitsientidan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foydalanib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,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ushbu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qimmatli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qog'ozlarning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tavakkalchilik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darajasini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aniqlang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investor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xavf-daromad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mezoni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asosida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qaysi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aktsiyani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afzal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ko'rishi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kerak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.</a:t>
            </a:r>
            <a:endParaRPr lang="ru-RU" altLang="ru-RU" sz="1600" b="0" dirty="0">
              <a:solidFill>
                <a:srgbClr val="003F8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84948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714375" y="321469"/>
            <a:ext cx="7715250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O'z-o'zini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tekshirish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uchun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savollar</a:t>
            </a:r>
            <a:endParaRPr lang="ru-RU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89934" y="1178830"/>
            <a:ext cx="7894045" cy="560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ts val="0"/>
              </a:spcBef>
              <a:spcAft>
                <a:spcPts val="300"/>
              </a:spcAft>
              <a:buClr>
                <a:srgbClr val="4F4C06"/>
              </a:buClr>
            </a:pP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2.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Rasmda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ikkita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moliyaviy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vosita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uchun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daromadlilik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qiymatlarining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tarqalishini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tavsiflovchi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Gauss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egri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chiziqlari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ko'rsatilgan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.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Taqdim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etilgan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vositalardan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qaysi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biri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1600" b="0" dirty="0" err="1">
                <a:solidFill>
                  <a:srgbClr val="003F82"/>
                </a:solidFill>
                <a:latin typeface="+mn-lt"/>
              </a:rPr>
              <a:t>xavfliroq</a:t>
            </a:r>
            <a:r>
              <a:rPr lang="en-GB" altLang="ru-RU" sz="1600" b="0" dirty="0">
                <a:solidFill>
                  <a:srgbClr val="003F82"/>
                </a:solidFill>
                <a:latin typeface="+mn-lt"/>
              </a:rPr>
              <a:t>?</a:t>
            </a:r>
            <a:endParaRPr lang="ru-RU" altLang="ru-RU" sz="1600" b="0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30" name="Группа 29"/>
          <p:cNvGrpSpPr/>
          <p:nvPr/>
        </p:nvGrpSpPr>
        <p:grpSpPr>
          <a:xfrm>
            <a:off x="1987440" y="2218948"/>
            <a:ext cx="4899033" cy="2653692"/>
            <a:chOff x="1286010" y="2325623"/>
            <a:chExt cx="4899033" cy="2653692"/>
          </a:xfrm>
        </p:grpSpPr>
        <p:cxnSp>
          <p:nvCxnSpPr>
            <p:cNvPr id="24" name="Прямая соединительная линия 23"/>
            <p:cNvCxnSpPr/>
            <p:nvPr/>
          </p:nvCxnSpPr>
          <p:spPr>
            <a:xfrm>
              <a:off x="3250568" y="2327830"/>
              <a:ext cx="0" cy="2274130"/>
            </a:xfrm>
            <a:prstGeom prst="line">
              <a:avLst/>
            </a:prstGeom>
            <a:ln w="19050">
              <a:prstDash val="sys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3624318" y="3740727"/>
              <a:ext cx="0" cy="861233"/>
            </a:xfrm>
            <a:prstGeom prst="line">
              <a:avLst/>
            </a:prstGeom>
            <a:ln w="19050">
              <a:prstDash val="sys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9" name="Группа 8"/>
            <p:cNvGrpSpPr/>
            <p:nvPr/>
          </p:nvGrpSpPr>
          <p:grpSpPr>
            <a:xfrm>
              <a:off x="1286010" y="2325623"/>
              <a:ext cx="4899033" cy="2653692"/>
              <a:chOff x="5051387" y="1951356"/>
              <a:chExt cx="4899033" cy="2653692"/>
            </a:xfrm>
          </p:grpSpPr>
          <p:grpSp>
            <p:nvGrpSpPr>
              <p:cNvPr id="4" name="Группа 3"/>
              <p:cNvGrpSpPr/>
              <p:nvPr/>
            </p:nvGrpSpPr>
            <p:grpSpPr>
              <a:xfrm>
                <a:off x="5051387" y="1951356"/>
                <a:ext cx="4665215" cy="2274130"/>
                <a:chOff x="4729690" y="1951356"/>
                <a:chExt cx="4665215" cy="2274130"/>
              </a:xfrm>
            </p:grpSpPr>
            <p:grpSp>
              <p:nvGrpSpPr>
                <p:cNvPr id="2" name="Группа 1"/>
                <p:cNvGrpSpPr/>
                <p:nvPr/>
              </p:nvGrpSpPr>
              <p:grpSpPr>
                <a:xfrm>
                  <a:off x="4729691" y="1951356"/>
                  <a:ext cx="4665214" cy="2274130"/>
                  <a:chOff x="-276850" y="1275561"/>
                  <a:chExt cx="7191517" cy="3295202"/>
                </a:xfrm>
              </p:grpSpPr>
              <p:sp>
                <p:nvSpPr>
                  <p:cNvPr id="10" name="Line 3"/>
                  <p:cNvSpPr>
                    <a:spLocks noChangeShapeType="1"/>
                  </p:cNvSpPr>
                  <p:nvPr/>
                </p:nvSpPr>
                <p:spPr bwMode="auto">
                  <a:xfrm>
                    <a:off x="-276850" y="4570763"/>
                    <a:ext cx="7191517" cy="0"/>
                  </a:xfrm>
                  <a:prstGeom prst="line">
                    <a:avLst/>
                  </a:prstGeom>
                  <a:ln>
                    <a:headEnd/>
                    <a:tailEnd type="arrow" w="med" len="med"/>
                  </a:ln>
                  <a:extLst/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1" name="Полилиния 10"/>
                  <p:cNvSpPr/>
                  <p:nvPr/>
                </p:nvSpPr>
                <p:spPr>
                  <a:xfrm>
                    <a:off x="290300" y="1275561"/>
                    <a:ext cx="2470245" cy="3043451"/>
                  </a:xfrm>
                  <a:custGeom>
                    <a:avLst/>
                    <a:gdLst>
                      <a:gd name="connsiteX0" fmla="*/ 2470245 w 2470245"/>
                      <a:gd name="connsiteY0" fmla="*/ 0 h 3043451"/>
                      <a:gd name="connsiteX1" fmla="*/ 2354239 w 2470245"/>
                      <a:gd name="connsiteY1" fmla="*/ 34119 h 3043451"/>
                      <a:gd name="connsiteX2" fmla="*/ 2292824 w 2470245"/>
                      <a:gd name="connsiteY2" fmla="*/ 81886 h 3043451"/>
                      <a:gd name="connsiteX3" fmla="*/ 2231409 w 2470245"/>
                      <a:gd name="connsiteY3" fmla="*/ 136478 h 3043451"/>
                      <a:gd name="connsiteX4" fmla="*/ 2169994 w 2470245"/>
                      <a:gd name="connsiteY4" fmla="*/ 225188 h 3043451"/>
                      <a:gd name="connsiteX5" fmla="*/ 2101755 w 2470245"/>
                      <a:gd name="connsiteY5" fmla="*/ 354842 h 3043451"/>
                      <a:gd name="connsiteX6" fmla="*/ 2047164 w 2470245"/>
                      <a:gd name="connsiteY6" fmla="*/ 470848 h 3043451"/>
                      <a:gd name="connsiteX7" fmla="*/ 1978925 w 2470245"/>
                      <a:gd name="connsiteY7" fmla="*/ 648269 h 3043451"/>
                      <a:gd name="connsiteX8" fmla="*/ 1903862 w 2470245"/>
                      <a:gd name="connsiteY8" fmla="*/ 846161 h 3043451"/>
                      <a:gd name="connsiteX9" fmla="*/ 1815152 w 2470245"/>
                      <a:gd name="connsiteY9" fmla="*/ 1173707 h 3043451"/>
                      <a:gd name="connsiteX10" fmla="*/ 1705970 w 2470245"/>
                      <a:gd name="connsiteY10" fmla="*/ 1671851 h 3043451"/>
                      <a:gd name="connsiteX11" fmla="*/ 1637731 w 2470245"/>
                      <a:gd name="connsiteY11" fmla="*/ 1883391 h 3043451"/>
                      <a:gd name="connsiteX12" fmla="*/ 1549021 w 2470245"/>
                      <a:gd name="connsiteY12" fmla="*/ 2094931 h 3043451"/>
                      <a:gd name="connsiteX13" fmla="*/ 1426191 w 2470245"/>
                      <a:gd name="connsiteY13" fmla="*/ 2286000 h 3043451"/>
                      <a:gd name="connsiteX14" fmla="*/ 1296537 w 2470245"/>
                      <a:gd name="connsiteY14" fmla="*/ 2463421 h 3043451"/>
                      <a:gd name="connsiteX15" fmla="*/ 1146412 w 2470245"/>
                      <a:gd name="connsiteY15" fmla="*/ 2620370 h 3043451"/>
                      <a:gd name="connsiteX16" fmla="*/ 982639 w 2470245"/>
                      <a:gd name="connsiteY16" fmla="*/ 2750024 h 3043451"/>
                      <a:gd name="connsiteX17" fmla="*/ 859809 w 2470245"/>
                      <a:gd name="connsiteY17" fmla="*/ 2831910 h 3043451"/>
                      <a:gd name="connsiteX18" fmla="*/ 723331 w 2470245"/>
                      <a:gd name="connsiteY18" fmla="*/ 2906973 h 3043451"/>
                      <a:gd name="connsiteX19" fmla="*/ 573206 w 2470245"/>
                      <a:gd name="connsiteY19" fmla="*/ 2975212 h 3043451"/>
                      <a:gd name="connsiteX20" fmla="*/ 409433 w 2470245"/>
                      <a:gd name="connsiteY20" fmla="*/ 3009331 h 3043451"/>
                      <a:gd name="connsiteX21" fmla="*/ 259307 w 2470245"/>
                      <a:gd name="connsiteY21" fmla="*/ 3029803 h 3043451"/>
                      <a:gd name="connsiteX22" fmla="*/ 0 w 2470245"/>
                      <a:gd name="connsiteY22" fmla="*/ 3043451 h 3043451"/>
                      <a:gd name="connsiteX23" fmla="*/ 0 w 2470245"/>
                      <a:gd name="connsiteY23" fmla="*/ 3043451 h 30434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</a:cxnLst>
                    <a:rect l="l" t="t" r="r" b="b"/>
                    <a:pathLst>
                      <a:path w="2470245" h="3043451">
                        <a:moveTo>
                          <a:pt x="2470245" y="0"/>
                        </a:moveTo>
                        <a:cubicBezTo>
                          <a:pt x="2427027" y="10235"/>
                          <a:pt x="2383809" y="20471"/>
                          <a:pt x="2354239" y="34119"/>
                        </a:cubicBezTo>
                        <a:cubicBezTo>
                          <a:pt x="2324669" y="47767"/>
                          <a:pt x="2313296" y="64826"/>
                          <a:pt x="2292824" y="81886"/>
                        </a:cubicBezTo>
                        <a:cubicBezTo>
                          <a:pt x="2272352" y="98946"/>
                          <a:pt x="2251881" y="112594"/>
                          <a:pt x="2231409" y="136478"/>
                        </a:cubicBezTo>
                        <a:cubicBezTo>
                          <a:pt x="2210937" y="160362"/>
                          <a:pt x="2191603" y="188794"/>
                          <a:pt x="2169994" y="225188"/>
                        </a:cubicBezTo>
                        <a:cubicBezTo>
                          <a:pt x="2148385" y="261582"/>
                          <a:pt x="2122227" y="313899"/>
                          <a:pt x="2101755" y="354842"/>
                        </a:cubicBezTo>
                        <a:cubicBezTo>
                          <a:pt x="2081283" y="395785"/>
                          <a:pt x="2067636" y="421944"/>
                          <a:pt x="2047164" y="470848"/>
                        </a:cubicBezTo>
                        <a:cubicBezTo>
                          <a:pt x="2026692" y="519752"/>
                          <a:pt x="2002809" y="585717"/>
                          <a:pt x="1978925" y="648269"/>
                        </a:cubicBezTo>
                        <a:cubicBezTo>
                          <a:pt x="1955041" y="710821"/>
                          <a:pt x="1931157" y="758588"/>
                          <a:pt x="1903862" y="846161"/>
                        </a:cubicBezTo>
                        <a:cubicBezTo>
                          <a:pt x="1876567" y="933734"/>
                          <a:pt x="1848134" y="1036092"/>
                          <a:pt x="1815152" y="1173707"/>
                        </a:cubicBezTo>
                        <a:cubicBezTo>
                          <a:pt x="1782170" y="1311322"/>
                          <a:pt x="1735540" y="1553570"/>
                          <a:pt x="1705970" y="1671851"/>
                        </a:cubicBezTo>
                        <a:cubicBezTo>
                          <a:pt x="1676400" y="1790132"/>
                          <a:pt x="1663889" y="1812878"/>
                          <a:pt x="1637731" y="1883391"/>
                        </a:cubicBezTo>
                        <a:cubicBezTo>
                          <a:pt x="1611573" y="1953904"/>
                          <a:pt x="1584278" y="2027830"/>
                          <a:pt x="1549021" y="2094931"/>
                        </a:cubicBezTo>
                        <a:cubicBezTo>
                          <a:pt x="1513764" y="2162033"/>
                          <a:pt x="1468272" y="2224585"/>
                          <a:pt x="1426191" y="2286000"/>
                        </a:cubicBezTo>
                        <a:cubicBezTo>
                          <a:pt x="1384110" y="2347415"/>
                          <a:pt x="1343167" y="2407693"/>
                          <a:pt x="1296537" y="2463421"/>
                        </a:cubicBezTo>
                        <a:cubicBezTo>
                          <a:pt x="1249907" y="2519149"/>
                          <a:pt x="1198728" y="2572603"/>
                          <a:pt x="1146412" y="2620370"/>
                        </a:cubicBezTo>
                        <a:cubicBezTo>
                          <a:pt x="1094096" y="2668137"/>
                          <a:pt x="1030406" y="2714767"/>
                          <a:pt x="982639" y="2750024"/>
                        </a:cubicBezTo>
                        <a:cubicBezTo>
                          <a:pt x="934872" y="2785281"/>
                          <a:pt x="903027" y="2805752"/>
                          <a:pt x="859809" y="2831910"/>
                        </a:cubicBezTo>
                        <a:cubicBezTo>
                          <a:pt x="816591" y="2858068"/>
                          <a:pt x="771098" y="2883089"/>
                          <a:pt x="723331" y="2906973"/>
                        </a:cubicBezTo>
                        <a:cubicBezTo>
                          <a:pt x="675564" y="2930857"/>
                          <a:pt x="625522" y="2958152"/>
                          <a:pt x="573206" y="2975212"/>
                        </a:cubicBezTo>
                        <a:cubicBezTo>
                          <a:pt x="520890" y="2992272"/>
                          <a:pt x="461749" y="3000233"/>
                          <a:pt x="409433" y="3009331"/>
                        </a:cubicBezTo>
                        <a:cubicBezTo>
                          <a:pt x="357116" y="3018430"/>
                          <a:pt x="327546" y="3024116"/>
                          <a:pt x="259307" y="3029803"/>
                        </a:cubicBezTo>
                        <a:cubicBezTo>
                          <a:pt x="191068" y="3035490"/>
                          <a:pt x="0" y="3043451"/>
                          <a:pt x="0" y="3043451"/>
                        </a:cubicBezTo>
                        <a:lnTo>
                          <a:pt x="0" y="3043451"/>
                        </a:lnTo>
                      </a:path>
                    </a:pathLst>
                  </a:custGeom>
                  <a:ln>
                    <a:solidFill>
                      <a:srgbClr val="3A6598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sp>
                <p:nvSpPr>
                  <p:cNvPr id="12" name="Полилиния 11"/>
                  <p:cNvSpPr/>
                  <p:nvPr/>
                </p:nvSpPr>
                <p:spPr>
                  <a:xfrm>
                    <a:off x="2751553" y="1278759"/>
                    <a:ext cx="2470245" cy="3043451"/>
                  </a:xfrm>
                  <a:custGeom>
                    <a:avLst/>
                    <a:gdLst>
                      <a:gd name="connsiteX0" fmla="*/ 2470245 w 2470245"/>
                      <a:gd name="connsiteY0" fmla="*/ 0 h 3043451"/>
                      <a:gd name="connsiteX1" fmla="*/ 2354239 w 2470245"/>
                      <a:gd name="connsiteY1" fmla="*/ 34119 h 3043451"/>
                      <a:gd name="connsiteX2" fmla="*/ 2292824 w 2470245"/>
                      <a:gd name="connsiteY2" fmla="*/ 81886 h 3043451"/>
                      <a:gd name="connsiteX3" fmla="*/ 2231409 w 2470245"/>
                      <a:gd name="connsiteY3" fmla="*/ 136478 h 3043451"/>
                      <a:gd name="connsiteX4" fmla="*/ 2169994 w 2470245"/>
                      <a:gd name="connsiteY4" fmla="*/ 225188 h 3043451"/>
                      <a:gd name="connsiteX5" fmla="*/ 2101755 w 2470245"/>
                      <a:gd name="connsiteY5" fmla="*/ 354842 h 3043451"/>
                      <a:gd name="connsiteX6" fmla="*/ 2047164 w 2470245"/>
                      <a:gd name="connsiteY6" fmla="*/ 470848 h 3043451"/>
                      <a:gd name="connsiteX7" fmla="*/ 1978925 w 2470245"/>
                      <a:gd name="connsiteY7" fmla="*/ 648269 h 3043451"/>
                      <a:gd name="connsiteX8" fmla="*/ 1903862 w 2470245"/>
                      <a:gd name="connsiteY8" fmla="*/ 846161 h 3043451"/>
                      <a:gd name="connsiteX9" fmla="*/ 1815152 w 2470245"/>
                      <a:gd name="connsiteY9" fmla="*/ 1173707 h 3043451"/>
                      <a:gd name="connsiteX10" fmla="*/ 1705970 w 2470245"/>
                      <a:gd name="connsiteY10" fmla="*/ 1671851 h 3043451"/>
                      <a:gd name="connsiteX11" fmla="*/ 1637731 w 2470245"/>
                      <a:gd name="connsiteY11" fmla="*/ 1883391 h 3043451"/>
                      <a:gd name="connsiteX12" fmla="*/ 1549021 w 2470245"/>
                      <a:gd name="connsiteY12" fmla="*/ 2094931 h 3043451"/>
                      <a:gd name="connsiteX13" fmla="*/ 1426191 w 2470245"/>
                      <a:gd name="connsiteY13" fmla="*/ 2286000 h 3043451"/>
                      <a:gd name="connsiteX14" fmla="*/ 1296537 w 2470245"/>
                      <a:gd name="connsiteY14" fmla="*/ 2463421 h 3043451"/>
                      <a:gd name="connsiteX15" fmla="*/ 1146412 w 2470245"/>
                      <a:gd name="connsiteY15" fmla="*/ 2620370 h 3043451"/>
                      <a:gd name="connsiteX16" fmla="*/ 982639 w 2470245"/>
                      <a:gd name="connsiteY16" fmla="*/ 2750024 h 3043451"/>
                      <a:gd name="connsiteX17" fmla="*/ 859809 w 2470245"/>
                      <a:gd name="connsiteY17" fmla="*/ 2831910 h 3043451"/>
                      <a:gd name="connsiteX18" fmla="*/ 723331 w 2470245"/>
                      <a:gd name="connsiteY18" fmla="*/ 2906973 h 3043451"/>
                      <a:gd name="connsiteX19" fmla="*/ 573206 w 2470245"/>
                      <a:gd name="connsiteY19" fmla="*/ 2975212 h 3043451"/>
                      <a:gd name="connsiteX20" fmla="*/ 409433 w 2470245"/>
                      <a:gd name="connsiteY20" fmla="*/ 3009331 h 3043451"/>
                      <a:gd name="connsiteX21" fmla="*/ 259307 w 2470245"/>
                      <a:gd name="connsiteY21" fmla="*/ 3029803 h 3043451"/>
                      <a:gd name="connsiteX22" fmla="*/ 0 w 2470245"/>
                      <a:gd name="connsiteY22" fmla="*/ 3043451 h 3043451"/>
                      <a:gd name="connsiteX23" fmla="*/ 0 w 2470245"/>
                      <a:gd name="connsiteY23" fmla="*/ 3043451 h 30434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</a:cxnLst>
                    <a:rect l="l" t="t" r="r" b="b"/>
                    <a:pathLst>
                      <a:path w="2470245" h="3043451">
                        <a:moveTo>
                          <a:pt x="2470245" y="0"/>
                        </a:moveTo>
                        <a:cubicBezTo>
                          <a:pt x="2427027" y="10235"/>
                          <a:pt x="2383809" y="20471"/>
                          <a:pt x="2354239" y="34119"/>
                        </a:cubicBezTo>
                        <a:cubicBezTo>
                          <a:pt x="2324669" y="47767"/>
                          <a:pt x="2313296" y="64826"/>
                          <a:pt x="2292824" y="81886"/>
                        </a:cubicBezTo>
                        <a:cubicBezTo>
                          <a:pt x="2272352" y="98946"/>
                          <a:pt x="2251881" y="112594"/>
                          <a:pt x="2231409" y="136478"/>
                        </a:cubicBezTo>
                        <a:cubicBezTo>
                          <a:pt x="2210937" y="160362"/>
                          <a:pt x="2191603" y="188794"/>
                          <a:pt x="2169994" y="225188"/>
                        </a:cubicBezTo>
                        <a:cubicBezTo>
                          <a:pt x="2148385" y="261582"/>
                          <a:pt x="2122227" y="313899"/>
                          <a:pt x="2101755" y="354842"/>
                        </a:cubicBezTo>
                        <a:cubicBezTo>
                          <a:pt x="2081283" y="395785"/>
                          <a:pt x="2067636" y="421944"/>
                          <a:pt x="2047164" y="470848"/>
                        </a:cubicBezTo>
                        <a:cubicBezTo>
                          <a:pt x="2026692" y="519752"/>
                          <a:pt x="2002809" y="585717"/>
                          <a:pt x="1978925" y="648269"/>
                        </a:cubicBezTo>
                        <a:cubicBezTo>
                          <a:pt x="1955041" y="710821"/>
                          <a:pt x="1931157" y="758588"/>
                          <a:pt x="1903862" y="846161"/>
                        </a:cubicBezTo>
                        <a:cubicBezTo>
                          <a:pt x="1876567" y="933734"/>
                          <a:pt x="1848134" y="1036092"/>
                          <a:pt x="1815152" y="1173707"/>
                        </a:cubicBezTo>
                        <a:cubicBezTo>
                          <a:pt x="1782170" y="1311322"/>
                          <a:pt x="1735540" y="1553570"/>
                          <a:pt x="1705970" y="1671851"/>
                        </a:cubicBezTo>
                        <a:cubicBezTo>
                          <a:pt x="1676400" y="1790132"/>
                          <a:pt x="1663889" y="1812878"/>
                          <a:pt x="1637731" y="1883391"/>
                        </a:cubicBezTo>
                        <a:cubicBezTo>
                          <a:pt x="1611573" y="1953904"/>
                          <a:pt x="1584278" y="2027830"/>
                          <a:pt x="1549021" y="2094931"/>
                        </a:cubicBezTo>
                        <a:cubicBezTo>
                          <a:pt x="1513764" y="2162033"/>
                          <a:pt x="1468272" y="2224585"/>
                          <a:pt x="1426191" y="2286000"/>
                        </a:cubicBezTo>
                        <a:cubicBezTo>
                          <a:pt x="1384110" y="2347415"/>
                          <a:pt x="1343167" y="2407693"/>
                          <a:pt x="1296537" y="2463421"/>
                        </a:cubicBezTo>
                        <a:cubicBezTo>
                          <a:pt x="1249907" y="2519149"/>
                          <a:pt x="1198728" y="2572603"/>
                          <a:pt x="1146412" y="2620370"/>
                        </a:cubicBezTo>
                        <a:cubicBezTo>
                          <a:pt x="1094096" y="2668137"/>
                          <a:pt x="1030406" y="2714767"/>
                          <a:pt x="982639" y="2750024"/>
                        </a:cubicBezTo>
                        <a:cubicBezTo>
                          <a:pt x="934872" y="2785281"/>
                          <a:pt x="903027" y="2805752"/>
                          <a:pt x="859809" y="2831910"/>
                        </a:cubicBezTo>
                        <a:cubicBezTo>
                          <a:pt x="816591" y="2858068"/>
                          <a:pt x="771098" y="2883089"/>
                          <a:pt x="723331" y="2906973"/>
                        </a:cubicBezTo>
                        <a:cubicBezTo>
                          <a:pt x="675564" y="2930857"/>
                          <a:pt x="625522" y="2958152"/>
                          <a:pt x="573206" y="2975212"/>
                        </a:cubicBezTo>
                        <a:cubicBezTo>
                          <a:pt x="520890" y="2992272"/>
                          <a:pt x="461749" y="3000233"/>
                          <a:pt x="409433" y="3009331"/>
                        </a:cubicBezTo>
                        <a:cubicBezTo>
                          <a:pt x="357116" y="3018430"/>
                          <a:pt x="327546" y="3024116"/>
                          <a:pt x="259307" y="3029803"/>
                        </a:cubicBezTo>
                        <a:cubicBezTo>
                          <a:pt x="191068" y="3035490"/>
                          <a:pt x="0" y="3043451"/>
                          <a:pt x="0" y="3043451"/>
                        </a:cubicBezTo>
                        <a:lnTo>
                          <a:pt x="0" y="3043451"/>
                        </a:lnTo>
                      </a:path>
                    </a:pathLst>
                  </a:custGeom>
                  <a:scene3d>
                    <a:camera prst="orthographicFront">
                      <a:rot lat="0" lon="10800000" rev="0"/>
                    </a:camera>
                    <a:lightRig rig="threePt" dir="t"/>
                  </a:scene3d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</p:grpSp>
            <p:grpSp>
              <p:nvGrpSpPr>
                <p:cNvPr id="3" name="Группа 2"/>
                <p:cNvGrpSpPr/>
                <p:nvPr/>
              </p:nvGrpSpPr>
              <p:grpSpPr>
                <a:xfrm>
                  <a:off x="4729690" y="3365216"/>
                  <a:ext cx="4665215" cy="690615"/>
                  <a:chOff x="4883935" y="2981005"/>
                  <a:chExt cx="4665215" cy="1225344"/>
                </a:xfrm>
              </p:grpSpPr>
              <p:sp>
                <p:nvSpPr>
                  <p:cNvPr id="13" name="Полилиния 12"/>
                  <p:cNvSpPr/>
                  <p:nvPr/>
                </p:nvSpPr>
                <p:spPr>
                  <a:xfrm>
                    <a:off x="4883935" y="2981005"/>
                    <a:ext cx="2338308" cy="1223137"/>
                  </a:xfrm>
                  <a:custGeom>
                    <a:avLst/>
                    <a:gdLst>
                      <a:gd name="connsiteX0" fmla="*/ 2470245 w 2470245"/>
                      <a:gd name="connsiteY0" fmla="*/ 0 h 3043451"/>
                      <a:gd name="connsiteX1" fmla="*/ 2354239 w 2470245"/>
                      <a:gd name="connsiteY1" fmla="*/ 34119 h 3043451"/>
                      <a:gd name="connsiteX2" fmla="*/ 2292824 w 2470245"/>
                      <a:gd name="connsiteY2" fmla="*/ 81886 h 3043451"/>
                      <a:gd name="connsiteX3" fmla="*/ 2231409 w 2470245"/>
                      <a:gd name="connsiteY3" fmla="*/ 136478 h 3043451"/>
                      <a:gd name="connsiteX4" fmla="*/ 2169994 w 2470245"/>
                      <a:gd name="connsiteY4" fmla="*/ 225188 h 3043451"/>
                      <a:gd name="connsiteX5" fmla="*/ 2101755 w 2470245"/>
                      <a:gd name="connsiteY5" fmla="*/ 354842 h 3043451"/>
                      <a:gd name="connsiteX6" fmla="*/ 2047164 w 2470245"/>
                      <a:gd name="connsiteY6" fmla="*/ 470848 h 3043451"/>
                      <a:gd name="connsiteX7" fmla="*/ 1978925 w 2470245"/>
                      <a:gd name="connsiteY7" fmla="*/ 648269 h 3043451"/>
                      <a:gd name="connsiteX8" fmla="*/ 1903862 w 2470245"/>
                      <a:gd name="connsiteY8" fmla="*/ 846161 h 3043451"/>
                      <a:gd name="connsiteX9" fmla="*/ 1815152 w 2470245"/>
                      <a:gd name="connsiteY9" fmla="*/ 1173707 h 3043451"/>
                      <a:gd name="connsiteX10" fmla="*/ 1705970 w 2470245"/>
                      <a:gd name="connsiteY10" fmla="*/ 1671851 h 3043451"/>
                      <a:gd name="connsiteX11" fmla="*/ 1637731 w 2470245"/>
                      <a:gd name="connsiteY11" fmla="*/ 1883391 h 3043451"/>
                      <a:gd name="connsiteX12" fmla="*/ 1549021 w 2470245"/>
                      <a:gd name="connsiteY12" fmla="*/ 2094931 h 3043451"/>
                      <a:gd name="connsiteX13" fmla="*/ 1426191 w 2470245"/>
                      <a:gd name="connsiteY13" fmla="*/ 2286000 h 3043451"/>
                      <a:gd name="connsiteX14" fmla="*/ 1296537 w 2470245"/>
                      <a:gd name="connsiteY14" fmla="*/ 2463421 h 3043451"/>
                      <a:gd name="connsiteX15" fmla="*/ 1146412 w 2470245"/>
                      <a:gd name="connsiteY15" fmla="*/ 2620370 h 3043451"/>
                      <a:gd name="connsiteX16" fmla="*/ 982639 w 2470245"/>
                      <a:gd name="connsiteY16" fmla="*/ 2750024 h 3043451"/>
                      <a:gd name="connsiteX17" fmla="*/ 859809 w 2470245"/>
                      <a:gd name="connsiteY17" fmla="*/ 2831910 h 3043451"/>
                      <a:gd name="connsiteX18" fmla="*/ 723331 w 2470245"/>
                      <a:gd name="connsiteY18" fmla="*/ 2906973 h 3043451"/>
                      <a:gd name="connsiteX19" fmla="*/ 573206 w 2470245"/>
                      <a:gd name="connsiteY19" fmla="*/ 2975212 h 3043451"/>
                      <a:gd name="connsiteX20" fmla="*/ 409433 w 2470245"/>
                      <a:gd name="connsiteY20" fmla="*/ 3009331 h 3043451"/>
                      <a:gd name="connsiteX21" fmla="*/ 259307 w 2470245"/>
                      <a:gd name="connsiteY21" fmla="*/ 3029803 h 3043451"/>
                      <a:gd name="connsiteX22" fmla="*/ 0 w 2470245"/>
                      <a:gd name="connsiteY22" fmla="*/ 3043451 h 3043451"/>
                      <a:gd name="connsiteX23" fmla="*/ 0 w 2470245"/>
                      <a:gd name="connsiteY23" fmla="*/ 3043451 h 30434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</a:cxnLst>
                    <a:rect l="l" t="t" r="r" b="b"/>
                    <a:pathLst>
                      <a:path w="2470245" h="3043451">
                        <a:moveTo>
                          <a:pt x="2470245" y="0"/>
                        </a:moveTo>
                        <a:cubicBezTo>
                          <a:pt x="2427027" y="10235"/>
                          <a:pt x="2383809" y="20471"/>
                          <a:pt x="2354239" y="34119"/>
                        </a:cubicBezTo>
                        <a:cubicBezTo>
                          <a:pt x="2324669" y="47767"/>
                          <a:pt x="2313296" y="64826"/>
                          <a:pt x="2292824" y="81886"/>
                        </a:cubicBezTo>
                        <a:cubicBezTo>
                          <a:pt x="2272352" y="98946"/>
                          <a:pt x="2251881" y="112594"/>
                          <a:pt x="2231409" y="136478"/>
                        </a:cubicBezTo>
                        <a:cubicBezTo>
                          <a:pt x="2210937" y="160362"/>
                          <a:pt x="2191603" y="188794"/>
                          <a:pt x="2169994" y="225188"/>
                        </a:cubicBezTo>
                        <a:cubicBezTo>
                          <a:pt x="2148385" y="261582"/>
                          <a:pt x="2122227" y="313899"/>
                          <a:pt x="2101755" y="354842"/>
                        </a:cubicBezTo>
                        <a:cubicBezTo>
                          <a:pt x="2081283" y="395785"/>
                          <a:pt x="2067636" y="421944"/>
                          <a:pt x="2047164" y="470848"/>
                        </a:cubicBezTo>
                        <a:cubicBezTo>
                          <a:pt x="2026692" y="519752"/>
                          <a:pt x="2002809" y="585717"/>
                          <a:pt x="1978925" y="648269"/>
                        </a:cubicBezTo>
                        <a:cubicBezTo>
                          <a:pt x="1955041" y="710821"/>
                          <a:pt x="1931157" y="758588"/>
                          <a:pt x="1903862" y="846161"/>
                        </a:cubicBezTo>
                        <a:cubicBezTo>
                          <a:pt x="1876567" y="933734"/>
                          <a:pt x="1848134" y="1036092"/>
                          <a:pt x="1815152" y="1173707"/>
                        </a:cubicBezTo>
                        <a:cubicBezTo>
                          <a:pt x="1782170" y="1311322"/>
                          <a:pt x="1735540" y="1553570"/>
                          <a:pt x="1705970" y="1671851"/>
                        </a:cubicBezTo>
                        <a:cubicBezTo>
                          <a:pt x="1676400" y="1790132"/>
                          <a:pt x="1663889" y="1812878"/>
                          <a:pt x="1637731" y="1883391"/>
                        </a:cubicBezTo>
                        <a:cubicBezTo>
                          <a:pt x="1611573" y="1953904"/>
                          <a:pt x="1584278" y="2027830"/>
                          <a:pt x="1549021" y="2094931"/>
                        </a:cubicBezTo>
                        <a:cubicBezTo>
                          <a:pt x="1513764" y="2162033"/>
                          <a:pt x="1468272" y="2224585"/>
                          <a:pt x="1426191" y="2286000"/>
                        </a:cubicBezTo>
                        <a:cubicBezTo>
                          <a:pt x="1384110" y="2347415"/>
                          <a:pt x="1343167" y="2407693"/>
                          <a:pt x="1296537" y="2463421"/>
                        </a:cubicBezTo>
                        <a:cubicBezTo>
                          <a:pt x="1249907" y="2519149"/>
                          <a:pt x="1198728" y="2572603"/>
                          <a:pt x="1146412" y="2620370"/>
                        </a:cubicBezTo>
                        <a:cubicBezTo>
                          <a:pt x="1094096" y="2668137"/>
                          <a:pt x="1030406" y="2714767"/>
                          <a:pt x="982639" y="2750024"/>
                        </a:cubicBezTo>
                        <a:cubicBezTo>
                          <a:pt x="934872" y="2785281"/>
                          <a:pt x="903027" y="2805752"/>
                          <a:pt x="859809" y="2831910"/>
                        </a:cubicBezTo>
                        <a:cubicBezTo>
                          <a:pt x="816591" y="2858068"/>
                          <a:pt x="771098" y="2883089"/>
                          <a:pt x="723331" y="2906973"/>
                        </a:cubicBezTo>
                        <a:cubicBezTo>
                          <a:pt x="675564" y="2930857"/>
                          <a:pt x="625522" y="2958152"/>
                          <a:pt x="573206" y="2975212"/>
                        </a:cubicBezTo>
                        <a:cubicBezTo>
                          <a:pt x="520890" y="2992272"/>
                          <a:pt x="461749" y="3000233"/>
                          <a:pt x="409433" y="3009331"/>
                        </a:cubicBezTo>
                        <a:cubicBezTo>
                          <a:pt x="357116" y="3018430"/>
                          <a:pt x="327546" y="3024116"/>
                          <a:pt x="259307" y="3029803"/>
                        </a:cubicBezTo>
                        <a:cubicBezTo>
                          <a:pt x="191068" y="3035490"/>
                          <a:pt x="0" y="3043451"/>
                          <a:pt x="0" y="3043451"/>
                        </a:cubicBezTo>
                        <a:lnTo>
                          <a:pt x="0" y="3043451"/>
                        </a:lnTo>
                      </a:path>
                    </a:pathLst>
                  </a:custGeom>
                  <a:ln>
                    <a:solidFill>
                      <a:srgbClr val="81A042"/>
                    </a:solidFill>
                  </a:ln>
                  <a:effectLst/>
                </p:spPr>
                <p:style>
                  <a:lnRef idx="2">
                    <a:schemeClr val="accent3"/>
                  </a:lnRef>
                  <a:fillRef idx="0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sp>
                <p:nvSpPr>
                  <p:cNvPr id="14" name="Полилиния 13"/>
                  <p:cNvSpPr/>
                  <p:nvPr/>
                </p:nvSpPr>
                <p:spPr>
                  <a:xfrm>
                    <a:off x="7210842" y="2983212"/>
                    <a:ext cx="2338308" cy="1223137"/>
                  </a:xfrm>
                  <a:custGeom>
                    <a:avLst/>
                    <a:gdLst>
                      <a:gd name="connsiteX0" fmla="*/ 2470245 w 2470245"/>
                      <a:gd name="connsiteY0" fmla="*/ 0 h 3043451"/>
                      <a:gd name="connsiteX1" fmla="*/ 2354239 w 2470245"/>
                      <a:gd name="connsiteY1" fmla="*/ 34119 h 3043451"/>
                      <a:gd name="connsiteX2" fmla="*/ 2292824 w 2470245"/>
                      <a:gd name="connsiteY2" fmla="*/ 81886 h 3043451"/>
                      <a:gd name="connsiteX3" fmla="*/ 2231409 w 2470245"/>
                      <a:gd name="connsiteY3" fmla="*/ 136478 h 3043451"/>
                      <a:gd name="connsiteX4" fmla="*/ 2169994 w 2470245"/>
                      <a:gd name="connsiteY4" fmla="*/ 225188 h 3043451"/>
                      <a:gd name="connsiteX5" fmla="*/ 2101755 w 2470245"/>
                      <a:gd name="connsiteY5" fmla="*/ 354842 h 3043451"/>
                      <a:gd name="connsiteX6" fmla="*/ 2047164 w 2470245"/>
                      <a:gd name="connsiteY6" fmla="*/ 470848 h 3043451"/>
                      <a:gd name="connsiteX7" fmla="*/ 1978925 w 2470245"/>
                      <a:gd name="connsiteY7" fmla="*/ 648269 h 3043451"/>
                      <a:gd name="connsiteX8" fmla="*/ 1903862 w 2470245"/>
                      <a:gd name="connsiteY8" fmla="*/ 846161 h 3043451"/>
                      <a:gd name="connsiteX9" fmla="*/ 1815152 w 2470245"/>
                      <a:gd name="connsiteY9" fmla="*/ 1173707 h 3043451"/>
                      <a:gd name="connsiteX10" fmla="*/ 1705970 w 2470245"/>
                      <a:gd name="connsiteY10" fmla="*/ 1671851 h 3043451"/>
                      <a:gd name="connsiteX11" fmla="*/ 1637731 w 2470245"/>
                      <a:gd name="connsiteY11" fmla="*/ 1883391 h 3043451"/>
                      <a:gd name="connsiteX12" fmla="*/ 1549021 w 2470245"/>
                      <a:gd name="connsiteY12" fmla="*/ 2094931 h 3043451"/>
                      <a:gd name="connsiteX13" fmla="*/ 1426191 w 2470245"/>
                      <a:gd name="connsiteY13" fmla="*/ 2286000 h 3043451"/>
                      <a:gd name="connsiteX14" fmla="*/ 1296537 w 2470245"/>
                      <a:gd name="connsiteY14" fmla="*/ 2463421 h 3043451"/>
                      <a:gd name="connsiteX15" fmla="*/ 1146412 w 2470245"/>
                      <a:gd name="connsiteY15" fmla="*/ 2620370 h 3043451"/>
                      <a:gd name="connsiteX16" fmla="*/ 982639 w 2470245"/>
                      <a:gd name="connsiteY16" fmla="*/ 2750024 h 3043451"/>
                      <a:gd name="connsiteX17" fmla="*/ 859809 w 2470245"/>
                      <a:gd name="connsiteY17" fmla="*/ 2831910 h 3043451"/>
                      <a:gd name="connsiteX18" fmla="*/ 723331 w 2470245"/>
                      <a:gd name="connsiteY18" fmla="*/ 2906973 h 3043451"/>
                      <a:gd name="connsiteX19" fmla="*/ 573206 w 2470245"/>
                      <a:gd name="connsiteY19" fmla="*/ 2975212 h 3043451"/>
                      <a:gd name="connsiteX20" fmla="*/ 409433 w 2470245"/>
                      <a:gd name="connsiteY20" fmla="*/ 3009331 h 3043451"/>
                      <a:gd name="connsiteX21" fmla="*/ 259307 w 2470245"/>
                      <a:gd name="connsiteY21" fmla="*/ 3029803 h 3043451"/>
                      <a:gd name="connsiteX22" fmla="*/ 0 w 2470245"/>
                      <a:gd name="connsiteY22" fmla="*/ 3043451 h 3043451"/>
                      <a:gd name="connsiteX23" fmla="*/ 0 w 2470245"/>
                      <a:gd name="connsiteY23" fmla="*/ 3043451 h 30434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</a:cxnLst>
                    <a:rect l="l" t="t" r="r" b="b"/>
                    <a:pathLst>
                      <a:path w="2470245" h="3043451">
                        <a:moveTo>
                          <a:pt x="2470245" y="0"/>
                        </a:moveTo>
                        <a:cubicBezTo>
                          <a:pt x="2427027" y="10235"/>
                          <a:pt x="2383809" y="20471"/>
                          <a:pt x="2354239" y="34119"/>
                        </a:cubicBezTo>
                        <a:cubicBezTo>
                          <a:pt x="2324669" y="47767"/>
                          <a:pt x="2313296" y="64826"/>
                          <a:pt x="2292824" y="81886"/>
                        </a:cubicBezTo>
                        <a:cubicBezTo>
                          <a:pt x="2272352" y="98946"/>
                          <a:pt x="2251881" y="112594"/>
                          <a:pt x="2231409" y="136478"/>
                        </a:cubicBezTo>
                        <a:cubicBezTo>
                          <a:pt x="2210937" y="160362"/>
                          <a:pt x="2191603" y="188794"/>
                          <a:pt x="2169994" y="225188"/>
                        </a:cubicBezTo>
                        <a:cubicBezTo>
                          <a:pt x="2148385" y="261582"/>
                          <a:pt x="2122227" y="313899"/>
                          <a:pt x="2101755" y="354842"/>
                        </a:cubicBezTo>
                        <a:cubicBezTo>
                          <a:pt x="2081283" y="395785"/>
                          <a:pt x="2067636" y="421944"/>
                          <a:pt x="2047164" y="470848"/>
                        </a:cubicBezTo>
                        <a:cubicBezTo>
                          <a:pt x="2026692" y="519752"/>
                          <a:pt x="2002809" y="585717"/>
                          <a:pt x="1978925" y="648269"/>
                        </a:cubicBezTo>
                        <a:cubicBezTo>
                          <a:pt x="1955041" y="710821"/>
                          <a:pt x="1931157" y="758588"/>
                          <a:pt x="1903862" y="846161"/>
                        </a:cubicBezTo>
                        <a:cubicBezTo>
                          <a:pt x="1876567" y="933734"/>
                          <a:pt x="1848134" y="1036092"/>
                          <a:pt x="1815152" y="1173707"/>
                        </a:cubicBezTo>
                        <a:cubicBezTo>
                          <a:pt x="1782170" y="1311322"/>
                          <a:pt x="1735540" y="1553570"/>
                          <a:pt x="1705970" y="1671851"/>
                        </a:cubicBezTo>
                        <a:cubicBezTo>
                          <a:pt x="1676400" y="1790132"/>
                          <a:pt x="1663889" y="1812878"/>
                          <a:pt x="1637731" y="1883391"/>
                        </a:cubicBezTo>
                        <a:cubicBezTo>
                          <a:pt x="1611573" y="1953904"/>
                          <a:pt x="1584278" y="2027830"/>
                          <a:pt x="1549021" y="2094931"/>
                        </a:cubicBezTo>
                        <a:cubicBezTo>
                          <a:pt x="1513764" y="2162033"/>
                          <a:pt x="1468272" y="2224585"/>
                          <a:pt x="1426191" y="2286000"/>
                        </a:cubicBezTo>
                        <a:cubicBezTo>
                          <a:pt x="1384110" y="2347415"/>
                          <a:pt x="1343167" y="2407693"/>
                          <a:pt x="1296537" y="2463421"/>
                        </a:cubicBezTo>
                        <a:cubicBezTo>
                          <a:pt x="1249907" y="2519149"/>
                          <a:pt x="1198728" y="2572603"/>
                          <a:pt x="1146412" y="2620370"/>
                        </a:cubicBezTo>
                        <a:cubicBezTo>
                          <a:pt x="1094096" y="2668137"/>
                          <a:pt x="1030406" y="2714767"/>
                          <a:pt x="982639" y="2750024"/>
                        </a:cubicBezTo>
                        <a:cubicBezTo>
                          <a:pt x="934872" y="2785281"/>
                          <a:pt x="903027" y="2805752"/>
                          <a:pt x="859809" y="2831910"/>
                        </a:cubicBezTo>
                        <a:cubicBezTo>
                          <a:pt x="816591" y="2858068"/>
                          <a:pt x="771098" y="2883089"/>
                          <a:pt x="723331" y="2906973"/>
                        </a:cubicBezTo>
                        <a:cubicBezTo>
                          <a:pt x="675564" y="2930857"/>
                          <a:pt x="625522" y="2958152"/>
                          <a:pt x="573206" y="2975212"/>
                        </a:cubicBezTo>
                        <a:cubicBezTo>
                          <a:pt x="520890" y="2992272"/>
                          <a:pt x="461749" y="3000233"/>
                          <a:pt x="409433" y="3009331"/>
                        </a:cubicBezTo>
                        <a:cubicBezTo>
                          <a:pt x="357116" y="3018430"/>
                          <a:pt x="327546" y="3024116"/>
                          <a:pt x="259307" y="3029803"/>
                        </a:cubicBezTo>
                        <a:cubicBezTo>
                          <a:pt x="191068" y="3035490"/>
                          <a:pt x="0" y="3043451"/>
                          <a:pt x="0" y="3043451"/>
                        </a:cubicBezTo>
                        <a:lnTo>
                          <a:pt x="0" y="3043451"/>
                        </a:lnTo>
                      </a:path>
                    </a:pathLst>
                  </a:custGeom>
                  <a:scene3d>
                    <a:camera prst="orthographicFront">
                      <a:rot lat="0" lon="10800000" rev="0"/>
                    </a:camera>
                    <a:lightRig rig="threePt" dir="t"/>
                  </a:scene3d>
                </p:spPr>
                <p:style>
                  <a:lnRef idx="2">
                    <a:schemeClr val="accent3"/>
                  </a:lnRef>
                  <a:fillRef idx="0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</p:grpSp>
          </p:grpSp>
          <p:grpSp>
            <p:nvGrpSpPr>
              <p:cNvPr id="5" name="Группа 4"/>
              <p:cNvGrpSpPr/>
              <p:nvPr/>
            </p:nvGrpSpPr>
            <p:grpSpPr>
              <a:xfrm>
                <a:off x="7484608" y="2542674"/>
                <a:ext cx="2465812" cy="2062374"/>
                <a:chOff x="6022932" y="1666406"/>
                <a:chExt cx="2465812" cy="2062374"/>
              </a:xfrm>
            </p:grpSpPr>
            <p:sp>
              <p:nvSpPr>
                <p:cNvPr id="15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6493519" y="1873325"/>
                  <a:ext cx="585188" cy="307777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ru-RU" sz="1400" dirty="0">
                      <a:latin typeface="+mn-lt"/>
                    </a:rPr>
                    <a:t>«В»</a:t>
                  </a:r>
                </a:p>
              </p:txBody>
            </p:sp>
            <p:sp>
              <p:nvSpPr>
                <p:cNvPr id="16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6493519" y="1666406"/>
                  <a:ext cx="516410" cy="307777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ru-RU" sz="1400" dirty="0">
                      <a:latin typeface="+mn-lt"/>
                    </a:rPr>
                    <a:t>«А»</a:t>
                  </a:r>
                </a:p>
              </p:txBody>
            </p:sp>
            <p:cxnSp>
              <p:nvCxnSpPr>
                <p:cNvPr id="17" name="Прямая со стрелкой 16"/>
                <p:cNvCxnSpPr/>
                <p:nvPr/>
              </p:nvCxnSpPr>
              <p:spPr bwMode="auto">
                <a:xfrm flipH="1">
                  <a:off x="6271223" y="2062629"/>
                  <a:ext cx="285059" cy="519097"/>
                </a:xfrm>
                <a:prstGeom prst="straightConnector1">
                  <a:avLst/>
                </a:prstGeom>
                <a:ln>
                  <a:headEnd type="none" w="med" len="med"/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Прямая со стрелкой 17"/>
                <p:cNvCxnSpPr/>
                <p:nvPr/>
              </p:nvCxnSpPr>
              <p:spPr bwMode="auto">
                <a:xfrm flipH="1">
                  <a:off x="6022932" y="1833503"/>
                  <a:ext cx="496582" cy="229126"/>
                </a:xfrm>
                <a:prstGeom prst="straightConnector1">
                  <a:avLst/>
                </a:prstGeom>
                <a:ln>
                  <a:headEnd type="none" w="med" len="med"/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3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7292125" y="3421003"/>
                  <a:ext cx="1196619" cy="307777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GB" sz="1400" b="1" i="1" dirty="0" err="1">
                      <a:latin typeface="+mn-lt"/>
                    </a:rPr>
                    <a:t>Daromadlilik</a:t>
                  </a:r>
                  <a:endParaRPr lang="ru-RU" sz="1400" b="1" i="1" dirty="0">
                    <a:latin typeface="+mn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919356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>
                <a:solidFill>
                  <a:srgbClr val="003F82"/>
                </a:solidFill>
                <a:latin typeface="+mn-lt"/>
              </a:rPr>
              <a:t>1928-2008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yillar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davomida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Amerika fond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bozorida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qimmatli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qog'ozlarning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uz-Latn-UZ" sz="2200" b="1" dirty="0" smtClean="0">
                <a:solidFill>
                  <a:srgbClr val="003F82"/>
                </a:solidFill>
                <a:latin typeface="+mn-lt"/>
              </a:rPr>
              <a:t>riskl</a:t>
            </a:r>
            <a:r>
              <a:rPr lang="en-GB" sz="2200" b="1" dirty="0" err="1" smtClean="0">
                <a:solidFill>
                  <a:srgbClr val="003F82"/>
                </a:solidFill>
                <a:latin typeface="+mn-lt"/>
              </a:rPr>
              <a:t>iligi</a:t>
            </a:r>
            <a:r>
              <a:rPr lang="en-GB" sz="2200" b="1" dirty="0" smtClean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daromadliligi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.</a:t>
            </a:r>
            <a:endParaRPr lang="ru-RU" sz="2200" b="1" dirty="0">
              <a:solidFill>
                <a:srgbClr val="003F82"/>
              </a:solidFill>
              <a:latin typeface="+mn-lt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125001"/>
              </p:ext>
            </p:extLst>
          </p:nvPr>
        </p:nvGraphicFramePr>
        <p:xfrm>
          <a:off x="1841500" y="1544637"/>
          <a:ext cx="5461000" cy="2705100"/>
        </p:xfrm>
        <a:graphic>
          <a:graphicData uri="http://schemas.openxmlformats.org/drawingml/2006/table">
            <a:tbl>
              <a:tblPr/>
              <a:tblGrid>
                <a:gridCol w="1727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44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446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446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0763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Qimmat</a:t>
                      </a:r>
                      <a:r>
                        <a:rPr lang="en-GB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baho</a:t>
                      </a:r>
                      <a:r>
                        <a:rPr lang="en-GB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qog'ozlar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O'rtacha</a:t>
                      </a:r>
                      <a:r>
                        <a:rPr lang="en-GB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yillik</a:t>
                      </a:r>
                      <a:r>
                        <a:rPr lang="en-GB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uz-Latn-U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daromad</a:t>
                      </a:r>
                      <a:r>
                        <a:rPr lang="en-GB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Risk </a:t>
                      </a:r>
                      <a:endParaRPr lang="uz-Latn-UZ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rtl="0" fontAlgn="ctr"/>
                      <a:r>
                        <a:rPr lang="en-GB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mukofoti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z-Latn-U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Risk</a:t>
                      </a:r>
                      <a:r>
                        <a:rPr lang="en-GB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</a:t>
                      </a:r>
                      <a:r>
                        <a:rPr lang="en-GB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standart</a:t>
                      </a:r>
                      <a:r>
                        <a:rPr lang="en-GB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og'ish</a:t>
                      </a:r>
                      <a:r>
                        <a:rPr lang="en-GB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1. </a:t>
                      </a:r>
                      <a:r>
                        <a:rPr lang="en-GB" sz="1600" b="1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G'aznachilik</a:t>
                      </a:r>
                      <a:r>
                        <a:rPr lang="en-GB" sz="16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veksellari</a:t>
                      </a:r>
                      <a:endParaRPr lang="ru-RU" sz="1600" b="1" i="0" u="none" strike="noStrike" dirty="0">
                        <a:solidFill>
                          <a:srgbClr val="4A4A4A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3,74%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3,02%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096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2. </a:t>
                      </a:r>
                      <a:r>
                        <a:rPr lang="en-GB" sz="16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10 </a:t>
                      </a:r>
                      <a:r>
                        <a:rPr lang="en-GB" sz="1600" b="1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yillik</a:t>
                      </a:r>
                      <a:r>
                        <a:rPr lang="en-GB" sz="16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davlat</a:t>
                      </a:r>
                      <a:r>
                        <a:rPr lang="en-GB" sz="16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obligatsiyalari</a:t>
                      </a:r>
                      <a:endParaRPr lang="ru-RU" sz="1600" b="1" i="0" u="none" strike="noStrike" dirty="0">
                        <a:solidFill>
                          <a:srgbClr val="4A4A4A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5,45%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1,71%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7,61%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3. </a:t>
                      </a:r>
                      <a:r>
                        <a:rPr lang="en-GB" sz="1600" b="1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Aksiya</a:t>
                      </a:r>
                      <a:endParaRPr lang="ru-RU" sz="1600" b="1" i="0" u="none" strike="noStrike" dirty="0">
                        <a:solidFill>
                          <a:srgbClr val="4A4A4A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10,18%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6,44%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19,53%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12685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Xavf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daromad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o'rtasidagi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bog'liqlik</a:t>
            </a:r>
            <a:endParaRPr lang="ru-RU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30" name="Group 3"/>
          <p:cNvGrpSpPr>
            <a:grpSpLocks/>
          </p:cNvGrpSpPr>
          <p:nvPr/>
        </p:nvGrpSpPr>
        <p:grpSpPr bwMode="auto">
          <a:xfrm>
            <a:off x="1737423" y="1300956"/>
            <a:ext cx="5669154" cy="3420051"/>
            <a:chOff x="158" y="1340"/>
            <a:chExt cx="5480" cy="2537"/>
          </a:xfrm>
        </p:grpSpPr>
        <p:sp>
          <p:nvSpPr>
            <p:cNvPr id="31" name="Line 4"/>
            <p:cNvSpPr>
              <a:spLocks noChangeShapeType="1"/>
            </p:cNvSpPr>
            <p:nvPr/>
          </p:nvSpPr>
          <p:spPr bwMode="auto">
            <a:xfrm>
              <a:off x="988" y="1389"/>
              <a:ext cx="0" cy="2223"/>
            </a:xfrm>
            <a:prstGeom prst="line">
              <a:avLst/>
            </a:prstGeom>
            <a:ln>
              <a:headEnd type="triangle"/>
              <a:tailEnd type="none" w="med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Line 5"/>
            <p:cNvSpPr>
              <a:spLocks noChangeShapeType="1"/>
            </p:cNvSpPr>
            <p:nvPr/>
          </p:nvSpPr>
          <p:spPr bwMode="auto">
            <a:xfrm>
              <a:off x="988" y="3612"/>
              <a:ext cx="3947" cy="0"/>
            </a:xfrm>
            <a:prstGeom prst="line">
              <a:avLst/>
            </a:prstGeom>
            <a:ln>
              <a:headEnd type="none"/>
              <a:tailEnd type="triangle" w="med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Line 6"/>
            <p:cNvSpPr>
              <a:spLocks noChangeShapeType="1"/>
            </p:cNvSpPr>
            <p:nvPr/>
          </p:nvSpPr>
          <p:spPr bwMode="auto">
            <a:xfrm flipV="1">
              <a:off x="988" y="1888"/>
              <a:ext cx="2540" cy="1043"/>
            </a:xfrm>
            <a:prstGeom prst="line">
              <a:avLst/>
            </a:prstGeom>
            <a:ln>
              <a:headEnd/>
              <a:tailEnd type="non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Line 7"/>
            <p:cNvSpPr>
              <a:spLocks noChangeShapeType="1"/>
            </p:cNvSpPr>
            <p:nvPr/>
          </p:nvSpPr>
          <p:spPr bwMode="auto">
            <a:xfrm>
              <a:off x="988" y="2251"/>
              <a:ext cx="163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/>
              <a:tailEnd type="none" w="med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Line 8"/>
            <p:cNvSpPr>
              <a:spLocks noChangeShapeType="1"/>
            </p:cNvSpPr>
            <p:nvPr/>
          </p:nvSpPr>
          <p:spPr bwMode="auto">
            <a:xfrm flipV="1">
              <a:off x="1034" y="2931"/>
              <a:ext cx="1588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/>
              <a:tailEnd type="none" w="med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Line 10"/>
            <p:cNvSpPr>
              <a:spLocks noChangeShapeType="1"/>
            </p:cNvSpPr>
            <p:nvPr/>
          </p:nvSpPr>
          <p:spPr bwMode="auto">
            <a:xfrm flipH="1">
              <a:off x="987" y="2931"/>
              <a:ext cx="4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AutoShape 11"/>
            <p:cNvSpPr>
              <a:spLocks/>
            </p:cNvSpPr>
            <p:nvPr/>
          </p:nvSpPr>
          <p:spPr bwMode="auto">
            <a:xfrm>
              <a:off x="2666" y="2266"/>
              <a:ext cx="181" cy="665"/>
            </a:xfrm>
            <a:prstGeom prst="rightBrace">
              <a:avLst>
                <a:gd name="adj1" fmla="val 27164"/>
                <a:gd name="adj2" fmla="val 50000"/>
              </a:avLst>
            </a:prstGeom>
            <a:noFill/>
            <a:ln w="19050">
              <a:solidFill>
                <a:srgbClr val="000000"/>
              </a:solidFill>
              <a:round/>
              <a:headEnd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Rectangle 12"/>
            <p:cNvSpPr>
              <a:spLocks noChangeArrowheads="1"/>
            </p:cNvSpPr>
            <p:nvPr/>
          </p:nvSpPr>
          <p:spPr bwMode="auto">
            <a:xfrm>
              <a:off x="4572" y="3626"/>
              <a:ext cx="1066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chemeClr val="bg2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ru-RU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 </a:t>
              </a:r>
              <a:r>
                <a:rPr kumimoji="0" lang="uz-Latn-UZ" altLang="ru-RU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rPr>
                <a:t>Risk</a:t>
              </a:r>
              <a:r>
                <a:rPr kumimoji="0" lang="ru-RU" altLang="ru-RU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rPr>
                <a:t> </a:t>
              </a:r>
              <a:r>
                <a:rPr kumimoji="0" lang="en-US" altLang="ru-RU" sz="16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rPr>
                <a:t>(R)</a:t>
              </a:r>
              <a:endParaRPr kumimoji="0" lang="ru-RU" altLang="ru-RU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endParaRPr>
            </a:p>
          </p:txBody>
        </p:sp>
        <p:sp>
          <p:nvSpPr>
            <p:cNvPr id="40" name="Line 13"/>
            <p:cNvSpPr>
              <a:spLocks noChangeShapeType="1"/>
            </p:cNvSpPr>
            <p:nvPr/>
          </p:nvSpPr>
          <p:spPr bwMode="auto">
            <a:xfrm>
              <a:off x="2621" y="2251"/>
              <a:ext cx="0" cy="136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/>
              <a:tailEnd type="none" w="med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Rectangle 14"/>
            <p:cNvSpPr>
              <a:spLocks noChangeArrowheads="1"/>
            </p:cNvSpPr>
            <p:nvPr/>
          </p:nvSpPr>
          <p:spPr bwMode="auto">
            <a:xfrm>
              <a:off x="2394" y="3634"/>
              <a:ext cx="45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chemeClr val="bg2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ru-RU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R</a:t>
              </a:r>
              <a:r>
                <a:rPr kumimoji="0" lang="en-US" alt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1</a:t>
              </a:r>
              <a:endParaRPr kumimoji="0" lang="ru-RU" alt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Rectangle 15"/>
            <p:cNvSpPr>
              <a:spLocks noChangeArrowheads="1"/>
            </p:cNvSpPr>
            <p:nvPr/>
          </p:nvSpPr>
          <p:spPr bwMode="auto">
            <a:xfrm>
              <a:off x="625" y="3626"/>
              <a:ext cx="45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chemeClr val="bg2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ru-RU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R</a:t>
              </a:r>
              <a:r>
                <a:rPr kumimoji="0" lang="en-US" alt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0</a:t>
              </a:r>
              <a:endParaRPr kumimoji="0" lang="ru-RU" alt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Rectangle 16"/>
            <p:cNvSpPr>
              <a:spLocks noChangeArrowheads="1"/>
            </p:cNvSpPr>
            <p:nvPr/>
          </p:nvSpPr>
          <p:spPr bwMode="auto">
            <a:xfrm>
              <a:off x="534" y="2795"/>
              <a:ext cx="40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chemeClr val="bg2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ru-RU" sz="1600" b="0" i="1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r</a:t>
              </a:r>
              <a:r>
                <a:rPr kumimoji="0" lang="en-US" altLang="ru-RU" sz="1600" b="0" i="1" u="none" strike="noStrike" kern="0" cap="none" spc="0" normalizeH="0" baseline="-2500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0</a:t>
              </a:r>
              <a:endParaRPr kumimoji="0" lang="ru-RU" altLang="ru-RU" sz="1600" b="0" i="1" u="none" strike="noStrike" kern="0" cap="none" spc="0" normalizeH="0" baseline="-25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Rectangle 17"/>
            <p:cNvSpPr>
              <a:spLocks noChangeArrowheads="1"/>
            </p:cNvSpPr>
            <p:nvPr/>
          </p:nvSpPr>
          <p:spPr bwMode="auto">
            <a:xfrm>
              <a:off x="534" y="2145"/>
              <a:ext cx="40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chemeClr val="bg2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ru-RU" sz="1600" b="0" i="1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r</a:t>
              </a:r>
              <a:r>
                <a:rPr kumimoji="0" lang="en-US" altLang="ru-RU" sz="1600" b="0" i="1" u="none" strike="noStrike" kern="0" cap="none" spc="0" normalizeH="0" baseline="-2500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1</a:t>
              </a:r>
              <a:endParaRPr kumimoji="0" lang="ru-RU" altLang="ru-RU" sz="1600" b="0" i="1" u="none" strike="noStrike" kern="0" cap="none" spc="0" normalizeH="0" baseline="-25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Rectangle 19"/>
            <p:cNvSpPr>
              <a:spLocks noChangeArrowheads="1"/>
            </p:cNvSpPr>
            <p:nvPr/>
          </p:nvSpPr>
          <p:spPr bwMode="auto">
            <a:xfrm>
              <a:off x="158" y="1340"/>
              <a:ext cx="837" cy="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chemeClr val="bg2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altLang="ru-RU" sz="1600" b="1" kern="0" dirty="0" err="1">
                  <a:solidFill>
                    <a:sysClr val="windowText" lastClr="000000"/>
                  </a:solidFill>
                  <a:latin typeface="+mn-lt"/>
                </a:rPr>
                <a:t>Daromadlilik</a:t>
              </a:r>
              <a:r>
                <a:rPr lang="en-GB" altLang="ru-RU" sz="1600" b="1" kern="0" dirty="0">
                  <a:solidFill>
                    <a:sysClr val="windowText" lastClr="000000"/>
                  </a:solidFill>
                  <a:latin typeface="+mn-lt"/>
                </a:rPr>
                <a:t> </a:t>
              </a:r>
              <a:r>
                <a:rPr kumimoji="0" lang="ru-RU" altLang="ru-RU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rPr>
                <a:t>%</a:t>
              </a:r>
              <a:endParaRPr kumimoji="0" lang="ru-RU" altLang="ru-RU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endParaRPr>
            </a:p>
          </p:txBody>
        </p:sp>
        <p:grpSp>
          <p:nvGrpSpPr>
            <p:cNvPr id="47" name="Group 20"/>
            <p:cNvGrpSpPr>
              <a:grpSpLocks/>
            </p:cNvGrpSpPr>
            <p:nvPr/>
          </p:nvGrpSpPr>
          <p:grpSpPr bwMode="auto">
            <a:xfrm>
              <a:off x="2882" y="2432"/>
              <a:ext cx="1690" cy="565"/>
              <a:chOff x="2882" y="2432"/>
              <a:chExt cx="1690" cy="565"/>
            </a:xfrm>
          </p:grpSpPr>
          <p:sp>
            <p:nvSpPr>
              <p:cNvPr id="48" name="Rectangle 21"/>
              <p:cNvSpPr>
                <a:spLocks noChangeArrowheads="1"/>
              </p:cNvSpPr>
              <p:nvPr/>
            </p:nvSpPr>
            <p:spPr bwMode="auto">
              <a:xfrm>
                <a:off x="2882" y="2723"/>
                <a:ext cx="1690" cy="2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 algn="ctr">
                    <a:solidFill>
                      <a:schemeClr val="bg2"/>
                    </a:solidFill>
                    <a:miter lim="800000"/>
                    <a:headEnd/>
                    <a:tailEnd type="none" w="med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uz-Latn-UZ" altLang="ru-RU" kern="0" dirty="0" smtClean="0">
                    <a:solidFill>
                      <a:sysClr val="windowText" lastClr="000000"/>
                    </a:solidFill>
                    <a:latin typeface="+mn-lt"/>
                  </a:rPr>
                  <a:t>risk</a:t>
                </a:r>
                <a:r>
                  <a:rPr lang="en-GB" altLang="ru-RU" kern="0" dirty="0" smtClean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en-GB" altLang="ru-RU" kern="0" dirty="0" err="1">
                    <a:solidFill>
                      <a:sysClr val="windowText" lastClr="000000"/>
                    </a:solidFill>
                    <a:latin typeface="+mn-lt"/>
                  </a:rPr>
                  <a:t>mukofoti</a:t>
                </a:r>
                <a:endParaRPr kumimoji="0" lang="ru-RU" altLang="ru-RU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endParaRPr>
              </a:p>
            </p:txBody>
          </p:sp>
          <p:sp>
            <p:nvSpPr>
              <p:cNvPr id="50" name="Text Box 23"/>
              <p:cNvSpPr txBox="1">
                <a:spLocks noChangeArrowheads="1"/>
              </p:cNvSpPr>
              <p:nvPr/>
            </p:nvSpPr>
            <p:spPr bwMode="auto">
              <a:xfrm>
                <a:off x="2882" y="2432"/>
                <a:ext cx="1572" cy="3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 algn="ctr">
                    <a:solidFill>
                      <a:schemeClr val="bg2"/>
                    </a:solidFill>
                    <a:miter lim="800000"/>
                    <a:headEnd/>
                    <a:tailEnd type="none" w="med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ru-RU" sz="24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cs typeface="Arial" charset="0"/>
                  </a:rPr>
                  <a:t>∆r = r</a:t>
                </a:r>
                <a:r>
                  <a:rPr kumimoji="0" lang="en-US" altLang="ru-RU" sz="2400" b="0" i="1" u="none" strike="noStrike" kern="0" cap="none" spc="0" normalizeH="0" baseline="-25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cs typeface="Arial" charset="0"/>
                  </a:rPr>
                  <a:t>1</a:t>
                </a:r>
                <a:r>
                  <a:rPr kumimoji="0" lang="en-US" altLang="ru-RU" sz="24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cs typeface="Arial" charset="0"/>
                  </a:rPr>
                  <a:t> – r</a:t>
                </a:r>
                <a:r>
                  <a:rPr kumimoji="0" lang="en-US" altLang="ru-RU" sz="2400" b="0" i="1" u="none" strike="noStrike" kern="0" cap="none" spc="0" normalizeH="0" baseline="-25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cs typeface="Arial" charset="0"/>
                  </a:rPr>
                  <a:t>0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26813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Turli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vaqt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oralig'idagi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yillik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daromadlar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diapazoni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(1928-2008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yillardagi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AQSh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bozori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misolidan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foydalangan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holda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)</a:t>
            </a:r>
            <a:endParaRPr lang="ru-RU" sz="2200" b="1" dirty="0">
              <a:solidFill>
                <a:srgbClr val="003F82"/>
              </a:solidFill>
              <a:latin typeface="+mn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929293"/>
              </p:ext>
            </p:extLst>
          </p:nvPr>
        </p:nvGraphicFramePr>
        <p:xfrm>
          <a:off x="412751" y="1137268"/>
          <a:ext cx="8229599" cy="2233254"/>
        </p:xfrm>
        <a:graphic>
          <a:graphicData uri="http://schemas.openxmlformats.org/drawingml/2006/table">
            <a:tbl>
              <a:tblPr/>
              <a:tblGrid>
                <a:gridCol w="145754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4650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4650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4650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4650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4650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4650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46507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46507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60859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15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Davr</a:t>
                      </a:r>
                      <a:r>
                        <a:rPr lang="en-GB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5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davomida</a:t>
                      </a:r>
                      <a:r>
                        <a:rPr lang="en-GB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5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yillik</a:t>
                      </a:r>
                      <a:r>
                        <a:rPr lang="en-GB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5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daromadlarning</a:t>
                      </a:r>
                      <a:r>
                        <a:rPr lang="en-GB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5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o'zgarishi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GB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 </a:t>
                      </a:r>
                      <a:r>
                        <a:rPr lang="en-GB" sz="15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yillik</a:t>
                      </a:r>
                      <a:r>
                        <a:rPr lang="en-GB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5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davr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GB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 </a:t>
                      </a:r>
                      <a:r>
                        <a:rPr lang="en-GB" sz="15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o'n</a:t>
                      </a:r>
                      <a:r>
                        <a:rPr lang="en-GB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5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yillik</a:t>
                      </a:r>
                      <a:r>
                        <a:rPr lang="en-GB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5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davrlar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GB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 </a:t>
                      </a:r>
                      <a:r>
                        <a:rPr lang="en-GB" sz="15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yigirma</a:t>
                      </a:r>
                      <a:r>
                        <a:rPr lang="en-GB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5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yillik</a:t>
                      </a:r>
                      <a:r>
                        <a:rPr lang="en-GB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5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davrlar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GB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 </a:t>
                      </a:r>
                      <a:r>
                        <a:rPr lang="en-GB" sz="15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o'ttiz</a:t>
                      </a:r>
                      <a:r>
                        <a:rPr lang="en-GB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5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yillik</a:t>
                      </a:r>
                      <a:r>
                        <a:rPr lang="en-GB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5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davrlar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085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z-Latn-UZ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Aksiyalar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5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Obligatsiyalar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z-Latn-UZ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Aksiyalar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5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Obligatsiyalar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uz-Latn-UZ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Aksiyalar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5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Obligatsiyalar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z-Latn-UZ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Aksiyalar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5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Obligatsiyalar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38686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500" b="1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Maksimal</a:t>
                      </a:r>
                      <a:endParaRPr lang="ru-RU" sz="1500" b="1" i="0" u="none" strike="noStrike" dirty="0">
                        <a:solidFill>
                          <a:srgbClr val="4A4A4A"/>
                        </a:solidFill>
                        <a:effectLst/>
                        <a:latin typeface="Calibri"/>
                      </a:endParaRPr>
                    </a:p>
                  </a:txBody>
                  <a:tcPr marL="80507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67,80</a:t>
                      </a: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32,80</a:t>
                      </a: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18,30</a:t>
                      </a: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13,70</a:t>
                      </a: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17,40</a:t>
                      </a: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10,70</a:t>
                      </a: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13,30</a:t>
                      </a: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9,00</a:t>
                      </a: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38686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500" b="1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O'rtacha</a:t>
                      </a:r>
                      <a:endParaRPr lang="ru-RU" sz="1500" b="1" i="0" u="none" strike="noStrike" dirty="0">
                        <a:solidFill>
                          <a:srgbClr val="4A4A4A"/>
                        </a:solidFill>
                        <a:effectLst/>
                        <a:latin typeface="Calibri"/>
                      </a:endParaRPr>
                    </a:p>
                  </a:txBody>
                  <a:tcPr marL="80507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10,20</a:t>
                      </a: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5,50</a:t>
                      </a: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10,50</a:t>
                      </a: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5,20</a:t>
                      </a: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10,80</a:t>
                      </a: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5,10</a:t>
                      </a: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10,40</a:t>
                      </a: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4,90</a:t>
                      </a: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38686">
                <a:tc>
                  <a:txBody>
                    <a:bodyPr/>
                    <a:lstStyle/>
                    <a:p>
                      <a:pPr algn="l" rtl="0" fontAlgn="ctr"/>
                      <a:r>
                        <a:rPr lang="uz-Latn-UZ" sz="15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Minimal</a:t>
                      </a:r>
                      <a:endParaRPr lang="ru-RU" sz="1500" b="1" i="0" u="none" strike="noStrike" dirty="0">
                        <a:solidFill>
                          <a:srgbClr val="4A4A4A"/>
                        </a:solidFill>
                        <a:effectLst/>
                        <a:latin typeface="Calibri"/>
                      </a:endParaRPr>
                    </a:p>
                  </a:txBody>
                  <a:tcPr marL="80507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-46,60</a:t>
                      </a: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-8,30</a:t>
                      </a: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-1,20</a:t>
                      </a: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0,80</a:t>
                      </a: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2,60</a:t>
                      </a: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1,60</a:t>
                      </a: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7,60</a:t>
                      </a: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1,90</a:t>
                      </a:r>
                    </a:p>
                  </a:txBody>
                  <a:tcPr marL="8945" marR="8945" marT="89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12751" y="3519377"/>
            <a:ext cx="4364015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z-Latn-UZ" sz="1400" b="1" dirty="0">
                <a:solidFill>
                  <a:srgbClr val="000000"/>
                </a:solidFill>
                <a:latin typeface="Calibri"/>
              </a:rPr>
              <a:t>Aksiyalar</a:t>
            </a:r>
            <a:r>
              <a:rPr lang="ru-RU" sz="1400" dirty="0" smtClean="0"/>
              <a:t>– </a:t>
            </a:r>
            <a:r>
              <a:rPr lang="en-GB" sz="1400" dirty="0"/>
              <a:t>Dow Jones </a:t>
            </a:r>
            <a:r>
              <a:rPr lang="en-GB" sz="1400" dirty="0" smtClean="0"/>
              <a:t>t </a:t>
            </a:r>
            <a:r>
              <a:rPr lang="en-GB" sz="1400" dirty="0" err="1"/>
              <a:t>indeksiga</a:t>
            </a:r>
            <a:r>
              <a:rPr lang="en-GB" sz="1400" dirty="0"/>
              <a:t> </a:t>
            </a:r>
            <a:r>
              <a:rPr lang="en-GB" sz="1400" dirty="0" err="1"/>
              <a:t>kiritilgan</a:t>
            </a:r>
            <a:r>
              <a:rPr lang="en-GB" sz="1400" dirty="0"/>
              <a:t> </a:t>
            </a:r>
            <a:r>
              <a:rPr lang="en-GB" sz="1400" dirty="0" err="1"/>
              <a:t>aktsiyalar</a:t>
            </a:r>
            <a:endParaRPr lang="ru-RU" sz="1400" dirty="0"/>
          </a:p>
          <a:p>
            <a:r>
              <a:rPr lang="en-GB" sz="1400" b="1" dirty="0" err="1">
                <a:solidFill>
                  <a:srgbClr val="000000"/>
                </a:solidFill>
              </a:rPr>
              <a:t>Obligatsiyalar</a:t>
            </a:r>
            <a:r>
              <a:rPr lang="ru-RU" sz="1400" dirty="0" smtClean="0"/>
              <a:t>– </a:t>
            </a:r>
            <a:r>
              <a:rPr lang="en-GB" sz="1400" dirty="0"/>
              <a:t>10 </a:t>
            </a:r>
            <a:r>
              <a:rPr lang="en-GB" sz="1400" dirty="0" err="1"/>
              <a:t>yillik</a:t>
            </a:r>
            <a:r>
              <a:rPr lang="en-GB" sz="1400" dirty="0"/>
              <a:t> </a:t>
            </a:r>
            <a:r>
              <a:rPr lang="en-GB" sz="1400" dirty="0" err="1"/>
              <a:t>davlat</a:t>
            </a:r>
            <a:r>
              <a:rPr lang="en-GB" sz="1400" dirty="0"/>
              <a:t> </a:t>
            </a:r>
            <a:r>
              <a:rPr lang="en-GB" sz="1400" dirty="0" err="1"/>
              <a:t>obligatsiyalari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7938140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>
                <a:solidFill>
                  <a:srgbClr val="003F82"/>
                </a:solidFill>
                <a:latin typeface="+mn-lt"/>
              </a:rPr>
              <a:t>1928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yildan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2008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yilgacha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bo'lgan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davrda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AQSh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aktsiyalari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obligatsiyalari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bo'yicha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daromadlilik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spredlari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.</a:t>
            </a:r>
            <a:endParaRPr lang="ru-RU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837030" y="1477788"/>
            <a:ext cx="5469940" cy="3020306"/>
            <a:chOff x="355127" y="1477788"/>
            <a:chExt cx="5469940" cy="3020306"/>
          </a:xfrm>
        </p:grpSpPr>
        <p:pic>
          <p:nvPicPr>
            <p:cNvPr id="9" name="Диаграмма 3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881" t="-3854" r="-2353" b="-2803"/>
            <a:stretch>
              <a:fillRect/>
            </a:stretch>
          </p:blipFill>
          <p:spPr bwMode="auto">
            <a:xfrm>
              <a:off x="355127" y="1477788"/>
              <a:ext cx="5469940" cy="3020306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Прямоугольник 1"/>
            <p:cNvSpPr/>
            <p:nvPr/>
          </p:nvSpPr>
          <p:spPr>
            <a:xfrm>
              <a:off x="1094076" y="1591205"/>
              <a:ext cx="4087524" cy="2268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8299206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AQSh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aktsiyalari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obligatsiyalari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bo'yicha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daromadlarning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normal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taqsimlanishi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,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investitsiya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davri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30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yil</a:t>
            </a:r>
            <a:endParaRPr lang="ru-RU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1918657" y="1255398"/>
            <a:ext cx="5306686" cy="3555751"/>
            <a:chOff x="400013" y="1255398"/>
            <a:chExt cx="5306686" cy="3555751"/>
          </a:xfrm>
        </p:grpSpPr>
        <p:pic>
          <p:nvPicPr>
            <p:cNvPr id="8" name="Диаграмма 3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314" t="-4070" r="-620" b="-5016"/>
            <a:stretch>
              <a:fillRect/>
            </a:stretch>
          </p:blipFill>
          <p:spPr bwMode="auto">
            <a:xfrm>
              <a:off x="400013" y="1255398"/>
              <a:ext cx="5306686" cy="355575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Прямоугольник 9"/>
            <p:cNvSpPr/>
            <p:nvPr/>
          </p:nvSpPr>
          <p:spPr>
            <a:xfrm>
              <a:off x="1009594" y="1394428"/>
              <a:ext cx="3485288" cy="3352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4841012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uz-Latn-UZ" sz="2200" b="1" dirty="0" smtClean="0">
                <a:solidFill>
                  <a:srgbClr val="003F82"/>
                </a:solidFill>
                <a:latin typeface="+mn-lt"/>
              </a:rPr>
              <a:t>Mustahkamlash uchun savollar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204769" y="1125544"/>
            <a:ext cx="7475593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uz-Latn-UZ" sz="1600" b="1" dirty="0">
                <a:solidFill>
                  <a:srgbClr val="003F82"/>
                </a:solidFill>
              </a:rPr>
              <a:t>Mustahkamlash uchun savollar </a:t>
            </a:r>
            <a:endParaRPr lang="uz-Latn-UZ" sz="1600" b="1" dirty="0" smtClean="0">
              <a:solidFill>
                <a:srgbClr val="003F82"/>
              </a:solidFill>
            </a:endParaRP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AutoNum type="arabicPeriod"/>
            </a:pPr>
            <a:r>
              <a:rPr lang="en-GB" sz="1600" dirty="0" err="1">
                <a:solidFill>
                  <a:srgbClr val="003F82"/>
                </a:solidFill>
                <a:latin typeface="Calibri"/>
              </a:rPr>
              <a:t>Investitsion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risk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mukofoti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nima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?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AutoNum type="arabicPeriod"/>
            </a:pPr>
            <a:r>
              <a:rPr lang="en-GB" sz="1600" dirty="0">
                <a:solidFill>
                  <a:srgbClr val="003F82"/>
                </a:solidFill>
                <a:latin typeface="Calibri"/>
              </a:rPr>
              <a:t>Fond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bozorida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davlat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obligatsiyalari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risksiz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investitsiyalar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sifatida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qabul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qilinadi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. </a:t>
            </a:r>
            <a:r>
              <a:rPr lang="en-US" sz="1600" dirty="0" smtClean="0">
                <a:solidFill>
                  <a:srgbClr val="003F82"/>
                </a:solidFill>
                <a:latin typeface="Calibri"/>
              </a:rPr>
              <a:t>DO</a:t>
            </a:r>
            <a:r>
              <a:rPr lang="en-GB" sz="1600" dirty="0" smtClean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bo'yicha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daromadlilik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- 6%, </a:t>
            </a:r>
            <a:r>
              <a:rPr lang="en-GB" sz="1600" dirty="0" smtClean="0">
                <a:solidFill>
                  <a:srgbClr val="003F82"/>
                </a:solidFill>
                <a:latin typeface="Calibri"/>
              </a:rPr>
              <a:t>“</a:t>
            </a:r>
            <a:r>
              <a:rPr lang="en-GB" sz="1600" dirty="0" err="1" smtClean="0">
                <a:solidFill>
                  <a:srgbClr val="003F82"/>
                </a:solidFill>
                <a:latin typeface="Calibri"/>
              </a:rPr>
              <a:t>Agrobank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"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obligatsiyalari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bo'yicha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daromadlilik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- 7,8%, </a:t>
            </a:r>
            <a:r>
              <a:rPr lang="en-GB" sz="1600" dirty="0" smtClean="0">
                <a:solidFill>
                  <a:srgbClr val="003F82"/>
                </a:solidFill>
                <a:latin typeface="Calibri"/>
              </a:rPr>
              <a:t>“</a:t>
            </a:r>
            <a:r>
              <a:rPr lang="en-GB" sz="1600" dirty="0" err="1" smtClean="0">
                <a:solidFill>
                  <a:srgbClr val="003F82"/>
                </a:solidFill>
                <a:latin typeface="Calibri"/>
              </a:rPr>
              <a:t>Uzavto</a:t>
            </a:r>
            <a:r>
              <a:rPr lang="en-GB" sz="1600" dirty="0" smtClean="0">
                <a:solidFill>
                  <a:srgbClr val="003F82"/>
                </a:solidFill>
                <a:latin typeface="Calibri"/>
              </a:rPr>
              <a:t>"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aktsiyalari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bo'yicha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daromadlilik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- 11,1%.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AutoNum type="arabicPeriod"/>
            </a:pPr>
            <a:r>
              <a:rPr lang="en-GB" sz="1600" dirty="0" err="1" smtClean="0">
                <a:solidFill>
                  <a:srgbClr val="003F82"/>
                </a:solidFill>
                <a:latin typeface="Calibri"/>
              </a:rPr>
              <a:t>Agrobank</a:t>
            </a:r>
            <a:r>
              <a:rPr lang="en-GB" sz="1600" dirty="0" smtClean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obligatsiyalari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va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 smtClean="0">
                <a:solidFill>
                  <a:srgbClr val="003F82"/>
                </a:solidFill>
                <a:latin typeface="Calibri"/>
              </a:rPr>
              <a:t>Uzavto</a:t>
            </a:r>
            <a:r>
              <a:rPr lang="en-GB" sz="1600" dirty="0" smtClean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aktsiyalari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uchun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risk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mukofotini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aniqlang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.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AutoNum type="arabicPeriod"/>
            </a:pPr>
            <a:r>
              <a:rPr lang="en-GB" sz="1600" dirty="0" err="1" smtClean="0">
                <a:solidFill>
                  <a:srgbClr val="003F82"/>
                </a:solidFill>
                <a:latin typeface="Calibri"/>
              </a:rPr>
              <a:t>Investitsion</a:t>
            </a:r>
            <a:r>
              <a:rPr lang="en-GB" sz="1600" dirty="0" smtClean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vaqt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gorizonti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uzaygan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sari risk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va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daromad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ko'rsatkichlari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qanday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o'zgaradi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?</a:t>
            </a:r>
            <a:endParaRPr lang="ru-RU" sz="1600" dirty="0">
              <a:solidFill>
                <a:srgbClr val="003F82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83967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200" b="1" dirty="0">
                <a:solidFill>
                  <a:srgbClr val="003F82"/>
                </a:solidFill>
                <a:latin typeface="+mn-lt"/>
              </a:rPr>
              <a:t>Видео сюжет 5.</a:t>
            </a:r>
            <a:br>
              <a:rPr lang="ru-RU" sz="2200" b="1" dirty="0">
                <a:solidFill>
                  <a:srgbClr val="003F82"/>
                </a:solidFill>
                <a:latin typeface="+mn-lt"/>
              </a:rPr>
            </a:br>
            <a:r>
              <a:rPr lang="ru-RU" sz="2200" b="1" dirty="0">
                <a:solidFill>
                  <a:srgbClr val="003F82"/>
                </a:solidFill>
                <a:latin typeface="+mn-lt"/>
              </a:rPr>
              <a:t>Эффект временного горизонта инвестирования на российском рынке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41"/>
          <a:stretch/>
        </p:blipFill>
        <p:spPr bwMode="auto">
          <a:xfrm>
            <a:off x="1765932" y="1451795"/>
            <a:ext cx="5612136" cy="3182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1868287" y="1079389"/>
            <a:ext cx="5407427" cy="491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Максимальные и минимальные доходности по Индексу РТС в зависимости от срока инвестирования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9175999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200" b="1" dirty="0">
                <a:solidFill>
                  <a:srgbClr val="003F82"/>
                </a:solidFill>
                <a:latin typeface="+mn-lt"/>
              </a:rPr>
              <a:t>Месячная доходность акций и облигаций российского рынка на временных интервалах 1, 6 и 12 месяцев </a:t>
            </a:r>
          </a:p>
          <a:p>
            <a:pPr algn="ctr"/>
            <a:r>
              <a:rPr lang="ru-RU" sz="2200" b="1" dirty="0">
                <a:solidFill>
                  <a:srgbClr val="003F82"/>
                </a:solidFill>
                <a:latin typeface="+mn-lt"/>
              </a:rPr>
              <a:t>(за период  с 01.01.2002г. по 01.11.2007г. )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2097953" y="1252720"/>
            <a:ext cx="4948095" cy="3473626"/>
            <a:chOff x="119810" y="1055587"/>
            <a:chExt cx="4948095" cy="3473626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978" b="8734"/>
            <a:stretch/>
          </p:blipFill>
          <p:spPr bwMode="auto">
            <a:xfrm>
              <a:off x="119810" y="1055587"/>
              <a:ext cx="4948095" cy="3388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051" t="42527" b="47682"/>
            <a:stretch/>
          </p:blipFill>
          <p:spPr bwMode="auto">
            <a:xfrm>
              <a:off x="4142215" y="4165656"/>
              <a:ext cx="802394" cy="363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208654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200" b="1" dirty="0">
                <a:solidFill>
                  <a:srgbClr val="003F82"/>
                </a:solidFill>
                <a:latin typeface="+mn-lt"/>
              </a:rPr>
              <a:t>Оценка эффективности инвестирования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2061273" y="1884390"/>
            <a:ext cx="5021454" cy="1624354"/>
            <a:chOff x="139625" y="1084522"/>
            <a:chExt cx="4666291" cy="1751944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39625" y="1084522"/>
              <a:ext cx="4666291" cy="1751944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i="1" dirty="0"/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287080" y="1159139"/>
              <a:ext cx="4412511" cy="15701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hangingPunct="1">
                <a:buFontTx/>
                <a:buNone/>
              </a:pPr>
              <a:r>
                <a:rPr lang="ru-RU" sz="2400" b="1" dirty="0">
                  <a:solidFill>
                    <a:schemeClr val="bg1"/>
                  </a:solidFill>
                  <a:latin typeface="+mj-lt"/>
                </a:rPr>
                <a:t>Коэффициент Шарпа = </a:t>
              </a:r>
              <a:r>
                <a:rPr lang="ru-RU" altLang="ru-RU" sz="2400" b="1" dirty="0">
                  <a:solidFill>
                    <a:schemeClr val="bg1"/>
                  </a:solidFill>
                  <a:latin typeface="+mj-lt"/>
                </a:rPr>
                <a:t>(</a:t>
              </a:r>
              <a:r>
                <a:rPr lang="en-US" altLang="ru-RU" sz="2400" b="1" dirty="0">
                  <a:solidFill>
                    <a:schemeClr val="bg1"/>
                  </a:solidFill>
                  <a:latin typeface="+mj-lt"/>
                </a:rPr>
                <a:t>r</a:t>
              </a:r>
              <a:r>
                <a:rPr lang="en-US" altLang="ru-RU" sz="2400" b="1" baseline="-25000" dirty="0">
                  <a:solidFill>
                    <a:schemeClr val="bg1"/>
                  </a:solidFill>
                  <a:latin typeface="+mj-lt"/>
                </a:rPr>
                <a:t>i </a:t>
              </a:r>
              <a:r>
                <a:rPr lang="en-US" altLang="ru-RU" sz="2400" b="1" dirty="0">
                  <a:solidFill>
                    <a:schemeClr val="bg1"/>
                  </a:solidFill>
                  <a:latin typeface="+mj-lt"/>
                </a:rPr>
                <a:t>– r</a:t>
              </a:r>
              <a:r>
                <a:rPr lang="en-US" altLang="ru-RU" sz="2400" b="1" baseline="-25000" dirty="0">
                  <a:solidFill>
                    <a:schemeClr val="bg1"/>
                  </a:solidFill>
                  <a:latin typeface="+mj-lt"/>
                </a:rPr>
                <a:t>f</a:t>
              </a:r>
              <a:r>
                <a:rPr lang="en-US" altLang="ru-RU" sz="2400" b="1" dirty="0">
                  <a:solidFill>
                    <a:schemeClr val="bg1"/>
                  </a:solidFill>
                  <a:latin typeface="+mj-lt"/>
                </a:rPr>
                <a:t>)</a:t>
              </a:r>
              <a:r>
                <a:rPr lang="ru-RU" altLang="ru-RU" sz="2400" b="1" dirty="0">
                  <a:solidFill>
                    <a:schemeClr val="bg1"/>
                  </a:solidFill>
                  <a:latin typeface="+mj-lt"/>
                </a:rPr>
                <a:t> : </a:t>
              </a:r>
              <a:r>
                <a:rPr lang="ru-RU" altLang="ru-RU" sz="2400" b="1" dirty="0">
                  <a:solidFill>
                    <a:schemeClr val="bg1"/>
                  </a:solidFill>
                  <a:latin typeface="+mj-lt"/>
                  <a:sym typeface="Symbol" pitchFamily="18" charset="2"/>
                </a:rPr>
                <a:t></a:t>
              </a:r>
              <a:r>
                <a:rPr lang="en-US" altLang="ru-RU" sz="2400" b="1" baseline="-25000" dirty="0">
                  <a:solidFill>
                    <a:schemeClr val="bg1"/>
                  </a:solidFill>
                  <a:latin typeface="+mj-lt"/>
                  <a:sym typeface="Symbol" pitchFamily="18" charset="2"/>
                </a:rPr>
                <a:t>I</a:t>
              </a:r>
            </a:p>
            <a:p>
              <a:pPr algn="just">
                <a:lnSpc>
                  <a:spcPct val="95000"/>
                </a:lnSpc>
              </a:pPr>
              <a:endParaRPr lang="ru-RU" sz="2200" b="1" dirty="0">
                <a:solidFill>
                  <a:schemeClr val="bg1"/>
                </a:solidFill>
                <a:latin typeface="+mj-lt"/>
              </a:endParaRPr>
            </a:p>
            <a:p>
              <a:pPr algn="just">
                <a:lnSpc>
                  <a:spcPct val="95000"/>
                </a:lnSpc>
              </a:pPr>
              <a:r>
                <a:rPr lang="ru-RU" sz="22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altLang="ru-RU" sz="2000" b="1" dirty="0">
                  <a:solidFill>
                    <a:schemeClr val="bg1"/>
                  </a:solidFill>
                </a:rPr>
                <a:t>r</a:t>
              </a:r>
              <a:r>
                <a:rPr lang="en-US" altLang="ru-RU" sz="2000" b="1" baseline="-25000" dirty="0">
                  <a:solidFill>
                    <a:schemeClr val="bg1"/>
                  </a:solidFill>
                </a:rPr>
                <a:t>i</a:t>
              </a:r>
              <a:r>
                <a:rPr lang="ru-RU" sz="2200" dirty="0">
                  <a:solidFill>
                    <a:schemeClr val="bg1"/>
                  </a:solidFill>
                  <a:latin typeface="+mj-lt"/>
                </a:rPr>
                <a:t> – доходность </a:t>
              </a:r>
              <a:r>
                <a:rPr lang="ru-RU" sz="2200" i="1" dirty="0">
                  <a:solidFill>
                    <a:schemeClr val="bg1"/>
                  </a:solidFill>
                  <a:latin typeface="+mj-lt"/>
                </a:rPr>
                <a:t>i-го</a:t>
              </a:r>
              <a:r>
                <a:rPr lang="ru-RU" sz="2200" dirty="0">
                  <a:solidFill>
                    <a:schemeClr val="bg1"/>
                  </a:solidFill>
                  <a:latin typeface="+mj-lt"/>
                </a:rPr>
                <a:t> актива</a:t>
              </a:r>
            </a:p>
            <a:p>
              <a:pPr algn="just">
                <a:lnSpc>
                  <a:spcPct val="95000"/>
                </a:lnSpc>
              </a:pPr>
              <a:r>
                <a:rPr lang="ru-RU" sz="2200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altLang="ru-RU" sz="2000" b="1" dirty="0">
                  <a:solidFill>
                    <a:schemeClr val="bg1"/>
                  </a:solidFill>
                </a:rPr>
                <a:t>r</a:t>
              </a:r>
              <a:r>
                <a:rPr lang="en-US" altLang="ru-RU" sz="2000" b="1" baseline="-25000" dirty="0">
                  <a:solidFill>
                    <a:schemeClr val="bg1"/>
                  </a:solidFill>
                </a:rPr>
                <a:t>f</a:t>
              </a:r>
              <a:r>
                <a:rPr lang="ru-RU" sz="22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ru-RU" sz="2200" dirty="0">
                  <a:solidFill>
                    <a:schemeClr val="bg1"/>
                  </a:solidFill>
                  <a:latin typeface="+mj-lt"/>
                </a:rPr>
                <a:t>- доходность безрискового актива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23557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200" b="1" dirty="0">
                <a:solidFill>
                  <a:srgbClr val="003F82"/>
                </a:solidFill>
                <a:latin typeface="+mn-lt"/>
              </a:rPr>
              <a:t>Коэффициент Шарпа по акциям и облигациям рынка США</a:t>
            </a:r>
          </a:p>
          <a:p>
            <a:pPr algn="ctr"/>
            <a:r>
              <a:rPr lang="ru-RU" sz="2200" b="1" dirty="0">
                <a:solidFill>
                  <a:srgbClr val="003F82"/>
                </a:solidFill>
                <a:latin typeface="+mn-lt"/>
              </a:rPr>
              <a:t>(за период  с 1928 по 2008 гг. )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1931185" y="1467292"/>
            <a:ext cx="5281631" cy="3094075"/>
            <a:chOff x="204769" y="1467292"/>
            <a:chExt cx="5281631" cy="3094075"/>
          </a:xfrm>
        </p:grpSpPr>
        <p:pic>
          <p:nvPicPr>
            <p:cNvPr id="11" name="Диаграмма 5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979" t="-4907" r="-1186" b="-4366"/>
            <a:stretch>
              <a:fillRect/>
            </a:stretch>
          </p:blipFill>
          <p:spPr bwMode="auto">
            <a:xfrm>
              <a:off x="204769" y="1467292"/>
              <a:ext cx="5281631" cy="309407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Прямоугольник 11"/>
            <p:cNvSpPr/>
            <p:nvPr/>
          </p:nvSpPr>
          <p:spPr>
            <a:xfrm>
              <a:off x="869358" y="1587190"/>
              <a:ext cx="3485288" cy="2153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41455885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200" b="1" dirty="0">
                <a:solidFill>
                  <a:srgbClr val="003F82"/>
                </a:solidFill>
                <a:latin typeface="+mn-lt"/>
              </a:rPr>
              <a:t>Зависимость коэффициента Шарпа от сроков инвестирования на российском рынке</a:t>
            </a:r>
          </a:p>
          <a:p>
            <a:pPr algn="ctr"/>
            <a:r>
              <a:rPr lang="ru-RU" sz="2200" b="1" dirty="0">
                <a:solidFill>
                  <a:srgbClr val="003F82"/>
                </a:solidFill>
                <a:latin typeface="+mn-lt"/>
              </a:rPr>
              <a:t>(с учетом кризиса)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7090895"/>
              </p:ext>
            </p:extLst>
          </p:nvPr>
        </p:nvGraphicFramePr>
        <p:xfrm>
          <a:off x="1797534" y="1390658"/>
          <a:ext cx="5548932" cy="307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9" name="Диаграмма" r:id="rId3" imgW="5886416" imgH="2714557" progId="Excel.Chart.8">
                  <p:embed/>
                </p:oleObj>
              </mc:Choice>
              <mc:Fallback>
                <p:oleObj name="Диаграмма" r:id="rId3" imgW="5886416" imgH="2714557" progId="Excel.Char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7534" y="1390658"/>
                        <a:ext cx="5548932" cy="3072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4308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200" b="1" dirty="0">
                <a:solidFill>
                  <a:srgbClr val="003F82"/>
                </a:solidFill>
                <a:latin typeface="+mn-lt"/>
              </a:rPr>
              <a:t>Индекс РТС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1886459" y="1180058"/>
            <a:ext cx="5371083" cy="3631092"/>
            <a:chOff x="1255713" y="1338263"/>
            <a:chExt cx="7383462" cy="4775200"/>
          </a:xfrm>
        </p:grpSpPr>
        <p:pic>
          <p:nvPicPr>
            <p:cNvPr id="10" name="Рисунок 2" descr="http://stock.quote.rbc.ru/online/rusindex.0/daily/daily_graph_i_q.rus.shtml?ticker=RTSI&amp;show=all&amp;0.957620613272020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5713" y="1338263"/>
              <a:ext cx="7383462" cy="4775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Прямая соединительная линия 10"/>
            <p:cNvCxnSpPr/>
            <p:nvPr/>
          </p:nvCxnSpPr>
          <p:spPr>
            <a:xfrm flipV="1">
              <a:off x="1377950" y="2930461"/>
              <a:ext cx="6700838" cy="2651189"/>
            </a:xfrm>
            <a:prstGeom prst="line">
              <a:avLst/>
            </a:prstGeom>
            <a:ln w="12700">
              <a:solidFill>
                <a:srgbClr val="FF000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121613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200" b="1" dirty="0">
                <a:solidFill>
                  <a:srgbClr val="003F82"/>
                </a:solidFill>
                <a:latin typeface="+mn-lt"/>
              </a:rPr>
              <a:t>Индекс РТС (1995-2016гг.)</a:t>
            </a:r>
          </a:p>
        </p:txBody>
      </p:sp>
      <p:pic>
        <p:nvPicPr>
          <p:cNvPr id="6" name="Рисунок 5" descr="http://stock.quote.rbc.ru/online/rusindex.0/daily/daily_graph_i_q.rus.shtml?ticker=RTSI&amp;show=all&amp;0.412406140921710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430" y="857250"/>
            <a:ext cx="6835140" cy="3429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51507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200" b="1" dirty="0">
                <a:solidFill>
                  <a:srgbClr val="003F82"/>
                </a:solidFill>
                <a:latin typeface="+mn-lt"/>
              </a:rPr>
              <a:t>Вопросы для самопроверки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204769" y="1125544"/>
            <a:ext cx="7475593" cy="2539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600" b="1" u="sng" dirty="0">
                <a:solidFill>
                  <a:srgbClr val="003F82"/>
                </a:solidFill>
                <a:latin typeface="Calibri"/>
              </a:rPr>
              <a:t>Вопросы для самопроверки</a:t>
            </a:r>
            <a:r>
              <a:rPr lang="ru-RU" sz="1600" dirty="0">
                <a:solidFill>
                  <a:srgbClr val="003F82"/>
                </a:solidFill>
                <a:latin typeface="Calibri"/>
              </a:rPr>
              <a:t/>
            </a:r>
            <a:br>
              <a:rPr lang="ru-RU" sz="1600" dirty="0">
                <a:solidFill>
                  <a:srgbClr val="003F82"/>
                </a:solidFill>
                <a:latin typeface="Calibri"/>
              </a:rPr>
            </a:br>
            <a:r>
              <a:rPr lang="ru-RU" sz="1600" dirty="0">
                <a:solidFill>
                  <a:srgbClr val="003F82"/>
                </a:solidFill>
                <a:latin typeface="Calibri"/>
              </a:rPr>
              <a:t>1. Как изменяются спреды максимальной и минимальной доходности по акциям и облигациям при удлинении временного горизонта инвестирования?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600" dirty="0">
                <a:solidFill>
                  <a:srgbClr val="003F82"/>
                </a:solidFill>
                <a:latin typeface="Calibri"/>
              </a:rPr>
              <a:t>2. Что показывает коэффициент Шарпа?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600" dirty="0">
                <a:solidFill>
                  <a:srgbClr val="003F82"/>
                </a:solidFill>
                <a:latin typeface="Calibri"/>
              </a:rPr>
              <a:t>3. Почему при удлинении временного горизонта инвестирования коэффициент Шарпа по акциям растет более высокими темпами, чем по облигациям?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600" dirty="0">
                <a:solidFill>
                  <a:srgbClr val="003F82"/>
                </a:solidFill>
                <a:latin typeface="Calibri"/>
              </a:rPr>
              <a:t>4. Премия за риск инвестирования в акции компании </a:t>
            </a:r>
            <a:r>
              <a:rPr lang="ru-RU" sz="1600" dirty="0" err="1">
                <a:solidFill>
                  <a:srgbClr val="003F82"/>
                </a:solidFill>
                <a:latin typeface="Calibri"/>
              </a:rPr>
              <a:t>Стройинвест</a:t>
            </a:r>
            <a:r>
              <a:rPr lang="ru-RU" sz="1600" dirty="0">
                <a:solidFill>
                  <a:srgbClr val="003F82"/>
                </a:solidFill>
                <a:latin typeface="Calibri"/>
              </a:rPr>
              <a:t> составляет 5,3%, стандартное отклонение по данным акциям составляет 10,7%. Определите коэффициент Шарпа.</a:t>
            </a:r>
          </a:p>
        </p:txBody>
      </p:sp>
    </p:spTree>
    <p:extLst>
      <p:ext uri="{BB962C8B-B14F-4D97-AF65-F5344CB8AC3E}">
        <p14:creationId xmlns:p14="http://schemas.microsoft.com/office/powerpoint/2010/main" val="34471454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Diversifikatsiya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effekti</a:t>
            </a:r>
            <a:endParaRPr lang="ru-RU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782716" y="321467"/>
            <a:ext cx="7578568" cy="5018347"/>
            <a:chOff x="84501" y="321467"/>
            <a:chExt cx="7578568" cy="5018347"/>
          </a:xfrm>
        </p:grpSpPr>
        <p:grpSp>
          <p:nvGrpSpPr>
            <p:cNvPr id="41" name="Group 2"/>
            <p:cNvGrpSpPr>
              <a:grpSpLocks/>
            </p:cNvGrpSpPr>
            <p:nvPr/>
          </p:nvGrpSpPr>
          <p:grpSpPr bwMode="auto">
            <a:xfrm>
              <a:off x="84501" y="1059284"/>
              <a:ext cx="5685183" cy="4280530"/>
              <a:chOff x="237" y="572"/>
              <a:chExt cx="5786" cy="3755"/>
            </a:xfrm>
          </p:grpSpPr>
          <p:sp>
            <p:nvSpPr>
              <p:cNvPr id="42" name="Line 3"/>
              <p:cNvSpPr>
                <a:spLocks noChangeShapeType="1"/>
              </p:cNvSpPr>
              <p:nvPr/>
            </p:nvSpPr>
            <p:spPr bwMode="auto">
              <a:xfrm flipV="1">
                <a:off x="980" y="687"/>
                <a:ext cx="0" cy="2976"/>
              </a:xfrm>
              <a:prstGeom prst="line">
                <a:avLst/>
              </a:prstGeom>
              <a:ln>
                <a:headEnd/>
                <a:tailEnd type="triangle" w="med" len="lg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" name="Line 4"/>
              <p:cNvSpPr>
                <a:spLocks noChangeShapeType="1"/>
              </p:cNvSpPr>
              <p:nvPr/>
            </p:nvSpPr>
            <p:spPr bwMode="auto">
              <a:xfrm>
                <a:off x="980" y="3663"/>
                <a:ext cx="4472" cy="0"/>
              </a:xfrm>
              <a:prstGeom prst="line">
                <a:avLst/>
              </a:prstGeom>
              <a:ln>
                <a:headEnd/>
                <a:tailEnd type="triangle" w="med" len="lg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4" name="Line 5"/>
              <p:cNvSpPr>
                <a:spLocks noChangeShapeType="1"/>
              </p:cNvSpPr>
              <p:nvPr/>
            </p:nvSpPr>
            <p:spPr bwMode="auto">
              <a:xfrm>
                <a:off x="980" y="3183"/>
                <a:ext cx="4056" cy="0"/>
              </a:xfrm>
              <a:prstGeom prst="line">
                <a:avLst/>
              </a:prstGeom>
              <a:ln w="15875">
                <a:solidFill>
                  <a:schemeClr val="bg1">
                    <a:lumMod val="50000"/>
                  </a:schemeClr>
                </a:solidFill>
                <a:prstDash val="dash"/>
                <a:headEnd/>
                <a:tailE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" name="Line 6"/>
              <p:cNvSpPr>
                <a:spLocks noChangeShapeType="1"/>
              </p:cNvSpPr>
              <p:nvPr/>
            </p:nvSpPr>
            <p:spPr bwMode="auto">
              <a:xfrm flipV="1">
                <a:off x="2488" y="3183"/>
                <a:ext cx="0" cy="480"/>
              </a:xfrm>
              <a:prstGeom prst="line">
                <a:avLst/>
              </a:prstGeom>
              <a:ln>
                <a:headEnd type="triangle" w="med" len="lg"/>
                <a:tailEnd type="triangle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6" name="Line 7"/>
              <p:cNvSpPr>
                <a:spLocks noChangeShapeType="1"/>
              </p:cNvSpPr>
              <p:nvPr/>
            </p:nvSpPr>
            <p:spPr bwMode="auto">
              <a:xfrm flipV="1">
                <a:off x="2488" y="2725"/>
                <a:ext cx="0" cy="458"/>
              </a:xfrm>
              <a:prstGeom prst="line">
                <a:avLst/>
              </a:prstGeom>
              <a:ln>
                <a:headEnd type="triangle" w="med" len="lg"/>
                <a:tailEnd type="triangle" w="med" len="lg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7" name="Line 8"/>
              <p:cNvSpPr>
                <a:spLocks noChangeShapeType="1"/>
              </p:cNvSpPr>
              <p:nvPr/>
            </p:nvSpPr>
            <p:spPr bwMode="auto">
              <a:xfrm flipV="1">
                <a:off x="1864" y="2485"/>
                <a:ext cx="0" cy="1178"/>
              </a:xfrm>
              <a:prstGeom prst="line">
                <a:avLst/>
              </a:prstGeom>
              <a:ln>
                <a:headEnd type="triangle" w="med" len="lg"/>
                <a:tailEnd type="triangle" w="med" len="lg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9" name="Text Box 10"/>
              <p:cNvSpPr txBox="1">
                <a:spLocks noChangeArrowheads="1"/>
              </p:cNvSpPr>
              <p:nvPr/>
            </p:nvSpPr>
            <p:spPr bwMode="auto">
              <a:xfrm>
                <a:off x="237" y="572"/>
                <a:ext cx="751" cy="5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ru-RU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</a:rPr>
                  <a:t>Risk</a:t>
                </a:r>
                <a:r>
                  <a:rPr kumimoji="0" lang="ru-RU" altLang="ru-RU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</a:rPr>
                  <a:t>, </a:t>
                </a:r>
                <a:r>
                  <a:rPr kumimoji="0" lang="ru-RU" altLang="ru-RU" sz="1600" b="1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Times New Roman" pitchFamily="18" charset="0"/>
                    <a:sym typeface="Symbol" pitchFamily="18" charset="2"/>
                  </a:rPr>
                  <a:t></a:t>
                </a:r>
                <a:endParaRPr kumimoji="0" lang="ru-RU" altLang="ru-RU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</a:endParaRPr>
              </a:p>
            </p:txBody>
          </p:sp>
          <p:sp>
            <p:nvSpPr>
              <p:cNvPr id="50" name="Text Box 11"/>
              <p:cNvSpPr txBox="1">
                <a:spLocks noChangeArrowheads="1"/>
              </p:cNvSpPr>
              <p:nvPr/>
            </p:nvSpPr>
            <p:spPr bwMode="auto">
              <a:xfrm>
                <a:off x="886" y="2725"/>
                <a:ext cx="970" cy="47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altLang="ru-RU" sz="1600" b="1" kern="0" dirty="0" err="1">
                    <a:solidFill>
                      <a:schemeClr val="accent2"/>
                    </a:solidFill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</a:rPr>
                  <a:t>Umumiy</a:t>
                </a:r>
                <a:r>
                  <a:rPr lang="en-GB" altLang="ru-RU" sz="1600" b="1" kern="0" dirty="0">
                    <a:solidFill>
                      <a:schemeClr val="accent2"/>
                    </a:solidFill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</a:rPr>
                  <a:t> </a:t>
                </a:r>
                <a:r>
                  <a:rPr lang="en-GB" altLang="ru-RU" sz="1600" b="1" kern="0" dirty="0" smtClean="0">
                    <a:solidFill>
                      <a:schemeClr val="accent2"/>
                    </a:solidFill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</a:rPr>
                  <a:t>risk</a:t>
                </a:r>
                <a:endParaRPr kumimoji="0" lang="ru-RU" altLang="ru-RU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+mn-lt"/>
                </a:endParaRPr>
              </a:p>
            </p:txBody>
          </p:sp>
          <p:sp>
            <p:nvSpPr>
              <p:cNvPr id="51" name="Text Box 12"/>
              <p:cNvSpPr txBox="1">
                <a:spLocks noChangeArrowheads="1"/>
              </p:cNvSpPr>
              <p:nvPr/>
            </p:nvSpPr>
            <p:spPr bwMode="auto">
              <a:xfrm>
                <a:off x="2592" y="3293"/>
                <a:ext cx="1858" cy="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altLang="ru-RU" sz="1600" b="1" kern="0" dirty="0" err="1">
                    <a:solidFill>
                      <a:schemeClr val="accent1"/>
                    </a:solidFill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</a:rPr>
                  <a:t>Bozor</a:t>
                </a:r>
                <a:r>
                  <a:rPr lang="en-GB" altLang="ru-RU" sz="1600" b="1" kern="0" dirty="0">
                    <a:solidFill>
                      <a:schemeClr val="accent1"/>
                    </a:solidFill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</a:rPr>
                  <a:t> </a:t>
                </a:r>
                <a:r>
                  <a:rPr lang="en-GB" altLang="ru-RU" sz="1600" b="1" kern="0" dirty="0" err="1" smtClean="0">
                    <a:solidFill>
                      <a:schemeClr val="accent1"/>
                    </a:solidFill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</a:rPr>
                  <a:t>riski</a:t>
                </a:r>
                <a:endParaRPr kumimoji="0" lang="ru-RU" altLang="ru-RU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+mn-lt"/>
                </a:endParaRPr>
              </a:p>
            </p:txBody>
          </p:sp>
          <p:sp>
            <p:nvSpPr>
              <p:cNvPr id="52" name="Text Box 13"/>
              <p:cNvSpPr txBox="1">
                <a:spLocks noChangeArrowheads="1"/>
              </p:cNvSpPr>
              <p:nvPr/>
            </p:nvSpPr>
            <p:spPr bwMode="auto">
              <a:xfrm>
                <a:off x="3112" y="2554"/>
                <a:ext cx="2911" cy="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altLang="ru-RU" sz="1600" b="1" kern="0" dirty="0" err="1">
                    <a:solidFill>
                      <a:schemeClr val="accent3"/>
                    </a:solidFill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</a:rPr>
                  <a:t>Diversifikatsiya</a:t>
                </a:r>
                <a:r>
                  <a:rPr lang="en-GB" altLang="ru-RU" sz="1600" b="1" kern="0" dirty="0">
                    <a:solidFill>
                      <a:schemeClr val="accent3"/>
                    </a:solidFill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</a:rPr>
                  <a:t> </a:t>
                </a:r>
                <a:r>
                  <a:rPr lang="en-GB" altLang="ru-RU" sz="1600" b="1" kern="0" dirty="0" err="1">
                    <a:solidFill>
                      <a:schemeClr val="accent3"/>
                    </a:solidFill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</a:rPr>
                  <a:t>qilinadigan</a:t>
                </a:r>
                <a:r>
                  <a:rPr lang="en-GB" altLang="ru-RU" sz="1600" b="1" kern="0" dirty="0">
                    <a:solidFill>
                      <a:schemeClr val="accent3"/>
                    </a:solidFill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</a:rPr>
                  <a:t> </a:t>
                </a:r>
                <a:r>
                  <a:rPr lang="en-GB" altLang="ru-RU" sz="1600" b="1" kern="0" dirty="0" smtClean="0">
                    <a:solidFill>
                      <a:schemeClr val="accent3"/>
                    </a:solidFill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</a:rPr>
                  <a:t>risk</a:t>
                </a:r>
                <a:endParaRPr kumimoji="0" lang="ru-RU" altLang="ru-RU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+mn-lt"/>
                </a:endParaRPr>
              </a:p>
            </p:txBody>
          </p:sp>
          <p:sp>
            <p:nvSpPr>
              <p:cNvPr id="53" name="Line 14"/>
              <p:cNvSpPr>
                <a:spLocks noChangeShapeType="1"/>
              </p:cNvSpPr>
              <p:nvPr/>
            </p:nvSpPr>
            <p:spPr bwMode="auto">
              <a:xfrm flipV="1">
                <a:off x="2488" y="2703"/>
                <a:ext cx="624" cy="24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4" name="Text Box 15"/>
              <p:cNvSpPr txBox="1">
                <a:spLocks noChangeArrowheads="1"/>
              </p:cNvSpPr>
              <p:nvPr/>
            </p:nvSpPr>
            <p:spPr bwMode="auto">
              <a:xfrm>
                <a:off x="3521" y="3706"/>
                <a:ext cx="2502" cy="6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altLang="ru-RU" sz="1600" b="1" kern="0" dirty="0" err="1">
                    <a:solidFill>
                      <a:srgbClr val="000000"/>
                    </a:solidFill>
                    <a:latin typeface="+mn-lt"/>
                  </a:rPr>
                  <a:t>Qimmatli</a:t>
                </a:r>
                <a:r>
                  <a:rPr lang="en-GB" altLang="ru-RU" sz="1600" b="1" kern="0" dirty="0">
                    <a:solidFill>
                      <a:srgbClr val="000000"/>
                    </a:solidFill>
                    <a:latin typeface="+mn-lt"/>
                  </a:rPr>
                  <a:t> </a:t>
                </a:r>
                <a:r>
                  <a:rPr lang="en-GB" altLang="ru-RU" sz="1600" b="1" kern="0" dirty="0" err="1">
                    <a:solidFill>
                      <a:srgbClr val="000000"/>
                    </a:solidFill>
                    <a:latin typeface="+mn-lt"/>
                  </a:rPr>
                  <a:t>qog'ozlar</a:t>
                </a:r>
                <a:r>
                  <a:rPr lang="en-GB" altLang="ru-RU" sz="1600" b="1" kern="0" dirty="0">
                    <a:solidFill>
                      <a:srgbClr val="000000"/>
                    </a:solidFill>
                    <a:latin typeface="+mn-lt"/>
                  </a:rPr>
                  <a:t> </a:t>
                </a:r>
                <a:r>
                  <a:rPr lang="en-GB" altLang="ru-RU" sz="1600" b="1" kern="0" dirty="0" err="1">
                    <a:solidFill>
                      <a:srgbClr val="000000"/>
                    </a:solidFill>
                    <a:latin typeface="+mn-lt"/>
                  </a:rPr>
                  <a:t>soni</a:t>
                </a:r>
                <a:r>
                  <a:rPr kumimoji="0" lang="ru-RU" altLang="ru-RU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</a:rPr>
                  <a:t>, </a:t>
                </a:r>
                <a:r>
                  <a:rPr lang="en-US" altLang="ru-RU" sz="1600" b="1" i="1" kern="0" dirty="0">
                    <a:solidFill>
                      <a:srgbClr val="000000"/>
                    </a:solidFill>
                    <a:latin typeface="+mn-lt"/>
                  </a:rPr>
                  <a:t>n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altLang="ru-R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</a:endParaRPr>
              </a:p>
            </p:txBody>
          </p:sp>
        </p:grpSp>
        <p:sp>
          <p:nvSpPr>
            <p:cNvPr id="3" name="Дуга 2"/>
            <p:cNvSpPr/>
            <p:nvPr/>
          </p:nvSpPr>
          <p:spPr>
            <a:xfrm rot="10800000">
              <a:off x="967825" y="321467"/>
              <a:ext cx="6695244" cy="3550083"/>
            </a:xfrm>
            <a:prstGeom prst="arc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5418771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215154"/>
            <a:ext cx="7213599" cy="591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Diversifikatsiya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effekti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: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portfelda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2 ta </a:t>
            </a:r>
            <a:r>
              <a:rPr lang="en-GB" sz="2200" b="1" dirty="0" err="1" smtClean="0">
                <a:solidFill>
                  <a:srgbClr val="003F82"/>
                </a:solidFill>
                <a:latin typeface="+mn-lt"/>
              </a:rPr>
              <a:t>riskli</a:t>
            </a:r>
            <a:r>
              <a:rPr lang="en-GB" sz="2200" b="1" dirty="0" smtClean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aktiv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mavjud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portfel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risksiz</a:t>
            </a:r>
            <a:endParaRPr lang="ru-RU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39" name="Line 4"/>
          <p:cNvSpPr>
            <a:spLocks noChangeShapeType="1"/>
          </p:cNvSpPr>
          <p:nvPr/>
        </p:nvSpPr>
        <p:spPr bwMode="auto">
          <a:xfrm flipV="1">
            <a:off x="712458" y="1247052"/>
            <a:ext cx="0" cy="2817314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0" name="Line 5"/>
          <p:cNvSpPr>
            <a:spLocks noChangeShapeType="1"/>
          </p:cNvSpPr>
          <p:nvPr/>
        </p:nvSpPr>
        <p:spPr bwMode="auto">
          <a:xfrm>
            <a:off x="712458" y="4064366"/>
            <a:ext cx="5440916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6" name="Text Box 15"/>
          <p:cNvSpPr txBox="1">
            <a:spLocks noChangeArrowheads="1"/>
          </p:cNvSpPr>
          <p:nvPr/>
        </p:nvSpPr>
        <p:spPr bwMode="auto">
          <a:xfrm>
            <a:off x="-73745" y="1085286"/>
            <a:ext cx="786203" cy="36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ru-RU" i="1" kern="0" dirty="0" err="1">
                <a:solidFill>
                  <a:srgbClr val="000000"/>
                </a:solidFill>
                <a:latin typeface="+mn-lt"/>
              </a:rPr>
              <a:t>Narxi</a:t>
            </a:r>
            <a:endParaRPr kumimoji="0" lang="ru-RU" altLang="ru-RU" sz="18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7" name="Text Box 16"/>
          <p:cNvSpPr txBox="1">
            <a:spLocks noChangeArrowheads="1"/>
          </p:cNvSpPr>
          <p:nvPr/>
        </p:nvSpPr>
        <p:spPr bwMode="auto">
          <a:xfrm>
            <a:off x="443811" y="4064366"/>
            <a:ext cx="503301" cy="36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t</a:t>
            </a:r>
            <a:r>
              <a:rPr kumimoji="0" lang="ru-RU" altLang="ru-RU" sz="1400" b="0" i="1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0</a:t>
            </a:r>
            <a:endParaRPr kumimoji="0" lang="en-US" altLang="ru-RU" sz="1400" b="0" i="1" u="none" strike="noStrike" kern="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cs typeface="Arial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712458" y="1833291"/>
            <a:ext cx="4981475" cy="2658137"/>
            <a:chOff x="712458" y="1833291"/>
            <a:chExt cx="4981475" cy="2658137"/>
          </a:xfrm>
        </p:grpSpPr>
        <p:sp>
          <p:nvSpPr>
            <p:cNvPr id="55" name="Freeform 7"/>
            <p:cNvSpPr>
              <a:spLocks/>
            </p:cNvSpPr>
            <p:nvPr/>
          </p:nvSpPr>
          <p:spPr bwMode="auto">
            <a:xfrm>
              <a:off x="712458" y="1833291"/>
              <a:ext cx="4753400" cy="1585305"/>
            </a:xfrm>
            <a:custGeom>
              <a:avLst/>
              <a:gdLst>
                <a:gd name="T0" fmla="*/ 0 w 4002"/>
                <a:gd name="T1" fmla="*/ 1225 h 1225"/>
                <a:gd name="T2" fmla="*/ 93 w 4002"/>
                <a:gd name="T3" fmla="*/ 1065 h 1225"/>
                <a:gd name="T4" fmla="*/ 276 w 4002"/>
                <a:gd name="T5" fmla="*/ 974 h 1225"/>
                <a:gd name="T6" fmla="*/ 551 w 4002"/>
                <a:gd name="T7" fmla="*/ 957 h 1225"/>
                <a:gd name="T8" fmla="*/ 838 w 4002"/>
                <a:gd name="T9" fmla="*/ 1015 h 1225"/>
                <a:gd name="T10" fmla="*/ 1195 w 4002"/>
                <a:gd name="T11" fmla="*/ 1082 h 1225"/>
                <a:gd name="T12" fmla="*/ 1506 w 4002"/>
                <a:gd name="T13" fmla="*/ 1082 h 1225"/>
                <a:gd name="T14" fmla="*/ 1701 w 4002"/>
                <a:gd name="T15" fmla="*/ 965 h 1225"/>
                <a:gd name="T16" fmla="*/ 1837 w 4002"/>
                <a:gd name="T17" fmla="*/ 832 h 1225"/>
                <a:gd name="T18" fmla="*/ 1988 w 4002"/>
                <a:gd name="T19" fmla="*/ 681 h 1225"/>
                <a:gd name="T20" fmla="*/ 2205 w 4002"/>
                <a:gd name="T21" fmla="*/ 590 h 1225"/>
                <a:gd name="T22" fmla="*/ 2425 w 4002"/>
                <a:gd name="T23" fmla="*/ 581 h 1225"/>
                <a:gd name="T24" fmla="*/ 2678 w 4002"/>
                <a:gd name="T25" fmla="*/ 623 h 1225"/>
                <a:gd name="T26" fmla="*/ 2977 w 4002"/>
                <a:gd name="T27" fmla="*/ 698 h 1225"/>
                <a:gd name="T28" fmla="*/ 3332 w 4002"/>
                <a:gd name="T29" fmla="*/ 707 h 1225"/>
                <a:gd name="T30" fmla="*/ 3574 w 4002"/>
                <a:gd name="T31" fmla="*/ 581 h 1225"/>
                <a:gd name="T32" fmla="*/ 3736 w 4002"/>
                <a:gd name="T33" fmla="*/ 406 h 1225"/>
                <a:gd name="T34" fmla="*/ 3850 w 4002"/>
                <a:gd name="T35" fmla="*/ 231 h 1225"/>
                <a:gd name="T36" fmla="*/ 4091 w 4002"/>
                <a:gd name="T37" fmla="*/ 122 h 1225"/>
                <a:gd name="T38" fmla="*/ 4379 w 4002"/>
                <a:gd name="T39" fmla="*/ 156 h 1225"/>
                <a:gd name="T40" fmla="*/ 4572 w 4002"/>
                <a:gd name="T41" fmla="*/ 222 h 1225"/>
                <a:gd name="T42" fmla="*/ 4942 w 4002"/>
                <a:gd name="T43" fmla="*/ 281 h 1225"/>
                <a:gd name="T44" fmla="*/ 5218 w 4002"/>
                <a:gd name="T45" fmla="*/ 231 h 1225"/>
                <a:gd name="T46" fmla="*/ 5366 w 4002"/>
                <a:gd name="T47" fmla="*/ 147 h 1225"/>
                <a:gd name="T48" fmla="*/ 5494 w 4002"/>
                <a:gd name="T49" fmla="*/ 22 h 1225"/>
                <a:gd name="T50" fmla="*/ 5470 w 4002"/>
                <a:gd name="T51" fmla="*/ 14 h 122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4002" h="1225">
                  <a:moveTo>
                    <a:pt x="0" y="1225"/>
                  </a:moveTo>
                  <a:cubicBezTo>
                    <a:pt x="11" y="1198"/>
                    <a:pt x="34" y="1107"/>
                    <a:pt x="67" y="1065"/>
                  </a:cubicBezTo>
                  <a:cubicBezTo>
                    <a:pt x="100" y="1023"/>
                    <a:pt x="144" y="992"/>
                    <a:pt x="200" y="974"/>
                  </a:cubicBezTo>
                  <a:cubicBezTo>
                    <a:pt x="256" y="956"/>
                    <a:pt x="333" y="950"/>
                    <a:pt x="401" y="957"/>
                  </a:cubicBezTo>
                  <a:cubicBezTo>
                    <a:pt x="469" y="964"/>
                    <a:pt x="531" y="994"/>
                    <a:pt x="609" y="1015"/>
                  </a:cubicBezTo>
                  <a:cubicBezTo>
                    <a:pt x="687" y="1036"/>
                    <a:pt x="787" y="1071"/>
                    <a:pt x="868" y="1082"/>
                  </a:cubicBezTo>
                  <a:cubicBezTo>
                    <a:pt x="949" y="1093"/>
                    <a:pt x="1032" y="1102"/>
                    <a:pt x="1093" y="1082"/>
                  </a:cubicBezTo>
                  <a:cubicBezTo>
                    <a:pt x="1154" y="1062"/>
                    <a:pt x="1195" y="1007"/>
                    <a:pt x="1235" y="965"/>
                  </a:cubicBezTo>
                  <a:cubicBezTo>
                    <a:pt x="1275" y="923"/>
                    <a:pt x="1300" y="879"/>
                    <a:pt x="1335" y="832"/>
                  </a:cubicBezTo>
                  <a:cubicBezTo>
                    <a:pt x="1370" y="785"/>
                    <a:pt x="1399" y="721"/>
                    <a:pt x="1444" y="681"/>
                  </a:cubicBezTo>
                  <a:cubicBezTo>
                    <a:pt x="1489" y="641"/>
                    <a:pt x="1550" y="607"/>
                    <a:pt x="1603" y="590"/>
                  </a:cubicBezTo>
                  <a:cubicBezTo>
                    <a:pt x="1656" y="573"/>
                    <a:pt x="1704" y="576"/>
                    <a:pt x="1761" y="581"/>
                  </a:cubicBezTo>
                  <a:cubicBezTo>
                    <a:pt x="1818" y="586"/>
                    <a:pt x="1878" y="604"/>
                    <a:pt x="1945" y="623"/>
                  </a:cubicBezTo>
                  <a:cubicBezTo>
                    <a:pt x="2012" y="642"/>
                    <a:pt x="2083" y="684"/>
                    <a:pt x="2162" y="698"/>
                  </a:cubicBezTo>
                  <a:cubicBezTo>
                    <a:pt x="2241" y="712"/>
                    <a:pt x="2349" y="726"/>
                    <a:pt x="2421" y="707"/>
                  </a:cubicBezTo>
                  <a:cubicBezTo>
                    <a:pt x="2493" y="688"/>
                    <a:pt x="2547" y="631"/>
                    <a:pt x="2596" y="581"/>
                  </a:cubicBezTo>
                  <a:cubicBezTo>
                    <a:pt x="2645" y="531"/>
                    <a:pt x="2680" y="464"/>
                    <a:pt x="2713" y="406"/>
                  </a:cubicBezTo>
                  <a:cubicBezTo>
                    <a:pt x="2746" y="348"/>
                    <a:pt x="2753" y="278"/>
                    <a:pt x="2796" y="231"/>
                  </a:cubicBezTo>
                  <a:cubicBezTo>
                    <a:pt x="2839" y="184"/>
                    <a:pt x="2908" y="134"/>
                    <a:pt x="2972" y="122"/>
                  </a:cubicBezTo>
                  <a:cubicBezTo>
                    <a:pt x="3036" y="110"/>
                    <a:pt x="3122" y="139"/>
                    <a:pt x="3180" y="156"/>
                  </a:cubicBezTo>
                  <a:cubicBezTo>
                    <a:pt x="3238" y="173"/>
                    <a:pt x="3254" y="201"/>
                    <a:pt x="3322" y="222"/>
                  </a:cubicBezTo>
                  <a:cubicBezTo>
                    <a:pt x="3390" y="243"/>
                    <a:pt x="3511" y="280"/>
                    <a:pt x="3589" y="281"/>
                  </a:cubicBezTo>
                  <a:cubicBezTo>
                    <a:pt x="3667" y="282"/>
                    <a:pt x="3739" y="253"/>
                    <a:pt x="3790" y="231"/>
                  </a:cubicBezTo>
                  <a:cubicBezTo>
                    <a:pt x="3841" y="209"/>
                    <a:pt x="3865" y="182"/>
                    <a:pt x="3898" y="147"/>
                  </a:cubicBezTo>
                  <a:cubicBezTo>
                    <a:pt x="3931" y="112"/>
                    <a:pt x="3978" y="44"/>
                    <a:pt x="3990" y="22"/>
                  </a:cubicBezTo>
                  <a:cubicBezTo>
                    <a:pt x="4002" y="0"/>
                    <a:pt x="3977" y="16"/>
                    <a:pt x="3973" y="14"/>
                  </a:cubicBezTo>
                </a:path>
              </a:pathLst>
            </a:custGeom>
            <a:ln>
              <a:headEnd type="oval" w="med" len="med"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Text Box 17"/>
            <p:cNvSpPr txBox="1">
              <a:spLocks noChangeArrowheads="1"/>
            </p:cNvSpPr>
            <p:nvPr/>
          </p:nvSpPr>
          <p:spPr bwMode="auto">
            <a:xfrm>
              <a:off x="5354013" y="4122602"/>
              <a:ext cx="339920" cy="3688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ru-RU" sz="18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</a:rPr>
                <a:t>t</a:t>
              </a:r>
              <a:r>
                <a:rPr kumimoji="0" lang="ru-RU" altLang="ru-RU" sz="1800" b="0" i="1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</a:rPr>
                <a:t>1</a:t>
              </a:r>
              <a:endParaRPr kumimoji="0" lang="en-US" altLang="ru-RU" sz="1800" b="0" i="1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 charset="0"/>
              </a:endParaRPr>
            </a:p>
          </p:txBody>
        </p:sp>
        <p:sp>
          <p:nvSpPr>
            <p:cNvPr id="59" name="Line 18"/>
            <p:cNvSpPr>
              <a:spLocks noChangeShapeType="1"/>
            </p:cNvSpPr>
            <p:nvPr/>
          </p:nvSpPr>
          <p:spPr bwMode="auto">
            <a:xfrm>
              <a:off x="5453796" y="1833291"/>
              <a:ext cx="0" cy="22310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60" name="Group 42"/>
            <p:cNvGrpSpPr>
              <a:grpSpLocks/>
            </p:cNvGrpSpPr>
            <p:nvPr/>
          </p:nvGrpSpPr>
          <p:grpSpPr bwMode="auto">
            <a:xfrm>
              <a:off x="1628049" y="4132955"/>
              <a:ext cx="3037352" cy="318355"/>
              <a:chOff x="1669" y="3494"/>
              <a:chExt cx="2770" cy="246"/>
            </a:xfrm>
          </p:grpSpPr>
          <p:sp>
            <p:nvSpPr>
              <p:cNvPr id="67" name="Line 19"/>
              <p:cNvSpPr>
                <a:spLocks noChangeShapeType="1"/>
              </p:cNvSpPr>
              <p:nvPr/>
            </p:nvSpPr>
            <p:spPr bwMode="auto">
              <a:xfrm>
                <a:off x="1669" y="3617"/>
                <a:ext cx="24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" name="Text Box 20"/>
              <p:cNvSpPr txBox="1">
                <a:spLocks noChangeArrowheads="1"/>
              </p:cNvSpPr>
              <p:nvPr/>
            </p:nvSpPr>
            <p:spPr bwMode="auto">
              <a:xfrm>
                <a:off x="2081" y="3494"/>
                <a:ext cx="2358" cy="2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altLang="ru-RU" sz="1400" kern="0" dirty="0">
                    <a:solidFill>
                      <a:srgbClr val="000000"/>
                    </a:solidFill>
                    <a:latin typeface="+mn-lt"/>
                  </a:rPr>
                  <a:t>"A" </a:t>
                </a:r>
                <a:r>
                  <a:rPr lang="en-GB" altLang="ru-RU" sz="1400" kern="0" dirty="0" err="1">
                    <a:solidFill>
                      <a:srgbClr val="000000"/>
                    </a:solidFill>
                    <a:latin typeface="+mn-lt"/>
                  </a:rPr>
                  <a:t>aksiyasi</a:t>
                </a:r>
                <a:r>
                  <a:rPr lang="en-GB" altLang="ru-RU" sz="1400" kern="0" dirty="0">
                    <a:solidFill>
                      <a:srgbClr val="000000"/>
                    </a:solidFill>
                    <a:latin typeface="+mn-lt"/>
                  </a:rPr>
                  <a:t> </a:t>
                </a:r>
                <a:r>
                  <a:rPr lang="en-GB" altLang="ru-RU" sz="1400" kern="0" dirty="0" err="1">
                    <a:solidFill>
                      <a:srgbClr val="000000"/>
                    </a:solidFill>
                    <a:latin typeface="+mn-lt"/>
                  </a:rPr>
                  <a:t>narxining</a:t>
                </a:r>
                <a:r>
                  <a:rPr lang="en-GB" altLang="ru-RU" sz="1400" kern="0" dirty="0">
                    <a:solidFill>
                      <a:srgbClr val="000000"/>
                    </a:solidFill>
                    <a:latin typeface="+mn-lt"/>
                  </a:rPr>
                  <a:t> </a:t>
                </a:r>
                <a:r>
                  <a:rPr lang="en-GB" altLang="ru-RU" sz="1400" kern="0" dirty="0" err="1">
                    <a:solidFill>
                      <a:srgbClr val="000000"/>
                    </a:solidFill>
                    <a:latin typeface="+mn-lt"/>
                  </a:rPr>
                  <a:t>o'zgarishi</a:t>
                </a:r>
                <a:endParaRPr kumimoji="0" lang="ru-RU" alt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</a:endParaRPr>
              </a:p>
            </p:txBody>
          </p:sp>
        </p:grpSp>
      </p:grpSp>
      <p:grpSp>
        <p:nvGrpSpPr>
          <p:cNvPr id="5" name="Группа 4"/>
          <p:cNvGrpSpPr/>
          <p:nvPr/>
        </p:nvGrpSpPr>
        <p:grpSpPr>
          <a:xfrm>
            <a:off x="712458" y="1775056"/>
            <a:ext cx="4956256" cy="3195199"/>
            <a:chOff x="712458" y="1775056"/>
            <a:chExt cx="4956256" cy="3195199"/>
          </a:xfrm>
        </p:grpSpPr>
        <p:sp>
          <p:nvSpPr>
            <p:cNvPr id="48" name="Freeform 6"/>
            <p:cNvSpPr>
              <a:spLocks/>
            </p:cNvSpPr>
            <p:nvPr/>
          </p:nvSpPr>
          <p:spPr bwMode="auto">
            <a:xfrm>
              <a:off x="712458" y="1775056"/>
              <a:ext cx="4956256" cy="1642247"/>
            </a:xfrm>
            <a:custGeom>
              <a:avLst/>
              <a:gdLst>
                <a:gd name="T0" fmla="*/ 0 w 4132"/>
                <a:gd name="T1" fmla="*/ 1321 h 1252"/>
                <a:gd name="T2" fmla="*/ 5916 w 4132"/>
                <a:gd name="T3" fmla="*/ 0 h 125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132" h="1252">
                  <a:moveTo>
                    <a:pt x="0" y="1252"/>
                  </a:moveTo>
                  <a:lnTo>
                    <a:pt x="4132" y="0"/>
                  </a:lnTo>
                </a:path>
              </a:pathLst>
            </a:custGeom>
            <a:ln w="15875"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62" name="Group 44"/>
            <p:cNvGrpSpPr>
              <a:grpSpLocks/>
            </p:cNvGrpSpPr>
            <p:nvPr/>
          </p:nvGrpSpPr>
          <p:grpSpPr bwMode="auto">
            <a:xfrm>
              <a:off x="1628049" y="4651900"/>
              <a:ext cx="2425495" cy="318355"/>
              <a:chOff x="1669" y="3895"/>
              <a:chExt cx="2212" cy="246"/>
            </a:xfrm>
          </p:grpSpPr>
          <p:sp>
            <p:nvSpPr>
              <p:cNvPr id="63" name="Line 23"/>
              <p:cNvSpPr>
                <a:spLocks noChangeShapeType="1"/>
              </p:cNvSpPr>
              <p:nvPr/>
            </p:nvSpPr>
            <p:spPr bwMode="auto">
              <a:xfrm>
                <a:off x="1669" y="4025"/>
                <a:ext cx="246" cy="0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" name="Text Box 24"/>
              <p:cNvSpPr txBox="1">
                <a:spLocks noChangeArrowheads="1"/>
              </p:cNvSpPr>
              <p:nvPr/>
            </p:nvSpPr>
            <p:spPr bwMode="auto">
              <a:xfrm>
                <a:off x="2112" y="3895"/>
                <a:ext cx="1769" cy="2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altLang="ru-RU" sz="1400" kern="0" dirty="0" err="1">
                    <a:solidFill>
                      <a:srgbClr val="000000"/>
                    </a:solidFill>
                    <a:latin typeface="+mn-lt"/>
                  </a:rPr>
                  <a:t>Portfel</a:t>
                </a:r>
                <a:r>
                  <a:rPr lang="en-GB" altLang="ru-RU" sz="1400" kern="0" dirty="0">
                    <a:solidFill>
                      <a:srgbClr val="000000"/>
                    </a:solidFill>
                    <a:latin typeface="+mn-lt"/>
                  </a:rPr>
                  <a:t> </a:t>
                </a:r>
                <a:r>
                  <a:rPr lang="en-GB" altLang="ru-RU" sz="1400" kern="0" dirty="0" err="1">
                    <a:solidFill>
                      <a:srgbClr val="000000"/>
                    </a:solidFill>
                    <a:latin typeface="+mn-lt"/>
                  </a:rPr>
                  <a:t>qiymati</a:t>
                </a:r>
                <a:endParaRPr kumimoji="0" lang="ru-RU" alt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</a:endParaRPr>
              </a:p>
            </p:txBody>
          </p:sp>
        </p:grpSp>
      </p:grpSp>
      <p:grpSp>
        <p:nvGrpSpPr>
          <p:cNvPr id="4" name="Группа 3"/>
          <p:cNvGrpSpPr/>
          <p:nvPr/>
        </p:nvGrpSpPr>
        <p:grpSpPr>
          <a:xfrm>
            <a:off x="710809" y="1721440"/>
            <a:ext cx="4745313" cy="2978342"/>
            <a:chOff x="710809" y="1721440"/>
            <a:chExt cx="4745313" cy="2978342"/>
          </a:xfrm>
        </p:grpSpPr>
        <p:grpSp>
          <p:nvGrpSpPr>
            <p:cNvPr id="61" name="Group 43"/>
            <p:cNvGrpSpPr>
              <a:grpSpLocks/>
            </p:cNvGrpSpPr>
            <p:nvPr/>
          </p:nvGrpSpPr>
          <p:grpSpPr bwMode="auto">
            <a:xfrm>
              <a:off x="1628049" y="4381427"/>
              <a:ext cx="3182092" cy="318355"/>
              <a:chOff x="1669" y="3721"/>
              <a:chExt cx="2902" cy="246"/>
            </a:xfrm>
          </p:grpSpPr>
          <p:sp>
            <p:nvSpPr>
              <p:cNvPr id="65" name="Line 21"/>
              <p:cNvSpPr>
                <a:spLocks noChangeShapeType="1"/>
              </p:cNvSpPr>
              <p:nvPr/>
            </p:nvSpPr>
            <p:spPr bwMode="auto">
              <a:xfrm>
                <a:off x="1669" y="3844"/>
                <a:ext cx="246" cy="0"/>
              </a:xfrm>
              <a:prstGeom prst="line">
                <a:avLst/>
              </a:prstGeom>
              <a:ln>
                <a:prstDash val="sysDash"/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" name="Text Box 22"/>
              <p:cNvSpPr txBox="1">
                <a:spLocks noChangeArrowheads="1"/>
              </p:cNvSpPr>
              <p:nvPr/>
            </p:nvSpPr>
            <p:spPr bwMode="auto">
              <a:xfrm>
                <a:off x="2081" y="3721"/>
                <a:ext cx="2490" cy="2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altLang="ru-RU" sz="1400" kern="0" dirty="0">
                    <a:solidFill>
                      <a:srgbClr val="000000"/>
                    </a:solidFill>
                    <a:latin typeface="+mn-lt"/>
                  </a:rPr>
                  <a:t>"B" </a:t>
                </a:r>
                <a:r>
                  <a:rPr lang="en-GB" altLang="ru-RU" sz="1400" kern="0" dirty="0" err="1">
                    <a:solidFill>
                      <a:srgbClr val="000000"/>
                    </a:solidFill>
                    <a:latin typeface="+mn-lt"/>
                  </a:rPr>
                  <a:t>aksiyasi</a:t>
                </a:r>
                <a:r>
                  <a:rPr lang="en-GB" altLang="ru-RU" sz="1400" kern="0" dirty="0">
                    <a:solidFill>
                      <a:srgbClr val="000000"/>
                    </a:solidFill>
                    <a:latin typeface="+mn-lt"/>
                  </a:rPr>
                  <a:t> </a:t>
                </a:r>
                <a:r>
                  <a:rPr lang="en-GB" altLang="ru-RU" sz="1400" kern="0" dirty="0" err="1">
                    <a:solidFill>
                      <a:srgbClr val="000000"/>
                    </a:solidFill>
                    <a:latin typeface="+mn-lt"/>
                  </a:rPr>
                  <a:t>narxining</a:t>
                </a:r>
                <a:r>
                  <a:rPr lang="en-GB" altLang="ru-RU" sz="1400" kern="0" dirty="0">
                    <a:solidFill>
                      <a:srgbClr val="000000"/>
                    </a:solidFill>
                    <a:latin typeface="+mn-lt"/>
                  </a:rPr>
                  <a:t> </a:t>
                </a:r>
                <a:r>
                  <a:rPr lang="en-GB" altLang="ru-RU" sz="1400" kern="0" dirty="0" err="1">
                    <a:solidFill>
                      <a:srgbClr val="000000"/>
                    </a:solidFill>
                    <a:latin typeface="+mn-lt"/>
                  </a:rPr>
                  <a:t>o'zgarishi</a:t>
                </a:r>
                <a:endParaRPr kumimoji="0" lang="ru-RU" alt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</a:endParaRPr>
              </a:p>
            </p:txBody>
          </p:sp>
        </p:grpSp>
        <p:sp>
          <p:nvSpPr>
            <p:cNvPr id="69" name="Freeform 7"/>
            <p:cNvSpPr>
              <a:spLocks/>
            </p:cNvSpPr>
            <p:nvPr/>
          </p:nvSpPr>
          <p:spPr bwMode="auto">
            <a:xfrm rot="10800000">
              <a:off x="710809" y="1721440"/>
              <a:ext cx="4745313" cy="1820775"/>
            </a:xfrm>
            <a:custGeom>
              <a:avLst/>
              <a:gdLst>
                <a:gd name="T0" fmla="*/ 0 w 4002"/>
                <a:gd name="T1" fmla="*/ 1225 h 1225"/>
                <a:gd name="T2" fmla="*/ 93 w 4002"/>
                <a:gd name="T3" fmla="*/ 1065 h 1225"/>
                <a:gd name="T4" fmla="*/ 276 w 4002"/>
                <a:gd name="T5" fmla="*/ 974 h 1225"/>
                <a:gd name="T6" fmla="*/ 551 w 4002"/>
                <a:gd name="T7" fmla="*/ 957 h 1225"/>
                <a:gd name="T8" fmla="*/ 838 w 4002"/>
                <a:gd name="T9" fmla="*/ 1015 h 1225"/>
                <a:gd name="T10" fmla="*/ 1195 w 4002"/>
                <a:gd name="T11" fmla="*/ 1082 h 1225"/>
                <a:gd name="T12" fmla="*/ 1506 w 4002"/>
                <a:gd name="T13" fmla="*/ 1082 h 1225"/>
                <a:gd name="T14" fmla="*/ 1701 w 4002"/>
                <a:gd name="T15" fmla="*/ 965 h 1225"/>
                <a:gd name="T16" fmla="*/ 1837 w 4002"/>
                <a:gd name="T17" fmla="*/ 832 h 1225"/>
                <a:gd name="T18" fmla="*/ 1988 w 4002"/>
                <a:gd name="T19" fmla="*/ 681 h 1225"/>
                <a:gd name="T20" fmla="*/ 2205 w 4002"/>
                <a:gd name="T21" fmla="*/ 590 h 1225"/>
                <a:gd name="T22" fmla="*/ 2425 w 4002"/>
                <a:gd name="T23" fmla="*/ 581 h 1225"/>
                <a:gd name="T24" fmla="*/ 2678 w 4002"/>
                <a:gd name="T25" fmla="*/ 623 h 1225"/>
                <a:gd name="T26" fmla="*/ 2977 w 4002"/>
                <a:gd name="T27" fmla="*/ 698 h 1225"/>
                <a:gd name="T28" fmla="*/ 3332 w 4002"/>
                <a:gd name="T29" fmla="*/ 707 h 1225"/>
                <a:gd name="T30" fmla="*/ 3574 w 4002"/>
                <a:gd name="T31" fmla="*/ 581 h 1225"/>
                <a:gd name="T32" fmla="*/ 3736 w 4002"/>
                <a:gd name="T33" fmla="*/ 406 h 1225"/>
                <a:gd name="T34" fmla="*/ 3850 w 4002"/>
                <a:gd name="T35" fmla="*/ 231 h 1225"/>
                <a:gd name="T36" fmla="*/ 4091 w 4002"/>
                <a:gd name="T37" fmla="*/ 122 h 1225"/>
                <a:gd name="T38" fmla="*/ 4379 w 4002"/>
                <a:gd name="T39" fmla="*/ 156 h 1225"/>
                <a:gd name="T40" fmla="*/ 4572 w 4002"/>
                <a:gd name="T41" fmla="*/ 222 h 1225"/>
                <a:gd name="T42" fmla="*/ 4942 w 4002"/>
                <a:gd name="T43" fmla="*/ 281 h 1225"/>
                <a:gd name="T44" fmla="*/ 5218 w 4002"/>
                <a:gd name="T45" fmla="*/ 231 h 1225"/>
                <a:gd name="T46" fmla="*/ 5366 w 4002"/>
                <a:gd name="T47" fmla="*/ 147 h 1225"/>
                <a:gd name="T48" fmla="*/ 5494 w 4002"/>
                <a:gd name="T49" fmla="*/ 22 h 1225"/>
                <a:gd name="T50" fmla="*/ 5470 w 4002"/>
                <a:gd name="T51" fmla="*/ 14 h 122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connsiteX0" fmla="*/ 0 w 9978"/>
                <a:gd name="connsiteY0" fmla="*/ 9917 h 9917"/>
                <a:gd name="connsiteX1" fmla="*/ 167 w 9978"/>
                <a:gd name="connsiteY1" fmla="*/ 8611 h 9917"/>
                <a:gd name="connsiteX2" fmla="*/ 500 w 9978"/>
                <a:gd name="connsiteY2" fmla="*/ 7868 h 9917"/>
                <a:gd name="connsiteX3" fmla="*/ 1002 w 9978"/>
                <a:gd name="connsiteY3" fmla="*/ 7729 h 9917"/>
                <a:gd name="connsiteX4" fmla="*/ 1522 w 9978"/>
                <a:gd name="connsiteY4" fmla="*/ 8203 h 9917"/>
                <a:gd name="connsiteX5" fmla="*/ 2169 w 9978"/>
                <a:gd name="connsiteY5" fmla="*/ 8750 h 9917"/>
                <a:gd name="connsiteX6" fmla="*/ 2731 w 9978"/>
                <a:gd name="connsiteY6" fmla="*/ 8750 h 9917"/>
                <a:gd name="connsiteX7" fmla="*/ 3086 w 9978"/>
                <a:gd name="connsiteY7" fmla="*/ 7795 h 9917"/>
                <a:gd name="connsiteX8" fmla="*/ 3336 w 9978"/>
                <a:gd name="connsiteY8" fmla="*/ 6709 h 9917"/>
                <a:gd name="connsiteX9" fmla="*/ 3608 w 9978"/>
                <a:gd name="connsiteY9" fmla="*/ 5476 h 9917"/>
                <a:gd name="connsiteX10" fmla="*/ 4005 w 9978"/>
                <a:gd name="connsiteY10" fmla="*/ 4733 h 9917"/>
                <a:gd name="connsiteX11" fmla="*/ 4400 w 9978"/>
                <a:gd name="connsiteY11" fmla="*/ 4660 h 9917"/>
                <a:gd name="connsiteX12" fmla="*/ 4860 w 9978"/>
                <a:gd name="connsiteY12" fmla="*/ 5003 h 9917"/>
                <a:gd name="connsiteX13" fmla="*/ 5402 w 9978"/>
                <a:gd name="connsiteY13" fmla="*/ 5615 h 9917"/>
                <a:gd name="connsiteX14" fmla="*/ 6049 w 9978"/>
                <a:gd name="connsiteY14" fmla="*/ 5688 h 9917"/>
                <a:gd name="connsiteX15" fmla="*/ 6487 w 9978"/>
                <a:gd name="connsiteY15" fmla="*/ 4660 h 9917"/>
                <a:gd name="connsiteX16" fmla="*/ 6779 w 9978"/>
                <a:gd name="connsiteY16" fmla="*/ 3231 h 9917"/>
                <a:gd name="connsiteX17" fmla="*/ 6987 w 9978"/>
                <a:gd name="connsiteY17" fmla="*/ 1803 h 9917"/>
                <a:gd name="connsiteX18" fmla="*/ 7426 w 9978"/>
                <a:gd name="connsiteY18" fmla="*/ 913 h 9917"/>
                <a:gd name="connsiteX19" fmla="*/ 7946 w 9978"/>
                <a:gd name="connsiteY19" fmla="*/ 1190 h 9917"/>
                <a:gd name="connsiteX20" fmla="*/ 8301 w 9978"/>
                <a:gd name="connsiteY20" fmla="*/ 1729 h 9917"/>
                <a:gd name="connsiteX21" fmla="*/ 8968 w 9978"/>
                <a:gd name="connsiteY21" fmla="*/ 2211 h 9917"/>
                <a:gd name="connsiteX22" fmla="*/ 9429 w 9978"/>
                <a:gd name="connsiteY22" fmla="*/ 2061 h 9917"/>
                <a:gd name="connsiteX23" fmla="*/ 9740 w 9978"/>
                <a:gd name="connsiteY23" fmla="*/ 1117 h 9917"/>
                <a:gd name="connsiteX24" fmla="*/ 9970 w 9978"/>
                <a:gd name="connsiteY24" fmla="*/ 97 h 9917"/>
                <a:gd name="connsiteX25" fmla="*/ 9928 w 9978"/>
                <a:gd name="connsiteY25" fmla="*/ 31 h 9917"/>
                <a:gd name="connsiteX0" fmla="*/ 0 w 10000"/>
                <a:gd name="connsiteY0" fmla="*/ 10000 h 10000"/>
                <a:gd name="connsiteX1" fmla="*/ 167 w 10000"/>
                <a:gd name="connsiteY1" fmla="*/ 8683 h 10000"/>
                <a:gd name="connsiteX2" fmla="*/ 501 w 10000"/>
                <a:gd name="connsiteY2" fmla="*/ 7934 h 10000"/>
                <a:gd name="connsiteX3" fmla="*/ 1004 w 10000"/>
                <a:gd name="connsiteY3" fmla="*/ 7794 h 10000"/>
                <a:gd name="connsiteX4" fmla="*/ 1525 w 10000"/>
                <a:gd name="connsiteY4" fmla="*/ 8272 h 10000"/>
                <a:gd name="connsiteX5" fmla="*/ 2174 w 10000"/>
                <a:gd name="connsiteY5" fmla="*/ 8823 h 10000"/>
                <a:gd name="connsiteX6" fmla="*/ 2737 w 10000"/>
                <a:gd name="connsiteY6" fmla="*/ 8823 h 10000"/>
                <a:gd name="connsiteX7" fmla="*/ 3093 w 10000"/>
                <a:gd name="connsiteY7" fmla="*/ 7860 h 10000"/>
                <a:gd name="connsiteX8" fmla="*/ 3343 w 10000"/>
                <a:gd name="connsiteY8" fmla="*/ 6765 h 10000"/>
                <a:gd name="connsiteX9" fmla="*/ 3616 w 10000"/>
                <a:gd name="connsiteY9" fmla="*/ 5522 h 10000"/>
                <a:gd name="connsiteX10" fmla="*/ 4014 w 10000"/>
                <a:gd name="connsiteY10" fmla="*/ 4773 h 10000"/>
                <a:gd name="connsiteX11" fmla="*/ 4410 w 10000"/>
                <a:gd name="connsiteY11" fmla="*/ 4699 h 10000"/>
                <a:gd name="connsiteX12" fmla="*/ 4871 w 10000"/>
                <a:gd name="connsiteY12" fmla="*/ 5045 h 10000"/>
                <a:gd name="connsiteX13" fmla="*/ 5414 w 10000"/>
                <a:gd name="connsiteY13" fmla="*/ 5662 h 10000"/>
                <a:gd name="connsiteX14" fmla="*/ 6062 w 10000"/>
                <a:gd name="connsiteY14" fmla="*/ 5736 h 10000"/>
                <a:gd name="connsiteX15" fmla="*/ 6501 w 10000"/>
                <a:gd name="connsiteY15" fmla="*/ 4699 h 10000"/>
                <a:gd name="connsiteX16" fmla="*/ 6794 w 10000"/>
                <a:gd name="connsiteY16" fmla="*/ 3258 h 10000"/>
                <a:gd name="connsiteX17" fmla="*/ 7002 w 10000"/>
                <a:gd name="connsiteY17" fmla="*/ 1818 h 10000"/>
                <a:gd name="connsiteX18" fmla="*/ 7442 w 10000"/>
                <a:gd name="connsiteY18" fmla="*/ 921 h 10000"/>
                <a:gd name="connsiteX19" fmla="*/ 7964 w 10000"/>
                <a:gd name="connsiteY19" fmla="*/ 1200 h 10000"/>
                <a:gd name="connsiteX20" fmla="*/ 8319 w 10000"/>
                <a:gd name="connsiteY20" fmla="*/ 1743 h 10000"/>
                <a:gd name="connsiteX21" fmla="*/ 8926 w 10000"/>
                <a:gd name="connsiteY21" fmla="*/ 2490 h 10000"/>
                <a:gd name="connsiteX22" fmla="*/ 9450 w 10000"/>
                <a:gd name="connsiteY22" fmla="*/ 2078 h 10000"/>
                <a:gd name="connsiteX23" fmla="*/ 9761 w 10000"/>
                <a:gd name="connsiteY23" fmla="*/ 1126 h 10000"/>
                <a:gd name="connsiteX24" fmla="*/ 9992 w 10000"/>
                <a:gd name="connsiteY24" fmla="*/ 98 h 10000"/>
                <a:gd name="connsiteX25" fmla="*/ 9950 w 10000"/>
                <a:gd name="connsiteY25" fmla="*/ 31 h 10000"/>
                <a:gd name="connsiteX0" fmla="*/ 0 w 10002"/>
                <a:gd name="connsiteY0" fmla="*/ 10554 h 10554"/>
                <a:gd name="connsiteX1" fmla="*/ 167 w 10002"/>
                <a:gd name="connsiteY1" fmla="*/ 9237 h 10554"/>
                <a:gd name="connsiteX2" fmla="*/ 501 w 10002"/>
                <a:gd name="connsiteY2" fmla="*/ 8488 h 10554"/>
                <a:gd name="connsiteX3" fmla="*/ 1004 w 10002"/>
                <a:gd name="connsiteY3" fmla="*/ 8348 h 10554"/>
                <a:gd name="connsiteX4" fmla="*/ 1525 w 10002"/>
                <a:gd name="connsiteY4" fmla="*/ 8826 h 10554"/>
                <a:gd name="connsiteX5" fmla="*/ 2174 w 10002"/>
                <a:gd name="connsiteY5" fmla="*/ 9377 h 10554"/>
                <a:gd name="connsiteX6" fmla="*/ 2737 w 10002"/>
                <a:gd name="connsiteY6" fmla="*/ 9377 h 10554"/>
                <a:gd name="connsiteX7" fmla="*/ 3093 w 10002"/>
                <a:gd name="connsiteY7" fmla="*/ 8414 h 10554"/>
                <a:gd name="connsiteX8" fmla="*/ 3343 w 10002"/>
                <a:gd name="connsiteY8" fmla="*/ 7319 h 10554"/>
                <a:gd name="connsiteX9" fmla="*/ 3616 w 10002"/>
                <a:gd name="connsiteY9" fmla="*/ 6076 h 10554"/>
                <a:gd name="connsiteX10" fmla="*/ 4014 w 10002"/>
                <a:gd name="connsiteY10" fmla="*/ 5327 h 10554"/>
                <a:gd name="connsiteX11" fmla="*/ 4410 w 10002"/>
                <a:gd name="connsiteY11" fmla="*/ 5253 h 10554"/>
                <a:gd name="connsiteX12" fmla="*/ 4871 w 10002"/>
                <a:gd name="connsiteY12" fmla="*/ 5599 h 10554"/>
                <a:gd name="connsiteX13" fmla="*/ 5414 w 10002"/>
                <a:gd name="connsiteY13" fmla="*/ 6216 h 10554"/>
                <a:gd name="connsiteX14" fmla="*/ 6062 w 10002"/>
                <a:gd name="connsiteY14" fmla="*/ 6290 h 10554"/>
                <a:gd name="connsiteX15" fmla="*/ 6501 w 10002"/>
                <a:gd name="connsiteY15" fmla="*/ 5253 h 10554"/>
                <a:gd name="connsiteX16" fmla="*/ 6794 w 10002"/>
                <a:gd name="connsiteY16" fmla="*/ 3812 h 10554"/>
                <a:gd name="connsiteX17" fmla="*/ 7002 w 10002"/>
                <a:gd name="connsiteY17" fmla="*/ 2372 h 10554"/>
                <a:gd name="connsiteX18" fmla="*/ 7442 w 10002"/>
                <a:gd name="connsiteY18" fmla="*/ 1475 h 10554"/>
                <a:gd name="connsiteX19" fmla="*/ 7964 w 10002"/>
                <a:gd name="connsiteY19" fmla="*/ 1754 h 10554"/>
                <a:gd name="connsiteX20" fmla="*/ 8319 w 10002"/>
                <a:gd name="connsiteY20" fmla="*/ 2297 h 10554"/>
                <a:gd name="connsiteX21" fmla="*/ 8926 w 10002"/>
                <a:gd name="connsiteY21" fmla="*/ 3044 h 10554"/>
                <a:gd name="connsiteX22" fmla="*/ 9450 w 10002"/>
                <a:gd name="connsiteY22" fmla="*/ 2632 h 10554"/>
                <a:gd name="connsiteX23" fmla="*/ 9761 w 10002"/>
                <a:gd name="connsiteY23" fmla="*/ 1680 h 10554"/>
                <a:gd name="connsiteX24" fmla="*/ 9992 w 10002"/>
                <a:gd name="connsiteY24" fmla="*/ 652 h 10554"/>
                <a:gd name="connsiteX25" fmla="*/ 9971 w 10002"/>
                <a:gd name="connsiteY25" fmla="*/ 0 h 10554"/>
                <a:gd name="connsiteX0" fmla="*/ 0 w 10096"/>
                <a:gd name="connsiteY0" fmla="*/ 11074 h 11074"/>
                <a:gd name="connsiteX1" fmla="*/ 167 w 10096"/>
                <a:gd name="connsiteY1" fmla="*/ 9757 h 11074"/>
                <a:gd name="connsiteX2" fmla="*/ 501 w 10096"/>
                <a:gd name="connsiteY2" fmla="*/ 9008 h 11074"/>
                <a:gd name="connsiteX3" fmla="*/ 1004 w 10096"/>
                <a:gd name="connsiteY3" fmla="*/ 8868 h 11074"/>
                <a:gd name="connsiteX4" fmla="*/ 1525 w 10096"/>
                <a:gd name="connsiteY4" fmla="*/ 9346 h 11074"/>
                <a:gd name="connsiteX5" fmla="*/ 2174 w 10096"/>
                <a:gd name="connsiteY5" fmla="*/ 9897 h 11074"/>
                <a:gd name="connsiteX6" fmla="*/ 2737 w 10096"/>
                <a:gd name="connsiteY6" fmla="*/ 9897 h 11074"/>
                <a:gd name="connsiteX7" fmla="*/ 3093 w 10096"/>
                <a:gd name="connsiteY7" fmla="*/ 8934 h 11074"/>
                <a:gd name="connsiteX8" fmla="*/ 3343 w 10096"/>
                <a:gd name="connsiteY8" fmla="*/ 7839 h 11074"/>
                <a:gd name="connsiteX9" fmla="*/ 3616 w 10096"/>
                <a:gd name="connsiteY9" fmla="*/ 6596 h 11074"/>
                <a:gd name="connsiteX10" fmla="*/ 4014 w 10096"/>
                <a:gd name="connsiteY10" fmla="*/ 5847 h 11074"/>
                <a:gd name="connsiteX11" fmla="*/ 4410 w 10096"/>
                <a:gd name="connsiteY11" fmla="*/ 5773 h 11074"/>
                <a:gd name="connsiteX12" fmla="*/ 4871 w 10096"/>
                <a:gd name="connsiteY12" fmla="*/ 6119 h 11074"/>
                <a:gd name="connsiteX13" fmla="*/ 5414 w 10096"/>
                <a:gd name="connsiteY13" fmla="*/ 6736 h 11074"/>
                <a:gd name="connsiteX14" fmla="*/ 6062 w 10096"/>
                <a:gd name="connsiteY14" fmla="*/ 6810 h 11074"/>
                <a:gd name="connsiteX15" fmla="*/ 6501 w 10096"/>
                <a:gd name="connsiteY15" fmla="*/ 5773 h 11074"/>
                <a:gd name="connsiteX16" fmla="*/ 6794 w 10096"/>
                <a:gd name="connsiteY16" fmla="*/ 4332 h 11074"/>
                <a:gd name="connsiteX17" fmla="*/ 7002 w 10096"/>
                <a:gd name="connsiteY17" fmla="*/ 2892 h 11074"/>
                <a:gd name="connsiteX18" fmla="*/ 7442 w 10096"/>
                <a:gd name="connsiteY18" fmla="*/ 1995 h 11074"/>
                <a:gd name="connsiteX19" fmla="*/ 7964 w 10096"/>
                <a:gd name="connsiteY19" fmla="*/ 2274 h 11074"/>
                <a:gd name="connsiteX20" fmla="*/ 8319 w 10096"/>
                <a:gd name="connsiteY20" fmla="*/ 2817 h 11074"/>
                <a:gd name="connsiteX21" fmla="*/ 8926 w 10096"/>
                <a:gd name="connsiteY21" fmla="*/ 3564 h 11074"/>
                <a:gd name="connsiteX22" fmla="*/ 9450 w 10096"/>
                <a:gd name="connsiteY22" fmla="*/ 3152 h 11074"/>
                <a:gd name="connsiteX23" fmla="*/ 9761 w 10096"/>
                <a:gd name="connsiteY23" fmla="*/ 2200 h 11074"/>
                <a:gd name="connsiteX24" fmla="*/ 9992 w 10096"/>
                <a:gd name="connsiteY24" fmla="*/ 1172 h 11074"/>
                <a:gd name="connsiteX25" fmla="*/ 10096 w 10096"/>
                <a:gd name="connsiteY25" fmla="*/ 0 h 11074"/>
                <a:gd name="connsiteX0" fmla="*/ 0 w 10179"/>
                <a:gd name="connsiteY0" fmla="*/ 11204 h 11204"/>
                <a:gd name="connsiteX1" fmla="*/ 167 w 10179"/>
                <a:gd name="connsiteY1" fmla="*/ 9887 h 11204"/>
                <a:gd name="connsiteX2" fmla="*/ 501 w 10179"/>
                <a:gd name="connsiteY2" fmla="*/ 9138 h 11204"/>
                <a:gd name="connsiteX3" fmla="*/ 1004 w 10179"/>
                <a:gd name="connsiteY3" fmla="*/ 8998 h 11204"/>
                <a:gd name="connsiteX4" fmla="*/ 1525 w 10179"/>
                <a:gd name="connsiteY4" fmla="*/ 9476 h 11204"/>
                <a:gd name="connsiteX5" fmla="*/ 2174 w 10179"/>
                <a:gd name="connsiteY5" fmla="*/ 10027 h 11204"/>
                <a:gd name="connsiteX6" fmla="*/ 2737 w 10179"/>
                <a:gd name="connsiteY6" fmla="*/ 10027 h 11204"/>
                <a:gd name="connsiteX7" fmla="*/ 3093 w 10179"/>
                <a:gd name="connsiteY7" fmla="*/ 9064 h 11204"/>
                <a:gd name="connsiteX8" fmla="*/ 3343 w 10179"/>
                <a:gd name="connsiteY8" fmla="*/ 7969 h 11204"/>
                <a:gd name="connsiteX9" fmla="*/ 3616 w 10179"/>
                <a:gd name="connsiteY9" fmla="*/ 6726 h 11204"/>
                <a:gd name="connsiteX10" fmla="*/ 4014 w 10179"/>
                <a:gd name="connsiteY10" fmla="*/ 5977 h 11204"/>
                <a:gd name="connsiteX11" fmla="*/ 4410 w 10179"/>
                <a:gd name="connsiteY11" fmla="*/ 5903 h 11204"/>
                <a:gd name="connsiteX12" fmla="*/ 4871 w 10179"/>
                <a:gd name="connsiteY12" fmla="*/ 6249 h 11204"/>
                <a:gd name="connsiteX13" fmla="*/ 5414 w 10179"/>
                <a:gd name="connsiteY13" fmla="*/ 6866 h 11204"/>
                <a:gd name="connsiteX14" fmla="*/ 6062 w 10179"/>
                <a:gd name="connsiteY14" fmla="*/ 6940 h 11204"/>
                <a:gd name="connsiteX15" fmla="*/ 6501 w 10179"/>
                <a:gd name="connsiteY15" fmla="*/ 5903 h 11204"/>
                <a:gd name="connsiteX16" fmla="*/ 6794 w 10179"/>
                <a:gd name="connsiteY16" fmla="*/ 4462 h 11204"/>
                <a:gd name="connsiteX17" fmla="*/ 7002 w 10179"/>
                <a:gd name="connsiteY17" fmla="*/ 3022 h 11204"/>
                <a:gd name="connsiteX18" fmla="*/ 7442 w 10179"/>
                <a:gd name="connsiteY18" fmla="*/ 2125 h 11204"/>
                <a:gd name="connsiteX19" fmla="*/ 7964 w 10179"/>
                <a:gd name="connsiteY19" fmla="*/ 2404 h 11204"/>
                <a:gd name="connsiteX20" fmla="*/ 8319 w 10179"/>
                <a:gd name="connsiteY20" fmla="*/ 2947 h 11204"/>
                <a:gd name="connsiteX21" fmla="*/ 8926 w 10179"/>
                <a:gd name="connsiteY21" fmla="*/ 3694 h 11204"/>
                <a:gd name="connsiteX22" fmla="*/ 9450 w 10179"/>
                <a:gd name="connsiteY22" fmla="*/ 3282 h 11204"/>
                <a:gd name="connsiteX23" fmla="*/ 9761 w 10179"/>
                <a:gd name="connsiteY23" fmla="*/ 2330 h 11204"/>
                <a:gd name="connsiteX24" fmla="*/ 9992 w 10179"/>
                <a:gd name="connsiteY24" fmla="*/ 1302 h 11204"/>
                <a:gd name="connsiteX25" fmla="*/ 10179 w 10179"/>
                <a:gd name="connsiteY25" fmla="*/ 0 h 11204"/>
                <a:gd name="connsiteX0" fmla="*/ 0 w 10428"/>
                <a:gd name="connsiteY0" fmla="*/ 12958 h 12958"/>
                <a:gd name="connsiteX1" fmla="*/ 167 w 10428"/>
                <a:gd name="connsiteY1" fmla="*/ 11641 h 12958"/>
                <a:gd name="connsiteX2" fmla="*/ 501 w 10428"/>
                <a:gd name="connsiteY2" fmla="*/ 10892 h 12958"/>
                <a:gd name="connsiteX3" fmla="*/ 1004 w 10428"/>
                <a:gd name="connsiteY3" fmla="*/ 10752 h 12958"/>
                <a:gd name="connsiteX4" fmla="*/ 1525 w 10428"/>
                <a:gd name="connsiteY4" fmla="*/ 11230 h 12958"/>
                <a:gd name="connsiteX5" fmla="*/ 2174 w 10428"/>
                <a:gd name="connsiteY5" fmla="*/ 11781 h 12958"/>
                <a:gd name="connsiteX6" fmla="*/ 2737 w 10428"/>
                <a:gd name="connsiteY6" fmla="*/ 11781 h 12958"/>
                <a:gd name="connsiteX7" fmla="*/ 3093 w 10428"/>
                <a:gd name="connsiteY7" fmla="*/ 10818 h 12958"/>
                <a:gd name="connsiteX8" fmla="*/ 3343 w 10428"/>
                <a:gd name="connsiteY8" fmla="*/ 9723 h 12958"/>
                <a:gd name="connsiteX9" fmla="*/ 3616 w 10428"/>
                <a:gd name="connsiteY9" fmla="*/ 8480 h 12958"/>
                <a:gd name="connsiteX10" fmla="*/ 4014 w 10428"/>
                <a:gd name="connsiteY10" fmla="*/ 7731 h 12958"/>
                <a:gd name="connsiteX11" fmla="*/ 4410 w 10428"/>
                <a:gd name="connsiteY11" fmla="*/ 7657 h 12958"/>
                <a:gd name="connsiteX12" fmla="*/ 4871 w 10428"/>
                <a:gd name="connsiteY12" fmla="*/ 8003 h 12958"/>
                <a:gd name="connsiteX13" fmla="*/ 5414 w 10428"/>
                <a:gd name="connsiteY13" fmla="*/ 8620 h 12958"/>
                <a:gd name="connsiteX14" fmla="*/ 6062 w 10428"/>
                <a:gd name="connsiteY14" fmla="*/ 8694 h 12958"/>
                <a:gd name="connsiteX15" fmla="*/ 6501 w 10428"/>
                <a:gd name="connsiteY15" fmla="*/ 7657 h 12958"/>
                <a:gd name="connsiteX16" fmla="*/ 6794 w 10428"/>
                <a:gd name="connsiteY16" fmla="*/ 6216 h 12958"/>
                <a:gd name="connsiteX17" fmla="*/ 7002 w 10428"/>
                <a:gd name="connsiteY17" fmla="*/ 4776 h 12958"/>
                <a:gd name="connsiteX18" fmla="*/ 7442 w 10428"/>
                <a:gd name="connsiteY18" fmla="*/ 3879 h 12958"/>
                <a:gd name="connsiteX19" fmla="*/ 7964 w 10428"/>
                <a:gd name="connsiteY19" fmla="*/ 4158 h 12958"/>
                <a:gd name="connsiteX20" fmla="*/ 8319 w 10428"/>
                <a:gd name="connsiteY20" fmla="*/ 4701 h 12958"/>
                <a:gd name="connsiteX21" fmla="*/ 8926 w 10428"/>
                <a:gd name="connsiteY21" fmla="*/ 5448 h 12958"/>
                <a:gd name="connsiteX22" fmla="*/ 9450 w 10428"/>
                <a:gd name="connsiteY22" fmla="*/ 5036 h 12958"/>
                <a:gd name="connsiteX23" fmla="*/ 9761 w 10428"/>
                <a:gd name="connsiteY23" fmla="*/ 4084 h 12958"/>
                <a:gd name="connsiteX24" fmla="*/ 9992 w 10428"/>
                <a:gd name="connsiteY24" fmla="*/ 3056 h 12958"/>
                <a:gd name="connsiteX25" fmla="*/ 10428 w 10428"/>
                <a:gd name="connsiteY25" fmla="*/ 0 h 12958"/>
                <a:gd name="connsiteX0" fmla="*/ 0 w 10428"/>
                <a:gd name="connsiteY0" fmla="*/ 12958 h 12958"/>
                <a:gd name="connsiteX1" fmla="*/ 167 w 10428"/>
                <a:gd name="connsiteY1" fmla="*/ 11641 h 12958"/>
                <a:gd name="connsiteX2" fmla="*/ 501 w 10428"/>
                <a:gd name="connsiteY2" fmla="*/ 10892 h 12958"/>
                <a:gd name="connsiteX3" fmla="*/ 1004 w 10428"/>
                <a:gd name="connsiteY3" fmla="*/ 10752 h 12958"/>
                <a:gd name="connsiteX4" fmla="*/ 1525 w 10428"/>
                <a:gd name="connsiteY4" fmla="*/ 11230 h 12958"/>
                <a:gd name="connsiteX5" fmla="*/ 2174 w 10428"/>
                <a:gd name="connsiteY5" fmla="*/ 11781 h 12958"/>
                <a:gd name="connsiteX6" fmla="*/ 2737 w 10428"/>
                <a:gd name="connsiteY6" fmla="*/ 11781 h 12958"/>
                <a:gd name="connsiteX7" fmla="*/ 3093 w 10428"/>
                <a:gd name="connsiteY7" fmla="*/ 10818 h 12958"/>
                <a:gd name="connsiteX8" fmla="*/ 3343 w 10428"/>
                <a:gd name="connsiteY8" fmla="*/ 9723 h 12958"/>
                <a:gd name="connsiteX9" fmla="*/ 3616 w 10428"/>
                <a:gd name="connsiteY9" fmla="*/ 8480 h 12958"/>
                <a:gd name="connsiteX10" fmla="*/ 4014 w 10428"/>
                <a:gd name="connsiteY10" fmla="*/ 7731 h 12958"/>
                <a:gd name="connsiteX11" fmla="*/ 4410 w 10428"/>
                <a:gd name="connsiteY11" fmla="*/ 7657 h 12958"/>
                <a:gd name="connsiteX12" fmla="*/ 4871 w 10428"/>
                <a:gd name="connsiteY12" fmla="*/ 8003 h 12958"/>
                <a:gd name="connsiteX13" fmla="*/ 5414 w 10428"/>
                <a:gd name="connsiteY13" fmla="*/ 8620 h 12958"/>
                <a:gd name="connsiteX14" fmla="*/ 6062 w 10428"/>
                <a:gd name="connsiteY14" fmla="*/ 8694 h 12958"/>
                <a:gd name="connsiteX15" fmla="*/ 6501 w 10428"/>
                <a:gd name="connsiteY15" fmla="*/ 7657 h 12958"/>
                <a:gd name="connsiteX16" fmla="*/ 6794 w 10428"/>
                <a:gd name="connsiteY16" fmla="*/ 6216 h 12958"/>
                <a:gd name="connsiteX17" fmla="*/ 7002 w 10428"/>
                <a:gd name="connsiteY17" fmla="*/ 4776 h 12958"/>
                <a:gd name="connsiteX18" fmla="*/ 7442 w 10428"/>
                <a:gd name="connsiteY18" fmla="*/ 3879 h 12958"/>
                <a:gd name="connsiteX19" fmla="*/ 7964 w 10428"/>
                <a:gd name="connsiteY19" fmla="*/ 4158 h 12958"/>
                <a:gd name="connsiteX20" fmla="*/ 8319 w 10428"/>
                <a:gd name="connsiteY20" fmla="*/ 4701 h 12958"/>
                <a:gd name="connsiteX21" fmla="*/ 8926 w 10428"/>
                <a:gd name="connsiteY21" fmla="*/ 5448 h 12958"/>
                <a:gd name="connsiteX22" fmla="*/ 9450 w 10428"/>
                <a:gd name="connsiteY22" fmla="*/ 5036 h 12958"/>
                <a:gd name="connsiteX23" fmla="*/ 9761 w 10428"/>
                <a:gd name="connsiteY23" fmla="*/ 4084 h 12958"/>
                <a:gd name="connsiteX24" fmla="*/ 9992 w 10428"/>
                <a:gd name="connsiteY24" fmla="*/ 3056 h 12958"/>
                <a:gd name="connsiteX25" fmla="*/ 10109 w 10428"/>
                <a:gd name="connsiteY25" fmla="*/ 1588 h 12958"/>
                <a:gd name="connsiteX26" fmla="*/ 10428 w 10428"/>
                <a:gd name="connsiteY26" fmla="*/ 0 h 12958"/>
                <a:gd name="connsiteX0" fmla="*/ 0 w 10532"/>
                <a:gd name="connsiteY0" fmla="*/ 12958 h 12958"/>
                <a:gd name="connsiteX1" fmla="*/ 167 w 10532"/>
                <a:gd name="connsiteY1" fmla="*/ 11641 h 12958"/>
                <a:gd name="connsiteX2" fmla="*/ 501 w 10532"/>
                <a:gd name="connsiteY2" fmla="*/ 10892 h 12958"/>
                <a:gd name="connsiteX3" fmla="*/ 1004 w 10532"/>
                <a:gd name="connsiteY3" fmla="*/ 10752 h 12958"/>
                <a:gd name="connsiteX4" fmla="*/ 1525 w 10532"/>
                <a:gd name="connsiteY4" fmla="*/ 11230 h 12958"/>
                <a:gd name="connsiteX5" fmla="*/ 2174 w 10532"/>
                <a:gd name="connsiteY5" fmla="*/ 11781 h 12958"/>
                <a:gd name="connsiteX6" fmla="*/ 2737 w 10532"/>
                <a:gd name="connsiteY6" fmla="*/ 11781 h 12958"/>
                <a:gd name="connsiteX7" fmla="*/ 3093 w 10532"/>
                <a:gd name="connsiteY7" fmla="*/ 10818 h 12958"/>
                <a:gd name="connsiteX8" fmla="*/ 3343 w 10532"/>
                <a:gd name="connsiteY8" fmla="*/ 9723 h 12958"/>
                <a:gd name="connsiteX9" fmla="*/ 3616 w 10532"/>
                <a:gd name="connsiteY9" fmla="*/ 8480 h 12958"/>
                <a:gd name="connsiteX10" fmla="*/ 4014 w 10532"/>
                <a:gd name="connsiteY10" fmla="*/ 7731 h 12958"/>
                <a:gd name="connsiteX11" fmla="*/ 4410 w 10532"/>
                <a:gd name="connsiteY11" fmla="*/ 7657 h 12958"/>
                <a:gd name="connsiteX12" fmla="*/ 4871 w 10532"/>
                <a:gd name="connsiteY12" fmla="*/ 8003 h 12958"/>
                <a:gd name="connsiteX13" fmla="*/ 5414 w 10532"/>
                <a:gd name="connsiteY13" fmla="*/ 8620 h 12958"/>
                <a:gd name="connsiteX14" fmla="*/ 6062 w 10532"/>
                <a:gd name="connsiteY14" fmla="*/ 8694 h 12958"/>
                <a:gd name="connsiteX15" fmla="*/ 6501 w 10532"/>
                <a:gd name="connsiteY15" fmla="*/ 7657 h 12958"/>
                <a:gd name="connsiteX16" fmla="*/ 6794 w 10532"/>
                <a:gd name="connsiteY16" fmla="*/ 6216 h 12958"/>
                <a:gd name="connsiteX17" fmla="*/ 7002 w 10532"/>
                <a:gd name="connsiteY17" fmla="*/ 4776 h 12958"/>
                <a:gd name="connsiteX18" fmla="*/ 7442 w 10532"/>
                <a:gd name="connsiteY18" fmla="*/ 3879 h 12958"/>
                <a:gd name="connsiteX19" fmla="*/ 7964 w 10532"/>
                <a:gd name="connsiteY19" fmla="*/ 4158 h 12958"/>
                <a:gd name="connsiteX20" fmla="*/ 8319 w 10532"/>
                <a:gd name="connsiteY20" fmla="*/ 4701 h 12958"/>
                <a:gd name="connsiteX21" fmla="*/ 8926 w 10532"/>
                <a:gd name="connsiteY21" fmla="*/ 5448 h 12958"/>
                <a:gd name="connsiteX22" fmla="*/ 9450 w 10532"/>
                <a:gd name="connsiteY22" fmla="*/ 5036 h 12958"/>
                <a:gd name="connsiteX23" fmla="*/ 9761 w 10532"/>
                <a:gd name="connsiteY23" fmla="*/ 4084 h 12958"/>
                <a:gd name="connsiteX24" fmla="*/ 9992 w 10532"/>
                <a:gd name="connsiteY24" fmla="*/ 3056 h 12958"/>
                <a:gd name="connsiteX25" fmla="*/ 10109 w 10532"/>
                <a:gd name="connsiteY25" fmla="*/ 1588 h 12958"/>
                <a:gd name="connsiteX26" fmla="*/ 10532 w 10532"/>
                <a:gd name="connsiteY26" fmla="*/ 0 h 12958"/>
                <a:gd name="connsiteX0" fmla="*/ 0 w 11484"/>
                <a:gd name="connsiteY0" fmla="*/ 11701 h 11701"/>
                <a:gd name="connsiteX1" fmla="*/ 167 w 11484"/>
                <a:gd name="connsiteY1" fmla="*/ 10384 h 11701"/>
                <a:gd name="connsiteX2" fmla="*/ 501 w 11484"/>
                <a:gd name="connsiteY2" fmla="*/ 9635 h 11701"/>
                <a:gd name="connsiteX3" fmla="*/ 1004 w 11484"/>
                <a:gd name="connsiteY3" fmla="*/ 9495 h 11701"/>
                <a:gd name="connsiteX4" fmla="*/ 1525 w 11484"/>
                <a:gd name="connsiteY4" fmla="*/ 9973 h 11701"/>
                <a:gd name="connsiteX5" fmla="*/ 2174 w 11484"/>
                <a:gd name="connsiteY5" fmla="*/ 10524 h 11701"/>
                <a:gd name="connsiteX6" fmla="*/ 2737 w 11484"/>
                <a:gd name="connsiteY6" fmla="*/ 10524 h 11701"/>
                <a:gd name="connsiteX7" fmla="*/ 3093 w 11484"/>
                <a:gd name="connsiteY7" fmla="*/ 9561 h 11701"/>
                <a:gd name="connsiteX8" fmla="*/ 3343 w 11484"/>
                <a:gd name="connsiteY8" fmla="*/ 8466 h 11701"/>
                <a:gd name="connsiteX9" fmla="*/ 3616 w 11484"/>
                <a:gd name="connsiteY9" fmla="*/ 7223 h 11701"/>
                <a:gd name="connsiteX10" fmla="*/ 4014 w 11484"/>
                <a:gd name="connsiteY10" fmla="*/ 6474 h 11701"/>
                <a:gd name="connsiteX11" fmla="*/ 4410 w 11484"/>
                <a:gd name="connsiteY11" fmla="*/ 6400 h 11701"/>
                <a:gd name="connsiteX12" fmla="*/ 4871 w 11484"/>
                <a:gd name="connsiteY12" fmla="*/ 6746 h 11701"/>
                <a:gd name="connsiteX13" fmla="*/ 5414 w 11484"/>
                <a:gd name="connsiteY13" fmla="*/ 7363 h 11701"/>
                <a:gd name="connsiteX14" fmla="*/ 6062 w 11484"/>
                <a:gd name="connsiteY14" fmla="*/ 7437 h 11701"/>
                <a:gd name="connsiteX15" fmla="*/ 6501 w 11484"/>
                <a:gd name="connsiteY15" fmla="*/ 6400 h 11701"/>
                <a:gd name="connsiteX16" fmla="*/ 6794 w 11484"/>
                <a:gd name="connsiteY16" fmla="*/ 4959 h 11701"/>
                <a:gd name="connsiteX17" fmla="*/ 7002 w 11484"/>
                <a:gd name="connsiteY17" fmla="*/ 3519 h 11701"/>
                <a:gd name="connsiteX18" fmla="*/ 7442 w 11484"/>
                <a:gd name="connsiteY18" fmla="*/ 2622 h 11701"/>
                <a:gd name="connsiteX19" fmla="*/ 7964 w 11484"/>
                <a:gd name="connsiteY19" fmla="*/ 2901 h 11701"/>
                <a:gd name="connsiteX20" fmla="*/ 8319 w 11484"/>
                <a:gd name="connsiteY20" fmla="*/ 3444 h 11701"/>
                <a:gd name="connsiteX21" fmla="*/ 8926 w 11484"/>
                <a:gd name="connsiteY21" fmla="*/ 4191 h 11701"/>
                <a:gd name="connsiteX22" fmla="*/ 9450 w 11484"/>
                <a:gd name="connsiteY22" fmla="*/ 3779 h 11701"/>
                <a:gd name="connsiteX23" fmla="*/ 9761 w 11484"/>
                <a:gd name="connsiteY23" fmla="*/ 2827 h 11701"/>
                <a:gd name="connsiteX24" fmla="*/ 9992 w 11484"/>
                <a:gd name="connsiteY24" fmla="*/ 1799 h 11701"/>
                <a:gd name="connsiteX25" fmla="*/ 10109 w 11484"/>
                <a:gd name="connsiteY25" fmla="*/ 331 h 11701"/>
                <a:gd name="connsiteX26" fmla="*/ 11484 w 11484"/>
                <a:gd name="connsiteY26" fmla="*/ 0 h 11701"/>
                <a:gd name="connsiteX0" fmla="*/ 0 w 11484"/>
                <a:gd name="connsiteY0" fmla="*/ 12112 h 12112"/>
                <a:gd name="connsiteX1" fmla="*/ 167 w 11484"/>
                <a:gd name="connsiteY1" fmla="*/ 10795 h 12112"/>
                <a:gd name="connsiteX2" fmla="*/ 501 w 11484"/>
                <a:gd name="connsiteY2" fmla="*/ 10046 h 12112"/>
                <a:gd name="connsiteX3" fmla="*/ 1004 w 11484"/>
                <a:gd name="connsiteY3" fmla="*/ 9906 h 12112"/>
                <a:gd name="connsiteX4" fmla="*/ 1525 w 11484"/>
                <a:gd name="connsiteY4" fmla="*/ 10384 h 12112"/>
                <a:gd name="connsiteX5" fmla="*/ 2174 w 11484"/>
                <a:gd name="connsiteY5" fmla="*/ 10935 h 12112"/>
                <a:gd name="connsiteX6" fmla="*/ 2737 w 11484"/>
                <a:gd name="connsiteY6" fmla="*/ 10935 h 12112"/>
                <a:gd name="connsiteX7" fmla="*/ 3093 w 11484"/>
                <a:gd name="connsiteY7" fmla="*/ 9972 h 12112"/>
                <a:gd name="connsiteX8" fmla="*/ 3343 w 11484"/>
                <a:gd name="connsiteY8" fmla="*/ 8877 h 12112"/>
                <a:gd name="connsiteX9" fmla="*/ 3616 w 11484"/>
                <a:gd name="connsiteY9" fmla="*/ 7634 h 12112"/>
                <a:gd name="connsiteX10" fmla="*/ 4014 w 11484"/>
                <a:gd name="connsiteY10" fmla="*/ 6885 h 12112"/>
                <a:gd name="connsiteX11" fmla="*/ 4410 w 11484"/>
                <a:gd name="connsiteY11" fmla="*/ 6811 h 12112"/>
                <a:gd name="connsiteX12" fmla="*/ 4871 w 11484"/>
                <a:gd name="connsiteY12" fmla="*/ 7157 h 12112"/>
                <a:gd name="connsiteX13" fmla="*/ 5414 w 11484"/>
                <a:gd name="connsiteY13" fmla="*/ 7774 h 12112"/>
                <a:gd name="connsiteX14" fmla="*/ 6062 w 11484"/>
                <a:gd name="connsiteY14" fmla="*/ 7848 h 12112"/>
                <a:gd name="connsiteX15" fmla="*/ 6501 w 11484"/>
                <a:gd name="connsiteY15" fmla="*/ 6811 h 12112"/>
                <a:gd name="connsiteX16" fmla="*/ 6794 w 11484"/>
                <a:gd name="connsiteY16" fmla="*/ 5370 h 12112"/>
                <a:gd name="connsiteX17" fmla="*/ 7002 w 11484"/>
                <a:gd name="connsiteY17" fmla="*/ 3930 h 12112"/>
                <a:gd name="connsiteX18" fmla="*/ 7442 w 11484"/>
                <a:gd name="connsiteY18" fmla="*/ 3033 h 12112"/>
                <a:gd name="connsiteX19" fmla="*/ 7964 w 11484"/>
                <a:gd name="connsiteY19" fmla="*/ 3312 h 12112"/>
                <a:gd name="connsiteX20" fmla="*/ 8319 w 11484"/>
                <a:gd name="connsiteY20" fmla="*/ 3855 h 12112"/>
                <a:gd name="connsiteX21" fmla="*/ 8926 w 11484"/>
                <a:gd name="connsiteY21" fmla="*/ 4602 h 12112"/>
                <a:gd name="connsiteX22" fmla="*/ 9450 w 11484"/>
                <a:gd name="connsiteY22" fmla="*/ 4190 h 12112"/>
                <a:gd name="connsiteX23" fmla="*/ 9761 w 11484"/>
                <a:gd name="connsiteY23" fmla="*/ 3238 h 12112"/>
                <a:gd name="connsiteX24" fmla="*/ 9992 w 11484"/>
                <a:gd name="connsiteY24" fmla="*/ 2210 h 12112"/>
                <a:gd name="connsiteX25" fmla="*/ 10109 w 11484"/>
                <a:gd name="connsiteY25" fmla="*/ 742 h 12112"/>
                <a:gd name="connsiteX26" fmla="*/ 10565 w 11484"/>
                <a:gd name="connsiteY26" fmla="*/ 4 h 12112"/>
                <a:gd name="connsiteX27" fmla="*/ 11484 w 11484"/>
                <a:gd name="connsiteY27" fmla="*/ 411 h 12112"/>
                <a:gd name="connsiteX0" fmla="*/ 0 w 11484"/>
                <a:gd name="connsiteY0" fmla="*/ 12254 h 12254"/>
                <a:gd name="connsiteX1" fmla="*/ 167 w 11484"/>
                <a:gd name="connsiteY1" fmla="*/ 10937 h 12254"/>
                <a:gd name="connsiteX2" fmla="*/ 501 w 11484"/>
                <a:gd name="connsiteY2" fmla="*/ 10188 h 12254"/>
                <a:gd name="connsiteX3" fmla="*/ 1004 w 11484"/>
                <a:gd name="connsiteY3" fmla="*/ 10048 h 12254"/>
                <a:gd name="connsiteX4" fmla="*/ 1525 w 11484"/>
                <a:gd name="connsiteY4" fmla="*/ 10526 h 12254"/>
                <a:gd name="connsiteX5" fmla="*/ 2174 w 11484"/>
                <a:gd name="connsiteY5" fmla="*/ 11077 h 12254"/>
                <a:gd name="connsiteX6" fmla="*/ 2737 w 11484"/>
                <a:gd name="connsiteY6" fmla="*/ 11077 h 12254"/>
                <a:gd name="connsiteX7" fmla="*/ 3093 w 11484"/>
                <a:gd name="connsiteY7" fmla="*/ 10114 h 12254"/>
                <a:gd name="connsiteX8" fmla="*/ 3343 w 11484"/>
                <a:gd name="connsiteY8" fmla="*/ 9019 h 12254"/>
                <a:gd name="connsiteX9" fmla="*/ 3616 w 11484"/>
                <a:gd name="connsiteY9" fmla="*/ 7776 h 12254"/>
                <a:gd name="connsiteX10" fmla="*/ 4014 w 11484"/>
                <a:gd name="connsiteY10" fmla="*/ 7027 h 12254"/>
                <a:gd name="connsiteX11" fmla="*/ 4410 w 11484"/>
                <a:gd name="connsiteY11" fmla="*/ 6953 h 12254"/>
                <a:gd name="connsiteX12" fmla="*/ 4871 w 11484"/>
                <a:gd name="connsiteY12" fmla="*/ 7299 h 12254"/>
                <a:gd name="connsiteX13" fmla="*/ 5414 w 11484"/>
                <a:gd name="connsiteY13" fmla="*/ 7916 h 12254"/>
                <a:gd name="connsiteX14" fmla="*/ 6062 w 11484"/>
                <a:gd name="connsiteY14" fmla="*/ 7990 h 12254"/>
                <a:gd name="connsiteX15" fmla="*/ 6501 w 11484"/>
                <a:gd name="connsiteY15" fmla="*/ 6953 h 12254"/>
                <a:gd name="connsiteX16" fmla="*/ 6794 w 11484"/>
                <a:gd name="connsiteY16" fmla="*/ 5512 h 12254"/>
                <a:gd name="connsiteX17" fmla="*/ 7002 w 11484"/>
                <a:gd name="connsiteY17" fmla="*/ 4072 h 12254"/>
                <a:gd name="connsiteX18" fmla="*/ 7442 w 11484"/>
                <a:gd name="connsiteY18" fmla="*/ 3175 h 12254"/>
                <a:gd name="connsiteX19" fmla="*/ 7964 w 11484"/>
                <a:gd name="connsiteY19" fmla="*/ 3454 h 12254"/>
                <a:gd name="connsiteX20" fmla="*/ 8319 w 11484"/>
                <a:gd name="connsiteY20" fmla="*/ 3997 h 12254"/>
                <a:gd name="connsiteX21" fmla="*/ 8926 w 11484"/>
                <a:gd name="connsiteY21" fmla="*/ 4744 h 12254"/>
                <a:gd name="connsiteX22" fmla="*/ 9450 w 11484"/>
                <a:gd name="connsiteY22" fmla="*/ 4332 h 12254"/>
                <a:gd name="connsiteX23" fmla="*/ 9761 w 11484"/>
                <a:gd name="connsiteY23" fmla="*/ 3380 h 12254"/>
                <a:gd name="connsiteX24" fmla="*/ 9992 w 11484"/>
                <a:gd name="connsiteY24" fmla="*/ 2352 h 12254"/>
                <a:gd name="connsiteX25" fmla="*/ 10109 w 11484"/>
                <a:gd name="connsiteY25" fmla="*/ 884 h 12254"/>
                <a:gd name="connsiteX26" fmla="*/ 10565 w 11484"/>
                <a:gd name="connsiteY26" fmla="*/ 146 h 12254"/>
                <a:gd name="connsiteX27" fmla="*/ 10998 w 11484"/>
                <a:gd name="connsiteY27" fmla="*/ 23 h 12254"/>
                <a:gd name="connsiteX28" fmla="*/ 11484 w 11484"/>
                <a:gd name="connsiteY28" fmla="*/ 553 h 12254"/>
                <a:gd name="connsiteX0" fmla="*/ 0 w 11484"/>
                <a:gd name="connsiteY0" fmla="*/ 12295 h 12295"/>
                <a:gd name="connsiteX1" fmla="*/ 167 w 11484"/>
                <a:gd name="connsiteY1" fmla="*/ 10978 h 12295"/>
                <a:gd name="connsiteX2" fmla="*/ 501 w 11484"/>
                <a:gd name="connsiteY2" fmla="*/ 10229 h 12295"/>
                <a:gd name="connsiteX3" fmla="*/ 1004 w 11484"/>
                <a:gd name="connsiteY3" fmla="*/ 10089 h 12295"/>
                <a:gd name="connsiteX4" fmla="*/ 1525 w 11484"/>
                <a:gd name="connsiteY4" fmla="*/ 10567 h 12295"/>
                <a:gd name="connsiteX5" fmla="*/ 2174 w 11484"/>
                <a:gd name="connsiteY5" fmla="*/ 11118 h 12295"/>
                <a:gd name="connsiteX6" fmla="*/ 2737 w 11484"/>
                <a:gd name="connsiteY6" fmla="*/ 11118 h 12295"/>
                <a:gd name="connsiteX7" fmla="*/ 3093 w 11484"/>
                <a:gd name="connsiteY7" fmla="*/ 10155 h 12295"/>
                <a:gd name="connsiteX8" fmla="*/ 3343 w 11484"/>
                <a:gd name="connsiteY8" fmla="*/ 9060 h 12295"/>
                <a:gd name="connsiteX9" fmla="*/ 3616 w 11484"/>
                <a:gd name="connsiteY9" fmla="*/ 7817 h 12295"/>
                <a:gd name="connsiteX10" fmla="*/ 4014 w 11484"/>
                <a:gd name="connsiteY10" fmla="*/ 7068 h 12295"/>
                <a:gd name="connsiteX11" fmla="*/ 4410 w 11484"/>
                <a:gd name="connsiteY11" fmla="*/ 6994 h 12295"/>
                <a:gd name="connsiteX12" fmla="*/ 4871 w 11484"/>
                <a:gd name="connsiteY12" fmla="*/ 7340 h 12295"/>
                <a:gd name="connsiteX13" fmla="*/ 5414 w 11484"/>
                <a:gd name="connsiteY13" fmla="*/ 7957 h 12295"/>
                <a:gd name="connsiteX14" fmla="*/ 6062 w 11484"/>
                <a:gd name="connsiteY14" fmla="*/ 8031 h 12295"/>
                <a:gd name="connsiteX15" fmla="*/ 6501 w 11484"/>
                <a:gd name="connsiteY15" fmla="*/ 6994 h 12295"/>
                <a:gd name="connsiteX16" fmla="*/ 6794 w 11484"/>
                <a:gd name="connsiteY16" fmla="*/ 5553 h 12295"/>
                <a:gd name="connsiteX17" fmla="*/ 7002 w 11484"/>
                <a:gd name="connsiteY17" fmla="*/ 4113 h 12295"/>
                <a:gd name="connsiteX18" fmla="*/ 7442 w 11484"/>
                <a:gd name="connsiteY18" fmla="*/ 3216 h 12295"/>
                <a:gd name="connsiteX19" fmla="*/ 7964 w 11484"/>
                <a:gd name="connsiteY19" fmla="*/ 3495 h 12295"/>
                <a:gd name="connsiteX20" fmla="*/ 8319 w 11484"/>
                <a:gd name="connsiteY20" fmla="*/ 4038 h 12295"/>
                <a:gd name="connsiteX21" fmla="*/ 8926 w 11484"/>
                <a:gd name="connsiteY21" fmla="*/ 4785 h 12295"/>
                <a:gd name="connsiteX22" fmla="*/ 9450 w 11484"/>
                <a:gd name="connsiteY22" fmla="*/ 4373 h 12295"/>
                <a:gd name="connsiteX23" fmla="*/ 9761 w 11484"/>
                <a:gd name="connsiteY23" fmla="*/ 3421 h 12295"/>
                <a:gd name="connsiteX24" fmla="*/ 9992 w 11484"/>
                <a:gd name="connsiteY24" fmla="*/ 2393 h 12295"/>
                <a:gd name="connsiteX25" fmla="*/ 10109 w 11484"/>
                <a:gd name="connsiteY25" fmla="*/ 925 h 12295"/>
                <a:gd name="connsiteX26" fmla="*/ 10549 w 11484"/>
                <a:gd name="connsiteY26" fmla="*/ 64 h 12295"/>
                <a:gd name="connsiteX27" fmla="*/ 10998 w 11484"/>
                <a:gd name="connsiteY27" fmla="*/ 64 h 12295"/>
                <a:gd name="connsiteX28" fmla="*/ 11484 w 11484"/>
                <a:gd name="connsiteY28" fmla="*/ 594 h 12295"/>
                <a:gd name="connsiteX0" fmla="*/ 0 w 11484"/>
                <a:gd name="connsiteY0" fmla="*/ 12347 h 12347"/>
                <a:gd name="connsiteX1" fmla="*/ 167 w 11484"/>
                <a:gd name="connsiteY1" fmla="*/ 11030 h 12347"/>
                <a:gd name="connsiteX2" fmla="*/ 501 w 11484"/>
                <a:gd name="connsiteY2" fmla="*/ 10281 h 12347"/>
                <a:gd name="connsiteX3" fmla="*/ 1004 w 11484"/>
                <a:gd name="connsiteY3" fmla="*/ 10141 h 12347"/>
                <a:gd name="connsiteX4" fmla="*/ 1525 w 11484"/>
                <a:gd name="connsiteY4" fmla="*/ 10619 h 12347"/>
                <a:gd name="connsiteX5" fmla="*/ 2174 w 11484"/>
                <a:gd name="connsiteY5" fmla="*/ 11170 h 12347"/>
                <a:gd name="connsiteX6" fmla="*/ 2737 w 11484"/>
                <a:gd name="connsiteY6" fmla="*/ 11170 h 12347"/>
                <a:gd name="connsiteX7" fmla="*/ 3093 w 11484"/>
                <a:gd name="connsiteY7" fmla="*/ 10207 h 12347"/>
                <a:gd name="connsiteX8" fmla="*/ 3343 w 11484"/>
                <a:gd name="connsiteY8" fmla="*/ 9112 h 12347"/>
                <a:gd name="connsiteX9" fmla="*/ 3616 w 11484"/>
                <a:gd name="connsiteY9" fmla="*/ 7869 h 12347"/>
                <a:gd name="connsiteX10" fmla="*/ 4014 w 11484"/>
                <a:gd name="connsiteY10" fmla="*/ 7120 h 12347"/>
                <a:gd name="connsiteX11" fmla="*/ 4410 w 11484"/>
                <a:gd name="connsiteY11" fmla="*/ 7046 h 12347"/>
                <a:gd name="connsiteX12" fmla="*/ 4871 w 11484"/>
                <a:gd name="connsiteY12" fmla="*/ 7392 h 12347"/>
                <a:gd name="connsiteX13" fmla="*/ 5414 w 11484"/>
                <a:gd name="connsiteY13" fmla="*/ 8009 h 12347"/>
                <a:gd name="connsiteX14" fmla="*/ 6062 w 11484"/>
                <a:gd name="connsiteY14" fmla="*/ 8083 h 12347"/>
                <a:gd name="connsiteX15" fmla="*/ 6501 w 11484"/>
                <a:gd name="connsiteY15" fmla="*/ 7046 h 12347"/>
                <a:gd name="connsiteX16" fmla="*/ 6794 w 11484"/>
                <a:gd name="connsiteY16" fmla="*/ 5605 h 12347"/>
                <a:gd name="connsiteX17" fmla="*/ 7002 w 11484"/>
                <a:gd name="connsiteY17" fmla="*/ 4165 h 12347"/>
                <a:gd name="connsiteX18" fmla="*/ 7442 w 11484"/>
                <a:gd name="connsiteY18" fmla="*/ 3268 h 12347"/>
                <a:gd name="connsiteX19" fmla="*/ 7964 w 11484"/>
                <a:gd name="connsiteY19" fmla="*/ 3547 h 12347"/>
                <a:gd name="connsiteX20" fmla="*/ 8319 w 11484"/>
                <a:gd name="connsiteY20" fmla="*/ 4090 h 12347"/>
                <a:gd name="connsiteX21" fmla="*/ 8926 w 11484"/>
                <a:gd name="connsiteY21" fmla="*/ 4837 h 12347"/>
                <a:gd name="connsiteX22" fmla="*/ 9450 w 11484"/>
                <a:gd name="connsiteY22" fmla="*/ 4425 h 12347"/>
                <a:gd name="connsiteX23" fmla="*/ 9761 w 11484"/>
                <a:gd name="connsiteY23" fmla="*/ 3473 h 12347"/>
                <a:gd name="connsiteX24" fmla="*/ 9992 w 11484"/>
                <a:gd name="connsiteY24" fmla="*/ 2445 h 12347"/>
                <a:gd name="connsiteX25" fmla="*/ 10109 w 11484"/>
                <a:gd name="connsiteY25" fmla="*/ 977 h 12347"/>
                <a:gd name="connsiteX26" fmla="*/ 10588 w 11484"/>
                <a:gd name="connsiteY26" fmla="*/ 42 h 12347"/>
                <a:gd name="connsiteX27" fmla="*/ 10998 w 11484"/>
                <a:gd name="connsiteY27" fmla="*/ 116 h 12347"/>
                <a:gd name="connsiteX28" fmla="*/ 11484 w 11484"/>
                <a:gd name="connsiteY28" fmla="*/ 646 h 12347"/>
                <a:gd name="connsiteX0" fmla="*/ 0 w 11484"/>
                <a:gd name="connsiteY0" fmla="*/ 12347 h 12347"/>
                <a:gd name="connsiteX1" fmla="*/ 167 w 11484"/>
                <a:gd name="connsiteY1" fmla="*/ 11030 h 12347"/>
                <a:gd name="connsiteX2" fmla="*/ 501 w 11484"/>
                <a:gd name="connsiteY2" fmla="*/ 10281 h 12347"/>
                <a:gd name="connsiteX3" fmla="*/ 1004 w 11484"/>
                <a:gd name="connsiteY3" fmla="*/ 10141 h 12347"/>
                <a:gd name="connsiteX4" fmla="*/ 1525 w 11484"/>
                <a:gd name="connsiteY4" fmla="*/ 10619 h 12347"/>
                <a:gd name="connsiteX5" fmla="*/ 2174 w 11484"/>
                <a:gd name="connsiteY5" fmla="*/ 11170 h 12347"/>
                <a:gd name="connsiteX6" fmla="*/ 2737 w 11484"/>
                <a:gd name="connsiteY6" fmla="*/ 11170 h 12347"/>
                <a:gd name="connsiteX7" fmla="*/ 3093 w 11484"/>
                <a:gd name="connsiteY7" fmla="*/ 10207 h 12347"/>
                <a:gd name="connsiteX8" fmla="*/ 3343 w 11484"/>
                <a:gd name="connsiteY8" fmla="*/ 9112 h 12347"/>
                <a:gd name="connsiteX9" fmla="*/ 3616 w 11484"/>
                <a:gd name="connsiteY9" fmla="*/ 7869 h 12347"/>
                <a:gd name="connsiteX10" fmla="*/ 4014 w 11484"/>
                <a:gd name="connsiteY10" fmla="*/ 7120 h 12347"/>
                <a:gd name="connsiteX11" fmla="*/ 4410 w 11484"/>
                <a:gd name="connsiteY11" fmla="*/ 7046 h 12347"/>
                <a:gd name="connsiteX12" fmla="*/ 4871 w 11484"/>
                <a:gd name="connsiteY12" fmla="*/ 7392 h 12347"/>
                <a:gd name="connsiteX13" fmla="*/ 5414 w 11484"/>
                <a:gd name="connsiteY13" fmla="*/ 8009 h 12347"/>
                <a:gd name="connsiteX14" fmla="*/ 6062 w 11484"/>
                <a:gd name="connsiteY14" fmla="*/ 8083 h 12347"/>
                <a:gd name="connsiteX15" fmla="*/ 6501 w 11484"/>
                <a:gd name="connsiteY15" fmla="*/ 7046 h 12347"/>
                <a:gd name="connsiteX16" fmla="*/ 6794 w 11484"/>
                <a:gd name="connsiteY16" fmla="*/ 5605 h 12347"/>
                <a:gd name="connsiteX17" fmla="*/ 7002 w 11484"/>
                <a:gd name="connsiteY17" fmla="*/ 4165 h 12347"/>
                <a:gd name="connsiteX18" fmla="*/ 7442 w 11484"/>
                <a:gd name="connsiteY18" fmla="*/ 3268 h 12347"/>
                <a:gd name="connsiteX19" fmla="*/ 7964 w 11484"/>
                <a:gd name="connsiteY19" fmla="*/ 3547 h 12347"/>
                <a:gd name="connsiteX20" fmla="*/ 8319 w 11484"/>
                <a:gd name="connsiteY20" fmla="*/ 4090 h 12347"/>
                <a:gd name="connsiteX21" fmla="*/ 8926 w 11484"/>
                <a:gd name="connsiteY21" fmla="*/ 4837 h 12347"/>
                <a:gd name="connsiteX22" fmla="*/ 9450 w 11484"/>
                <a:gd name="connsiteY22" fmla="*/ 4425 h 12347"/>
                <a:gd name="connsiteX23" fmla="*/ 9761 w 11484"/>
                <a:gd name="connsiteY23" fmla="*/ 3473 h 12347"/>
                <a:gd name="connsiteX24" fmla="*/ 9992 w 11484"/>
                <a:gd name="connsiteY24" fmla="*/ 2445 h 12347"/>
                <a:gd name="connsiteX25" fmla="*/ 10133 w 11484"/>
                <a:gd name="connsiteY25" fmla="*/ 977 h 12347"/>
                <a:gd name="connsiteX26" fmla="*/ 10588 w 11484"/>
                <a:gd name="connsiteY26" fmla="*/ 42 h 12347"/>
                <a:gd name="connsiteX27" fmla="*/ 10998 w 11484"/>
                <a:gd name="connsiteY27" fmla="*/ 116 h 12347"/>
                <a:gd name="connsiteX28" fmla="*/ 11484 w 11484"/>
                <a:gd name="connsiteY28" fmla="*/ 646 h 12347"/>
                <a:gd name="connsiteX0" fmla="*/ 0 w 11484"/>
                <a:gd name="connsiteY0" fmla="*/ 12367 h 12367"/>
                <a:gd name="connsiteX1" fmla="*/ 167 w 11484"/>
                <a:gd name="connsiteY1" fmla="*/ 11050 h 12367"/>
                <a:gd name="connsiteX2" fmla="*/ 501 w 11484"/>
                <a:gd name="connsiteY2" fmla="*/ 10301 h 12367"/>
                <a:gd name="connsiteX3" fmla="*/ 1004 w 11484"/>
                <a:gd name="connsiteY3" fmla="*/ 10161 h 12367"/>
                <a:gd name="connsiteX4" fmla="*/ 1525 w 11484"/>
                <a:gd name="connsiteY4" fmla="*/ 10639 h 12367"/>
                <a:gd name="connsiteX5" fmla="*/ 2174 w 11484"/>
                <a:gd name="connsiteY5" fmla="*/ 11190 h 12367"/>
                <a:gd name="connsiteX6" fmla="*/ 2737 w 11484"/>
                <a:gd name="connsiteY6" fmla="*/ 11190 h 12367"/>
                <a:gd name="connsiteX7" fmla="*/ 3093 w 11484"/>
                <a:gd name="connsiteY7" fmla="*/ 10227 h 12367"/>
                <a:gd name="connsiteX8" fmla="*/ 3343 w 11484"/>
                <a:gd name="connsiteY8" fmla="*/ 9132 h 12367"/>
                <a:gd name="connsiteX9" fmla="*/ 3616 w 11484"/>
                <a:gd name="connsiteY9" fmla="*/ 7889 h 12367"/>
                <a:gd name="connsiteX10" fmla="*/ 4014 w 11484"/>
                <a:gd name="connsiteY10" fmla="*/ 7140 h 12367"/>
                <a:gd name="connsiteX11" fmla="*/ 4410 w 11484"/>
                <a:gd name="connsiteY11" fmla="*/ 7066 h 12367"/>
                <a:gd name="connsiteX12" fmla="*/ 4871 w 11484"/>
                <a:gd name="connsiteY12" fmla="*/ 7412 h 12367"/>
                <a:gd name="connsiteX13" fmla="*/ 5414 w 11484"/>
                <a:gd name="connsiteY13" fmla="*/ 8029 h 12367"/>
                <a:gd name="connsiteX14" fmla="*/ 6062 w 11484"/>
                <a:gd name="connsiteY14" fmla="*/ 8103 h 12367"/>
                <a:gd name="connsiteX15" fmla="*/ 6501 w 11484"/>
                <a:gd name="connsiteY15" fmla="*/ 7066 h 12367"/>
                <a:gd name="connsiteX16" fmla="*/ 6794 w 11484"/>
                <a:gd name="connsiteY16" fmla="*/ 5625 h 12367"/>
                <a:gd name="connsiteX17" fmla="*/ 7002 w 11484"/>
                <a:gd name="connsiteY17" fmla="*/ 4185 h 12367"/>
                <a:gd name="connsiteX18" fmla="*/ 7442 w 11484"/>
                <a:gd name="connsiteY18" fmla="*/ 3288 h 12367"/>
                <a:gd name="connsiteX19" fmla="*/ 7964 w 11484"/>
                <a:gd name="connsiteY19" fmla="*/ 3567 h 12367"/>
                <a:gd name="connsiteX20" fmla="*/ 8319 w 11484"/>
                <a:gd name="connsiteY20" fmla="*/ 4110 h 12367"/>
                <a:gd name="connsiteX21" fmla="*/ 8926 w 11484"/>
                <a:gd name="connsiteY21" fmla="*/ 4857 h 12367"/>
                <a:gd name="connsiteX22" fmla="*/ 9450 w 11484"/>
                <a:gd name="connsiteY22" fmla="*/ 4445 h 12367"/>
                <a:gd name="connsiteX23" fmla="*/ 9761 w 11484"/>
                <a:gd name="connsiteY23" fmla="*/ 3493 h 12367"/>
                <a:gd name="connsiteX24" fmla="*/ 9992 w 11484"/>
                <a:gd name="connsiteY24" fmla="*/ 2465 h 12367"/>
                <a:gd name="connsiteX25" fmla="*/ 10133 w 11484"/>
                <a:gd name="connsiteY25" fmla="*/ 997 h 12367"/>
                <a:gd name="connsiteX26" fmla="*/ 10643 w 11484"/>
                <a:gd name="connsiteY26" fmla="*/ 37 h 12367"/>
                <a:gd name="connsiteX27" fmla="*/ 10998 w 11484"/>
                <a:gd name="connsiteY27" fmla="*/ 136 h 12367"/>
                <a:gd name="connsiteX28" fmla="*/ 11484 w 11484"/>
                <a:gd name="connsiteY28" fmla="*/ 666 h 12367"/>
                <a:gd name="connsiteX0" fmla="*/ 0 w 11484"/>
                <a:gd name="connsiteY0" fmla="*/ 12377 h 12377"/>
                <a:gd name="connsiteX1" fmla="*/ 167 w 11484"/>
                <a:gd name="connsiteY1" fmla="*/ 11060 h 12377"/>
                <a:gd name="connsiteX2" fmla="*/ 501 w 11484"/>
                <a:gd name="connsiteY2" fmla="*/ 10311 h 12377"/>
                <a:gd name="connsiteX3" fmla="*/ 1004 w 11484"/>
                <a:gd name="connsiteY3" fmla="*/ 10171 h 12377"/>
                <a:gd name="connsiteX4" fmla="*/ 1525 w 11484"/>
                <a:gd name="connsiteY4" fmla="*/ 10649 h 12377"/>
                <a:gd name="connsiteX5" fmla="*/ 2174 w 11484"/>
                <a:gd name="connsiteY5" fmla="*/ 11200 h 12377"/>
                <a:gd name="connsiteX6" fmla="*/ 2737 w 11484"/>
                <a:gd name="connsiteY6" fmla="*/ 11200 h 12377"/>
                <a:gd name="connsiteX7" fmla="*/ 3093 w 11484"/>
                <a:gd name="connsiteY7" fmla="*/ 10237 h 12377"/>
                <a:gd name="connsiteX8" fmla="*/ 3343 w 11484"/>
                <a:gd name="connsiteY8" fmla="*/ 9142 h 12377"/>
                <a:gd name="connsiteX9" fmla="*/ 3616 w 11484"/>
                <a:gd name="connsiteY9" fmla="*/ 7899 h 12377"/>
                <a:gd name="connsiteX10" fmla="*/ 4014 w 11484"/>
                <a:gd name="connsiteY10" fmla="*/ 7150 h 12377"/>
                <a:gd name="connsiteX11" fmla="*/ 4410 w 11484"/>
                <a:gd name="connsiteY11" fmla="*/ 7076 h 12377"/>
                <a:gd name="connsiteX12" fmla="*/ 4871 w 11484"/>
                <a:gd name="connsiteY12" fmla="*/ 7422 h 12377"/>
                <a:gd name="connsiteX13" fmla="*/ 5414 w 11484"/>
                <a:gd name="connsiteY13" fmla="*/ 8039 h 12377"/>
                <a:gd name="connsiteX14" fmla="*/ 6062 w 11484"/>
                <a:gd name="connsiteY14" fmla="*/ 8113 h 12377"/>
                <a:gd name="connsiteX15" fmla="*/ 6501 w 11484"/>
                <a:gd name="connsiteY15" fmla="*/ 7076 h 12377"/>
                <a:gd name="connsiteX16" fmla="*/ 6794 w 11484"/>
                <a:gd name="connsiteY16" fmla="*/ 5635 h 12377"/>
                <a:gd name="connsiteX17" fmla="*/ 7002 w 11484"/>
                <a:gd name="connsiteY17" fmla="*/ 4195 h 12377"/>
                <a:gd name="connsiteX18" fmla="*/ 7442 w 11484"/>
                <a:gd name="connsiteY18" fmla="*/ 3298 h 12377"/>
                <a:gd name="connsiteX19" fmla="*/ 7964 w 11484"/>
                <a:gd name="connsiteY19" fmla="*/ 3577 h 12377"/>
                <a:gd name="connsiteX20" fmla="*/ 8319 w 11484"/>
                <a:gd name="connsiteY20" fmla="*/ 4120 h 12377"/>
                <a:gd name="connsiteX21" fmla="*/ 8926 w 11484"/>
                <a:gd name="connsiteY21" fmla="*/ 4867 h 12377"/>
                <a:gd name="connsiteX22" fmla="*/ 9450 w 11484"/>
                <a:gd name="connsiteY22" fmla="*/ 4455 h 12377"/>
                <a:gd name="connsiteX23" fmla="*/ 9761 w 11484"/>
                <a:gd name="connsiteY23" fmla="*/ 3503 h 12377"/>
                <a:gd name="connsiteX24" fmla="*/ 9992 w 11484"/>
                <a:gd name="connsiteY24" fmla="*/ 2475 h 12377"/>
                <a:gd name="connsiteX25" fmla="*/ 10133 w 11484"/>
                <a:gd name="connsiteY25" fmla="*/ 1007 h 12377"/>
                <a:gd name="connsiteX26" fmla="*/ 10643 w 11484"/>
                <a:gd name="connsiteY26" fmla="*/ 47 h 12377"/>
                <a:gd name="connsiteX27" fmla="*/ 11045 w 11484"/>
                <a:gd name="connsiteY27" fmla="*/ 97 h 12377"/>
                <a:gd name="connsiteX28" fmla="*/ 11484 w 11484"/>
                <a:gd name="connsiteY28" fmla="*/ 676 h 12377"/>
                <a:gd name="connsiteX0" fmla="*/ 0 w 11484"/>
                <a:gd name="connsiteY0" fmla="*/ 12415 h 12415"/>
                <a:gd name="connsiteX1" fmla="*/ 167 w 11484"/>
                <a:gd name="connsiteY1" fmla="*/ 11098 h 12415"/>
                <a:gd name="connsiteX2" fmla="*/ 501 w 11484"/>
                <a:gd name="connsiteY2" fmla="*/ 10349 h 12415"/>
                <a:gd name="connsiteX3" fmla="*/ 1004 w 11484"/>
                <a:gd name="connsiteY3" fmla="*/ 10209 h 12415"/>
                <a:gd name="connsiteX4" fmla="*/ 1525 w 11484"/>
                <a:gd name="connsiteY4" fmla="*/ 10687 h 12415"/>
                <a:gd name="connsiteX5" fmla="*/ 2174 w 11484"/>
                <a:gd name="connsiteY5" fmla="*/ 11238 h 12415"/>
                <a:gd name="connsiteX6" fmla="*/ 2737 w 11484"/>
                <a:gd name="connsiteY6" fmla="*/ 11238 h 12415"/>
                <a:gd name="connsiteX7" fmla="*/ 3093 w 11484"/>
                <a:gd name="connsiteY7" fmla="*/ 10275 h 12415"/>
                <a:gd name="connsiteX8" fmla="*/ 3343 w 11484"/>
                <a:gd name="connsiteY8" fmla="*/ 9180 h 12415"/>
                <a:gd name="connsiteX9" fmla="*/ 3616 w 11484"/>
                <a:gd name="connsiteY9" fmla="*/ 7937 h 12415"/>
                <a:gd name="connsiteX10" fmla="*/ 4014 w 11484"/>
                <a:gd name="connsiteY10" fmla="*/ 7188 h 12415"/>
                <a:gd name="connsiteX11" fmla="*/ 4410 w 11484"/>
                <a:gd name="connsiteY11" fmla="*/ 7114 h 12415"/>
                <a:gd name="connsiteX12" fmla="*/ 4871 w 11484"/>
                <a:gd name="connsiteY12" fmla="*/ 7460 h 12415"/>
                <a:gd name="connsiteX13" fmla="*/ 5414 w 11484"/>
                <a:gd name="connsiteY13" fmla="*/ 8077 h 12415"/>
                <a:gd name="connsiteX14" fmla="*/ 6062 w 11484"/>
                <a:gd name="connsiteY14" fmla="*/ 8151 h 12415"/>
                <a:gd name="connsiteX15" fmla="*/ 6501 w 11484"/>
                <a:gd name="connsiteY15" fmla="*/ 7114 h 12415"/>
                <a:gd name="connsiteX16" fmla="*/ 6794 w 11484"/>
                <a:gd name="connsiteY16" fmla="*/ 5673 h 12415"/>
                <a:gd name="connsiteX17" fmla="*/ 7002 w 11484"/>
                <a:gd name="connsiteY17" fmla="*/ 4233 h 12415"/>
                <a:gd name="connsiteX18" fmla="*/ 7442 w 11484"/>
                <a:gd name="connsiteY18" fmla="*/ 3336 h 12415"/>
                <a:gd name="connsiteX19" fmla="*/ 7964 w 11484"/>
                <a:gd name="connsiteY19" fmla="*/ 3615 h 12415"/>
                <a:gd name="connsiteX20" fmla="*/ 8319 w 11484"/>
                <a:gd name="connsiteY20" fmla="*/ 4158 h 12415"/>
                <a:gd name="connsiteX21" fmla="*/ 8926 w 11484"/>
                <a:gd name="connsiteY21" fmla="*/ 4905 h 12415"/>
                <a:gd name="connsiteX22" fmla="*/ 9450 w 11484"/>
                <a:gd name="connsiteY22" fmla="*/ 4493 h 12415"/>
                <a:gd name="connsiteX23" fmla="*/ 9761 w 11484"/>
                <a:gd name="connsiteY23" fmla="*/ 3541 h 12415"/>
                <a:gd name="connsiteX24" fmla="*/ 9992 w 11484"/>
                <a:gd name="connsiteY24" fmla="*/ 2513 h 12415"/>
                <a:gd name="connsiteX25" fmla="*/ 10133 w 11484"/>
                <a:gd name="connsiteY25" fmla="*/ 1045 h 12415"/>
                <a:gd name="connsiteX26" fmla="*/ 10643 w 11484"/>
                <a:gd name="connsiteY26" fmla="*/ 85 h 12415"/>
                <a:gd name="connsiteX27" fmla="*/ 11045 w 11484"/>
                <a:gd name="connsiteY27" fmla="*/ 135 h 12415"/>
                <a:gd name="connsiteX28" fmla="*/ 11484 w 11484"/>
                <a:gd name="connsiteY28" fmla="*/ 714 h 12415"/>
                <a:gd name="connsiteX0" fmla="*/ 0 w 11484"/>
                <a:gd name="connsiteY0" fmla="*/ 12415 h 12415"/>
                <a:gd name="connsiteX1" fmla="*/ 167 w 11484"/>
                <a:gd name="connsiteY1" fmla="*/ 11098 h 12415"/>
                <a:gd name="connsiteX2" fmla="*/ 501 w 11484"/>
                <a:gd name="connsiteY2" fmla="*/ 10349 h 12415"/>
                <a:gd name="connsiteX3" fmla="*/ 1004 w 11484"/>
                <a:gd name="connsiteY3" fmla="*/ 10209 h 12415"/>
                <a:gd name="connsiteX4" fmla="*/ 1525 w 11484"/>
                <a:gd name="connsiteY4" fmla="*/ 10687 h 12415"/>
                <a:gd name="connsiteX5" fmla="*/ 2174 w 11484"/>
                <a:gd name="connsiteY5" fmla="*/ 11238 h 12415"/>
                <a:gd name="connsiteX6" fmla="*/ 2737 w 11484"/>
                <a:gd name="connsiteY6" fmla="*/ 11238 h 12415"/>
                <a:gd name="connsiteX7" fmla="*/ 3093 w 11484"/>
                <a:gd name="connsiteY7" fmla="*/ 10275 h 12415"/>
                <a:gd name="connsiteX8" fmla="*/ 3343 w 11484"/>
                <a:gd name="connsiteY8" fmla="*/ 9180 h 12415"/>
                <a:gd name="connsiteX9" fmla="*/ 3616 w 11484"/>
                <a:gd name="connsiteY9" fmla="*/ 7937 h 12415"/>
                <a:gd name="connsiteX10" fmla="*/ 4014 w 11484"/>
                <a:gd name="connsiteY10" fmla="*/ 7188 h 12415"/>
                <a:gd name="connsiteX11" fmla="*/ 4410 w 11484"/>
                <a:gd name="connsiteY11" fmla="*/ 7114 h 12415"/>
                <a:gd name="connsiteX12" fmla="*/ 4871 w 11484"/>
                <a:gd name="connsiteY12" fmla="*/ 7460 h 12415"/>
                <a:gd name="connsiteX13" fmla="*/ 5414 w 11484"/>
                <a:gd name="connsiteY13" fmla="*/ 8077 h 12415"/>
                <a:gd name="connsiteX14" fmla="*/ 6062 w 11484"/>
                <a:gd name="connsiteY14" fmla="*/ 8151 h 12415"/>
                <a:gd name="connsiteX15" fmla="*/ 6501 w 11484"/>
                <a:gd name="connsiteY15" fmla="*/ 7114 h 12415"/>
                <a:gd name="connsiteX16" fmla="*/ 6794 w 11484"/>
                <a:gd name="connsiteY16" fmla="*/ 5673 h 12415"/>
                <a:gd name="connsiteX17" fmla="*/ 7002 w 11484"/>
                <a:gd name="connsiteY17" fmla="*/ 4233 h 12415"/>
                <a:gd name="connsiteX18" fmla="*/ 7442 w 11484"/>
                <a:gd name="connsiteY18" fmla="*/ 3336 h 12415"/>
                <a:gd name="connsiteX19" fmla="*/ 7964 w 11484"/>
                <a:gd name="connsiteY19" fmla="*/ 3615 h 12415"/>
                <a:gd name="connsiteX20" fmla="*/ 8319 w 11484"/>
                <a:gd name="connsiteY20" fmla="*/ 4158 h 12415"/>
                <a:gd name="connsiteX21" fmla="*/ 8926 w 11484"/>
                <a:gd name="connsiteY21" fmla="*/ 4905 h 12415"/>
                <a:gd name="connsiteX22" fmla="*/ 9450 w 11484"/>
                <a:gd name="connsiteY22" fmla="*/ 4493 h 12415"/>
                <a:gd name="connsiteX23" fmla="*/ 9761 w 11484"/>
                <a:gd name="connsiteY23" fmla="*/ 3541 h 12415"/>
                <a:gd name="connsiteX24" fmla="*/ 9992 w 11484"/>
                <a:gd name="connsiteY24" fmla="*/ 2513 h 12415"/>
                <a:gd name="connsiteX25" fmla="*/ 10133 w 11484"/>
                <a:gd name="connsiteY25" fmla="*/ 1045 h 12415"/>
                <a:gd name="connsiteX26" fmla="*/ 10274 w 11484"/>
                <a:gd name="connsiteY26" fmla="*/ 553 h 12415"/>
                <a:gd name="connsiteX27" fmla="*/ 10643 w 11484"/>
                <a:gd name="connsiteY27" fmla="*/ 85 h 12415"/>
                <a:gd name="connsiteX28" fmla="*/ 11045 w 11484"/>
                <a:gd name="connsiteY28" fmla="*/ 135 h 12415"/>
                <a:gd name="connsiteX29" fmla="*/ 11484 w 11484"/>
                <a:gd name="connsiteY29" fmla="*/ 714 h 12415"/>
                <a:gd name="connsiteX0" fmla="*/ 0 w 11484"/>
                <a:gd name="connsiteY0" fmla="*/ 12415 h 12415"/>
                <a:gd name="connsiteX1" fmla="*/ 167 w 11484"/>
                <a:gd name="connsiteY1" fmla="*/ 11098 h 12415"/>
                <a:gd name="connsiteX2" fmla="*/ 501 w 11484"/>
                <a:gd name="connsiteY2" fmla="*/ 10349 h 12415"/>
                <a:gd name="connsiteX3" fmla="*/ 1004 w 11484"/>
                <a:gd name="connsiteY3" fmla="*/ 10209 h 12415"/>
                <a:gd name="connsiteX4" fmla="*/ 1525 w 11484"/>
                <a:gd name="connsiteY4" fmla="*/ 10687 h 12415"/>
                <a:gd name="connsiteX5" fmla="*/ 2174 w 11484"/>
                <a:gd name="connsiteY5" fmla="*/ 11238 h 12415"/>
                <a:gd name="connsiteX6" fmla="*/ 2737 w 11484"/>
                <a:gd name="connsiteY6" fmla="*/ 11238 h 12415"/>
                <a:gd name="connsiteX7" fmla="*/ 3093 w 11484"/>
                <a:gd name="connsiteY7" fmla="*/ 10275 h 12415"/>
                <a:gd name="connsiteX8" fmla="*/ 3343 w 11484"/>
                <a:gd name="connsiteY8" fmla="*/ 9180 h 12415"/>
                <a:gd name="connsiteX9" fmla="*/ 3616 w 11484"/>
                <a:gd name="connsiteY9" fmla="*/ 7937 h 12415"/>
                <a:gd name="connsiteX10" fmla="*/ 4014 w 11484"/>
                <a:gd name="connsiteY10" fmla="*/ 7188 h 12415"/>
                <a:gd name="connsiteX11" fmla="*/ 4410 w 11484"/>
                <a:gd name="connsiteY11" fmla="*/ 7114 h 12415"/>
                <a:gd name="connsiteX12" fmla="*/ 4871 w 11484"/>
                <a:gd name="connsiteY12" fmla="*/ 7460 h 12415"/>
                <a:gd name="connsiteX13" fmla="*/ 5414 w 11484"/>
                <a:gd name="connsiteY13" fmla="*/ 8077 h 12415"/>
                <a:gd name="connsiteX14" fmla="*/ 6062 w 11484"/>
                <a:gd name="connsiteY14" fmla="*/ 8151 h 12415"/>
                <a:gd name="connsiteX15" fmla="*/ 6501 w 11484"/>
                <a:gd name="connsiteY15" fmla="*/ 7114 h 12415"/>
                <a:gd name="connsiteX16" fmla="*/ 6794 w 11484"/>
                <a:gd name="connsiteY16" fmla="*/ 5673 h 12415"/>
                <a:gd name="connsiteX17" fmla="*/ 7002 w 11484"/>
                <a:gd name="connsiteY17" fmla="*/ 4233 h 12415"/>
                <a:gd name="connsiteX18" fmla="*/ 7442 w 11484"/>
                <a:gd name="connsiteY18" fmla="*/ 3336 h 12415"/>
                <a:gd name="connsiteX19" fmla="*/ 7964 w 11484"/>
                <a:gd name="connsiteY19" fmla="*/ 3615 h 12415"/>
                <a:gd name="connsiteX20" fmla="*/ 8319 w 11484"/>
                <a:gd name="connsiteY20" fmla="*/ 4158 h 12415"/>
                <a:gd name="connsiteX21" fmla="*/ 8926 w 11484"/>
                <a:gd name="connsiteY21" fmla="*/ 4905 h 12415"/>
                <a:gd name="connsiteX22" fmla="*/ 9450 w 11484"/>
                <a:gd name="connsiteY22" fmla="*/ 4493 h 12415"/>
                <a:gd name="connsiteX23" fmla="*/ 9761 w 11484"/>
                <a:gd name="connsiteY23" fmla="*/ 3541 h 12415"/>
                <a:gd name="connsiteX24" fmla="*/ 9992 w 11484"/>
                <a:gd name="connsiteY24" fmla="*/ 2513 h 12415"/>
                <a:gd name="connsiteX25" fmla="*/ 10133 w 11484"/>
                <a:gd name="connsiteY25" fmla="*/ 1045 h 12415"/>
                <a:gd name="connsiteX26" fmla="*/ 10313 w 11484"/>
                <a:gd name="connsiteY26" fmla="*/ 479 h 12415"/>
                <a:gd name="connsiteX27" fmla="*/ 10643 w 11484"/>
                <a:gd name="connsiteY27" fmla="*/ 85 h 12415"/>
                <a:gd name="connsiteX28" fmla="*/ 11045 w 11484"/>
                <a:gd name="connsiteY28" fmla="*/ 135 h 12415"/>
                <a:gd name="connsiteX29" fmla="*/ 11484 w 11484"/>
                <a:gd name="connsiteY29" fmla="*/ 714 h 12415"/>
                <a:gd name="connsiteX0" fmla="*/ 0 w 11453"/>
                <a:gd name="connsiteY0" fmla="*/ 12070 h 12070"/>
                <a:gd name="connsiteX1" fmla="*/ 136 w 11453"/>
                <a:gd name="connsiteY1" fmla="*/ 11098 h 12070"/>
                <a:gd name="connsiteX2" fmla="*/ 470 w 11453"/>
                <a:gd name="connsiteY2" fmla="*/ 10349 h 12070"/>
                <a:gd name="connsiteX3" fmla="*/ 973 w 11453"/>
                <a:gd name="connsiteY3" fmla="*/ 10209 h 12070"/>
                <a:gd name="connsiteX4" fmla="*/ 1494 w 11453"/>
                <a:gd name="connsiteY4" fmla="*/ 10687 h 12070"/>
                <a:gd name="connsiteX5" fmla="*/ 2143 w 11453"/>
                <a:gd name="connsiteY5" fmla="*/ 11238 h 12070"/>
                <a:gd name="connsiteX6" fmla="*/ 2706 w 11453"/>
                <a:gd name="connsiteY6" fmla="*/ 11238 h 12070"/>
                <a:gd name="connsiteX7" fmla="*/ 3062 w 11453"/>
                <a:gd name="connsiteY7" fmla="*/ 10275 h 12070"/>
                <a:gd name="connsiteX8" fmla="*/ 3312 w 11453"/>
                <a:gd name="connsiteY8" fmla="*/ 9180 h 12070"/>
                <a:gd name="connsiteX9" fmla="*/ 3585 w 11453"/>
                <a:gd name="connsiteY9" fmla="*/ 7937 h 12070"/>
                <a:gd name="connsiteX10" fmla="*/ 3983 w 11453"/>
                <a:gd name="connsiteY10" fmla="*/ 7188 h 12070"/>
                <a:gd name="connsiteX11" fmla="*/ 4379 w 11453"/>
                <a:gd name="connsiteY11" fmla="*/ 7114 h 12070"/>
                <a:gd name="connsiteX12" fmla="*/ 4840 w 11453"/>
                <a:gd name="connsiteY12" fmla="*/ 7460 h 12070"/>
                <a:gd name="connsiteX13" fmla="*/ 5383 w 11453"/>
                <a:gd name="connsiteY13" fmla="*/ 8077 h 12070"/>
                <a:gd name="connsiteX14" fmla="*/ 6031 w 11453"/>
                <a:gd name="connsiteY14" fmla="*/ 8151 h 12070"/>
                <a:gd name="connsiteX15" fmla="*/ 6470 w 11453"/>
                <a:gd name="connsiteY15" fmla="*/ 7114 h 12070"/>
                <a:gd name="connsiteX16" fmla="*/ 6763 w 11453"/>
                <a:gd name="connsiteY16" fmla="*/ 5673 h 12070"/>
                <a:gd name="connsiteX17" fmla="*/ 6971 w 11453"/>
                <a:gd name="connsiteY17" fmla="*/ 4233 h 12070"/>
                <a:gd name="connsiteX18" fmla="*/ 7411 w 11453"/>
                <a:gd name="connsiteY18" fmla="*/ 3336 h 12070"/>
                <a:gd name="connsiteX19" fmla="*/ 7933 w 11453"/>
                <a:gd name="connsiteY19" fmla="*/ 3615 h 12070"/>
                <a:gd name="connsiteX20" fmla="*/ 8288 w 11453"/>
                <a:gd name="connsiteY20" fmla="*/ 4158 h 12070"/>
                <a:gd name="connsiteX21" fmla="*/ 8895 w 11453"/>
                <a:gd name="connsiteY21" fmla="*/ 4905 h 12070"/>
                <a:gd name="connsiteX22" fmla="*/ 9419 w 11453"/>
                <a:gd name="connsiteY22" fmla="*/ 4493 h 12070"/>
                <a:gd name="connsiteX23" fmla="*/ 9730 w 11453"/>
                <a:gd name="connsiteY23" fmla="*/ 3541 h 12070"/>
                <a:gd name="connsiteX24" fmla="*/ 9961 w 11453"/>
                <a:gd name="connsiteY24" fmla="*/ 2513 h 12070"/>
                <a:gd name="connsiteX25" fmla="*/ 10102 w 11453"/>
                <a:gd name="connsiteY25" fmla="*/ 1045 h 12070"/>
                <a:gd name="connsiteX26" fmla="*/ 10282 w 11453"/>
                <a:gd name="connsiteY26" fmla="*/ 479 h 12070"/>
                <a:gd name="connsiteX27" fmla="*/ 10612 w 11453"/>
                <a:gd name="connsiteY27" fmla="*/ 85 h 12070"/>
                <a:gd name="connsiteX28" fmla="*/ 11014 w 11453"/>
                <a:gd name="connsiteY28" fmla="*/ 135 h 12070"/>
                <a:gd name="connsiteX29" fmla="*/ 11453 w 11453"/>
                <a:gd name="connsiteY29" fmla="*/ 714 h 12070"/>
                <a:gd name="connsiteX0" fmla="*/ 0 w 11453"/>
                <a:gd name="connsiteY0" fmla="*/ 12070 h 12070"/>
                <a:gd name="connsiteX1" fmla="*/ 136 w 11453"/>
                <a:gd name="connsiteY1" fmla="*/ 11098 h 12070"/>
                <a:gd name="connsiteX2" fmla="*/ 470 w 11453"/>
                <a:gd name="connsiteY2" fmla="*/ 10349 h 12070"/>
                <a:gd name="connsiteX3" fmla="*/ 1493 w 11453"/>
                <a:gd name="connsiteY3" fmla="*/ 10677 h 12070"/>
                <a:gd name="connsiteX4" fmla="*/ 1494 w 11453"/>
                <a:gd name="connsiteY4" fmla="*/ 10687 h 12070"/>
                <a:gd name="connsiteX5" fmla="*/ 2143 w 11453"/>
                <a:gd name="connsiteY5" fmla="*/ 11238 h 12070"/>
                <a:gd name="connsiteX6" fmla="*/ 2706 w 11453"/>
                <a:gd name="connsiteY6" fmla="*/ 11238 h 12070"/>
                <a:gd name="connsiteX7" fmla="*/ 3062 w 11453"/>
                <a:gd name="connsiteY7" fmla="*/ 10275 h 12070"/>
                <a:gd name="connsiteX8" fmla="*/ 3312 w 11453"/>
                <a:gd name="connsiteY8" fmla="*/ 9180 h 12070"/>
                <a:gd name="connsiteX9" fmla="*/ 3585 w 11453"/>
                <a:gd name="connsiteY9" fmla="*/ 7937 h 12070"/>
                <a:gd name="connsiteX10" fmla="*/ 3983 w 11453"/>
                <a:gd name="connsiteY10" fmla="*/ 7188 h 12070"/>
                <a:gd name="connsiteX11" fmla="*/ 4379 w 11453"/>
                <a:gd name="connsiteY11" fmla="*/ 7114 h 12070"/>
                <a:gd name="connsiteX12" fmla="*/ 4840 w 11453"/>
                <a:gd name="connsiteY12" fmla="*/ 7460 h 12070"/>
                <a:gd name="connsiteX13" fmla="*/ 5383 w 11453"/>
                <a:gd name="connsiteY13" fmla="*/ 8077 h 12070"/>
                <a:gd name="connsiteX14" fmla="*/ 6031 w 11453"/>
                <a:gd name="connsiteY14" fmla="*/ 8151 h 12070"/>
                <a:gd name="connsiteX15" fmla="*/ 6470 w 11453"/>
                <a:gd name="connsiteY15" fmla="*/ 7114 h 12070"/>
                <a:gd name="connsiteX16" fmla="*/ 6763 w 11453"/>
                <a:gd name="connsiteY16" fmla="*/ 5673 h 12070"/>
                <a:gd name="connsiteX17" fmla="*/ 6971 w 11453"/>
                <a:gd name="connsiteY17" fmla="*/ 4233 h 12070"/>
                <a:gd name="connsiteX18" fmla="*/ 7411 w 11453"/>
                <a:gd name="connsiteY18" fmla="*/ 3336 h 12070"/>
                <a:gd name="connsiteX19" fmla="*/ 7933 w 11453"/>
                <a:gd name="connsiteY19" fmla="*/ 3615 h 12070"/>
                <a:gd name="connsiteX20" fmla="*/ 8288 w 11453"/>
                <a:gd name="connsiteY20" fmla="*/ 4158 h 12070"/>
                <a:gd name="connsiteX21" fmla="*/ 8895 w 11453"/>
                <a:gd name="connsiteY21" fmla="*/ 4905 h 12070"/>
                <a:gd name="connsiteX22" fmla="*/ 9419 w 11453"/>
                <a:gd name="connsiteY22" fmla="*/ 4493 h 12070"/>
                <a:gd name="connsiteX23" fmla="*/ 9730 w 11453"/>
                <a:gd name="connsiteY23" fmla="*/ 3541 h 12070"/>
                <a:gd name="connsiteX24" fmla="*/ 9961 w 11453"/>
                <a:gd name="connsiteY24" fmla="*/ 2513 h 12070"/>
                <a:gd name="connsiteX25" fmla="*/ 10102 w 11453"/>
                <a:gd name="connsiteY25" fmla="*/ 1045 h 12070"/>
                <a:gd name="connsiteX26" fmla="*/ 10282 w 11453"/>
                <a:gd name="connsiteY26" fmla="*/ 479 h 12070"/>
                <a:gd name="connsiteX27" fmla="*/ 10612 w 11453"/>
                <a:gd name="connsiteY27" fmla="*/ 85 h 12070"/>
                <a:gd name="connsiteX28" fmla="*/ 11014 w 11453"/>
                <a:gd name="connsiteY28" fmla="*/ 135 h 12070"/>
                <a:gd name="connsiteX29" fmla="*/ 11453 w 11453"/>
                <a:gd name="connsiteY29" fmla="*/ 714 h 12070"/>
                <a:gd name="connsiteX0" fmla="*/ 13 w 11466"/>
                <a:gd name="connsiteY0" fmla="*/ 12070 h 12070"/>
                <a:gd name="connsiteX1" fmla="*/ 149 w 11466"/>
                <a:gd name="connsiteY1" fmla="*/ 11098 h 12070"/>
                <a:gd name="connsiteX2" fmla="*/ 1483 w 11466"/>
                <a:gd name="connsiteY2" fmla="*/ 10669 h 12070"/>
                <a:gd name="connsiteX3" fmla="*/ 1506 w 11466"/>
                <a:gd name="connsiteY3" fmla="*/ 10677 h 12070"/>
                <a:gd name="connsiteX4" fmla="*/ 1507 w 11466"/>
                <a:gd name="connsiteY4" fmla="*/ 10687 h 12070"/>
                <a:gd name="connsiteX5" fmla="*/ 2156 w 11466"/>
                <a:gd name="connsiteY5" fmla="*/ 11238 h 12070"/>
                <a:gd name="connsiteX6" fmla="*/ 2719 w 11466"/>
                <a:gd name="connsiteY6" fmla="*/ 11238 h 12070"/>
                <a:gd name="connsiteX7" fmla="*/ 3075 w 11466"/>
                <a:gd name="connsiteY7" fmla="*/ 10275 h 12070"/>
                <a:gd name="connsiteX8" fmla="*/ 3325 w 11466"/>
                <a:gd name="connsiteY8" fmla="*/ 9180 h 12070"/>
                <a:gd name="connsiteX9" fmla="*/ 3598 w 11466"/>
                <a:gd name="connsiteY9" fmla="*/ 7937 h 12070"/>
                <a:gd name="connsiteX10" fmla="*/ 3996 w 11466"/>
                <a:gd name="connsiteY10" fmla="*/ 7188 h 12070"/>
                <a:gd name="connsiteX11" fmla="*/ 4392 w 11466"/>
                <a:gd name="connsiteY11" fmla="*/ 7114 h 12070"/>
                <a:gd name="connsiteX12" fmla="*/ 4853 w 11466"/>
                <a:gd name="connsiteY12" fmla="*/ 7460 h 12070"/>
                <a:gd name="connsiteX13" fmla="*/ 5396 w 11466"/>
                <a:gd name="connsiteY13" fmla="*/ 8077 h 12070"/>
                <a:gd name="connsiteX14" fmla="*/ 6044 w 11466"/>
                <a:gd name="connsiteY14" fmla="*/ 8151 h 12070"/>
                <a:gd name="connsiteX15" fmla="*/ 6483 w 11466"/>
                <a:gd name="connsiteY15" fmla="*/ 7114 h 12070"/>
                <a:gd name="connsiteX16" fmla="*/ 6776 w 11466"/>
                <a:gd name="connsiteY16" fmla="*/ 5673 h 12070"/>
                <a:gd name="connsiteX17" fmla="*/ 6984 w 11466"/>
                <a:gd name="connsiteY17" fmla="*/ 4233 h 12070"/>
                <a:gd name="connsiteX18" fmla="*/ 7424 w 11466"/>
                <a:gd name="connsiteY18" fmla="*/ 3336 h 12070"/>
                <a:gd name="connsiteX19" fmla="*/ 7946 w 11466"/>
                <a:gd name="connsiteY19" fmla="*/ 3615 h 12070"/>
                <a:gd name="connsiteX20" fmla="*/ 8301 w 11466"/>
                <a:gd name="connsiteY20" fmla="*/ 4158 h 12070"/>
                <a:gd name="connsiteX21" fmla="*/ 8908 w 11466"/>
                <a:gd name="connsiteY21" fmla="*/ 4905 h 12070"/>
                <a:gd name="connsiteX22" fmla="*/ 9432 w 11466"/>
                <a:gd name="connsiteY22" fmla="*/ 4493 h 12070"/>
                <a:gd name="connsiteX23" fmla="*/ 9743 w 11466"/>
                <a:gd name="connsiteY23" fmla="*/ 3541 h 12070"/>
                <a:gd name="connsiteX24" fmla="*/ 9974 w 11466"/>
                <a:gd name="connsiteY24" fmla="*/ 2513 h 12070"/>
                <a:gd name="connsiteX25" fmla="*/ 10115 w 11466"/>
                <a:gd name="connsiteY25" fmla="*/ 1045 h 12070"/>
                <a:gd name="connsiteX26" fmla="*/ 10295 w 11466"/>
                <a:gd name="connsiteY26" fmla="*/ 479 h 12070"/>
                <a:gd name="connsiteX27" fmla="*/ 10625 w 11466"/>
                <a:gd name="connsiteY27" fmla="*/ 85 h 12070"/>
                <a:gd name="connsiteX28" fmla="*/ 11027 w 11466"/>
                <a:gd name="connsiteY28" fmla="*/ 135 h 12070"/>
                <a:gd name="connsiteX29" fmla="*/ 11466 w 11466"/>
                <a:gd name="connsiteY29" fmla="*/ 714 h 12070"/>
                <a:gd name="connsiteX0" fmla="*/ 0 w 11453"/>
                <a:gd name="connsiteY0" fmla="*/ 12070 h 12070"/>
                <a:gd name="connsiteX1" fmla="*/ 1482 w 11453"/>
                <a:gd name="connsiteY1" fmla="*/ 10753 h 12070"/>
                <a:gd name="connsiteX2" fmla="*/ 1470 w 11453"/>
                <a:gd name="connsiteY2" fmla="*/ 10669 h 12070"/>
                <a:gd name="connsiteX3" fmla="*/ 1493 w 11453"/>
                <a:gd name="connsiteY3" fmla="*/ 10677 h 12070"/>
                <a:gd name="connsiteX4" fmla="*/ 1494 w 11453"/>
                <a:gd name="connsiteY4" fmla="*/ 10687 h 12070"/>
                <a:gd name="connsiteX5" fmla="*/ 2143 w 11453"/>
                <a:gd name="connsiteY5" fmla="*/ 11238 h 12070"/>
                <a:gd name="connsiteX6" fmla="*/ 2706 w 11453"/>
                <a:gd name="connsiteY6" fmla="*/ 11238 h 12070"/>
                <a:gd name="connsiteX7" fmla="*/ 3062 w 11453"/>
                <a:gd name="connsiteY7" fmla="*/ 10275 h 12070"/>
                <a:gd name="connsiteX8" fmla="*/ 3312 w 11453"/>
                <a:gd name="connsiteY8" fmla="*/ 9180 h 12070"/>
                <a:gd name="connsiteX9" fmla="*/ 3585 w 11453"/>
                <a:gd name="connsiteY9" fmla="*/ 7937 h 12070"/>
                <a:gd name="connsiteX10" fmla="*/ 3983 w 11453"/>
                <a:gd name="connsiteY10" fmla="*/ 7188 h 12070"/>
                <a:gd name="connsiteX11" fmla="*/ 4379 w 11453"/>
                <a:gd name="connsiteY11" fmla="*/ 7114 h 12070"/>
                <a:gd name="connsiteX12" fmla="*/ 4840 w 11453"/>
                <a:gd name="connsiteY12" fmla="*/ 7460 h 12070"/>
                <a:gd name="connsiteX13" fmla="*/ 5383 w 11453"/>
                <a:gd name="connsiteY13" fmla="*/ 8077 h 12070"/>
                <a:gd name="connsiteX14" fmla="*/ 6031 w 11453"/>
                <a:gd name="connsiteY14" fmla="*/ 8151 h 12070"/>
                <a:gd name="connsiteX15" fmla="*/ 6470 w 11453"/>
                <a:gd name="connsiteY15" fmla="*/ 7114 h 12070"/>
                <a:gd name="connsiteX16" fmla="*/ 6763 w 11453"/>
                <a:gd name="connsiteY16" fmla="*/ 5673 h 12070"/>
                <a:gd name="connsiteX17" fmla="*/ 6971 w 11453"/>
                <a:gd name="connsiteY17" fmla="*/ 4233 h 12070"/>
                <a:gd name="connsiteX18" fmla="*/ 7411 w 11453"/>
                <a:gd name="connsiteY18" fmla="*/ 3336 h 12070"/>
                <a:gd name="connsiteX19" fmla="*/ 7933 w 11453"/>
                <a:gd name="connsiteY19" fmla="*/ 3615 h 12070"/>
                <a:gd name="connsiteX20" fmla="*/ 8288 w 11453"/>
                <a:gd name="connsiteY20" fmla="*/ 4158 h 12070"/>
                <a:gd name="connsiteX21" fmla="*/ 8895 w 11453"/>
                <a:gd name="connsiteY21" fmla="*/ 4905 h 12070"/>
                <a:gd name="connsiteX22" fmla="*/ 9419 w 11453"/>
                <a:gd name="connsiteY22" fmla="*/ 4493 h 12070"/>
                <a:gd name="connsiteX23" fmla="*/ 9730 w 11453"/>
                <a:gd name="connsiteY23" fmla="*/ 3541 h 12070"/>
                <a:gd name="connsiteX24" fmla="*/ 9961 w 11453"/>
                <a:gd name="connsiteY24" fmla="*/ 2513 h 12070"/>
                <a:gd name="connsiteX25" fmla="*/ 10102 w 11453"/>
                <a:gd name="connsiteY25" fmla="*/ 1045 h 12070"/>
                <a:gd name="connsiteX26" fmla="*/ 10282 w 11453"/>
                <a:gd name="connsiteY26" fmla="*/ 479 h 12070"/>
                <a:gd name="connsiteX27" fmla="*/ 10612 w 11453"/>
                <a:gd name="connsiteY27" fmla="*/ 85 h 12070"/>
                <a:gd name="connsiteX28" fmla="*/ 11014 w 11453"/>
                <a:gd name="connsiteY28" fmla="*/ 135 h 12070"/>
                <a:gd name="connsiteX29" fmla="*/ 11453 w 11453"/>
                <a:gd name="connsiteY29" fmla="*/ 714 h 12070"/>
                <a:gd name="connsiteX0" fmla="*/ 50 w 10007"/>
                <a:gd name="connsiteY0" fmla="*/ 10666 h 11335"/>
                <a:gd name="connsiteX1" fmla="*/ 36 w 10007"/>
                <a:gd name="connsiteY1" fmla="*/ 10753 h 11335"/>
                <a:gd name="connsiteX2" fmla="*/ 24 w 10007"/>
                <a:gd name="connsiteY2" fmla="*/ 10669 h 11335"/>
                <a:gd name="connsiteX3" fmla="*/ 47 w 10007"/>
                <a:gd name="connsiteY3" fmla="*/ 10677 h 11335"/>
                <a:gd name="connsiteX4" fmla="*/ 48 w 10007"/>
                <a:gd name="connsiteY4" fmla="*/ 10687 h 11335"/>
                <a:gd name="connsiteX5" fmla="*/ 697 w 10007"/>
                <a:gd name="connsiteY5" fmla="*/ 11238 h 11335"/>
                <a:gd name="connsiteX6" fmla="*/ 1260 w 10007"/>
                <a:gd name="connsiteY6" fmla="*/ 11238 h 11335"/>
                <a:gd name="connsiteX7" fmla="*/ 1616 w 10007"/>
                <a:gd name="connsiteY7" fmla="*/ 10275 h 11335"/>
                <a:gd name="connsiteX8" fmla="*/ 1866 w 10007"/>
                <a:gd name="connsiteY8" fmla="*/ 9180 h 11335"/>
                <a:gd name="connsiteX9" fmla="*/ 2139 w 10007"/>
                <a:gd name="connsiteY9" fmla="*/ 7937 h 11335"/>
                <a:gd name="connsiteX10" fmla="*/ 2537 w 10007"/>
                <a:gd name="connsiteY10" fmla="*/ 7188 h 11335"/>
                <a:gd name="connsiteX11" fmla="*/ 2933 w 10007"/>
                <a:gd name="connsiteY11" fmla="*/ 7114 h 11335"/>
                <a:gd name="connsiteX12" fmla="*/ 3394 w 10007"/>
                <a:gd name="connsiteY12" fmla="*/ 7460 h 11335"/>
                <a:gd name="connsiteX13" fmla="*/ 3937 w 10007"/>
                <a:gd name="connsiteY13" fmla="*/ 8077 h 11335"/>
                <a:gd name="connsiteX14" fmla="*/ 4585 w 10007"/>
                <a:gd name="connsiteY14" fmla="*/ 8151 h 11335"/>
                <a:gd name="connsiteX15" fmla="*/ 5024 w 10007"/>
                <a:gd name="connsiteY15" fmla="*/ 7114 h 11335"/>
                <a:gd name="connsiteX16" fmla="*/ 5317 w 10007"/>
                <a:gd name="connsiteY16" fmla="*/ 5673 h 11335"/>
                <a:gd name="connsiteX17" fmla="*/ 5525 w 10007"/>
                <a:gd name="connsiteY17" fmla="*/ 4233 h 11335"/>
                <a:gd name="connsiteX18" fmla="*/ 5965 w 10007"/>
                <a:gd name="connsiteY18" fmla="*/ 3336 h 11335"/>
                <a:gd name="connsiteX19" fmla="*/ 6487 w 10007"/>
                <a:gd name="connsiteY19" fmla="*/ 3615 h 11335"/>
                <a:gd name="connsiteX20" fmla="*/ 6842 w 10007"/>
                <a:gd name="connsiteY20" fmla="*/ 4158 h 11335"/>
                <a:gd name="connsiteX21" fmla="*/ 7449 w 10007"/>
                <a:gd name="connsiteY21" fmla="*/ 4905 h 11335"/>
                <a:gd name="connsiteX22" fmla="*/ 7973 w 10007"/>
                <a:gd name="connsiteY22" fmla="*/ 4493 h 11335"/>
                <a:gd name="connsiteX23" fmla="*/ 8284 w 10007"/>
                <a:gd name="connsiteY23" fmla="*/ 3541 h 11335"/>
                <a:gd name="connsiteX24" fmla="*/ 8515 w 10007"/>
                <a:gd name="connsiteY24" fmla="*/ 2513 h 11335"/>
                <a:gd name="connsiteX25" fmla="*/ 8656 w 10007"/>
                <a:gd name="connsiteY25" fmla="*/ 1045 h 11335"/>
                <a:gd name="connsiteX26" fmla="*/ 8836 w 10007"/>
                <a:gd name="connsiteY26" fmla="*/ 479 h 11335"/>
                <a:gd name="connsiteX27" fmla="*/ 9166 w 10007"/>
                <a:gd name="connsiteY27" fmla="*/ 85 h 11335"/>
                <a:gd name="connsiteX28" fmla="*/ 9568 w 10007"/>
                <a:gd name="connsiteY28" fmla="*/ 135 h 11335"/>
                <a:gd name="connsiteX29" fmla="*/ 10007 w 10007"/>
                <a:gd name="connsiteY29" fmla="*/ 714 h 11335"/>
                <a:gd name="connsiteX0" fmla="*/ 48 w 10005"/>
                <a:gd name="connsiteY0" fmla="*/ 10666 h 11368"/>
                <a:gd name="connsiteX1" fmla="*/ 34 w 10005"/>
                <a:gd name="connsiteY1" fmla="*/ 10753 h 11368"/>
                <a:gd name="connsiteX2" fmla="*/ 22 w 10005"/>
                <a:gd name="connsiteY2" fmla="*/ 10669 h 11368"/>
                <a:gd name="connsiteX3" fmla="*/ 45 w 10005"/>
                <a:gd name="connsiteY3" fmla="*/ 10677 h 11368"/>
                <a:gd name="connsiteX4" fmla="*/ 46 w 10005"/>
                <a:gd name="connsiteY4" fmla="*/ 10687 h 11368"/>
                <a:gd name="connsiteX5" fmla="*/ 665 w 10005"/>
                <a:gd name="connsiteY5" fmla="*/ 11301 h 11368"/>
                <a:gd name="connsiteX6" fmla="*/ 1258 w 10005"/>
                <a:gd name="connsiteY6" fmla="*/ 11238 h 11368"/>
                <a:gd name="connsiteX7" fmla="*/ 1614 w 10005"/>
                <a:gd name="connsiteY7" fmla="*/ 10275 h 11368"/>
                <a:gd name="connsiteX8" fmla="*/ 1864 w 10005"/>
                <a:gd name="connsiteY8" fmla="*/ 9180 h 11368"/>
                <a:gd name="connsiteX9" fmla="*/ 2137 w 10005"/>
                <a:gd name="connsiteY9" fmla="*/ 7937 h 11368"/>
                <a:gd name="connsiteX10" fmla="*/ 2535 w 10005"/>
                <a:gd name="connsiteY10" fmla="*/ 7188 h 11368"/>
                <a:gd name="connsiteX11" fmla="*/ 2931 w 10005"/>
                <a:gd name="connsiteY11" fmla="*/ 7114 h 11368"/>
                <a:gd name="connsiteX12" fmla="*/ 3392 w 10005"/>
                <a:gd name="connsiteY12" fmla="*/ 7460 h 11368"/>
                <a:gd name="connsiteX13" fmla="*/ 3935 w 10005"/>
                <a:gd name="connsiteY13" fmla="*/ 8077 h 11368"/>
                <a:gd name="connsiteX14" fmla="*/ 4583 w 10005"/>
                <a:gd name="connsiteY14" fmla="*/ 8151 h 11368"/>
                <a:gd name="connsiteX15" fmla="*/ 5022 w 10005"/>
                <a:gd name="connsiteY15" fmla="*/ 7114 h 11368"/>
                <a:gd name="connsiteX16" fmla="*/ 5315 w 10005"/>
                <a:gd name="connsiteY16" fmla="*/ 5673 h 11368"/>
                <a:gd name="connsiteX17" fmla="*/ 5523 w 10005"/>
                <a:gd name="connsiteY17" fmla="*/ 4233 h 11368"/>
                <a:gd name="connsiteX18" fmla="*/ 5963 w 10005"/>
                <a:gd name="connsiteY18" fmla="*/ 3336 h 11368"/>
                <a:gd name="connsiteX19" fmla="*/ 6485 w 10005"/>
                <a:gd name="connsiteY19" fmla="*/ 3615 h 11368"/>
                <a:gd name="connsiteX20" fmla="*/ 6840 w 10005"/>
                <a:gd name="connsiteY20" fmla="*/ 4158 h 11368"/>
                <a:gd name="connsiteX21" fmla="*/ 7447 w 10005"/>
                <a:gd name="connsiteY21" fmla="*/ 4905 h 11368"/>
                <a:gd name="connsiteX22" fmla="*/ 7971 w 10005"/>
                <a:gd name="connsiteY22" fmla="*/ 4493 h 11368"/>
                <a:gd name="connsiteX23" fmla="*/ 8282 w 10005"/>
                <a:gd name="connsiteY23" fmla="*/ 3541 h 11368"/>
                <a:gd name="connsiteX24" fmla="*/ 8513 w 10005"/>
                <a:gd name="connsiteY24" fmla="*/ 2513 h 11368"/>
                <a:gd name="connsiteX25" fmla="*/ 8654 w 10005"/>
                <a:gd name="connsiteY25" fmla="*/ 1045 h 11368"/>
                <a:gd name="connsiteX26" fmla="*/ 8834 w 10005"/>
                <a:gd name="connsiteY26" fmla="*/ 479 h 11368"/>
                <a:gd name="connsiteX27" fmla="*/ 9164 w 10005"/>
                <a:gd name="connsiteY27" fmla="*/ 85 h 11368"/>
                <a:gd name="connsiteX28" fmla="*/ 9566 w 10005"/>
                <a:gd name="connsiteY28" fmla="*/ 135 h 11368"/>
                <a:gd name="connsiteX29" fmla="*/ 10005 w 10005"/>
                <a:gd name="connsiteY29" fmla="*/ 714 h 11368"/>
                <a:gd name="connsiteX0" fmla="*/ 48 w 10005"/>
                <a:gd name="connsiteY0" fmla="*/ 10666 h 11368"/>
                <a:gd name="connsiteX1" fmla="*/ 34 w 10005"/>
                <a:gd name="connsiteY1" fmla="*/ 10753 h 11368"/>
                <a:gd name="connsiteX2" fmla="*/ 22 w 10005"/>
                <a:gd name="connsiteY2" fmla="*/ 10669 h 11368"/>
                <a:gd name="connsiteX3" fmla="*/ 45 w 10005"/>
                <a:gd name="connsiteY3" fmla="*/ 10677 h 11368"/>
                <a:gd name="connsiteX4" fmla="*/ 46 w 10005"/>
                <a:gd name="connsiteY4" fmla="*/ 10687 h 11368"/>
                <a:gd name="connsiteX5" fmla="*/ 665 w 10005"/>
                <a:gd name="connsiteY5" fmla="*/ 11301 h 11368"/>
                <a:gd name="connsiteX6" fmla="*/ 1258 w 10005"/>
                <a:gd name="connsiteY6" fmla="*/ 11238 h 11368"/>
                <a:gd name="connsiteX7" fmla="*/ 1614 w 10005"/>
                <a:gd name="connsiteY7" fmla="*/ 10275 h 11368"/>
                <a:gd name="connsiteX8" fmla="*/ 1864 w 10005"/>
                <a:gd name="connsiteY8" fmla="*/ 9180 h 11368"/>
                <a:gd name="connsiteX9" fmla="*/ 2137 w 10005"/>
                <a:gd name="connsiteY9" fmla="*/ 7937 h 11368"/>
                <a:gd name="connsiteX10" fmla="*/ 2535 w 10005"/>
                <a:gd name="connsiteY10" fmla="*/ 7188 h 11368"/>
                <a:gd name="connsiteX11" fmla="*/ 2931 w 10005"/>
                <a:gd name="connsiteY11" fmla="*/ 7114 h 11368"/>
                <a:gd name="connsiteX12" fmla="*/ 3392 w 10005"/>
                <a:gd name="connsiteY12" fmla="*/ 7460 h 11368"/>
                <a:gd name="connsiteX13" fmla="*/ 3935 w 10005"/>
                <a:gd name="connsiteY13" fmla="*/ 8077 h 11368"/>
                <a:gd name="connsiteX14" fmla="*/ 4583 w 10005"/>
                <a:gd name="connsiteY14" fmla="*/ 8151 h 11368"/>
                <a:gd name="connsiteX15" fmla="*/ 5022 w 10005"/>
                <a:gd name="connsiteY15" fmla="*/ 7114 h 11368"/>
                <a:gd name="connsiteX16" fmla="*/ 5315 w 10005"/>
                <a:gd name="connsiteY16" fmla="*/ 5673 h 11368"/>
                <a:gd name="connsiteX17" fmla="*/ 5523 w 10005"/>
                <a:gd name="connsiteY17" fmla="*/ 4233 h 11368"/>
                <a:gd name="connsiteX18" fmla="*/ 5963 w 10005"/>
                <a:gd name="connsiteY18" fmla="*/ 3336 h 11368"/>
                <a:gd name="connsiteX19" fmla="*/ 6485 w 10005"/>
                <a:gd name="connsiteY19" fmla="*/ 3615 h 11368"/>
                <a:gd name="connsiteX20" fmla="*/ 6840 w 10005"/>
                <a:gd name="connsiteY20" fmla="*/ 4158 h 11368"/>
                <a:gd name="connsiteX21" fmla="*/ 7447 w 10005"/>
                <a:gd name="connsiteY21" fmla="*/ 4905 h 11368"/>
                <a:gd name="connsiteX22" fmla="*/ 7971 w 10005"/>
                <a:gd name="connsiteY22" fmla="*/ 4493 h 11368"/>
                <a:gd name="connsiteX23" fmla="*/ 8282 w 10005"/>
                <a:gd name="connsiteY23" fmla="*/ 3541 h 11368"/>
                <a:gd name="connsiteX24" fmla="*/ 8513 w 10005"/>
                <a:gd name="connsiteY24" fmla="*/ 2513 h 11368"/>
                <a:gd name="connsiteX25" fmla="*/ 8662 w 10005"/>
                <a:gd name="connsiteY25" fmla="*/ 1117 h 11368"/>
                <a:gd name="connsiteX26" fmla="*/ 8834 w 10005"/>
                <a:gd name="connsiteY26" fmla="*/ 479 h 11368"/>
                <a:gd name="connsiteX27" fmla="*/ 9164 w 10005"/>
                <a:gd name="connsiteY27" fmla="*/ 85 h 11368"/>
                <a:gd name="connsiteX28" fmla="*/ 9566 w 10005"/>
                <a:gd name="connsiteY28" fmla="*/ 135 h 11368"/>
                <a:gd name="connsiteX29" fmla="*/ 10005 w 10005"/>
                <a:gd name="connsiteY29" fmla="*/ 714 h 11368"/>
                <a:gd name="connsiteX0" fmla="*/ 48 w 10005"/>
                <a:gd name="connsiteY0" fmla="*/ 10666 h 11368"/>
                <a:gd name="connsiteX1" fmla="*/ 34 w 10005"/>
                <a:gd name="connsiteY1" fmla="*/ 10753 h 11368"/>
                <a:gd name="connsiteX2" fmla="*/ 22 w 10005"/>
                <a:gd name="connsiteY2" fmla="*/ 10669 h 11368"/>
                <a:gd name="connsiteX3" fmla="*/ 45 w 10005"/>
                <a:gd name="connsiteY3" fmla="*/ 10677 h 11368"/>
                <a:gd name="connsiteX4" fmla="*/ 46 w 10005"/>
                <a:gd name="connsiteY4" fmla="*/ 10687 h 11368"/>
                <a:gd name="connsiteX5" fmla="*/ 665 w 10005"/>
                <a:gd name="connsiteY5" fmla="*/ 11301 h 11368"/>
                <a:gd name="connsiteX6" fmla="*/ 1258 w 10005"/>
                <a:gd name="connsiteY6" fmla="*/ 11238 h 11368"/>
                <a:gd name="connsiteX7" fmla="*/ 1614 w 10005"/>
                <a:gd name="connsiteY7" fmla="*/ 10275 h 11368"/>
                <a:gd name="connsiteX8" fmla="*/ 1864 w 10005"/>
                <a:gd name="connsiteY8" fmla="*/ 9180 h 11368"/>
                <a:gd name="connsiteX9" fmla="*/ 2137 w 10005"/>
                <a:gd name="connsiteY9" fmla="*/ 7937 h 11368"/>
                <a:gd name="connsiteX10" fmla="*/ 2535 w 10005"/>
                <a:gd name="connsiteY10" fmla="*/ 7188 h 11368"/>
                <a:gd name="connsiteX11" fmla="*/ 2931 w 10005"/>
                <a:gd name="connsiteY11" fmla="*/ 7114 h 11368"/>
                <a:gd name="connsiteX12" fmla="*/ 3392 w 10005"/>
                <a:gd name="connsiteY12" fmla="*/ 7460 h 11368"/>
                <a:gd name="connsiteX13" fmla="*/ 3935 w 10005"/>
                <a:gd name="connsiteY13" fmla="*/ 8077 h 11368"/>
                <a:gd name="connsiteX14" fmla="*/ 4583 w 10005"/>
                <a:gd name="connsiteY14" fmla="*/ 8151 h 11368"/>
                <a:gd name="connsiteX15" fmla="*/ 5022 w 10005"/>
                <a:gd name="connsiteY15" fmla="*/ 7114 h 11368"/>
                <a:gd name="connsiteX16" fmla="*/ 5315 w 10005"/>
                <a:gd name="connsiteY16" fmla="*/ 5673 h 11368"/>
                <a:gd name="connsiteX17" fmla="*/ 5523 w 10005"/>
                <a:gd name="connsiteY17" fmla="*/ 4233 h 11368"/>
                <a:gd name="connsiteX18" fmla="*/ 5963 w 10005"/>
                <a:gd name="connsiteY18" fmla="*/ 3336 h 11368"/>
                <a:gd name="connsiteX19" fmla="*/ 6485 w 10005"/>
                <a:gd name="connsiteY19" fmla="*/ 3615 h 11368"/>
                <a:gd name="connsiteX20" fmla="*/ 6840 w 10005"/>
                <a:gd name="connsiteY20" fmla="*/ 4158 h 11368"/>
                <a:gd name="connsiteX21" fmla="*/ 7447 w 10005"/>
                <a:gd name="connsiteY21" fmla="*/ 4905 h 11368"/>
                <a:gd name="connsiteX22" fmla="*/ 7971 w 10005"/>
                <a:gd name="connsiteY22" fmla="*/ 4493 h 11368"/>
                <a:gd name="connsiteX23" fmla="*/ 8282 w 10005"/>
                <a:gd name="connsiteY23" fmla="*/ 3541 h 11368"/>
                <a:gd name="connsiteX24" fmla="*/ 8513 w 10005"/>
                <a:gd name="connsiteY24" fmla="*/ 2513 h 11368"/>
                <a:gd name="connsiteX25" fmla="*/ 8700 w 10005"/>
                <a:gd name="connsiteY25" fmla="*/ 1117 h 11368"/>
                <a:gd name="connsiteX26" fmla="*/ 8834 w 10005"/>
                <a:gd name="connsiteY26" fmla="*/ 479 h 11368"/>
                <a:gd name="connsiteX27" fmla="*/ 9164 w 10005"/>
                <a:gd name="connsiteY27" fmla="*/ 85 h 11368"/>
                <a:gd name="connsiteX28" fmla="*/ 9566 w 10005"/>
                <a:gd name="connsiteY28" fmla="*/ 135 h 11368"/>
                <a:gd name="connsiteX29" fmla="*/ 10005 w 10005"/>
                <a:gd name="connsiteY29" fmla="*/ 714 h 11368"/>
                <a:gd name="connsiteX0" fmla="*/ 48 w 10005"/>
                <a:gd name="connsiteY0" fmla="*/ 10666 h 11368"/>
                <a:gd name="connsiteX1" fmla="*/ 34 w 10005"/>
                <a:gd name="connsiteY1" fmla="*/ 10753 h 11368"/>
                <a:gd name="connsiteX2" fmla="*/ 22 w 10005"/>
                <a:gd name="connsiteY2" fmla="*/ 10669 h 11368"/>
                <a:gd name="connsiteX3" fmla="*/ 45 w 10005"/>
                <a:gd name="connsiteY3" fmla="*/ 10677 h 11368"/>
                <a:gd name="connsiteX4" fmla="*/ 46 w 10005"/>
                <a:gd name="connsiteY4" fmla="*/ 10687 h 11368"/>
                <a:gd name="connsiteX5" fmla="*/ 665 w 10005"/>
                <a:gd name="connsiteY5" fmla="*/ 11301 h 11368"/>
                <a:gd name="connsiteX6" fmla="*/ 1258 w 10005"/>
                <a:gd name="connsiteY6" fmla="*/ 11238 h 11368"/>
                <a:gd name="connsiteX7" fmla="*/ 1614 w 10005"/>
                <a:gd name="connsiteY7" fmla="*/ 10275 h 11368"/>
                <a:gd name="connsiteX8" fmla="*/ 1864 w 10005"/>
                <a:gd name="connsiteY8" fmla="*/ 9180 h 11368"/>
                <a:gd name="connsiteX9" fmla="*/ 2137 w 10005"/>
                <a:gd name="connsiteY9" fmla="*/ 7937 h 11368"/>
                <a:gd name="connsiteX10" fmla="*/ 2535 w 10005"/>
                <a:gd name="connsiteY10" fmla="*/ 7188 h 11368"/>
                <a:gd name="connsiteX11" fmla="*/ 2931 w 10005"/>
                <a:gd name="connsiteY11" fmla="*/ 7114 h 11368"/>
                <a:gd name="connsiteX12" fmla="*/ 3392 w 10005"/>
                <a:gd name="connsiteY12" fmla="*/ 7460 h 11368"/>
                <a:gd name="connsiteX13" fmla="*/ 3935 w 10005"/>
                <a:gd name="connsiteY13" fmla="*/ 8077 h 11368"/>
                <a:gd name="connsiteX14" fmla="*/ 4583 w 10005"/>
                <a:gd name="connsiteY14" fmla="*/ 8151 h 11368"/>
                <a:gd name="connsiteX15" fmla="*/ 5022 w 10005"/>
                <a:gd name="connsiteY15" fmla="*/ 7114 h 11368"/>
                <a:gd name="connsiteX16" fmla="*/ 5315 w 10005"/>
                <a:gd name="connsiteY16" fmla="*/ 5673 h 11368"/>
                <a:gd name="connsiteX17" fmla="*/ 5523 w 10005"/>
                <a:gd name="connsiteY17" fmla="*/ 4233 h 11368"/>
                <a:gd name="connsiteX18" fmla="*/ 5963 w 10005"/>
                <a:gd name="connsiteY18" fmla="*/ 3336 h 11368"/>
                <a:gd name="connsiteX19" fmla="*/ 6485 w 10005"/>
                <a:gd name="connsiteY19" fmla="*/ 3615 h 11368"/>
                <a:gd name="connsiteX20" fmla="*/ 6840 w 10005"/>
                <a:gd name="connsiteY20" fmla="*/ 4158 h 11368"/>
                <a:gd name="connsiteX21" fmla="*/ 7447 w 10005"/>
                <a:gd name="connsiteY21" fmla="*/ 4905 h 11368"/>
                <a:gd name="connsiteX22" fmla="*/ 7971 w 10005"/>
                <a:gd name="connsiteY22" fmla="*/ 4493 h 11368"/>
                <a:gd name="connsiteX23" fmla="*/ 8282 w 10005"/>
                <a:gd name="connsiteY23" fmla="*/ 3541 h 11368"/>
                <a:gd name="connsiteX24" fmla="*/ 8513 w 10005"/>
                <a:gd name="connsiteY24" fmla="*/ 2513 h 11368"/>
                <a:gd name="connsiteX25" fmla="*/ 8700 w 10005"/>
                <a:gd name="connsiteY25" fmla="*/ 1117 h 11368"/>
                <a:gd name="connsiteX26" fmla="*/ 8872 w 10005"/>
                <a:gd name="connsiteY26" fmla="*/ 503 h 11368"/>
                <a:gd name="connsiteX27" fmla="*/ 9164 w 10005"/>
                <a:gd name="connsiteY27" fmla="*/ 85 h 11368"/>
                <a:gd name="connsiteX28" fmla="*/ 9566 w 10005"/>
                <a:gd name="connsiteY28" fmla="*/ 135 h 11368"/>
                <a:gd name="connsiteX29" fmla="*/ 10005 w 10005"/>
                <a:gd name="connsiteY29" fmla="*/ 714 h 11368"/>
                <a:gd name="connsiteX0" fmla="*/ 48 w 10005"/>
                <a:gd name="connsiteY0" fmla="*/ 10666 h 11368"/>
                <a:gd name="connsiteX1" fmla="*/ 34 w 10005"/>
                <a:gd name="connsiteY1" fmla="*/ 10753 h 11368"/>
                <a:gd name="connsiteX2" fmla="*/ 22 w 10005"/>
                <a:gd name="connsiteY2" fmla="*/ 10669 h 11368"/>
                <a:gd name="connsiteX3" fmla="*/ 45 w 10005"/>
                <a:gd name="connsiteY3" fmla="*/ 10677 h 11368"/>
                <a:gd name="connsiteX4" fmla="*/ 46 w 10005"/>
                <a:gd name="connsiteY4" fmla="*/ 10687 h 11368"/>
                <a:gd name="connsiteX5" fmla="*/ 665 w 10005"/>
                <a:gd name="connsiteY5" fmla="*/ 11301 h 11368"/>
                <a:gd name="connsiteX6" fmla="*/ 1258 w 10005"/>
                <a:gd name="connsiteY6" fmla="*/ 11238 h 11368"/>
                <a:gd name="connsiteX7" fmla="*/ 1614 w 10005"/>
                <a:gd name="connsiteY7" fmla="*/ 10275 h 11368"/>
                <a:gd name="connsiteX8" fmla="*/ 1864 w 10005"/>
                <a:gd name="connsiteY8" fmla="*/ 9180 h 11368"/>
                <a:gd name="connsiteX9" fmla="*/ 2137 w 10005"/>
                <a:gd name="connsiteY9" fmla="*/ 7937 h 11368"/>
                <a:gd name="connsiteX10" fmla="*/ 2535 w 10005"/>
                <a:gd name="connsiteY10" fmla="*/ 7188 h 11368"/>
                <a:gd name="connsiteX11" fmla="*/ 2931 w 10005"/>
                <a:gd name="connsiteY11" fmla="*/ 7114 h 11368"/>
                <a:gd name="connsiteX12" fmla="*/ 3392 w 10005"/>
                <a:gd name="connsiteY12" fmla="*/ 7460 h 11368"/>
                <a:gd name="connsiteX13" fmla="*/ 3935 w 10005"/>
                <a:gd name="connsiteY13" fmla="*/ 8077 h 11368"/>
                <a:gd name="connsiteX14" fmla="*/ 4583 w 10005"/>
                <a:gd name="connsiteY14" fmla="*/ 8151 h 11368"/>
                <a:gd name="connsiteX15" fmla="*/ 5022 w 10005"/>
                <a:gd name="connsiteY15" fmla="*/ 7114 h 11368"/>
                <a:gd name="connsiteX16" fmla="*/ 5315 w 10005"/>
                <a:gd name="connsiteY16" fmla="*/ 5673 h 11368"/>
                <a:gd name="connsiteX17" fmla="*/ 5523 w 10005"/>
                <a:gd name="connsiteY17" fmla="*/ 4233 h 11368"/>
                <a:gd name="connsiteX18" fmla="*/ 5963 w 10005"/>
                <a:gd name="connsiteY18" fmla="*/ 3336 h 11368"/>
                <a:gd name="connsiteX19" fmla="*/ 6485 w 10005"/>
                <a:gd name="connsiteY19" fmla="*/ 3615 h 11368"/>
                <a:gd name="connsiteX20" fmla="*/ 6840 w 10005"/>
                <a:gd name="connsiteY20" fmla="*/ 4158 h 11368"/>
                <a:gd name="connsiteX21" fmla="*/ 7447 w 10005"/>
                <a:gd name="connsiteY21" fmla="*/ 4905 h 11368"/>
                <a:gd name="connsiteX22" fmla="*/ 7971 w 10005"/>
                <a:gd name="connsiteY22" fmla="*/ 4493 h 11368"/>
                <a:gd name="connsiteX23" fmla="*/ 8282 w 10005"/>
                <a:gd name="connsiteY23" fmla="*/ 3541 h 11368"/>
                <a:gd name="connsiteX24" fmla="*/ 8513 w 10005"/>
                <a:gd name="connsiteY24" fmla="*/ 2513 h 11368"/>
                <a:gd name="connsiteX25" fmla="*/ 8700 w 10005"/>
                <a:gd name="connsiteY25" fmla="*/ 1117 h 11368"/>
                <a:gd name="connsiteX26" fmla="*/ 8872 w 10005"/>
                <a:gd name="connsiteY26" fmla="*/ 431 h 11368"/>
                <a:gd name="connsiteX27" fmla="*/ 9164 w 10005"/>
                <a:gd name="connsiteY27" fmla="*/ 85 h 11368"/>
                <a:gd name="connsiteX28" fmla="*/ 9566 w 10005"/>
                <a:gd name="connsiteY28" fmla="*/ 135 h 11368"/>
                <a:gd name="connsiteX29" fmla="*/ 10005 w 10005"/>
                <a:gd name="connsiteY29" fmla="*/ 714 h 11368"/>
                <a:gd name="connsiteX0" fmla="*/ 48 w 10005"/>
                <a:gd name="connsiteY0" fmla="*/ 10666 h 11368"/>
                <a:gd name="connsiteX1" fmla="*/ 34 w 10005"/>
                <a:gd name="connsiteY1" fmla="*/ 10753 h 11368"/>
                <a:gd name="connsiteX2" fmla="*/ 22 w 10005"/>
                <a:gd name="connsiteY2" fmla="*/ 10669 h 11368"/>
                <a:gd name="connsiteX3" fmla="*/ 45 w 10005"/>
                <a:gd name="connsiteY3" fmla="*/ 10677 h 11368"/>
                <a:gd name="connsiteX4" fmla="*/ 46 w 10005"/>
                <a:gd name="connsiteY4" fmla="*/ 10687 h 11368"/>
                <a:gd name="connsiteX5" fmla="*/ 665 w 10005"/>
                <a:gd name="connsiteY5" fmla="*/ 11301 h 11368"/>
                <a:gd name="connsiteX6" fmla="*/ 1258 w 10005"/>
                <a:gd name="connsiteY6" fmla="*/ 11238 h 11368"/>
                <a:gd name="connsiteX7" fmla="*/ 1614 w 10005"/>
                <a:gd name="connsiteY7" fmla="*/ 10275 h 11368"/>
                <a:gd name="connsiteX8" fmla="*/ 1864 w 10005"/>
                <a:gd name="connsiteY8" fmla="*/ 9180 h 11368"/>
                <a:gd name="connsiteX9" fmla="*/ 2137 w 10005"/>
                <a:gd name="connsiteY9" fmla="*/ 7937 h 11368"/>
                <a:gd name="connsiteX10" fmla="*/ 2535 w 10005"/>
                <a:gd name="connsiteY10" fmla="*/ 7188 h 11368"/>
                <a:gd name="connsiteX11" fmla="*/ 2931 w 10005"/>
                <a:gd name="connsiteY11" fmla="*/ 7114 h 11368"/>
                <a:gd name="connsiteX12" fmla="*/ 3392 w 10005"/>
                <a:gd name="connsiteY12" fmla="*/ 7460 h 11368"/>
                <a:gd name="connsiteX13" fmla="*/ 3935 w 10005"/>
                <a:gd name="connsiteY13" fmla="*/ 8077 h 11368"/>
                <a:gd name="connsiteX14" fmla="*/ 4583 w 10005"/>
                <a:gd name="connsiteY14" fmla="*/ 8151 h 11368"/>
                <a:gd name="connsiteX15" fmla="*/ 5022 w 10005"/>
                <a:gd name="connsiteY15" fmla="*/ 7114 h 11368"/>
                <a:gd name="connsiteX16" fmla="*/ 5315 w 10005"/>
                <a:gd name="connsiteY16" fmla="*/ 5673 h 11368"/>
                <a:gd name="connsiteX17" fmla="*/ 5523 w 10005"/>
                <a:gd name="connsiteY17" fmla="*/ 4233 h 11368"/>
                <a:gd name="connsiteX18" fmla="*/ 5963 w 10005"/>
                <a:gd name="connsiteY18" fmla="*/ 3336 h 11368"/>
                <a:gd name="connsiteX19" fmla="*/ 6485 w 10005"/>
                <a:gd name="connsiteY19" fmla="*/ 3615 h 11368"/>
                <a:gd name="connsiteX20" fmla="*/ 6840 w 10005"/>
                <a:gd name="connsiteY20" fmla="*/ 4158 h 11368"/>
                <a:gd name="connsiteX21" fmla="*/ 7447 w 10005"/>
                <a:gd name="connsiteY21" fmla="*/ 4905 h 11368"/>
                <a:gd name="connsiteX22" fmla="*/ 7971 w 10005"/>
                <a:gd name="connsiteY22" fmla="*/ 4493 h 11368"/>
                <a:gd name="connsiteX23" fmla="*/ 8282 w 10005"/>
                <a:gd name="connsiteY23" fmla="*/ 3541 h 11368"/>
                <a:gd name="connsiteX24" fmla="*/ 8513 w 10005"/>
                <a:gd name="connsiteY24" fmla="*/ 2513 h 11368"/>
                <a:gd name="connsiteX25" fmla="*/ 8700 w 10005"/>
                <a:gd name="connsiteY25" fmla="*/ 1117 h 11368"/>
                <a:gd name="connsiteX26" fmla="*/ 8872 w 10005"/>
                <a:gd name="connsiteY26" fmla="*/ 431 h 11368"/>
                <a:gd name="connsiteX27" fmla="*/ 9126 w 10005"/>
                <a:gd name="connsiteY27" fmla="*/ 85 h 11368"/>
                <a:gd name="connsiteX28" fmla="*/ 9566 w 10005"/>
                <a:gd name="connsiteY28" fmla="*/ 135 h 11368"/>
                <a:gd name="connsiteX29" fmla="*/ 10005 w 10005"/>
                <a:gd name="connsiteY29" fmla="*/ 714 h 11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0005" h="11368">
                  <a:moveTo>
                    <a:pt x="48" y="10666"/>
                  </a:moveTo>
                  <a:cubicBezTo>
                    <a:pt x="75" y="10444"/>
                    <a:pt x="38" y="10753"/>
                    <a:pt x="34" y="10753"/>
                  </a:cubicBezTo>
                  <a:cubicBezTo>
                    <a:pt x="30" y="10754"/>
                    <a:pt x="20" y="10682"/>
                    <a:pt x="22" y="10669"/>
                  </a:cubicBezTo>
                  <a:cubicBezTo>
                    <a:pt x="24" y="10656"/>
                    <a:pt x="41" y="10674"/>
                    <a:pt x="45" y="10677"/>
                  </a:cubicBezTo>
                  <a:cubicBezTo>
                    <a:pt x="49" y="10680"/>
                    <a:pt x="-57" y="10583"/>
                    <a:pt x="46" y="10687"/>
                  </a:cubicBezTo>
                  <a:cubicBezTo>
                    <a:pt x="149" y="10791"/>
                    <a:pt x="462" y="11210"/>
                    <a:pt x="665" y="11301"/>
                  </a:cubicBezTo>
                  <a:cubicBezTo>
                    <a:pt x="867" y="11391"/>
                    <a:pt x="1100" y="11409"/>
                    <a:pt x="1258" y="11238"/>
                  </a:cubicBezTo>
                  <a:cubicBezTo>
                    <a:pt x="1416" y="11067"/>
                    <a:pt x="1514" y="10620"/>
                    <a:pt x="1614" y="10275"/>
                  </a:cubicBezTo>
                  <a:cubicBezTo>
                    <a:pt x="1714" y="9929"/>
                    <a:pt x="1776" y="9567"/>
                    <a:pt x="1864" y="9180"/>
                  </a:cubicBezTo>
                  <a:cubicBezTo>
                    <a:pt x="1952" y="8793"/>
                    <a:pt x="2025" y="8267"/>
                    <a:pt x="2137" y="7937"/>
                  </a:cubicBezTo>
                  <a:cubicBezTo>
                    <a:pt x="2250" y="7608"/>
                    <a:pt x="2403" y="7328"/>
                    <a:pt x="2535" y="7188"/>
                  </a:cubicBezTo>
                  <a:cubicBezTo>
                    <a:pt x="2668" y="7048"/>
                    <a:pt x="2788" y="7073"/>
                    <a:pt x="2931" y="7114"/>
                  </a:cubicBezTo>
                  <a:cubicBezTo>
                    <a:pt x="3074" y="7155"/>
                    <a:pt x="3224" y="7304"/>
                    <a:pt x="3392" y="7460"/>
                  </a:cubicBezTo>
                  <a:cubicBezTo>
                    <a:pt x="3559" y="7616"/>
                    <a:pt x="3737" y="7962"/>
                    <a:pt x="3935" y="8077"/>
                  </a:cubicBezTo>
                  <a:cubicBezTo>
                    <a:pt x="4133" y="8192"/>
                    <a:pt x="4404" y="8308"/>
                    <a:pt x="4583" y="8151"/>
                  </a:cubicBezTo>
                  <a:cubicBezTo>
                    <a:pt x="4764" y="7994"/>
                    <a:pt x="4899" y="7525"/>
                    <a:pt x="5022" y="7114"/>
                  </a:cubicBezTo>
                  <a:cubicBezTo>
                    <a:pt x="5145" y="6703"/>
                    <a:pt x="5233" y="6151"/>
                    <a:pt x="5315" y="5673"/>
                  </a:cubicBezTo>
                  <a:cubicBezTo>
                    <a:pt x="5398" y="5196"/>
                    <a:pt x="5415" y="4619"/>
                    <a:pt x="5523" y="4233"/>
                  </a:cubicBezTo>
                  <a:cubicBezTo>
                    <a:pt x="5631" y="3846"/>
                    <a:pt x="5803" y="3434"/>
                    <a:pt x="5963" y="3336"/>
                  </a:cubicBezTo>
                  <a:cubicBezTo>
                    <a:pt x="6124" y="3237"/>
                    <a:pt x="6339" y="3476"/>
                    <a:pt x="6485" y="3615"/>
                  </a:cubicBezTo>
                  <a:cubicBezTo>
                    <a:pt x="6630" y="3755"/>
                    <a:pt x="6680" y="3943"/>
                    <a:pt x="6840" y="4158"/>
                  </a:cubicBezTo>
                  <a:cubicBezTo>
                    <a:pt x="7000" y="4373"/>
                    <a:pt x="7258" y="4849"/>
                    <a:pt x="7447" y="4905"/>
                  </a:cubicBezTo>
                  <a:cubicBezTo>
                    <a:pt x="7635" y="4960"/>
                    <a:pt x="7832" y="4720"/>
                    <a:pt x="7971" y="4493"/>
                  </a:cubicBezTo>
                  <a:cubicBezTo>
                    <a:pt x="8110" y="4266"/>
                    <a:pt x="8192" y="3871"/>
                    <a:pt x="8282" y="3541"/>
                  </a:cubicBezTo>
                  <a:cubicBezTo>
                    <a:pt x="8373" y="3212"/>
                    <a:pt x="8483" y="2693"/>
                    <a:pt x="8513" y="2513"/>
                  </a:cubicBezTo>
                  <a:cubicBezTo>
                    <a:pt x="8581" y="2130"/>
                    <a:pt x="8627" y="1626"/>
                    <a:pt x="8700" y="1117"/>
                  </a:cubicBezTo>
                  <a:cubicBezTo>
                    <a:pt x="8751" y="790"/>
                    <a:pt x="8787" y="591"/>
                    <a:pt x="8872" y="431"/>
                  </a:cubicBezTo>
                  <a:cubicBezTo>
                    <a:pt x="8957" y="271"/>
                    <a:pt x="9002" y="155"/>
                    <a:pt x="9126" y="85"/>
                  </a:cubicBezTo>
                  <a:cubicBezTo>
                    <a:pt x="9272" y="-18"/>
                    <a:pt x="9382" y="-56"/>
                    <a:pt x="9566" y="135"/>
                  </a:cubicBezTo>
                  <a:cubicBezTo>
                    <a:pt x="9719" y="203"/>
                    <a:pt x="9921" y="667"/>
                    <a:pt x="10005" y="714"/>
                  </a:cubicBezTo>
                </a:path>
              </a:pathLst>
            </a:custGeom>
            <a:ln>
              <a:prstDash val="sysDash"/>
              <a:headEnd type="oval" w="med" len="med"/>
              <a:tailEnd type="oval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7997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Investitsiya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sinflari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o'rtasida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aktivlarni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taqsimlash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785913" y="1025395"/>
            <a:ext cx="5572175" cy="3983050"/>
            <a:chOff x="204770" y="1025395"/>
            <a:chExt cx="5572175" cy="3983050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204770" y="1025395"/>
              <a:ext cx="5572175" cy="1330530"/>
              <a:chOff x="139625" y="1084522"/>
              <a:chExt cx="4666291" cy="1751944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139625" y="1084522"/>
                <a:ext cx="4666291" cy="1751944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 i="1" dirty="0"/>
              </a:p>
            </p:txBody>
          </p:sp>
          <p:sp>
            <p:nvSpPr>
              <p:cNvPr id="2" name="Прямоугольник 1"/>
              <p:cNvSpPr/>
              <p:nvPr/>
            </p:nvSpPr>
            <p:spPr>
              <a:xfrm>
                <a:off x="287080" y="1159140"/>
                <a:ext cx="4412511" cy="10516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eaLnBrk="1" hangingPunct="1">
                  <a:lnSpc>
                    <a:spcPct val="90000"/>
                  </a:lnSpc>
                  <a:buFontTx/>
                  <a:buNone/>
                </a:pPr>
                <a:r>
                  <a:rPr lang="en-GB" sz="1700" b="1" dirty="0" err="1">
                    <a:solidFill>
                      <a:schemeClr val="bg1"/>
                    </a:solidFill>
                    <a:latin typeface="+mj-lt"/>
                  </a:rPr>
                  <a:t>Har</a:t>
                </a:r>
                <a:r>
                  <a:rPr lang="en-GB" sz="1700" b="1" dirty="0">
                    <a:solidFill>
                      <a:schemeClr val="bg1"/>
                    </a:solidFill>
                    <a:latin typeface="+mj-lt"/>
                  </a:rPr>
                  <a:t> </a:t>
                </a:r>
                <a:r>
                  <a:rPr lang="en-GB" sz="1700" b="1" dirty="0" err="1">
                    <a:solidFill>
                      <a:schemeClr val="bg1"/>
                    </a:solidFill>
                    <a:latin typeface="+mj-lt"/>
                  </a:rPr>
                  <a:t>kim</a:t>
                </a:r>
                <a:r>
                  <a:rPr lang="en-GB" sz="1700" b="1" dirty="0">
                    <a:solidFill>
                      <a:schemeClr val="bg1"/>
                    </a:solidFill>
                    <a:latin typeface="+mj-lt"/>
                  </a:rPr>
                  <a:t> </a:t>
                </a:r>
                <a:r>
                  <a:rPr lang="en-GB" sz="1700" b="1" dirty="0" err="1">
                    <a:solidFill>
                      <a:schemeClr val="bg1"/>
                    </a:solidFill>
                    <a:latin typeface="+mj-lt"/>
                  </a:rPr>
                  <a:t>o‘z</a:t>
                </a:r>
                <a:r>
                  <a:rPr lang="en-GB" sz="1700" b="1" dirty="0">
                    <a:solidFill>
                      <a:schemeClr val="bg1"/>
                    </a:solidFill>
                    <a:latin typeface="+mj-lt"/>
                  </a:rPr>
                  <a:t> </a:t>
                </a:r>
                <a:r>
                  <a:rPr lang="en-GB" sz="1700" b="1" dirty="0" err="1">
                    <a:solidFill>
                      <a:schemeClr val="bg1"/>
                    </a:solidFill>
                    <a:latin typeface="+mj-lt"/>
                  </a:rPr>
                  <a:t>mablag‘ini</a:t>
                </a:r>
                <a:r>
                  <a:rPr lang="en-GB" sz="1700" b="1" dirty="0">
                    <a:solidFill>
                      <a:schemeClr val="bg1"/>
                    </a:solidFill>
                    <a:latin typeface="+mj-lt"/>
                  </a:rPr>
                  <a:t> </a:t>
                </a:r>
                <a:r>
                  <a:rPr lang="en-GB" sz="1700" b="1" dirty="0" err="1">
                    <a:solidFill>
                      <a:schemeClr val="bg1"/>
                    </a:solidFill>
                    <a:latin typeface="+mj-lt"/>
                  </a:rPr>
                  <a:t>uch</a:t>
                </a:r>
                <a:r>
                  <a:rPr lang="en-GB" sz="1700" b="1" dirty="0">
                    <a:solidFill>
                      <a:schemeClr val="bg1"/>
                    </a:solidFill>
                    <a:latin typeface="+mj-lt"/>
                  </a:rPr>
                  <a:t> </a:t>
                </a:r>
                <a:r>
                  <a:rPr lang="en-GB" sz="1700" b="1" dirty="0" err="1">
                    <a:solidFill>
                      <a:schemeClr val="bg1"/>
                    </a:solidFill>
                    <a:latin typeface="+mj-lt"/>
                  </a:rPr>
                  <a:t>qismga</a:t>
                </a:r>
                <a:r>
                  <a:rPr lang="en-GB" sz="1700" b="1" dirty="0">
                    <a:solidFill>
                      <a:schemeClr val="bg1"/>
                    </a:solidFill>
                    <a:latin typeface="+mj-lt"/>
                  </a:rPr>
                  <a:t> </a:t>
                </a:r>
                <a:r>
                  <a:rPr lang="en-GB" sz="1700" b="1" dirty="0" err="1">
                    <a:solidFill>
                      <a:schemeClr val="bg1"/>
                    </a:solidFill>
                    <a:latin typeface="+mj-lt"/>
                  </a:rPr>
                  <a:t>bo‘lib</a:t>
                </a:r>
                <a:r>
                  <a:rPr lang="en-GB" sz="1700" b="1" dirty="0">
                    <a:solidFill>
                      <a:schemeClr val="bg1"/>
                    </a:solidFill>
                    <a:latin typeface="+mj-lt"/>
                  </a:rPr>
                  <a:t>, </a:t>
                </a:r>
                <a:r>
                  <a:rPr lang="en-GB" sz="1700" b="1" dirty="0" err="1">
                    <a:solidFill>
                      <a:schemeClr val="bg1"/>
                    </a:solidFill>
                    <a:latin typeface="+mj-lt"/>
                  </a:rPr>
                  <a:t>birini</a:t>
                </a:r>
                <a:r>
                  <a:rPr lang="en-GB" sz="1700" b="1" dirty="0">
                    <a:solidFill>
                      <a:schemeClr val="bg1"/>
                    </a:solidFill>
                    <a:latin typeface="+mj-lt"/>
                  </a:rPr>
                  <a:t> </a:t>
                </a:r>
                <a:r>
                  <a:rPr lang="en-GB" sz="1700" b="1" dirty="0" err="1">
                    <a:solidFill>
                      <a:schemeClr val="bg1"/>
                    </a:solidFill>
                    <a:latin typeface="+mj-lt"/>
                  </a:rPr>
                  <a:t>yerga</a:t>
                </a:r>
                <a:r>
                  <a:rPr lang="en-GB" sz="1700" b="1" dirty="0">
                    <a:solidFill>
                      <a:schemeClr val="bg1"/>
                    </a:solidFill>
                    <a:latin typeface="+mj-lt"/>
                  </a:rPr>
                  <a:t>, </a:t>
                </a:r>
                <a:r>
                  <a:rPr lang="en-GB" sz="1700" b="1" dirty="0" err="1">
                    <a:solidFill>
                      <a:schemeClr val="bg1"/>
                    </a:solidFill>
                    <a:latin typeface="+mj-lt"/>
                  </a:rPr>
                  <a:t>ikkinchisini</a:t>
                </a:r>
                <a:r>
                  <a:rPr lang="en-GB" sz="1700" b="1" dirty="0">
                    <a:solidFill>
                      <a:schemeClr val="bg1"/>
                    </a:solidFill>
                    <a:latin typeface="+mj-lt"/>
                  </a:rPr>
                  <a:t> </a:t>
                </a:r>
                <a:r>
                  <a:rPr lang="en-GB" sz="1700" b="1" dirty="0" err="1">
                    <a:solidFill>
                      <a:schemeClr val="bg1"/>
                    </a:solidFill>
                    <a:latin typeface="+mj-lt"/>
                  </a:rPr>
                  <a:t>tadbirkorlikka</a:t>
                </a:r>
                <a:r>
                  <a:rPr lang="en-GB" sz="1700" b="1" dirty="0">
                    <a:solidFill>
                      <a:schemeClr val="bg1"/>
                    </a:solidFill>
                    <a:latin typeface="+mj-lt"/>
                  </a:rPr>
                  <a:t>, </a:t>
                </a:r>
                <a:r>
                  <a:rPr lang="en-GB" sz="1700" b="1" dirty="0" err="1">
                    <a:solidFill>
                      <a:schemeClr val="bg1"/>
                    </a:solidFill>
                    <a:latin typeface="+mj-lt"/>
                  </a:rPr>
                  <a:t>uchinchisini</a:t>
                </a:r>
                <a:r>
                  <a:rPr lang="en-GB" sz="1700" b="1" dirty="0">
                    <a:solidFill>
                      <a:schemeClr val="bg1"/>
                    </a:solidFill>
                    <a:latin typeface="+mj-lt"/>
                  </a:rPr>
                  <a:t> </a:t>
                </a:r>
                <a:r>
                  <a:rPr lang="en-GB" sz="1700" b="1" dirty="0" err="1">
                    <a:solidFill>
                      <a:schemeClr val="bg1"/>
                    </a:solidFill>
                    <a:latin typeface="+mj-lt"/>
                  </a:rPr>
                  <a:t>esa</a:t>
                </a:r>
                <a:r>
                  <a:rPr lang="en-GB" sz="1700" b="1" dirty="0">
                    <a:solidFill>
                      <a:schemeClr val="bg1"/>
                    </a:solidFill>
                    <a:latin typeface="+mj-lt"/>
                  </a:rPr>
                  <a:t> </a:t>
                </a:r>
                <a:r>
                  <a:rPr lang="en-GB" sz="1700" b="1" dirty="0" err="1">
                    <a:solidFill>
                      <a:schemeClr val="bg1"/>
                    </a:solidFill>
                    <a:latin typeface="+mj-lt"/>
                  </a:rPr>
                  <a:t>zaxiraga</a:t>
                </a:r>
                <a:r>
                  <a:rPr lang="en-GB" sz="1700" b="1" dirty="0">
                    <a:solidFill>
                      <a:schemeClr val="bg1"/>
                    </a:solidFill>
                    <a:latin typeface="+mj-lt"/>
                  </a:rPr>
                  <a:t> </a:t>
                </a:r>
                <a:r>
                  <a:rPr lang="en-GB" sz="1700" b="1" dirty="0" err="1">
                    <a:solidFill>
                      <a:schemeClr val="bg1"/>
                    </a:solidFill>
                    <a:latin typeface="+mj-lt"/>
                  </a:rPr>
                  <a:t>qo‘ysin</a:t>
                </a:r>
                <a:r>
                  <a:rPr lang="en-GB" sz="1700" b="1" dirty="0" smtClean="0">
                    <a:solidFill>
                      <a:schemeClr val="bg1"/>
                    </a:solidFill>
                    <a:latin typeface="+mj-lt"/>
                  </a:rPr>
                  <a:t>. </a:t>
                </a:r>
                <a:r>
                  <a:rPr lang="ru-RU" sz="1700" i="1" dirty="0" smtClean="0">
                    <a:solidFill>
                      <a:schemeClr val="bg1"/>
                    </a:solidFill>
                    <a:latin typeface="+mj-lt"/>
                  </a:rPr>
                  <a:t>(</a:t>
                </a:r>
                <a:r>
                  <a:rPr lang="ru-RU" sz="1700" i="1" dirty="0">
                    <a:solidFill>
                      <a:schemeClr val="bg1"/>
                    </a:solidFill>
                    <a:latin typeface="+mj-lt"/>
                  </a:rPr>
                  <a:t>Талмуд, 1200 г. до н.э. – 500 г. н.э.)</a:t>
                </a:r>
              </a:p>
            </p:txBody>
          </p:sp>
        </p:grpSp>
        <p:graphicFrame>
          <p:nvGraphicFramePr>
            <p:cNvPr id="6" name="Объект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87540677"/>
                </p:ext>
              </p:extLst>
            </p:nvPr>
          </p:nvGraphicFramePr>
          <p:xfrm>
            <a:off x="1199932" y="2535816"/>
            <a:ext cx="3581850" cy="247262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377140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 smtClean="0">
                <a:solidFill>
                  <a:srgbClr val="003F82"/>
                </a:solidFill>
                <a:latin typeface="+mn-lt"/>
              </a:rPr>
              <a:t>Investorning</a:t>
            </a:r>
            <a:r>
              <a:rPr lang="en-GB" sz="2200" b="1" dirty="0" smtClean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yoshiga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qarab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investitsiyalarni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diversifikatsiya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qilish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14340" name="Группа 14339"/>
          <p:cNvGrpSpPr/>
          <p:nvPr/>
        </p:nvGrpSpPr>
        <p:grpSpPr>
          <a:xfrm>
            <a:off x="1495313" y="1211263"/>
            <a:ext cx="6548129" cy="3925046"/>
            <a:chOff x="274344" y="1211263"/>
            <a:chExt cx="6548129" cy="3925046"/>
          </a:xfrm>
        </p:grpSpPr>
        <p:grpSp>
          <p:nvGrpSpPr>
            <p:cNvPr id="52" name="Group 3"/>
            <p:cNvGrpSpPr>
              <a:grpSpLocks/>
            </p:cNvGrpSpPr>
            <p:nvPr/>
          </p:nvGrpSpPr>
          <p:grpSpPr bwMode="auto">
            <a:xfrm>
              <a:off x="4289797" y="1211263"/>
              <a:ext cx="2532676" cy="1291096"/>
              <a:chOff x="4367" y="1699"/>
              <a:chExt cx="2297" cy="907"/>
            </a:xfrm>
          </p:grpSpPr>
          <p:sp>
            <p:nvSpPr>
              <p:cNvPr id="53" name="Rectangle 4"/>
              <p:cNvSpPr>
                <a:spLocks noChangeArrowheads="1"/>
              </p:cNvSpPr>
              <p:nvPr/>
            </p:nvSpPr>
            <p:spPr bwMode="auto">
              <a:xfrm>
                <a:off x="4367" y="1701"/>
                <a:ext cx="454" cy="227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alt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4" name="Rectangle 5"/>
              <p:cNvSpPr>
                <a:spLocks noChangeArrowheads="1"/>
              </p:cNvSpPr>
              <p:nvPr/>
            </p:nvSpPr>
            <p:spPr bwMode="auto">
              <a:xfrm>
                <a:off x="4367" y="2039"/>
                <a:ext cx="454" cy="227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alt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5" name="Rectangle 6"/>
              <p:cNvSpPr>
                <a:spLocks noChangeArrowheads="1"/>
              </p:cNvSpPr>
              <p:nvPr/>
            </p:nvSpPr>
            <p:spPr bwMode="auto">
              <a:xfrm>
                <a:off x="4367" y="2379"/>
                <a:ext cx="454" cy="227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alt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6" name="Text Box 7"/>
              <p:cNvSpPr txBox="1">
                <a:spLocks noChangeArrowheads="1"/>
              </p:cNvSpPr>
              <p:nvPr/>
            </p:nvSpPr>
            <p:spPr bwMode="auto">
              <a:xfrm>
                <a:off x="4922" y="1699"/>
                <a:ext cx="679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altLang="ru-RU" sz="1700" kern="0" dirty="0" err="1">
                    <a:solidFill>
                      <a:srgbClr val="000000"/>
                    </a:solidFill>
                    <a:latin typeface="+mn-lt"/>
                  </a:rPr>
                  <a:t>Aksiya</a:t>
                </a:r>
                <a:endParaRPr kumimoji="0" lang="ru-RU" altLang="ru-RU" sz="1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</a:endParaRPr>
              </a:p>
            </p:txBody>
          </p:sp>
          <p:sp>
            <p:nvSpPr>
              <p:cNvPr id="57" name="Text Box 8"/>
              <p:cNvSpPr txBox="1">
                <a:spLocks noChangeArrowheads="1"/>
              </p:cNvSpPr>
              <p:nvPr/>
            </p:nvSpPr>
            <p:spPr bwMode="auto">
              <a:xfrm>
                <a:off x="4922" y="2036"/>
                <a:ext cx="1261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altLang="ru-RU" sz="1700" kern="0" dirty="0" err="1">
                    <a:solidFill>
                      <a:srgbClr val="000000"/>
                    </a:solidFill>
                    <a:latin typeface="+mn-lt"/>
                  </a:rPr>
                  <a:t>Obligatsiyalar</a:t>
                </a:r>
                <a:endParaRPr kumimoji="0" lang="ru-RU" altLang="ru-RU" sz="1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</a:endParaRPr>
              </a:p>
            </p:txBody>
          </p:sp>
          <p:sp>
            <p:nvSpPr>
              <p:cNvPr id="58" name="Text Box 9"/>
              <p:cNvSpPr txBox="1">
                <a:spLocks noChangeArrowheads="1"/>
              </p:cNvSpPr>
              <p:nvPr/>
            </p:nvSpPr>
            <p:spPr bwMode="auto">
              <a:xfrm>
                <a:off x="4922" y="2301"/>
                <a:ext cx="1742" cy="2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altLang="ru-RU" sz="1700" kern="0" dirty="0" err="1">
                    <a:solidFill>
                      <a:srgbClr val="000000"/>
                    </a:solidFill>
                    <a:latin typeface="+mn-lt"/>
                  </a:rPr>
                  <a:t>Pul</a:t>
                </a:r>
                <a:r>
                  <a:rPr lang="en-GB" altLang="ru-RU" sz="1700" kern="0" dirty="0">
                    <a:solidFill>
                      <a:srgbClr val="000000"/>
                    </a:solidFill>
                    <a:latin typeface="+mn-lt"/>
                  </a:rPr>
                  <a:t> </a:t>
                </a:r>
                <a:r>
                  <a:rPr lang="en-GB" altLang="ru-RU" sz="1700" kern="0" dirty="0" err="1">
                    <a:solidFill>
                      <a:srgbClr val="000000"/>
                    </a:solidFill>
                    <a:latin typeface="+mn-lt"/>
                  </a:rPr>
                  <a:t>bozori</a:t>
                </a:r>
                <a:r>
                  <a:rPr lang="en-GB" altLang="ru-RU" sz="1700" kern="0" dirty="0">
                    <a:solidFill>
                      <a:srgbClr val="000000"/>
                    </a:solidFill>
                    <a:latin typeface="+mn-lt"/>
                  </a:rPr>
                  <a:t> </a:t>
                </a:r>
                <a:r>
                  <a:rPr lang="en-GB" altLang="ru-RU" sz="1700" kern="0" dirty="0" err="1">
                    <a:solidFill>
                      <a:srgbClr val="000000"/>
                    </a:solidFill>
                    <a:latin typeface="+mn-lt"/>
                  </a:rPr>
                  <a:t>vositalari</a:t>
                </a:r>
                <a:endParaRPr kumimoji="0" lang="ru-RU" altLang="ru-RU" sz="1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</a:endParaRPr>
              </a:p>
            </p:txBody>
          </p:sp>
        </p:grpSp>
        <p:grpSp>
          <p:nvGrpSpPr>
            <p:cNvPr id="7" name="Группа 6"/>
            <p:cNvGrpSpPr/>
            <p:nvPr/>
          </p:nvGrpSpPr>
          <p:grpSpPr>
            <a:xfrm>
              <a:off x="274344" y="1211263"/>
              <a:ext cx="1017784" cy="3760053"/>
              <a:chOff x="274344" y="1211263"/>
              <a:chExt cx="1017784" cy="3760053"/>
            </a:xfrm>
          </p:grpSpPr>
          <p:grpSp>
            <p:nvGrpSpPr>
              <p:cNvPr id="60" name="Group 11"/>
              <p:cNvGrpSpPr>
                <a:grpSpLocks/>
              </p:cNvGrpSpPr>
              <p:nvPr/>
            </p:nvGrpSpPr>
            <p:grpSpPr bwMode="auto">
              <a:xfrm>
                <a:off x="503683" y="1211263"/>
                <a:ext cx="600217" cy="3228455"/>
                <a:chOff x="716" y="1253"/>
                <a:chExt cx="544" cy="2268"/>
              </a:xfrm>
            </p:grpSpPr>
            <p:sp>
              <p:nvSpPr>
                <p:cNvPr id="62" name="Rectangle 12"/>
                <p:cNvSpPr>
                  <a:spLocks noChangeArrowheads="1"/>
                </p:cNvSpPr>
                <p:nvPr/>
              </p:nvSpPr>
              <p:spPr bwMode="auto">
                <a:xfrm>
                  <a:off x="716" y="1253"/>
                  <a:ext cx="544" cy="2268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altLang="ru-RU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3" name="Rectangle 13"/>
                <p:cNvSpPr>
                  <a:spLocks noChangeArrowheads="1"/>
                </p:cNvSpPr>
                <p:nvPr/>
              </p:nvSpPr>
              <p:spPr bwMode="auto">
                <a:xfrm>
                  <a:off x="716" y="3294"/>
                  <a:ext cx="544" cy="227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altLang="ru-RU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4" name="Rectangle 14"/>
                <p:cNvSpPr>
                  <a:spLocks noChangeArrowheads="1"/>
                </p:cNvSpPr>
                <p:nvPr/>
              </p:nvSpPr>
              <p:spPr bwMode="auto">
                <a:xfrm>
                  <a:off x="716" y="2954"/>
                  <a:ext cx="544" cy="340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altLang="ru-RU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sp>
            <p:nvSpPr>
              <p:cNvPr id="3" name="TextBox 2"/>
              <p:cNvSpPr txBox="1"/>
              <p:nvPr/>
            </p:nvSpPr>
            <p:spPr>
              <a:xfrm>
                <a:off x="509733" y="1447651"/>
                <a:ext cx="5941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b="1" dirty="0">
                    <a:latin typeface="+mn-lt"/>
                  </a:rPr>
                  <a:t>75%</a:t>
                </a:r>
              </a:p>
            </p:txBody>
          </p:sp>
          <p:sp>
            <p:nvSpPr>
              <p:cNvPr id="100" name="TextBox 99"/>
              <p:cNvSpPr txBox="1"/>
              <p:nvPr/>
            </p:nvSpPr>
            <p:spPr>
              <a:xfrm>
                <a:off x="494302" y="4116588"/>
                <a:ext cx="5941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b="1" dirty="0">
                    <a:latin typeface="+mn-lt"/>
                  </a:rPr>
                  <a:t>10%</a:t>
                </a: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509733" y="3677667"/>
                <a:ext cx="5941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b="1" dirty="0">
                    <a:latin typeface="+mn-lt"/>
                  </a:rPr>
                  <a:t>15%</a:t>
                </a:r>
              </a:p>
            </p:txBody>
          </p:sp>
          <p:sp>
            <p:nvSpPr>
              <p:cNvPr id="109" name="Text Box 27"/>
              <p:cNvSpPr txBox="1">
                <a:spLocks noChangeArrowheads="1"/>
              </p:cNvSpPr>
              <p:nvPr/>
            </p:nvSpPr>
            <p:spPr bwMode="auto">
              <a:xfrm>
                <a:off x="274344" y="4510548"/>
                <a:ext cx="1017784" cy="4607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 type="none" w="med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altLang="ru-RU" sz="1400" b="1" kern="0" dirty="0">
                    <a:solidFill>
                      <a:srgbClr val="000000"/>
                    </a:solidFill>
                    <a:latin typeface="+mn-lt"/>
                  </a:rPr>
                  <a:t>30 </a:t>
                </a:r>
                <a:r>
                  <a:rPr lang="en-GB" altLang="ru-RU" sz="1400" b="1" kern="0" dirty="0" err="1">
                    <a:solidFill>
                      <a:srgbClr val="000000"/>
                    </a:solidFill>
                    <a:latin typeface="+mn-lt"/>
                  </a:rPr>
                  <a:t>yoshgacha</a:t>
                </a:r>
                <a:endParaRPr kumimoji="0" lang="ru-RU" altLang="ru-RU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</a:endParaRPr>
              </a:p>
            </p:txBody>
          </p:sp>
        </p:grpSp>
        <p:grpSp>
          <p:nvGrpSpPr>
            <p:cNvPr id="14336" name="Группа 14335"/>
            <p:cNvGrpSpPr/>
            <p:nvPr/>
          </p:nvGrpSpPr>
          <p:grpSpPr>
            <a:xfrm>
              <a:off x="2239133" y="1211263"/>
              <a:ext cx="1069561" cy="3740055"/>
              <a:chOff x="3331168" y="1211263"/>
              <a:chExt cx="1069561" cy="3740055"/>
            </a:xfrm>
          </p:grpSpPr>
          <p:grpSp>
            <p:nvGrpSpPr>
              <p:cNvPr id="78" name="Group 29"/>
              <p:cNvGrpSpPr>
                <a:grpSpLocks/>
              </p:cNvGrpSpPr>
              <p:nvPr/>
            </p:nvGrpSpPr>
            <p:grpSpPr bwMode="auto">
              <a:xfrm>
                <a:off x="3464882" y="1211263"/>
                <a:ext cx="600506" cy="3228455"/>
                <a:chOff x="2395" y="1253"/>
                <a:chExt cx="544" cy="2268"/>
              </a:xfrm>
            </p:grpSpPr>
            <p:sp>
              <p:nvSpPr>
                <p:cNvPr id="80" name="Rectangle 30"/>
                <p:cNvSpPr>
                  <a:spLocks noChangeArrowheads="1"/>
                </p:cNvSpPr>
                <p:nvPr/>
              </p:nvSpPr>
              <p:spPr bwMode="auto">
                <a:xfrm>
                  <a:off x="2395" y="1253"/>
                  <a:ext cx="544" cy="2268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altLang="ru-RU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1" name="Rectangle 31"/>
                <p:cNvSpPr>
                  <a:spLocks noChangeArrowheads="1"/>
                </p:cNvSpPr>
                <p:nvPr/>
              </p:nvSpPr>
              <p:spPr bwMode="auto">
                <a:xfrm>
                  <a:off x="2395" y="3158"/>
                  <a:ext cx="544" cy="363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altLang="ru-RU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2" name="Rectangle 32"/>
                <p:cNvSpPr>
                  <a:spLocks noChangeArrowheads="1"/>
                </p:cNvSpPr>
                <p:nvPr/>
              </p:nvSpPr>
              <p:spPr bwMode="auto">
                <a:xfrm>
                  <a:off x="2395" y="2614"/>
                  <a:ext cx="544" cy="566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altLang="ru-RU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sp>
            <p:nvSpPr>
              <p:cNvPr id="102" name="TextBox 101"/>
              <p:cNvSpPr txBox="1"/>
              <p:nvPr/>
            </p:nvSpPr>
            <p:spPr>
              <a:xfrm>
                <a:off x="3471219" y="1447651"/>
                <a:ext cx="5941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b="1" dirty="0">
                    <a:latin typeface="+mn-lt"/>
                  </a:rPr>
                  <a:t>60%</a:t>
                </a:r>
              </a:p>
            </p:txBody>
          </p:sp>
          <p:sp>
            <p:nvSpPr>
              <p:cNvPr id="103" name="TextBox 102"/>
              <p:cNvSpPr txBox="1"/>
              <p:nvPr/>
            </p:nvSpPr>
            <p:spPr>
              <a:xfrm>
                <a:off x="3471219" y="4013060"/>
                <a:ext cx="5941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b="1" dirty="0">
                    <a:latin typeface="+mn-lt"/>
                  </a:rPr>
                  <a:t>15%</a:t>
                </a:r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3471219" y="3411223"/>
                <a:ext cx="5941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b="1" dirty="0">
                    <a:latin typeface="+mn-lt"/>
                  </a:rPr>
                  <a:t>25%</a:t>
                </a:r>
              </a:p>
            </p:txBody>
          </p:sp>
          <p:sp>
            <p:nvSpPr>
              <p:cNvPr id="110" name="Text Box 27"/>
              <p:cNvSpPr txBox="1">
                <a:spLocks noChangeArrowheads="1"/>
              </p:cNvSpPr>
              <p:nvPr/>
            </p:nvSpPr>
            <p:spPr bwMode="auto">
              <a:xfrm>
                <a:off x="3331168" y="4490550"/>
                <a:ext cx="1069561" cy="4607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 type="none" w="med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altLang="ru-RU" sz="1400" b="1" kern="0" dirty="0">
                    <a:solidFill>
                      <a:srgbClr val="000000"/>
                    </a:solidFill>
                    <a:latin typeface="+mn-lt"/>
                  </a:rPr>
                  <a:t>40 </a:t>
                </a:r>
                <a:r>
                  <a:rPr lang="en-GB" altLang="ru-RU" sz="1400" b="1" kern="0" dirty="0" smtClean="0">
                    <a:solidFill>
                      <a:srgbClr val="000000"/>
                    </a:solidFill>
                    <a:latin typeface="+mn-lt"/>
                  </a:rPr>
                  <a:t>- </a:t>
                </a:r>
                <a:r>
                  <a:rPr lang="en-GB" altLang="ru-RU" sz="1400" b="1" kern="0" dirty="0">
                    <a:solidFill>
                      <a:srgbClr val="000000"/>
                    </a:solidFill>
                    <a:latin typeface="+mn-lt"/>
                  </a:rPr>
                  <a:t>50 </a:t>
                </a:r>
                <a:r>
                  <a:rPr lang="en-GB" altLang="ru-RU" sz="1400" b="1" kern="0" dirty="0" err="1">
                    <a:solidFill>
                      <a:srgbClr val="000000"/>
                    </a:solidFill>
                    <a:latin typeface="+mn-lt"/>
                  </a:rPr>
                  <a:t>yoshgacha</a:t>
                </a:r>
                <a:endParaRPr kumimoji="0" lang="ru-RU" altLang="ru-RU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</a:endParaRPr>
              </a:p>
            </p:txBody>
          </p:sp>
        </p:grpSp>
        <p:grpSp>
          <p:nvGrpSpPr>
            <p:cNvPr id="14337" name="Группа 14336"/>
            <p:cNvGrpSpPr/>
            <p:nvPr/>
          </p:nvGrpSpPr>
          <p:grpSpPr>
            <a:xfrm>
              <a:off x="3174473" y="1211263"/>
              <a:ext cx="874266" cy="3925046"/>
              <a:chOff x="4802720" y="1211263"/>
              <a:chExt cx="874266" cy="3925046"/>
            </a:xfrm>
          </p:grpSpPr>
          <p:grpSp>
            <p:nvGrpSpPr>
              <p:cNvPr id="87" name="Group 38"/>
              <p:cNvGrpSpPr>
                <a:grpSpLocks/>
              </p:cNvGrpSpPr>
              <p:nvPr/>
            </p:nvGrpSpPr>
            <p:grpSpPr bwMode="auto">
              <a:xfrm>
                <a:off x="4936943" y="1211263"/>
                <a:ext cx="599995" cy="3228455"/>
                <a:chOff x="3234" y="1253"/>
                <a:chExt cx="544" cy="2268"/>
              </a:xfrm>
            </p:grpSpPr>
            <p:sp>
              <p:nvSpPr>
                <p:cNvPr id="89" name="Rectangle 39"/>
                <p:cNvSpPr>
                  <a:spLocks noChangeArrowheads="1"/>
                </p:cNvSpPr>
                <p:nvPr/>
              </p:nvSpPr>
              <p:spPr bwMode="auto">
                <a:xfrm>
                  <a:off x="3234" y="1253"/>
                  <a:ext cx="544" cy="2268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altLang="ru-RU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0" name="Rectangle 40"/>
                <p:cNvSpPr>
                  <a:spLocks noChangeArrowheads="1"/>
                </p:cNvSpPr>
                <p:nvPr/>
              </p:nvSpPr>
              <p:spPr bwMode="auto">
                <a:xfrm>
                  <a:off x="3234" y="3067"/>
                  <a:ext cx="544" cy="454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altLang="ru-RU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1" name="Rectangle 41"/>
                <p:cNvSpPr>
                  <a:spLocks noChangeArrowheads="1"/>
                </p:cNvSpPr>
                <p:nvPr/>
              </p:nvSpPr>
              <p:spPr bwMode="auto">
                <a:xfrm>
                  <a:off x="3234" y="2160"/>
                  <a:ext cx="544" cy="907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altLang="ru-RU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sp>
            <p:nvSpPr>
              <p:cNvPr id="106" name="TextBox 105"/>
              <p:cNvSpPr txBox="1"/>
              <p:nvPr/>
            </p:nvSpPr>
            <p:spPr>
              <a:xfrm>
                <a:off x="4942770" y="3937523"/>
                <a:ext cx="5941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b="1" dirty="0">
                    <a:latin typeface="+mn-lt"/>
                  </a:rPr>
                  <a:t>20%</a:t>
                </a:r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4936942" y="1447651"/>
                <a:ext cx="5941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b="1" dirty="0">
                    <a:latin typeface="+mn-lt"/>
                  </a:rPr>
                  <a:t>40%</a:t>
                </a:r>
              </a:p>
            </p:txBody>
          </p:sp>
          <p:sp>
            <p:nvSpPr>
              <p:cNvPr id="108" name="TextBox 107"/>
              <p:cNvSpPr txBox="1"/>
              <p:nvPr/>
            </p:nvSpPr>
            <p:spPr>
              <a:xfrm>
                <a:off x="4936941" y="2963955"/>
                <a:ext cx="5941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b="1" dirty="0">
                    <a:latin typeface="+mn-lt"/>
                  </a:rPr>
                  <a:t>40%</a:t>
                </a:r>
              </a:p>
            </p:txBody>
          </p:sp>
          <p:sp>
            <p:nvSpPr>
              <p:cNvPr id="111" name="Text Box 27"/>
              <p:cNvSpPr txBox="1">
                <a:spLocks noChangeArrowheads="1"/>
              </p:cNvSpPr>
              <p:nvPr/>
            </p:nvSpPr>
            <p:spPr bwMode="auto">
              <a:xfrm>
                <a:off x="4802720" y="4492414"/>
                <a:ext cx="874266" cy="6438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 type="none" w="med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altLang="ru-RU" sz="1400" b="1" kern="0" dirty="0">
                    <a:solidFill>
                      <a:srgbClr val="000000"/>
                    </a:solidFill>
                    <a:latin typeface="+mn-lt"/>
                  </a:rPr>
                  <a:t>50 </a:t>
                </a:r>
                <a:r>
                  <a:rPr lang="en-GB" altLang="ru-RU" sz="1400" b="1" kern="0" dirty="0" err="1" smtClean="0">
                    <a:solidFill>
                      <a:srgbClr val="000000"/>
                    </a:solidFill>
                    <a:latin typeface="+mn-lt"/>
                  </a:rPr>
                  <a:t>yoshdan</a:t>
                </a:r>
                <a:r>
                  <a:rPr lang="en-GB" altLang="ru-RU" sz="1400" b="1" kern="0" dirty="0" smtClean="0">
                    <a:solidFill>
                      <a:srgbClr val="000000"/>
                    </a:solidFill>
                    <a:latin typeface="+mn-lt"/>
                  </a:rPr>
                  <a:t> </a:t>
                </a:r>
                <a:r>
                  <a:rPr lang="en-GB" altLang="ru-RU" sz="1400" b="1" kern="0" dirty="0" err="1">
                    <a:solidFill>
                      <a:srgbClr val="000000"/>
                    </a:solidFill>
                    <a:latin typeface="+mn-lt"/>
                  </a:rPr>
                  <a:t>ortiq</a:t>
                </a:r>
                <a:endParaRPr kumimoji="0" lang="ru-RU" altLang="ru-RU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</a:endParaRPr>
              </a:p>
            </p:txBody>
          </p:sp>
        </p:grpSp>
        <p:grpSp>
          <p:nvGrpSpPr>
            <p:cNvPr id="8" name="Группа 7"/>
            <p:cNvGrpSpPr/>
            <p:nvPr/>
          </p:nvGrpSpPr>
          <p:grpSpPr>
            <a:xfrm>
              <a:off x="1292128" y="1211263"/>
              <a:ext cx="1080719" cy="3740056"/>
              <a:chOff x="1797514" y="1211263"/>
              <a:chExt cx="1080719" cy="3740056"/>
            </a:xfrm>
          </p:grpSpPr>
          <p:grpSp>
            <p:nvGrpSpPr>
              <p:cNvPr id="69" name="Group 20"/>
              <p:cNvGrpSpPr>
                <a:grpSpLocks/>
              </p:cNvGrpSpPr>
              <p:nvPr/>
            </p:nvGrpSpPr>
            <p:grpSpPr bwMode="auto">
              <a:xfrm>
                <a:off x="1937707" y="1211263"/>
                <a:ext cx="600506" cy="3228455"/>
                <a:chOff x="1555" y="1253"/>
                <a:chExt cx="544" cy="2268"/>
              </a:xfrm>
            </p:grpSpPr>
            <p:sp>
              <p:nvSpPr>
                <p:cNvPr id="71" name="Rectangle 21"/>
                <p:cNvSpPr>
                  <a:spLocks noChangeArrowheads="1"/>
                </p:cNvSpPr>
                <p:nvPr/>
              </p:nvSpPr>
              <p:spPr bwMode="auto">
                <a:xfrm>
                  <a:off x="1555" y="1253"/>
                  <a:ext cx="544" cy="2268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altLang="ru-RU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2" name="Rectangle 22"/>
                <p:cNvSpPr>
                  <a:spLocks noChangeArrowheads="1"/>
                </p:cNvSpPr>
                <p:nvPr/>
              </p:nvSpPr>
              <p:spPr bwMode="auto">
                <a:xfrm>
                  <a:off x="1555" y="3181"/>
                  <a:ext cx="544" cy="340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altLang="ru-RU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3" name="Rectangle 23"/>
                <p:cNvSpPr>
                  <a:spLocks noChangeArrowheads="1"/>
                </p:cNvSpPr>
                <p:nvPr/>
              </p:nvSpPr>
              <p:spPr bwMode="auto">
                <a:xfrm>
                  <a:off x="1555" y="2727"/>
                  <a:ext cx="544" cy="454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altLang="ru-RU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sp>
            <p:nvSpPr>
              <p:cNvPr id="97" name="TextBox 96"/>
              <p:cNvSpPr txBox="1"/>
              <p:nvPr/>
            </p:nvSpPr>
            <p:spPr>
              <a:xfrm>
                <a:off x="1944044" y="4036910"/>
                <a:ext cx="5941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b="1" dirty="0">
                    <a:latin typeface="+mn-lt"/>
                  </a:rPr>
                  <a:t>15%</a:t>
                </a:r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1937705" y="3471269"/>
                <a:ext cx="5941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b="1" dirty="0">
                    <a:latin typeface="+mn-lt"/>
                  </a:rPr>
                  <a:t>20%</a:t>
                </a:r>
              </a:p>
            </p:txBody>
          </p:sp>
          <p:sp>
            <p:nvSpPr>
              <p:cNvPr id="99" name="TextBox 98"/>
              <p:cNvSpPr txBox="1"/>
              <p:nvPr/>
            </p:nvSpPr>
            <p:spPr>
              <a:xfrm>
                <a:off x="1937705" y="1447651"/>
                <a:ext cx="5941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b="1" dirty="0">
                    <a:latin typeface="+mn-lt"/>
                  </a:rPr>
                  <a:t>65%</a:t>
                </a:r>
              </a:p>
            </p:txBody>
          </p:sp>
          <p:sp>
            <p:nvSpPr>
              <p:cNvPr id="112" name="Text Box 27"/>
              <p:cNvSpPr txBox="1">
                <a:spLocks noChangeArrowheads="1"/>
              </p:cNvSpPr>
              <p:nvPr/>
            </p:nvSpPr>
            <p:spPr bwMode="auto">
              <a:xfrm>
                <a:off x="1797514" y="4490551"/>
                <a:ext cx="1080719" cy="4607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 type="none" w="med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altLang="ru-RU" sz="1400" b="1" kern="0" dirty="0">
                    <a:solidFill>
                      <a:srgbClr val="000000"/>
                    </a:solidFill>
                    <a:latin typeface="+mn-lt"/>
                  </a:rPr>
                  <a:t>30 </a:t>
                </a:r>
                <a:r>
                  <a:rPr lang="en-GB" altLang="ru-RU" sz="1400" b="1" kern="0" dirty="0" smtClean="0">
                    <a:solidFill>
                      <a:srgbClr val="000000"/>
                    </a:solidFill>
                    <a:latin typeface="+mn-lt"/>
                  </a:rPr>
                  <a:t>- </a:t>
                </a:r>
                <a:r>
                  <a:rPr lang="en-GB" altLang="ru-RU" sz="1400" b="1" kern="0" dirty="0">
                    <a:solidFill>
                      <a:srgbClr val="000000"/>
                    </a:solidFill>
                    <a:latin typeface="+mn-lt"/>
                  </a:rPr>
                  <a:t>40 </a:t>
                </a:r>
                <a:r>
                  <a:rPr lang="en-GB" altLang="ru-RU" sz="1400" b="1" kern="0" dirty="0" err="1">
                    <a:solidFill>
                      <a:srgbClr val="000000"/>
                    </a:solidFill>
                    <a:latin typeface="+mn-lt"/>
                  </a:rPr>
                  <a:t>yoshgacha</a:t>
                </a:r>
                <a:endParaRPr kumimoji="0" lang="ru-RU" altLang="ru-RU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096231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Прямоугольник 244"/>
          <p:cNvSpPr/>
          <p:nvPr/>
        </p:nvSpPr>
        <p:spPr>
          <a:xfrm>
            <a:off x="0" y="3014586"/>
            <a:ext cx="9144000" cy="2156631"/>
          </a:xfrm>
          <a:prstGeom prst="rect">
            <a:avLst/>
          </a:prstGeom>
          <a:solidFill>
            <a:srgbClr val="05D5EB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351" name="Прямоугольник 14350"/>
          <p:cNvSpPr/>
          <p:nvPr/>
        </p:nvSpPr>
        <p:spPr>
          <a:xfrm>
            <a:off x="0" y="971998"/>
            <a:ext cx="9144000" cy="2038936"/>
          </a:xfrm>
          <a:prstGeom prst="rect">
            <a:avLst/>
          </a:prstGeom>
          <a:solidFill>
            <a:srgbClr val="FF000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smtClean="0">
                <a:solidFill>
                  <a:srgbClr val="003F82"/>
                </a:solidFill>
                <a:latin typeface="+mn-lt"/>
              </a:rPr>
              <a:t>“</a:t>
            </a:r>
            <a:r>
              <a:rPr lang="en-GB" sz="2200" b="1" dirty="0" err="1" smtClean="0">
                <a:solidFill>
                  <a:srgbClr val="003F82"/>
                </a:solidFill>
                <a:latin typeface="+mn-lt"/>
              </a:rPr>
              <a:t>Yuqoridan</a:t>
            </a:r>
            <a:r>
              <a:rPr lang="en-GB" sz="2200" b="1" dirty="0" smtClean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 smtClean="0">
                <a:solidFill>
                  <a:srgbClr val="003F82"/>
                </a:solidFill>
                <a:latin typeface="+mn-lt"/>
              </a:rPr>
              <a:t>pastga</a:t>
            </a:r>
            <a:r>
              <a:rPr lang="en-GB" sz="2200" b="1" dirty="0" smtClean="0">
                <a:solidFill>
                  <a:srgbClr val="003F82"/>
                </a:solidFill>
                <a:latin typeface="+mn-lt"/>
              </a:rPr>
              <a:t>” </a:t>
            </a:r>
            <a:r>
              <a:rPr lang="en-GB" sz="2200" b="1" dirty="0" err="1" smtClean="0">
                <a:solidFill>
                  <a:srgbClr val="003F82"/>
                </a:solidFill>
                <a:latin typeface="+mn-lt"/>
              </a:rPr>
              <a:t>usulida</a:t>
            </a:r>
            <a:r>
              <a:rPr lang="en-GB" sz="2200" b="1" dirty="0" smtClean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diversifikatsiya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157" name="Группа 156"/>
          <p:cNvGrpSpPr/>
          <p:nvPr/>
        </p:nvGrpSpPr>
        <p:grpSpPr>
          <a:xfrm>
            <a:off x="92576" y="1054275"/>
            <a:ext cx="9007787" cy="3925040"/>
            <a:chOff x="-351963" y="1202785"/>
            <a:chExt cx="9832823" cy="5134515"/>
          </a:xfrm>
        </p:grpSpPr>
        <p:cxnSp>
          <p:nvCxnSpPr>
            <p:cNvPr id="158" name="AutoShape 2"/>
            <p:cNvCxnSpPr>
              <a:cxnSpLocks noChangeShapeType="1"/>
              <a:stCxn id="162" idx="2"/>
              <a:endCxn id="165" idx="0"/>
            </p:cNvCxnSpPr>
            <p:nvPr/>
          </p:nvCxnSpPr>
          <p:spPr bwMode="auto">
            <a:xfrm>
              <a:off x="2575545" y="2656254"/>
              <a:ext cx="1849216" cy="598279"/>
            </a:xfrm>
            <a:prstGeom prst="straightConnector1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9" name="AutoShape 3"/>
            <p:cNvCxnSpPr>
              <a:cxnSpLocks noChangeShapeType="1"/>
              <a:stCxn id="162" idx="2"/>
              <a:endCxn id="164" idx="0"/>
            </p:cNvCxnSpPr>
            <p:nvPr/>
          </p:nvCxnSpPr>
          <p:spPr bwMode="auto">
            <a:xfrm flipH="1">
              <a:off x="559734" y="2656254"/>
              <a:ext cx="2015811" cy="363833"/>
            </a:xfrm>
            <a:prstGeom prst="straightConnector1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60" name="Rectangle 5"/>
            <p:cNvSpPr>
              <a:spLocks noChangeArrowheads="1"/>
            </p:cNvSpPr>
            <p:nvPr/>
          </p:nvSpPr>
          <p:spPr bwMode="auto">
            <a:xfrm>
              <a:off x="6529389" y="1202785"/>
              <a:ext cx="2866091" cy="483139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altLang="ru-RU" b="1" kern="0" dirty="0" err="1">
                  <a:solidFill>
                    <a:sysClr val="windowText" lastClr="000000"/>
                  </a:solidFill>
                </a:rPr>
                <a:t>Aktivlarni</a:t>
              </a:r>
              <a:r>
                <a:rPr lang="en-GB" altLang="ru-RU" b="1" kern="0" dirty="0">
                  <a:solidFill>
                    <a:sysClr val="windowText" lastClr="000000"/>
                  </a:solidFill>
                </a:rPr>
                <a:t> </a:t>
              </a:r>
              <a:r>
                <a:rPr lang="en-GB" altLang="ru-RU" b="1" kern="0" dirty="0" err="1">
                  <a:solidFill>
                    <a:sysClr val="windowText" lastClr="000000"/>
                  </a:solidFill>
                </a:rPr>
                <a:t>taqsimlash</a:t>
              </a:r>
              <a:endParaRPr kumimoji="0" lang="ru-RU" altLang="ru-RU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endParaRPr>
            </a:p>
          </p:txBody>
        </p:sp>
        <p:sp>
          <p:nvSpPr>
            <p:cNvPr id="161" name="Rectangle 6"/>
            <p:cNvSpPr>
              <a:spLocks noChangeArrowheads="1"/>
            </p:cNvSpPr>
            <p:nvPr/>
          </p:nvSpPr>
          <p:spPr bwMode="auto">
            <a:xfrm>
              <a:off x="3688588" y="1204356"/>
              <a:ext cx="1587440" cy="523401"/>
            </a:xfrm>
            <a:prstGeom prst="rect">
              <a:avLst/>
            </a:prstGeom>
            <a:ln/>
            <a:extLst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000" b="1" kern="0" dirty="0">
                  <a:solidFill>
                    <a:schemeClr val="tx1"/>
                  </a:solidFill>
                </a:rPr>
                <a:t>Jami </a:t>
              </a:r>
              <a:r>
                <a:rPr lang="en-GB" sz="2000" b="1" kern="0" dirty="0" err="1">
                  <a:solidFill>
                    <a:schemeClr val="tx1"/>
                  </a:solidFill>
                </a:rPr>
                <a:t>portfel</a:t>
              </a:r>
              <a:endPara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</a:endParaRPr>
            </a:p>
          </p:txBody>
        </p:sp>
        <p:sp>
          <p:nvSpPr>
            <p:cNvPr id="162" name="Rectangle 7"/>
            <p:cNvSpPr>
              <a:spLocks noChangeArrowheads="1"/>
            </p:cNvSpPr>
            <p:nvPr/>
          </p:nvSpPr>
          <p:spPr bwMode="auto">
            <a:xfrm>
              <a:off x="2125664" y="2075156"/>
              <a:ext cx="899761" cy="581098"/>
            </a:xfrm>
            <a:prstGeom prst="rect">
              <a:avLst/>
            </a:prstGeom>
            <a:solidFill>
              <a:srgbClr val="608DC4"/>
            </a:solidFill>
            <a:ln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82800" bIns="82800" anchor="ctr" anchorCtr="1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altLang="ru-RU" b="1" kern="0" dirty="0" err="1">
                  <a:solidFill>
                    <a:schemeClr val="tx1"/>
                  </a:solidFill>
                </a:rPr>
                <a:t>Aksiya</a:t>
              </a:r>
              <a:endParaRPr kumimoji="0" lang="ru-RU" altLang="ru-RU" sz="1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endParaRPr>
            </a:p>
          </p:txBody>
        </p:sp>
        <p:sp>
          <p:nvSpPr>
            <p:cNvPr id="163" name="Rectangle 8"/>
            <p:cNvSpPr>
              <a:spLocks noChangeArrowheads="1"/>
            </p:cNvSpPr>
            <p:nvPr/>
          </p:nvSpPr>
          <p:spPr bwMode="auto">
            <a:xfrm>
              <a:off x="6220602" y="2075156"/>
              <a:ext cx="1638186" cy="581098"/>
            </a:xfrm>
            <a:prstGeom prst="rect">
              <a:avLst/>
            </a:prstGeom>
            <a:solidFill>
              <a:srgbClr val="608DC4"/>
            </a:solidFill>
            <a:ln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82800" bIns="82800" anchor="ctr" anchorCtr="1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altLang="ru-RU" b="1" kern="0" dirty="0" err="1">
                  <a:solidFill>
                    <a:schemeClr val="tx1"/>
                  </a:solidFill>
                </a:rPr>
                <a:t>Obligatsiyalar</a:t>
              </a:r>
              <a:endParaRPr kumimoji="0" lang="ru-RU" altLang="ru-RU" sz="1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endParaRPr>
            </a:p>
          </p:txBody>
        </p:sp>
        <p:sp>
          <p:nvSpPr>
            <p:cNvPr id="164" name="Rectangle 9"/>
            <p:cNvSpPr>
              <a:spLocks noChangeArrowheads="1"/>
            </p:cNvSpPr>
            <p:nvPr/>
          </p:nvSpPr>
          <p:spPr bwMode="auto">
            <a:xfrm>
              <a:off x="-263247" y="3020087"/>
              <a:ext cx="1645963" cy="64266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54000" tIns="36000" rIns="54000" bIns="36000" anchor="ctr" anchorCtr="1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altLang="ru-RU" sz="1600" b="1" kern="0" dirty="0" err="1">
                  <a:solidFill>
                    <a:schemeClr val="tx1"/>
                  </a:solidFill>
                </a:rPr>
                <a:t>Neft</a:t>
              </a:r>
              <a:r>
                <a:rPr lang="en-GB" altLang="ru-RU" sz="1600" b="1" kern="0" dirty="0">
                  <a:solidFill>
                    <a:schemeClr val="tx1"/>
                  </a:solidFill>
                </a:rPr>
                <a:t> </a:t>
              </a:r>
              <a:r>
                <a:rPr lang="en-GB" altLang="ru-RU" sz="1600" b="1" kern="0" dirty="0" err="1">
                  <a:solidFill>
                    <a:schemeClr val="tx1"/>
                  </a:solidFill>
                </a:rPr>
                <a:t>va</a:t>
              </a:r>
              <a:r>
                <a:rPr lang="en-GB" altLang="ru-RU" sz="1600" b="1" kern="0" dirty="0">
                  <a:solidFill>
                    <a:schemeClr val="tx1"/>
                  </a:solidFill>
                </a:rPr>
                <a:t> </a:t>
              </a:r>
              <a:r>
                <a:rPr lang="en-GB" altLang="ru-RU" sz="1600" b="1" kern="0" dirty="0" err="1">
                  <a:solidFill>
                    <a:schemeClr val="tx1"/>
                  </a:solidFill>
                </a:rPr>
                <a:t>gaz</a:t>
              </a:r>
              <a:r>
                <a:rPr lang="en-GB" altLang="ru-RU" sz="1600" b="1" kern="0" dirty="0">
                  <a:solidFill>
                    <a:schemeClr val="tx1"/>
                  </a:solidFill>
                </a:rPr>
                <a:t> </a:t>
              </a:r>
              <a:r>
                <a:rPr lang="en-GB" altLang="ru-RU" sz="1600" b="1" kern="0" dirty="0" err="1">
                  <a:solidFill>
                    <a:schemeClr val="tx1"/>
                  </a:solidFill>
                </a:rPr>
                <a:t>kompleksi</a:t>
              </a:r>
              <a:endParaRPr kumimoji="0" lang="ru-RU" altLang="ru-RU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endParaRPr>
            </a:p>
          </p:txBody>
        </p:sp>
        <p:sp>
          <p:nvSpPr>
            <p:cNvPr id="165" name="Rectangle 10"/>
            <p:cNvSpPr>
              <a:spLocks noChangeArrowheads="1"/>
            </p:cNvSpPr>
            <p:nvPr/>
          </p:nvSpPr>
          <p:spPr bwMode="auto">
            <a:xfrm>
              <a:off x="3870914" y="3254533"/>
              <a:ext cx="1107695" cy="41719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lIns="54000" tIns="36000" rIns="54000" bIns="36000" anchor="ctr" anchorCtr="1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ru-RU" sz="16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</a:rPr>
                <a:t>Energetika</a:t>
              </a:r>
              <a:endParaRPr kumimoji="0" lang="ru-RU" altLang="ru-RU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endParaRPr>
            </a:p>
          </p:txBody>
        </p:sp>
        <p:sp>
          <p:nvSpPr>
            <p:cNvPr id="166" name="Rectangle 11"/>
            <p:cNvSpPr>
              <a:spLocks noChangeArrowheads="1"/>
            </p:cNvSpPr>
            <p:nvPr/>
          </p:nvSpPr>
          <p:spPr bwMode="auto">
            <a:xfrm>
              <a:off x="1659732" y="3249770"/>
              <a:ext cx="2068347" cy="41719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lIns="54000" tIns="36000" rIns="54000" bIns="36000" anchor="ctr" anchorCtr="1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altLang="ru-RU" sz="1600" b="1" kern="0" dirty="0" err="1">
                  <a:solidFill>
                    <a:schemeClr val="tx1"/>
                  </a:solidFill>
                </a:rPr>
                <a:t>Telekommunikatsiya</a:t>
              </a:r>
              <a:endParaRPr kumimoji="0" lang="ru-RU" altLang="ru-RU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endParaRPr>
            </a:p>
          </p:txBody>
        </p:sp>
        <p:sp>
          <p:nvSpPr>
            <p:cNvPr id="167" name="Rectangle 12"/>
            <p:cNvSpPr>
              <a:spLocks noChangeArrowheads="1"/>
            </p:cNvSpPr>
            <p:nvPr/>
          </p:nvSpPr>
          <p:spPr bwMode="auto">
            <a:xfrm>
              <a:off x="5350502" y="3241694"/>
              <a:ext cx="1917863" cy="44287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lIns="54000" rIns="54000" anchor="ctr" anchorCtr="1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ru-RU" sz="16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</a:rPr>
                <a:t>Davlat</a:t>
              </a:r>
              <a:r>
                <a:rPr kumimoji="0" lang="en-US" altLang="ru-RU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</a:rPr>
                <a:t> </a:t>
              </a:r>
              <a:r>
                <a:rPr kumimoji="0" lang="en-US" altLang="ru-RU" sz="16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</a:rPr>
                <a:t>obligatsiyasi</a:t>
              </a:r>
              <a:endParaRPr kumimoji="0" lang="ru-RU" altLang="ru-RU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endParaRPr>
            </a:p>
          </p:txBody>
        </p:sp>
        <p:sp>
          <p:nvSpPr>
            <p:cNvPr id="168" name="Rectangle 13"/>
            <p:cNvSpPr>
              <a:spLocks noChangeArrowheads="1"/>
            </p:cNvSpPr>
            <p:nvPr/>
          </p:nvSpPr>
          <p:spPr bwMode="auto">
            <a:xfrm>
              <a:off x="7644159" y="3228854"/>
              <a:ext cx="1112943" cy="44287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lIns="54000" rIns="54000" anchor="ctr" anchorCtr="1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ru-RU" sz="16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</a:rPr>
                <a:t>Korporativ</a:t>
              </a:r>
              <a:endParaRPr kumimoji="0" lang="ru-RU" altLang="ru-RU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endParaRPr>
            </a:p>
          </p:txBody>
        </p:sp>
        <p:cxnSp>
          <p:nvCxnSpPr>
            <p:cNvPr id="169" name="AutoShape 14"/>
            <p:cNvCxnSpPr>
              <a:cxnSpLocks noChangeShapeType="1"/>
              <a:stCxn id="161" idx="2"/>
              <a:endCxn id="162" idx="0"/>
            </p:cNvCxnSpPr>
            <p:nvPr/>
          </p:nvCxnSpPr>
          <p:spPr bwMode="auto">
            <a:xfrm flipH="1">
              <a:off x="2575545" y="1727757"/>
              <a:ext cx="1906762" cy="347398"/>
            </a:xfrm>
            <a:prstGeom prst="straightConnector1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0" name="AutoShape 15"/>
            <p:cNvCxnSpPr>
              <a:cxnSpLocks noChangeShapeType="1"/>
              <a:stCxn id="161" idx="2"/>
              <a:endCxn id="163" idx="0"/>
            </p:cNvCxnSpPr>
            <p:nvPr/>
          </p:nvCxnSpPr>
          <p:spPr bwMode="auto">
            <a:xfrm>
              <a:off x="4482308" y="1727757"/>
              <a:ext cx="2557388" cy="347398"/>
            </a:xfrm>
            <a:prstGeom prst="straightConnector1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1" name="AutoShape 16"/>
            <p:cNvCxnSpPr>
              <a:cxnSpLocks noChangeShapeType="1"/>
              <a:stCxn id="162" idx="2"/>
              <a:endCxn id="166" idx="0"/>
            </p:cNvCxnSpPr>
            <p:nvPr/>
          </p:nvCxnSpPr>
          <p:spPr bwMode="auto">
            <a:xfrm>
              <a:off x="2575544" y="2656254"/>
              <a:ext cx="118361" cy="593516"/>
            </a:xfrm>
            <a:prstGeom prst="straightConnector1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2" name="AutoShape 17"/>
            <p:cNvCxnSpPr>
              <a:cxnSpLocks noChangeShapeType="1"/>
              <a:stCxn id="163" idx="2"/>
              <a:endCxn id="167" idx="0"/>
            </p:cNvCxnSpPr>
            <p:nvPr/>
          </p:nvCxnSpPr>
          <p:spPr bwMode="auto">
            <a:xfrm flipH="1">
              <a:off x="6309433" y="2656254"/>
              <a:ext cx="730263" cy="585440"/>
            </a:xfrm>
            <a:prstGeom prst="straightConnector1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3" name="AutoShape 18"/>
            <p:cNvCxnSpPr>
              <a:cxnSpLocks noChangeShapeType="1"/>
              <a:stCxn id="163" idx="2"/>
              <a:endCxn id="168" idx="0"/>
            </p:cNvCxnSpPr>
            <p:nvPr/>
          </p:nvCxnSpPr>
          <p:spPr bwMode="auto">
            <a:xfrm>
              <a:off x="7039695" y="2656254"/>
              <a:ext cx="1160935" cy="572601"/>
            </a:xfrm>
            <a:prstGeom prst="straightConnector1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4" name="Rectangle 19"/>
            <p:cNvSpPr>
              <a:spLocks noChangeArrowheads="1"/>
            </p:cNvSpPr>
            <p:nvPr/>
          </p:nvSpPr>
          <p:spPr bwMode="auto">
            <a:xfrm>
              <a:off x="-351963" y="4570718"/>
              <a:ext cx="1244475" cy="3824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bIns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uz-Latn-UZ" altLang="ru-RU" sz="1600" b="1" kern="0" noProof="0" dirty="0" smtClean="0">
                  <a:solidFill>
                    <a:sysClr val="windowText" lastClr="000000"/>
                  </a:solidFill>
                  <a:latin typeface="+mj-lt"/>
                </a:rPr>
                <a:t>Navoiyazot</a:t>
              </a:r>
              <a:endParaRPr kumimoji="0" lang="ru-RU" altLang="ru-RU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75" name="Rectangle 20"/>
            <p:cNvSpPr>
              <a:spLocks noChangeArrowheads="1"/>
            </p:cNvSpPr>
            <p:nvPr/>
          </p:nvSpPr>
          <p:spPr bwMode="auto">
            <a:xfrm>
              <a:off x="270275" y="5249449"/>
              <a:ext cx="1359214" cy="4026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uz-Latn-UZ" altLang="ru-RU" sz="1400" b="1" kern="0" noProof="0" dirty="0" smtClean="0">
                  <a:solidFill>
                    <a:sysClr val="windowText" lastClr="000000"/>
                  </a:solidFill>
                  <a:latin typeface="+mn-lt"/>
                </a:rPr>
                <a:t>O‘zbekneftgaz</a:t>
              </a:r>
              <a:endParaRPr kumimoji="0" lang="ru-RU" altLang="ru-RU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endParaRPr>
            </a:p>
          </p:txBody>
        </p:sp>
        <p:sp>
          <p:nvSpPr>
            <p:cNvPr id="176" name="Rectangle 21"/>
            <p:cNvSpPr>
              <a:spLocks noChangeArrowheads="1"/>
            </p:cNvSpPr>
            <p:nvPr/>
          </p:nvSpPr>
          <p:spPr bwMode="auto">
            <a:xfrm>
              <a:off x="1343487" y="4590849"/>
              <a:ext cx="1221539" cy="3422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bIns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uz-Latn-UZ" altLang="ru-RU" sz="1400" b="1" kern="0" noProof="0" dirty="0" smtClean="0">
                  <a:solidFill>
                    <a:sysClr val="windowText" lastClr="000000"/>
                  </a:solidFill>
                  <a:latin typeface="+mj-lt"/>
                </a:rPr>
                <a:t>Muborakgaz</a:t>
              </a:r>
              <a:endParaRPr kumimoji="0" lang="ru-RU" altLang="ru-RU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cxnSp>
          <p:nvCxnSpPr>
            <p:cNvPr id="177" name="AutoShape 22"/>
            <p:cNvCxnSpPr>
              <a:cxnSpLocks noChangeShapeType="1"/>
              <a:stCxn id="164" idx="2"/>
              <a:endCxn id="174" idx="0"/>
            </p:cNvCxnSpPr>
            <p:nvPr/>
          </p:nvCxnSpPr>
          <p:spPr bwMode="auto">
            <a:xfrm flipH="1">
              <a:off x="270275" y="3662750"/>
              <a:ext cx="289459" cy="907968"/>
            </a:xfrm>
            <a:prstGeom prst="straightConnector1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8" name="AutoShape 23"/>
            <p:cNvCxnSpPr>
              <a:cxnSpLocks noChangeShapeType="1"/>
              <a:stCxn id="164" idx="2"/>
              <a:endCxn id="175" idx="0"/>
            </p:cNvCxnSpPr>
            <p:nvPr/>
          </p:nvCxnSpPr>
          <p:spPr bwMode="auto">
            <a:xfrm>
              <a:off x="559734" y="3662750"/>
              <a:ext cx="390148" cy="1586699"/>
            </a:xfrm>
            <a:prstGeom prst="straightConnector1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9" name="AutoShape 24"/>
            <p:cNvCxnSpPr>
              <a:cxnSpLocks noChangeShapeType="1"/>
              <a:stCxn id="164" idx="2"/>
              <a:endCxn id="176" idx="0"/>
            </p:cNvCxnSpPr>
            <p:nvPr/>
          </p:nvCxnSpPr>
          <p:spPr bwMode="auto">
            <a:xfrm>
              <a:off x="559734" y="3662750"/>
              <a:ext cx="1394522" cy="928099"/>
            </a:xfrm>
            <a:prstGeom prst="straightConnector1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80" name="Rectangle 25"/>
            <p:cNvSpPr>
              <a:spLocks noChangeArrowheads="1"/>
            </p:cNvSpPr>
            <p:nvPr/>
          </p:nvSpPr>
          <p:spPr bwMode="auto">
            <a:xfrm>
              <a:off x="1932495" y="5436412"/>
              <a:ext cx="1239226" cy="4428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uz-Cyrl-UZ" altLang="ru-RU" sz="1600" b="1" kern="0" noProof="0" dirty="0" smtClean="0">
                  <a:solidFill>
                    <a:sysClr val="windowText" lastClr="000000"/>
                  </a:solidFill>
                  <a:latin typeface="+mj-lt"/>
                </a:rPr>
                <a:t>Уз</a:t>
              </a:r>
              <a:r>
                <a:rPr kumimoji="0" lang="ru-RU" altLang="ru-RU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</a:rPr>
                <a:t>телеком</a:t>
              </a:r>
              <a:endParaRPr kumimoji="0" lang="ru-RU" altLang="ru-RU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81" name="Rectangle 26"/>
            <p:cNvSpPr>
              <a:spLocks noChangeArrowheads="1"/>
            </p:cNvSpPr>
            <p:nvPr/>
          </p:nvSpPr>
          <p:spPr bwMode="auto">
            <a:xfrm>
              <a:off x="3529521" y="5436412"/>
              <a:ext cx="663534" cy="4428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uz-Latn-UZ" altLang="ru-RU" sz="1600" b="1" kern="0" dirty="0" smtClean="0">
                  <a:solidFill>
                    <a:sysClr val="windowText" lastClr="000000"/>
                  </a:solidFill>
                  <a:latin typeface="+mj-lt"/>
                </a:rPr>
                <a:t>Ucell</a:t>
              </a:r>
              <a:endParaRPr kumimoji="0" lang="ru-RU" altLang="ru-RU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cxnSp>
          <p:nvCxnSpPr>
            <p:cNvPr id="182" name="AutoShape 27"/>
            <p:cNvCxnSpPr>
              <a:cxnSpLocks noChangeShapeType="1"/>
              <a:stCxn id="166" idx="2"/>
              <a:endCxn id="180" idx="0"/>
            </p:cNvCxnSpPr>
            <p:nvPr/>
          </p:nvCxnSpPr>
          <p:spPr bwMode="auto">
            <a:xfrm flipH="1">
              <a:off x="2552109" y="3666969"/>
              <a:ext cx="141797" cy="1769443"/>
            </a:xfrm>
            <a:prstGeom prst="straightConnector1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3" name="AutoShape 28"/>
            <p:cNvCxnSpPr>
              <a:cxnSpLocks noChangeShapeType="1"/>
              <a:stCxn id="166" idx="2"/>
              <a:endCxn id="181" idx="0"/>
            </p:cNvCxnSpPr>
            <p:nvPr/>
          </p:nvCxnSpPr>
          <p:spPr bwMode="auto">
            <a:xfrm>
              <a:off x="2693905" y="3666969"/>
              <a:ext cx="1167383" cy="1769443"/>
            </a:xfrm>
            <a:prstGeom prst="straightConnector1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84" name="Rectangle 29"/>
            <p:cNvSpPr>
              <a:spLocks noChangeArrowheads="1"/>
            </p:cNvSpPr>
            <p:nvPr/>
          </p:nvSpPr>
          <p:spPr bwMode="auto">
            <a:xfrm>
              <a:off x="3382743" y="4118278"/>
              <a:ext cx="1330217" cy="4026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uz-Latn-UZ" altLang="ru-RU" sz="1400" b="1" kern="0" noProof="0" dirty="0" smtClean="0">
                  <a:solidFill>
                    <a:sysClr val="windowText" lastClr="000000"/>
                  </a:solidFill>
                  <a:latin typeface="+mj-lt"/>
                </a:rPr>
                <a:t>O‘zbekenergo</a:t>
              </a:r>
              <a:endParaRPr kumimoji="0" lang="ru-RU" altLang="ru-RU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85" name="Rectangle 30"/>
            <p:cNvSpPr>
              <a:spLocks noChangeArrowheads="1"/>
            </p:cNvSpPr>
            <p:nvPr/>
          </p:nvSpPr>
          <p:spPr bwMode="auto">
            <a:xfrm>
              <a:off x="4776012" y="4078813"/>
              <a:ext cx="509549" cy="4831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uz-Latn-UZ" altLang="ru-RU" b="1" kern="0" dirty="0" smtClean="0">
                  <a:solidFill>
                    <a:sysClr val="windowText" lastClr="000000"/>
                  </a:solidFill>
                  <a:latin typeface="+mj-lt"/>
                </a:rPr>
                <a:t>IES</a:t>
              </a:r>
              <a:endParaRPr kumimoji="0" lang="ru-RU" altLang="ru-RU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cxnSp>
          <p:nvCxnSpPr>
            <p:cNvPr id="186" name="AutoShape 31"/>
            <p:cNvCxnSpPr>
              <a:cxnSpLocks noChangeShapeType="1"/>
              <a:stCxn id="165" idx="2"/>
              <a:endCxn id="184" idx="0"/>
            </p:cNvCxnSpPr>
            <p:nvPr/>
          </p:nvCxnSpPr>
          <p:spPr bwMode="auto">
            <a:xfrm flipH="1">
              <a:off x="4047852" y="3671732"/>
              <a:ext cx="376909" cy="446547"/>
            </a:xfrm>
            <a:prstGeom prst="straightConnector1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7" name="AutoShape 32"/>
            <p:cNvCxnSpPr>
              <a:cxnSpLocks noChangeShapeType="1"/>
              <a:stCxn id="165" idx="2"/>
              <a:endCxn id="185" idx="0"/>
            </p:cNvCxnSpPr>
            <p:nvPr/>
          </p:nvCxnSpPr>
          <p:spPr bwMode="auto">
            <a:xfrm>
              <a:off x="4424761" y="3671732"/>
              <a:ext cx="606026" cy="407081"/>
            </a:xfrm>
            <a:prstGeom prst="straightConnector1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88" name="Text Box 33"/>
            <p:cNvSpPr txBox="1">
              <a:spLocks noChangeArrowheads="1"/>
            </p:cNvSpPr>
            <p:nvPr/>
          </p:nvSpPr>
          <p:spPr bwMode="auto">
            <a:xfrm>
              <a:off x="5522913" y="4484688"/>
              <a:ext cx="696780" cy="4428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ru-RU" sz="1600" b="1" kern="0" dirty="0" smtClean="0">
                  <a:solidFill>
                    <a:srgbClr val="000000"/>
                  </a:solidFill>
                  <a:latin typeface="+mj-lt"/>
                </a:rPr>
                <a:t>D</a:t>
              </a:r>
              <a:r>
                <a:rPr lang="uz-Latn-UZ" altLang="ru-RU" sz="1600" b="1" kern="0" dirty="0" smtClean="0">
                  <a:solidFill>
                    <a:srgbClr val="000000"/>
                  </a:solidFill>
                  <a:latin typeface="+mj-lt"/>
                </a:rPr>
                <a:t>G‘</a:t>
              </a:r>
              <a:r>
                <a:rPr kumimoji="0" lang="ru-RU" altLang="ru-RU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rPr>
                <a:t>О</a:t>
              </a:r>
              <a:endParaRPr kumimoji="0" lang="ru-RU" alt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89" name="Text Box 34"/>
            <p:cNvSpPr txBox="1">
              <a:spLocks noChangeArrowheads="1"/>
            </p:cNvSpPr>
            <p:nvPr/>
          </p:nvSpPr>
          <p:spPr bwMode="auto">
            <a:xfrm>
              <a:off x="6529389" y="4484688"/>
              <a:ext cx="495550" cy="4428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ru-RU" sz="1600" b="1" kern="0" noProof="0" dirty="0" smtClean="0">
                  <a:solidFill>
                    <a:srgbClr val="000000"/>
                  </a:solidFill>
                  <a:latin typeface="+mj-lt"/>
                </a:rPr>
                <a:t>DO</a:t>
              </a:r>
              <a:endParaRPr kumimoji="0" lang="ru-RU" alt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endParaRPr>
            </a:p>
          </p:txBody>
        </p:sp>
        <p:cxnSp>
          <p:nvCxnSpPr>
            <p:cNvPr id="190" name="AutoShape 35"/>
            <p:cNvCxnSpPr>
              <a:cxnSpLocks noChangeShapeType="1"/>
              <a:stCxn id="167" idx="2"/>
            </p:cNvCxnSpPr>
            <p:nvPr/>
          </p:nvCxnSpPr>
          <p:spPr bwMode="auto">
            <a:xfrm flipH="1">
              <a:off x="5762633" y="3684571"/>
              <a:ext cx="546800" cy="755667"/>
            </a:xfrm>
            <a:prstGeom prst="straightConnector1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1" name="AutoShape 36"/>
            <p:cNvCxnSpPr>
              <a:cxnSpLocks noChangeShapeType="1"/>
              <a:stCxn id="167" idx="2"/>
              <a:endCxn id="189" idx="0"/>
            </p:cNvCxnSpPr>
            <p:nvPr/>
          </p:nvCxnSpPr>
          <p:spPr bwMode="auto">
            <a:xfrm>
              <a:off x="6309433" y="3684571"/>
              <a:ext cx="467731" cy="800117"/>
            </a:xfrm>
            <a:prstGeom prst="straightConnector1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92" name="Text Box 37"/>
            <p:cNvSpPr txBox="1">
              <a:spLocks noChangeArrowheads="1"/>
            </p:cNvSpPr>
            <p:nvPr/>
          </p:nvSpPr>
          <p:spPr bwMode="auto">
            <a:xfrm>
              <a:off x="7268364" y="4484762"/>
              <a:ext cx="1040881" cy="4428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uz-Latn-UZ" altLang="ru-RU" sz="1600" b="1" kern="0" dirty="0" smtClean="0">
                  <a:solidFill>
                    <a:srgbClr val="000000"/>
                  </a:solidFill>
                  <a:latin typeface="+mj-lt"/>
                </a:rPr>
                <a:t>Humans</a:t>
              </a:r>
              <a:endParaRPr kumimoji="0" lang="ru-RU" alt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3" name="Text Box 38"/>
            <p:cNvSpPr txBox="1">
              <a:spLocks noChangeArrowheads="1"/>
            </p:cNvSpPr>
            <p:nvPr/>
          </p:nvSpPr>
          <p:spPr bwMode="auto">
            <a:xfrm>
              <a:off x="8411368" y="4464052"/>
              <a:ext cx="1069492" cy="4428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z-Latn-UZ" altLang="ru-RU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rPr>
                <a:t>ImkonFin</a:t>
              </a:r>
              <a:endParaRPr kumimoji="0" lang="ru-RU" alt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endParaRPr>
            </a:p>
          </p:txBody>
        </p:sp>
        <p:cxnSp>
          <p:nvCxnSpPr>
            <p:cNvPr id="194" name="AutoShape 39"/>
            <p:cNvCxnSpPr>
              <a:cxnSpLocks noChangeShapeType="1"/>
              <a:stCxn id="168" idx="2"/>
              <a:endCxn id="192" idx="0"/>
            </p:cNvCxnSpPr>
            <p:nvPr/>
          </p:nvCxnSpPr>
          <p:spPr bwMode="auto">
            <a:xfrm flipH="1">
              <a:off x="7788806" y="3671732"/>
              <a:ext cx="411825" cy="813031"/>
            </a:xfrm>
            <a:prstGeom prst="straightConnector1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5" name="AutoShape 40"/>
            <p:cNvCxnSpPr>
              <a:cxnSpLocks noChangeShapeType="1"/>
              <a:stCxn id="168" idx="2"/>
              <a:endCxn id="193" idx="0"/>
            </p:cNvCxnSpPr>
            <p:nvPr/>
          </p:nvCxnSpPr>
          <p:spPr bwMode="auto">
            <a:xfrm>
              <a:off x="8200631" y="3671732"/>
              <a:ext cx="745484" cy="792320"/>
            </a:xfrm>
            <a:prstGeom prst="straightConnector1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96" name="Rectangle 41"/>
            <p:cNvSpPr>
              <a:spLocks noChangeArrowheads="1"/>
            </p:cNvSpPr>
            <p:nvPr/>
          </p:nvSpPr>
          <p:spPr bwMode="auto">
            <a:xfrm>
              <a:off x="6150714" y="5854161"/>
              <a:ext cx="3214777" cy="483139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altLang="ru-RU" b="1" kern="0" dirty="0" err="1">
                  <a:solidFill>
                    <a:sysClr val="windowText" lastClr="000000"/>
                  </a:solidFill>
                </a:rPr>
                <a:t>Qimmatli</a:t>
              </a:r>
              <a:r>
                <a:rPr lang="en-GB" altLang="ru-RU" b="1" kern="0" dirty="0">
                  <a:solidFill>
                    <a:sysClr val="windowText" lastClr="000000"/>
                  </a:solidFill>
                </a:rPr>
                <a:t> </a:t>
              </a:r>
              <a:r>
                <a:rPr lang="en-GB" altLang="ru-RU" b="1" kern="0" dirty="0" err="1">
                  <a:solidFill>
                    <a:sysClr val="windowText" lastClr="000000"/>
                  </a:solidFill>
                </a:rPr>
                <a:t>qog'ozlarni</a:t>
              </a:r>
              <a:r>
                <a:rPr lang="en-GB" altLang="ru-RU" b="1" kern="0" dirty="0">
                  <a:solidFill>
                    <a:sysClr val="windowText" lastClr="000000"/>
                  </a:solidFill>
                </a:rPr>
                <a:t> </a:t>
              </a:r>
              <a:r>
                <a:rPr lang="en-GB" altLang="ru-RU" b="1" kern="0" dirty="0" err="1">
                  <a:solidFill>
                    <a:sysClr val="windowText" lastClr="000000"/>
                  </a:solidFill>
                </a:rPr>
                <a:t>tanlash</a:t>
              </a:r>
              <a:endParaRPr kumimoji="0" lang="ru-RU" altLang="ru-RU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endParaRPr>
            </a:p>
          </p:txBody>
        </p:sp>
        <p:sp>
          <p:nvSpPr>
            <p:cNvPr id="197" name="Text Box 42"/>
            <p:cNvSpPr txBox="1">
              <a:spLocks noChangeArrowheads="1"/>
            </p:cNvSpPr>
            <p:nvPr/>
          </p:nvSpPr>
          <p:spPr bwMode="auto">
            <a:xfrm>
              <a:off x="2174875" y="1717151"/>
              <a:ext cx="54451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75%</a:t>
              </a:r>
            </a:p>
          </p:txBody>
        </p:sp>
        <p:sp>
          <p:nvSpPr>
            <p:cNvPr id="198" name="Text Box 43"/>
            <p:cNvSpPr txBox="1">
              <a:spLocks noChangeArrowheads="1"/>
            </p:cNvSpPr>
            <p:nvPr/>
          </p:nvSpPr>
          <p:spPr bwMode="auto">
            <a:xfrm>
              <a:off x="7060389" y="1707626"/>
              <a:ext cx="54451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25%</a:t>
              </a:r>
            </a:p>
          </p:txBody>
        </p:sp>
        <p:sp>
          <p:nvSpPr>
            <p:cNvPr id="199" name="Text Box 44"/>
            <p:cNvSpPr txBox="1">
              <a:spLocks noChangeArrowheads="1"/>
            </p:cNvSpPr>
            <p:nvPr/>
          </p:nvSpPr>
          <p:spPr bwMode="auto">
            <a:xfrm>
              <a:off x="4414838" y="2893436"/>
              <a:ext cx="54451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40%</a:t>
              </a:r>
            </a:p>
          </p:txBody>
        </p:sp>
        <p:sp>
          <p:nvSpPr>
            <p:cNvPr id="200" name="Text Box 45"/>
            <p:cNvSpPr txBox="1">
              <a:spLocks noChangeArrowheads="1"/>
            </p:cNvSpPr>
            <p:nvPr/>
          </p:nvSpPr>
          <p:spPr bwMode="auto">
            <a:xfrm>
              <a:off x="2072862" y="2900535"/>
              <a:ext cx="54451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15%</a:t>
              </a:r>
            </a:p>
          </p:txBody>
        </p:sp>
        <p:sp>
          <p:nvSpPr>
            <p:cNvPr id="201" name="Text Box 46"/>
            <p:cNvSpPr txBox="1">
              <a:spLocks noChangeArrowheads="1"/>
            </p:cNvSpPr>
            <p:nvPr/>
          </p:nvSpPr>
          <p:spPr bwMode="auto">
            <a:xfrm>
              <a:off x="417513" y="2667000"/>
              <a:ext cx="544512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45%</a:t>
              </a:r>
            </a:p>
          </p:txBody>
        </p:sp>
        <p:sp>
          <p:nvSpPr>
            <p:cNvPr id="202" name="Text Box 47"/>
            <p:cNvSpPr txBox="1">
              <a:spLocks noChangeArrowheads="1"/>
            </p:cNvSpPr>
            <p:nvPr/>
          </p:nvSpPr>
          <p:spPr bwMode="auto">
            <a:xfrm>
              <a:off x="5670158" y="2880218"/>
              <a:ext cx="544512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40%</a:t>
              </a:r>
            </a:p>
          </p:txBody>
        </p:sp>
        <p:sp>
          <p:nvSpPr>
            <p:cNvPr id="203" name="Text Box 48"/>
            <p:cNvSpPr txBox="1">
              <a:spLocks noChangeArrowheads="1"/>
            </p:cNvSpPr>
            <p:nvPr/>
          </p:nvSpPr>
          <p:spPr bwMode="auto">
            <a:xfrm>
              <a:off x="8309246" y="2858057"/>
              <a:ext cx="657225" cy="4026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60%</a:t>
              </a:r>
            </a:p>
          </p:txBody>
        </p:sp>
        <p:sp>
          <p:nvSpPr>
            <p:cNvPr id="204" name="Text Box 49"/>
            <p:cNvSpPr txBox="1">
              <a:spLocks noChangeArrowheads="1"/>
            </p:cNvSpPr>
            <p:nvPr/>
          </p:nvSpPr>
          <p:spPr bwMode="auto">
            <a:xfrm>
              <a:off x="-229494" y="4829394"/>
              <a:ext cx="763273" cy="4428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rPr>
                <a:t>13,5%</a:t>
              </a:r>
            </a:p>
          </p:txBody>
        </p:sp>
        <p:sp>
          <p:nvSpPr>
            <p:cNvPr id="205" name="Text Box 50"/>
            <p:cNvSpPr txBox="1">
              <a:spLocks noChangeArrowheads="1"/>
            </p:cNvSpPr>
            <p:nvPr/>
          </p:nvSpPr>
          <p:spPr bwMode="auto">
            <a:xfrm>
              <a:off x="554156" y="5513741"/>
              <a:ext cx="763273" cy="4428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rPr>
                <a:t>11,8%</a:t>
              </a:r>
            </a:p>
          </p:txBody>
        </p:sp>
        <p:sp>
          <p:nvSpPr>
            <p:cNvPr id="206" name="Text Box 51"/>
            <p:cNvSpPr txBox="1">
              <a:spLocks noChangeArrowheads="1"/>
            </p:cNvSpPr>
            <p:nvPr/>
          </p:nvSpPr>
          <p:spPr bwMode="auto">
            <a:xfrm>
              <a:off x="1629488" y="4836768"/>
              <a:ext cx="649535" cy="4428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rPr>
                <a:t>8,4%</a:t>
              </a:r>
            </a:p>
          </p:txBody>
        </p:sp>
        <p:sp>
          <p:nvSpPr>
            <p:cNvPr id="207" name="Text Box 52"/>
            <p:cNvSpPr txBox="1">
              <a:spLocks noChangeArrowheads="1"/>
            </p:cNvSpPr>
            <p:nvPr/>
          </p:nvSpPr>
          <p:spPr bwMode="auto">
            <a:xfrm>
              <a:off x="3666215" y="4382808"/>
              <a:ext cx="763273" cy="4428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rPr>
                <a:t>16,5%</a:t>
              </a:r>
            </a:p>
          </p:txBody>
        </p:sp>
        <p:sp>
          <p:nvSpPr>
            <p:cNvPr id="208" name="Text Box 53"/>
            <p:cNvSpPr txBox="1">
              <a:spLocks noChangeArrowheads="1"/>
            </p:cNvSpPr>
            <p:nvPr/>
          </p:nvSpPr>
          <p:spPr bwMode="auto">
            <a:xfrm>
              <a:off x="4668445" y="4368055"/>
              <a:ext cx="763273" cy="4428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rPr>
                <a:t>13,5%</a:t>
              </a:r>
            </a:p>
          </p:txBody>
        </p:sp>
        <p:sp>
          <p:nvSpPr>
            <p:cNvPr id="209" name="Text Box 54"/>
            <p:cNvSpPr txBox="1">
              <a:spLocks noChangeArrowheads="1"/>
            </p:cNvSpPr>
            <p:nvPr/>
          </p:nvSpPr>
          <p:spPr bwMode="auto">
            <a:xfrm>
              <a:off x="2250776" y="5688936"/>
              <a:ext cx="649535" cy="4428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rPr>
                <a:t>6,8%</a:t>
              </a:r>
            </a:p>
          </p:txBody>
        </p:sp>
        <p:sp>
          <p:nvSpPr>
            <p:cNvPr id="210" name="Text Box 55"/>
            <p:cNvSpPr txBox="1">
              <a:spLocks noChangeArrowheads="1"/>
            </p:cNvSpPr>
            <p:nvPr/>
          </p:nvSpPr>
          <p:spPr bwMode="auto">
            <a:xfrm>
              <a:off x="3541593" y="5680813"/>
              <a:ext cx="649535" cy="4428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rPr>
                <a:t>4,5%</a:t>
              </a:r>
            </a:p>
          </p:txBody>
        </p:sp>
        <p:sp>
          <p:nvSpPr>
            <p:cNvPr id="211" name="Text Box 56"/>
            <p:cNvSpPr txBox="1">
              <a:spLocks noChangeArrowheads="1"/>
            </p:cNvSpPr>
            <p:nvPr/>
          </p:nvSpPr>
          <p:spPr bwMode="auto">
            <a:xfrm>
              <a:off x="5605163" y="4816943"/>
              <a:ext cx="478052" cy="4428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rPr>
                <a:t>7%</a:t>
              </a:r>
            </a:p>
          </p:txBody>
        </p:sp>
        <p:sp>
          <p:nvSpPr>
            <p:cNvPr id="212" name="Text Box 57"/>
            <p:cNvSpPr txBox="1">
              <a:spLocks noChangeArrowheads="1"/>
            </p:cNvSpPr>
            <p:nvPr/>
          </p:nvSpPr>
          <p:spPr bwMode="auto">
            <a:xfrm>
              <a:off x="6621085" y="4761961"/>
              <a:ext cx="478052" cy="4428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</a:rPr>
                <a:t>3%</a:t>
              </a:r>
            </a:p>
          </p:txBody>
        </p:sp>
        <p:sp>
          <p:nvSpPr>
            <p:cNvPr id="213" name="Text Box 58"/>
            <p:cNvSpPr txBox="1">
              <a:spLocks noChangeArrowheads="1"/>
            </p:cNvSpPr>
            <p:nvPr/>
          </p:nvSpPr>
          <p:spPr bwMode="auto">
            <a:xfrm>
              <a:off x="7471569" y="4775765"/>
              <a:ext cx="649535" cy="4428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rPr>
                <a:t>7,5%</a:t>
              </a:r>
            </a:p>
          </p:txBody>
        </p:sp>
        <p:sp>
          <p:nvSpPr>
            <p:cNvPr id="214" name="Text Box 59"/>
            <p:cNvSpPr txBox="1">
              <a:spLocks noChangeArrowheads="1"/>
            </p:cNvSpPr>
            <p:nvPr/>
          </p:nvSpPr>
          <p:spPr bwMode="auto">
            <a:xfrm>
              <a:off x="8589850" y="4761961"/>
              <a:ext cx="649535" cy="4428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rPr>
                <a:t>7,5%</a:t>
              </a:r>
            </a:p>
          </p:txBody>
        </p:sp>
        <p:sp>
          <p:nvSpPr>
            <p:cNvPr id="215" name="Line 60"/>
            <p:cNvSpPr>
              <a:spLocks noChangeShapeType="1"/>
            </p:cNvSpPr>
            <p:nvPr/>
          </p:nvSpPr>
          <p:spPr bwMode="auto">
            <a:xfrm>
              <a:off x="-251950" y="3752850"/>
              <a:ext cx="9576130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6" name="Text Box 61"/>
            <p:cNvSpPr txBox="1">
              <a:spLocks noChangeArrowheads="1"/>
            </p:cNvSpPr>
            <p:nvPr/>
          </p:nvSpPr>
          <p:spPr bwMode="auto">
            <a:xfrm>
              <a:off x="45243" y="3767153"/>
              <a:ext cx="54451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40%</a:t>
              </a:r>
            </a:p>
          </p:txBody>
        </p:sp>
        <p:sp>
          <p:nvSpPr>
            <p:cNvPr id="217" name="Text Box 62"/>
            <p:cNvSpPr txBox="1">
              <a:spLocks noChangeArrowheads="1"/>
            </p:cNvSpPr>
            <p:nvPr/>
          </p:nvSpPr>
          <p:spPr bwMode="auto">
            <a:xfrm>
              <a:off x="770033" y="3841750"/>
              <a:ext cx="54451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35%</a:t>
              </a:r>
            </a:p>
          </p:txBody>
        </p:sp>
        <p:sp>
          <p:nvSpPr>
            <p:cNvPr id="218" name="Text Box 63"/>
            <p:cNvSpPr txBox="1">
              <a:spLocks noChangeArrowheads="1"/>
            </p:cNvSpPr>
            <p:nvPr/>
          </p:nvSpPr>
          <p:spPr bwMode="auto">
            <a:xfrm>
              <a:off x="1325560" y="3776654"/>
              <a:ext cx="54451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25%</a:t>
              </a:r>
            </a:p>
          </p:txBody>
        </p:sp>
        <p:sp>
          <p:nvSpPr>
            <p:cNvPr id="219" name="Text Box 64"/>
            <p:cNvSpPr txBox="1">
              <a:spLocks noChangeArrowheads="1"/>
            </p:cNvSpPr>
            <p:nvPr/>
          </p:nvSpPr>
          <p:spPr bwMode="auto">
            <a:xfrm>
              <a:off x="2095788" y="3794858"/>
              <a:ext cx="544512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60%</a:t>
              </a:r>
            </a:p>
          </p:txBody>
        </p:sp>
        <p:sp>
          <p:nvSpPr>
            <p:cNvPr id="220" name="Text Box 65"/>
            <p:cNvSpPr txBox="1">
              <a:spLocks noChangeArrowheads="1"/>
            </p:cNvSpPr>
            <p:nvPr/>
          </p:nvSpPr>
          <p:spPr bwMode="auto">
            <a:xfrm>
              <a:off x="2902561" y="3791902"/>
              <a:ext cx="544512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40%</a:t>
              </a:r>
            </a:p>
          </p:txBody>
        </p:sp>
        <p:sp>
          <p:nvSpPr>
            <p:cNvPr id="221" name="Text Box 66"/>
            <p:cNvSpPr txBox="1">
              <a:spLocks noChangeArrowheads="1"/>
            </p:cNvSpPr>
            <p:nvPr/>
          </p:nvSpPr>
          <p:spPr bwMode="auto">
            <a:xfrm>
              <a:off x="4887206" y="3770271"/>
              <a:ext cx="544512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45%</a:t>
              </a:r>
            </a:p>
          </p:txBody>
        </p:sp>
        <p:sp>
          <p:nvSpPr>
            <p:cNvPr id="222" name="Text Box 67"/>
            <p:cNvSpPr txBox="1">
              <a:spLocks noChangeArrowheads="1"/>
            </p:cNvSpPr>
            <p:nvPr/>
          </p:nvSpPr>
          <p:spPr bwMode="auto">
            <a:xfrm>
              <a:off x="3572139" y="3776654"/>
              <a:ext cx="544512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55%</a:t>
              </a:r>
            </a:p>
          </p:txBody>
        </p:sp>
        <p:sp>
          <p:nvSpPr>
            <p:cNvPr id="223" name="Text Box 68"/>
            <p:cNvSpPr txBox="1">
              <a:spLocks noChangeArrowheads="1"/>
            </p:cNvSpPr>
            <p:nvPr/>
          </p:nvSpPr>
          <p:spPr bwMode="auto">
            <a:xfrm>
              <a:off x="5478463" y="3762375"/>
              <a:ext cx="544512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70%</a:t>
              </a:r>
            </a:p>
          </p:txBody>
        </p:sp>
        <p:sp>
          <p:nvSpPr>
            <p:cNvPr id="224" name="Text Box 69"/>
            <p:cNvSpPr txBox="1">
              <a:spLocks noChangeArrowheads="1"/>
            </p:cNvSpPr>
            <p:nvPr/>
          </p:nvSpPr>
          <p:spPr bwMode="auto">
            <a:xfrm>
              <a:off x="6448425" y="3771900"/>
              <a:ext cx="54451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30%</a:t>
              </a:r>
            </a:p>
          </p:txBody>
        </p:sp>
        <p:sp>
          <p:nvSpPr>
            <p:cNvPr id="225" name="Text Box 70"/>
            <p:cNvSpPr txBox="1">
              <a:spLocks noChangeArrowheads="1"/>
            </p:cNvSpPr>
            <p:nvPr/>
          </p:nvSpPr>
          <p:spPr bwMode="auto">
            <a:xfrm>
              <a:off x="8439932" y="3741681"/>
              <a:ext cx="544512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50%</a:t>
              </a:r>
            </a:p>
          </p:txBody>
        </p:sp>
        <p:sp>
          <p:nvSpPr>
            <p:cNvPr id="226" name="Text Box 71"/>
            <p:cNvSpPr txBox="1">
              <a:spLocks noChangeArrowheads="1"/>
            </p:cNvSpPr>
            <p:nvPr/>
          </p:nvSpPr>
          <p:spPr bwMode="auto">
            <a:xfrm>
              <a:off x="7471569" y="3741679"/>
              <a:ext cx="544512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50%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49339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1602194" y="321469"/>
            <a:ext cx="5939612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>
                <a:solidFill>
                  <a:srgbClr val="003F82"/>
                </a:solidFill>
                <a:latin typeface="+mn-lt"/>
              </a:rPr>
              <a:t>20 ta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AQSh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aktsiyalari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portfelini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diversifikatsiya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qilish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samarasi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1350234" y="-6251"/>
            <a:ext cx="6443533" cy="4614243"/>
            <a:chOff x="265739" y="-6251"/>
            <a:chExt cx="6443533" cy="4614243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265739" y="-6251"/>
              <a:ext cx="6443533" cy="4614243"/>
              <a:chOff x="277689" y="-6251"/>
              <a:chExt cx="7706209" cy="4614243"/>
            </a:xfrm>
          </p:grpSpPr>
          <p:grpSp>
            <p:nvGrpSpPr>
              <p:cNvPr id="121" name="Group 3"/>
              <p:cNvGrpSpPr>
                <a:grpSpLocks/>
              </p:cNvGrpSpPr>
              <p:nvPr/>
            </p:nvGrpSpPr>
            <p:grpSpPr bwMode="auto">
              <a:xfrm>
                <a:off x="277689" y="1245048"/>
                <a:ext cx="6889381" cy="3362944"/>
                <a:chOff x="41" y="759"/>
                <a:chExt cx="6140" cy="3454"/>
              </a:xfrm>
            </p:grpSpPr>
            <p:sp>
              <p:nvSpPr>
                <p:cNvPr id="122" name="Line 4"/>
                <p:cNvSpPr>
                  <a:spLocks noChangeShapeType="1"/>
                </p:cNvSpPr>
                <p:nvPr/>
              </p:nvSpPr>
              <p:spPr bwMode="auto">
                <a:xfrm>
                  <a:off x="798" y="3834"/>
                  <a:ext cx="4784" cy="0"/>
                </a:xfrm>
                <a:prstGeom prst="line">
                  <a:avLst/>
                </a:prstGeom>
                <a:ln>
                  <a:headEnd/>
                  <a:tailEnd type="triangle" w="med" len="lg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23" name="Line 5"/>
                <p:cNvSpPr>
                  <a:spLocks noChangeShapeType="1"/>
                </p:cNvSpPr>
                <p:nvPr/>
              </p:nvSpPr>
              <p:spPr bwMode="auto">
                <a:xfrm>
                  <a:off x="806" y="2760"/>
                  <a:ext cx="1893" cy="0"/>
                </a:xfrm>
                <a:prstGeom prst="line">
                  <a:avLst/>
                </a:prstGeom>
                <a:ln w="15875">
                  <a:solidFill>
                    <a:schemeClr val="tx1">
                      <a:lumMod val="65000"/>
                      <a:lumOff val="35000"/>
                    </a:schemeClr>
                  </a:solidFill>
                  <a:prstDash val="sysDash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24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83" y="759"/>
                  <a:ext cx="831" cy="5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uz-Latn-UZ" altLang="ru-RU" sz="16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</a:rPr>
                    <a:t>Risk</a:t>
                  </a:r>
                  <a:endParaRPr kumimoji="0" lang="ru-RU" altLang="ru-RU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</a:endParaRPr>
                </a:p>
                <a:p>
                  <a:pPr marL="0" marR="0" lvl="0" indent="0" defTabSz="91440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altLang="ru-RU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cs typeface="Arial" charset="0"/>
                    </a:rPr>
                    <a:t>σ</a:t>
                  </a:r>
                  <a:r>
                    <a:rPr kumimoji="0" lang="ru-RU" altLang="ru-RU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</a:rPr>
                    <a:t>, %</a:t>
                  </a:r>
                </a:p>
              </p:txBody>
            </p:sp>
            <p:sp>
              <p:nvSpPr>
                <p:cNvPr id="125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4072" y="3097"/>
                  <a:ext cx="1663" cy="33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GB" altLang="ru-RU" b="1" kern="0" dirty="0" err="1">
                      <a:solidFill>
                        <a:srgbClr val="C00000"/>
                      </a:solidFill>
                      <a:effectLst>
                        <a:outerShdw blurRad="63500" sx="102000" sy="102000" algn="ctr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</a:rPr>
                    <a:t>Bozor</a:t>
                  </a:r>
                  <a:r>
                    <a:rPr lang="en-GB" altLang="ru-RU" b="1" kern="0" dirty="0">
                      <a:solidFill>
                        <a:srgbClr val="C00000"/>
                      </a:solidFill>
                      <a:effectLst>
                        <a:outerShdw blurRad="63500" sx="102000" sy="102000" algn="ctr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</a:rPr>
                    <a:t> </a:t>
                  </a:r>
                  <a:r>
                    <a:rPr lang="uz-Latn-UZ" altLang="ru-RU" b="1" kern="0" dirty="0" smtClean="0">
                      <a:solidFill>
                        <a:srgbClr val="C00000"/>
                      </a:solidFill>
                      <a:effectLst>
                        <a:outerShdw blurRad="63500" sx="102000" sy="102000" algn="ctr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</a:rPr>
                    <a:t>riski</a:t>
                  </a:r>
                  <a:endParaRPr kumimoji="0" lang="ru-RU" altLang="ru-RU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+mn-lt"/>
                  </a:endParaRPr>
                </a:p>
              </p:txBody>
            </p:sp>
            <p:sp>
              <p:nvSpPr>
                <p:cNvPr id="126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4698" y="3865"/>
                  <a:ext cx="1483" cy="34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uz-Latn-UZ" altLang="ru-RU" sz="16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</a:rPr>
                    <a:t>Aksiyalar soni</a:t>
                  </a:r>
                  <a:endParaRPr kumimoji="0" lang="ru-RU" altLang="ru-RU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</a:endParaRPr>
                </a:p>
              </p:txBody>
            </p:sp>
            <p:sp>
              <p:nvSpPr>
                <p:cNvPr id="128" name="Line 10"/>
                <p:cNvSpPr>
                  <a:spLocks noChangeShapeType="1"/>
                </p:cNvSpPr>
                <p:nvPr/>
              </p:nvSpPr>
              <p:spPr bwMode="auto">
                <a:xfrm>
                  <a:off x="3918" y="2905"/>
                  <a:ext cx="0" cy="912"/>
                </a:xfrm>
                <a:prstGeom prst="line">
                  <a:avLst/>
                </a:prstGeom>
                <a:ln>
                  <a:headEnd type="triangle" w="med" len="lg"/>
                  <a:tailEnd type="triangle" w="med" len="lg"/>
                </a:ln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30" name="Line 12"/>
                <p:cNvSpPr>
                  <a:spLocks noChangeShapeType="1"/>
                </p:cNvSpPr>
                <p:nvPr/>
              </p:nvSpPr>
              <p:spPr bwMode="auto">
                <a:xfrm flipV="1">
                  <a:off x="798" y="759"/>
                  <a:ext cx="0" cy="3075"/>
                </a:xfrm>
                <a:prstGeom prst="line">
                  <a:avLst/>
                </a:prstGeom>
                <a:ln>
                  <a:headEnd/>
                  <a:tailEnd type="triangle" w="med" len="lg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32" name="Line 14"/>
                <p:cNvSpPr>
                  <a:spLocks noChangeShapeType="1"/>
                </p:cNvSpPr>
                <p:nvPr/>
              </p:nvSpPr>
              <p:spPr bwMode="auto">
                <a:xfrm>
                  <a:off x="806" y="1702"/>
                  <a:ext cx="272" cy="0"/>
                </a:xfrm>
                <a:prstGeom prst="line">
                  <a:avLst/>
                </a:prstGeom>
                <a:ln w="15875">
                  <a:solidFill>
                    <a:schemeClr val="tx1">
                      <a:lumMod val="65000"/>
                      <a:lumOff val="35000"/>
                    </a:schemeClr>
                  </a:solidFill>
                  <a:prstDash val="sysDash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33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41" y="1543"/>
                  <a:ext cx="705" cy="3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0000" tIns="46800" rIns="90000" bIns="4680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r" defTabSz="91440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altLang="ru-RU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</a:rPr>
                    <a:t>100</a:t>
                  </a:r>
                </a:p>
              </p:txBody>
            </p:sp>
            <p:sp>
              <p:nvSpPr>
                <p:cNvPr id="134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251" y="2601"/>
                  <a:ext cx="495" cy="3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0000" tIns="46800" rIns="90000" bIns="4680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r" defTabSz="91440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altLang="ru-RU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</a:rPr>
                    <a:t>27</a:t>
                  </a:r>
                </a:p>
              </p:txBody>
            </p:sp>
          </p:grpSp>
          <p:grpSp>
            <p:nvGrpSpPr>
              <p:cNvPr id="5" name="Группа 4"/>
              <p:cNvGrpSpPr/>
              <p:nvPr/>
            </p:nvGrpSpPr>
            <p:grpSpPr>
              <a:xfrm>
                <a:off x="1288654" y="-6251"/>
                <a:ext cx="6695244" cy="3333140"/>
                <a:chOff x="1288654" y="-6251"/>
                <a:chExt cx="6695244" cy="3333140"/>
              </a:xfrm>
            </p:grpSpPr>
            <p:sp>
              <p:nvSpPr>
                <p:cNvPr id="138" name="Дуга 137"/>
                <p:cNvSpPr/>
                <p:nvPr/>
              </p:nvSpPr>
              <p:spPr>
                <a:xfrm rot="10800000">
                  <a:off x="1288654" y="-6251"/>
                  <a:ext cx="6695244" cy="3332862"/>
                </a:xfrm>
                <a:prstGeom prst="arc">
                  <a:avLst/>
                </a:prstGeom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cxnSp>
              <p:nvCxnSpPr>
                <p:cNvPr id="4" name="Прямая соединительная линия 3"/>
                <p:cNvCxnSpPr/>
                <p:nvPr/>
              </p:nvCxnSpPr>
              <p:spPr>
                <a:xfrm>
                  <a:off x="4627873" y="3326889"/>
                  <a:ext cx="821032" cy="0"/>
                </a:xfrm>
                <a:prstGeom prst="line">
                  <a:avLst/>
                </a:prstGeom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9" name="Line 5"/>
              <p:cNvSpPr>
                <a:spLocks noChangeShapeType="1"/>
              </p:cNvSpPr>
              <p:nvPr/>
            </p:nvSpPr>
            <p:spPr bwMode="auto">
              <a:xfrm flipV="1">
                <a:off x="3260638" y="3193295"/>
                <a:ext cx="0" cy="1029135"/>
              </a:xfrm>
              <a:prstGeom prst="line">
                <a:avLst/>
              </a:prstGeom>
              <a:ln w="15875">
                <a:solidFill>
                  <a:schemeClr val="tx1">
                    <a:lumMod val="65000"/>
                    <a:lumOff val="35000"/>
                  </a:schemeClr>
                </a:solidFill>
                <a:prstDash val="sysDash"/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40" name="Text Box 16"/>
            <p:cNvSpPr txBox="1">
              <a:spLocks noChangeArrowheads="1"/>
            </p:cNvSpPr>
            <p:nvPr/>
          </p:nvSpPr>
          <p:spPr bwMode="auto">
            <a:xfrm>
              <a:off x="1544361" y="4269166"/>
              <a:ext cx="464409" cy="3096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altLang="ru-RU" sz="1400" kern="0" dirty="0">
                  <a:solidFill>
                    <a:srgbClr val="000000"/>
                  </a:solidFill>
                  <a:latin typeface="+mn-lt"/>
                </a:rPr>
                <a:t>10</a:t>
              </a:r>
              <a:endParaRPr kumimoji="0" lang="ru-RU" alt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endParaRPr>
            </a:p>
          </p:txBody>
        </p:sp>
        <p:sp>
          <p:nvSpPr>
            <p:cNvPr id="141" name="Text Box 16"/>
            <p:cNvSpPr txBox="1">
              <a:spLocks noChangeArrowheads="1"/>
            </p:cNvSpPr>
            <p:nvPr/>
          </p:nvSpPr>
          <p:spPr bwMode="auto">
            <a:xfrm>
              <a:off x="2497411" y="4269166"/>
              <a:ext cx="464409" cy="3096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altLang="ru-RU" sz="1400" kern="0" dirty="0">
                  <a:solidFill>
                    <a:srgbClr val="000000"/>
                  </a:solidFill>
                  <a:latin typeface="+mn-lt"/>
                </a:rPr>
                <a:t>20</a:t>
              </a:r>
              <a:endParaRPr kumimoji="0" lang="ru-RU" alt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endParaRPr>
            </a:p>
          </p:txBody>
        </p:sp>
        <p:sp>
          <p:nvSpPr>
            <p:cNvPr id="142" name="Text Box 16"/>
            <p:cNvSpPr txBox="1">
              <a:spLocks noChangeArrowheads="1"/>
            </p:cNvSpPr>
            <p:nvPr/>
          </p:nvSpPr>
          <p:spPr bwMode="auto">
            <a:xfrm>
              <a:off x="3611858" y="4269166"/>
              <a:ext cx="464409" cy="3096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altLang="ru-RU" sz="1400" kern="0" dirty="0">
                  <a:solidFill>
                    <a:srgbClr val="000000"/>
                  </a:solidFill>
                  <a:latin typeface="+mn-lt"/>
                </a:rPr>
                <a:t>30</a:t>
              </a:r>
              <a:endParaRPr kumimoji="0" lang="ru-RU" alt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35947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uz-Latn-UZ" sz="2200" b="1" dirty="0" smtClean="0">
                <a:solidFill>
                  <a:srgbClr val="003F82"/>
                </a:solidFill>
                <a:latin typeface="+mn-lt"/>
              </a:rPr>
              <a:t>Mustahkamlash uchun savollar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204769" y="1125544"/>
            <a:ext cx="848741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600" dirty="0">
                <a:solidFill>
                  <a:srgbClr val="003F82"/>
                </a:solidFill>
                <a:latin typeface="Calibri"/>
              </a:rPr>
              <a:t/>
            </a:r>
            <a:br>
              <a:rPr lang="ru-RU" sz="1600" dirty="0">
                <a:solidFill>
                  <a:srgbClr val="003F82"/>
                </a:solidFill>
                <a:latin typeface="Calibri"/>
              </a:rPr>
            </a:br>
            <a:r>
              <a:rPr lang="en-GB" sz="1600" dirty="0">
                <a:solidFill>
                  <a:srgbClr val="003F82"/>
                </a:solidFill>
                <a:latin typeface="Calibri"/>
              </a:rPr>
              <a:t>1.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Investitsiyalarning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umumiy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uz-Latn-UZ" sz="1600" dirty="0" smtClean="0">
                <a:solidFill>
                  <a:srgbClr val="003F82"/>
                </a:solidFill>
                <a:latin typeface="Calibri"/>
              </a:rPr>
              <a:t>risk</a:t>
            </a:r>
            <a:r>
              <a:rPr lang="en-GB" sz="1600" dirty="0" err="1" smtClean="0">
                <a:solidFill>
                  <a:srgbClr val="003F82"/>
                </a:solidFill>
                <a:latin typeface="Calibri"/>
              </a:rPr>
              <a:t>ini</a:t>
            </a:r>
            <a:r>
              <a:rPr lang="en-GB" sz="1600" dirty="0" smtClean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qanday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kamaytirish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mumkin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?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600" dirty="0">
                <a:solidFill>
                  <a:srgbClr val="003F82"/>
                </a:solidFill>
                <a:latin typeface="Calibri"/>
              </a:rPr>
              <a:t>2.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Tizimli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(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bozor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) </a:t>
            </a:r>
            <a:r>
              <a:rPr lang="uz-Latn-UZ" sz="1600" dirty="0" smtClean="0">
                <a:solidFill>
                  <a:srgbClr val="003F82"/>
                </a:solidFill>
                <a:latin typeface="Calibri"/>
              </a:rPr>
              <a:t>riski</a:t>
            </a:r>
            <a:r>
              <a:rPr lang="en-GB" sz="1600" dirty="0" smtClean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nima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?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600" dirty="0">
                <a:solidFill>
                  <a:srgbClr val="003F82"/>
                </a:solidFill>
                <a:latin typeface="Calibri"/>
              </a:rPr>
              <a:t>3.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Yuqoridan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pastga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diversifikatsiya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nima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ekanligini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tushuntiring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600" dirty="0">
                <a:solidFill>
                  <a:srgbClr val="003F82"/>
                </a:solidFill>
                <a:latin typeface="Calibri"/>
              </a:rPr>
              <a:t>4.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Investorning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yoshi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ortishi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bilan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individual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investorning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portfeli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qanday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o'zgaradi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?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600" dirty="0">
                <a:solidFill>
                  <a:srgbClr val="003F82"/>
                </a:solidFill>
                <a:latin typeface="Calibri"/>
              </a:rPr>
              <a:t>5.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Nima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uchun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individual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investorning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portfeli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yoshi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ulg‘aygan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sari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konservativ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bo‘lib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qoladi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?</a:t>
            </a:r>
            <a:endParaRPr lang="ru-RU" sz="1600" dirty="0">
              <a:solidFill>
                <a:srgbClr val="003F82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71454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0" y="335140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uz-Latn-UZ" sz="2200" b="1" dirty="0" smtClean="0">
                <a:solidFill>
                  <a:srgbClr val="003F82"/>
                </a:solidFill>
                <a:latin typeface="+mn-lt"/>
              </a:rPr>
              <a:t>Beta faktori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194062" y="1012097"/>
            <a:ext cx="6329941" cy="3578339"/>
            <a:chOff x="183692" y="1117571"/>
            <a:chExt cx="6329941" cy="3578339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257439" y="2384492"/>
              <a:ext cx="2750275" cy="822598"/>
              <a:chOff x="1105459" y="2768149"/>
              <a:chExt cx="2750275" cy="822598"/>
            </a:xfrm>
          </p:grpSpPr>
          <p:grpSp>
            <p:nvGrpSpPr>
              <p:cNvPr id="9" name="Группа 8"/>
              <p:cNvGrpSpPr/>
              <p:nvPr/>
            </p:nvGrpSpPr>
            <p:grpSpPr>
              <a:xfrm>
                <a:off x="1105459" y="2768149"/>
                <a:ext cx="2750275" cy="822598"/>
                <a:chOff x="287080" y="1159140"/>
                <a:chExt cx="4412511" cy="889378"/>
              </a:xfrm>
            </p:grpSpPr>
            <p:sp>
              <p:nvSpPr>
                <p:cNvPr id="10" name="Прямоугольник 9"/>
                <p:cNvSpPr/>
                <p:nvPr/>
              </p:nvSpPr>
              <p:spPr>
                <a:xfrm>
                  <a:off x="612540" y="1170982"/>
                  <a:ext cx="4087049" cy="877536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sz="2000" i="1" dirty="0"/>
                </a:p>
              </p:txBody>
            </p:sp>
            <p:sp>
              <p:nvSpPr>
                <p:cNvPr id="11" name="Прямоугольник 10"/>
                <p:cNvSpPr/>
                <p:nvPr/>
              </p:nvSpPr>
              <p:spPr>
                <a:xfrm>
                  <a:off x="287080" y="1159140"/>
                  <a:ext cx="4412511" cy="43159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 eaLnBrk="1" hangingPunct="1">
                    <a:lnSpc>
                      <a:spcPct val="90000"/>
                    </a:lnSpc>
                    <a:buFontTx/>
                    <a:buNone/>
                  </a:pPr>
                  <a:endParaRPr lang="ru-RU" sz="1700" i="1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graphicFrame>
            <p:nvGraphicFramePr>
              <p:cNvPr id="3" name="Объект 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82090519"/>
                  </p:ext>
                </p:extLst>
              </p:nvPr>
            </p:nvGraphicFramePr>
            <p:xfrm>
              <a:off x="1394756" y="2768149"/>
              <a:ext cx="2411450" cy="7764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313" name="Формула" r:id="rId3" imgW="1104900" imgH="444500" progId="Equation.3">
                      <p:embed/>
                    </p:oleObj>
                  </mc:Choice>
                  <mc:Fallback>
                    <p:oleObj name="Формула" r:id="rId3" imgW="1104900" imgH="4445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94756" y="2768149"/>
                            <a:ext cx="2411450" cy="7764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921808" y="1959994"/>
              <a:ext cx="4427775" cy="355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95000"/>
                </a:lnSpc>
                <a:spcBef>
                  <a:spcPts val="0"/>
                </a:spcBef>
                <a:spcAft>
                  <a:spcPts val="300"/>
                </a:spcAft>
                <a:buClr>
                  <a:srgbClr val="4F4C06"/>
                </a:buClr>
              </a:pPr>
              <a:r>
                <a:rPr lang="es-ES" altLang="ru-RU" sz="1800" dirty="0">
                  <a:solidFill>
                    <a:srgbClr val="003F82"/>
                  </a:solidFill>
                  <a:latin typeface="+mn-lt"/>
                </a:rPr>
                <a:t>Beta quyidagi formula bo'yicha hisoblanadi:</a:t>
              </a:r>
              <a:endParaRPr lang="ru-RU" altLang="ru-RU" sz="1800" dirty="0">
                <a:solidFill>
                  <a:srgbClr val="003F82"/>
                </a:solidFill>
                <a:latin typeface="+mn-lt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183692" y="1117571"/>
              <a:ext cx="5589147" cy="765543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en-GB" sz="1600" b="1" dirty="0" err="1">
                  <a:solidFill>
                    <a:srgbClr val="FFC000"/>
                  </a:solidFill>
                </a:rPr>
                <a:t>Tizimli</a:t>
              </a:r>
              <a:r>
                <a:rPr lang="en-GB" sz="1600" b="1" dirty="0">
                  <a:solidFill>
                    <a:srgbClr val="FFC000"/>
                  </a:solidFill>
                </a:rPr>
                <a:t> </a:t>
              </a:r>
              <a:r>
                <a:rPr lang="uz-Latn-UZ" sz="1600" b="1" dirty="0" smtClean="0">
                  <a:solidFill>
                    <a:srgbClr val="FFC000"/>
                  </a:solidFill>
                </a:rPr>
                <a:t>risk</a:t>
              </a:r>
              <a:r>
                <a:rPr lang="en-GB" sz="1600" b="1" dirty="0" err="1" smtClean="0">
                  <a:solidFill>
                    <a:srgbClr val="FFC000"/>
                  </a:solidFill>
                </a:rPr>
                <a:t>ning</a:t>
              </a:r>
              <a:r>
                <a:rPr lang="en-GB" sz="1600" b="1" dirty="0" smtClean="0">
                  <a:solidFill>
                    <a:srgbClr val="FFC000"/>
                  </a:solidFill>
                </a:rPr>
                <a:t> </a:t>
              </a:r>
              <a:r>
                <a:rPr lang="en-GB" sz="1600" b="1" dirty="0" err="1">
                  <a:solidFill>
                    <a:srgbClr val="FFC000"/>
                  </a:solidFill>
                </a:rPr>
                <a:t>o'lchovi</a:t>
              </a:r>
              <a:r>
                <a:rPr lang="en-GB" sz="1600" b="1" dirty="0">
                  <a:solidFill>
                    <a:srgbClr val="FFC000"/>
                  </a:solidFill>
                </a:rPr>
                <a:t> beta </a:t>
              </a:r>
              <a:r>
                <a:rPr lang="en-GB" sz="1600" b="1" dirty="0" err="1">
                  <a:solidFill>
                    <a:srgbClr val="FFC000"/>
                  </a:solidFill>
                </a:rPr>
                <a:t>koeffitsienti</a:t>
              </a:r>
              <a:r>
                <a:rPr lang="en-GB" sz="1600" b="1" dirty="0">
                  <a:solidFill>
                    <a:srgbClr val="FFC000"/>
                  </a:solidFill>
                </a:rPr>
                <a:t> (beta </a:t>
              </a:r>
              <a:r>
                <a:rPr lang="en-GB" sz="1600" b="1" dirty="0" err="1">
                  <a:solidFill>
                    <a:srgbClr val="FFC000"/>
                  </a:solidFill>
                </a:rPr>
                <a:t>omil</a:t>
              </a:r>
              <a:r>
                <a:rPr lang="en-GB" sz="1600" b="1" dirty="0">
                  <a:solidFill>
                    <a:srgbClr val="FFC000"/>
                  </a:solidFill>
                </a:rPr>
                <a:t>) </a:t>
              </a:r>
              <a:r>
                <a:rPr lang="en-GB" sz="1600" b="1" dirty="0" err="1">
                  <a:solidFill>
                    <a:srgbClr val="FFC000"/>
                  </a:solidFill>
                </a:rPr>
                <a:t>bo'lib</a:t>
              </a:r>
              <a:r>
                <a:rPr lang="en-GB" sz="1600" b="1" dirty="0">
                  <a:solidFill>
                    <a:srgbClr val="FFC000"/>
                  </a:solidFill>
                </a:rPr>
                <a:t>, u </a:t>
              </a:r>
              <a:r>
                <a:rPr lang="en-GB" sz="1600" b="1" dirty="0" err="1">
                  <a:solidFill>
                    <a:srgbClr val="FFC000"/>
                  </a:solidFill>
                </a:rPr>
                <a:t>aktivning</a:t>
              </a:r>
              <a:r>
                <a:rPr lang="en-GB" sz="1600" b="1" dirty="0">
                  <a:solidFill>
                    <a:srgbClr val="FFC000"/>
                  </a:solidFill>
                </a:rPr>
                <a:t> </a:t>
              </a:r>
              <a:r>
                <a:rPr lang="en-GB" sz="1600" b="1" dirty="0" err="1">
                  <a:solidFill>
                    <a:srgbClr val="FFC000"/>
                  </a:solidFill>
                </a:rPr>
                <a:t>bozorga</a:t>
              </a:r>
              <a:r>
                <a:rPr lang="en-GB" sz="1600" b="1" dirty="0">
                  <a:solidFill>
                    <a:srgbClr val="FFC000"/>
                  </a:solidFill>
                </a:rPr>
                <a:t> (</a:t>
              </a:r>
              <a:r>
                <a:rPr lang="en-GB" sz="1600" b="1" dirty="0" err="1">
                  <a:solidFill>
                    <a:srgbClr val="FFC000"/>
                  </a:solidFill>
                </a:rPr>
                <a:t>o'rtacha</a:t>
              </a:r>
              <a:r>
                <a:rPr lang="en-GB" sz="1600" b="1" dirty="0">
                  <a:solidFill>
                    <a:srgbClr val="FFC000"/>
                  </a:solidFill>
                </a:rPr>
                <a:t> </a:t>
              </a:r>
              <a:r>
                <a:rPr lang="en-GB" sz="1600" b="1" dirty="0" err="1">
                  <a:solidFill>
                    <a:srgbClr val="FFC000"/>
                  </a:solidFill>
                </a:rPr>
                <a:t>aktiv</a:t>
              </a:r>
              <a:r>
                <a:rPr lang="en-GB" sz="1600" b="1" dirty="0">
                  <a:solidFill>
                    <a:srgbClr val="FFC000"/>
                  </a:solidFill>
                </a:rPr>
                <a:t>) </a:t>
              </a:r>
              <a:r>
                <a:rPr lang="en-GB" sz="1600" b="1" dirty="0" err="1">
                  <a:solidFill>
                    <a:srgbClr val="FFC000"/>
                  </a:solidFill>
                </a:rPr>
                <a:t>nisbatan</a:t>
              </a:r>
              <a:r>
                <a:rPr lang="en-GB" sz="1600" b="1" dirty="0">
                  <a:solidFill>
                    <a:srgbClr val="FFC000"/>
                  </a:solidFill>
                </a:rPr>
                <a:t> </a:t>
              </a:r>
              <a:r>
                <a:rPr lang="en-GB" sz="1600" b="1" dirty="0" err="1">
                  <a:solidFill>
                    <a:srgbClr val="FFC000"/>
                  </a:solidFill>
                </a:rPr>
                <a:t>o'zgaruvchanlik</a:t>
              </a:r>
              <a:r>
                <a:rPr lang="en-GB" sz="1600" b="1" dirty="0">
                  <a:solidFill>
                    <a:srgbClr val="FFC000"/>
                  </a:solidFill>
                </a:rPr>
                <a:t> </a:t>
              </a:r>
              <a:r>
                <a:rPr lang="en-GB" sz="1600" b="1" dirty="0" err="1">
                  <a:solidFill>
                    <a:srgbClr val="FFC000"/>
                  </a:solidFill>
                </a:rPr>
                <a:t>darajasini</a:t>
              </a:r>
              <a:r>
                <a:rPr lang="en-GB" sz="1600" b="1" dirty="0">
                  <a:solidFill>
                    <a:srgbClr val="FFC000"/>
                  </a:solidFill>
                </a:rPr>
                <a:t> </a:t>
              </a:r>
              <a:r>
                <a:rPr lang="en-GB" sz="1600" b="1" dirty="0" err="1">
                  <a:solidFill>
                    <a:srgbClr val="FFC000"/>
                  </a:solidFill>
                </a:rPr>
                <a:t>ko'rsatadi</a:t>
              </a:r>
              <a:r>
                <a:rPr lang="en-GB" sz="1600" b="1" dirty="0">
                  <a:solidFill>
                    <a:srgbClr val="FFC000"/>
                  </a:solidFill>
                </a:rPr>
                <a:t>.</a:t>
              </a:r>
              <a:endParaRPr lang="ru-RU" sz="1600" b="1" dirty="0"/>
            </a:p>
          </p:txBody>
        </p:sp>
        <p:sp>
          <p:nvSpPr>
            <p:cNvPr id="15" name="Rectangle 7"/>
            <p:cNvSpPr>
              <a:spLocks noChangeArrowheads="1"/>
            </p:cNvSpPr>
            <p:nvPr/>
          </p:nvSpPr>
          <p:spPr bwMode="auto">
            <a:xfrm>
              <a:off x="360132" y="3341693"/>
              <a:ext cx="6153501" cy="13542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ts val="400"/>
                </a:spcBef>
              </a:pPr>
              <a:r>
                <a:rPr lang="ru-RU" altLang="ru-RU" sz="1600" i="1" dirty="0">
                  <a:solidFill>
                    <a:srgbClr val="003F82"/>
                  </a:solidFill>
                  <a:cs typeface="Times New Roman" pitchFamily="18" charset="0"/>
                </a:rPr>
                <a:t>β</a:t>
              </a:r>
              <a:r>
                <a:rPr lang="en-US" altLang="ru-RU" sz="1600" i="1" baseline="-25000" dirty="0" err="1">
                  <a:solidFill>
                    <a:srgbClr val="003F82"/>
                  </a:solidFill>
                  <a:cs typeface="Times New Roman" pitchFamily="18" charset="0"/>
                </a:rPr>
                <a:t>i</a:t>
              </a:r>
              <a:r>
                <a:rPr lang="en-US" altLang="ru-RU" sz="1600" i="1" baseline="-25000" dirty="0">
                  <a:solidFill>
                    <a:srgbClr val="003F82"/>
                  </a:solidFill>
                  <a:cs typeface="Times New Roman" pitchFamily="18" charset="0"/>
                </a:rPr>
                <a:t> </a:t>
              </a:r>
              <a:r>
                <a:rPr lang="ru-RU" altLang="ru-RU" sz="1600" b="0" dirty="0" smtClean="0">
                  <a:solidFill>
                    <a:srgbClr val="003F82"/>
                  </a:solidFill>
                  <a:latin typeface="+mn-lt"/>
                </a:rPr>
                <a:t>– </a:t>
              </a:r>
              <a:r>
                <a:rPr lang="uz-Latn-UZ" altLang="ru-RU" sz="1600" b="0" dirty="0" smtClean="0">
                  <a:solidFill>
                    <a:srgbClr val="003F82"/>
                  </a:solidFill>
                  <a:latin typeface="+mn-lt"/>
                </a:rPr>
                <a:t>i aktiv (portfel)ning beta koeff.</a:t>
              </a:r>
              <a:endParaRPr lang="en-US" altLang="ru-RU" sz="1600" b="0" dirty="0" smtClean="0">
                <a:solidFill>
                  <a:srgbClr val="003F82"/>
                </a:solidFill>
                <a:latin typeface="+mn-lt"/>
              </a:endParaRPr>
            </a:p>
            <a:p>
              <a:pPr eaLnBrk="1" hangingPunct="1">
                <a:lnSpc>
                  <a:spcPct val="90000"/>
                </a:lnSpc>
                <a:spcBef>
                  <a:spcPts val="400"/>
                </a:spcBef>
              </a:pPr>
              <a:r>
                <a:rPr lang="en-US" altLang="ru-RU" sz="1600" i="1" dirty="0" err="1" smtClean="0">
                  <a:solidFill>
                    <a:srgbClr val="003F82"/>
                  </a:solidFill>
                  <a:latin typeface="+mn-lt"/>
                  <a:cs typeface="Arial" charset="0"/>
                </a:rPr>
                <a:t>σ</a:t>
              </a:r>
              <a:r>
                <a:rPr lang="en-US" altLang="ru-RU" sz="1600" i="1" baseline="-25000" dirty="0" err="1" smtClean="0">
                  <a:solidFill>
                    <a:srgbClr val="003F82"/>
                  </a:solidFill>
                  <a:latin typeface="+mn-lt"/>
                  <a:cs typeface="Arial" charset="0"/>
                </a:rPr>
                <a:t>i</a:t>
              </a:r>
              <a:r>
                <a:rPr lang="en-US" altLang="ru-RU" sz="1600" b="0" dirty="0" smtClean="0">
                  <a:solidFill>
                    <a:srgbClr val="003F82"/>
                  </a:solidFill>
                  <a:latin typeface="+mn-lt"/>
                </a:rPr>
                <a:t> - </a:t>
              </a:r>
              <a:r>
                <a:rPr lang="nn-NO" altLang="ru-RU" sz="1600" b="0" dirty="0">
                  <a:solidFill>
                    <a:srgbClr val="003F82"/>
                  </a:solidFill>
                  <a:latin typeface="+mn-lt"/>
                </a:rPr>
                <a:t>i-aktiv (portfel) daromadining standart </a:t>
              </a:r>
              <a:r>
                <a:rPr lang="nn-NO" altLang="ru-RU" sz="1600" b="0" dirty="0" smtClean="0">
                  <a:solidFill>
                    <a:srgbClr val="003F82"/>
                  </a:solidFill>
                  <a:latin typeface="+mn-lt"/>
                </a:rPr>
                <a:t>og'ishi</a:t>
              </a:r>
              <a:endParaRPr lang="uz-Latn-UZ" altLang="ru-RU" sz="1600" b="0" dirty="0" smtClean="0">
                <a:solidFill>
                  <a:srgbClr val="003F82"/>
                </a:solidFill>
                <a:latin typeface="+mn-lt"/>
              </a:endParaRPr>
            </a:p>
            <a:p>
              <a:pPr eaLnBrk="1" hangingPunct="1">
                <a:lnSpc>
                  <a:spcPct val="90000"/>
                </a:lnSpc>
                <a:spcBef>
                  <a:spcPts val="400"/>
                </a:spcBef>
              </a:pPr>
              <a:r>
                <a:rPr lang="ru-RU" altLang="ru-RU" sz="1600" i="1" dirty="0" smtClean="0">
                  <a:solidFill>
                    <a:srgbClr val="003F82"/>
                  </a:solidFill>
                  <a:latin typeface="+mn-lt"/>
                  <a:cs typeface="Arial" charset="0"/>
                </a:rPr>
                <a:t>σ</a:t>
              </a:r>
              <a:r>
                <a:rPr lang="en-US" altLang="ru-RU" sz="1600" i="1" baseline="-25000" dirty="0">
                  <a:solidFill>
                    <a:srgbClr val="003F82"/>
                  </a:solidFill>
                  <a:latin typeface="+mn-lt"/>
                  <a:cs typeface="Arial" charset="0"/>
                </a:rPr>
                <a:t>m</a:t>
              </a:r>
              <a:r>
                <a:rPr lang="ru-RU" altLang="ru-RU" sz="1600" b="0" dirty="0">
                  <a:solidFill>
                    <a:srgbClr val="003F82"/>
                  </a:solidFill>
                  <a:latin typeface="+mn-lt"/>
                </a:rPr>
                <a:t> - </a:t>
              </a:r>
              <a:r>
                <a:rPr lang="en-GB" altLang="ru-RU" sz="1600" b="0" dirty="0" err="1">
                  <a:solidFill>
                    <a:srgbClr val="003F82"/>
                  </a:solidFill>
                  <a:latin typeface="+mn-lt"/>
                </a:rPr>
                <a:t>butun</a:t>
              </a:r>
              <a:r>
                <a:rPr lang="en-GB" altLang="ru-RU" sz="1600" b="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1600" b="0" dirty="0" err="1">
                  <a:solidFill>
                    <a:srgbClr val="003F82"/>
                  </a:solidFill>
                  <a:latin typeface="+mn-lt"/>
                </a:rPr>
                <a:t>bozor</a:t>
              </a:r>
              <a:r>
                <a:rPr lang="en-GB" altLang="ru-RU" sz="1600" b="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1600" b="0" dirty="0" err="1">
                  <a:solidFill>
                    <a:srgbClr val="003F82"/>
                  </a:solidFill>
                  <a:latin typeface="+mn-lt"/>
                </a:rPr>
                <a:t>uchun</a:t>
              </a:r>
              <a:r>
                <a:rPr lang="en-GB" altLang="ru-RU" sz="1600" b="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1600" b="0" dirty="0" err="1">
                  <a:solidFill>
                    <a:srgbClr val="003F82"/>
                  </a:solidFill>
                  <a:latin typeface="+mn-lt"/>
                </a:rPr>
                <a:t>daromadlarning</a:t>
              </a:r>
              <a:r>
                <a:rPr lang="en-GB" altLang="ru-RU" sz="1600" b="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1600" b="0" dirty="0" err="1">
                  <a:solidFill>
                    <a:srgbClr val="003F82"/>
                  </a:solidFill>
                  <a:latin typeface="+mn-lt"/>
                </a:rPr>
                <a:t>standart</a:t>
              </a:r>
              <a:r>
                <a:rPr lang="en-GB" altLang="ru-RU" sz="1600" b="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1600" b="0" dirty="0" err="1" smtClean="0">
                  <a:solidFill>
                    <a:srgbClr val="003F82"/>
                  </a:solidFill>
                  <a:latin typeface="+mn-lt"/>
                </a:rPr>
                <a:t>og'ishi</a:t>
              </a:r>
              <a:endParaRPr lang="uz-Latn-UZ" altLang="ru-RU" sz="1600" b="0" dirty="0" smtClean="0">
                <a:solidFill>
                  <a:srgbClr val="003F82"/>
                </a:solidFill>
                <a:latin typeface="+mn-lt"/>
              </a:endParaRPr>
            </a:p>
            <a:p>
              <a:pPr eaLnBrk="1" hangingPunct="1">
                <a:lnSpc>
                  <a:spcPct val="90000"/>
                </a:lnSpc>
                <a:spcBef>
                  <a:spcPts val="400"/>
                </a:spcBef>
              </a:pPr>
              <a:r>
                <a:rPr lang="en-US" altLang="ru-RU" sz="1600" i="1" dirty="0" err="1" smtClean="0">
                  <a:solidFill>
                    <a:srgbClr val="003F82"/>
                  </a:solidFill>
                  <a:latin typeface="+mn-lt"/>
                </a:rPr>
                <a:t>Corr</a:t>
              </a:r>
              <a:r>
                <a:rPr lang="en-US" altLang="ru-RU" sz="1600" i="1" dirty="0" smtClean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US" altLang="ru-RU" sz="1600" i="1" baseline="-25000" dirty="0">
                  <a:solidFill>
                    <a:srgbClr val="003F82"/>
                  </a:solidFill>
                  <a:latin typeface="+mn-lt"/>
                </a:rPr>
                <a:t>i,m</a:t>
              </a:r>
              <a:r>
                <a:rPr lang="ru-RU" altLang="ru-RU" sz="1600" b="0" dirty="0">
                  <a:solidFill>
                    <a:srgbClr val="003F82"/>
                  </a:solidFill>
                  <a:latin typeface="+mn-lt"/>
                </a:rPr>
                <a:t>- </a:t>
              </a:r>
              <a:r>
                <a:rPr lang="en-GB" altLang="ru-RU" sz="1600" b="0" dirty="0" err="1">
                  <a:solidFill>
                    <a:srgbClr val="003F82"/>
                  </a:solidFill>
                  <a:latin typeface="+mn-lt"/>
                </a:rPr>
                <a:t>i-aktiv</a:t>
              </a:r>
              <a:r>
                <a:rPr lang="en-GB" altLang="ru-RU" sz="1600" b="0" dirty="0">
                  <a:solidFill>
                    <a:srgbClr val="003F82"/>
                  </a:solidFill>
                  <a:latin typeface="+mn-lt"/>
                </a:rPr>
                <a:t> (</a:t>
              </a:r>
              <a:r>
                <a:rPr lang="en-GB" altLang="ru-RU" sz="1600" b="0" dirty="0" err="1">
                  <a:solidFill>
                    <a:srgbClr val="003F82"/>
                  </a:solidFill>
                  <a:latin typeface="+mn-lt"/>
                </a:rPr>
                <a:t>portfel</a:t>
              </a:r>
              <a:r>
                <a:rPr lang="en-GB" altLang="ru-RU" sz="1600" b="0" dirty="0">
                  <a:solidFill>
                    <a:srgbClr val="003F82"/>
                  </a:solidFill>
                  <a:latin typeface="+mn-lt"/>
                </a:rPr>
                <a:t>) </a:t>
              </a:r>
              <a:r>
                <a:rPr lang="en-GB" altLang="ru-RU" sz="1600" b="0" dirty="0" err="1">
                  <a:solidFill>
                    <a:srgbClr val="003F82"/>
                  </a:solidFill>
                  <a:latin typeface="+mn-lt"/>
                </a:rPr>
                <a:t>daromadining</a:t>
              </a:r>
              <a:r>
                <a:rPr lang="en-GB" altLang="ru-RU" sz="1600" b="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1600" b="0" dirty="0" err="1">
                  <a:solidFill>
                    <a:srgbClr val="003F82"/>
                  </a:solidFill>
                  <a:latin typeface="+mn-lt"/>
                </a:rPr>
                <a:t>bozor</a:t>
              </a:r>
              <a:r>
                <a:rPr lang="en-GB" altLang="ru-RU" sz="1600" b="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1600" b="0" dirty="0" err="1">
                  <a:solidFill>
                    <a:srgbClr val="003F82"/>
                  </a:solidFill>
                  <a:latin typeface="+mn-lt"/>
                </a:rPr>
                <a:t>portfelining</a:t>
              </a:r>
              <a:r>
                <a:rPr lang="en-GB" altLang="ru-RU" sz="1600" b="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1600" b="0" dirty="0" err="1">
                  <a:solidFill>
                    <a:srgbClr val="003F82"/>
                  </a:solidFill>
                  <a:latin typeface="+mn-lt"/>
                </a:rPr>
                <a:t>daromadliligi</a:t>
              </a:r>
              <a:r>
                <a:rPr lang="en-GB" altLang="ru-RU" sz="1600" b="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1600" b="0" dirty="0" err="1">
                  <a:solidFill>
                    <a:srgbClr val="003F82"/>
                  </a:solidFill>
                  <a:latin typeface="+mn-lt"/>
                </a:rPr>
                <a:t>bilan</a:t>
              </a:r>
              <a:r>
                <a:rPr lang="en-GB" altLang="ru-RU" sz="1600" b="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1600" b="0" dirty="0" err="1">
                  <a:solidFill>
                    <a:srgbClr val="003F82"/>
                  </a:solidFill>
                  <a:latin typeface="+mn-lt"/>
                </a:rPr>
                <a:t>o‘zaro</a:t>
              </a:r>
              <a:r>
                <a:rPr lang="en-GB" altLang="ru-RU" sz="1600" b="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uz-Latn-UZ" altLang="ru-RU" sz="1600" b="0" dirty="0" smtClean="0">
                  <a:solidFill>
                    <a:srgbClr val="003F82"/>
                  </a:solidFill>
                  <a:latin typeface="+mn-lt"/>
                </a:rPr>
                <a:t>korrelyatsiyasi</a:t>
              </a:r>
              <a:endParaRPr lang="ru-RU" altLang="ru-RU" sz="1600" b="0" dirty="0">
                <a:solidFill>
                  <a:srgbClr val="003F82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2198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>
                <a:solidFill>
                  <a:srgbClr val="003F82"/>
                </a:solidFill>
                <a:latin typeface="+mn-lt"/>
              </a:rPr>
              <a:t>Beta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koeffitsientlari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065442"/>
              </p:ext>
            </p:extLst>
          </p:nvPr>
        </p:nvGraphicFramePr>
        <p:xfrm>
          <a:off x="2552700" y="1354137"/>
          <a:ext cx="4038600" cy="3086100"/>
        </p:xfrm>
        <a:graphic>
          <a:graphicData uri="http://schemas.openxmlformats.org/drawingml/2006/table">
            <a:tbl>
              <a:tblPr/>
              <a:tblGrid>
                <a:gridCol w="30861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000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8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Kompaniyalar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Юнайтед грэндз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Атлас корпорейшн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0,75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Юнайтед телеком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0,85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Истмен кодак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Америкэн гритингз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0,95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Бриггз энд стрэттон 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Дисней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Б.Ф. Гудрих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1,35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Компэк компьютер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41512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nb-NO" sz="2200" b="1" dirty="0">
                <a:solidFill>
                  <a:srgbClr val="003F82"/>
                </a:solidFill>
                <a:latin typeface="+mn-lt"/>
              </a:rPr>
              <a:t>Milliy kompaniyalar uchun beta koeffitsientlari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5000044"/>
              </p:ext>
            </p:extLst>
          </p:nvPr>
        </p:nvGraphicFramePr>
        <p:xfrm>
          <a:off x="1420239" y="893814"/>
          <a:ext cx="6342434" cy="3919957"/>
        </p:xfrm>
        <a:graphic>
          <a:graphicData uri="http://schemas.openxmlformats.org/drawingml/2006/table">
            <a:tbl>
              <a:tblPr/>
              <a:tblGrid>
                <a:gridCol w="48465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9585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8689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Компании</a:t>
                      </a:r>
                    </a:p>
                  </a:txBody>
                  <a:tcPr marL="9376" marR="9376" marT="9376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Бета</a:t>
                      </a:r>
                    </a:p>
                  </a:txBody>
                  <a:tcPr marL="9376" marR="9376" marT="9376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190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Узбекская Республиканская товарно-сырьевая биржа (UZEX)</a:t>
                      </a:r>
                      <a:endParaRPr lang="ru-RU" sz="1600" b="1" i="0" u="none" strike="noStrike" dirty="0">
                        <a:solidFill>
                          <a:srgbClr val="4A4A4A"/>
                        </a:solidFill>
                        <a:effectLst/>
                        <a:latin typeface="Calibri"/>
                      </a:endParaRPr>
                    </a:p>
                  </a:txBody>
                  <a:tcPr marL="84383" marR="9376" marT="937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1,54</a:t>
                      </a:r>
                      <a:endParaRPr lang="ru-RU" sz="1400" b="0" i="0" u="none" strike="noStrike" dirty="0">
                        <a:solidFill>
                          <a:srgbClr val="4A4A4A"/>
                        </a:solidFill>
                        <a:effectLst/>
                        <a:latin typeface="Calibri"/>
                      </a:endParaRPr>
                    </a:p>
                  </a:txBody>
                  <a:tcPr marL="9376" marR="9376" marT="937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190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«</a:t>
                      </a:r>
                      <a:r>
                        <a:rPr lang="ru-RU" sz="1600" b="1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Узбекнефтегаз</a:t>
                      </a:r>
                      <a:r>
                        <a:rPr lang="ru-RU" sz="16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»</a:t>
                      </a:r>
                      <a:endParaRPr lang="ru-RU" sz="1600" b="1" i="0" u="none" strike="noStrike" dirty="0">
                        <a:solidFill>
                          <a:srgbClr val="4A4A4A"/>
                        </a:solidFill>
                        <a:effectLst/>
                        <a:latin typeface="Calibri"/>
                      </a:endParaRPr>
                    </a:p>
                  </a:txBody>
                  <a:tcPr marL="84383" marR="9376" marT="937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1,48</a:t>
                      </a:r>
                      <a:endParaRPr lang="ru-RU" sz="1400" b="0" i="0" u="none" strike="noStrike" dirty="0">
                        <a:solidFill>
                          <a:srgbClr val="4A4A4A"/>
                        </a:solidFill>
                        <a:effectLst/>
                        <a:latin typeface="Calibri"/>
                      </a:endParaRPr>
                    </a:p>
                  </a:txBody>
                  <a:tcPr marL="9376" marR="9376" marT="937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190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«</a:t>
                      </a:r>
                      <a:r>
                        <a:rPr lang="ru-RU" sz="1600" b="1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Узбекэнерго</a:t>
                      </a:r>
                      <a:r>
                        <a:rPr lang="ru-RU" sz="16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»</a:t>
                      </a:r>
                      <a:endParaRPr lang="ru-RU" sz="1600" b="1" i="0" u="none" strike="noStrike" dirty="0">
                        <a:solidFill>
                          <a:srgbClr val="4A4A4A"/>
                        </a:solidFill>
                        <a:effectLst/>
                        <a:latin typeface="Calibri"/>
                      </a:endParaRPr>
                    </a:p>
                  </a:txBody>
                  <a:tcPr marL="84383" marR="9376" marT="937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1,36</a:t>
                      </a:r>
                      <a:endParaRPr lang="ru-RU" sz="1400" b="0" i="0" u="none" strike="noStrike" dirty="0">
                        <a:solidFill>
                          <a:srgbClr val="4A4A4A"/>
                        </a:solidFill>
                        <a:effectLst/>
                        <a:latin typeface="Calibri"/>
                      </a:endParaRPr>
                    </a:p>
                  </a:txBody>
                  <a:tcPr marL="9376" marR="9376" marT="937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190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«</a:t>
                      </a:r>
                      <a:r>
                        <a:rPr lang="ru-RU" sz="1600" b="1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Узвторцветмет</a:t>
                      </a:r>
                      <a:r>
                        <a:rPr lang="ru-RU" sz="16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»</a:t>
                      </a:r>
                      <a:endParaRPr lang="ru-RU" sz="1600" b="1" i="0" u="none" strike="noStrike" dirty="0">
                        <a:solidFill>
                          <a:srgbClr val="4A4A4A"/>
                        </a:solidFill>
                        <a:effectLst/>
                        <a:latin typeface="Calibri"/>
                      </a:endParaRPr>
                    </a:p>
                  </a:txBody>
                  <a:tcPr marL="84383" marR="9376" marT="937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1,33</a:t>
                      </a:r>
                      <a:endParaRPr lang="ru-RU" sz="1400" b="0" i="0" u="none" strike="noStrike" dirty="0">
                        <a:solidFill>
                          <a:srgbClr val="4A4A4A"/>
                        </a:solidFill>
                        <a:effectLst/>
                        <a:latin typeface="Calibri"/>
                      </a:endParaRPr>
                    </a:p>
                  </a:txBody>
                  <a:tcPr marL="9376" marR="9376" marT="937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190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«Узбекская железная дорога»</a:t>
                      </a:r>
                      <a:endParaRPr lang="ru-RU" sz="1600" b="1" i="0" u="none" strike="noStrike" dirty="0">
                        <a:solidFill>
                          <a:srgbClr val="4A4A4A"/>
                        </a:solidFill>
                        <a:effectLst/>
                        <a:latin typeface="Calibri"/>
                      </a:endParaRPr>
                    </a:p>
                  </a:txBody>
                  <a:tcPr marL="84383" marR="9376" marT="937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1,30</a:t>
                      </a:r>
                      <a:endParaRPr lang="ru-RU" sz="1400" b="0" i="0" u="none" strike="noStrike" dirty="0">
                        <a:solidFill>
                          <a:srgbClr val="4A4A4A"/>
                        </a:solidFill>
                        <a:effectLst/>
                        <a:latin typeface="Calibri"/>
                      </a:endParaRPr>
                    </a:p>
                  </a:txBody>
                  <a:tcPr marL="9376" marR="9376" marT="937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190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Акционерное общество «Узбекский металлургический комбинат»</a:t>
                      </a:r>
                      <a:endParaRPr lang="ru-RU" sz="1600" b="1" i="0" u="none" strike="noStrike" dirty="0">
                        <a:solidFill>
                          <a:srgbClr val="4A4A4A"/>
                        </a:solidFill>
                        <a:effectLst/>
                        <a:latin typeface="Calibri"/>
                      </a:endParaRPr>
                    </a:p>
                  </a:txBody>
                  <a:tcPr marL="84383" marR="9376" marT="937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0,32</a:t>
                      </a:r>
                      <a:endParaRPr lang="ru-RU" sz="1400" b="0" i="0" u="none" strike="noStrike" dirty="0">
                        <a:solidFill>
                          <a:srgbClr val="4A4A4A"/>
                        </a:solidFill>
                        <a:effectLst/>
                        <a:latin typeface="Calibri"/>
                      </a:endParaRPr>
                    </a:p>
                  </a:txBody>
                  <a:tcPr marL="9376" marR="9376" marT="937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7190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«</a:t>
                      </a:r>
                      <a:r>
                        <a:rPr lang="ru-RU" sz="1600" b="1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Навоийский</a:t>
                      </a:r>
                      <a:r>
                        <a:rPr lang="ru-RU" sz="16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 горно-металлургический комбинат»</a:t>
                      </a:r>
                      <a:endParaRPr lang="ru-RU" sz="1600" b="1" i="0" u="none" strike="noStrike" dirty="0">
                        <a:solidFill>
                          <a:srgbClr val="4A4A4A"/>
                        </a:solidFill>
                        <a:effectLst/>
                        <a:latin typeface="Calibri"/>
                      </a:endParaRPr>
                    </a:p>
                  </a:txBody>
                  <a:tcPr marL="84383" marR="9376" marT="937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0,35</a:t>
                      </a:r>
                      <a:endParaRPr lang="ru-RU" sz="1400" b="0" i="0" u="none" strike="noStrike" dirty="0">
                        <a:solidFill>
                          <a:srgbClr val="4A4A4A"/>
                        </a:solidFill>
                        <a:effectLst/>
                        <a:latin typeface="Calibri"/>
                      </a:endParaRPr>
                    </a:p>
                  </a:txBody>
                  <a:tcPr marL="9376" marR="9376" marT="937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637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«</a:t>
                      </a:r>
                      <a:r>
                        <a:rPr lang="ru-RU" sz="1600" b="1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Алмалыкский</a:t>
                      </a:r>
                      <a:r>
                        <a:rPr lang="ru-RU" sz="16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 горно-металлургический комбинат»</a:t>
                      </a:r>
                      <a:endParaRPr lang="ru-RU" sz="1600" b="1" i="0" u="none" strike="noStrike" dirty="0">
                        <a:solidFill>
                          <a:srgbClr val="4A4A4A"/>
                        </a:solidFill>
                        <a:effectLst/>
                        <a:latin typeface="Calibri"/>
                      </a:endParaRPr>
                    </a:p>
                  </a:txBody>
                  <a:tcPr marL="84383" marR="9376" marT="937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0,38</a:t>
                      </a:r>
                      <a:endParaRPr lang="ru-RU" sz="1400" b="0" i="0" u="none" strike="noStrike" dirty="0">
                        <a:solidFill>
                          <a:srgbClr val="4A4A4A"/>
                        </a:solidFill>
                        <a:effectLst/>
                        <a:latin typeface="Calibri"/>
                      </a:endParaRPr>
                    </a:p>
                  </a:txBody>
                  <a:tcPr marL="9376" marR="9376" marT="937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7190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«Узбекский химический комбинат»</a:t>
                      </a:r>
                      <a:endParaRPr lang="ru-RU" sz="1600" b="1" i="0" u="none" strike="noStrike" dirty="0">
                        <a:solidFill>
                          <a:srgbClr val="4A4A4A"/>
                        </a:solidFill>
                        <a:effectLst/>
                        <a:latin typeface="Calibri"/>
                      </a:endParaRPr>
                    </a:p>
                  </a:txBody>
                  <a:tcPr marL="84383" marR="9376" marT="937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0,41</a:t>
                      </a:r>
                      <a:endParaRPr lang="ru-RU" sz="1400" b="0" i="0" u="none" strike="noStrike" dirty="0">
                        <a:solidFill>
                          <a:srgbClr val="4A4A4A"/>
                        </a:solidFill>
                        <a:effectLst/>
                        <a:latin typeface="Calibri"/>
                      </a:endParaRPr>
                    </a:p>
                  </a:txBody>
                  <a:tcPr marL="9376" marR="9376" marT="937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7190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«Ферганский нефтеперерабатывающий завод»</a:t>
                      </a:r>
                      <a:endParaRPr lang="ru-RU" sz="1600" b="1" i="0" u="none" strike="noStrike" dirty="0">
                        <a:solidFill>
                          <a:srgbClr val="4A4A4A"/>
                        </a:solidFill>
                        <a:effectLst/>
                        <a:latin typeface="Calibri"/>
                      </a:endParaRPr>
                    </a:p>
                  </a:txBody>
                  <a:tcPr marL="84383" marR="9376" marT="937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0,44</a:t>
                      </a:r>
                      <a:endParaRPr lang="ru-RU" sz="1400" b="0" i="0" u="none" strike="noStrike" dirty="0">
                        <a:solidFill>
                          <a:srgbClr val="4A4A4A"/>
                        </a:solidFill>
                        <a:effectLst/>
                        <a:latin typeface="Calibri"/>
                      </a:endParaRPr>
                    </a:p>
                  </a:txBody>
                  <a:tcPr marL="9376" marR="9376" marT="937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7190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«Бухарский нефтеперерабатывающий завод»</a:t>
                      </a:r>
                      <a:endParaRPr lang="ru-RU" sz="1600" b="1" i="0" u="none" strike="noStrike" dirty="0">
                        <a:solidFill>
                          <a:srgbClr val="4A4A4A"/>
                        </a:solidFill>
                        <a:effectLst/>
                        <a:latin typeface="Calibri"/>
                      </a:endParaRPr>
                    </a:p>
                  </a:txBody>
                  <a:tcPr marL="84383" marR="9376" marT="937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smtClean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0,47</a:t>
                      </a:r>
                      <a:endParaRPr lang="ru-RU" sz="1400" b="0" i="0" u="none" strike="noStrike" dirty="0">
                        <a:solidFill>
                          <a:srgbClr val="4A4A4A"/>
                        </a:solidFill>
                        <a:effectLst/>
                        <a:latin typeface="Calibri"/>
                      </a:endParaRPr>
                    </a:p>
                  </a:txBody>
                  <a:tcPr marL="9376" marR="9376" marT="937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63872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Portfel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uz-Latn-UZ" sz="2200" b="1" dirty="0" smtClean="0">
                <a:solidFill>
                  <a:srgbClr val="003F82"/>
                </a:solidFill>
                <a:latin typeface="+mn-lt"/>
              </a:rPr>
              <a:t>riski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777427" y="1117569"/>
            <a:ext cx="5589147" cy="3463068"/>
            <a:chOff x="183691" y="1117569"/>
            <a:chExt cx="5589147" cy="3463068"/>
          </a:xfrm>
        </p:grpSpPr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183692" y="1998878"/>
              <a:ext cx="5175118" cy="355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95000"/>
                </a:lnSpc>
                <a:spcBef>
                  <a:spcPts val="0"/>
                </a:spcBef>
                <a:spcAft>
                  <a:spcPts val="300"/>
                </a:spcAft>
                <a:buClr>
                  <a:srgbClr val="4F4C06"/>
                </a:buClr>
              </a:pPr>
              <a:r>
                <a:rPr lang="en-GB" altLang="ru-RU" sz="1800" dirty="0" err="1">
                  <a:solidFill>
                    <a:srgbClr val="003F82"/>
                  </a:solidFill>
                  <a:latin typeface="+mn-lt"/>
                </a:rPr>
                <a:t>Portfel</a:t>
              </a:r>
              <a:r>
                <a:rPr lang="en-GB" altLang="ru-RU" sz="18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1800" dirty="0" err="1">
                  <a:solidFill>
                    <a:srgbClr val="003F82"/>
                  </a:solidFill>
                  <a:latin typeface="+mn-lt"/>
                </a:rPr>
                <a:t>riski</a:t>
              </a:r>
              <a:r>
                <a:rPr lang="en-GB" altLang="ru-RU" sz="18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1800" dirty="0" err="1">
                  <a:solidFill>
                    <a:srgbClr val="003F82"/>
                  </a:solidFill>
                  <a:latin typeface="+mn-lt"/>
                </a:rPr>
                <a:t>quyidagi</a:t>
              </a:r>
              <a:r>
                <a:rPr lang="en-GB" altLang="ru-RU" sz="1800" dirty="0">
                  <a:solidFill>
                    <a:srgbClr val="003F82"/>
                  </a:solidFill>
                  <a:latin typeface="+mn-lt"/>
                </a:rPr>
                <a:t> formula </a:t>
              </a:r>
              <a:r>
                <a:rPr lang="en-GB" altLang="ru-RU" sz="1800" dirty="0" err="1">
                  <a:solidFill>
                    <a:srgbClr val="003F82"/>
                  </a:solidFill>
                  <a:latin typeface="+mn-lt"/>
                </a:rPr>
                <a:t>bo'yicha</a:t>
              </a:r>
              <a:r>
                <a:rPr lang="en-GB" altLang="ru-RU" sz="18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1800" dirty="0" err="1">
                  <a:solidFill>
                    <a:srgbClr val="003F82"/>
                  </a:solidFill>
                  <a:latin typeface="+mn-lt"/>
                </a:rPr>
                <a:t>hisoblanadi</a:t>
              </a:r>
              <a:r>
                <a:rPr lang="en-GB" altLang="ru-RU" sz="1800" dirty="0">
                  <a:solidFill>
                    <a:srgbClr val="003F82"/>
                  </a:solidFill>
                  <a:latin typeface="+mn-lt"/>
                </a:rPr>
                <a:t>:</a:t>
              </a:r>
              <a:endParaRPr lang="ru-RU" altLang="ru-RU" sz="1800" dirty="0">
                <a:solidFill>
                  <a:srgbClr val="003F82"/>
                </a:solidFill>
                <a:latin typeface="+mn-lt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183691" y="1117569"/>
              <a:ext cx="5589147" cy="842423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en-GB" sz="1700" b="1" dirty="0" err="1">
                  <a:solidFill>
                    <a:srgbClr val="FFC000"/>
                  </a:solidFill>
                </a:rPr>
                <a:t>Portfel</a:t>
              </a:r>
              <a:r>
                <a:rPr lang="en-GB" sz="1700" b="1" dirty="0">
                  <a:solidFill>
                    <a:srgbClr val="FFC000"/>
                  </a:solidFill>
                </a:rPr>
                <a:t> </a:t>
              </a:r>
              <a:r>
                <a:rPr lang="en-GB" sz="1700" b="1" dirty="0" err="1">
                  <a:solidFill>
                    <a:srgbClr val="FFC000"/>
                  </a:solidFill>
                </a:rPr>
                <a:t>riski</a:t>
              </a:r>
              <a:r>
                <a:rPr lang="en-GB" sz="1700" b="1" dirty="0">
                  <a:solidFill>
                    <a:srgbClr val="FFC000"/>
                  </a:solidFill>
                </a:rPr>
                <a:t> </a:t>
              </a:r>
              <a:r>
                <a:rPr lang="en-GB" sz="1700" b="1" dirty="0" err="1">
                  <a:solidFill>
                    <a:srgbClr val="FFC000"/>
                  </a:solidFill>
                </a:rPr>
                <a:t>har</a:t>
              </a:r>
              <a:r>
                <a:rPr lang="en-GB" sz="1700" b="1" dirty="0">
                  <a:solidFill>
                    <a:srgbClr val="FFC000"/>
                  </a:solidFill>
                </a:rPr>
                <a:t> </a:t>
              </a:r>
              <a:r>
                <a:rPr lang="en-GB" sz="1700" b="1" dirty="0" err="1">
                  <a:solidFill>
                    <a:srgbClr val="FFC000"/>
                  </a:solidFill>
                </a:rPr>
                <a:t>bir</a:t>
              </a:r>
              <a:r>
                <a:rPr lang="en-GB" sz="1700" b="1" dirty="0">
                  <a:solidFill>
                    <a:srgbClr val="FFC000"/>
                  </a:solidFill>
                </a:rPr>
                <a:t> </a:t>
              </a:r>
              <a:r>
                <a:rPr lang="en-GB" sz="1700" b="1" dirty="0" err="1">
                  <a:solidFill>
                    <a:srgbClr val="FFC000"/>
                  </a:solidFill>
                </a:rPr>
                <a:t>aktiv</a:t>
              </a:r>
              <a:r>
                <a:rPr lang="en-GB" sz="1700" b="1" dirty="0">
                  <a:solidFill>
                    <a:srgbClr val="FFC000"/>
                  </a:solidFill>
                </a:rPr>
                <a:t> </a:t>
              </a:r>
              <a:r>
                <a:rPr lang="en-GB" sz="1700" b="1" dirty="0" err="1">
                  <a:solidFill>
                    <a:srgbClr val="FFC000"/>
                  </a:solidFill>
                </a:rPr>
                <a:t>uchun</a:t>
              </a:r>
              <a:r>
                <a:rPr lang="en-GB" sz="1700" b="1" dirty="0">
                  <a:solidFill>
                    <a:srgbClr val="FFC000"/>
                  </a:solidFill>
                </a:rPr>
                <a:t> individual b </a:t>
              </a:r>
              <a:r>
                <a:rPr lang="en-GB" sz="1700" b="1" dirty="0" err="1">
                  <a:solidFill>
                    <a:srgbClr val="FFC000"/>
                  </a:solidFill>
                </a:rPr>
                <a:t>ning</a:t>
              </a:r>
              <a:r>
                <a:rPr lang="en-GB" sz="1700" b="1" dirty="0">
                  <a:solidFill>
                    <a:srgbClr val="FFC000"/>
                  </a:solidFill>
                </a:rPr>
                <a:t> </a:t>
              </a:r>
              <a:r>
                <a:rPr lang="en-GB" sz="1700" b="1" dirty="0" err="1">
                  <a:solidFill>
                    <a:srgbClr val="FFC000"/>
                  </a:solidFill>
                </a:rPr>
                <a:t>o'rtacha</a:t>
              </a:r>
              <a:r>
                <a:rPr lang="en-GB" sz="1700" b="1" dirty="0">
                  <a:solidFill>
                    <a:srgbClr val="FFC000"/>
                  </a:solidFill>
                </a:rPr>
                <a:t> </a:t>
              </a:r>
              <a:r>
                <a:rPr lang="en-GB" sz="1700" b="1" dirty="0" err="1">
                  <a:solidFill>
                    <a:srgbClr val="FFC000"/>
                  </a:solidFill>
                </a:rPr>
                <a:t>og'irlikdagi</a:t>
              </a:r>
              <a:r>
                <a:rPr lang="en-GB" sz="1700" b="1" dirty="0">
                  <a:solidFill>
                    <a:srgbClr val="FFC000"/>
                  </a:solidFill>
                </a:rPr>
                <a:t> b </a:t>
              </a:r>
              <a:r>
                <a:rPr lang="en-GB" sz="1700" b="1" dirty="0" err="1">
                  <a:solidFill>
                    <a:srgbClr val="FFC000"/>
                  </a:solidFill>
                </a:rPr>
                <a:t>koeffitsienti</a:t>
              </a:r>
              <a:r>
                <a:rPr lang="en-GB" sz="1700" b="1" dirty="0">
                  <a:solidFill>
                    <a:srgbClr val="FFC000"/>
                  </a:solidFill>
                </a:rPr>
                <a:t> </a:t>
              </a:r>
              <a:r>
                <a:rPr lang="en-GB" sz="1700" b="1" dirty="0" err="1">
                  <a:solidFill>
                    <a:srgbClr val="FFC000"/>
                  </a:solidFill>
                </a:rPr>
                <a:t>va</a:t>
              </a:r>
              <a:r>
                <a:rPr lang="en-GB" sz="1700" b="1" dirty="0">
                  <a:solidFill>
                    <a:srgbClr val="FFC000"/>
                  </a:solidFill>
                </a:rPr>
                <a:t> </a:t>
              </a:r>
              <a:r>
                <a:rPr lang="en-GB" sz="1700" b="1" dirty="0" err="1">
                  <a:solidFill>
                    <a:srgbClr val="FFC000"/>
                  </a:solidFill>
                </a:rPr>
                <a:t>ularning</a:t>
              </a:r>
              <a:r>
                <a:rPr lang="en-GB" sz="1700" b="1" dirty="0">
                  <a:solidFill>
                    <a:srgbClr val="FFC000"/>
                  </a:solidFill>
                </a:rPr>
                <a:t> </a:t>
              </a:r>
              <a:r>
                <a:rPr lang="en-GB" sz="1700" b="1" dirty="0" err="1">
                  <a:solidFill>
                    <a:srgbClr val="FFC000"/>
                  </a:solidFill>
                </a:rPr>
                <a:t>portfeldagi</a:t>
              </a:r>
              <a:r>
                <a:rPr lang="en-GB" sz="1700" b="1" dirty="0">
                  <a:solidFill>
                    <a:srgbClr val="FFC000"/>
                  </a:solidFill>
                </a:rPr>
                <a:t> </a:t>
              </a:r>
              <a:r>
                <a:rPr lang="en-GB" sz="1700" b="1" dirty="0" err="1">
                  <a:solidFill>
                    <a:srgbClr val="FFC000"/>
                  </a:solidFill>
                </a:rPr>
                <a:t>ulushi</a:t>
              </a:r>
              <a:r>
                <a:rPr lang="en-GB" sz="1700" b="1" dirty="0">
                  <a:solidFill>
                    <a:srgbClr val="FFC000"/>
                  </a:solidFill>
                </a:rPr>
                <a:t> </a:t>
              </a:r>
              <a:r>
                <a:rPr lang="en-GB" sz="1700" b="1" dirty="0" err="1">
                  <a:solidFill>
                    <a:srgbClr val="FFC000"/>
                  </a:solidFill>
                </a:rPr>
                <a:t>bilan</a:t>
              </a:r>
              <a:r>
                <a:rPr lang="en-GB" sz="1700" b="1" dirty="0">
                  <a:solidFill>
                    <a:srgbClr val="FFC000"/>
                  </a:solidFill>
                </a:rPr>
                <a:t> </a:t>
              </a:r>
              <a:r>
                <a:rPr lang="en-GB" sz="1700" b="1" dirty="0" err="1">
                  <a:solidFill>
                    <a:srgbClr val="FFC000"/>
                  </a:solidFill>
                </a:rPr>
                <a:t>belgilanadi</a:t>
              </a:r>
              <a:r>
                <a:rPr lang="en-GB" sz="1700" b="1" dirty="0">
                  <a:solidFill>
                    <a:srgbClr val="FFC000"/>
                  </a:solidFill>
                </a:rPr>
                <a:t>.</a:t>
              </a:r>
              <a:endParaRPr lang="ru-RU" sz="17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Rectangle 7"/>
            <p:cNvSpPr>
              <a:spLocks noChangeArrowheads="1"/>
            </p:cNvSpPr>
            <p:nvPr/>
          </p:nvSpPr>
          <p:spPr bwMode="auto">
            <a:xfrm>
              <a:off x="649422" y="3448019"/>
              <a:ext cx="4573375" cy="11326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ts val="400"/>
                </a:spcBef>
              </a:pPr>
              <a:r>
                <a:rPr lang="ru-RU" altLang="ru-RU" sz="1600" i="1" dirty="0">
                  <a:solidFill>
                    <a:srgbClr val="003F82"/>
                  </a:solidFill>
                  <a:cs typeface="Times New Roman" pitchFamily="18" charset="0"/>
                </a:rPr>
                <a:t>β</a:t>
              </a:r>
              <a:r>
                <a:rPr lang="ru-RU" altLang="ru-RU" sz="1600" i="1" baseline="-25000" dirty="0">
                  <a:solidFill>
                    <a:srgbClr val="003F82"/>
                  </a:solidFill>
                </a:rPr>
                <a:t>Р</a:t>
              </a:r>
              <a:r>
                <a:rPr lang="ru-RU" altLang="ru-RU" sz="1600" b="0" i="1" dirty="0">
                  <a:solidFill>
                    <a:srgbClr val="003F82"/>
                  </a:solidFill>
                  <a:latin typeface="+mn-lt"/>
                </a:rPr>
                <a:t> – </a:t>
              </a:r>
              <a:r>
                <a:rPr lang="sv-SE" altLang="ru-RU" sz="1600" b="0" i="1" dirty="0">
                  <a:solidFill>
                    <a:srgbClr val="003F82"/>
                  </a:solidFill>
                  <a:latin typeface="+mn-lt"/>
                </a:rPr>
                <a:t>n ta aktivdan iborat portfelning </a:t>
              </a:r>
              <a:r>
                <a:rPr lang="sv-SE" altLang="ru-RU" sz="1600" b="0" i="1" dirty="0" smtClean="0">
                  <a:solidFill>
                    <a:srgbClr val="003F82"/>
                  </a:solidFill>
                  <a:latin typeface="+mn-lt"/>
                </a:rPr>
                <a:t>beta</a:t>
              </a:r>
              <a:r>
                <a:rPr lang="uz-Latn-UZ" altLang="ru-RU" sz="1600" b="0" i="1" dirty="0" smtClean="0">
                  <a:solidFill>
                    <a:srgbClr val="003F82"/>
                  </a:solidFill>
                  <a:latin typeface="+mn-lt"/>
                </a:rPr>
                <a:t> koeff.</a:t>
              </a:r>
              <a:endParaRPr lang="ru-RU" altLang="ru-RU" sz="1600" b="0" i="1" dirty="0">
                <a:solidFill>
                  <a:srgbClr val="003F82"/>
                </a:solidFill>
                <a:latin typeface="+mn-lt"/>
              </a:endParaRPr>
            </a:p>
            <a:p>
              <a:pPr eaLnBrk="1" hangingPunct="1">
                <a:lnSpc>
                  <a:spcPct val="90000"/>
                </a:lnSpc>
                <a:spcBef>
                  <a:spcPts val="400"/>
                </a:spcBef>
              </a:pPr>
              <a:r>
                <a:rPr lang="ru-RU" altLang="ru-RU" sz="1600" i="1" dirty="0">
                  <a:solidFill>
                    <a:srgbClr val="003F82"/>
                  </a:solidFill>
                  <a:cs typeface="Times New Roman" pitchFamily="18" charset="0"/>
                </a:rPr>
                <a:t>β</a:t>
              </a:r>
              <a:r>
                <a:rPr lang="en-US" altLang="ru-RU" sz="1600" i="1" baseline="-25000" dirty="0">
                  <a:solidFill>
                    <a:srgbClr val="003F82"/>
                  </a:solidFill>
                </a:rPr>
                <a:t>i</a:t>
              </a:r>
              <a:r>
                <a:rPr lang="ru-RU" altLang="ru-RU" sz="1600" b="0" i="1" dirty="0">
                  <a:solidFill>
                    <a:srgbClr val="003F82"/>
                  </a:solidFill>
                  <a:latin typeface="+mn-lt"/>
                </a:rPr>
                <a:t> – </a:t>
              </a:r>
              <a:r>
                <a:rPr lang="en-GB" altLang="ru-RU" sz="1600" b="0" i="1" dirty="0" err="1">
                  <a:solidFill>
                    <a:srgbClr val="003F82"/>
                  </a:solidFill>
                  <a:latin typeface="+mn-lt"/>
                </a:rPr>
                <a:t>i-aktivning</a:t>
              </a:r>
              <a:r>
                <a:rPr lang="en-GB" altLang="ru-RU" sz="1600" b="0" i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1600" b="0" i="1" dirty="0" smtClean="0">
                  <a:solidFill>
                    <a:srgbClr val="003F82"/>
                  </a:solidFill>
                  <a:latin typeface="+mn-lt"/>
                </a:rPr>
                <a:t>beta</a:t>
              </a:r>
              <a:r>
                <a:rPr lang="uz-Latn-UZ" altLang="ru-RU" sz="1600" b="0" i="1" dirty="0" smtClean="0">
                  <a:solidFill>
                    <a:srgbClr val="003F82"/>
                  </a:solidFill>
                  <a:latin typeface="+mn-lt"/>
                </a:rPr>
                <a:t> koeff</a:t>
              </a:r>
              <a:endParaRPr lang="ru-RU" altLang="ru-RU" sz="1600" b="0" i="1" dirty="0">
                <a:solidFill>
                  <a:srgbClr val="003F82"/>
                </a:solidFill>
                <a:latin typeface="+mn-lt"/>
              </a:endParaRPr>
            </a:p>
            <a:p>
              <a:pPr eaLnBrk="1" hangingPunct="1">
                <a:lnSpc>
                  <a:spcPct val="90000"/>
                </a:lnSpc>
                <a:spcBef>
                  <a:spcPts val="400"/>
                </a:spcBef>
              </a:pPr>
              <a:r>
                <a:rPr lang="en-US" altLang="ru-RU" sz="1600" i="1" dirty="0">
                  <a:solidFill>
                    <a:srgbClr val="003F82"/>
                  </a:solidFill>
                </a:rPr>
                <a:t>q</a:t>
              </a:r>
              <a:r>
                <a:rPr lang="en-US" altLang="ru-RU" sz="1600" i="1" baseline="-25000" dirty="0">
                  <a:solidFill>
                    <a:srgbClr val="003F82"/>
                  </a:solidFill>
                </a:rPr>
                <a:t>i</a:t>
              </a:r>
              <a:r>
                <a:rPr lang="ru-RU" altLang="ru-RU" sz="1600" b="0" i="1" dirty="0">
                  <a:solidFill>
                    <a:srgbClr val="003F82"/>
                  </a:solidFill>
                  <a:latin typeface="+mn-lt"/>
                </a:rPr>
                <a:t> – </a:t>
              </a:r>
              <a:r>
                <a:rPr lang="en-GB" altLang="ru-RU" sz="1600" b="0" i="1" dirty="0" err="1">
                  <a:solidFill>
                    <a:srgbClr val="003F82"/>
                  </a:solidFill>
                  <a:latin typeface="+mn-lt"/>
                </a:rPr>
                <a:t>portfeldagi</a:t>
              </a:r>
              <a:r>
                <a:rPr lang="en-GB" altLang="ru-RU" sz="1600" b="0" i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1600" b="0" i="1" dirty="0" err="1">
                  <a:solidFill>
                    <a:srgbClr val="003F82"/>
                  </a:solidFill>
                  <a:latin typeface="+mn-lt"/>
                </a:rPr>
                <a:t>i-aktivning</a:t>
              </a:r>
              <a:r>
                <a:rPr lang="en-GB" altLang="ru-RU" sz="1600" b="0" i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1600" b="0" i="1" dirty="0" err="1">
                  <a:solidFill>
                    <a:srgbClr val="003F82"/>
                  </a:solidFill>
                  <a:latin typeface="+mn-lt"/>
                </a:rPr>
                <a:t>ulushi</a:t>
              </a:r>
              <a:endParaRPr lang="ru-RU" altLang="ru-RU" sz="1600" b="0" i="1" dirty="0">
                <a:solidFill>
                  <a:srgbClr val="003F82"/>
                </a:solidFill>
                <a:latin typeface="+mn-lt"/>
              </a:endParaRPr>
            </a:p>
            <a:p>
              <a:pPr eaLnBrk="1" hangingPunct="1">
                <a:lnSpc>
                  <a:spcPct val="90000"/>
                </a:lnSpc>
                <a:spcBef>
                  <a:spcPts val="400"/>
                </a:spcBef>
              </a:pPr>
              <a:r>
                <a:rPr lang="en-US" altLang="ru-RU" sz="1600" i="1" dirty="0">
                  <a:solidFill>
                    <a:srgbClr val="003F82"/>
                  </a:solidFill>
                </a:rPr>
                <a:t>i</a:t>
              </a:r>
              <a:r>
                <a:rPr lang="ru-RU" altLang="ru-RU" sz="1600" dirty="0">
                  <a:solidFill>
                    <a:srgbClr val="003F82"/>
                  </a:solidFill>
                </a:rPr>
                <a:t> = 1,2,3 ….</a:t>
              </a:r>
              <a:r>
                <a:rPr lang="en-US" altLang="ru-RU" sz="1600" i="1" dirty="0">
                  <a:solidFill>
                    <a:srgbClr val="003F82"/>
                  </a:solidFill>
                </a:rPr>
                <a:t>n</a:t>
              </a:r>
              <a:r>
                <a:rPr lang="ru-RU" altLang="ru-RU" sz="1600" i="1" dirty="0">
                  <a:solidFill>
                    <a:srgbClr val="003F82"/>
                  </a:solidFill>
                </a:rPr>
                <a:t> </a:t>
              </a:r>
              <a:r>
                <a:rPr lang="ru-RU" altLang="ru-RU" sz="1600" b="0" i="1" dirty="0">
                  <a:solidFill>
                    <a:srgbClr val="003F82"/>
                  </a:solidFill>
                </a:rPr>
                <a:t>– </a:t>
              </a:r>
              <a:r>
                <a:rPr lang="en-GB" altLang="ru-RU" sz="1600" b="0" i="1" dirty="0" err="1">
                  <a:solidFill>
                    <a:srgbClr val="003F82"/>
                  </a:solidFill>
                  <a:latin typeface="+mn-lt"/>
                </a:rPr>
                <a:t>portfeldagi</a:t>
              </a:r>
              <a:r>
                <a:rPr lang="en-GB" altLang="ru-RU" sz="1600" b="0" i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1600" b="0" i="1" dirty="0" err="1">
                  <a:solidFill>
                    <a:srgbClr val="003F82"/>
                  </a:solidFill>
                  <a:latin typeface="+mn-lt"/>
                </a:rPr>
                <a:t>aktivlar</a:t>
              </a:r>
              <a:r>
                <a:rPr lang="en-GB" altLang="ru-RU" sz="1600" b="0" i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1600" b="0" i="1" dirty="0" err="1">
                  <a:solidFill>
                    <a:srgbClr val="003F82"/>
                  </a:solidFill>
                  <a:latin typeface="+mn-lt"/>
                </a:rPr>
                <a:t>soni</a:t>
              </a:r>
              <a:endParaRPr lang="ru-RU" altLang="ru-RU" sz="1600" b="0" i="1" dirty="0">
                <a:solidFill>
                  <a:srgbClr val="003F82"/>
                </a:solidFill>
                <a:latin typeface="+mn-lt"/>
              </a:endParaRPr>
            </a:p>
          </p:txBody>
        </p:sp>
        <p:grpSp>
          <p:nvGrpSpPr>
            <p:cNvPr id="4" name="Группа 3"/>
            <p:cNvGrpSpPr/>
            <p:nvPr/>
          </p:nvGrpSpPr>
          <p:grpSpPr>
            <a:xfrm>
              <a:off x="1257439" y="2420579"/>
              <a:ext cx="2750275" cy="822598"/>
              <a:chOff x="1257439" y="2384492"/>
              <a:chExt cx="2750275" cy="822598"/>
            </a:xfrm>
          </p:grpSpPr>
          <p:grpSp>
            <p:nvGrpSpPr>
              <p:cNvPr id="9" name="Группа 8"/>
              <p:cNvGrpSpPr/>
              <p:nvPr/>
            </p:nvGrpSpPr>
            <p:grpSpPr>
              <a:xfrm>
                <a:off x="1257439" y="2384492"/>
                <a:ext cx="2750275" cy="822598"/>
                <a:chOff x="287080" y="1159140"/>
                <a:chExt cx="4412511" cy="889378"/>
              </a:xfrm>
            </p:grpSpPr>
            <p:sp>
              <p:nvSpPr>
                <p:cNvPr id="10" name="Прямоугольник 9"/>
                <p:cNvSpPr/>
                <p:nvPr/>
              </p:nvSpPr>
              <p:spPr>
                <a:xfrm>
                  <a:off x="612540" y="1170982"/>
                  <a:ext cx="4087049" cy="877536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sz="2000" i="1" dirty="0"/>
                </a:p>
              </p:txBody>
            </p:sp>
            <p:sp>
              <p:nvSpPr>
                <p:cNvPr id="11" name="Прямоугольник 10"/>
                <p:cNvSpPr/>
                <p:nvPr/>
              </p:nvSpPr>
              <p:spPr>
                <a:xfrm>
                  <a:off x="287080" y="1159140"/>
                  <a:ext cx="4412511" cy="43159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 eaLnBrk="1" hangingPunct="1">
                    <a:lnSpc>
                      <a:spcPct val="90000"/>
                    </a:lnSpc>
                    <a:buFontTx/>
                    <a:buNone/>
                  </a:pPr>
                  <a:endParaRPr lang="ru-RU" sz="1700" i="1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graphicFrame>
            <p:nvGraphicFramePr>
              <p:cNvPr id="2" name="Объект 1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16907172"/>
                  </p:ext>
                </p:extLst>
              </p:nvPr>
            </p:nvGraphicFramePr>
            <p:xfrm>
              <a:off x="1648483" y="2423625"/>
              <a:ext cx="2171042" cy="7201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3597" name="Формула" r:id="rId3" imgW="990170" imgH="431613" progId="Equation.3">
                      <p:embed/>
                    </p:oleObj>
                  </mc:Choice>
                  <mc:Fallback>
                    <p:oleObj name="Формула" r:id="rId3" imgW="990170" imgH="431613" progId="Equation.3">
                      <p:embed/>
                      <p:pic>
                        <p:nvPicPr>
                          <p:cNvPr id="0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648483" y="2423625"/>
                            <a:ext cx="2171042" cy="7201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</p:spTree>
    <p:extLst>
      <p:ext uri="{BB962C8B-B14F-4D97-AF65-F5344CB8AC3E}">
        <p14:creationId xmlns:p14="http://schemas.microsoft.com/office/powerpoint/2010/main" val="2107744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Portfel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tuzilishi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593930"/>
              </p:ext>
            </p:extLst>
          </p:nvPr>
        </p:nvGraphicFramePr>
        <p:xfrm>
          <a:off x="2019374" y="1648047"/>
          <a:ext cx="5105252" cy="2101628"/>
        </p:xfrm>
        <a:graphic>
          <a:graphicData uri="http://schemas.openxmlformats.org/drawingml/2006/table">
            <a:tbl>
              <a:tblPr/>
              <a:tblGrid>
                <a:gridCol w="143701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652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3108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7187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7205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8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Aktivlar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8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Aktiv</a:t>
                      </a:r>
                      <a:r>
                        <a:rPr lang="en-GB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8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qiymati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8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Aktivlarning</a:t>
                      </a:r>
                      <a:r>
                        <a:rPr lang="en-GB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8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ulushi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β</a:t>
                      </a:r>
                      <a:r>
                        <a:rPr kumimoji="0" lang="en-US" sz="1800" b="1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</a:t>
                      </a:r>
                      <a:endParaRPr kumimoji="0" lang="ru-RU" sz="18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В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0,95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С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400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Д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300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 rtl="0" fontAlgn="ctr"/>
                      <a:r>
                        <a:rPr lang="uz-Latn-UZ" sz="16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Jami</a:t>
                      </a:r>
                      <a:endParaRPr lang="ru-RU" sz="1600" b="1" i="0" u="none" strike="noStrike" dirty="0">
                        <a:solidFill>
                          <a:srgbClr val="4A4A4A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 0,87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882102" y="4248901"/>
            <a:ext cx="5549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cs typeface="Times New Roman" pitchFamily="18" charset="0"/>
              </a:rPr>
              <a:t>β</a:t>
            </a:r>
            <a:r>
              <a:rPr lang="ru-RU" altLang="ru-RU" b="1" i="1" baseline="-25000" dirty="0">
                <a:latin typeface="Times New Roman" pitchFamily="18" charset="0"/>
                <a:cs typeface="Times New Roman" pitchFamily="18" charset="0"/>
              </a:rPr>
              <a:t>р </a:t>
            </a:r>
            <a:r>
              <a:rPr lang="ru-RU" altLang="ru-RU" b="1" dirty="0">
                <a:latin typeface="Times New Roman" pitchFamily="18" charset="0"/>
              </a:rPr>
              <a:t>= 0,8 </a:t>
            </a:r>
            <a:r>
              <a:rPr lang="ru-RU" altLang="ru-RU" b="1" dirty="0">
                <a:latin typeface="Times New Roman" pitchFamily="18" charset="0"/>
                <a:sym typeface="Symbol" pitchFamily="18" charset="2"/>
              </a:rPr>
              <a:t> </a:t>
            </a:r>
            <a:r>
              <a:rPr lang="ru-RU" altLang="ru-RU" b="1" dirty="0">
                <a:latin typeface="Times New Roman" pitchFamily="18" charset="0"/>
              </a:rPr>
              <a:t>0,1 + 0,95 </a:t>
            </a:r>
            <a:r>
              <a:rPr lang="ru-RU" altLang="ru-RU" b="1" dirty="0">
                <a:latin typeface="Times New Roman" pitchFamily="18" charset="0"/>
                <a:sym typeface="Symbol" pitchFamily="18" charset="2"/>
              </a:rPr>
              <a:t> </a:t>
            </a:r>
            <a:r>
              <a:rPr lang="ru-RU" altLang="ru-RU" b="1" dirty="0">
                <a:latin typeface="Times New Roman" pitchFamily="18" charset="0"/>
              </a:rPr>
              <a:t>0,2 + 0,6 </a:t>
            </a:r>
            <a:r>
              <a:rPr lang="ru-RU" altLang="ru-RU" b="1" dirty="0">
                <a:latin typeface="Times New Roman" pitchFamily="18" charset="0"/>
                <a:sym typeface="Symbol" pitchFamily="18" charset="2"/>
              </a:rPr>
              <a:t> </a:t>
            </a:r>
            <a:r>
              <a:rPr lang="ru-RU" altLang="ru-RU" b="1" dirty="0">
                <a:latin typeface="Times New Roman" pitchFamily="18" charset="0"/>
              </a:rPr>
              <a:t>0,4 + 1,2 </a:t>
            </a:r>
            <a:r>
              <a:rPr lang="ru-RU" altLang="ru-RU" b="1" dirty="0">
                <a:latin typeface="Times New Roman" pitchFamily="18" charset="0"/>
                <a:sym typeface="Symbol" pitchFamily="18" charset="2"/>
              </a:rPr>
              <a:t> </a:t>
            </a:r>
            <a:r>
              <a:rPr lang="ru-RU" altLang="ru-RU" b="1" dirty="0">
                <a:latin typeface="Times New Roman" pitchFamily="18" charset="0"/>
              </a:rPr>
              <a:t>0,3 = 0,87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51282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Xavfsizlik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bozori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liniyasi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(SML) -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talab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qilinadigan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daromad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xavf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o'rtasidagi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munosabatni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aks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ettiradi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1226032" y="1342198"/>
            <a:ext cx="6163356" cy="3312526"/>
            <a:chOff x="-432407" y="1342198"/>
            <a:chExt cx="6163356" cy="3312526"/>
          </a:xfrm>
        </p:grpSpPr>
        <p:grpSp>
          <p:nvGrpSpPr>
            <p:cNvPr id="2" name="Группа 1"/>
            <p:cNvGrpSpPr/>
            <p:nvPr/>
          </p:nvGrpSpPr>
          <p:grpSpPr>
            <a:xfrm>
              <a:off x="-432407" y="1342198"/>
              <a:ext cx="6163356" cy="3312526"/>
              <a:chOff x="-432407" y="1342198"/>
              <a:chExt cx="6163356" cy="3312526"/>
            </a:xfrm>
          </p:grpSpPr>
          <p:grpSp>
            <p:nvGrpSpPr>
              <p:cNvPr id="24" name="Group 2"/>
              <p:cNvGrpSpPr>
                <a:grpSpLocks/>
              </p:cNvGrpSpPr>
              <p:nvPr/>
            </p:nvGrpSpPr>
            <p:grpSpPr bwMode="auto">
              <a:xfrm>
                <a:off x="-432407" y="1342198"/>
                <a:ext cx="6163356" cy="3312526"/>
                <a:chOff x="-345" y="818"/>
                <a:chExt cx="6005" cy="2370"/>
              </a:xfrm>
            </p:grpSpPr>
            <p:sp>
              <p:nvSpPr>
                <p:cNvPr id="25" name="Line 3"/>
                <p:cNvSpPr>
                  <a:spLocks noChangeShapeType="1"/>
                </p:cNvSpPr>
                <p:nvPr/>
              </p:nvSpPr>
              <p:spPr bwMode="auto">
                <a:xfrm flipV="1">
                  <a:off x="1448" y="818"/>
                  <a:ext cx="0" cy="2112"/>
                </a:xfrm>
                <a:prstGeom prst="line">
                  <a:avLst/>
                </a:prstGeom>
                <a:ln>
                  <a:headEnd/>
                  <a:tailEnd type="triangle" w="med" len="med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6" name="Line 4"/>
                <p:cNvSpPr>
                  <a:spLocks noChangeShapeType="1"/>
                </p:cNvSpPr>
                <p:nvPr/>
              </p:nvSpPr>
              <p:spPr bwMode="auto">
                <a:xfrm>
                  <a:off x="1448" y="2918"/>
                  <a:ext cx="3900" cy="0"/>
                </a:xfrm>
                <a:prstGeom prst="line">
                  <a:avLst/>
                </a:prstGeom>
                <a:ln>
                  <a:headEnd/>
                  <a:tailEnd type="triangle" w="med" len="med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7" name="Line 5"/>
                <p:cNvSpPr>
                  <a:spLocks noChangeShapeType="1"/>
                </p:cNvSpPr>
                <p:nvPr/>
              </p:nvSpPr>
              <p:spPr bwMode="auto">
                <a:xfrm flipV="1">
                  <a:off x="1448" y="1152"/>
                  <a:ext cx="2541" cy="1041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8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2176" y="2913"/>
                  <a:ext cx="67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altLang="ru-RU" sz="2000" b="0" i="1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cs typeface="Arial" charset="0"/>
                    </a:rPr>
                    <a:t>β</a:t>
                  </a:r>
                  <a:r>
                    <a:rPr kumimoji="0" lang="en-US" altLang="ru-RU" sz="2000" b="0" i="1" u="none" strike="noStrike" kern="0" cap="none" spc="0" normalizeH="0" baseline="-2500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</a:rPr>
                    <a:t>m</a:t>
                  </a:r>
                  <a:endParaRPr kumimoji="0" lang="ru-RU" altLang="ru-RU" sz="20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</a:endParaRPr>
                </a:p>
              </p:txBody>
            </p:sp>
            <p:sp>
              <p:nvSpPr>
                <p:cNvPr id="30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363" y="1057"/>
                  <a:ext cx="364" cy="25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ru-RU" sz="2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</a:rPr>
                    <a:t>+</a:t>
                  </a:r>
                  <a:endParaRPr kumimoji="0" lang="ru-RU" altLang="ru-RU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</a:endParaRPr>
                </a:p>
              </p:txBody>
            </p:sp>
            <p:sp>
              <p:nvSpPr>
                <p:cNvPr id="31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1084" y="2049"/>
                  <a:ext cx="416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ru-RU" sz="2000" b="0" i="1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</a:rPr>
                    <a:t>r</a:t>
                  </a:r>
                  <a:r>
                    <a:rPr kumimoji="0" lang="en-US" altLang="ru-RU" sz="2000" b="0" i="1" u="none" strike="noStrike" kern="0" cap="none" spc="0" normalizeH="0" baseline="-2500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</a:rPr>
                    <a:t>f</a:t>
                  </a:r>
                  <a:endParaRPr kumimoji="0" lang="ru-RU" altLang="ru-RU" sz="20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</a:endParaRPr>
                </a:p>
              </p:txBody>
            </p:sp>
            <p:sp>
              <p:nvSpPr>
                <p:cNvPr id="32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1448" y="2193"/>
                  <a:ext cx="988" cy="0"/>
                </a:xfrm>
                <a:prstGeom prst="line">
                  <a:avLst/>
                </a:prstGeom>
                <a:ln w="15875">
                  <a:solidFill>
                    <a:schemeClr val="tx1">
                      <a:lumMod val="65000"/>
                      <a:lumOff val="35000"/>
                    </a:schemeClr>
                  </a:solidFill>
                  <a:prstDash val="sysDash"/>
                  <a:headEnd/>
                  <a:tailEnd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4" name="Line 12"/>
                <p:cNvSpPr>
                  <a:spLocks noChangeShapeType="1"/>
                </p:cNvSpPr>
                <p:nvPr/>
              </p:nvSpPr>
              <p:spPr bwMode="auto">
                <a:xfrm flipH="1">
                  <a:off x="1448" y="1780"/>
                  <a:ext cx="988" cy="0"/>
                </a:xfrm>
                <a:prstGeom prst="line">
                  <a:avLst/>
                </a:prstGeom>
                <a:ln w="15875">
                  <a:solidFill>
                    <a:schemeClr val="tx1">
                      <a:lumMod val="65000"/>
                      <a:lumOff val="35000"/>
                    </a:schemeClr>
                  </a:solidFill>
                  <a:prstDash val="sysDash"/>
                  <a:headEnd/>
                  <a:tailEnd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5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5192" y="2935"/>
                  <a:ext cx="468" cy="25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altLang="ru-RU" sz="2000" b="0" i="1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cs typeface="Arial" charset="0"/>
                    </a:rPr>
                    <a:t>β</a:t>
                  </a:r>
                </a:p>
              </p:txBody>
            </p:sp>
            <p:sp>
              <p:nvSpPr>
                <p:cNvPr id="36" name="AutoShape 14"/>
                <p:cNvSpPr>
                  <a:spLocks/>
                </p:cNvSpPr>
                <p:nvPr/>
              </p:nvSpPr>
              <p:spPr bwMode="auto">
                <a:xfrm>
                  <a:off x="2436" y="1780"/>
                  <a:ext cx="283" cy="412"/>
                </a:xfrm>
                <a:prstGeom prst="rightBrace">
                  <a:avLst>
                    <a:gd name="adj1" fmla="val 26921"/>
                    <a:gd name="adj2" fmla="val 50000"/>
                  </a:avLst>
                </a:prstGeom>
                <a:ln>
                  <a:headEnd/>
                  <a:tailEnd/>
                </a:ln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  <p:txBody>
                <a:bodyPr wrap="square" lIns="90000" tIns="46800" rIns="90000" bIns="46800"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altLang="ru-RU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2852" y="1820"/>
                  <a:ext cx="1512" cy="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0000" tIns="46800" rIns="90000" bIns="4680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ru-RU" sz="2400" b="1" i="1" u="none" strike="noStrike" kern="0" cap="none" spc="0" normalizeH="0" baseline="0" noProof="0" dirty="0">
                      <a:ln>
                        <a:noFill/>
                      </a:ln>
                      <a:solidFill>
                        <a:srgbClr val="C00000"/>
                      </a:solidFill>
                      <a:effectLst>
                        <a:outerShdw blurRad="63500" sx="102000" sy="102000" algn="ctr" rotWithShape="0">
                          <a:prstClr val="black">
                            <a:alpha val="40000"/>
                          </a:prstClr>
                        </a:outerShdw>
                      </a:effectLst>
                      <a:uLnTx/>
                      <a:uFillTx/>
                      <a:latin typeface="Times New Roman" pitchFamily="18" charset="0"/>
                    </a:rPr>
                    <a:t>R = r</a:t>
                  </a:r>
                  <a:r>
                    <a:rPr kumimoji="0" lang="en-US" altLang="ru-RU" sz="2400" b="1" i="1" u="none" strike="noStrike" kern="0" cap="none" spc="0" normalizeH="0" baseline="-25000" noProof="0" dirty="0">
                      <a:ln>
                        <a:noFill/>
                      </a:ln>
                      <a:solidFill>
                        <a:srgbClr val="C00000"/>
                      </a:solidFill>
                      <a:effectLst>
                        <a:outerShdw blurRad="63500" sx="102000" sy="102000" algn="ctr" rotWithShape="0">
                          <a:prstClr val="black">
                            <a:alpha val="40000"/>
                          </a:prstClr>
                        </a:outerShdw>
                      </a:effectLst>
                      <a:uLnTx/>
                      <a:uFillTx/>
                      <a:latin typeface="Times New Roman" pitchFamily="18" charset="0"/>
                    </a:rPr>
                    <a:t>m</a:t>
                  </a:r>
                  <a:r>
                    <a:rPr kumimoji="0" lang="en-US" altLang="ru-RU" sz="2400" b="1" i="1" u="none" strike="noStrike" kern="0" cap="none" spc="0" normalizeH="0" baseline="0" noProof="0" dirty="0">
                      <a:ln>
                        <a:noFill/>
                      </a:ln>
                      <a:solidFill>
                        <a:srgbClr val="C00000"/>
                      </a:solidFill>
                      <a:effectLst>
                        <a:outerShdw blurRad="63500" sx="102000" sy="102000" algn="ctr" rotWithShape="0">
                          <a:prstClr val="black">
                            <a:alpha val="40000"/>
                          </a:prstClr>
                        </a:outerShdw>
                      </a:effectLst>
                      <a:uLnTx/>
                      <a:uFillTx/>
                      <a:latin typeface="Times New Roman" pitchFamily="18" charset="0"/>
                    </a:rPr>
                    <a:t>- r</a:t>
                  </a:r>
                  <a:r>
                    <a:rPr kumimoji="0" lang="en-US" altLang="ru-RU" sz="2400" b="1" i="1" u="none" strike="noStrike" kern="0" cap="none" spc="0" normalizeH="0" baseline="-25000" noProof="0" dirty="0">
                      <a:ln>
                        <a:noFill/>
                      </a:ln>
                      <a:solidFill>
                        <a:srgbClr val="C00000"/>
                      </a:solidFill>
                      <a:effectLst>
                        <a:outerShdw blurRad="63500" sx="102000" sy="102000" algn="ctr" rotWithShape="0">
                          <a:prstClr val="black">
                            <a:alpha val="40000"/>
                          </a:prstClr>
                        </a:outerShdw>
                      </a:effectLst>
                      <a:uLnTx/>
                      <a:uFillTx/>
                      <a:latin typeface="Times New Roman" pitchFamily="18" charset="0"/>
                    </a:rPr>
                    <a:t>f</a:t>
                  </a:r>
                  <a:endParaRPr kumimoji="0" lang="ru-RU" altLang="ru-RU" sz="2400" b="1" i="1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Times New Roman" pitchFamily="18" charset="0"/>
                  </a:endParaRPr>
                </a:p>
              </p:txBody>
            </p:sp>
            <p:sp>
              <p:nvSpPr>
                <p:cNvPr id="38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146" y="2906"/>
                  <a:ext cx="468" cy="25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ru-RU" sz="2000" b="0" i="1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</a:rPr>
                    <a:t>  0</a:t>
                  </a:r>
                  <a:endParaRPr kumimoji="0" lang="ru-RU" altLang="ru-RU" sz="20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</a:endParaRPr>
                </a:p>
              </p:txBody>
            </p:sp>
            <p:sp>
              <p:nvSpPr>
                <p:cNvPr id="39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-345" y="849"/>
                  <a:ext cx="1741" cy="24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0000" tIns="46800" rIns="90000" bIns="4680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GB" altLang="ru-RU" sz="1600" kern="0" dirty="0" err="1">
                      <a:solidFill>
                        <a:srgbClr val="000000"/>
                      </a:solidFill>
                      <a:latin typeface="+mn-lt"/>
                    </a:rPr>
                    <a:t>Daromadlilik</a:t>
                  </a:r>
                  <a:r>
                    <a:rPr kumimoji="0" lang="ru-RU" altLang="ru-RU" sz="16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</a:rPr>
                    <a:t>, </a:t>
                  </a:r>
                  <a:r>
                    <a:rPr kumimoji="0" lang="ru-RU" altLang="ru-RU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</a:rPr>
                    <a:t>%</a:t>
                  </a:r>
                </a:p>
              </p:txBody>
            </p:sp>
          </p:grpSp>
          <p:sp>
            <p:nvSpPr>
              <p:cNvPr id="43" name="Text Box 9"/>
              <p:cNvSpPr txBox="1">
                <a:spLocks noChangeArrowheads="1"/>
              </p:cNvSpPr>
              <p:nvPr/>
            </p:nvSpPr>
            <p:spPr bwMode="auto">
              <a:xfrm>
                <a:off x="1001781" y="2435192"/>
                <a:ext cx="426970" cy="402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ru-RU" sz="20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</a:rPr>
                  <a:t>r</a:t>
                </a:r>
                <a:r>
                  <a:rPr kumimoji="0" lang="en-US" altLang="ru-RU" sz="2000" b="0" i="1" u="none" strike="noStrike" kern="0" cap="none" spc="0" normalizeH="0" baseline="-25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</a:rPr>
                  <a:t>m</a:t>
                </a:r>
                <a:endParaRPr kumimoji="0" lang="ru-RU" altLang="ru-RU" sz="2000" b="0" i="1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</a:endParaRPr>
              </a:p>
            </p:txBody>
          </p:sp>
        </p:grpSp>
        <p:cxnSp>
          <p:nvCxnSpPr>
            <p:cNvPr id="3" name="Прямая соединительная линия 2"/>
            <p:cNvCxnSpPr/>
            <p:nvPr/>
          </p:nvCxnSpPr>
          <p:spPr>
            <a:xfrm>
              <a:off x="2421930" y="2686776"/>
              <a:ext cx="0" cy="1583583"/>
            </a:xfrm>
            <a:prstGeom prst="line">
              <a:avLst/>
            </a:prstGeom>
            <a:ln w="15875"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231430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Aktivning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talab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qilinadigan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daromadlilik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darajasini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aniqlash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146071" y="1117571"/>
            <a:ext cx="4851858" cy="2998783"/>
            <a:chOff x="183693" y="1117571"/>
            <a:chExt cx="4851858" cy="2998783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183693" y="1117571"/>
              <a:ext cx="4851858" cy="765543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en-GB" sz="1600" b="1" dirty="0" err="1">
                  <a:solidFill>
                    <a:schemeClr val="bg1"/>
                  </a:solidFill>
                </a:rPr>
                <a:t>Muayyan</a:t>
              </a:r>
              <a:r>
                <a:rPr lang="en-GB" sz="1600" b="1" dirty="0">
                  <a:solidFill>
                    <a:schemeClr val="bg1"/>
                  </a:solidFill>
                </a:rPr>
                <a:t> </a:t>
              </a:r>
              <a:r>
                <a:rPr lang="en-GB" sz="1600" b="1" dirty="0" err="1">
                  <a:solidFill>
                    <a:schemeClr val="bg1"/>
                  </a:solidFill>
                </a:rPr>
                <a:t>aktiv</a:t>
              </a:r>
              <a:r>
                <a:rPr lang="en-GB" sz="1600" b="1" dirty="0">
                  <a:solidFill>
                    <a:schemeClr val="bg1"/>
                  </a:solidFill>
                </a:rPr>
                <a:t> (</a:t>
              </a:r>
              <a:r>
                <a:rPr lang="en-GB" sz="1600" b="1" dirty="0" err="1">
                  <a:solidFill>
                    <a:schemeClr val="bg1"/>
                  </a:solidFill>
                </a:rPr>
                <a:t>ri</a:t>
              </a:r>
              <a:r>
                <a:rPr lang="en-GB" sz="1600" b="1" dirty="0">
                  <a:solidFill>
                    <a:schemeClr val="bg1"/>
                  </a:solidFill>
                </a:rPr>
                <a:t>) </a:t>
              </a:r>
              <a:r>
                <a:rPr lang="en-GB" sz="1600" b="1" dirty="0" err="1">
                  <a:solidFill>
                    <a:schemeClr val="bg1"/>
                  </a:solidFill>
                </a:rPr>
                <a:t>bo'yicha</a:t>
              </a:r>
              <a:r>
                <a:rPr lang="en-GB" sz="1600" b="1" dirty="0">
                  <a:solidFill>
                    <a:schemeClr val="bg1"/>
                  </a:solidFill>
                </a:rPr>
                <a:t> </a:t>
              </a:r>
              <a:r>
                <a:rPr lang="en-GB" sz="1600" b="1" dirty="0" err="1">
                  <a:solidFill>
                    <a:schemeClr val="bg1"/>
                  </a:solidFill>
                </a:rPr>
                <a:t>talab</a:t>
              </a:r>
              <a:r>
                <a:rPr lang="en-GB" sz="1600" b="1" dirty="0">
                  <a:solidFill>
                    <a:schemeClr val="bg1"/>
                  </a:solidFill>
                </a:rPr>
                <a:t> </a:t>
              </a:r>
              <a:r>
                <a:rPr lang="en-GB" sz="1600" b="1" dirty="0" err="1">
                  <a:solidFill>
                    <a:schemeClr val="bg1"/>
                  </a:solidFill>
                </a:rPr>
                <a:t>qilinadigan</a:t>
              </a:r>
              <a:r>
                <a:rPr lang="en-GB" sz="1600" b="1" dirty="0">
                  <a:solidFill>
                    <a:schemeClr val="bg1"/>
                  </a:solidFill>
                </a:rPr>
                <a:t> </a:t>
              </a:r>
              <a:r>
                <a:rPr lang="en-GB" sz="1600" b="1" dirty="0" err="1">
                  <a:solidFill>
                    <a:schemeClr val="bg1"/>
                  </a:solidFill>
                </a:rPr>
                <a:t>daromad</a:t>
              </a:r>
              <a:r>
                <a:rPr lang="en-GB" sz="1600" b="1" dirty="0">
                  <a:solidFill>
                    <a:schemeClr val="bg1"/>
                  </a:solidFill>
                </a:rPr>
                <a:t> </a:t>
              </a:r>
              <a:r>
                <a:rPr lang="en-GB" sz="1600" b="1" dirty="0" err="1">
                  <a:solidFill>
                    <a:schemeClr val="bg1"/>
                  </a:solidFill>
                </a:rPr>
                <a:t>darajasi</a:t>
              </a:r>
              <a:r>
                <a:rPr lang="en-GB" sz="1600" b="1" dirty="0">
                  <a:solidFill>
                    <a:schemeClr val="bg1"/>
                  </a:solidFill>
                </a:rPr>
                <a:t> SML </a:t>
              </a:r>
              <a:r>
                <a:rPr lang="en-GB" sz="1600" b="1" dirty="0" err="1">
                  <a:solidFill>
                    <a:schemeClr val="bg1"/>
                  </a:solidFill>
                </a:rPr>
                <a:t>tenglamasi</a:t>
              </a:r>
              <a:r>
                <a:rPr lang="en-GB" sz="1600" b="1" dirty="0">
                  <a:solidFill>
                    <a:schemeClr val="bg1"/>
                  </a:solidFill>
                </a:rPr>
                <a:t> </a:t>
              </a:r>
              <a:r>
                <a:rPr lang="en-GB" sz="1600" b="1" dirty="0" err="1">
                  <a:solidFill>
                    <a:schemeClr val="bg1"/>
                  </a:solidFill>
                </a:rPr>
                <a:t>yordamida</a:t>
              </a:r>
              <a:r>
                <a:rPr lang="en-GB" sz="1600" b="1" dirty="0">
                  <a:solidFill>
                    <a:schemeClr val="bg1"/>
                  </a:solidFill>
                </a:rPr>
                <a:t> </a:t>
              </a:r>
              <a:r>
                <a:rPr lang="en-GB" sz="1600" b="1" dirty="0" err="1">
                  <a:solidFill>
                    <a:schemeClr val="bg1"/>
                  </a:solidFill>
                </a:rPr>
                <a:t>quyidagi</a:t>
              </a:r>
              <a:r>
                <a:rPr lang="en-GB" sz="1600" b="1" dirty="0">
                  <a:solidFill>
                    <a:schemeClr val="bg1"/>
                  </a:solidFill>
                </a:rPr>
                <a:t> formula </a:t>
              </a:r>
              <a:r>
                <a:rPr lang="en-GB" sz="1600" b="1" dirty="0" err="1">
                  <a:solidFill>
                    <a:schemeClr val="bg1"/>
                  </a:solidFill>
                </a:rPr>
                <a:t>bo'yicha</a:t>
              </a:r>
              <a:r>
                <a:rPr lang="en-GB" sz="1600" b="1" dirty="0">
                  <a:solidFill>
                    <a:schemeClr val="bg1"/>
                  </a:solidFill>
                </a:rPr>
                <a:t> </a:t>
              </a:r>
              <a:r>
                <a:rPr lang="en-GB" sz="1600" b="1" dirty="0" err="1">
                  <a:solidFill>
                    <a:schemeClr val="bg1"/>
                  </a:solidFill>
                </a:rPr>
                <a:t>aniqlanadi</a:t>
              </a:r>
              <a:r>
                <a:rPr lang="en-GB" sz="1600" b="1" dirty="0">
                  <a:solidFill>
                    <a:schemeClr val="bg1"/>
                  </a:solidFill>
                </a:rPr>
                <a:t>:</a:t>
              </a:r>
              <a:endParaRPr lang="ru-RU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Rectangle 7"/>
            <p:cNvSpPr>
              <a:spLocks noChangeArrowheads="1"/>
            </p:cNvSpPr>
            <p:nvPr/>
          </p:nvSpPr>
          <p:spPr bwMode="auto">
            <a:xfrm>
              <a:off x="933599" y="3256631"/>
              <a:ext cx="3573914" cy="8597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ts val="400"/>
                </a:spcBef>
              </a:pPr>
              <a:r>
                <a:rPr lang="en-US" altLang="ru-RU" sz="1600" i="1" dirty="0">
                  <a:solidFill>
                    <a:srgbClr val="003F82"/>
                  </a:solidFill>
                </a:rPr>
                <a:t>r</a:t>
              </a:r>
              <a:r>
                <a:rPr lang="en-US" altLang="ru-RU" sz="1600" i="1" baseline="-25000" dirty="0">
                  <a:solidFill>
                    <a:srgbClr val="003F82"/>
                  </a:solidFill>
                </a:rPr>
                <a:t>f</a:t>
              </a:r>
              <a:r>
                <a:rPr lang="ru-RU" altLang="ru-RU" sz="1600" b="0" i="1" dirty="0">
                  <a:solidFill>
                    <a:srgbClr val="003F82"/>
                  </a:solidFill>
                  <a:latin typeface="+mn-lt"/>
                  <a:cs typeface="Times New Roman" pitchFamily="18" charset="0"/>
                </a:rPr>
                <a:t> - </a:t>
              </a:r>
              <a:r>
                <a:rPr lang="en-GB" altLang="ru-RU" sz="1600" b="0" i="1" dirty="0" err="1">
                  <a:solidFill>
                    <a:srgbClr val="003F82"/>
                  </a:solidFill>
                  <a:latin typeface="+mn-lt"/>
                  <a:cs typeface="Times New Roman" pitchFamily="18" charset="0"/>
                </a:rPr>
                <a:t>xavf-xatarsiz</a:t>
              </a:r>
              <a:r>
                <a:rPr lang="en-GB" altLang="ru-RU" sz="1600" b="0" i="1" dirty="0">
                  <a:solidFill>
                    <a:srgbClr val="003F82"/>
                  </a:solidFill>
                  <a:latin typeface="+mn-lt"/>
                  <a:cs typeface="Times New Roman" pitchFamily="18" charset="0"/>
                </a:rPr>
                <a:t> </a:t>
              </a:r>
              <a:r>
                <a:rPr lang="en-GB" altLang="ru-RU" sz="1600" b="0" i="1" dirty="0" err="1">
                  <a:solidFill>
                    <a:srgbClr val="003F82"/>
                  </a:solidFill>
                  <a:latin typeface="+mn-lt"/>
                  <a:cs typeface="Times New Roman" pitchFamily="18" charset="0"/>
                </a:rPr>
                <a:t>daromad</a:t>
              </a:r>
              <a:r>
                <a:rPr lang="en-GB" altLang="ru-RU" sz="1600" b="0" i="1" dirty="0">
                  <a:solidFill>
                    <a:srgbClr val="003F82"/>
                  </a:solidFill>
                  <a:latin typeface="+mn-lt"/>
                  <a:cs typeface="Times New Roman" pitchFamily="18" charset="0"/>
                </a:rPr>
                <a:t> </a:t>
              </a:r>
              <a:r>
                <a:rPr lang="en-GB" altLang="ru-RU" sz="1600" b="0" i="1" dirty="0" err="1">
                  <a:solidFill>
                    <a:srgbClr val="003F82"/>
                  </a:solidFill>
                  <a:latin typeface="+mn-lt"/>
                  <a:cs typeface="Times New Roman" pitchFamily="18" charset="0"/>
                </a:rPr>
                <a:t>darajasi</a:t>
              </a:r>
              <a:endParaRPr lang="ru-RU" altLang="ru-RU" sz="1600" b="0" i="1" dirty="0">
                <a:solidFill>
                  <a:srgbClr val="003F82"/>
                </a:solidFill>
                <a:latin typeface="+mn-lt"/>
                <a:cs typeface="Times New Roman" pitchFamily="18" charset="0"/>
              </a:endParaRPr>
            </a:p>
            <a:p>
              <a:pPr eaLnBrk="1" hangingPunct="1">
                <a:lnSpc>
                  <a:spcPct val="90000"/>
                </a:lnSpc>
                <a:spcBef>
                  <a:spcPts val="400"/>
                </a:spcBef>
              </a:pPr>
              <a:r>
                <a:rPr lang="en-US" altLang="ru-RU" sz="1600" i="1" dirty="0">
                  <a:solidFill>
                    <a:srgbClr val="003F82"/>
                  </a:solidFill>
                </a:rPr>
                <a:t>r</a:t>
              </a:r>
              <a:r>
                <a:rPr lang="en-US" altLang="ru-RU" sz="1400" i="1" baseline="-25000" dirty="0">
                  <a:solidFill>
                    <a:srgbClr val="003F82"/>
                  </a:solidFill>
                </a:rPr>
                <a:t>m</a:t>
              </a:r>
              <a:r>
                <a:rPr lang="ru-RU" altLang="ru-RU" sz="1600" b="0" i="1" dirty="0">
                  <a:solidFill>
                    <a:srgbClr val="003F82"/>
                  </a:solidFill>
                  <a:latin typeface="+mn-lt"/>
                  <a:cs typeface="Times New Roman" pitchFamily="18" charset="0"/>
                </a:rPr>
                <a:t> - </a:t>
              </a:r>
              <a:r>
                <a:rPr lang="en-GB" altLang="ru-RU" sz="1600" b="0" i="1" dirty="0" err="1">
                  <a:solidFill>
                    <a:srgbClr val="003F82"/>
                  </a:solidFill>
                  <a:latin typeface="+mn-lt"/>
                  <a:cs typeface="Times New Roman" pitchFamily="18" charset="0"/>
                </a:rPr>
                <a:t>bozor</a:t>
              </a:r>
              <a:r>
                <a:rPr lang="en-GB" altLang="ru-RU" sz="1600" b="0" i="1" dirty="0">
                  <a:solidFill>
                    <a:srgbClr val="003F82"/>
                  </a:solidFill>
                  <a:latin typeface="+mn-lt"/>
                  <a:cs typeface="Times New Roman" pitchFamily="18" charset="0"/>
                </a:rPr>
                <a:t> </a:t>
              </a:r>
              <a:r>
                <a:rPr lang="en-GB" altLang="ru-RU" sz="1600" b="0" i="1" dirty="0" err="1">
                  <a:solidFill>
                    <a:srgbClr val="003F82"/>
                  </a:solidFill>
                  <a:latin typeface="+mn-lt"/>
                  <a:cs typeface="Times New Roman" pitchFamily="18" charset="0"/>
                </a:rPr>
                <a:t>daromadi</a:t>
              </a:r>
              <a:r>
                <a:rPr lang="en-GB" altLang="ru-RU" sz="1600" b="0" i="1" dirty="0">
                  <a:solidFill>
                    <a:srgbClr val="003F82"/>
                  </a:solidFill>
                  <a:latin typeface="+mn-lt"/>
                  <a:cs typeface="Times New Roman" pitchFamily="18" charset="0"/>
                </a:rPr>
                <a:t> </a:t>
              </a:r>
              <a:r>
                <a:rPr lang="en-GB" altLang="ru-RU" sz="1600" b="0" i="1" dirty="0" err="1">
                  <a:solidFill>
                    <a:srgbClr val="003F82"/>
                  </a:solidFill>
                  <a:latin typeface="+mn-lt"/>
                  <a:cs typeface="Times New Roman" pitchFamily="18" charset="0"/>
                </a:rPr>
                <a:t>darajasi</a:t>
              </a:r>
              <a:endParaRPr lang="ru-RU" altLang="ru-RU" sz="1600" b="0" i="1" dirty="0">
                <a:solidFill>
                  <a:srgbClr val="003F82"/>
                </a:solidFill>
                <a:latin typeface="+mn-lt"/>
                <a:cs typeface="Times New Roman" pitchFamily="18" charset="0"/>
              </a:endParaRPr>
            </a:p>
            <a:p>
              <a:pPr eaLnBrk="1" hangingPunct="1">
                <a:lnSpc>
                  <a:spcPct val="90000"/>
                </a:lnSpc>
                <a:spcBef>
                  <a:spcPts val="400"/>
                </a:spcBef>
              </a:pPr>
              <a:r>
                <a:rPr lang="ru-RU" altLang="ru-RU" sz="1600" i="1" dirty="0">
                  <a:solidFill>
                    <a:srgbClr val="003F82"/>
                  </a:solidFill>
                </a:rPr>
                <a:t>β</a:t>
              </a:r>
              <a:r>
                <a:rPr lang="en-US" altLang="ru-RU" sz="1400" i="1" baseline="-25000" dirty="0">
                  <a:solidFill>
                    <a:srgbClr val="003F82"/>
                  </a:solidFill>
                </a:rPr>
                <a:t>i</a:t>
              </a:r>
              <a:r>
                <a:rPr lang="ru-RU" altLang="ru-RU" sz="1600" b="0" i="1" dirty="0">
                  <a:solidFill>
                    <a:srgbClr val="003F82"/>
                  </a:solidFill>
                  <a:latin typeface="+mn-lt"/>
                  <a:cs typeface="Times New Roman" pitchFamily="18" charset="0"/>
                </a:rPr>
                <a:t> - </a:t>
              </a:r>
              <a:r>
                <a:rPr lang="en-GB" altLang="ru-RU" sz="1600" b="0" i="1" dirty="0" err="1">
                  <a:solidFill>
                    <a:srgbClr val="003F82"/>
                  </a:solidFill>
                  <a:latin typeface="+mn-lt"/>
                  <a:cs typeface="Times New Roman" pitchFamily="18" charset="0"/>
                </a:rPr>
                <a:t>i-aktiv</a:t>
              </a:r>
              <a:r>
                <a:rPr lang="en-GB" altLang="ru-RU" sz="1600" b="0" i="1" dirty="0">
                  <a:solidFill>
                    <a:srgbClr val="003F82"/>
                  </a:solidFill>
                  <a:latin typeface="+mn-lt"/>
                  <a:cs typeface="Times New Roman" pitchFamily="18" charset="0"/>
                </a:rPr>
                <a:t> </a:t>
              </a:r>
              <a:r>
                <a:rPr lang="en-GB" altLang="ru-RU" sz="1600" b="0" i="1" dirty="0" err="1">
                  <a:solidFill>
                    <a:srgbClr val="003F82"/>
                  </a:solidFill>
                  <a:latin typeface="+mn-lt"/>
                  <a:cs typeface="Times New Roman" pitchFamily="18" charset="0"/>
                </a:rPr>
                <a:t>uchun</a:t>
              </a:r>
              <a:r>
                <a:rPr lang="en-GB" altLang="ru-RU" sz="1600" b="0" i="1" dirty="0">
                  <a:solidFill>
                    <a:srgbClr val="003F82"/>
                  </a:solidFill>
                  <a:latin typeface="+mn-lt"/>
                  <a:cs typeface="Times New Roman" pitchFamily="18" charset="0"/>
                </a:rPr>
                <a:t> </a:t>
              </a:r>
              <a:r>
                <a:rPr lang="en-GB" altLang="ru-RU" sz="1600" b="0" i="1" dirty="0" err="1">
                  <a:solidFill>
                    <a:srgbClr val="003F82"/>
                  </a:solidFill>
                  <a:latin typeface="+mn-lt"/>
                  <a:cs typeface="Times New Roman" pitchFamily="18" charset="0"/>
                </a:rPr>
                <a:t>koeffitsient</a:t>
              </a:r>
              <a:endParaRPr lang="ru-RU" altLang="ru-RU" sz="1600" b="0" i="1" dirty="0">
                <a:solidFill>
                  <a:srgbClr val="003F82"/>
                </a:solidFill>
                <a:latin typeface="+mn-lt"/>
                <a:cs typeface="Times New Roman" pitchFamily="18" charset="0"/>
              </a:endParaRPr>
            </a:p>
          </p:txBody>
        </p:sp>
        <p:grpSp>
          <p:nvGrpSpPr>
            <p:cNvPr id="2" name="Группа 1"/>
            <p:cNvGrpSpPr/>
            <p:nvPr/>
          </p:nvGrpSpPr>
          <p:grpSpPr>
            <a:xfrm>
              <a:off x="984195" y="2146966"/>
              <a:ext cx="3214943" cy="811645"/>
              <a:chOff x="1460294" y="2146966"/>
              <a:chExt cx="3214943" cy="811645"/>
            </a:xfrm>
          </p:grpSpPr>
          <p:sp>
            <p:nvSpPr>
              <p:cNvPr id="10" name="Прямоугольник 9"/>
              <p:cNvSpPr/>
              <p:nvPr/>
            </p:nvSpPr>
            <p:spPr>
              <a:xfrm>
                <a:off x="1460294" y="2146966"/>
                <a:ext cx="3214943" cy="81164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000" i="1" dirty="0"/>
              </a:p>
            </p:txBody>
          </p:sp>
          <p:sp>
            <p:nvSpPr>
              <p:cNvPr id="16" name="Text Box 3"/>
              <p:cNvSpPr txBox="1">
                <a:spLocks noChangeArrowheads="1"/>
              </p:cNvSpPr>
              <p:nvPr/>
            </p:nvSpPr>
            <p:spPr bwMode="auto">
              <a:xfrm>
                <a:off x="1589709" y="2259309"/>
                <a:ext cx="3022048" cy="5869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ru-RU" sz="3200" i="1" dirty="0">
                    <a:latin typeface="Times New Roman" pitchFamily="18" charset="0"/>
                  </a:rPr>
                  <a:t>r</a:t>
                </a:r>
                <a:r>
                  <a:rPr lang="en-US" altLang="ru-RU" sz="3200" i="1" baseline="-25000" dirty="0">
                    <a:latin typeface="Times New Roman" pitchFamily="18" charset="0"/>
                  </a:rPr>
                  <a:t>i</a:t>
                </a:r>
                <a:r>
                  <a:rPr lang="en-US" altLang="ru-RU" sz="3200" i="1" dirty="0">
                    <a:latin typeface="Times New Roman" pitchFamily="18" charset="0"/>
                  </a:rPr>
                  <a:t>= r</a:t>
                </a:r>
                <a:r>
                  <a:rPr lang="en-US" altLang="ru-RU" sz="3200" i="1" baseline="-25000" dirty="0">
                    <a:latin typeface="Times New Roman" pitchFamily="18" charset="0"/>
                  </a:rPr>
                  <a:t>f </a:t>
                </a:r>
                <a:r>
                  <a:rPr lang="en-US" altLang="ru-RU" sz="3200" i="1" dirty="0">
                    <a:latin typeface="Times New Roman" pitchFamily="18" charset="0"/>
                  </a:rPr>
                  <a:t>+ </a:t>
                </a:r>
                <a:r>
                  <a:rPr lang="ru-RU" altLang="ru-RU" sz="3200" i="1" dirty="0">
                    <a:latin typeface="Times New Roman" pitchFamily="18" charset="0"/>
                    <a:cs typeface="Times New Roman" pitchFamily="18" charset="0"/>
                  </a:rPr>
                  <a:t>β</a:t>
                </a:r>
                <a:r>
                  <a:rPr lang="en-US" altLang="ru-RU" sz="3200" i="1" baseline="-25000" dirty="0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ru-RU" altLang="ru-RU" sz="3200" i="1" baseline="-250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altLang="ru-RU" sz="3200" dirty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en-US" altLang="ru-RU" sz="3200" i="1" dirty="0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en-US" altLang="ru-RU" sz="3200" i="1" baseline="-25000" dirty="0">
                    <a:latin typeface="Times New Roman" pitchFamily="18" charset="0"/>
                    <a:cs typeface="Times New Roman" pitchFamily="18" charset="0"/>
                  </a:rPr>
                  <a:t>m</a:t>
                </a:r>
                <a:r>
                  <a:rPr lang="ru-RU" altLang="ru-RU" sz="3200" i="1" baseline="-250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altLang="ru-RU" sz="3200" i="1" dirty="0">
                    <a:latin typeface="Times New Roman" pitchFamily="18" charset="0"/>
                    <a:cs typeface="Times New Roman" pitchFamily="18" charset="0"/>
                  </a:rPr>
                  <a:t>-</a:t>
                </a:r>
                <a:r>
                  <a:rPr lang="ru-RU" altLang="ru-RU" sz="32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altLang="ru-RU" sz="3200" i="1" dirty="0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en-US" altLang="ru-RU" sz="3200" i="1" baseline="-25000" dirty="0">
                    <a:latin typeface="Times New Roman" pitchFamily="18" charset="0"/>
                    <a:cs typeface="Times New Roman" pitchFamily="18" charset="0"/>
                  </a:rPr>
                  <a:t>f</a:t>
                </a:r>
                <a:r>
                  <a:rPr lang="en-US" altLang="ru-RU" sz="3200" dirty="0">
                    <a:latin typeface="Times New Roman" pitchFamily="18" charset="0"/>
                    <a:cs typeface="Times New Roman" pitchFamily="18" charset="0"/>
                  </a:rPr>
                  <a:t>)</a:t>
                </a:r>
                <a:endParaRPr lang="ru-RU" altLang="ru-RU" sz="3200" dirty="0">
                  <a:latin typeface="Times New Roman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57365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Kompaniyalar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uchun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taxminiy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haqiqiy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uz-Latn-UZ" sz="2200" b="1" dirty="0" smtClean="0">
                <a:solidFill>
                  <a:srgbClr val="003F82"/>
                </a:solidFill>
                <a:latin typeface="+mn-lt"/>
              </a:rPr>
              <a:t>daromadlik</a:t>
            </a:r>
            <a:r>
              <a:rPr lang="en-GB" sz="2200" b="1" dirty="0" smtClean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qiymatlari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(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ampirik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test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natijalari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, 2003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yil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)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2453619" y="4314504"/>
            <a:ext cx="4538852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Dastlabki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ma'lumotlar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ru-RU" sz="1600" dirty="0" smtClean="0">
                <a:solidFill>
                  <a:srgbClr val="003F82"/>
                </a:solidFill>
                <a:latin typeface="+mj-lt"/>
              </a:rPr>
              <a:t>: </a:t>
            </a:r>
            <a:r>
              <a:rPr lang="ru-RU" sz="1600" dirty="0">
                <a:solidFill>
                  <a:srgbClr val="003F82"/>
                </a:solidFill>
                <a:latin typeface="+mj-lt"/>
              </a:rPr>
              <a:t>(</a:t>
            </a:r>
            <a:r>
              <a:rPr lang="en-US" altLang="ru-RU" sz="1600" b="1" dirty="0">
                <a:solidFill>
                  <a:schemeClr val="tx2"/>
                </a:solidFill>
              </a:rPr>
              <a:t>r</a:t>
            </a:r>
            <a:r>
              <a:rPr lang="en-US" altLang="ru-RU" sz="1600" b="1" baseline="-14000" dirty="0">
                <a:solidFill>
                  <a:schemeClr val="tx2"/>
                </a:solidFill>
              </a:rPr>
              <a:t>m </a:t>
            </a:r>
            <a:r>
              <a:rPr lang="ru-RU" sz="1600" dirty="0">
                <a:solidFill>
                  <a:srgbClr val="003F82"/>
                </a:solidFill>
                <a:latin typeface="+mj-lt"/>
              </a:rPr>
              <a:t>= 56%; </a:t>
            </a:r>
            <a:r>
              <a:rPr lang="en-US" altLang="ru-RU" sz="1600" b="1" dirty="0">
                <a:solidFill>
                  <a:schemeClr val="tx2"/>
                </a:solidFill>
              </a:rPr>
              <a:t>r</a:t>
            </a:r>
            <a:r>
              <a:rPr lang="en-US" altLang="ru-RU" sz="1600" b="1" baseline="-14000" dirty="0">
                <a:solidFill>
                  <a:schemeClr val="tx2"/>
                </a:solidFill>
              </a:rPr>
              <a:t>f</a:t>
            </a:r>
            <a:r>
              <a:rPr lang="ru-RU" sz="1600" dirty="0">
                <a:solidFill>
                  <a:srgbClr val="003F82"/>
                </a:solidFill>
                <a:latin typeface="+mj-lt"/>
              </a:rPr>
              <a:t> = 13%)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5273099"/>
              </p:ext>
            </p:extLst>
          </p:nvPr>
        </p:nvGraphicFramePr>
        <p:xfrm>
          <a:off x="1984347" y="1364991"/>
          <a:ext cx="5175306" cy="2724150"/>
        </p:xfrm>
        <a:graphic>
          <a:graphicData uri="http://schemas.openxmlformats.org/drawingml/2006/table">
            <a:tbl>
              <a:tblPr/>
              <a:tblGrid>
                <a:gridCol w="174099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655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7792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9084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79057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Компания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z-Latn-U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Hisoblangan</a:t>
                      </a:r>
                      <a:r>
                        <a:rPr lang="uz-Latn-UZ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daromad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r= r</a:t>
                      </a:r>
                      <a:r>
                        <a:rPr lang="ru-RU" sz="16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+ β (r</a:t>
                      </a:r>
                      <a:r>
                        <a:rPr lang="ru-RU" sz="16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- r</a:t>
                      </a:r>
                      <a:r>
                        <a:rPr lang="ru-RU" sz="16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z-Latn-U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Haqiqiy daromad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Ростелеком 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1,37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72,00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73,00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РАО «ЕЭС России»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1,30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69,00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115,00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Татнефть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1,14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62,00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35,00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Сургутнефтегаз 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1,10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60,00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84,00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Газпром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0,91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52,00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61,00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Лукойл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0,88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51,00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49,00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Сбербанк 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0,88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51,00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37,00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50011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Inflyatsiya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darajasiga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qarab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qimmatli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qog'ozlar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bozori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chizig'ining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pozitsiyasini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o'zgartirish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21" name="Group 2"/>
          <p:cNvGrpSpPr>
            <a:grpSpLocks/>
          </p:cNvGrpSpPr>
          <p:nvPr/>
        </p:nvGrpSpPr>
        <p:grpSpPr bwMode="auto">
          <a:xfrm>
            <a:off x="1530235" y="1292817"/>
            <a:ext cx="6083530" cy="3650642"/>
            <a:chOff x="98" y="1233"/>
            <a:chExt cx="5506" cy="2686"/>
          </a:xfrm>
        </p:grpSpPr>
        <p:sp>
          <p:nvSpPr>
            <p:cNvPr id="22" name="Line 3"/>
            <p:cNvSpPr>
              <a:spLocks noChangeShapeType="1"/>
            </p:cNvSpPr>
            <p:nvPr/>
          </p:nvSpPr>
          <p:spPr bwMode="auto">
            <a:xfrm flipV="1">
              <a:off x="1623" y="1330"/>
              <a:ext cx="0" cy="2325"/>
            </a:xfrm>
            <a:prstGeom prst="line">
              <a:avLst/>
            </a:prstGeom>
            <a:ln>
              <a:headEnd/>
              <a:tailEnd type="triangle" w="med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Line 4"/>
            <p:cNvSpPr>
              <a:spLocks noChangeShapeType="1"/>
            </p:cNvSpPr>
            <p:nvPr/>
          </p:nvSpPr>
          <p:spPr bwMode="auto">
            <a:xfrm flipV="1">
              <a:off x="1623" y="3638"/>
              <a:ext cx="3796" cy="0"/>
            </a:xfrm>
            <a:prstGeom prst="line">
              <a:avLst/>
            </a:prstGeom>
            <a:ln>
              <a:headEnd/>
              <a:tailEnd type="triangle" w="med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Line 5"/>
            <p:cNvSpPr>
              <a:spLocks noChangeShapeType="1"/>
            </p:cNvSpPr>
            <p:nvPr/>
          </p:nvSpPr>
          <p:spPr bwMode="auto">
            <a:xfrm flipV="1">
              <a:off x="1519" y="2102"/>
              <a:ext cx="3068" cy="816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Text Box 6"/>
            <p:cNvSpPr txBox="1">
              <a:spLocks noChangeArrowheads="1"/>
            </p:cNvSpPr>
            <p:nvPr/>
          </p:nvSpPr>
          <p:spPr bwMode="auto">
            <a:xfrm>
              <a:off x="423" y="1271"/>
              <a:ext cx="1189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altLang="ru-RU" sz="1600" kern="0" dirty="0" err="1">
                  <a:solidFill>
                    <a:srgbClr val="000000"/>
                  </a:solidFill>
                  <a:latin typeface="+mn-lt"/>
                </a:rPr>
                <a:t>Daromadlilik</a:t>
              </a:r>
              <a:endParaRPr kumimoji="0" lang="ru-RU" altLang="ru-RU" sz="16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endParaRPr>
            </a:p>
          </p:txBody>
        </p:sp>
        <p:sp>
          <p:nvSpPr>
            <p:cNvPr id="26" name="Text Box 7"/>
            <p:cNvSpPr txBox="1">
              <a:spLocks noChangeArrowheads="1"/>
            </p:cNvSpPr>
            <p:nvPr/>
          </p:nvSpPr>
          <p:spPr bwMode="auto">
            <a:xfrm>
              <a:off x="2166" y="1233"/>
              <a:ext cx="1612" cy="5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defPPr>
                <a:defRPr lang="en-US"/>
              </a:defPPr>
              <a:lvl1pPr marL="0" marR="0" lvl="0" indent="0" algn="r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600" b="0" i="0" u="none" strike="noStrike" kern="0" cap="none" spc="0" normalizeH="0" baseline="0">
                  <a:ln>
                    <a:noFill/>
                  </a:ln>
                  <a:solidFill>
                    <a:sysClr val="windowText" lastClr="000000"/>
                  </a:solidFill>
                  <a:uLnTx/>
                  <a:uFillTx/>
                  <a:latin typeface="+mn-lt"/>
                </a:defRPr>
              </a:lvl1pPr>
            </a:lstStyle>
            <a:p>
              <a:r>
                <a:rPr lang="en-GB" altLang="ru-RU" dirty="0" err="1"/>
                <a:t>Inflyatsiya</a:t>
              </a:r>
              <a:r>
                <a:rPr lang="en-GB" altLang="ru-RU" dirty="0"/>
                <a:t> </a:t>
              </a:r>
              <a:r>
                <a:rPr lang="en-GB" altLang="ru-RU" dirty="0" err="1"/>
                <a:t>darajasi</a:t>
              </a:r>
              <a:r>
                <a:rPr lang="en-GB" altLang="ru-RU" dirty="0"/>
                <a:t> </a:t>
              </a:r>
              <a:r>
                <a:rPr lang="en-GB" altLang="ru-RU" dirty="0" err="1"/>
                <a:t>oshganidan</a:t>
              </a:r>
              <a:r>
                <a:rPr lang="en-GB" altLang="ru-RU" dirty="0"/>
                <a:t> </a:t>
              </a:r>
              <a:r>
                <a:rPr lang="en-GB" altLang="ru-RU" dirty="0" err="1"/>
                <a:t>keyingi</a:t>
              </a:r>
              <a:r>
                <a:rPr lang="en-GB" altLang="ru-RU" dirty="0"/>
                <a:t> </a:t>
              </a:r>
              <a:r>
                <a:rPr lang="en-GB" altLang="ru-RU" dirty="0" err="1"/>
                <a:t>vaziyat</a:t>
              </a:r>
              <a:endParaRPr lang="ru-RU" altLang="ru-RU" dirty="0"/>
            </a:p>
          </p:txBody>
        </p:sp>
        <p:sp>
          <p:nvSpPr>
            <p:cNvPr id="27" name="Text Box 8"/>
            <p:cNvSpPr txBox="1">
              <a:spLocks noChangeArrowheads="1"/>
            </p:cNvSpPr>
            <p:nvPr/>
          </p:nvSpPr>
          <p:spPr bwMode="auto">
            <a:xfrm>
              <a:off x="98" y="2552"/>
              <a:ext cx="1411" cy="3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600" b="1" kern="0" dirty="0" err="1">
                  <a:solidFill>
                    <a:schemeClr val="accent5"/>
                  </a:solidFill>
                  <a:latin typeface="+mn-lt"/>
                </a:rPr>
                <a:t>Inflyatsiya</a:t>
              </a:r>
              <a:r>
                <a:rPr lang="en-GB" sz="1600" b="1" kern="0" dirty="0">
                  <a:solidFill>
                    <a:schemeClr val="accent5"/>
                  </a:solidFill>
                  <a:latin typeface="+mn-lt"/>
                </a:rPr>
                <a:t> </a:t>
              </a:r>
              <a:r>
                <a:rPr lang="en-GB" sz="1600" b="1" kern="0" dirty="0" err="1">
                  <a:solidFill>
                    <a:schemeClr val="accent5"/>
                  </a:solidFill>
                  <a:latin typeface="+mn-lt"/>
                </a:rPr>
                <a:t>mukofoti</a:t>
              </a:r>
              <a:endPara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uLnTx/>
                <a:uFillTx/>
                <a:latin typeface="+mn-lt"/>
              </a:endParaRPr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3287" y="2534"/>
              <a:ext cx="1560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defPPr>
                <a:defRPr lang="en-US"/>
              </a:defPPr>
              <a:lvl1pPr marL="0" marR="0" lvl="0" indent="0" algn="r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600" b="0" i="0" u="none" strike="noStrike" kern="0" cap="none" spc="0" normalizeH="0" baseline="0">
                  <a:ln>
                    <a:noFill/>
                  </a:ln>
                  <a:solidFill>
                    <a:sysClr val="windowText" lastClr="000000"/>
                  </a:solidFill>
                  <a:uLnTx/>
                  <a:uFillTx/>
                  <a:latin typeface="+mn-lt"/>
                </a:defRPr>
              </a:lvl1pPr>
            </a:lstStyle>
            <a:p>
              <a:r>
                <a:rPr lang="en-GB" altLang="ru-RU" dirty="0" err="1"/>
                <a:t>Asl</a:t>
              </a:r>
              <a:r>
                <a:rPr lang="en-GB" altLang="ru-RU" dirty="0"/>
                <a:t> </a:t>
              </a:r>
              <a:r>
                <a:rPr lang="en-GB" altLang="ru-RU" dirty="0" err="1"/>
                <a:t>holati</a:t>
              </a:r>
              <a:endParaRPr lang="ru-RU" altLang="ru-RU" dirty="0"/>
            </a:p>
          </p:txBody>
        </p:sp>
        <p:sp>
          <p:nvSpPr>
            <p:cNvPr id="29" name="Text Box 10"/>
            <p:cNvSpPr txBox="1">
              <a:spLocks noChangeArrowheads="1"/>
            </p:cNvSpPr>
            <p:nvPr/>
          </p:nvSpPr>
          <p:spPr bwMode="auto">
            <a:xfrm>
              <a:off x="4980" y="3686"/>
              <a:ext cx="62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defPPr>
                <a:defRPr lang="en-US"/>
              </a:defPPr>
              <a:lvl1pPr marL="0" marR="0" lvl="0" indent="0" algn="r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600" b="0" i="0" u="none" strike="noStrike" kern="0" cap="none" spc="0" normalizeH="0" baseline="0">
                  <a:ln>
                    <a:noFill/>
                  </a:ln>
                  <a:solidFill>
                    <a:sysClr val="windowText" lastClr="000000"/>
                  </a:solidFill>
                  <a:uLnTx/>
                  <a:uFillTx/>
                  <a:latin typeface="+mn-lt"/>
                </a:defRPr>
              </a:lvl1pPr>
            </a:lstStyle>
            <a:p>
              <a:r>
                <a:rPr lang="uz-Latn-UZ" altLang="ru-RU" dirty="0" smtClean="0"/>
                <a:t>Risk</a:t>
              </a:r>
              <a:endParaRPr lang="ru-RU" altLang="ru-RU" dirty="0"/>
            </a:p>
          </p:txBody>
        </p:sp>
        <p:sp>
          <p:nvSpPr>
            <p:cNvPr id="30" name="Line 11"/>
            <p:cNvSpPr>
              <a:spLocks noChangeShapeType="1"/>
            </p:cNvSpPr>
            <p:nvPr/>
          </p:nvSpPr>
          <p:spPr bwMode="auto">
            <a:xfrm flipV="1">
              <a:off x="1519" y="1718"/>
              <a:ext cx="3120" cy="864"/>
            </a:xfrm>
            <a:prstGeom prst="line">
              <a:avLst/>
            </a:prstGeom>
            <a:ln>
              <a:prstDash val="dash"/>
              <a:headEnd/>
              <a:tailEnd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Line 12"/>
            <p:cNvSpPr>
              <a:spLocks noChangeShapeType="1"/>
            </p:cNvSpPr>
            <p:nvPr/>
          </p:nvSpPr>
          <p:spPr bwMode="auto">
            <a:xfrm>
              <a:off x="3755" y="1661"/>
              <a:ext cx="728" cy="48"/>
            </a:xfrm>
            <a:prstGeom prst="line">
              <a:avLst/>
            </a:prstGeom>
            <a:ln>
              <a:headEnd/>
              <a:tailEnd type="triangle" w="med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Line 13"/>
            <p:cNvSpPr>
              <a:spLocks noChangeShapeType="1"/>
            </p:cNvSpPr>
            <p:nvPr/>
          </p:nvSpPr>
          <p:spPr bwMode="auto">
            <a:xfrm>
              <a:off x="1554" y="2582"/>
              <a:ext cx="0" cy="336"/>
            </a:xfrm>
            <a:prstGeom prst="line">
              <a:avLst/>
            </a:prstGeom>
            <a:ln>
              <a:headEnd type="triangle" w="med" len="lg"/>
              <a:tailEnd type="triangle" w="med" len="lg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Line 14"/>
            <p:cNvSpPr>
              <a:spLocks noChangeShapeType="1"/>
            </p:cNvSpPr>
            <p:nvPr/>
          </p:nvSpPr>
          <p:spPr bwMode="auto">
            <a:xfrm flipV="1">
              <a:off x="3807" y="2184"/>
              <a:ext cx="624" cy="384"/>
            </a:xfrm>
            <a:prstGeom prst="line">
              <a:avLst/>
            </a:prstGeom>
            <a:ln>
              <a:headEnd/>
              <a:tailEnd type="triangle" w="med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57447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Qimmatli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qog'ozlar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bozori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chizig'ining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pozitsiyasini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o'zgartirish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,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investorlarning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uz-Latn-UZ" sz="2200" b="1" dirty="0" smtClean="0">
                <a:solidFill>
                  <a:srgbClr val="003F82"/>
                </a:solidFill>
                <a:latin typeface="+mn-lt"/>
              </a:rPr>
              <a:t>risk</a:t>
            </a:r>
            <a:r>
              <a:rPr lang="en-GB" sz="2200" b="1" dirty="0" err="1" smtClean="0">
                <a:solidFill>
                  <a:srgbClr val="003F82"/>
                </a:solidFill>
                <a:latin typeface="+mn-lt"/>
              </a:rPr>
              <a:t>dan</a:t>
            </a:r>
            <a:r>
              <a:rPr lang="en-GB" sz="2200" b="1" dirty="0" smtClean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 smtClean="0">
                <a:solidFill>
                  <a:srgbClr val="003F82"/>
                </a:solidFill>
                <a:latin typeface="+mn-lt"/>
              </a:rPr>
              <a:t>qochish</a:t>
            </a:r>
            <a:r>
              <a:rPr lang="uz-Latn-UZ" sz="2200" b="1" dirty="0" smtClean="0">
                <a:solidFill>
                  <a:srgbClr val="003F82"/>
                </a:solidFill>
                <a:latin typeface="+mn-lt"/>
              </a:rPr>
              <a:t>i</a:t>
            </a:r>
            <a:endParaRPr lang="ru-RU" sz="2200" b="1" dirty="0">
              <a:solidFill>
                <a:srgbClr val="003F82"/>
              </a:solidFill>
              <a:latin typeface="+mn-lt"/>
            </a:endParaRPr>
          </a:p>
        </p:txBody>
      </p:sp>
      <p:graphicFrame>
        <p:nvGraphicFramePr>
          <p:cNvPr id="3" name="Объект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2094197"/>
              </p:ext>
            </p:extLst>
          </p:nvPr>
        </p:nvGraphicFramePr>
        <p:xfrm>
          <a:off x="1784868" y="1093304"/>
          <a:ext cx="5574264" cy="37178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9" name="Слайд" r:id="rId3" imgW="548592" imgH="408268" progId="PowerPoint.Slide.8">
                  <p:embed/>
                </p:oleObj>
              </mc:Choice>
              <mc:Fallback>
                <p:oleObj name="Слайд" r:id="rId3" imgW="548592" imgH="408268" progId="PowerPoint.Slide.8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4868" y="1093304"/>
                        <a:ext cx="5574264" cy="37178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886191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uz-Latn-UZ" sz="2200" b="1" dirty="0" smtClean="0">
                <a:solidFill>
                  <a:srgbClr val="003F82"/>
                </a:solidFill>
                <a:latin typeface="+mn-lt"/>
              </a:rPr>
              <a:t>Mustahkamlash uchun savollar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204769" y="1125544"/>
            <a:ext cx="7475593" cy="1800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600" dirty="0">
                <a:solidFill>
                  <a:srgbClr val="003F82"/>
                </a:solidFill>
                <a:latin typeface="Calibri"/>
              </a:rPr>
              <a:t>1.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Qaysi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aktsiyalar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"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agressiv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"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va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qaysilari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"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mudofaa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" deb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ataladi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?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600" dirty="0">
                <a:solidFill>
                  <a:srgbClr val="003F82"/>
                </a:solidFill>
                <a:latin typeface="Calibri"/>
              </a:rPr>
              <a:t>2. Beta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koeffitsientini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hisoblash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uchun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uz-Latn-UZ" sz="1600" dirty="0" smtClean="0">
                <a:solidFill>
                  <a:srgbClr val="003F82"/>
                </a:solidFill>
                <a:latin typeface="Calibri"/>
              </a:rPr>
              <a:t>UCI</a:t>
            </a:r>
            <a:r>
              <a:rPr lang="en-GB" sz="1600" dirty="0" smtClean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indeksidan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foydalaniladi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. </a:t>
            </a:r>
            <a:r>
              <a:rPr lang="uz-Latn-UZ" sz="1600" dirty="0" smtClean="0">
                <a:solidFill>
                  <a:srgbClr val="003F82"/>
                </a:solidFill>
                <a:latin typeface="Calibri"/>
              </a:rPr>
              <a:t>UCI</a:t>
            </a:r>
            <a:r>
              <a:rPr lang="en-GB" sz="1600" dirty="0" smtClean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indeksining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beta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koeffitsienti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nima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?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600" dirty="0">
                <a:solidFill>
                  <a:srgbClr val="003F82"/>
                </a:solidFill>
                <a:latin typeface="Calibri"/>
              </a:rPr>
              <a:t>3. Beta-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indikator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asosida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ko'proq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va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kamroq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xavfli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aktsiyalarning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xavfini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qanday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aniqlash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mumkin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?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600" dirty="0">
                <a:solidFill>
                  <a:srgbClr val="003F82"/>
                </a:solidFill>
                <a:latin typeface="Calibri"/>
              </a:rPr>
              <a:t>4.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Qimmatli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qog'ozlar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bozori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chizig'i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qanday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omillar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ta'sirida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Calibri"/>
              </a:rPr>
              <a:t>o'zgaradi</a:t>
            </a:r>
            <a:r>
              <a:rPr lang="en-GB" sz="1600" dirty="0">
                <a:solidFill>
                  <a:srgbClr val="003F82"/>
                </a:solidFill>
                <a:latin typeface="Calibri"/>
              </a:rPr>
              <a:t>?</a:t>
            </a:r>
            <a:endParaRPr lang="ru-RU" sz="1600" dirty="0">
              <a:solidFill>
                <a:srgbClr val="003F82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71454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5041</TotalTime>
  <Words>1793</Words>
  <Application>Microsoft Office PowerPoint</Application>
  <PresentationFormat>Экран (16:9)</PresentationFormat>
  <Paragraphs>535</Paragraphs>
  <Slides>46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46</vt:i4>
      </vt:variant>
    </vt:vector>
  </HeadingPairs>
  <TitlesOfParts>
    <vt:vector size="52" baseType="lpstr">
      <vt:lpstr>Тема Office</vt:lpstr>
      <vt:lpstr>1_Тема Office</vt:lpstr>
      <vt:lpstr>2_Тема Office</vt:lpstr>
      <vt:lpstr>Формула</vt:lpstr>
      <vt:lpstr>Диаграмма</vt:lpstr>
      <vt:lpstr>Microsoft PowerPoint 97-2003 Slide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hse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vkremlev</dc:creator>
  <cp:lastModifiedBy>Эшпулатов Достонбек</cp:lastModifiedBy>
  <cp:revision>250</cp:revision>
  <dcterms:created xsi:type="dcterms:W3CDTF">2010-09-30T06:45:29Z</dcterms:created>
  <dcterms:modified xsi:type="dcterms:W3CDTF">2024-03-05T16:40:46Z</dcterms:modified>
</cp:coreProperties>
</file>