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  <p:sldMasterId id="2147483684" r:id="rId3"/>
  </p:sldMasterIdLst>
  <p:notesMasterIdLst>
    <p:notesMasterId r:id="rId63"/>
  </p:notesMasterIdLst>
  <p:sldIdLst>
    <p:sldId id="260" r:id="rId4"/>
    <p:sldId id="358" r:id="rId5"/>
    <p:sldId id="305" r:id="rId6"/>
    <p:sldId id="357" r:id="rId7"/>
    <p:sldId id="304" r:id="rId8"/>
    <p:sldId id="261" r:id="rId9"/>
    <p:sldId id="307" r:id="rId10"/>
    <p:sldId id="378" r:id="rId11"/>
    <p:sldId id="308" r:id="rId12"/>
    <p:sldId id="311" r:id="rId13"/>
    <p:sldId id="312" r:id="rId14"/>
    <p:sldId id="313" r:id="rId15"/>
    <p:sldId id="372" r:id="rId16"/>
    <p:sldId id="316" r:id="rId17"/>
    <p:sldId id="376" r:id="rId18"/>
    <p:sldId id="317" r:id="rId19"/>
    <p:sldId id="318" r:id="rId20"/>
    <p:sldId id="319" r:id="rId21"/>
    <p:sldId id="314" r:id="rId22"/>
    <p:sldId id="301" r:id="rId23"/>
    <p:sldId id="294" r:id="rId24"/>
    <p:sldId id="322" r:id="rId25"/>
    <p:sldId id="360" r:id="rId26"/>
    <p:sldId id="325" r:id="rId27"/>
    <p:sldId id="323" r:id="rId28"/>
    <p:sldId id="359" r:id="rId29"/>
    <p:sldId id="326" r:id="rId30"/>
    <p:sldId id="361" r:id="rId31"/>
    <p:sldId id="328" r:id="rId32"/>
    <p:sldId id="329" r:id="rId33"/>
    <p:sldId id="330" r:id="rId34"/>
    <p:sldId id="331" r:id="rId35"/>
    <p:sldId id="332" r:id="rId36"/>
    <p:sldId id="362" r:id="rId37"/>
    <p:sldId id="334" r:id="rId38"/>
    <p:sldId id="364" r:id="rId39"/>
    <p:sldId id="335" r:id="rId40"/>
    <p:sldId id="363" r:id="rId41"/>
    <p:sldId id="356" r:id="rId42"/>
    <p:sldId id="369" r:id="rId43"/>
    <p:sldId id="368" r:id="rId44"/>
    <p:sldId id="337" r:id="rId45"/>
    <p:sldId id="293" r:id="rId46"/>
    <p:sldId id="370" r:id="rId47"/>
    <p:sldId id="339" r:id="rId48"/>
    <p:sldId id="338" r:id="rId49"/>
    <p:sldId id="340" r:id="rId50"/>
    <p:sldId id="346" r:id="rId51"/>
    <p:sldId id="371" r:id="rId52"/>
    <p:sldId id="342" r:id="rId53"/>
    <p:sldId id="343" r:id="rId54"/>
    <p:sldId id="347" r:id="rId55"/>
    <p:sldId id="344" r:id="rId56"/>
    <p:sldId id="345" r:id="rId57"/>
    <p:sldId id="348" r:id="rId58"/>
    <p:sldId id="349" r:id="rId59"/>
    <p:sldId id="352" r:id="rId60"/>
    <p:sldId id="351" r:id="rId61"/>
    <p:sldId id="353" r:id="rId62"/>
  </p:sldIdLst>
  <p:sldSz cx="9144000" cy="5143500" type="screen16x9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E3D8DC-8318-49BA-B190-38CA348E2E8C}">
          <p14:sldIdLst>
            <p14:sldId id="260"/>
            <p14:sldId id="358"/>
            <p14:sldId id="305"/>
            <p14:sldId id="357"/>
            <p14:sldId id="304"/>
            <p14:sldId id="261"/>
            <p14:sldId id="307"/>
            <p14:sldId id="378"/>
            <p14:sldId id="308"/>
            <p14:sldId id="311"/>
            <p14:sldId id="312"/>
            <p14:sldId id="313"/>
            <p14:sldId id="372"/>
            <p14:sldId id="316"/>
            <p14:sldId id="376"/>
            <p14:sldId id="317"/>
            <p14:sldId id="318"/>
            <p14:sldId id="319"/>
            <p14:sldId id="314"/>
            <p14:sldId id="301"/>
            <p14:sldId id="294"/>
            <p14:sldId id="322"/>
            <p14:sldId id="360"/>
            <p14:sldId id="325"/>
            <p14:sldId id="323"/>
            <p14:sldId id="359"/>
            <p14:sldId id="326"/>
            <p14:sldId id="361"/>
            <p14:sldId id="328"/>
            <p14:sldId id="329"/>
            <p14:sldId id="330"/>
            <p14:sldId id="331"/>
            <p14:sldId id="332"/>
            <p14:sldId id="362"/>
            <p14:sldId id="334"/>
            <p14:sldId id="364"/>
            <p14:sldId id="335"/>
            <p14:sldId id="363"/>
            <p14:sldId id="356"/>
            <p14:sldId id="369"/>
            <p14:sldId id="368"/>
            <p14:sldId id="337"/>
            <p14:sldId id="293"/>
            <p14:sldId id="370"/>
            <p14:sldId id="339"/>
            <p14:sldId id="338"/>
            <p14:sldId id="340"/>
            <p14:sldId id="346"/>
            <p14:sldId id="371"/>
            <p14:sldId id="342"/>
            <p14:sldId id="343"/>
            <p14:sldId id="347"/>
            <p14:sldId id="344"/>
            <p14:sldId id="345"/>
            <p14:sldId id="348"/>
            <p14:sldId id="349"/>
            <p14:sldId id="352"/>
            <p14:sldId id="351"/>
            <p14:sldId id="353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DA2"/>
    <a:srgbClr val="8BB4FF"/>
    <a:srgbClr val="6DA1FF"/>
    <a:srgbClr val="AFCAFF"/>
    <a:srgbClr val="7099CA"/>
    <a:srgbClr val="B4BDFE"/>
    <a:srgbClr val="94A1FE"/>
    <a:srgbClr val="4D62FD"/>
    <a:srgbClr val="003F82"/>
    <a:srgbClr val="8F8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33" autoAdjust="0"/>
    <p:restoredTop sz="94690" autoAdjust="0"/>
  </p:normalViewPr>
  <p:slideViewPr>
    <p:cSldViewPr snapToGrid="0" snapToObjects="1">
      <p:cViewPr varScale="1">
        <p:scale>
          <a:sx n="88" d="100"/>
          <a:sy n="88" d="100"/>
        </p:scale>
        <p:origin x="-798" y="-9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7925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61" Type="http://schemas.openxmlformats.org/officeDocument/2006/relationships/slide" Target="slides/slide58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tableStyles" Target="tableStyle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1512490548688277E-2"/>
          <c:y val="4.9960875984251966E-2"/>
          <c:w val="0.87881210709990398"/>
          <c:h val="0.7472549092228946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Кредиты</c:v>
                </c:pt>
              </c:strCache>
            </c:strRef>
          </c:tx>
          <c:invertIfNegative val="0"/>
          <c:cat>
            <c:numRef>
              <c:f>Лист1!$A$2:$A$9</c:f>
              <c:numCache>
                <c:formatCode>General</c:formatCode>
                <c:ptCount val="8"/>
                <c:pt idx="0">
                  <c:v>1980</c:v>
                </c:pt>
                <c:pt idx="1">
                  <c:v>1985</c:v>
                </c:pt>
                <c:pt idx="2">
                  <c:v>1990</c:v>
                </c:pt>
                <c:pt idx="3">
                  <c:v>1995</c:v>
                </c:pt>
                <c:pt idx="4">
                  <c:v>2000</c:v>
                </c:pt>
                <c:pt idx="5">
                  <c:v>2005</c:v>
                </c:pt>
                <c:pt idx="6">
                  <c:v>2010</c:v>
                </c:pt>
                <c:pt idx="7">
                  <c:v>2014</c:v>
                </c:pt>
              </c:numCache>
            </c:num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56</c:v>
                </c:pt>
                <c:pt idx="1">
                  <c:v>51</c:v>
                </c:pt>
                <c:pt idx="2">
                  <c:v>47</c:v>
                </c:pt>
                <c:pt idx="3">
                  <c:v>41</c:v>
                </c:pt>
                <c:pt idx="4">
                  <c:v>42</c:v>
                </c:pt>
                <c:pt idx="5">
                  <c:v>31</c:v>
                </c:pt>
                <c:pt idx="6">
                  <c:v>33</c:v>
                </c:pt>
                <c:pt idx="7">
                  <c:v>32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7CC-4385-8326-46D860E17E8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Облигации</c:v>
                </c:pt>
              </c:strCache>
            </c:strRef>
          </c:tx>
          <c:invertIfNegative val="0"/>
          <c:cat>
            <c:numRef>
              <c:f>Лист1!$A$2:$A$9</c:f>
              <c:numCache>
                <c:formatCode>General</c:formatCode>
                <c:ptCount val="8"/>
                <c:pt idx="0">
                  <c:v>1980</c:v>
                </c:pt>
                <c:pt idx="1">
                  <c:v>1985</c:v>
                </c:pt>
                <c:pt idx="2">
                  <c:v>1990</c:v>
                </c:pt>
                <c:pt idx="3">
                  <c:v>1995</c:v>
                </c:pt>
                <c:pt idx="4">
                  <c:v>2000</c:v>
                </c:pt>
                <c:pt idx="5">
                  <c:v>2005</c:v>
                </c:pt>
                <c:pt idx="6">
                  <c:v>2010</c:v>
                </c:pt>
                <c:pt idx="7">
                  <c:v>2014</c:v>
                </c:pt>
              </c:numCache>
            </c:numRef>
          </c:cat>
          <c:val>
            <c:numRef>
              <c:f>Лист1!$C$2:$C$9</c:f>
              <c:numCache>
                <c:formatCode>General</c:formatCode>
                <c:ptCount val="8"/>
                <c:pt idx="0">
                  <c:v>44</c:v>
                </c:pt>
                <c:pt idx="1">
                  <c:v>49</c:v>
                </c:pt>
                <c:pt idx="2">
                  <c:v>53</c:v>
                </c:pt>
                <c:pt idx="3">
                  <c:v>59</c:v>
                </c:pt>
                <c:pt idx="4">
                  <c:v>58</c:v>
                </c:pt>
                <c:pt idx="5">
                  <c:v>69</c:v>
                </c:pt>
                <c:pt idx="6">
                  <c:v>67</c:v>
                </c:pt>
                <c:pt idx="7">
                  <c:v>68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7CC-4385-8326-46D860E17E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9"/>
        <c:gapDepth val="254"/>
        <c:shape val="box"/>
        <c:axId val="261131648"/>
        <c:axId val="261756032"/>
        <c:axId val="0"/>
      </c:bar3DChart>
      <c:catAx>
        <c:axId val="2611316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261756032"/>
        <c:crosses val="autoZero"/>
        <c:auto val="1"/>
        <c:lblAlgn val="ctr"/>
        <c:lblOffset val="100"/>
        <c:noMultiLvlLbl val="0"/>
      </c:catAx>
      <c:valAx>
        <c:axId val="2617560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611316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Млрд. руб.</c:v>
                </c:pt>
              </c:strCache>
            </c:strRef>
          </c:tx>
          <c:invertIfNegative val="0"/>
          <c:cat>
            <c:numRef>
              <c:f>Лист1!$A$2:$A$12</c:f>
              <c:numCache>
                <c:formatCode>General</c:formatCode>
                <c:ptCount val="11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</c:numCache>
            </c:num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474</c:v>
                </c:pt>
                <c:pt idx="1">
                  <c:v>897</c:v>
                </c:pt>
                <c:pt idx="2">
                  <c:v>1271</c:v>
                </c:pt>
                <c:pt idx="3">
                  <c:v>1747</c:v>
                </c:pt>
                <c:pt idx="4">
                  <c:v>2423</c:v>
                </c:pt>
                <c:pt idx="5">
                  <c:v>2984</c:v>
                </c:pt>
                <c:pt idx="6">
                  <c:v>3444</c:v>
                </c:pt>
                <c:pt idx="7">
                  <c:v>4212</c:v>
                </c:pt>
                <c:pt idx="8">
                  <c:v>5270</c:v>
                </c:pt>
                <c:pt idx="9">
                  <c:v>6623</c:v>
                </c:pt>
                <c:pt idx="10">
                  <c:v>8068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BE6-4406-A428-F2E0290076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2748032"/>
        <c:axId val="262749568"/>
      </c:barChart>
      <c:catAx>
        <c:axId val="2627480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/>
            </a:pPr>
            <a:endParaRPr lang="ru-RU"/>
          </a:p>
        </c:txPr>
        <c:crossAx val="262749568"/>
        <c:crosses val="autoZero"/>
        <c:auto val="1"/>
        <c:lblAlgn val="ctr"/>
        <c:lblOffset val="100"/>
        <c:noMultiLvlLbl val="0"/>
      </c:catAx>
      <c:valAx>
        <c:axId val="2627495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/>
            </a:pPr>
            <a:endParaRPr lang="ru-RU"/>
          </a:p>
        </c:txPr>
        <c:crossAx val="26274803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Эмитенты</c:v>
                </c:pt>
              </c:strCache>
            </c:strRef>
          </c:tx>
          <c:marker>
            <c:symbol val="none"/>
          </c:marker>
          <c:cat>
            <c:numRef>
              <c:f>Лист1!$A$2:$A$12</c:f>
              <c:numCache>
                <c:formatCode>General</c:formatCode>
                <c:ptCount val="11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</c:numCache>
            </c:num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236</c:v>
                </c:pt>
                <c:pt idx="1">
                  <c:v>376</c:v>
                </c:pt>
                <c:pt idx="2">
                  <c:v>482</c:v>
                </c:pt>
                <c:pt idx="3">
                  <c:v>488</c:v>
                </c:pt>
                <c:pt idx="4">
                  <c:v>432</c:v>
                </c:pt>
                <c:pt idx="5">
                  <c:v>392</c:v>
                </c:pt>
                <c:pt idx="6">
                  <c:v>351</c:v>
                </c:pt>
                <c:pt idx="7">
                  <c:v>342</c:v>
                </c:pt>
                <c:pt idx="8">
                  <c:v>355</c:v>
                </c:pt>
                <c:pt idx="9">
                  <c:v>359</c:v>
                </c:pt>
                <c:pt idx="10">
                  <c:v>376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5129-4816-B467-D108D56C9BC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Эмиссии</c:v>
                </c:pt>
              </c:strCache>
            </c:strRef>
          </c:tx>
          <c:marker>
            <c:symbol val="none"/>
          </c:marker>
          <c:cat>
            <c:numRef>
              <c:f>Лист1!$A$2:$A$12</c:f>
              <c:numCache>
                <c:formatCode>General</c:formatCode>
                <c:ptCount val="11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</c:numCache>
            </c:numRef>
          </c:cat>
          <c:val>
            <c:numRef>
              <c:f>Лист1!$C$2:$C$12</c:f>
              <c:numCache>
                <c:formatCode>General</c:formatCode>
                <c:ptCount val="11"/>
                <c:pt idx="0">
                  <c:v>308</c:v>
                </c:pt>
                <c:pt idx="1">
                  <c:v>500</c:v>
                </c:pt>
                <c:pt idx="2">
                  <c:v>632</c:v>
                </c:pt>
                <c:pt idx="3">
                  <c:v>680</c:v>
                </c:pt>
                <c:pt idx="4">
                  <c:v>661</c:v>
                </c:pt>
                <c:pt idx="5">
                  <c:v>707</c:v>
                </c:pt>
                <c:pt idx="6">
                  <c:v>771</c:v>
                </c:pt>
                <c:pt idx="7">
                  <c:v>890</c:v>
                </c:pt>
                <c:pt idx="8">
                  <c:v>1036</c:v>
                </c:pt>
                <c:pt idx="9">
                  <c:v>1084</c:v>
                </c:pt>
                <c:pt idx="10">
                  <c:v>1167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5129-4816-B467-D108D56C9B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62780032"/>
        <c:axId val="262781568"/>
      </c:lineChart>
      <c:catAx>
        <c:axId val="2627800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262781568"/>
        <c:crosses val="autoZero"/>
        <c:auto val="1"/>
        <c:lblAlgn val="ctr"/>
        <c:lblOffset val="100"/>
        <c:noMultiLvlLbl val="0"/>
      </c:catAx>
      <c:valAx>
        <c:axId val="2627815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262780032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600"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0.1623</cdr:x>
      <cdr:y>0.26341</cdr:y>
    </cdr:from>
    <cdr:to>
      <cdr:x>0.21158</cdr:x>
      <cdr:y>0.34525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317626" y="889000"/>
          <a:ext cx="400050" cy="2762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200" b="1" dirty="0">
              <a:latin typeface="Arial" panose="020B0604020202020204" pitchFamily="34" charset="0"/>
              <a:cs typeface="Arial" panose="020B0604020202020204" pitchFamily="34" charset="0"/>
            </a:rPr>
            <a:t>44</a:t>
          </a:r>
        </a:p>
      </cdr:txBody>
    </cdr:sp>
  </cdr:relSizeAnchor>
  <cdr:relSizeAnchor xmlns:cdr="http://schemas.openxmlformats.org/drawingml/2006/chartDrawing">
    <cdr:from>
      <cdr:x>0.26085</cdr:x>
      <cdr:y>0.26341</cdr:y>
    </cdr:from>
    <cdr:to>
      <cdr:x>0.30309</cdr:x>
      <cdr:y>0.38758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117726" y="889000"/>
          <a:ext cx="342900" cy="4191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200" b="1" dirty="0">
              <a:latin typeface="Arial" panose="020B0604020202020204" pitchFamily="34" charset="0"/>
              <a:cs typeface="Arial" panose="020B0604020202020204" pitchFamily="34" charset="0"/>
            </a:rPr>
            <a:t>49</a:t>
          </a:r>
        </a:p>
      </cdr:txBody>
    </cdr:sp>
  </cdr:relSizeAnchor>
  <cdr:relSizeAnchor xmlns:cdr="http://schemas.openxmlformats.org/drawingml/2006/chartDrawing">
    <cdr:from>
      <cdr:x>0.25733</cdr:x>
      <cdr:y>0.51458</cdr:y>
    </cdr:from>
    <cdr:to>
      <cdr:x>0.32186</cdr:x>
      <cdr:y>0.59665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089151" y="1736724"/>
          <a:ext cx="523875" cy="2769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200" b="1" dirty="0">
              <a:latin typeface="Arial" panose="020B0604020202020204" pitchFamily="34" charset="0"/>
              <a:cs typeface="Arial" panose="020B0604020202020204" pitchFamily="34" charset="0"/>
            </a:rPr>
            <a:t>51</a:t>
          </a:r>
        </a:p>
      </cdr:txBody>
    </cdr:sp>
  </cdr:relSizeAnchor>
  <cdr:relSizeAnchor xmlns:cdr="http://schemas.openxmlformats.org/drawingml/2006/chartDrawing">
    <cdr:from>
      <cdr:x>0.35823</cdr:x>
      <cdr:y>0.25494</cdr:y>
    </cdr:from>
    <cdr:to>
      <cdr:x>0.4122</cdr:x>
      <cdr:y>0.38476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908302" y="860425"/>
          <a:ext cx="438150" cy="4381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200" b="1" dirty="0">
              <a:latin typeface="Arial" panose="020B0604020202020204" pitchFamily="34" charset="0"/>
              <a:cs typeface="Arial" panose="020B0604020202020204" pitchFamily="34" charset="0"/>
            </a:rPr>
            <a:t>53</a:t>
          </a:r>
        </a:p>
      </cdr:txBody>
    </cdr:sp>
  </cdr:relSizeAnchor>
  <cdr:relSizeAnchor xmlns:cdr="http://schemas.openxmlformats.org/drawingml/2006/chartDrawing">
    <cdr:from>
      <cdr:x>0.35941</cdr:x>
      <cdr:y>0.51458</cdr:y>
    </cdr:from>
    <cdr:to>
      <cdr:x>0.40282</cdr:x>
      <cdr:y>0.59665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2917826" y="1736724"/>
          <a:ext cx="352425" cy="2769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200" b="1" dirty="0">
              <a:latin typeface="Arial" panose="020B0604020202020204" pitchFamily="34" charset="0"/>
              <a:cs typeface="Arial" panose="020B0604020202020204" pitchFamily="34" charset="0"/>
            </a:rPr>
            <a:t>47</a:t>
          </a:r>
        </a:p>
      </cdr:txBody>
    </cdr:sp>
  </cdr:relSizeAnchor>
  <cdr:relSizeAnchor xmlns:cdr="http://schemas.openxmlformats.org/drawingml/2006/chartDrawing">
    <cdr:from>
      <cdr:x>0.45913</cdr:x>
      <cdr:y>0.24365</cdr:y>
    </cdr:from>
    <cdr:to>
      <cdr:x>0.57176</cdr:x>
      <cdr:y>0.51458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727451" y="82232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200" b="1" dirty="0">
              <a:latin typeface="Arial" panose="020B0604020202020204" pitchFamily="34" charset="0"/>
              <a:cs typeface="Arial" panose="020B0604020202020204" pitchFamily="34" charset="0"/>
            </a:rPr>
            <a:t>59</a:t>
          </a:r>
        </a:p>
      </cdr:txBody>
    </cdr:sp>
  </cdr:relSizeAnchor>
  <cdr:relSizeAnchor xmlns:cdr="http://schemas.openxmlformats.org/drawingml/2006/chartDrawing">
    <cdr:from>
      <cdr:x>0.45209</cdr:x>
      <cdr:y>0.51458</cdr:y>
    </cdr:from>
    <cdr:to>
      <cdr:x>0.50372</cdr:x>
      <cdr:y>0.62183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3670302" y="1736724"/>
          <a:ext cx="419100" cy="3619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200" b="1" dirty="0">
              <a:latin typeface="Arial" panose="020B0604020202020204" pitchFamily="34" charset="0"/>
              <a:cs typeface="Arial" panose="020B0604020202020204" pitchFamily="34" charset="0"/>
            </a:rPr>
            <a:t>41</a:t>
          </a:r>
        </a:p>
      </cdr:txBody>
    </cdr:sp>
  </cdr:relSizeAnchor>
  <cdr:relSizeAnchor xmlns:cdr="http://schemas.openxmlformats.org/drawingml/2006/chartDrawing">
    <cdr:from>
      <cdr:x>0.55651</cdr:x>
      <cdr:y>0.55562</cdr:y>
    </cdr:from>
    <cdr:to>
      <cdr:x>0.61048</cdr:x>
      <cdr:y>0.6952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4518027" y="1875223"/>
          <a:ext cx="438150" cy="47110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200" b="1" dirty="0">
              <a:latin typeface="Arial" panose="020B0604020202020204" pitchFamily="34" charset="0"/>
              <a:cs typeface="Arial" panose="020B0604020202020204" pitchFamily="34" charset="0"/>
            </a:rPr>
            <a:t>42</a:t>
          </a:r>
        </a:p>
      </cdr:txBody>
    </cdr:sp>
  </cdr:relSizeAnchor>
  <cdr:relSizeAnchor xmlns:cdr="http://schemas.openxmlformats.org/drawingml/2006/chartDrawing">
    <cdr:from>
      <cdr:x>0.65506</cdr:x>
      <cdr:y>0.29597</cdr:y>
    </cdr:from>
    <cdr:to>
      <cdr:x>0.70903</cdr:x>
      <cdr:y>0.39323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5318127" y="998923"/>
          <a:ext cx="438150" cy="3282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200" b="1" dirty="0">
              <a:latin typeface="Arial" panose="020B0604020202020204" pitchFamily="34" charset="0"/>
              <a:cs typeface="Arial" panose="020B0604020202020204" pitchFamily="34" charset="0"/>
            </a:rPr>
            <a:t>69</a:t>
          </a:r>
        </a:p>
      </cdr:txBody>
    </cdr:sp>
  </cdr:relSizeAnchor>
  <cdr:relSizeAnchor xmlns:cdr="http://schemas.openxmlformats.org/drawingml/2006/chartDrawing">
    <cdr:from>
      <cdr:x>0.65272</cdr:x>
      <cdr:y>0.62747</cdr:y>
    </cdr:from>
    <cdr:to>
      <cdr:x>0.69026</cdr:x>
      <cdr:y>0.71496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5299076" y="2117725"/>
          <a:ext cx="304800" cy="2952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200" b="1" dirty="0">
              <a:latin typeface="Arial" panose="020B0604020202020204" pitchFamily="34" charset="0"/>
              <a:cs typeface="Arial" panose="020B0604020202020204" pitchFamily="34" charset="0"/>
            </a:rPr>
            <a:t>31</a:t>
          </a:r>
        </a:p>
      </cdr:txBody>
    </cdr:sp>
  </cdr:relSizeAnchor>
  <cdr:relSizeAnchor xmlns:cdr="http://schemas.openxmlformats.org/drawingml/2006/chartDrawing">
    <cdr:from>
      <cdr:x>0.75362</cdr:x>
      <cdr:y>0.33701</cdr:y>
    </cdr:from>
    <cdr:to>
      <cdr:x>0.79351</cdr:x>
      <cdr:y>0.4412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6118226" y="1137423"/>
          <a:ext cx="323850" cy="3516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200" b="1" dirty="0">
              <a:latin typeface="Arial" panose="020B0604020202020204" pitchFamily="34" charset="0"/>
              <a:cs typeface="Arial" panose="020B0604020202020204" pitchFamily="34" charset="0"/>
            </a:rPr>
            <a:t>67</a:t>
          </a:r>
        </a:p>
      </cdr:txBody>
    </cdr:sp>
  </cdr:relSizeAnchor>
  <cdr:relSizeAnchor xmlns:cdr="http://schemas.openxmlformats.org/drawingml/2006/chartDrawing">
    <cdr:from>
      <cdr:x>0.75127</cdr:x>
      <cdr:y>0.62465</cdr:y>
    </cdr:from>
    <cdr:to>
      <cdr:x>0.79937</cdr:x>
      <cdr:y>0.77422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6099176" y="2108200"/>
          <a:ext cx="390525" cy="5048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200" b="1" dirty="0">
              <a:latin typeface="Arial" panose="020B0604020202020204" pitchFamily="34" charset="0"/>
              <a:cs typeface="Arial" panose="020B0604020202020204" pitchFamily="34" charset="0"/>
            </a:rPr>
            <a:t>33</a:t>
          </a:r>
        </a:p>
      </cdr:txBody>
    </cdr:sp>
  </cdr:relSizeAnchor>
  <cdr:relSizeAnchor xmlns:cdr="http://schemas.openxmlformats.org/drawingml/2006/chartDrawing">
    <cdr:from>
      <cdr:x>0.84865</cdr:x>
      <cdr:y>0.38476</cdr:y>
    </cdr:from>
    <cdr:to>
      <cdr:x>0.91435</cdr:x>
      <cdr:y>0.51458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6889751" y="1298575"/>
          <a:ext cx="533400" cy="4381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200" b="1" dirty="0">
              <a:latin typeface="Arial" panose="020B0604020202020204" pitchFamily="34" charset="0"/>
              <a:cs typeface="Arial" panose="020B0604020202020204" pitchFamily="34" charset="0"/>
            </a:rPr>
            <a:t>68</a:t>
          </a:r>
        </a:p>
      </cdr:txBody>
    </cdr:sp>
  </cdr:relSizeAnchor>
  <cdr:relSizeAnchor xmlns:cdr="http://schemas.openxmlformats.org/drawingml/2006/chartDrawing">
    <cdr:from>
      <cdr:x>0.84982</cdr:x>
      <cdr:y>0.63594</cdr:y>
    </cdr:from>
    <cdr:to>
      <cdr:x>0.90027</cdr:x>
      <cdr:y>0.746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6899276" y="2146300"/>
          <a:ext cx="409575" cy="3714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200" b="1" dirty="0">
              <a:latin typeface="Arial" panose="020B0604020202020204" pitchFamily="34" charset="0"/>
              <a:cs typeface="Arial" panose="020B0604020202020204" pitchFamily="34" charset="0"/>
            </a:rPr>
            <a:t>32</a:t>
          </a:r>
        </a:p>
      </cdr:txBody>
    </cdr:sp>
  </cdr:relSizeAnchor>
  <cdr:relSizeAnchor xmlns:cdr="http://schemas.openxmlformats.org/drawingml/2006/chartDrawing">
    <cdr:from>
      <cdr:x>0.42393</cdr:x>
      <cdr:y>0.92944</cdr:y>
    </cdr:from>
    <cdr:to>
      <cdr:x>0.44271</cdr:x>
      <cdr:y>0.97883</cdr:y>
    </cdr:to>
    <cdr:sp macro="" textlink="">
      <cdr:nvSpPr>
        <cdr:cNvPr id="16" name="Прямоугольник 15"/>
        <cdr:cNvSpPr/>
      </cdr:nvSpPr>
      <cdr:spPr>
        <a:xfrm xmlns:a="http://schemas.openxmlformats.org/drawingml/2006/main">
          <a:off x="3441701" y="3136900"/>
          <a:ext cx="152400" cy="166687"/>
        </a:xfrm>
        <a:prstGeom xmlns:a="http://schemas.openxmlformats.org/drawingml/2006/main" prst="rect">
          <a:avLst/>
        </a:prstGeom>
        <a:solidFill xmlns:a="http://schemas.openxmlformats.org/drawingml/2006/main">
          <a:srgbClr val="AE190E"/>
        </a:solidFill>
        <a:ln xmlns:a="http://schemas.openxmlformats.org/drawingml/2006/main">
          <a:solidFill>
            <a:srgbClr val="C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0.46969</cdr:x>
      <cdr:y>0.90881</cdr:y>
    </cdr:from>
    <cdr:to>
      <cdr:x>0.58232</cdr:x>
      <cdr:y>1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3813176" y="3067247"/>
          <a:ext cx="914400" cy="3077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0.46617</cdr:x>
      <cdr:y>0.90881</cdr:y>
    </cdr:from>
    <cdr:to>
      <cdr:x>0.5788</cdr:x>
      <cdr:y>1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3784601" y="3067247"/>
          <a:ext cx="914400" cy="3077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>
              <a:latin typeface="Arial" panose="020B0604020202020204" pitchFamily="34" charset="0"/>
              <a:cs typeface="Arial" panose="020B0604020202020204" pitchFamily="34" charset="0"/>
            </a:rPr>
            <a:t>Облигации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174A06-A08A-4F31-8961-D49F089F43C2}" type="datetimeFigureOut">
              <a:rPr lang="ru-RU" smtClean="0"/>
              <a:t>22.02.2024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1A1CF9-ED41-41D7-BEC6-FCBB92A2C19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0036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1A1CF9-ED41-41D7-BEC6-FCBB92A2C190}" type="slidenum">
              <a:rPr lang="ru-RU" smtClean="0"/>
              <a:t>42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64755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/>
              <a:pPr>
                <a:defRPr/>
              </a:pPr>
              <a:t>2/22/2024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899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/>
              <a:pPr>
                <a:defRPr/>
              </a:pPr>
              <a:t>2/22/2024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911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/>
              <a:pPr>
                <a:defRPr/>
              </a:pPr>
              <a:t>2/22/2024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99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/>
              <a:pPr>
                <a:defRPr/>
              </a:pPr>
              <a:t>2/22/2024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945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/>
              <a:pPr>
                <a:defRPr/>
              </a:pPr>
              <a:t>2/22/2024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495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/>
              <a:pPr>
                <a:defRPr/>
              </a:pPr>
              <a:t>2/22/2024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9698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/>
              <a:pPr>
                <a:defRPr/>
              </a:pPr>
              <a:t>2/22/2024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8959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5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/>
              <a:pPr>
                <a:defRPr/>
              </a:pPr>
              <a:t>2/22/2024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8517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/>
              <a:pPr>
                <a:defRPr/>
              </a:pPr>
              <a:t>2/22/2024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9075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/>
              <a:pPr>
                <a:defRPr/>
              </a:pPr>
              <a:t>2/22/2024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844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3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/>
              <a:pPr>
                <a:defRPr/>
              </a:pPr>
              <a:t>2/22/2024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0840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2/22/2024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3600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2/22/2024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70752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2/22/2024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8815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2/22/2024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8813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2/22/2024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39794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2/22/2024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58982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2/22/2024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2642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5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2/22/2024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9975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2/22/2024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9786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2/22/2024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1444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3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2/22/2024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116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5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2/22/2024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42729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2/22/2024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72938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2/22/2024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80039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2/22/2024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3413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2/22/2024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164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2/22/2024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64844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2/22/2024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0277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4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5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2/22/2024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55696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9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2/22/2024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970178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2/22/2024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841858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3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2/22/2024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387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FBE2B9D-1697-4090-97E9-0A438BE077E8}" type="datetime1">
              <a:rPr lang="en-US" smtClean="0"/>
              <a:pPr>
                <a:defRPr/>
              </a:pPr>
              <a:t>2/22/2024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1F37826-9FC6-4A47-B435-94C6280B7F5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406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FBE2B9D-1697-4090-97E9-0A438BE077E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2/22/2024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1F37826-9FC6-4A47-B435-94C6280B7F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7289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FBE2B9D-1697-4090-97E9-0A438BE077E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2/22/2024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1F37826-9FC6-4A47-B435-94C6280B7F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173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Mavzu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2.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Moliya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bozorlarini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sekyuritizatsiya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va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globallashtirish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1929657" y="1989096"/>
            <a:ext cx="6001756" cy="1508105"/>
            <a:chOff x="1929657" y="1989096"/>
            <a:chExt cx="6001756" cy="1508105"/>
          </a:xfrm>
        </p:grpSpPr>
        <p:sp>
          <p:nvSpPr>
            <p:cNvPr id="14346" name="Rectangle 12"/>
            <p:cNvSpPr>
              <a:spLocks noChangeArrowheads="1"/>
            </p:cNvSpPr>
            <p:nvPr/>
          </p:nvSpPr>
          <p:spPr bwMode="auto">
            <a:xfrm>
              <a:off x="2073657" y="1989096"/>
              <a:ext cx="5857756" cy="15081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en-GB" sz="2400" b="1" dirty="0" err="1">
                  <a:solidFill>
                    <a:srgbClr val="003F82"/>
                  </a:solidFill>
                  <a:latin typeface="+mn-lt"/>
                </a:rPr>
                <a:t>Globallashuvning</a:t>
              </a:r>
              <a:r>
                <a:rPr lang="en-GB" sz="2400" b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400" b="1" dirty="0" err="1">
                  <a:solidFill>
                    <a:srgbClr val="003F82"/>
                  </a:solidFill>
                  <a:latin typeface="+mn-lt"/>
                </a:rPr>
                <a:t>namoyon</a:t>
              </a:r>
              <a:r>
                <a:rPr lang="en-GB" sz="2400" b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400" b="1" dirty="0" err="1">
                  <a:solidFill>
                    <a:srgbClr val="003F82"/>
                  </a:solidFill>
                  <a:latin typeface="+mn-lt"/>
                </a:rPr>
                <a:t>bo'lish</a:t>
              </a:r>
              <a:r>
                <a:rPr lang="en-GB" sz="2400" b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400" b="1" dirty="0" err="1">
                  <a:solidFill>
                    <a:srgbClr val="003F82"/>
                  </a:solidFill>
                  <a:latin typeface="+mn-lt"/>
                </a:rPr>
                <a:t>shakllari</a:t>
              </a:r>
              <a:endParaRPr lang="en-GB" sz="2400" b="1" dirty="0">
                <a:solidFill>
                  <a:srgbClr val="003F82"/>
                </a:solidFill>
                <a:latin typeface="+mn-lt"/>
              </a:endParaRPr>
            </a:p>
            <a:p>
              <a:pPr>
                <a:spcAft>
                  <a:spcPts val="1200"/>
                </a:spcAft>
              </a:pPr>
              <a:r>
                <a:rPr lang="en-GB" sz="2400" b="1" dirty="0" err="1">
                  <a:solidFill>
                    <a:srgbClr val="003F82"/>
                  </a:solidFill>
                  <a:latin typeface="+mn-lt"/>
                </a:rPr>
                <a:t>Moliyaviy</a:t>
              </a:r>
              <a:r>
                <a:rPr lang="en-GB" sz="2400" b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400" b="1" dirty="0" err="1">
                  <a:solidFill>
                    <a:srgbClr val="003F82"/>
                  </a:solidFill>
                  <a:latin typeface="+mn-lt"/>
                </a:rPr>
                <a:t>bozorlarni</a:t>
              </a:r>
              <a:r>
                <a:rPr lang="en-GB" sz="2400" b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400" b="1" dirty="0" err="1">
                  <a:solidFill>
                    <a:srgbClr val="003F82"/>
                  </a:solidFill>
                  <a:latin typeface="+mn-lt"/>
                </a:rPr>
                <a:t>sekyuritizatsiya</a:t>
              </a:r>
              <a:r>
                <a:rPr lang="en-GB" sz="2400" b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400" b="1" dirty="0" err="1">
                  <a:solidFill>
                    <a:srgbClr val="003F82"/>
                  </a:solidFill>
                  <a:latin typeface="+mn-lt"/>
                </a:rPr>
                <a:t>qilish</a:t>
              </a:r>
              <a:endParaRPr lang="en-GB" sz="2400" b="1" dirty="0">
                <a:solidFill>
                  <a:srgbClr val="003F82"/>
                </a:solidFill>
                <a:latin typeface="+mn-lt"/>
              </a:endParaRPr>
            </a:p>
            <a:p>
              <a:pPr>
                <a:spcAft>
                  <a:spcPts val="1200"/>
                </a:spcAft>
              </a:pPr>
              <a:r>
                <a:rPr lang="en-GB" sz="2400" b="1" dirty="0" err="1">
                  <a:solidFill>
                    <a:srgbClr val="003F82"/>
                  </a:solidFill>
                  <a:latin typeface="+mn-lt"/>
                </a:rPr>
                <a:t>Moliyaviy</a:t>
              </a:r>
              <a:r>
                <a:rPr lang="en-GB" sz="2400" b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400" b="1" dirty="0" err="1">
                  <a:solidFill>
                    <a:srgbClr val="003F82"/>
                  </a:solidFill>
                  <a:latin typeface="+mn-lt"/>
                </a:rPr>
                <a:t>aktivlarni</a:t>
              </a:r>
              <a:r>
                <a:rPr lang="en-GB" sz="2400" b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400" b="1" dirty="0" err="1">
                  <a:solidFill>
                    <a:srgbClr val="003F82"/>
                  </a:solidFill>
                  <a:latin typeface="+mn-lt"/>
                </a:rPr>
                <a:t>sekyuritizatsiya</a:t>
              </a:r>
              <a:r>
                <a:rPr lang="en-GB" sz="2400" b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400" b="1" dirty="0" err="1">
                  <a:solidFill>
                    <a:srgbClr val="003F82"/>
                  </a:solidFill>
                  <a:latin typeface="+mn-lt"/>
                </a:rPr>
                <a:t>qilish</a:t>
              </a:r>
              <a:endParaRPr lang="ru-RU" sz="2400" b="1" dirty="0">
                <a:solidFill>
                  <a:srgbClr val="003F82"/>
                </a:solidFill>
                <a:latin typeface="+mn-lt"/>
              </a:endParaRPr>
            </a:p>
          </p:txBody>
        </p:sp>
        <p:sp>
          <p:nvSpPr>
            <p:cNvPr id="6" name="Овал 5"/>
            <p:cNvSpPr/>
            <p:nvPr/>
          </p:nvSpPr>
          <p:spPr bwMode="auto">
            <a:xfrm>
              <a:off x="1929657" y="2158815"/>
              <a:ext cx="144000" cy="144016"/>
            </a:xfrm>
            <a:prstGeom prst="ellipse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  <p:sp>
          <p:nvSpPr>
            <p:cNvPr id="7" name="Овал 6"/>
            <p:cNvSpPr/>
            <p:nvPr/>
          </p:nvSpPr>
          <p:spPr bwMode="auto">
            <a:xfrm>
              <a:off x="1929657" y="2671141"/>
              <a:ext cx="144000" cy="144016"/>
            </a:xfrm>
            <a:prstGeom prst="ellipse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  <p:sp>
          <p:nvSpPr>
            <p:cNvPr id="8" name="Овал 7"/>
            <p:cNvSpPr/>
            <p:nvPr/>
          </p:nvSpPr>
          <p:spPr bwMode="auto">
            <a:xfrm>
              <a:off x="1929657" y="3190069"/>
              <a:ext cx="144000" cy="144016"/>
            </a:xfrm>
            <a:prstGeom prst="ellipse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2535955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200" b="1" dirty="0" smtClean="0">
                <a:solidFill>
                  <a:srgbClr val="003F82"/>
                </a:solidFill>
                <a:latin typeface="+mn-lt"/>
              </a:rPr>
              <a:t>1</a:t>
            </a:r>
            <a:r>
              <a:rPr lang="en-US" sz="2200" b="1" dirty="0">
                <a:solidFill>
                  <a:srgbClr val="003F82"/>
                </a:solidFill>
                <a:latin typeface="+mn-lt"/>
              </a:rPr>
              <a:t>. </a:t>
            </a:r>
            <a:r>
              <a:rPr lang="en-US" sz="2200" b="1" dirty="0" err="1">
                <a:solidFill>
                  <a:srgbClr val="003F82"/>
                </a:solidFill>
                <a:latin typeface="+mn-lt"/>
              </a:rPr>
              <a:t>Globallashuvning</a:t>
            </a:r>
            <a:r>
              <a:rPr lang="en-US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US" sz="2200" b="1" dirty="0" err="1">
                <a:solidFill>
                  <a:srgbClr val="003F82"/>
                </a:solidFill>
                <a:latin typeface="+mn-lt"/>
              </a:rPr>
              <a:t>namoyon</a:t>
            </a:r>
            <a:r>
              <a:rPr lang="en-US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US" sz="2200" b="1" dirty="0" err="1">
                <a:solidFill>
                  <a:srgbClr val="003F82"/>
                </a:solidFill>
                <a:latin typeface="+mn-lt"/>
              </a:rPr>
              <a:t>bo‘lish</a:t>
            </a:r>
            <a:r>
              <a:rPr lang="en-US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US" sz="2200" b="1" dirty="0" err="1">
                <a:solidFill>
                  <a:srgbClr val="003F82"/>
                </a:solidFill>
                <a:latin typeface="+mn-lt"/>
              </a:rPr>
              <a:t>shakllari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59379" y="1775636"/>
            <a:ext cx="5825241" cy="129717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GB" b="1" dirty="0" err="1"/>
              <a:t>Globallashuvning</a:t>
            </a:r>
            <a:r>
              <a:rPr lang="en-GB" b="1" dirty="0"/>
              <a:t> </a:t>
            </a:r>
            <a:r>
              <a:rPr lang="en-GB" b="1" dirty="0" err="1"/>
              <a:t>rivojlanishi</a:t>
            </a:r>
            <a:r>
              <a:rPr lang="en-GB" b="1" dirty="0"/>
              <a:t> </a:t>
            </a:r>
            <a:r>
              <a:rPr lang="en-GB" b="1" dirty="0" err="1"/>
              <a:t>biznesni</a:t>
            </a:r>
            <a:r>
              <a:rPr lang="en-GB" b="1" dirty="0"/>
              <a:t> </a:t>
            </a:r>
            <a:r>
              <a:rPr lang="en-GB" b="1" dirty="0" err="1"/>
              <a:t>eng</a:t>
            </a:r>
            <a:r>
              <a:rPr lang="en-GB" b="1" dirty="0"/>
              <a:t> </a:t>
            </a:r>
            <a:r>
              <a:rPr lang="en-GB" b="1" dirty="0" err="1"/>
              <a:t>samarali</a:t>
            </a:r>
            <a:r>
              <a:rPr lang="en-GB" b="1" dirty="0"/>
              <a:t> </a:t>
            </a:r>
            <a:r>
              <a:rPr lang="en-GB" b="1" dirty="0" err="1"/>
              <a:t>olib</a:t>
            </a:r>
            <a:r>
              <a:rPr lang="en-GB" b="1" dirty="0"/>
              <a:t> </a:t>
            </a:r>
            <a:r>
              <a:rPr lang="en-GB" b="1" dirty="0" err="1"/>
              <a:t>borish</a:t>
            </a:r>
            <a:r>
              <a:rPr lang="en-GB" b="1" dirty="0"/>
              <a:t> </a:t>
            </a:r>
            <a:r>
              <a:rPr lang="en-GB" b="1" dirty="0" err="1"/>
              <a:t>yo'llarini</a:t>
            </a:r>
            <a:r>
              <a:rPr lang="en-GB" b="1" dirty="0"/>
              <a:t> </a:t>
            </a:r>
            <a:r>
              <a:rPr lang="en-GB" b="1" dirty="0" err="1"/>
              <a:t>izlash</a:t>
            </a:r>
            <a:r>
              <a:rPr lang="en-GB" b="1" dirty="0"/>
              <a:t> </a:t>
            </a:r>
            <a:r>
              <a:rPr lang="en-GB" b="1" dirty="0" err="1"/>
              <a:t>bilan</a:t>
            </a:r>
            <a:r>
              <a:rPr lang="en-GB" b="1" dirty="0"/>
              <a:t> </a:t>
            </a:r>
            <a:r>
              <a:rPr lang="en-GB" b="1" dirty="0" err="1"/>
              <a:t>bog'liq</a:t>
            </a:r>
            <a:r>
              <a:rPr lang="en-GB" b="1" dirty="0"/>
              <a:t> </a:t>
            </a:r>
            <a:r>
              <a:rPr lang="en-GB" b="1" dirty="0" err="1"/>
              <a:t>bo'lib</a:t>
            </a:r>
            <a:r>
              <a:rPr lang="en-GB" b="1" dirty="0"/>
              <a:t>, </a:t>
            </a:r>
            <a:r>
              <a:rPr lang="en-GB" b="1" dirty="0" err="1"/>
              <a:t>bu</a:t>
            </a:r>
            <a:r>
              <a:rPr lang="en-GB" b="1" dirty="0"/>
              <a:t> </a:t>
            </a:r>
            <a:r>
              <a:rPr lang="en-GB" b="1" dirty="0" err="1"/>
              <a:t>moliyaviy-iqtisodiy</a:t>
            </a:r>
            <a:r>
              <a:rPr lang="en-GB" b="1" dirty="0"/>
              <a:t> </a:t>
            </a:r>
            <a:r>
              <a:rPr lang="en-GB" b="1" dirty="0" err="1"/>
              <a:t>munosabatlarning</a:t>
            </a:r>
            <a:r>
              <a:rPr lang="en-GB" b="1" dirty="0"/>
              <a:t> </a:t>
            </a:r>
            <a:r>
              <a:rPr lang="en-GB" b="1" dirty="0" err="1"/>
              <a:t>yangi</a:t>
            </a:r>
            <a:r>
              <a:rPr lang="en-GB" b="1" dirty="0"/>
              <a:t> </a:t>
            </a:r>
            <a:r>
              <a:rPr lang="en-GB" b="1" dirty="0" err="1"/>
              <a:t>jarayonlari</a:t>
            </a:r>
            <a:r>
              <a:rPr lang="en-GB" b="1" dirty="0"/>
              <a:t> </a:t>
            </a:r>
            <a:r>
              <a:rPr lang="en-GB" b="1" dirty="0" err="1"/>
              <a:t>va</a:t>
            </a:r>
            <a:r>
              <a:rPr lang="en-GB" b="1" dirty="0"/>
              <a:t> </a:t>
            </a:r>
            <a:r>
              <a:rPr lang="en-GB" b="1" dirty="0" err="1"/>
              <a:t>shakllariga</a:t>
            </a:r>
            <a:r>
              <a:rPr lang="en-GB" b="1" dirty="0"/>
              <a:t> </a:t>
            </a:r>
            <a:r>
              <a:rPr lang="en-GB" b="1" dirty="0" err="1"/>
              <a:t>olib</a:t>
            </a:r>
            <a:r>
              <a:rPr lang="en-GB" b="1" dirty="0"/>
              <a:t> </a:t>
            </a:r>
            <a:r>
              <a:rPr lang="en-GB" b="1" dirty="0" err="1"/>
              <a:t>keladi</a:t>
            </a:r>
            <a:r>
              <a:rPr lang="en-GB" b="1" dirty="0"/>
              <a:t>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093322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1056760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200" b="1" dirty="0" err="1" smtClean="0">
                <a:solidFill>
                  <a:srgbClr val="003F82"/>
                </a:solidFill>
                <a:latin typeface="+mn-lt"/>
              </a:rPr>
              <a:t>Globallashuvning</a:t>
            </a:r>
            <a:r>
              <a:rPr lang="en-US" sz="2200" b="1" dirty="0" smtClean="0">
                <a:solidFill>
                  <a:srgbClr val="003F82"/>
                </a:solidFill>
                <a:latin typeface="+mn-lt"/>
              </a:rPr>
              <a:t> </a:t>
            </a:r>
            <a:r>
              <a:rPr lang="en-US" sz="2200" b="1" dirty="0" err="1">
                <a:solidFill>
                  <a:srgbClr val="003F82"/>
                </a:solidFill>
                <a:latin typeface="+mn-lt"/>
              </a:rPr>
              <a:t>namoyon</a:t>
            </a:r>
            <a:r>
              <a:rPr lang="en-US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US" sz="2200" b="1" dirty="0" err="1">
                <a:solidFill>
                  <a:srgbClr val="003F82"/>
                </a:solidFill>
                <a:latin typeface="+mn-lt"/>
              </a:rPr>
              <a:t>bo‘lish</a:t>
            </a:r>
            <a:r>
              <a:rPr lang="en-US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US" sz="2200" b="1" dirty="0" err="1">
                <a:solidFill>
                  <a:srgbClr val="003F82"/>
                </a:solidFill>
                <a:latin typeface="+mn-lt"/>
              </a:rPr>
              <a:t>shakllari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1603560" y="1638994"/>
            <a:ext cx="6120000" cy="1601720"/>
            <a:chOff x="139625" y="1860197"/>
            <a:chExt cx="6120000" cy="1601720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2659625" y="1860197"/>
              <a:ext cx="1080000" cy="414669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altLang="ru-RU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I </a:t>
              </a:r>
              <a:r>
                <a:rPr lang="en-US" altLang="ru-RU" b="1" dirty="0" err="1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bosqich</a:t>
              </a:r>
              <a:endParaRPr lang="ru-RU" altLang="ru-RU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3" name="Rectangle 7"/>
            <p:cNvSpPr>
              <a:spLocks noChangeArrowheads="1"/>
            </p:cNvSpPr>
            <p:nvPr/>
          </p:nvSpPr>
          <p:spPr bwMode="auto">
            <a:xfrm>
              <a:off x="139625" y="2384699"/>
              <a:ext cx="6120000" cy="10772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buClr>
                  <a:srgbClr val="4F4C06"/>
                </a:buClr>
                <a:buFont typeface="Wingdings 2" pitchFamily="18" charset="2"/>
                <a:buChar char=""/>
              </a:pPr>
              <a:r>
                <a:rPr lang="ru-RU" altLang="ru-RU" sz="2000" dirty="0">
                  <a:solidFill>
                    <a:srgbClr val="003F82"/>
                  </a:solidFill>
                  <a:latin typeface="+mn-lt"/>
                </a:rPr>
                <a:t>  </a:t>
              </a:r>
              <a:r>
                <a:rPr lang="en-GB" altLang="ru-RU" sz="2000" dirty="0" err="1">
                  <a:solidFill>
                    <a:srgbClr val="003F82"/>
                  </a:solidFill>
                  <a:latin typeface="+mn-lt"/>
                </a:rPr>
                <a:t>Xalqaro</a:t>
              </a:r>
              <a:r>
                <a:rPr lang="en-GB" altLang="ru-RU" sz="20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altLang="ru-RU" sz="2000" dirty="0" err="1">
                  <a:solidFill>
                    <a:srgbClr val="003F82"/>
                  </a:solidFill>
                  <a:latin typeface="+mn-lt"/>
                </a:rPr>
                <a:t>mehnat</a:t>
              </a:r>
              <a:r>
                <a:rPr lang="en-GB" altLang="ru-RU" sz="20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altLang="ru-RU" sz="2000" dirty="0" err="1">
                  <a:solidFill>
                    <a:srgbClr val="003F82"/>
                  </a:solidFill>
                  <a:latin typeface="+mn-lt"/>
                </a:rPr>
                <a:t>taqsimoti</a:t>
              </a:r>
              <a:r>
                <a:rPr lang="en-GB" altLang="ru-RU" sz="2000" dirty="0">
                  <a:solidFill>
                    <a:srgbClr val="003F82"/>
                  </a:solidFill>
                  <a:latin typeface="+mn-lt"/>
                </a:rPr>
                <a:t> (</a:t>
              </a:r>
              <a:r>
                <a:rPr lang="en-GB" altLang="ru-RU" sz="2000" dirty="0" err="1">
                  <a:solidFill>
                    <a:srgbClr val="003F82"/>
                  </a:solidFill>
                  <a:latin typeface="+mn-lt"/>
                </a:rPr>
                <a:t>yangi</a:t>
              </a:r>
              <a:r>
                <a:rPr lang="en-GB" altLang="ru-RU" sz="20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altLang="ru-RU" sz="2000" dirty="0" err="1">
                  <a:solidFill>
                    <a:srgbClr val="003F82"/>
                  </a:solidFill>
                  <a:latin typeface="+mn-lt"/>
                </a:rPr>
                <a:t>bozorlarni</a:t>
              </a:r>
              <a:r>
                <a:rPr lang="en-GB" altLang="ru-RU" sz="20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altLang="ru-RU" sz="2000" dirty="0" err="1">
                  <a:solidFill>
                    <a:srgbClr val="003F82"/>
                  </a:solidFill>
                  <a:latin typeface="+mn-lt"/>
                </a:rPr>
                <a:t>zabt</a:t>
              </a:r>
              <a:r>
                <a:rPr lang="en-GB" altLang="ru-RU" sz="20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altLang="ru-RU" sz="2000" dirty="0" err="1">
                  <a:solidFill>
                    <a:srgbClr val="003F82"/>
                  </a:solidFill>
                  <a:latin typeface="+mn-lt"/>
                </a:rPr>
                <a:t>etish</a:t>
              </a:r>
              <a:r>
                <a:rPr lang="en-GB" altLang="ru-RU" sz="2000" dirty="0" smtClean="0">
                  <a:solidFill>
                    <a:srgbClr val="003F82"/>
                  </a:solidFill>
                  <a:latin typeface="+mn-lt"/>
                </a:rPr>
                <a:t>)</a:t>
              </a:r>
              <a:endParaRPr lang="uz-Latn-UZ" altLang="ru-RU" sz="2000" dirty="0" smtClean="0">
                <a:solidFill>
                  <a:srgbClr val="003F82"/>
                </a:solidFill>
                <a:latin typeface="+mn-lt"/>
              </a:endParaRPr>
            </a:p>
            <a:p>
              <a:pPr eaLnBrk="1" hangingPunct="1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buClr>
                  <a:srgbClr val="4F4C06"/>
                </a:buClr>
                <a:buFont typeface="Wingdings 2" pitchFamily="18" charset="2"/>
                <a:buChar char=""/>
              </a:pPr>
              <a:r>
                <a:rPr lang="ru-RU" altLang="ru-RU" sz="2000" dirty="0" smtClean="0">
                  <a:solidFill>
                    <a:srgbClr val="003F82"/>
                  </a:solidFill>
                  <a:latin typeface="+mn-lt"/>
                </a:rPr>
                <a:t>  </a:t>
              </a:r>
              <a:r>
                <a:rPr lang="en-GB" altLang="ru-RU" sz="2000" dirty="0" err="1">
                  <a:solidFill>
                    <a:srgbClr val="003F82"/>
                  </a:solidFill>
                  <a:latin typeface="+mn-lt"/>
                </a:rPr>
                <a:t>Jahon</a:t>
              </a:r>
              <a:r>
                <a:rPr lang="en-GB" altLang="ru-RU" sz="20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altLang="ru-RU" sz="2000" dirty="0" err="1">
                  <a:solidFill>
                    <a:srgbClr val="003F82"/>
                  </a:solidFill>
                  <a:latin typeface="+mn-lt"/>
                </a:rPr>
                <a:t>savdosining</a:t>
              </a:r>
              <a:r>
                <a:rPr lang="en-GB" altLang="ru-RU" sz="20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altLang="ru-RU" sz="2000" dirty="0" err="1">
                  <a:solidFill>
                    <a:srgbClr val="003F82"/>
                  </a:solidFill>
                  <a:latin typeface="+mn-lt"/>
                </a:rPr>
                <a:t>rivojlanishi</a:t>
              </a:r>
              <a:endParaRPr lang="ru-RU" altLang="ru-RU" sz="2000" dirty="0">
                <a:solidFill>
                  <a:srgbClr val="003F82"/>
                </a:solidFill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98678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Globallashuvning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namoyon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bo'lish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shakllari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1279820" y="1110593"/>
            <a:ext cx="6120000" cy="3115830"/>
            <a:chOff x="1046360" y="2302067"/>
            <a:chExt cx="6120000" cy="3115830"/>
          </a:xfrm>
        </p:grpSpPr>
        <p:sp>
          <p:nvSpPr>
            <p:cNvPr id="14" name="Rectangle 9"/>
            <p:cNvSpPr>
              <a:spLocks noChangeArrowheads="1"/>
            </p:cNvSpPr>
            <p:nvPr/>
          </p:nvSpPr>
          <p:spPr bwMode="auto">
            <a:xfrm>
              <a:off x="1046360" y="2801796"/>
              <a:ext cx="6120000" cy="26161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tabLst>
                  <a:tab pos="266700" algn="l"/>
                </a:tabLs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tabLst>
                  <a:tab pos="266700" algn="l"/>
                </a:tabLs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tabLst>
                  <a:tab pos="266700" algn="l"/>
                </a:tabLs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tabLst>
                  <a:tab pos="266700" algn="l"/>
                </a:tabLs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tabLst>
                  <a:tab pos="266700" algn="l"/>
                </a:tabLs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6700" algn="l"/>
                </a:tabLs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6700" algn="l"/>
                </a:tabLs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6700" algn="l"/>
                </a:tabLs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6700" algn="l"/>
                </a:tabLs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buClr>
                  <a:srgbClr val="4F4C06"/>
                </a:buClr>
                <a:buFont typeface="Wingdings 2" pitchFamily="18" charset="2"/>
                <a:buChar char=""/>
              </a:pPr>
              <a:r>
                <a:rPr lang="ru-RU" altLang="ru-RU" sz="20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altLang="ru-RU" sz="2000" dirty="0" err="1">
                  <a:solidFill>
                    <a:srgbClr val="003F82"/>
                  </a:solidFill>
                  <a:latin typeface="+mn-lt"/>
                </a:rPr>
                <a:t>Kapitalning</a:t>
              </a:r>
              <a:r>
                <a:rPr lang="en-GB" altLang="ru-RU" sz="20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altLang="ru-RU" sz="2000" dirty="0" err="1">
                  <a:solidFill>
                    <a:srgbClr val="003F82"/>
                  </a:solidFill>
                  <a:latin typeface="+mn-lt"/>
                </a:rPr>
                <a:t>migratsiyasi</a:t>
              </a:r>
              <a:r>
                <a:rPr lang="en-GB" altLang="ru-RU" sz="2000" dirty="0">
                  <a:solidFill>
                    <a:srgbClr val="003F82"/>
                  </a:solidFill>
                  <a:latin typeface="+mn-lt"/>
                </a:rPr>
                <a:t> (</a:t>
              </a:r>
              <a:r>
                <a:rPr lang="en-GB" altLang="ru-RU" sz="2000" dirty="0" err="1">
                  <a:solidFill>
                    <a:srgbClr val="003F82"/>
                  </a:solidFill>
                  <a:latin typeface="+mn-lt"/>
                </a:rPr>
                <a:t>ishlab</a:t>
              </a:r>
              <a:r>
                <a:rPr lang="en-GB" altLang="ru-RU" sz="20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altLang="ru-RU" sz="2000" dirty="0" err="1">
                  <a:solidFill>
                    <a:srgbClr val="003F82"/>
                  </a:solidFill>
                  <a:latin typeface="+mn-lt"/>
                </a:rPr>
                <a:t>chiqarish</a:t>
              </a:r>
              <a:r>
                <a:rPr lang="en-GB" altLang="ru-RU" sz="2000" dirty="0">
                  <a:solidFill>
                    <a:srgbClr val="003F82"/>
                  </a:solidFill>
                  <a:latin typeface="+mn-lt"/>
                </a:rPr>
                <a:t>, </a:t>
              </a:r>
              <a:r>
                <a:rPr lang="en-GB" altLang="ru-RU" sz="2000" dirty="0" err="1">
                  <a:solidFill>
                    <a:srgbClr val="003F82"/>
                  </a:solidFill>
                  <a:latin typeface="+mn-lt"/>
                </a:rPr>
                <a:t>ijtimoiy</a:t>
              </a:r>
              <a:r>
                <a:rPr lang="en-GB" altLang="ru-RU" sz="2000" dirty="0">
                  <a:solidFill>
                    <a:srgbClr val="003F82"/>
                  </a:solidFill>
                  <a:latin typeface="+mn-lt"/>
                </a:rPr>
                <a:t>, </a:t>
              </a:r>
              <a:r>
                <a:rPr lang="en-GB" altLang="ru-RU" sz="2000" dirty="0" err="1">
                  <a:solidFill>
                    <a:srgbClr val="003F82"/>
                  </a:solidFill>
                  <a:latin typeface="+mn-lt"/>
                </a:rPr>
                <a:t>ekologik</a:t>
              </a:r>
              <a:r>
                <a:rPr lang="en-GB" altLang="ru-RU" sz="20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altLang="ru-RU" sz="2000" dirty="0" err="1">
                  <a:solidFill>
                    <a:srgbClr val="003F82"/>
                  </a:solidFill>
                  <a:latin typeface="+mn-lt"/>
                </a:rPr>
                <a:t>xarajatlarni</a:t>
              </a:r>
              <a:r>
                <a:rPr lang="en-GB" altLang="ru-RU" sz="20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altLang="ru-RU" sz="2000" dirty="0" err="1">
                  <a:solidFill>
                    <a:srgbClr val="003F82"/>
                  </a:solidFill>
                  <a:latin typeface="+mn-lt"/>
                </a:rPr>
                <a:t>kamaytirish</a:t>
              </a:r>
              <a:r>
                <a:rPr lang="en-GB" altLang="ru-RU" sz="20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altLang="ru-RU" sz="2000" dirty="0" err="1">
                  <a:solidFill>
                    <a:srgbClr val="003F82"/>
                  </a:solidFill>
                  <a:latin typeface="+mn-lt"/>
                </a:rPr>
                <a:t>maqsadida</a:t>
              </a:r>
              <a:r>
                <a:rPr lang="en-GB" altLang="ru-RU" sz="20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altLang="ru-RU" sz="2000" dirty="0" err="1">
                  <a:solidFill>
                    <a:srgbClr val="003F82"/>
                  </a:solidFill>
                  <a:latin typeface="+mn-lt"/>
                </a:rPr>
                <a:t>ishlab</a:t>
              </a:r>
              <a:r>
                <a:rPr lang="en-GB" altLang="ru-RU" sz="20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altLang="ru-RU" sz="2000" dirty="0" err="1">
                  <a:solidFill>
                    <a:srgbClr val="003F82"/>
                  </a:solidFill>
                  <a:latin typeface="+mn-lt"/>
                </a:rPr>
                <a:t>chiqarishni</a:t>
              </a:r>
              <a:r>
                <a:rPr lang="en-GB" altLang="ru-RU" sz="20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altLang="ru-RU" sz="2000" dirty="0" err="1">
                  <a:solidFill>
                    <a:srgbClr val="003F82"/>
                  </a:solidFill>
                  <a:latin typeface="+mn-lt"/>
                </a:rPr>
                <a:t>yangi</a:t>
              </a:r>
              <a:r>
                <a:rPr lang="en-GB" altLang="ru-RU" sz="20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altLang="ru-RU" sz="2000" dirty="0" err="1">
                  <a:solidFill>
                    <a:srgbClr val="003F82"/>
                  </a:solidFill>
                  <a:latin typeface="+mn-lt"/>
                </a:rPr>
                <a:t>hududlarga</a:t>
              </a:r>
              <a:r>
                <a:rPr lang="en-GB" altLang="ru-RU" sz="20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altLang="ru-RU" sz="2000" dirty="0" err="1">
                  <a:solidFill>
                    <a:srgbClr val="003F82"/>
                  </a:solidFill>
                  <a:latin typeface="+mn-lt"/>
                </a:rPr>
                <a:t>o'tkazish</a:t>
              </a:r>
              <a:r>
                <a:rPr lang="en-GB" altLang="ru-RU" sz="2000" dirty="0">
                  <a:solidFill>
                    <a:srgbClr val="003F82"/>
                  </a:solidFill>
                  <a:latin typeface="+mn-lt"/>
                </a:rPr>
                <a:t>)</a:t>
              </a:r>
              <a:endParaRPr lang="ru-RU" altLang="ru-RU" sz="2000" dirty="0">
                <a:solidFill>
                  <a:srgbClr val="003F82"/>
                </a:solidFill>
                <a:latin typeface="+mn-lt"/>
              </a:endParaRPr>
            </a:p>
            <a:p>
              <a:pPr eaLnBrk="1" hangingPunct="1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buClr>
                  <a:srgbClr val="4F4C06"/>
                </a:buClr>
                <a:buFont typeface="Wingdings 2" pitchFamily="18" charset="2"/>
                <a:buChar char=""/>
              </a:pPr>
              <a:r>
                <a:rPr lang="ru-RU" altLang="ru-RU" sz="2000" dirty="0">
                  <a:solidFill>
                    <a:srgbClr val="003F82"/>
                  </a:solidFill>
                  <a:latin typeface="+mn-lt"/>
                </a:rPr>
                <a:t>  </a:t>
              </a:r>
              <a:r>
                <a:rPr lang="en-GB" altLang="ru-RU" sz="2000" dirty="0" err="1">
                  <a:solidFill>
                    <a:srgbClr val="003F82"/>
                  </a:solidFill>
                  <a:latin typeface="+mn-lt"/>
                </a:rPr>
                <a:t>Jahon</a:t>
              </a:r>
              <a:r>
                <a:rPr lang="en-GB" altLang="ru-RU" sz="20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altLang="ru-RU" sz="2000" dirty="0" err="1">
                  <a:solidFill>
                    <a:srgbClr val="003F82"/>
                  </a:solidFill>
                  <a:latin typeface="+mn-lt"/>
                </a:rPr>
                <a:t>sanoat</a:t>
              </a:r>
              <a:r>
                <a:rPr lang="en-GB" altLang="ru-RU" sz="20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altLang="ru-RU" sz="2000" dirty="0" err="1">
                  <a:solidFill>
                    <a:srgbClr val="003F82"/>
                  </a:solidFill>
                  <a:latin typeface="+mn-lt"/>
                </a:rPr>
                <a:t>ishlab</a:t>
              </a:r>
              <a:r>
                <a:rPr lang="en-GB" altLang="ru-RU" sz="20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altLang="ru-RU" sz="2000" dirty="0" err="1">
                  <a:solidFill>
                    <a:srgbClr val="003F82"/>
                  </a:solidFill>
                  <a:latin typeface="+mn-lt"/>
                </a:rPr>
                <a:t>chiqarishining</a:t>
              </a:r>
              <a:r>
                <a:rPr lang="en-GB" altLang="ru-RU" sz="2000" dirty="0">
                  <a:solidFill>
                    <a:srgbClr val="003F82"/>
                  </a:solidFill>
                  <a:latin typeface="+mn-lt"/>
                </a:rPr>
                <a:t> 50 </a:t>
              </a:r>
              <a:r>
                <a:rPr lang="en-GB" altLang="ru-RU" sz="2000" dirty="0" err="1">
                  <a:solidFill>
                    <a:srgbClr val="003F82"/>
                  </a:solidFill>
                  <a:latin typeface="+mn-lt"/>
                </a:rPr>
                <a:t>foizini</a:t>
              </a:r>
              <a:r>
                <a:rPr lang="en-GB" altLang="ru-RU" sz="20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altLang="ru-RU" sz="2000" dirty="0" err="1">
                  <a:solidFill>
                    <a:srgbClr val="003F82"/>
                  </a:solidFill>
                  <a:latin typeface="+mn-lt"/>
                </a:rPr>
                <a:t>va</a:t>
              </a:r>
              <a:r>
                <a:rPr lang="en-GB" altLang="ru-RU" sz="20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altLang="ru-RU" sz="2000" dirty="0" err="1">
                  <a:solidFill>
                    <a:srgbClr val="003F82"/>
                  </a:solidFill>
                  <a:latin typeface="+mn-lt"/>
                </a:rPr>
                <a:t>jahon</a:t>
              </a:r>
              <a:r>
                <a:rPr lang="en-GB" altLang="ru-RU" sz="20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altLang="ru-RU" sz="2000" dirty="0" err="1">
                  <a:solidFill>
                    <a:srgbClr val="003F82"/>
                  </a:solidFill>
                  <a:latin typeface="+mn-lt"/>
                </a:rPr>
                <a:t>savdosining</a:t>
              </a:r>
              <a:r>
                <a:rPr lang="en-GB" altLang="ru-RU" sz="2000" dirty="0">
                  <a:solidFill>
                    <a:srgbClr val="003F82"/>
                  </a:solidFill>
                  <a:latin typeface="+mn-lt"/>
                </a:rPr>
                <a:t> 70 </a:t>
              </a:r>
              <a:r>
                <a:rPr lang="en-GB" altLang="ru-RU" sz="2000" dirty="0" err="1">
                  <a:solidFill>
                    <a:srgbClr val="003F82"/>
                  </a:solidFill>
                  <a:latin typeface="+mn-lt"/>
                </a:rPr>
                <a:t>foizini</a:t>
              </a:r>
              <a:r>
                <a:rPr lang="en-GB" altLang="ru-RU" sz="2000" dirty="0">
                  <a:solidFill>
                    <a:srgbClr val="003F82"/>
                  </a:solidFill>
                  <a:latin typeface="+mn-lt"/>
                </a:rPr>
                <a:t>, </a:t>
              </a:r>
              <a:r>
                <a:rPr lang="en-GB" altLang="ru-RU" sz="2000" dirty="0" err="1">
                  <a:solidFill>
                    <a:srgbClr val="003F82"/>
                  </a:solidFill>
                  <a:latin typeface="+mn-lt"/>
                </a:rPr>
                <a:t>shu</a:t>
              </a:r>
              <a:r>
                <a:rPr lang="en-GB" altLang="ru-RU" sz="20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altLang="ru-RU" sz="2000" dirty="0" err="1">
                  <a:solidFill>
                    <a:srgbClr val="003F82"/>
                  </a:solidFill>
                  <a:latin typeface="+mn-lt"/>
                </a:rPr>
                <a:t>jumladan</a:t>
              </a:r>
              <a:r>
                <a:rPr lang="en-GB" altLang="ru-RU" sz="2000" dirty="0">
                  <a:solidFill>
                    <a:srgbClr val="003F82"/>
                  </a:solidFill>
                  <a:latin typeface="+mn-lt"/>
                </a:rPr>
                <a:t> transfer </a:t>
              </a:r>
              <a:r>
                <a:rPr lang="en-GB" altLang="ru-RU" sz="2000" dirty="0" err="1">
                  <a:solidFill>
                    <a:srgbClr val="003F82"/>
                  </a:solidFill>
                  <a:latin typeface="+mn-lt"/>
                </a:rPr>
                <a:t>narxlari</a:t>
              </a:r>
              <a:r>
                <a:rPr lang="en-GB" altLang="ru-RU" sz="20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altLang="ru-RU" sz="2000" dirty="0" err="1">
                  <a:solidFill>
                    <a:srgbClr val="003F82"/>
                  </a:solidFill>
                  <a:latin typeface="+mn-lt"/>
                </a:rPr>
                <a:t>bo'yicha</a:t>
              </a:r>
              <a:r>
                <a:rPr lang="en-GB" altLang="ru-RU" sz="20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altLang="ru-RU" sz="2000" dirty="0" err="1">
                  <a:solidFill>
                    <a:srgbClr val="003F82"/>
                  </a:solidFill>
                  <a:latin typeface="+mn-lt"/>
                </a:rPr>
                <a:t>TMKlarning</a:t>
              </a:r>
              <a:r>
                <a:rPr lang="en-GB" altLang="ru-RU" sz="2000" dirty="0">
                  <a:solidFill>
                    <a:srgbClr val="003F82"/>
                  </a:solidFill>
                  <a:latin typeface="+mn-lt"/>
                </a:rPr>
                <a:t> 40 </a:t>
              </a:r>
              <a:r>
                <a:rPr lang="en-GB" altLang="ru-RU" sz="2000" dirty="0" err="1">
                  <a:solidFill>
                    <a:srgbClr val="003F82"/>
                  </a:solidFill>
                  <a:latin typeface="+mn-lt"/>
                </a:rPr>
                <a:t>foizini</a:t>
              </a:r>
              <a:r>
                <a:rPr lang="en-GB" altLang="ru-RU" sz="20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altLang="ru-RU" sz="2000" dirty="0" err="1">
                  <a:solidFill>
                    <a:srgbClr val="003F82"/>
                  </a:solidFill>
                  <a:latin typeface="+mn-lt"/>
                </a:rPr>
                <a:t>tashkil</a:t>
              </a:r>
              <a:r>
                <a:rPr lang="en-GB" altLang="ru-RU" sz="20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altLang="ru-RU" sz="2000" dirty="0" err="1">
                  <a:solidFill>
                    <a:srgbClr val="003F82"/>
                  </a:solidFill>
                  <a:latin typeface="+mn-lt"/>
                </a:rPr>
                <a:t>etadigan</a:t>
              </a:r>
              <a:r>
                <a:rPr lang="en-GB" altLang="ru-RU" sz="20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altLang="ru-RU" sz="2000" dirty="0" err="1">
                  <a:solidFill>
                    <a:srgbClr val="003F82"/>
                  </a:solidFill>
                  <a:latin typeface="+mn-lt"/>
                </a:rPr>
                <a:t>transmilliy</a:t>
              </a:r>
              <a:r>
                <a:rPr lang="en-GB" altLang="ru-RU" sz="20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altLang="ru-RU" sz="2000" dirty="0" err="1">
                  <a:solidFill>
                    <a:srgbClr val="003F82"/>
                  </a:solidFill>
                  <a:latin typeface="+mn-lt"/>
                </a:rPr>
                <a:t>kompaniyalarning</a:t>
              </a:r>
              <a:r>
                <a:rPr lang="en-GB" altLang="ru-RU" sz="2000" dirty="0">
                  <a:solidFill>
                    <a:srgbClr val="003F82"/>
                  </a:solidFill>
                  <a:latin typeface="+mn-lt"/>
                </a:rPr>
                <a:t> (TMK) </a:t>
              </a:r>
              <a:r>
                <a:rPr lang="en-GB" altLang="ru-RU" sz="2000" dirty="0" err="1">
                  <a:solidFill>
                    <a:srgbClr val="003F82"/>
                  </a:solidFill>
                  <a:latin typeface="+mn-lt"/>
                </a:rPr>
                <a:t>paydo</a:t>
              </a:r>
              <a:r>
                <a:rPr lang="en-GB" altLang="ru-RU" sz="20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altLang="ru-RU" sz="2000" dirty="0" err="1">
                  <a:solidFill>
                    <a:srgbClr val="003F82"/>
                  </a:solidFill>
                  <a:latin typeface="+mn-lt"/>
                </a:rPr>
                <a:t>bo'lishi</a:t>
              </a:r>
              <a:r>
                <a:rPr lang="en-GB" altLang="ru-RU" sz="2000" dirty="0" smtClean="0">
                  <a:solidFill>
                    <a:srgbClr val="003F82"/>
                  </a:solidFill>
                  <a:latin typeface="+mn-lt"/>
                </a:rPr>
                <a:t>.</a:t>
              </a:r>
              <a:endParaRPr lang="uz-Latn-UZ" altLang="ru-RU" sz="2000" dirty="0" smtClean="0">
                <a:solidFill>
                  <a:srgbClr val="003F82"/>
                </a:solidFill>
                <a:latin typeface="+mn-lt"/>
              </a:endParaRPr>
            </a:p>
            <a:p>
              <a:pPr eaLnBrk="1" hangingPunct="1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buClr>
                  <a:srgbClr val="4F4C06"/>
                </a:buClr>
                <a:buFont typeface="Wingdings 2" pitchFamily="18" charset="2"/>
                <a:buChar char=""/>
              </a:pPr>
              <a:r>
                <a:rPr lang="ru-RU" altLang="ru-RU" sz="2000" dirty="0" smtClean="0">
                  <a:solidFill>
                    <a:srgbClr val="003F82"/>
                  </a:solidFill>
                  <a:latin typeface="+mn-lt"/>
                </a:rPr>
                <a:t>  </a:t>
              </a:r>
              <a:r>
                <a:rPr lang="en-GB" altLang="ru-RU" sz="2000" dirty="0" err="1">
                  <a:solidFill>
                    <a:srgbClr val="003F82"/>
                  </a:solidFill>
                  <a:latin typeface="+mn-lt"/>
                </a:rPr>
                <a:t>Mehnat</a:t>
              </a:r>
              <a:r>
                <a:rPr lang="en-GB" altLang="ru-RU" sz="20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altLang="ru-RU" sz="2000" dirty="0" err="1">
                  <a:solidFill>
                    <a:srgbClr val="003F82"/>
                  </a:solidFill>
                  <a:latin typeface="+mn-lt"/>
                </a:rPr>
                <a:t>migratsiyasi</a:t>
              </a:r>
              <a:endParaRPr lang="ru-RU" altLang="ru-RU" sz="2000" dirty="0">
                <a:solidFill>
                  <a:srgbClr val="003F82"/>
                </a:solidFill>
                <a:latin typeface="+mn-lt"/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566360" y="2302067"/>
              <a:ext cx="1322786" cy="414669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altLang="ru-RU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II </a:t>
              </a:r>
              <a:r>
                <a:rPr lang="en-US" altLang="ru-RU" b="1" dirty="0" err="1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bosqich</a:t>
              </a:r>
              <a:endParaRPr lang="ru-RU" altLang="ru-RU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376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Globallashuvning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namoyon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bo'lish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shakllari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1512000" y="1006212"/>
            <a:ext cx="6120000" cy="2301103"/>
            <a:chOff x="1046360" y="793069"/>
            <a:chExt cx="6120000" cy="2301103"/>
          </a:xfrm>
        </p:grpSpPr>
        <p:sp>
          <p:nvSpPr>
            <p:cNvPr id="14" name="Rectangle 9"/>
            <p:cNvSpPr>
              <a:spLocks noChangeArrowheads="1"/>
            </p:cNvSpPr>
            <p:nvPr/>
          </p:nvSpPr>
          <p:spPr bwMode="auto">
            <a:xfrm>
              <a:off x="1046360" y="1309068"/>
              <a:ext cx="6120000" cy="17851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tabLst>
                  <a:tab pos="266700" algn="l"/>
                </a:tabLs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tabLst>
                  <a:tab pos="266700" algn="l"/>
                </a:tabLs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tabLst>
                  <a:tab pos="266700" algn="l"/>
                </a:tabLs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tabLst>
                  <a:tab pos="266700" algn="l"/>
                </a:tabLs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tabLst>
                  <a:tab pos="266700" algn="l"/>
                </a:tabLs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6700" algn="l"/>
                </a:tabLs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6700" algn="l"/>
                </a:tabLs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6700" algn="l"/>
                </a:tabLs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6700" algn="l"/>
                </a:tabLs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buClr>
                  <a:srgbClr val="4F4C06"/>
                </a:buClr>
                <a:buFont typeface="Wingdings 2" pitchFamily="18" charset="2"/>
                <a:buChar char=""/>
              </a:pPr>
              <a:r>
                <a:rPr lang="ru-RU" altLang="ru-RU" sz="20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altLang="ru-RU" sz="2000" dirty="0" err="1">
                  <a:solidFill>
                    <a:srgbClr val="003F82"/>
                  </a:solidFill>
                  <a:latin typeface="+mn-lt"/>
                </a:rPr>
                <a:t>Moliyaviy</a:t>
              </a:r>
              <a:r>
                <a:rPr lang="en-GB" altLang="ru-RU" sz="20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altLang="ru-RU" sz="2000" dirty="0" err="1">
                  <a:solidFill>
                    <a:srgbClr val="003F82"/>
                  </a:solidFill>
                  <a:latin typeface="+mn-lt"/>
                </a:rPr>
                <a:t>bozorlarning</a:t>
              </a:r>
              <a:r>
                <a:rPr lang="en-GB" altLang="ru-RU" sz="20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altLang="ru-RU" sz="2000" dirty="0" err="1">
                  <a:solidFill>
                    <a:srgbClr val="003F82"/>
                  </a:solidFill>
                  <a:latin typeface="+mn-lt"/>
                </a:rPr>
                <a:t>globallashuvi</a:t>
              </a:r>
              <a:endParaRPr lang="ru-RU" altLang="ru-RU" sz="2000" dirty="0">
                <a:solidFill>
                  <a:srgbClr val="003F82"/>
                </a:solidFill>
                <a:latin typeface="+mn-lt"/>
              </a:endParaRPr>
            </a:p>
            <a:p>
              <a:pPr eaLnBrk="1" hangingPunct="1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buClr>
                  <a:srgbClr val="4F4C06"/>
                </a:buClr>
                <a:buFont typeface="Wingdings 2" pitchFamily="18" charset="2"/>
                <a:buChar char=""/>
              </a:pPr>
              <a:r>
                <a:rPr lang="ru-RU" altLang="ru-RU" sz="2000" dirty="0">
                  <a:solidFill>
                    <a:srgbClr val="003F82"/>
                  </a:solidFill>
                  <a:latin typeface="+mn-lt"/>
                </a:rPr>
                <a:t>  </a:t>
              </a:r>
              <a:r>
                <a:rPr lang="en-GB" altLang="ru-RU" sz="2000" dirty="0" err="1">
                  <a:solidFill>
                    <a:srgbClr val="003F82"/>
                  </a:solidFill>
                  <a:latin typeface="+mn-lt"/>
                </a:rPr>
                <a:t>Xalqaro</a:t>
              </a:r>
              <a:r>
                <a:rPr lang="en-GB" altLang="ru-RU" sz="20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altLang="ru-RU" sz="2000" dirty="0" err="1">
                  <a:solidFill>
                    <a:srgbClr val="003F82"/>
                  </a:solidFill>
                  <a:latin typeface="+mn-lt"/>
                </a:rPr>
                <a:t>moliya</a:t>
              </a:r>
              <a:r>
                <a:rPr lang="en-GB" altLang="ru-RU" sz="20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altLang="ru-RU" sz="2000" dirty="0" err="1">
                  <a:solidFill>
                    <a:srgbClr val="003F82"/>
                  </a:solidFill>
                  <a:latin typeface="+mn-lt"/>
                </a:rPr>
                <a:t>institutlarini</a:t>
              </a:r>
              <a:r>
                <a:rPr lang="en-GB" altLang="ru-RU" sz="20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altLang="ru-RU" sz="2000" dirty="0" err="1">
                  <a:solidFill>
                    <a:srgbClr val="003F82"/>
                  </a:solidFill>
                  <a:latin typeface="+mn-lt"/>
                </a:rPr>
                <a:t>yaratish</a:t>
              </a:r>
              <a:r>
                <a:rPr lang="en-GB" altLang="ru-RU" sz="2000" dirty="0">
                  <a:solidFill>
                    <a:srgbClr val="003F82"/>
                  </a:solidFill>
                  <a:latin typeface="+mn-lt"/>
                </a:rPr>
                <a:t> (XVF, </a:t>
              </a:r>
              <a:r>
                <a:rPr lang="en-GB" altLang="ru-RU" sz="2000" dirty="0" err="1">
                  <a:solidFill>
                    <a:srgbClr val="003F82"/>
                  </a:solidFill>
                  <a:latin typeface="+mn-lt"/>
                </a:rPr>
                <a:t>Jahon</a:t>
              </a:r>
              <a:r>
                <a:rPr lang="en-GB" altLang="ru-RU" sz="20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altLang="ru-RU" sz="2000" dirty="0" err="1">
                  <a:solidFill>
                    <a:srgbClr val="003F82"/>
                  </a:solidFill>
                  <a:latin typeface="+mn-lt"/>
                </a:rPr>
                <a:t>banki</a:t>
              </a:r>
              <a:r>
                <a:rPr lang="en-GB" altLang="ru-RU" sz="2000" dirty="0">
                  <a:solidFill>
                    <a:srgbClr val="003F82"/>
                  </a:solidFill>
                  <a:latin typeface="+mn-lt"/>
                </a:rPr>
                <a:t>, </a:t>
              </a:r>
              <a:r>
                <a:rPr lang="en-GB" altLang="ru-RU" sz="2000" dirty="0" err="1">
                  <a:solidFill>
                    <a:srgbClr val="003F82"/>
                  </a:solidFill>
                  <a:latin typeface="+mn-lt"/>
                </a:rPr>
                <a:t>Yevropa</a:t>
              </a:r>
              <a:r>
                <a:rPr lang="en-GB" altLang="ru-RU" sz="20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altLang="ru-RU" sz="2000" dirty="0" err="1">
                  <a:solidFill>
                    <a:srgbClr val="003F82"/>
                  </a:solidFill>
                  <a:latin typeface="+mn-lt"/>
                </a:rPr>
                <a:t>Markaziy</a:t>
              </a:r>
              <a:r>
                <a:rPr lang="en-GB" altLang="ru-RU" sz="20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altLang="ru-RU" sz="2000" dirty="0" err="1">
                  <a:solidFill>
                    <a:srgbClr val="003F82"/>
                  </a:solidFill>
                  <a:latin typeface="+mn-lt"/>
                </a:rPr>
                <a:t>banki</a:t>
              </a:r>
              <a:r>
                <a:rPr lang="en-GB" altLang="ru-RU" sz="2000" dirty="0" smtClean="0">
                  <a:solidFill>
                    <a:srgbClr val="003F82"/>
                  </a:solidFill>
                  <a:latin typeface="+mn-lt"/>
                </a:rPr>
                <a:t>)</a:t>
              </a:r>
              <a:endParaRPr lang="uz-Latn-UZ" altLang="ru-RU" sz="2000" dirty="0" smtClean="0">
                <a:solidFill>
                  <a:srgbClr val="003F82"/>
                </a:solidFill>
                <a:latin typeface="+mn-lt"/>
              </a:endParaRPr>
            </a:p>
            <a:p>
              <a:pPr eaLnBrk="1" hangingPunct="1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buClr>
                  <a:srgbClr val="4F4C06"/>
                </a:buClr>
                <a:buFont typeface="Wingdings 2" pitchFamily="18" charset="2"/>
                <a:buChar char=""/>
              </a:pPr>
              <a:r>
                <a:rPr lang="ru-RU" altLang="ru-RU" sz="2000" dirty="0" smtClean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altLang="ru-RU" sz="2000" dirty="0">
                  <a:solidFill>
                    <a:srgbClr val="003F82"/>
                  </a:solidFill>
                  <a:latin typeface="+mn-lt"/>
                </a:rPr>
                <a:t>Bretton-</a:t>
              </a:r>
              <a:r>
                <a:rPr lang="en-GB" altLang="ru-RU" sz="2000" dirty="0" err="1">
                  <a:solidFill>
                    <a:srgbClr val="003F82"/>
                  </a:solidFill>
                  <a:latin typeface="+mn-lt"/>
                </a:rPr>
                <a:t>Vuds</a:t>
              </a:r>
              <a:r>
                <a:rPr lang="en-GB" altLang="ru-RU" sz="20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altLang="ru-RU" sz="2000" dirty="0" err="1">
                  <a:solidFill>
                    <a:srgbClr val="003F82"/>
                  </a:solidFill>
                  <a:latin typeface="+mn-lt"/>
                </a:rPr>
                <a:t>kelishuvidan</a:t>
              </a:r>
              <a:r>
                <a:rPr lang="en-GB" altLang="ru-RU" sz="20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altLang="ru-RU" sz="2000" dirty="0" err="1">
                  <a:solidFill>
                    <a:srgbClr val="003F82"/>
                  </a:solidFill>
                  <a:latin typeface="+mn-lt"/>
                </a:rPr>
                <a:t>keyin</a:t>
              </a:r>
              <a:r>
                <a:rPr lang="en-GB" altLang="ru-RU" sz="2000" dirty="0">
                  <a:solidFill>
                    <a:srgbClr val="003F82"/>
                  </a:solidFill>
                  <a:latin typeface="+mn-lt"/>
                </a:rPr>
                <a:t> dollar </a:t>
              </a:r>
              <a:r>
                <a:rPr lang="en-GB" altLang="ru-RU" sz="2000" dirty="0" err="1">
                  <a:solidFill>
                    <a:srgbClr val="003F82"/>
                  </a:solidFill>
                  <a:latin typeface="+mn-lt"/>
                </a:rPr>
                <a:t>ko'rinishidagi</a:t>
              </a:r>
              <a:r>
                <a:rPr lang="en-GB" altLang="ru-RU" sz="20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altLang="ru-RU" sz="2000" dirty="0" err="1">
                  <a:solidFill>
                    <a:srgbClr val="003F82"/>
                  </a:solidFill>
                  <a:latin typeface="+mn-lt"/>
                </a:rPr>
                <a:t>jahon</a:t>
              </a:r>
              <a:r>
                <a:rPr lang="en-GB" altLang="ru-RU" sz="20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altLang="ru-RU" sz="2000" dirty="0" err="1">
                  <a:solidFill>
                    <a:srgbClr val="003F82"/>
                  </a:solidFill>
                  <a:latin typeface="+mn-lt"/>
                </a:rPr>
                <a:t>zahira</a:t>
              </a:r>
              <a:r>
                <a:rPr lang="en-GB" altLang="ru-RU" sz="20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altLang="ru-RU" sz="2000" dirty="0" err="1">
                  <a:solidFill>
                    <a:srgbClr val="003F82"/>
                  </a:solidFill>
                  <a:latin typeface="+mn-lt"/>
                </a:rPr>
                <a:t>valyutasining</a:t>
              </a:r>
              <a:r>
                <a:rPr lang="en-GB" altLang="ru-RU" sz="20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altLang="ru-RU" sz="2000" dirty="0" err="1">
                  <a:solidFill>
                    <a:srgbClr val="003F82"/>
                  </a:solidFill>
                  <a:latin typeface="+mn-lt"/>
                </a:rPr>
                <a:t>paydo</a:t>
              </a:r>
              <a:r>
                <a:rPr lang="en-GB" altLang="ru-RU" sz="20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altLang="ru-RU" sz="2000" dirty="0" err="1">
                  <a:solidFill>
                    <a:srgbClr val="003F82"/>
                  </a:solidFill>
                  <a:latin typeface="+mn-lt"/>
                </a:rPr>
                <a:t>bo'lishi</a:t>
              </a:r>
              <a:endParaRPr lang="ru-RU" altLang="ru-RU" sz="2000" dirty="0">
                <a:solidFill>
                  <a:srgbClr val="003F82"/>
                </a:solidFill>
                <a:latin typeface="+mn-lt"/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566359" y="793069"/>
              <a:ext cx="1572387" cy="414669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altLang="ru-RU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III </a:t>
              </a:r>
              <a:r>
                <a:rPr lang="en-US" altLang="ru-RU" b="1" dirty="0" err="1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bosqich</a:t>
              </a:r>
              <a:endParaRPr lang="ru-RU" altLang="ru-RU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90049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400" dirty="0" err="1"/>
              <a:t>O'zbekiston</a:t>
            </a:r>
            <a:r>
              <a:rPr lang="en-GB" sz="2400" dirty="0"/>
              <a:t> </a:t>
            </a:r>
            <a:r>
              <a:rPr lang="en-GB" sz="2400" dirty="0" err="1"/>
              <a:t>tashqi</a:t>
            </a:r>
            <a:r>
              <a:rPr lang="en-GB" sz="2400" dirty="0"/>
              <a:t> </a:t>
            </a:r>
            <a:r>
              <a:rPr lang="en-GB" sz="2400" dirty="0" err="1"/>
              <a:t>savdo</a:t>
            </a:r>
            <a:r>
              <a:rPr lang="en-GB" sz="2400" dirty="0"/>
              <a:t> </a:t>
            </a:r>
            <a:r>
              <a:rPr lang="en-GB" sz="2400" dirty="0" err="1"/>
              <a:t>aylanmasi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graphicFrame>
        <p:nvGraphicFramePr>
          <p:cNvPr id="6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5241808"/>
              </p:ext>
            </p:extLst>
          </p:nvPr>
        </p:nvGraphicFramePr>
        <p:xfrm>
          <a:off x="778387" y="1053333"/>
          <a:ext cx="7893665" cy="29556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53480"/>
                <a:gridCol w="873236"/>
                <a:gridCol w="873236"/>
                <a:gridCol w="873236"/>
                <a:gridCol w="873236"/>
                <a:gridCol w="947241"/>
              </a:tblGrid>
              <a:tr h="7618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Дескриптор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2005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2012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627375">
                <a:tc>
                  <a:txBody>
                    <a:bodyPr/>
                    <a:lstStyle/>
                    <a:p>
                      <a:pPr algn="l" fontAlgn="ctr"/>
                      <a:r>
                        <a:rPr lang="en-GB" sz="18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Tashqi</a:t>
                      </a:r>
                      <a:r>
                        <a:rPr lang="en-GB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savdo</a:t>
                      </a:r>
                      <a:r>
                        <a:rPr lang="en-GB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Tovar </a:t>
                      </a:r>
                      <a:r>
                        <a:rPr lang="en-GB" sz="18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</a:t>
                      </a:r>
                      <a:r>
                        <a:rPr lang="en-GB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xizmatlar</a:t>
                      </a:r>
                      <a:r>
                        <a:rPr lang="en-GB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eksporti</a:t>
                      </a:r>
                      <a:r>
                        <a:rPr lang="en-GB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GB" sz="18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tovar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3 264,7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5 408,8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13 599,6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12 553,7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19 293,7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36094">
                <a:tc>
                  <a:txBody>
                    <a:bodyPr/>
                    <a:lstStyle/>
                    <a:p>
                      <a:pPr algn="l" fontAlgn="ctr"/>
                      <a:r>
                        <a:rPr lang="en-GB" sz="18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Tovarlar</a:t>
                      </a:r>
                      <a:r>
                        <a:rPr lang="en-GB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</a:t>
                      </a:r>
                      <a:r>
                        <a:rPr lang="en-GB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xizmatlar</a:t>
                      </a:r>
                      <a:r>
                        <a:rPr lang="en-GB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importi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2 947,4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4 091,2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12 816,5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14 012,4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30 767,8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36094">
                <a:tc>
                  <a:txBody>
                    <a:bodyPr/>
                    <a:lstStyle/>
                    <a:p>
                      <a:pPr algn="l" fontAlgn="ctr"/>
                      <a:r>
                        <a:rPr lang="en-GB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Tovar </a:t>
                      </a:r>
                      <a:r>
                        <a:rPr lang="en-GB" sz="18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</a:t>
                      </a:r>
                      <a:r>
                        <a:rPr lang="en-GB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xizmatlarning</a:t>
                      </a:r>
                      <a:r>
                        <a:rPr lang="en-GB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tashqi</a:t>
                      </a:r>
                      <a:r>
                        <a:rPr lang="en-GB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savdo</a:t>
                      </a:r>
                      <a:r>
                        <a:rPr lang="en-GB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aylanmasi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6 212,1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9 500,0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26 416,1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26 566,1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50 061,5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672187">
                <a:tc>
                  <a:txBody>
                    <a:bodyPr/>
                    <a:lstStyle/>
                    <a:p>
                      <a:pPr algn="l" fontAlgn="ctr"/>
                      <a:r>
                        <a:rPr lang="en-GB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Tovar </a:t>
                      </a:r>
                      <a:r>
                        <a:rPr lang="en-GB" sz="18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</a:t>
                      </a:r>
                      <a:r>
                        <a:rPr lang="en-GB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xizmatlar</a:t>
                      </a:r>
                      <a:r>
                        <a:rPr lang="en-GB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tashqi</a:t>
                      </a:r>
                      <a:r>
                        <a:rPr lang="en-GB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savdo</a:t>
                      </a:r>
                      <a:r>
                        <a:rPr lang="en-GB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balansi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317,3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1 317,5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783,1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-1 458,6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-11 474,0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8061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nn-NO" sz="2200" b="1" dirty="0">
                <a:solidFill>
                  <a:srgbClr val="003F82"/>
                </a:solidFill>
                <a:latin typeface="+mn-lt"/>
              </a:rPr>
              <a:t>Eng yirik suveren fondlar (2016)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8847211"/>
              </p:ext>
            </p:extLst>
          </p:nvPr>
        </p:nvGraphicFramePr>
        <p:xfrm>
          <a:off x="965202" y="782038"/>
          <a:ext cx="7890932" cy="3598862"/>
        </p:xfrm>
        <a:graphic>
          <a:graphicData uri="http://schemas.openxmlformats.org/drawingml/2006/table">
            <a:tbl>
              <a:tblPr/>
              <a:tblGrid>
                <a:gridCol w="411839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6764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90488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371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Страна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Год создания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Размер, млрд. долл.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Норвегия</a:t>
                      </a:r>
                    </a:p>
                  </a:txBody>
                  <a:tcPr marL="108000" marR="10800" marT="10800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1990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850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Китай (инвестиционная корпорация)</a:t>
                      </a:r>
                    </a:p>
                  </a:txBody>
                  <a:tcPr marL="108000" marR="10800" marT="10800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2007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814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ОАЭ (Абу-Даби)</a:t>
                      </a:r>
                    </a:p>
                  </a:txBody>
                  <a:tcPr marL="108000" marR="10800" marT="10800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1976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792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165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Саудовская Аравия </a:t>
                      </a:r>
                    </a:p>
                  </a:txBody>
                  <a:tcPr marL="108000" marR="10800" marT="10800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err="1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Н.д</a:t>
                      </a:r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598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8884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Кувейт</a:t>
                      </a:r>
                    </a:p>
                  </a:txBody>
                  <a:tcPr marL="108000" marR="10800" marT="10800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1953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592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8884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Китай (инвестиционная компания)</a:t>
                      </a:r>
                    </a:p>
                  </a:txBody>
                  <a:tcPr marL="108000" marR="10800" marT="10800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4A4A4A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474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8884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Гонконг</a:t>
                      </a:r>
                    </a:p>
                  </a:txBody>
                  <a:tcPr marL="108000" marR="10800" marT="10800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1993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442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3044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Сингапур (государственная инвестиционная корпорация)</a:t>
                      </a:r>
                    </a:p>
                  </a:txBody>
                  <a:tcPr marL="108000" marR="10800" marT="10800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1981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350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Катар (инвестиционное агентство)</a:t>
                      </a:r>
                    </a:p>
                  </a:txBody>
                  <a:tcPr marL="108000" marR="10800" marT="10800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2005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335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+mn-lt"/>
                        </a:rPr>
                        <a:t>Китай</a:t>
                      </a:r>
                      <a:r>
                        <a:rPr lang="ru-RU" sz="1400" baseline="0" dirty="0">
                          <a:latin typeface="+mn-lt"/>
                        </a:rPr>
                        <a:t> (национальный фонд социальной безопасности)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marL="108000" marR="10800" marT="10800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2000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236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Россия (резервный</a:t>
                      </a:r>
                      <a:r>
                        <a:rPr lang="ru-RU" sz="1400" b="1" i="0" u="none" strike="noStrike" baseline="0" dirty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 фонд и фонд национального благосостояния</a:t>
                      </a:r>
                      <a:r>
                        <a:rPr lang="ru-RU" sz="1400" b="1" i="0" u="none" strike="noStrike" dirty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L="108000" marR="10800" marT="10800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2008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104*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1664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/>
              <a:t>O'zbekiston</a:t>
            </a:r>
            <a:r>
              <a:rPr lang="en-GB" dirty="0"/>
              <a:t> </a:t>
            </a:r>
            <a:r>
              <a:rPr lang="en-GB" dirty="0" err="1"/>
              <a:t>suveren</a:t>
            </a:r>
            <a:r>
              <a:rPr lang="en-GB" dirty="0"/>
              <a:t> </a:t>
            </a:r>
            <a:r>
              <a:rPr lang="en-GB" dirty="0" err="1"/>
              <a:t>jamg'armalari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625047"/>
              </p:ext>
            </p:extLst>
          </p:nvPr>
        </p:nvGraphicFramePr>
        <p:xfrm>
          <a:off x="457200" y="1314450"/>
          <a:ext cx="8229600" cy="1653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27813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Наименования фонда </a:t>
                      </a:r>
                      <a:endParaRPr lang="ru-RU" sz="14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Год создания</a:t>
                      </a:r>
                      <a:endParaRPr lang="ru-RU" sz="14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Размер млрд дол</a:t>
                      </a:r>
                      <a:endParaRPr lang="ru-RU" sz="1400" dirty="0"/>
                    </a:p>
                  </a:txBody>
                  <a:tcPr marT="34290" marB="34290"/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lang="en-GB" sz="14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O‘zbekiston</a:t>
                      </a:r>
                      <a:r>
                        <a:rPr lang="en-GB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Respublikasi</a:t>
                      </a:r>
                      <a:r>
                        <a:rPr lang="en-GB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Tiklanish</a:t>
                      </a:r>
                      <a:r>
                        <a:rPr lang="en-GB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</a:t>
                      </a:r>
                      <a:r>
                        <a:rPr lang="en-GB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taraqqiyot</a:t>
                      </a:r>
                      <a:r>
                        <a:rPr lang="en-GB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jamg‘armasi</a:t>
                      </a:r>
                      <a:r>
                        <a:rPr lang="en-GB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(FRDU)</a:t>
                      </a:r>
                      <a:endParaRPr lang="ru-RU" sz="14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2006 </a:t>
                      </a:r>
                      <a:endParaRPr lang="ru-RU" sz="14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 триллионов </a:t>
                      </a:r>
                      <a:r>
                        <a:rPr lang="ru-RU" sz="14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сумов</a:t>
                      </a:r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(около $1 млрд)</a:t>
                      </a:r>
                      <a:endParaRPr lang="ru-RU" sz="1400" dirty="0"/>
                    </a:p>
                  </a:txBody>
                  <a:tcPr marT="34290" marB="34290"/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lang="en-GB" sz="14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O‘zbekiston</a:t>
                      </a:r>
                      <a:r>
                        <a:rPr lang="en-GB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Respublikasi</a:t>
                      </a:r>
                      <a:r>
                        <a:rPr lang="en-GB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kelajak</a:t>
                      </a:r>
                      <a:r>
                        <a:rPr lang="en-GB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avlodlar</a:t>
                      </a:r>
                      <a:r>
                        <a:rPr lang="en-GB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jamg‘armasi</a:t>
                      </a:r>
                      <a:r>
                        <a:rPr lang="en-GB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(FGP)</a:t>
                      </a:r>
                      <a:endParaRPr lang="ru-RU" sz="14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2022</a:t>
                      </a:r>
                      <a:endParaRPr lang="ru-RU" sz="14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триллион </a:t>
                      </a:r>
                      <a:r>
                        <a:rPr lang="ru-RU" sz="14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сумов</a:t>
                      </a:r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(около $100 млн)</a:t>
                      </a:r>
                      <a:endParaRPr lang="ru-RU" sz="1400" dirty="0"/>
                    </a:p>
                  </a:txBody>
                  <a:tcPr marT="34290" marB="3429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6148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AQShda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norezidentlar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tomonidan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moliyaviy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aktivlarni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sotib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olish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(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milliardlab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dollar)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3458269"/>
              </p:ext>
            </p:extLst>
          </p:nvPr>
        </p:nvGraphicFramePr>
        <p:xfrm>
          <a:off x="2119571" y="1316149"/>
          <a:ext cx="4904858" cy="2376825"/>
        </p:xfrm>
        <a:graphic>
          <a:graphicData uri="http://schemas.openxmlformats.org/drawingml/2006/table">
            <a:tbl>
              <a:tblPr/>
              <a:tblGrid>
                <a:gridCol w="235370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5038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5038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5038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6477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Виды активов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1995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66725">
                <a:tc>
                  <a:txBody>
                    <a:bodyPr/>
                    <a:lstStyle/>
                    <a:p>
                      <a:pPr algn="l" fontAlgn="ctr"/>
                      <a:r>
                        <a:rPr lang="en-GB" sz="1600" b="1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+mj-lt"/>
                        </a:rPr>
                        <a:t>Qarz</a:t>
                      </a:r>
                      <a:r>
                        <a:rPr lang="en-GB" sz="1600" b="1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GB" sz="1600" b="1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+mj-lt"/>
                        </a:rPr>
                        <a:t>moliyaviy</a:t>
                      </a:r>
                      <a:r>
                        <a:rPr lang="en-GB" sz="1600" b="1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GB" sz="1600" b="1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+mj-lt"/>
                        </a:rPr>
                        <a:t>vositalari</a:t>
                      </a:r>
                      <a:endParaRPr lang="ru-RU" sz="1600" b="1" i="0" u="none" strike="noStrike" dirty="0">
                        <a:solidFill>
                          <a:srgbClr val="4A4A4A"/>
                        </a:solidFill>
                        <a:effectLst/>
                        <a:latin typeface="+mj-lt"/>
                      </a:endParaRPr>
                    </a:p>
                  </a:txBody>
                  <a:tcPr marL="108000" marR="10800" marT="10800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+mj-lt"/>
                        </a:rPr>
                        <a:t>274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+mj-lt"/>
                        </a:rPr>
                        <a:t>279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+mj-lt"/>
                        </a:rPr>
                        <a:t>335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l" fontAlgn="ctr"/>
                      <a:r>
                        <a:rPr lang="en-GB" sz="1600" b="1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+mj-lt"/>
                        </a:rPr>
                        <a:t>Aksiya</a:t>
                      </a:r>
                      <a:endParaRPr lang="ru-RU" sz="1600" b="1" i="0" u="none" strike="noStrike" dirty="0">
                        <a:solidFill>
                          <a:srgbClr val="4A4A4A"/>
                        </a:solidFill>
                        <a:effectLst/>
                        <a:latin typeface="+mj-lt"/>
                      </a:endParaRPr>
                    </a:p>
                  </a:txBody>
                  <a:tcPr marL="108000" marR="10800" marT="10800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+mj-lt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+mj-lt"/>
                        </a:rPr>
                        <a:t>194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+mj-lt"/>
                        </a:rPr>
                        <a:t>451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66725">
                <a:tc>
                  <a:txBody>
                    <a:bodyPr/>
                    <a:lstStyle/>
                    <a:p>
                      <a:pPr algn="l" fontAlgn="ctr"/>
                      <a:r>
                        <a:rPr lang="en-GB" sz="1600" b="1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+mj-lt"/>
                        </a:rPr>
                        <a:t>To'g'ridan-to'g'ri</a:t>
                      </a:r>
                      <a:r>
                        <a:rPr lang="en-GB" sz="1600" b="1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GB" sz="1600" b="1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+mj-lt"/>
                        </a:rPr>
                        <a:t>xorijiy</a:t>
                      </a:r>
                      <a:r>
                        <a:rPr lang="en-GB" sz="1600" b="1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GB" sz="1600" b="1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+mj-lt"/>
                        </a:rPr>
                        <a:t>investitsiyalar</a:t>
                      </a:r>
                      <a:endParaRPr lang="ru-RU" sz="1600" b="1" i="0" u="none" strike="noStrike" dirty="0">
                        <a:solidFill>
                          <a:srgbClr val="4A4A4A"/>
                        </a:solidFill>
                        <a:effectLst/>
                        <a:latin typeface="+mj-lt"/>
                      </a:endParaRPr>
                    </a:p>
                  </a:txBody>
                  <a:tcPr marL="108000" marR="10800" marT="10800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+mj-lt"/>
                        </a:rPr>
                        <a:t>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+mj-lt"/>
                        </a:rPr>
                        <a:t>288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+mj-lt"/>
                        </a:rPr>
                        <a:t>583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l" fontAlgn="ctr"/>
                      <a:r>
                        <a:rPr lang="en-GB" sz="1600" b="1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+mj-lt"/>
                        </a:rPr>
                        <a:t>Boshqa</a:t>
                      </a:r>
                      <a:endParaRPr lang="ru-RU" sz="1600" b="1" i="0" u="none" strike="noStrike" dirty="0">
                        <a:solidFill>
                          <a:srgbClr val="4A4A4A"/>
                        </a:solidFill>
                        <a:effectLst/>
                        <a:latin typeface="+mj-lt"/>
                      </a:endParaRPr>
                    </a:p>
                  </a:txBody>
                  <a:tcPr marL="108000" marR="10800" marT="10800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+mj-lt"/>
                        </a:rPr>
                        <a:t>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+mj-lt"/>
                        </a:rPr>
                        <a:t>180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+mj-lt"/>
                        </a:rPr>
                        <a:t>275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l" fontAlgn="ctr"/>
                      <a:r>
                        <a:rPr lang="en-GB" sz="1600" b="1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+mj-lt"/>
                        </a:rPr>
                        <a:t>Jami</a:t>
                      </a:r>
                      <a:endParaRPr lang="ru-RU" sz="1600" b="1" i="0" u="none" strike="noStrike" dirty="0">
                        <a:solidFill>
                          <a:srgbClr val="4A4A4A"/>
                        </a:solidFill>
                        <a:effectLst/>
                        <a:latin typeface="+mj-lt"/>
                      </a:endParaRPr>
                    </a:p>
                  </a:txBody>
                  <a:tcPr marL="108000" marR="10800" marT="10800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+mj-lt"/>
                        </a:rPr>
                        <a:t>447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+mj-lt"/>
                        </a:rPr>
                        <a:t>941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A4A4A"/>
                          </a:solidFill>
                          <a:effectLst/>
                          <a:latin typeface="+mj-lt"/>
                        </a:rPr>
                        <a:t>1641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4331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Sekyuritizatsiya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jarayonlarini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 smtClean="0">
                <a:solidFill>
                  <a:srgbClr val="003F82"/>
                </a:solidFill>
                <a:latin typeface="+mn-lt"/>
              </a:rPr>
              <a:t>rivojlan</a:t>
            </a:r>
            <a:r>
              <a:rPr lang="en-US" sz="2200" b="1" dirty="0" err="1" smtClean="0">
                <a:solidFill>
                  <a:srgbClr val="003F82"/>
                </a:solidFill>
                <a:latin typeface="+mn-lt"/>
              </a:rPr>
              <a:t>ishi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1845449" y="1143000"/>
            <a:ext cx="5453102" cy="3133168"/>
            <a:chOff x="139625" y="1084521"/>
            <a:chExt cx="5453102" cy="3133168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39625" y="1084521"/>
              <a:ext cx="5453102" cy="3133168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i="1" dirty="0"/>
            </a:p>
          </p:txBody>
        </p:sp>
        <p:sp>
          <p:nvSpPr>
            <p:cNvPr id="2" name="Прямоугольник 1"/>
            <p:cNvSpPr/>
            <p:nvPr/>
          </p:nvSpPr>
          <p:spPr>
            <a:xfrm>
              <a:off x="287080" y="1201479"/>
              <a:ext cx="5124892" cy="21390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95000"/>
                </a:lnSpc>
              </a:pPr>
              <a:r>
                <a:rPr lang="en-GB" sz="2000" b="1" dirty="0">
                  <a:solidFill>
                    <a:schemeClr val="bg1"/>
                  </a:solidFill>
                  <a:latin typeface="+mj-lt"/>
                </a:rPr>
                <a:t>20-asrning </a:t>
              </a:r>
              <a:r>
                <a:rPr lang="en-GB" sz="2000" b="1" dirty="0" err="1">
                  <a:solidFill>
                    <a:schemeClr val="bg1"/>
                  </a:solidFill>
                  <a:latin typeface="+mj-lt"/>
                </a:rPr>
                <a:t>moliyaviy</a:t>
              </a:r>
              <a:r>
                <a:rPr lang="en-GB" sz="20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+mj-lt"/>
                </a:rPr>
                <a:t>bozoridagi</a:t>
              </a:r>
              <a:r>
                <a:rPr lang="en-GB" sz="20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+mj-lt"/>
                </a:rPr>
                <a:t>eng</a:t>
              </a:r>
              <a:r>
                <a:rPr lang="en-GB" sz="20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+mj-lt"/>
                </a:rPr>
                <a:t>muhim</a:t>
              </a:r>
              <a:r>
                <a:rPr lang="en-GB" sz="20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+mj-lt"/>
                </a:rPr>
                <a:t>yangiliklardan</a:t>
              </a:r>
              <a:r>
                <a:rPr lang="en-GB" sz="20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+mj-lt"/>
                </a:rPr>
                <a:t>biri</a:t>
              </a:r>
              <a:r>
                <a:rPr lang="en-GB" sz="20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+mj-lt"/>
                </a:rPr>
                <a:t>bo'lgan</a:t>
              </a:r>
              <a:r>
                <a:rPr lang="en-GB" sz="20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+mj-lt"/>
                </a:rPr>
                <a:t>aktivlarni</a:t>
              </a:r>
              <a:r>
                <a:rPr lang="en-GB" sz="20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+mj-lt"/>
                </a:rPr>
                <a:t>sekyuritizatsiyasi</a:t>
              </a:r>
              <a:r>
                <a:rPr lang="en-GB" sz="20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+mj-lt"/>
                </a:rPr>
                <a:t>haqida</a:t>
              </a:r>
              <a:r>
                <a:rPr lang="en-GB" sz="20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+mj-lt"/>
                </a:rPr>
                <a:t>ko'p</a:t>
              </a:r>
              <a:r>
                <a:rPr lang="en-GB" sz="20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+mj-lt"/>
                </a:rPr>
                <a:t>narsa</a:t>
              </a:r>
              <a:r>
                <a:rPr lang="en-GB" sz="20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+mj-lt"/>
                </a:rPr>
                <a:t>yozilmagan</a:t>
              </a:r>
              <a:r>
                <a:rPr lang="en-GB" sz="20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+mj-lt"/>
                </a:rPr>
                <a:t>bo'lsa</a:t>
              </a:r>
              <a:r>
                <a:rPr lang="en-GB" sz="2000" b="1" dirty="0">
                  <a:solidFill>
                    <a:schemeClr val="bg1"/>
                  </a:solidFill>
                  <a:latin typeface="+mj-lt"/>
                </a:rPr>
                <a:t>-da, u </a:t>
              </a:r>
              <a:r>
                <a:rPr lang="en-GB" sz="2000" b="1" dirty="0" err="1">
                  <a:solidFill>
                    <a:schemeClr val="bg1"/>
                  </a:solidFill>
                  <a:latin typeface="+mj-lt"/>
                </a:rPr>
                <a:t>korxonalar</a:t>
              </a:r>
              <a:r>
                <a:rPr lang="en-GB" sz="20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+mj-lt"/>
                </a:rPr>
                <a:t>va</a:t>
              </a:r>
              <a:r>
                <a:rPr lang="en-GB" sz="20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+mj-lt"/>
                </a:rPr>
                <a:t>ularning</a:t>
              </a:r>
              <a:r>
                <a:rPr lang="en-GB" sz="20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+mj-lt"/>
                </a:rPr>
                <a:t>mijozlari</a:t>
              </a:r>
              <a:r>
                <a:rPr lang="en-GB" sz="20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+mj-lt"/>
                </a:rPr>
                <a:t>qarz</a:t>
              </a:r>
              <a:r>
                <a:rPr lang="en-GB" sz="20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+mj-lt"/>
                </a:rPr>
                <a:t>olish</a:t>
              </a:r>
              <a:r>
                <a:rPr lang="en-GB" sz="20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+mj-lt"/>
                </a:rPr>
                <a:t>usullarini</a:t>
              </a:r>
              <a:r>
                <a:rPr lang="en-GB" sz="20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+mj-lt"/>
                </a:rPr>
                <a:t>inqilob</a:t>
              </a:r>
              <a:r>
                <a:rPr lang="en-GB" sz="20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+mj-lt"/>
                </a:rPr>
                <a:t>qildi</a:t>
              </a:r>
              <a:r>
                <a:rPr lang="en-GB" sz="2000" b="1" dirty="0" smtClean="0">
                  <a:solidFill>
                    <a:schemeClr val="bg1"/>
                  </a:solidFill>
                  <a:latin typeface="+mj-lt"/>
                </a:rPr>
                <a:t>.</a:t>
              </a:r>
            </a:p>
            <a:p>
              <a:pPr algn="just">
                <a:lnSpc>
                  <a:spcPct val="95000"/>
                </a:lnSpc>
              </a:pPr>
              <a:r>
                <a:rPr lang="ru-RU" sz="2000" b="1" dirty="0" smtClean="0">
                  <a:solidFill>
                    <a:schemeClr val="bg1"/>
                  </a:solidFill>
                  <a:latin typeface="+mj-lt"/>
                </a:rPr>
                <a:t>                                     </a:t>
              </a:r>
              <a:r>
                <a:rPr lang="ru-RU" sz="2000" b="1" dirty="0">
                  <a:solidFill>
                    <a:schemeClr val="bg1"/>
                  </a:solidFill>
                  <a:latin typeface="+mj-lt"/>
                </a:rPr>
                <a:t/>
              </a:r>
              <a:br>
                <a:rPr lang="ru-RU" sz="2000" b="1" dirty="0">
                  <a:solidFill>
                    <a:schemeClr val="bg1"/>
                  </a:solidFill>
                  <a:latin typeface="+mj-lt"/>
                </a:rPr>
              </a:br>
              <a:r>
                <a:rPr lang="ru-RU" sz="2000" b="1" dirty="0">
                  <a:solidFill>
                    <a:schemeClr val="bg1"/>
                  </a:solidFill>
                  <a:latin typeface="+mj-lt"/>
                </a:rPr>
                <a:t>                                     </a:t>
              </a:r>
              <a:r>
                <a:rPr lang="ru-RU" sz="2000" i="1" dirty="0">
                  <a:solidFill>
                    <a:schemeClr val="bg1"/>
                  </a:solidFill>
                  <a:latin typeface="+mj-lt"/>
                </a:rPr>
                <a:t>(Л. Кендалл, М. Фишман)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52355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133706"/>
            <a:ext cx="7213599" cy="705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Sekyuritizatsiya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tushunchasi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1512000" y="1135743"/>
            <a:ext cx="6120000" cy="2652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n-GB" sz="1700" b="1" dirty="0" err="1">
                <a:solidFill>
                  <a:srgbClr val="003F82"/>
                </a:solidFill>
                <a:latin typeface="+mj-lt"/>
              </a:rPr>
              <a:t>Sekyuritizatsiya</a:t>
            </a:r>
            <a:r>
              <a:rPr lang="ru-RU" sz="1700" b="1" dirty="0" smtClean="0">
                <a:solidFill>
                  <a:srgbClr val="003F82"/>
                </a:solidFill>
                <a:latin typeface="+mj-lt"/>
              </a:rPr>
              <a:t> </a:t>
            </a:r>
            <a:r>
              <a:rPr lang="ru-RU" sz="1700" dirty="0">
                <a:solidFill>
                  <a:srgbClr val="003F82"/>
                </a:solidFill>
                <a:latin typeface="+mj-lt"/>
              </a:rPr>
              <a:t>(от англ. </a:t>
            </a:r>
            <a:r>
              <a:rPr lang="ru-RU" sz="1700" i="1" dirty="0">
                <a:solidFill>
                  <a:srgbClr val="003F82"/>
                </a:solidFill>
                <a:latin typeface="+mj-lt"/>
              </a:rPr>
              <a:t>securities</a:t>
            </a:r>
            <a:r>
              <a:rPr lang="ru-RU" sz="1700" dirty="0">
                <a:solidFill>
                  <a:srgbClr val="003F82"/>
                </a:solidFill>
                <a:latin typeface="+mj-lt"/>
              </a:rPr>
              <a:t> — «ценные бумаги»)</a:t>
            </a:r>
            <a:r>
              <a:rPr lang="ru-RU" sz="1700" b="1" dirty="0">
                <a:solidFill>
                  <a:srgbClr val="003F82"/>
                </a:solidFill>
                <a:latin typeface="+mj-lt"/>
              </a:rPr>
              <a:t> — </a:t>
            </a:r>
            <a:r>
              <a:rPr lang="en-GB" sz="1700" b="1" dirty="0" err="1">
                <a:solidFill>
                  <a:srgbClr val="003F82"/>
                </a:solidFill>
                <a:latin typeface="+mj-lt"/>
              </a:rPr>
              <a:t>moliyaviy</a:t>
            </a:r>
            <a:r>
              <a:rPr lang="en-GB" sz="1700" b="1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700" b="1" dirty="0" err="1" smtClean="0">
                <a:solidFill>
                  <a:srgbClr val="003F82"/>
                </a:solidFill>
                <a:latin typeface="+mj-lt"/>
              </a:rPr>
              <a:t>termin</a:t>
            </a:r>
            <a:r>
              <a:rPr lang="ru-RU" sz="1700" b="1" dirty="0" smtClean="0">
                <a:solidFill>
                  <a:srgbClr val="003F82"/>
                </a:solidFill>
                <a:latin typeface="+mj-lt"/>
              </a:rPr>
              <a:t>:</a:t>
            </a:r>
            <a:endParaRPr lang="ru-RU" sz="1700" b="1" dirty="0">
              <a:solidFill>
                <a:srgbClr val="003F82"/>
              </a:solidFill>
              <a:latin typeface="+mj-lt"/>
            </a:endParaRPr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ru-RU" sz="1700" dirty="0">
                <a:solidFill>
                  <a:srgbClr val="003F82"/>
                </a:solidFill>
                <a:latin typeface="+mj-lt"/>
              </a:rPr>
              <a:t>А) </a:t>
            </a:r>
            <a:r>
              <a:rPr lang="en-GB" sz="1700" u="sng" dirty="0" err="1">
                <a:solidFill>
                  <a:srgbClr val="003F82"/>
                </a:solidFill>
                <a:latin typeface="+mj-lt"/>
              </a:rPr>
              <a:t>keng</a:t>
            </a:r>
            <a:r>
              <a:rPr lang="en-GB" sz="1700" u="sng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700" u="sng" dirty="0" err="1">
                <a:solidFill>
                  <a:srgbClr val="003F82"/>
                </a:solidFill>
                <a:latin typeface="+mj-lt"/>
              </a:rPr>
              <a:t>talqinda</a:t>
            </a:r>
            <a:r>
              <a:rPr lang="en-GB" sz="1700" u="sng" dirty="0">
                <a:solidFill>
                  <a:srgbClr val="003F82"/>
                </a:solidFill>
                <a:latin typeface="+mj-lt"/>
              </a:rPr>
              <a:t> </a:t>
            </a:r>
            <a:r>
              <a:rPr lang="ru-RU" sz="1700" dirty="0" smtClean="0">
                <a:solidFill>
                  <a:srgbClr val="003F82"/>
                </a:solidFill>
                <a:latin typeface="+mj-lt"/>
              </a:rPr>
              <a:t>- </a:t>
            </a:r>
            <a:r>
              <a:rPr lang="en-GB" sz="1700" dirty="0" err="1">
                <a:solidFill>
                  <a:srgbClr val="003F82"/>
                </a:solidFill>
                <a:latin typeface="+mj-lt"/>
              </a:rPr>
              <a:t>bu</a:t>
            </a:r>
            <a:r>
              <a:rPr lang="en-GB" sz="17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700" dirty="0" err="1">
                <a:solidFill>
                  <a:srgbClr val="003F82"/>
                </a:solidFill>
                <a:latin typeface="+mj-lt"/>
              </a:rPr>
              <a:t>moliya</a:t>
            </a:r>
            <a:r>
              <a:rPr lang="en-GB" sz="17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700" dirty="0" err="1">
                <a:solidFill>
                  <a:srgbClr val="003F82"/>
                </a:solidFill>
                <a:latin typeface="+mj-lt"/>
              </a:rPr>
              <a:t>bozorida</a:t>
            </a:r>
            <a:r>
              <a:rPr lang="en-GB" sz="17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700" dirty="0" err="1">
                <a:solidFill>
                  <a:srgbClr val="003F82"/>
                </a:solidFill>
                <a:latin typeface="+mj-lt"/>
              </a:rPr>
              <a:t>qimmatli</a:t>
            </a:r>
            <a:r>
              <a:rPr lang="en-GB" sz="17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700" dirty="0" err="1">
                <a:solidFill>
                  <a:srgbClr val="003F82"/>
                </a:solidFill>
                <a:latin typeface="+mj-lt"/>
              </a:rPr>
              <a:t>qog'ozlarning</a:t>
            </a:r>
            <a:r>
              <a:rPr lang="en-GB" sz="17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700" dirty="0" err="1">
                <a:solidFill>
                  <a:srgbClr val="003F82"/>
                </a:solidFill>
                <a:latin typeface="+mj-lt"/>
              </a:rPr>
              <a:t>roli</a:t>
            </a:r>
            <a:r>
              <a:rPr lang="en-GB" sz="17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700" dirty="0" err="1">
                <a:solidFill>
                  <a:srgbClr val="003F82"/>
                </a:solidFill>
                <a:latin typeface="+mj-lt"/>
              </a:rPr>
              <a:t>va</a:t>
            </a:r>
            <a:r>
              <a:rPr lang="en-GB" sz="17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700" dirty="0" err="1">
                <a:solidFill>
                  <a:srgbClr val="003F82"/>
                </a:solidFill>
                <a:latin typeface="+mj-lt"/>
              </a:rPr>
              <a:t>ta'sirining</a:t>
            </a:r>
            <a:r>
              <a:rPr lang="en-GB" sz="17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700" dirty="0" err="1">
                <a:solidFill>
                  <a:srgbClr val="003F82"/>
                </a:solidFill>
                <a:latin typeface="+mj-lt"/>
              </a:rPr>
              <a:t>kuchayishidir</a:t>
            </a:r>
            <a:r>
              <a:rPr lang="ru-RU" sz="1700" dirty="0" smtClean="0">
                <a:solidFill>
                  <a:srgbClr val="003F82"/>
                </a:solidFill>
                <a:latin typeface="+mj-lt"/>
              </a:rPr>
              <a:t>,  </a:t>
            </a:r>
            <a:endParaRPr lang="ru-RU" sz="1700" dirty="0">
              <a:solidFill>
                <a:srgbClr val="003F82"/>
              </a:solidFill>
              <a:latin typeface="+mj-lt"/>
            </a:endParaRPr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ru-RU" sz="1700" dirty="0">
                <a:solidFill>
                  <a:srgbClr val="003F82"/>
                </a:solidFill>
                <a:latin typeface="+mj-lt"/>
              </a:rPr>
              <a:t>Б) </a:t>
            </a:r>
            <a:r>
              <a:rPr lang="en-GB" sz="1700" u="sng" dirty="0">
                <a:solidFill>
                  <a:srgbClr val="003F82"/>
                </a:solidFill>
                <a:latin typeface="+mj-lt"/>
              </a:rPr>
              <a:t>tor </a:t>
            </a:r>
            <a:r>
              <a:rPr lang="en-GB" sz="1700" u="sng" dirty="0" err="1">
                <a:solidFill>
                  <a:srgbClr val="003F82"/>
                </a:solidFill>
                <a:latin typeface="+mj-lt"/>
              </a:rPr>
              <a:t>ma'noda</a:t>
            </a:r>
            <a:r>
              <a:rPr lang="ru-RU" sz="1700" dirty="0" smtClean="0">
                <a:solidFill>
                  <a:srgbClr val="003F82"/>
                </a:solidFill>
                <a:latin typeface="+mj-lt"/>
              </a:rPr>
              <a:t>– </a:t>
            </a:r>
            <a:r>
              <a:rPr lang="en-GB" sz="1700" dirty="0" err="1">
                <a:solidFill>
                  <a:srgbClr val="003F82"/>
                </a:solidFill>
                <a:latin typeface="+mj-lt"/>
              </a:rPr>
              <a:t>barqaror</a:t>
            </a:r>
            <a:r>
              <a:rPr lang="en-GB" sz="17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700" dirty="0" err="1">
                <a:solidFill>
                  <a:srgbClr val="003F82"/>
                </a:solidFill>
                <a:latin typeface="+mj-lt"/>
              </a:rPr>
              <a:t>pul</a:t>
            </a:r>
            <a:r>
              <a:rPr lang="en-GB" sz="17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700" dirty="0" err="1">
                <a:solidFill>
                  <a:srgbClr val="003F82"/>
                </a:solidFill>
                <a:latin typeface="+mj-lt"/>
              </a:rPr>
              <a:t>oqimlarini</a:t>
            </a:r>
            <a:r>
              <a:rPr lang="en-GB" sz="17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700" dirty="0" err="1">
                <a:solidFill>
                  <a:srgbClr val="003F82"/>
                </a:solidFill>
                <a:latin typeface="+mj-lt"/>
              </a:rPr>
              <a:t>keltirib</a:t>
            </a:r>
            <a:r>
              <a:rPr lang="en-GB" sz="17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700" dirty="0" err="1">
                <a:solidFill>
                  <a:srgbClr val="003F82"/>
                </a:solidFill>
                <a:latin typeface="+mj-lt"/>
              </a:rPr>
              <a:t>chiqaradigan</a:t>
            </a:r>
            <a:r>
              <a:rPr lang="en-GB" sz="17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700" dirty="0" err="1">
                <a:solidFill>
                  <a:srgbClr val="003F82"/>
                </a:solidFill>
                <a:latin typeface="+mj-lt"/>
              </a:rPr>
              <a:t>aktivlar</a:t>
            </a:r>
            <a:r>
              <a:rPr lang="en-GB" sz="1700" dirty="0">
                <a:solidFill>
                  <a:srgbClr val="003F82"/>
                </a:solidFill>
                <a:latin typeface="+mj-lt"/>
              </a:rPr>
              <a:t> (</a:t>
            </a:r>
            <a:r>
              <a:rPr lang="en-GB" sz="1700" dirty="0" err="1">
                <a:solidFill>
                  <a:srgbClr val="003F82"/>
                </a:solidFill>
                <a:latin typeface="+mj-lt"/>
              </a:rPr>
              <a:t>masalan</a:t>
            </a:r>
            <a:r>
              <a:rPr lang="en-GB" sz="1700" dirty="0">
                <a:solidFill>
                  <a:srgbClr val="003F82"/>
                </a:solidFill>
                <a:latin typeface="+mj-lt"/>
              </a:rPr>
              <a:t>, </a:t>
            </a:r>
            <a:r>
              <a:rPr lang="en-GB" sz="1700" dirty="0" err="1">
                <a:solidFill>
                  <a:srgbClr val="003F82"/>
                </a:solidFill>
                <a:latin typeface="+mj-lt"/>
              </a:rPr>
              <a:t>ipoteka</a:t>
            </a:r>
            <a:r>
              <a:rPr lang="en-GB" sz="17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700" dirty="0" err="1">
                <a:solidFill>
                  <a:srgbClr val="003F82"/>
                </a:solidFill>
                <a:latin typeface="+mj-lt"/>
              </a:rPr>
              <a:t>portfeli</a:t>
            </a:r>
            <a:r>
              <a:rPr lang="en-GB" sz="1700" dirty="0">
                <a:solidFill>
                  <a:srgbClr val="003F82"/>
                </a:solidFill>
                <a:latin typeface="+mj-lt"/>
              </a:rPr>
              <a:t>, </a:t>
            </a:r>
            <a:r>
              <a:rPr lang="en-GB" sz="1700" dirty="0" err="1">
                <a:solidFill>
                  <a:srgbClr val="003F82"/>
                </a:solidFill>
                <a:latin typeface="+mj-lt"/>
              </a:rPr>
              <a:t>avtokreditlar</a:t>
            </a:r>
            <a:r>
              <a:rPr lang="en-GB" sz="1700" dirty="0">
                <a:solidFill>
                  <a:srgbClr val="003F82"/>
                </a:solidFill>
                <a:latin typeface="+mj-lt"/>
              </a:rPr>
              <a:t>, </a:t>
            </a:r>
            <a:r>
              <a:rPr lang="en-GB" sz="1700" dirty="0" err="1">
                <a:solidFill>
                  <a:srgbClr val="003F82"/>
                </a:solidFill>
                <a:latin typeface="+mj-lt"/>
              </a:rPr>
              <a:t>ijaraga</a:t>
            </a:r>
            <a:r>
              <a:rPr lang="en-GB" sz="17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700" dirty="0" err="1">
                <a:solidFill>
                  <a:srgbClr val="003F82"/>
                </a:solidFill>
                <a:latin typeface="+mj-lt"/>
              </a:rPr>
              <a:t>olingan</a:t>
            </a:r>
            <a:r>
              <a:rPr lang="en-GB" sz="17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700" dirty="0" err="1">
                <a:solidFill>
                  <a:srgbClr val="003F82"/>
                </a:solidFill>
                <a:latin typeface="+mj-lt"/>
              </a:rPr>
              <a:t>aktivlar</a:t>
            </a:r>
            <a:r>
              <a:rPr lang="en-GB" sz="1700" dirty="0">
                <a:solidFill>
                  <a:srgbClr val="003F82"/>
                </a:solidFill>
                <a:latin typeface="+mj-lt"/>
              </a:rPr>
              <a:t>, </a:t>
            </a:r>
            <a:r>
              <a:rPr lang="en-GB" sz="1700" dirty="0" err="1">
                <a:solidFill>
                  <a:srgbClr val="003F82"/>
                </a:solidFill>
                <a:latin typeface="+mj-lt"/>
              </a:rPr>
              <a:t>barqaror</a:t>
            </a:r>
            <a:r>
              <a:rPr lang="en-GB" sz="17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700" dirty="0" err="1">
                <a:solidFill>
                  <a:srgbClr val="003F82"/>
                </a:solidFill>
                <a:latin typeface="+mj-lt"/>
              </a:rPr>
              <a:t>ijara</a:t>
            </a:r>
            <a:r>
              <a:rPr lang="en-GB" sz="17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700" dirty="0" err="1">
                <a:solidFill>
                  <a:srgbClr val="003F82"/>
                </a:solidFill>
                <a:latin typeface="+mj-lt"/>
              </a:rPr>
              <a:t>daromadini</a:t>
            </a:r>
            <a:r>
              <a:rPr lang="en-GB" sz="17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700" dirty="0" err="1">
                <a:solidFill>
                  <a:srgbClr val="003F82"/>
                </a:solidFill>
                <a:latin typeface="+mj-lt"/>
              </a:rPr>
              <a:t>keltirib</a:t>
            </a:r>
            <a:r>
              <a:rPr lang="en-GB" sz="17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700" dirty="0" err="1">
                <a:solidFill>
                  <a:srgbClr val="003F82"/>
                </a:solidFill>
                <a:latin typeface="+mj-lt"/>
              </a:rPr>
              <a:t>chiqaradigan</a:t>
            </a:r>
            <a:r>
              <a:rPr lang="en-GB" sz="17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700" dirty="0" err="1">
                <a:solidFill>
                  <a:srgbClr val="003F82"/>
                </a:solidFill>
                <a:latin typeface="+mj-lt"/>
              </a:rPr>
              <a:t>tijorat</a:t>
            </a:r>
            <a:r>
              <a:rPr lang="en-GB" sz="17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700" dirty="0" err="1">
                <a:solidFill>
                  <a:srgbClr val="003F82"/>
                </a:solidFill>
                <a:latin typeface="+mj-lt"/>
              </a:rPr>
              <a:t>ko'chmas</a:t>
            </a:r>
            <a:r>
              <a:rPr lang="en-GB" sz="17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700" dirty="0" err="1">
                <a:solidFill>
                  <a:srgbClr val="003F82"/>
                </a:solidFill>
                <a:latin typeface="+mj-lt"/>
              </a:rPr>
              <a:t>mulki</a:t>
            </a:r>
            <a:r>
              <a:rPr lang="en-GB" sz="17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700" dirty="0" err="1">
                <a:solidFill>
                  <a:srgbClr val="003F82"/>
                </a:solidFill>
                <a:latin typeface="+mj-lt"/>
              </a:rPr>
              <a:t>va</a:t>
            </a:r>
            <a:r>
              <a:rPr lang="en-GB" sz="17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700" dirty="0" err="1">
                <a:solidFill>
                  <a:srgbClr val="003F82"/>
                </a:solidFill>
                <a:latin typeface="+mj-lt"/>
              </a:rPr>
              <a:t>boshqalar</a:t>
            </a:r>
            <a:r>
              <a:rPr lang="en-GB" sz="1700" dirty="0">
                <a:solidFill>
                  <a:srgbClr val="003F82"/>
                </a:solidFill>
                <a:latin typeface="+mj-lt"/>
              </a:rPr>
              <a:t>) </a:t>
            </a:r>
            <a:r>
              <a:rPr lang="en-GB" sz="1700" dirty="0" err="1">
                <a:solidFill>
                  <a:srgbClr val="003F82"/>
                </a:solidFill>
                <a:latin typeface="+mj-lt"/>
              </a:rPr>
              <a:t>bilan</a:t>
            </a:r>
            <a:r>
              <a:rPr lang="en-GB" sz="17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700" dirty="0" err="1">
                <a:solidFill>
                  <a:srgbClr val="003F82"/>
                </a:solidFill>
                <a:latin typeface="+mj-lt"/>
              </a:rPr>
              <a:t>ta'minlangan</a:t>
            </a:r>
            <a:r>
              <a:rPr lang="en-GB" sz="17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700" dirty="0" err="1">
                <a:solidFill>
                  <a:srgbClr val="003F82"/>
                </a:solidFill>
                <a:latin typeface="+mj-lt"/>
              </a:rPr>
              <a:t>qimmatli</a:t>
            </a:r>
            <a:r>
              <a:rPr lang="en-GB" sz="17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700" dirty="0" err="1">
                <a:solidFill>
                  <a:srgbClr val="003F82"/>
                </a:solidFill>
                <a:latin typeface="+mj-lt"/>
              </a:rPr>
              <a:t>qog'ozlarni</a:t>
            </a:r>
            <a:r>
              <a:rPr lang="en-GB" sz="17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700" dirty="0" err="1">
                <a:solidFill>
                  <a:srgbClr val="003F82"/>
                </a:solidFill>
                <a:latin typeface="+mj-lt"/>
              </a:rPr>
              <a:t>chiqarish</a:t>
            </a:r>
            <a:r>
              <a:rPr lang="en-GB" sz="17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700" dirty="0" err="1">
                <a:solidFill>
                  <a:srgbClr val="003F82"/>
                </a:solidFill>
                <a:latin typeface="+mj-lt"/>
              </a:rPr>
              <a:t>orqali</a:t>
            </a:r>
            <a:r>
              <a:rPr lang="en-GB" sz="17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700" dirty="0" err="1">
                <a:solidFill>
                  <a:srgbClr val="003F82"/>
                </a:solidFill>
                <a:latin typeface="+mj-lt"/>
              </a:rPr>
              <a:t>moliyalashtirishni</a:t>
            </a:r>
            <a:r>
              <a:rPr lang="en-GB" sz="17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700" dirty="0" err="1">
                <a:solidFill>
                  <a:srgbClr val="003F82"/>
                </a:solidFill>
                <a:latin typeface="+mj-lt"/>
              </a:rPr>
              <a:t>jalb</a:t>
            </a:r>
            <a:r>
              <a:rPr lang="en-GB" sz="17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700" dirty="0" err="1">
                <a:solidFill>
                  <a:srgbClr val="003F82"/>
                </a:solidFill>
                <a:latin typeface="+mj-lt"/>
              </a:rPr>
              <a:t>qilish</a:t>
            </a:r>
            <a:r>
              <a:rPr lang="en-GB" sz="17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700" dirty="0" err="1">
                <a:solidFill>
                  <a:srgbClr val="003F82"/>
                </a:solidFill>
                <a:latin typeface="+mj-lt"/>
              </a:rPr>
              <a:t>usulidir</a:t>
            </a:r>
            <a:r>
              <a:rPr lang="en-GB" sz="1700" dirty="0">
                <a:solidFill>
                  <a:srgbClr val="003F82"/>
                </a:solidFill>
                <a:latin typeface="+mj-lt"/>
              </a:rPr>
              <a:t>.</a:t>
            </a:r>
            <a:endParaRPr lang="ru-RU" sz="1700" dirty="0">
              <a:solidFill>
                <a:srgbClr val="003F8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66160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133706"/>
            <a:ext cx="7213599" cy="705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Sekyuritizatsiya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jarayoni</a:t>
            </a:r>
            <a:endParaRPr lang="ru-RU" sz="2200" b="1" dirty="0">
              <a:solidFill>
                <a:srgbClr val="003F82"/>
              </a:solidFill>
              <a:latin typeface="+mn-lt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1703167" y="1134821"/>
            <a:ext cx="5737667" cy="3438716"/>
            <a:chOff x="641945" y="1104861"/>
            <a:chExt cx="5737667" cy="3438716"/>
          </a:xfrm>
        </p:grpSpPr>
        <p:cxnSp>
          <p:nvCxnSpPr>
            <p:cNvPr id="15" name="Прямая со стрелкой 14"/>
            <p:cNvCxnSpPr/>
            <p:nvPr/>
          </p:nvCxnSpPr>
          <p:spPr bwMode="auto">
            <a:xfrm flipH="1">
              <a:off x="1877690" y="1824340"/>
              <a:ext cx="1667098" cy="357386"/>
            </a:xfrm>
            <a:prstGeom prst="straightConnector1">
              <a:avLst/>
            </a:prstGeom>
            <a:ln w="28575"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21" name="Группа 63"/>
            <p:cNvGrpSpPr/>
            <p:nvPr/>
          </p:nvGrpSpPr>
          <p:grpSpPr>
            <a:xfrm>
              <a:off x="1784330" y="1104861"/>
              <a:ext cx="3578342" cy="685757"/>
              <a:chOff x="7387030" y="3048000"/>
              <a:chExt cx="1528370" cy="1280160"/>
            </a:xfrm>
          </p:grpSpPr>
          <p:sp>
            <p:nvSpPr>
              <p:cNvPr id="22" name="AutoShape 32"/>
              <p:cNvSpPr>
                <a:spLocks noChangeArrowheads="1"/>
              </p:cNvSpPr>
              <p:nvPr/>
            </p:nvSpPr>
            <p:spPr bwMode="invGray">
              <a:xfrm>
                <a:off x="7391400" y="3048000"/>
                <a:ext cx="1524000" cy="1280160"/>
              </a:xfrm>
              <a:prstGeom prst="rect">
                <a:avLst/>
              </a:prstGeom>
              <a:solidFill>
                <a:srgbClr val="004DA2">
                  <a:alpha val="65000"/>
                </a:srgbClr>
              </a:solidFill>
              <a:ln w="12700" cmpd="sng" algn="ctr">
                <a:solidFill>
                  <a:srgbClr val="969696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lIns="72000" tIns="72000" rIns="72000" bIns="72000" anchor="ctr" anchorCtr="1"/>
              <a:lstStyle/>
              <a:p>
                <a:pPr algn="ctr">
                  <a:lnSpc>
                    <a:spcPct val="120000"/>
                  </a:lnSpc>
                  <a:spcBef>
                    <a:spcPct val="50000"/>
                  </a:spcBef>
                  <a:buClr>
                    <a:schemeClr val="bg1"/>
                  </a:buClr>
                </a:pPr>
                <a:endParaRPr lang="en-GB" dirty="0"/>
              </a:p>
            </p:txBody>
          </p:sp>
          <p:sp>
            <p:nvSpPr>
              <p:cNvPr id="23" name="Текст 3"/>
              <p:cNvSpPr txBox="1">
                <a:spLocks/>
              </p:cNvSpPr>
              <p:nvPr/>
            </p:nvSpPr>
            <p:spPr>
              <a:xfrm>
                <a:off x="7387030" y="3307078"/>
                <a:ext cx="1524000" cy="762001"/>
              </a:xfrm>
              <a:prstGeom prst="rect">
                <a:avLst/>
              </a:prstGeom>
            </p:spPr>
            <p:txBody>
              <a:bodyPr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200" b="1" kern="0" dirty="0" err="1">
                    <a:solidFill>
                      <a:sysClr val="windowText" lastClr="000000"/>
                    </a:solidFill>
                    <a:latin typeface="+mj-lt"/>
                  </a:rPr>
                  <a:t>Sekyuritizatsiya</a:t>
                </a:r>
                <a:r>
                  <a:rPr lang="en-GB" sz="2200" b="1" kern="0" dirty="0">
                    <a:solidFill>
                      <a:sysClr val="windowText" lastClr="000000"/>
                    </a:solidFill>
                    <a:latin typeface="+mj-lt"/>
                  </a:rPr>
                  <a:t> </a:t>
                </a:r>
                <a:r>
                  <a:rPr lang="en-GB" sz="2200" b="1" kern="0" dirty="0" err="1">
                    <a:solidFill>
                      <a:sysClr val="windowText" lastClr="000000"/>
                    </a:solidFill>
                    <a:latin typeface="+mj-lt"/>
                  </a:rPr>
                  <a:t>jarayoni</a:t>
                </a:r>
                <a:endParaRPr lang="ru-RU" sz="2200" b="1" kern="0" dirty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</p:grpSp>
        <p:grpSp>
          <p:nvGrpSpPr>
            <p:cNvPr id="37" name="Группа 36"/>
            <p:cNvGrpSpPr/>
            <p:nvPr/>
          </p:nvGrpSpPr>
          <p:grpSpPr>
            <a:xfrm>
              <a:off x="641945" y="2222739"/>
              <a:ext cx="5737667" cy="2320838"/>
              <a:chOff x="641945" y="2121658"/>
              <a:chExt cx="5737667" cy="2320838"/>
            </a:xfrm>
          </p:grpSpPr>
          <p:grpSp>
            <p:nvGrpSpPr>
              <p:cNvPr id="8" name="Группа 63"/>
              <p:cNvGrpSpPr/>
              <p:nvPr/>
            </p:nvGrpSpPr>
            <p:grpSpPr>
              <a:xfrm>
                <a:off x="653868" y="2121658"/>
                <a:ext cx="2445600" cy="770398"/>
                <a:chOff x="7391400" y="3048000"/>
                <a:chExt cx="1525276" cy="1280160"/>
              </a:xfrm>
            </p:grpSpPr>
            <p:sp>
              <p:nvSpPr>
                <p:cNvPr id="9" name="AutoShape 32"/>
                <p:cNvSpPr>
                  <a:spLocks noChangeArrowheads="1"/>
                </p:cNvSpPr>
                <p:nvPr/>
              </p:nvSpPr>
              <p:spPr bwMode="invGray">
                <a:xfrm>
                  <a:off x="7391400" y="3048000"/>
                  <a:ext cx="1524000" cy="1280160"/>
                </a:xfrm>
                <a:prstGeom prst="rect">
                  <a:avLst/>
                </a:prstGeom>
                <a:solidFill>
                  <a:srgbClr val="FF9900">
                    <a:alpha val="60000"/>
                  </a:srgbClr>
                </a:solidFill>
                <a:ln w="12700" cmpd="sng" algn="ctr">
                  <a:solidFill>
                    <a:srgbClr val="969696"/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 lIns="72000" tIns="72000" rIns="72000" bIns="72000" anchor="ctr" anchorCtr="1"/>
                <a:lstStyle/>
                <a:p>
                  <a:pPr algn="ctr">
                    <a:lnSpc>
                      <a:spcPct val="120000"/>
                    </a:lnSpc>
                    <a:spcBef>
                      <a:spcPct val="50000"/>
                    </a:spcBef>
                    <a:buClr>
                      <a:schemeClr val="bg1"/>
                    </a:buClr>
                  </a:pPr>
                  <a:endParaRPr lang="en-GB" dirty="0"/>
                </a:p>
              </p:txBody>
            </p:sp>
            <p:sp>
              <p:nvSpPr>
                <p:cNvPr id="10" name="Текст 3"/>
                <p:cNvSpPr txBox="1">
                  <a:spLocks/>
                </p:cNvSpPr>
                <p:nvPr/>
              </p:nvSpPr>
              <p:spPr>
                <a:xfrm>
                  <a:off x="7392676" y="3307079"/>
                  <a:ext cx="1524000" cy="762001"/>
                </a:xfrm>
                <a:prstGeom prst="rect">
                  <a:avLst/>
                </a:prstGeom>
              </p:spPr>
              <p:txBody>
                <a:bodyPr/>
                <a:lstStyle/>
                <a:p>
                  <a:pPr marL="0" marR="0" lvl="0" indent="0" algn="ctr" defTabSz="914400" eaLnBrk="1" fontAlgn="auto" latinLnBrk="0" hangingPunct="1">
                    <a:lnSpc>
                      <a:spcPct val="8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GB" b="1" kern="0" dirty="0" err="1">
                      <a:solidFill>
                        <a:sysClr val="windowText" lastClr="000000"/>
                      </a:solidFill>
                      <a:latin typeface="+mj-lt"/>
                    </a:rPr>
                    <a:t>Moliyaviy</a:t>
                  </a:r>
                  <a:r>
                    <a:rPr lang="en-GB" b="1" kern="0" dirty="0">
                      <a:solidFill>
                        <a:sysClr val="windowText" lastClr="000000"/>
                      </a:solidFill>
                      <a:latin typeface="+mj-lt"/>
                    </a:rPr>
                    <a:t> </a:t>
                  </a:r>
                  <a:r>
                    <a:rPr lang="en-GB" b="1" kern="0" dirty="0" err="1">
                      <a:solidFill>
                        <a:sysClr val="windowText" lastClr="000000"/>
                      </a:solidFill>
                      <a:latin typeface="+mj-lt"/>
                    </a:rPr>
                    <a:t>bozorlarni</a:t>
                  </a:r>
                  <a:r>
                    <a:rPr lang="en-GB" b="1" kern="0" dirty="0">
                      <a:solidFill>
                        <a:sysClr val="windowText" lastClr="000000"/>
                      </a:solidFill>
                      <a:latin typeface="+mj-lt"/>
                    </a:rPr>
                    <a:t> </a:t>
                  </a:r>
                  <a:r>
                    <a:rPr lang="en-GB" b="1" kern="0" dirty="0" err="1">
                      <a:solidFill>
                        <a:sysClr val="windowText" lastClr="000000"/>
                      </a:solidFill>
                      <a:latin typeface="+mj-lt"/>
                    </a:rPr>
                    <a:t>sekyuritizatsiya</a:t>
                  </a:r>
                  <a:r>
                    <a:rPr lang="en-GB" b="1" kern="0" dirty="0">
                      <a:solidFill>
                        <a:sysClr val="windowText" lastClr="000000"/>
                      </a:solidFill>
                      <a:latin typeface="+mj-lt"/>
                    </a:rPr>
                    <a:t> </a:t>
                  </a:r>
                  <a:r>
                    <a:rPr lang="en-GB" b="1" kern="0" dirty="0" err="1">
                      <a:solidFill>
                        <a:sysClr val="windowText" lastClr="000000"/>
                      </a:solidFill>
                      <a:latin typeface="+mj-lt"/>
                    </a:rPr>
                    <a:t>qilish</a:t>
                  </a:r>
                  <a:endParaRPr lang="ru-RU" b="1" kern="0" dirty="0">
                    <a:solidFill>
                      <a:sysClr val="windowText" lastClr="000000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3" name="Группа 63"/>
              <p:cNvGrpSpPr/>
              <p:nvPr/>
            </p:nvGrpSpPr>
            <p:grpSpPr>
              <a:xfrm>
                <a:off x="3928385" y="2131425"/>
                <a:ext cx="2448000" cy="760631"/>
                <a:chOff x="7388627" y="3048000"/>
                <a:chExt cx="1526773" cy="1280160"/>
              </a:xfrm>
            </p:grpSpPr>
            <p:sp>
              <p:nvSpPr>
                <p:cNvPr id="16" name="AutoShape 32"/>
                <p:cNvSpPr>
                  <a:spLocks noChangeArrowheads="1"/>
                </p:cNvSpPr>
                <p:nvPr/>
              </p:nvSpPr>
              <p:spPr bwMode="invGray">
                <a:xfrm>
                  <a:off x="7391400" y="3048000"/>
                  <a:ext cx="1524000" cy="1280160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 w="12700" cmpd="sng" algn="ctr">
                  <a:solidFill>
                    <a:srgbClr val="969696"/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 lIns="72000" tIns="72000" rIns="72000" bIns="72000" anchor="ctr" anchorCtr="1"/>
                <a:lstStyle/>
                <a:p>
                  <a:pPr algn="ctr">
                    <a:lnSpc>
                      <a:spcPct val="120000"/>
                    </a:lnSpc>
                    <a:spcBef>
                      <a:spcPct val="50000"/>
                    </a:spcBef>
                    <a:buClr>
                      <a:schemeClr val="bg1"/>
                    </a:buClr>
                  </a:pPr>
                  <a:endParaRPr lang="en-GB" dirty="0"/>
                </a:p>
              </p:txBody>
            </p:sp>
            <p:sp>
              <p:nvSpPr>
                <p:cNvPr id="17" name="Текст 3"/>
                <p:cNvSpPr txBox="1">
                  <a:spLocks/>
                </p:cNvSpPr>
                <p:nvPr/>
              </p:nvSpPr>
              <p:spPr>
                <a:xfrm>
                  <a:off x="7388627" y="3307078"/>
                  <a:ext cx="1524000" cy="762001"/>
                </a:xfrm>
                <a:prstGeom prst="rect">
                  <a:avLst/>
                </a:prstGeom>
              </p:spPr>
              <p:txBody>
                <a:bodyPr/>
                <a:lstStyle/>
                <a:p>
                  <a:pPr marL="0" marR="0" lvl="0" indent="0" algn="ctr" defTabSz="914400" eaLnBrk="1" fontAlgn="auto" latinLnBrk="0" hangingPunct="1">
                    <a:lnSpc>
                      <a:spcPct val="8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GB" b="1" kern="0" dirty="0" err="1">
                      <a:solidFill>
                        <a:sysClr val="windowText" lastClr="000000"/>
                      </a:solidFill>
                      <a:latin typeface="+mj-lt"/>
                    </a:rPr>
                    <a:t>Moliyaviy</a:t>
                  </a:r>
                  <a:r>
                    <a:rPr lang="en-GB" b="1" kern="0" dirty="0">
                      <a:solidFill>
                        <a:sysClr val="windowText" lastClr="000000"/>
                      </a:solidFill>
                      <a:latin typeface="+mj-lt"/>
                    </a:rPr>
                    <a:t> </a:t>
                  </a:r>
                  <a:r>
                    <a:rPr lang="en-GB" b="1" kern="0" dirty="0" err="1">
                      <a:solidFill>
                        <a:sysClr val="windowText" lastClr="000000"/>
                      </a:solidFill>
                      <a:latin typeface="+mj-lt"/>
                    </a:rPr>
                    <a:t>aktivlarni</a:t>
                  </a:r>
                  <a:r>
                    <a:rPr lang="en-GB" b="1" kern="0" dirty="0">
                      <a:solidFill>
                        <a:sysClr val="windowText" lastClr="000000"/>
                      </a:solidFill>
                      <a:latin typeface="+mj-lt"/>
                    </a:rPr>
                    <a:t> </a:t>
                  </a:r>
                  <a:r>
                    <a:rPr lang="en-GB" b="1" kern="0" dirty="0" err="1">
                      <a:solidFill>
                        <a:sysClr val="windowText" lastClr="000000"/>
                      </a:solidFill>
                      <a:latin typeface="+mj-lt"/>
                    </a:rPr>
                    <a:t>sekyuritizatsiya</a:t>
                  </a:r>
                  <a:r>
                    <a:rPr lang="en-GB" b="1" kern="0" dirty="0">
                      <a:solidFill>
                        <a:sysClr val="windowText" lastClr="000000"/>
                      </a:solidFill>
                      <a:latin typeface="+mj-lt"/>
                    </a:rPr>
                    <a:t> </a:t>
                  </a:r>
                  <a:r>
                    <a:rPr lang="en-GB" b="1" kern="0" dirty="0" err="1">
                      <a:solidFill>
                        <a:sysClr val="windowText" lastClr="000000"/>
                      </a:solidFill>
                      <a:latin typeface="+mj-lt"/>
                    </a:rPr>
                    <a:t>qilish</a:t>
                  </a:r>
                  <a:endParaRPr lang="ru-RU" b="1" kern="0" dirty="0">
                    <a:solidFill>
                      <a:sysClr val="windowText" lastClr="000000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24" name="Группа 63"/>
              <p:cNvGrpSpPr/>
              <p:nvPr/>
            </p:nvGrpSpPr>
            <p:grpSpPr>
              <a:xfrm>
                <a:off x="641945" y="2944358"/>
                <a:ext cx="2451030" cy="1498138"/>
                <a:chOff x="7391400" y="3048000"/>
                <a:chExt cx="1524000" cy="1280160"/>
              </a:xfrm>
            </p:grpSpPr>
            <p:sp>
              <p:nvSpPr>
                <p:cNvPr id="25" name="AutoShape 32"/>
                <p:cNvSpPr>
                  <a:spLocks noChangeArrowheads="1"/>
                </p:cNvSpPr>
                <p:nvPr/>
              </p:nvSpPr>
              <p:spPr bwMode="invGray">
                <a:xfrm>
                  <a:off x="7391400" y="3048000"/>
                  <a:ext cx="1524000" cy="1280160"/>
                </a:xfrm>
                <a:prstGeom prst="rect">
                  <a:avLst/>
                </a:prstGeom>
                <a:solidFill>
                  <a:srgbClr val="FF9900">
                    <a:alpha val="34000"/>
                  </a:srgbClr>
                </a:solidFill>
                <a:ln w="12700" cmpd="sng" algn="ctr">
                  <a:solidFill>
                    <a:srgbClr val="969696"/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 lIns="72000" tIns="72000" rIns="72000" bIns="72000" anchor="ctr" anchorCtr="1"/>
                <a:lstStyle/>
                <a:p>
                  <a:pPr algn="ctr">
                    <a:lnSpc>
                      <a:spcPct val="120000"/>
                    </a:lnSpc>
                    <a:spcBef>
                      <a:spcPct val="50000"/>
                    </a:spcBef>
                    <a:buClr>
                      <a:schemeClr val="bg1"/>
                    </a:buClr>
                  </a:pPr>
                  <a:endParaRPr lang="en-GB" dirty="0"/>
                </a:p>
              </p:txBody>
            </p:sp>
            <p:sp>
              <p:nvSpPr>
                <p:cNvPr id="26" name="Текст 3"/>
                <p:cNvSpPr txBox="1">
                  <a:spLocks/>
                </p:cNvSpPr>
                <p:nvPr/>
              </p:nvSpPr>
              <p:spPr>
                <a:xfrm>
                  <a:off x="7391400" y="3199499"/>
                  <a:ext cx="1524000" cy="762001"/>
                </a:xfrm>
                <a:prstGeom prst="rect">
                  <a:avLst/>
                </a:prstGeom>
              </p:spPr>
              <p:txBody>
                <a:bodyPr/>
                <a:lstStyle/>
                <a:p>
                  <a:pPr marL="0" marR="0" lvl="0" indent="0" algn="ctr" defTabSz="914400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GB" sz="1600" b="1" kern="0" dirty="0" err="1">
                      <a:solidFill>
                        <a:sysClr val="windowText" lastClr="000000"/>
                      </a:solidFill>
                      <a:latin typeface="+mj-lt"/>
                    </a:rPr>
                    <a:t>Kompaniyalarni</a:t>
                  </a:r>
                  <a:r>
                    <a:rPr lang="en-GB" sz="1600" b="1" kern="0" dirty="0">
                      <a:solidFill>
                        <a:sysClr val="windowText" lastClr="000000"/>
                      </a:solidFill>
                      <a:latin typeface="+mj-lt"/>
                    </a:rPr>
                    <a:t> </a:t>
                  </a:r>
                  <a:r>
                    <a:rPr lang="en-GB" sz="1600" b="1" kern="0" dirty="0" err="1">
                      <a:solidFill>
                        <a:sysClr val="windowText" lastClr="000000"/>
                      </a:solidFill>
                      <a:latin typeface="+mj-lt"/>
                    </a:rPr>
                    <a:t>qimmatli</a:t>
                  </a:r>
                  <a:r>
                    <a:rPr lang="en-GB" sz="1600" b="1" kern="0" dirty="0">
                      <a:solidFill>
                        <a:sysClr val="windowText" lastClr="000000"/>
                      </a:solidFill>
                      <a:latin typeface="+mj-lt"/>
                    </a:rPr>
                    <a:t> </a:t>
                  </a:r>
                  <a:r>
                    <a:rPr lang="en-GB" sz="1600" b="1" kern="0" dirty="0" err="1">
                      <a:solidFill>
                        <a:sysClr val="windowText" lastClr="000000"/>
                      </a:solidFill>
                      <a:latin typeface="+mj-lt"/>
                    </a:rPr>
                    <a:t>qog'ozlar</a:t>
                  </a:r>
                  <a:r>
                    <a:rPr lang="en-GB" sz="1600" b="1" kern="0" dirty="0">
                      <a:solidFill>
                        <a:sysClr val="windowText" lastClr="000000"/>
                      </a:solidFill>
                      <a:latin typeface="+mj-lt"/>
                    </a:rPr>
                    <a:t> </a:t>
                  </a:r>
                  <a:r>
                    <a:rPr lang="en-GB" sz="1600" b="1" kern="0" dirty="0" err="1">
                      <a:solidFill>
                        <a:sysClr val="windowText" lastClr="000000"/>
                      </a:solidFill>
                      <a:latin typeface="+mj-lt"/>
                    </a:rPr>
                    <a:t>chiqarish</a:t>
                  </a:r>
                  <a:r>
                    <a:rPr lang="en-GB" sz="1600" b="1" kern="0" dirty="0">
                      <a:solidFill>
                        <a:sysClr val="windowText" lastClr="000000"/>
                      </a:solidFill>
                      <a:latin typeface="+mj-lt"/>
                    </a:rPr>
                    <a:t> </a:t>
                  </a:r>
                  <a:r>
                    <a:rPr lang="en-GB" sz="1600" b="1" kern="0" dirty="0" err="1">
                      <a:solidFill>
                        <a:sysClr val="windowText" lastClr="000000"/>
                      </a:solidFill>
                      <a:latin typeface="+mj-lt"/>
                    </a:rPr>
                    <a:t>bilan</a:t>
                  </a:r>
                  <a:r>
                    <a:rPr lang="en-GB" sz="1600" b="1" kern="0" dirty="0">
                      <a:solidFill>
                        <a:sysClr val="windowText" lastClr="000000"/>
                      </a:solidFill>
                      <a:latin typeface="+mj-lt"/>
                    </a:rPr>
                    <a:t> </a:t>
                  </a:r>
                  <a:r>
                    <a:rPr lang="en-GB" sz="1600" b="1" kern="0" dirty="0" err="1">
                      <a:solidFill>
                        <a:sysClr val="windowText" lastClr="000000"/>
                      </a:solidFill>
                      <a:latin typeface="+mj-lt"/>
                    </a:rPr>
                    <a:t>moliyalashda</a:t>
                  </a:r>
                  <a:r>
                    <a:rPr lang="en-GB" sz="1600" b="1" kern="0" dirty="0">
                      <a:solidFill>
                        <a:sysClr val="windowText" lastClr="000000"/>
                      </a:solidFill>
                      <a:latin typeface="+mj-lt"/>
                    </a:rPr>
                    <a:t> bank </a:t>
                  </a:r>
                  <a:r>
                    <a:rPr lang="en-GB" sz="1600" b="1" kern="0" dirty="0" err="1">
                      <a:solidFill>
                        <a:sysClr val="windowText" lastClr="000000"/>
                      </a:solidFill>
                      <a:latin typeface="+mj-lt"/>
                    </a:rPr>
                    <a:t>kreditini</a:t>
                  </a:r>
                  <a:r>
                    <a:rPr lang="en-GB" sz="1600" b="1" kern="0" dirty="0">
                      <a:solidFill>
                        <a:sysClr val="windowText" lastClr="000000"/>
                      </a:solidFill>
                      <a:latin typeface="+mj-lt"/>
                    </a:rPr>
                    <a:t> </a:t>
                  </a:r>
                  <a:r>
                    <a:rPr lang="en-GB" sz="1600" b="1" kern="0" dirty="0" err="1">
                      <a:solidFill>
                        <a:sysClr val="windowText" lastClr="000000"/>
                      </a:solidFill>
                      <a:latin typeface="+mj-lt"/>
                    </a:rPr>
                    <a:t>almashtirish</a:t>
                  </a:r>
                  <a:endParaRPr lang="ru-RU" sz="1600" b="1" kern="0" dirty="0">
                    <a:solidFill>
                      <a:sysClr val="windowText" lastClr="000000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27" name="Группа 63"/>
              <p:cNvGrpSpPr/>
              <p:nvPr/>
            </p:nvGrpSpPr>
            <p:grpSpPr>
              <a:xfrm>
                <a:off x="3925235" y="2944358"/>
                <a:ext cx="2454377" cy="1498138"/>
                <a:chOff x="7384650" y="3048000"/>
                <a:chExt cx="1530750" cy="1476828"/>
              </a:xfrm>
            </p:grpSpPr>
            <p:sp>
              <p:nvSpPr>
                <p:cNvPr id="28" name="AutoShape 32"/>
                <p:cNvSpPr>
                  <a:spLocks noChangeArrowheads="1"/>
                </p:cNvSpPr>
                <p:nvPr/>
              </p:nvSpPr>
              <p:spPr bwMode="invGray">
                <a:xfrm>
                  <a:off x="7391400" y="3048000"/>
                  <a:ext cx="1524000" cy="1476828"/>
                </a:xfrm>
                <a:prstGeom prst="rect">
                  <a:avLst/>
                </a:prstGeom>
                <a:solidFill>
                  <a:srgbClr val="92D050">
                    <a:alpha val="35000"/>
                  </a:srgbClr>
                </a:solidFill>
                <a:ln w="12700" cmpd="sng" algn="ctr">
                  <a:solidFill>
                    <a:srgbClr val="969696"/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 lIns="72000" tIns="72000" rIns="72000" bIns="72000" anchor="ctr" anchorCtr="1"/>
                <a:lstStyle/>
                <a:p>
                  <a:pPr algn="ctr">
                    <a:lnSpc>
                      <a:spcPct val="120000"/>
                    </a:lnSpc>
                    <a:spcBef>
                      <a:spcPct val="50000"/>
                    </a:spcBef>
                    <a:buClr>
                      <a:schemeClr val="bg1"/>
                    </a:buClr>
                  </a:pPr>
                  <a:endParaRPr lang="en-GB" dirty="0"/>
                </a:p>
              </p:txBody>
            </p:sp>
            <p:sp>
              <p:nvSpPr>
                <p:cNvPr id="29" name="Текст 3"/>
                <p:cNvSpPr txBox="1">
                  <a:spLocks/>
                </p:cNvSpPr>
                <p:nvPr/>
              </p:nvSpPr>
              <p:spPr>
                <a:xfrm>
                  <a:off x="7384650" y="3099558"/>
                  <a:ext cx="1524000" cy="762001"/>
                </a:xfrm>
                <a:prstGeom prst="rect">
                  <a:avLst/>
                </a:prstGeom>
              </p:spPr>
              <p:txBody>
                <a:bodyPr/>
                <a:lstStyle/>
                <a:p>
                  <a:pPr marL="0" marR="0" lvl="0" indent="0" algn="ctr" defTabSz="914400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GB" sz="1600" b="1" kern="0" dirty="0" err="1">
                      <a:solidFill>
                        <a:sysClr val="windowText" lastClr="000000"/>
                      </a:solidFill>
                      <a:latin typeface="+mj-lt"/>
                    </a:rPr>
                    <a:t>Likvid</a:t>
                  </a:r>
                  <a:r>
                    <a:rPr lang="en-GB" sz="1600" b="1" kern="0" dirty="0">
                      <a:solidFill>
                        <a:sysClr val="windowText" lastClr="000000"/>
                      </a:solidFill>
                      <a:latin typeface="+mj-lt"/>
                    </a:rPr>
                    <a:t> </a:t>
                  </a:r>
                  <a:r>
                    <a:rPr lang="en-GB" sz="1600" b="1" kern="0" dirty="0" err="1">
                      <a:solidFill>
                        <a:sysClr val="windowText" lastClr="000000"/>
                      </a:solidFill>
                      <a:latin typeface="+mj-lt"/>
                    </a:rPr>
                    <a:t>bo'lmagan</a:t>
                  </a:r>
                  <a:r>
                    <a:rPr lang="en-GB" sz="1600" b="1" kern="0" dirty="0">
                      <a:solidFill>
                        <a:sysClr val="windowText" lastClr="000000"/>
                      </a:solidFill>
                      <a:latin typeface="+mj-lt"/>
                    </a:rPr>
                    <a:t> </a:t>
                  </a:r>
                  <a:r>
                    <a:rPr lang="en-GB" sz="1600" b="1" kern="0" dirty="0" err="1">
                      <a:solidFill>
                        <a:sysClr val="windowText" lastClr="000000"/>
                      </a:solidFill>
                      <a:latin typeface="+mj-lt"/>
                    </a:rPr>
                    <a:t>moliyaviy</a:t>
                  </a:r>
                  <a:r>
                    <a:rPr lang="en-GB" sz="1600" b="1" kern="0" dirty="0">
                      <a:solidFill>
                        <a:sysClr val="windowText" lastClr="000000"/>
                      </a:solidFill>
                      <a:latin typeface="+mj-lt"/>
                    </a:rPr>
                    <a:t> </a:t>
                  </a:r>
                  <a:r>
                    <a:rPr lang="en-GB" sz="1600" b="1" kern="0" dirty="0" err="1">
                      <a:solidFill>
                        <a:sysClr val="windowText" lastClr="000000"/>
                      </a:solidFill>
                      <a:latin typeface="+mj-lt"/>
                    </a:rPr>
                    <a:t>aktivlarni</a:t>
                  </a:r>
                  <a:r>
                    <a:rPr lang="en-GB" sz="1600" b="1" kern="0" dirty="0">
                      <a:solidFill>
                        <a:sysClr val="windowText" lastClr="000000"/>
                      </a:solidFill>
                      <a:latin typeface="+mj-lt"/>
                    </a:rPr>
                    <a:t> </a:t>
                  </a:r>
                  <a:r>
                    <a:rPr lang="en-GB" sz="1600" b="1" kern="0" dirty="0" err="1">
                      <a:solidFill>
                        <a:sysClr val="windowText" lastClr="000000"/>
                      </a:solidFill>
                      <a:latin typeface="+mj-lt"/>
                    </a:rPr>
                    <a:t>qimmatli</a:t>
                  </a:r>
                  <a:r>
                    <a:rPr lang="en-GB" sz="1600" b="1" kern="0" dirty="0">
                      <a:solidFill>
                        <a:sysClr val="windowText" lastClr="000000"/>
                      </a:solidFill>
                      <a:latin typeface="+mj-lt"/>
                    </a:rPr>
                    <a:t> </a:t>
                  </a:r>
                  <a:r>
                    <a:rPr lang="en-GB" sz="1600" b="1" kern="0" dirty="0" err="1">
                      <a:solidFill>
                        <a:sysClr val="windowText" lastClr="000000"/>
                      </a:solidFill>
                      <a:latin typeface="+mj-lt"/>
                    </a:rPr>
                    <a:t>qog'ozlarga</a:t>
                  </a:r>
                  <a:r>
                    <a:rPr lang="en-GB" sz="1600" b="1" kern="0" dirty="0">
                      <a:solidFill>
                        <a:sysClr val="windowText" lastClr="000000"/>
                      </a:solidFill>
                      <a:latin typeface="+mj-lt"/>
                    </a:rPr>
                    <a:t> </a:t>
                  </a:r>
                  <a:r>
                    <a:rPr lang="en-GB" sz="1600" b="1" kern="0" dirty="0" err="1">
                      <a:solidFill>
                        <a:sysClr val="windowText" lastClr="000000"/>
                      </a:solidFill>
                      <a:latin typeface="+mj-lt"/>
                    </a:rPr>
                    <a:t>aylantirish</a:t>
                  </a:r>
                  <a:r>
                    <a:rPr lang="en-GB" sz="1600" b="1" kern="0" dirty="0">
                      <a:solidFill>
                        <a:sysClr val="windowText" lastClr="000000"/>
                      </a:solidFill>
                      <a:latin typeface="+mj-lt"/>
                    </a:rPr>
                    <a:t> </a:t>
                  </a:r>
                  <a:r>
                    <a:rPr lang="en-GB" sz="1600" b="1" kern="0" dirty="0" err="1">
                      <a:solidFill>
                        <a:sysClr val="windowText" lastClr="000000"/>
                      </a:solidFill>
                      <a:latin typeface="+mj-lt"/>
                    </a:rPr>
                    <a:t>orqali</a:t>
                  </a:r>
                  <a:r>
                    <a:rPr lang="en-GB" sz="1600" b="1" kern="0" dirty="0">
                      <a:solidFill>
                        <a:sysClr val="windowText" lastClr="000000"/>
                      </a:solidFill>
                      <a:latin typeface="+mj-lt"/>
                    </a:rPr>
                    <a:t> </a:t>
                  </a:r>
                  <a:r>
                    <a:rPr lang="en-GB" sz="1600" b="1" kern="0" dirty="0" err="1">
                      <a:solidFill>
                        <a:sysClr val="windowText" lastClr="000000"/>
                      </a:solidFill>
                      <a:latin typeface="+mj-lt"/>
                    </a:rPr>
                    <a:t>innovatsion</a:t>
                  </a:r>
                  <a:r>
                    <a:rPr lang="en-GB" sz="1600" b="1" kern="0" dirty="0">
                      <a:solidFill>
                        <a:sysClr val="windowText" lastClr="000000"/>
                      </a:solidFill>
                      <a:latin typeface="+mj-lt"/>
                    </a:rPr>
                    <a:t> </a:t>
                  </a:r>
                  <a:r>
                    <a:rPr lang="en-GB" sz="1600" b="1" kern="0" dirty="0" err="1">
                      <a:solidFill>
                        <a:sysClr val="windowText" lastClr="000000"/>
                      </a:solidFill>
                      <a:latin typeface="+mj-lt"/>
                    </a:rPr>
                    <a:t>moliyalashtirish</a:t>
                  </a:r>
                  <a:r>
                    <a:rPr lang="en-GB" sz="1600" b="1" kern="0" dirty="0">
                      <a:solidFill>
                        <a:sysClr val="windowText" lastClr="000000"/>
                      </a:solidFill>
                      <a:latin typeface="+mj-lt"/>
                    </a:rPr>
                    <a:t> </a:t>
                  </a:r>
                  <a:r>
                    <a:rPr lang="en-GB" sz="1600" b="1" kern="0" dirty="0" err="1">
                      <a:solidFill>
                        <a:sysClr val="windowText" lastClr="000000"/>
                      </a:solidFill>
                      <a:latin typeface="+mj-lt"/>
                    </a:rPr>
                    <a:t>texnikasi</a:t>
                  </a:r>
                  <a:endParaRPr lang="ru-RU" sz="1600" b="1" kern="0" dirty="0">
                    <a:solidFill>
                      <a:sysClr val="windowText" lastClr="000000"/>
                    </a:solidFill>
                    <a:latin typeface="+mj-lt"/>
                  </a:endParaRPr>
                </a:p>
              </p:txBody>
            </p:sp>
          </p:grpSp>
        </p:grpSp>
        <p:cxnSp>
          <p:nvCxnSpPr>
            <p:cNvPr id="30" name="Прямая со стрелкой 29"/>
            <p:cNvCxnSpPr/>
            <p:nvPr/>
          </p:nvCxnSpPr>
          <p:spPr bwMode="auto">
            <a:xfrm>
              <a:off x="3544787" y="1824340"/>
              <a:ext cx="1666800" cy="357386"/>
            </a:xfrm>
            <a:prstGeom prst="straightConnector1">
              <a:avLst/>
            </a:prstGeom>
            <a:ln w="28575"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73960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3542686904"/>
              </p:ext>
            </p:extLst>
          </p:nvPr>
        </p:nvGraphicFramePr>
        <p:xfrm>
          <a:off x="558799" y="539750"/>
          <a:ext cx="8118476" cy="3375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857375" y="2276474"/>
            <a:ext cx="4344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prstClr val="black"/>
                </a:solidFill>
              </a:rPr>
              <a:t>56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76825" y="1400174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prstClr val="black"/>
                </a:solidFill>
              </a:rPr>
              <a:t>58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447801" y="3648075"/>
            <a:ext cx="200024" cy="200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41622" y="3606998"/>
            <a:ext cx="9685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prstClr val="black"/>
                </a:solidFill>
              </a:rPr>
              <a:t>Кредиты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10157" y="4263509"/>
            <a:ext cx="39292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solidFill>
                  <a:srgbClr val="003F82"/>
                </a:solidFill>
              </a:rPr>
              <a:t>AQSH </a:t>
            </a:r>
            <a:r>
              <a:rPr lang="en-GB" sz="2000" b="1" dirty="0" err="1">
                <a:solidFill>
                  <a:srgbClr val="003F82"/>
                </a:solidFill>
              </a:rPr>
              <a:t>qarz</a:t>
            </a:r>
            <a:r>
              <a:rPr lang="en-GB" sz="2000" b="1" dirty="0">
                <a:solidFill>
                  <a:srgbClr val="003F82"/>
                </a:solidFill>
              </a:rPr>
              <a:t> </a:t>
            </a:r>
            <a:r>
              <a:rPr lang="en-GB" sz="2000" b="1" dirty="0" err="1">
                <a:solidFill>
                  <a:srgbClr val="003F82"/>
                </a:solidFill>
              </a:rPr>
              <a:t>bozorining</a:t>
            </a:r>
            <a:r>
              <a:rPr lang="en-GB" sz="2000" b="1" dirty="0">
                <a:solidFill>
                  <a:srgbClr val="003F82"/>
                </a:solidFill>
              </a:rPr>
              <a:t> </a:t>
            </a:r>
            <a:r>
              <a:rPr lang="en-GB" sz="2000" b="1" dirty="0" err="1">
                <a:solidFill>
                  <a:srgbClr val="003F82"/>
                </a:solidFill>
              </a:rPr>
              <a:t>tuzilishi</a:t>
            </a:r>
            <a:endParaRPr lang="ru-RU" sz="2000" b="1" dirty="0">
              <a:solidFill>
                <a:srgbClr val="003F8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895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200" b="1" dirty="0">
                <a:solidFill>
                  <a:srgbClr val="003F82"/>
                </a:solidFill>
                <a:latin typeface="+mn-lt"/>
              </a:rPr>
              <a:t>Динамика номинального объема корпоративных облигаций, находящихся в обращении</a:t>
            </a: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740347126"/>
              </p:ext>
            </p:extLst>
          </p:nvPr>
        </p:nvGraphicFramePr>
        <p:xfrm>
          <a:off x="1524000" y="1152524"/>
          <a:ext cx="6096000" cy="3451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78701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200" b="1">
                <a:solidFill>
                  <a:srgbClr val="003F82"/>
                </a:solidFill>
                <a:latin typeface="+mn-lt"/>
              </a:rPr>
              <a:t>Число эмитентов и количество эмиссий корпоративных облигаций на начало года</a:t>
            </a: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721564995"/>
              </p:ext>
            </p:extLst>
          </p:nvPr>
        </p:nvGraphicFramePr>
        <p:xfrm>
          <a:off x="1352549" y="1085850"/>
          <a:ext cx="6670221" cy="3725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27852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>
                <a:solidFill>
                  <a:srgbClr val="003F82"/>
                </a:solidFill>
                <a:latin typeface="+mn-lt"/>
              </a:rPr>
              <a:t>Bank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kreditining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xarakterli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xususiyatlari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1950882" y="1084521"/>
            <a:ext cx="5242236" cy="3125971"/>
            <a:chOff x="139624" y="1084521"/>
            <a:chExt cx="5242236" cy="3125971"/>
          </a:xfrm>
        </p:grpSpPr>
        <p:grpSp>
          <p:nvGrpSpPr>
            <p:cNvPr id="2" name="Группа 1"/>
            <p:cNvGrpSpPr/>
            <p:nvPr/>
          </p:nvGrpSpPr>
          <p:grpSpPr>
            <a:xfrm>
              <a:off x="139624" y="1084521"/>
              <a:ext cx="5242236" cy="3125971"/>
              <a:chOff x="139624" y="1084521"/>
              <a:chExt cx="5242236" cy="3125971"/>
            </a:xfrm>
          </p:grpSpPr>
          <p:sp>
            <p:nvSpPr>
              <p:cNvPr id="7" name="Прямоугольник 6"/>
              <p:cNvSpPr/>
              <p:nvPr/>
            </p:nvSpPr>
            <p:spPr>
              <a:xfrm>
                <a:off x="139624" y="1084521"/>
                <a:ext cx="5242236" cy="669851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80000"/>
                  </a:lnSpc>
                </a:pPr>
                <a:r>
                  <a:rPr lang="en-GB" sz="2200" b="1" dirty="0"/>
                  <a:t>Bank </a:t>
                </a:r>
                <a:r>
                  <a:rPr lang="en-GB" sz="2200" b="1" dirty="0" err="1"/>
                  <a:t>kreditining</a:t>
                </a:r>
                <a:r>
                  <a:rPr lang="en-GB" sz="2200" b="1" dirty="0"/>
                  <a:t> </a:t>
                </a:r>
                <a:r>
                  <a:rPr lang="en-GB" sz="2200" b="1" dirty="0" err="1"/>
                  <a:t>kamchiliklari</a:t>
                </a:r>
                <a:endParaRPr lang="ru-RU" sz="2200" b="1" dirty="0"/>
              </a:p>
            </p:txBody>
          </p:sp>
          <p:sp>
            <p:nvSpPr>
              <p:cNvPr id="8" name="Прямоугольник 7"/>
              <p:cNvSpPr/>
              <p:nvPr/>
            </p:nvSpPr>
            <p:spPr>
              <a:xfrm>
                <a:off x="139624" y="1781673"/>
                <a:ext cx="5242235" cy="2428819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>
                  <a:lnSpc>
                    <a:spcPct val="110000"/>
                  </a:lnSpc>
                </a:pPr>
                <a:endParaRPr lang="ru-RU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>
              <a:off x="168039" y="1931876"/>
              <a:ext cx="5132292" cy="21390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171450" indent="-171450">
                <a:spcBef>
                  <a:spcPts val="0"/>
                </a:spcBef>
                <a:spcAft>
                  <a:spcPts val="1000"/>
                </a:spcAft>
                <a:buFont typeface="Arial" pitchFamily="34" charset="0"/>
                <a:buChar char="•"/>
              </a:pPr>
              <a:r>
                <a:rPr lang="en-GB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Qisqa</a:t>
              </a:r>
              <a:r>
                <a:rPr lang="en-GB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 </a:t>
              </a:r>
              <a:r>
                <a:rPr lang="en-GB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muddatli</a:t>
              </a:r>
              <a:r>
                <a:rPr lang="en-GB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 </a:t>
              </a:r>
              <a:r>
                <a:rPr lang="en-GB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kreditlarning</a:t>
              </a:r>
              <a:r>
                <a:rPr lang="en-GB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 </a:t>
              </a:r>
              <a:r>
                <a:rPr lang="en-GB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ustunligi</a:t>
              </a:r>
              <a:endParaRPr lang="en-GB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endParaRPr>
            </a:p>
            <a:p>
              <a:pPr marL="171450" indent="-171450">
                <a:spcBef>
                  <a:spcPts val="0"/>
                </a:spcBef>
                <a:spcAft>
                  <a:spcPts val="1000"/>
                </a:spcAft>
                <a:buFont typeface="Arial" pitchFamily="34" charset="0"/>
                <a:buChar char="•"/>
              </a:pPr>
              <a:r>
                <a:rPr lang="en-GB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Kredit</a:t>
              </a:r>
              <a:r>
                <a:rPr lang="en-GB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 </a:t>
              </a:r>
              <a:r>
                <a:rPr lang="en-GB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resurslariga</a:t>
              </a:r>
              <a:r>
                <a:rPr lang="en-GB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 </a:t>
              </a:r>
              <a:r>
                <a:rPr lang="en-GB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xizmat</a:t>
              </a:r>
              <a:r>
                <a:rPr lang="en-GB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 </a:t>
              </a:r>
              <a:r>
                <a:rPr lang="en-GB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ko'rsatishning</a:t>
              </a:r>
              <a:r>
                <a:rPr lang="en-GB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 </a:t>
              </a:r>
              <a:r>
                <a:rPr lang="en-GB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yuqori</a:t>
              </a:r>
              <a:r>
                <a:rPr lang="en-GB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 </a:t>
              </a:r>
              <a:r>
                <a:rPr lang="en-GB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narxi</a:t>
              </a:r>
              <a:endParaRPr lang="en-GB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endParaRPr>
            </a:p>
            <a:p>
              <a:pPr marL="171450" indent="-171450">
                <a:spcBef>
                  <a:spcPts val="0"/>
                </a:spcBef>
                <a:spcAft>
                  <a:spcPts val="1000"/>
                </a:spcAft>
                <a:buFont typeface="Arial" pitchFamily="34" charset="0"/>
                <a:buChar char="•"/>
              </a:pPr>
              <a:r>
                <a:rPr lang="en-GB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Investitsion</a:t>
              </a:r>
              <a:r>
                <a:rPr lang="en-GB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 </a:t>
              </a:r>
              <a:r>
                <a:rPr lang="en-GB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kreditlarni</a:t>
              </a:r>
              <a:r>
                <a:rPr lang="en-GB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 </a:t>
              </a:r>
              <a:r>
                <a:rPr lang="en-GB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garov</a:t>
              </a:r>
              <a:r>
                <a:rPr lang="en-GB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 </a:t>
              </a:r>
              <a:r>
                <a:rPr lang="en-GB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bilan</a:t>
              </a:r>
              <a:r>
                <a:rPr lang="en-GB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 </a:t>
              </a:r>
              <a:r>
                <a:rPr lang="en-GB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ta'minlash</a:t>
              </a:r>
              <a:r>
                <a:rPr lang="en-GB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 </a:t>
              </a:r>
              <a:r>
                <a:rPr lang="en-GB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zarurati</a:t>
              </a:r>
              <a:endParaRPr lang="en-GB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endParaRPr>
            </a:p>
            <a:p>
              <a:pPr marL="171450" indent="-171450">
                <a:spcBef>
                  <a:spcPts val="0"/>
                </a:spcBef>
                <a:spcAft>
                  <a:spcPts val="1000"/>
                </a:spcAft>
                <a:buFont typeface="Arial" pitchFamily="34" charset="0"/>
                <a:buChar char="•"/>
              </a:pPr>
              <a:r>
                <a:rPr lang="en-GB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Qarzni</a:t>
              </a:r>
              <a:r>
                <a:rPr lang="en-GB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 </a:t>
              </a:r>
              <a:r>
                <a:rPr lang="en-GB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boshqarish</a:t>
              </a:r>
              <a:r>
                <a:rPr lang="en-GB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 </a:t>
              </a:r>
              <a:r>
                <a:rPr lang="en-GB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qobiliyatining</a:t>
              </a:r>
              <a:r>
                <a:rPr lang="en-GB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 </a:t>
              </a:r>
              <a:r>
                <a:rPr lang="en-GB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yo'qligi</a:t>
              </a:r>
              <a:endPara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4978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200" b="1" dirty="0">
                <a:solidFill>
                  <a:srgbClr val="003F82"/>
                </a:solidFill>
                <a:latin typeface="+mn-lt"/>
              </a:rPr>
              <a:t>Временная структура кредитов, предоставленных </a:t>
            </a:r>
            <a:r>
              <a:rPr lang="ru-RU" sz="2200" b="1" dirty="0" smtClean="0">
                <a:solidFill>
                  <a:srgbClr val="003F82"/>
                </a:solidFill>
                <a:latin typeface="+mn-lt"/>
              </a:rPr>
              <a:t>банками </a:t>
            </a:r>
            <a:r>
              <a:rPr lang="ru-RU" sz="2200" b="1" dirty="0">
                <a:solidFill>
                  <a:srgbClr val="003F82"/>
                </a:solidFill>
                <a:latin typeface="+mn-lt"/>
              </a:rPr>
              <a:t>юридическим лицам</a:t>
            </a:r>
          </a:p>
          <a:p>
            <a:pPr algn="ctr"/>
            <a:r>
              <a:rPr lang="ru-RU" sz="2200" b="1" dirty="0">
                <a:solidFill>
                  <a:srgbClr val="003F82"/>
                </a:solidFill>
                <a:latin typeface="+mn-lt"/>
              </a:rPr>
              <a:t>(по состоянию на 01.06.2016)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graphicFrame>
        <p:nvGraphicFramePr>
          <p:cNvPr id="5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0902484"/>
              </p:ext>
            </p:extLst>
          </p:nvPr>
        </p:nvGraphicFramePr>
        <p:xfrm>
          <a:off x="707922" y="1229794"/>
          <a:ext cx="7659330" cy="3037406"/>
        </p:xfrm>
        <a:graphic>
          <a:graphicData uri="http://schemas.openxmlformats.org/drawingml/2006/table">
            <a:tbl>
              <a:tblPr/>
              <a:tblGrid>
                <a:gridCol w="2553110"/>
                <a:gridCol w="5106220"/>
              </a:tblGrid>
              <a:tr h="823762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2400" b="1" dirty="0">
                          <a:effectLst/>
                        </a:rPr>
                        <a:t>Срок кредита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2400" b="1" dirty="0">
                          <a:effectLst/>
                        </a:rPr>
                        <a:t>Доля в общем объеме кредитов, %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3294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2400">
                          <a:effectLst/>
                        </a:rPr>
                        <a:t>До 1 года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2400" dirty="0">
                          <a:effectLst/>
                        </a:rPr>
                        <a:t>35%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3762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2400">
                          <a:effectLst/>
                        </a:rPr>
                        <a:t>От 1 года до 3 лет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2400">
                          <a:effectLst/>
                        </a:rPr>
                        <a:t>40%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3294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2400" dirty="0">
                          <a:solidFill>
                            <a:srgbClr val="FF0000"/>
                          </a:solidFill>
                          <a:effectLst/>
                        </a:rPr>
                        <a:t>От 3 до 5 лет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2400">
                          <a:solidFill>
                            <a:srgbClr val="FF0000"/>
                          </a:solidFill>
                          <a:effectLst/>
                        </a:rPr>
                        <a:t>20%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3294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2400" dirty="0">
                          <a:solidFill>
                            <a:srgbClr val="FF0000"/>
                          </a:solidFill>
                          <a:effectLst/>
                        </a:rPr>
                        <a:t>Свыше 5 лет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2400" dirty="0">
                          <a:solidFill>
                            <a:srgbClr val="FF0000"/>
                          </a:solidFill>
                          <a:effectLst/>
                        </a:rPr>
                        <a:t>5%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1611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200" b="1" dirty="0">
                <a:solidFill>
                  <a:srgbClr val="003F82"/>
                </a:solidFill>
                <a:latin typeface="+mn-lt"/>
              </a:rPr>
              <a:t>Активы и пассивы банка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981745"/>
              </p:ext>
            </p:extLst>
          </p:nvPr>
        </p:nvGraphicFramePr>
        <p:xfrm>
          <a:off x="2980682" y="1275908"/>
          <a:ext cx="3009014" cy="3413051"/>
        </p:xfrm>
        <a:graphic>
          <a:graphicData uri="http://schemas.openxmlformats.org/drawingml/2006/table">
            <a:tbl>
              <a:tblPr firstRow="1" bandRow="1"/>
              <a:tblGrid>
                <a:gridCol w="150450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0450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7392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Активы</a:t>
                      </a:r>
                    </a:p>
                  </a:txBody>
                  <a:tcPr marL="91445" marR="91445" marT="45730" marB="457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2F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Пассивы</a:t>
                      </a:r>
                    </a:p>
                  </a:txBody>
                  <a:tcPr marL="91445" marR="91445" marT="45730" marB="457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2F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99917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endParaRPr lang="ru-RU" sz="1800" dirty="0"/>
                    </a:p>
                    <a:p>
                      <a:endParaRPr lang="ru-RU" sz="1800" dirty="0"/>
                    </a:p>
                    <a:p>
                      <a:pPr algn="ctr"/>
                      <a:r>
                        <a:rPr lang="ru-RU" sz="1800" dirty="0"/>
                        <a:t>Кредиты физическим лицам</a:t>
                      </a:r>
                    </a:p>
                    <a:p>
                      <a:pPr algn="ctr"/>
                      <a:endParaRPr lang="ru-RU" sz="1800" dirty="0"/>
                    </a:p>
                    <a:p>
                      <a:pPr algn="ctr"/>
                      <a:endParaRPr lang="ru-RU" sz="1800" dirty="0"/>
                    </a:p>
                    <a:p>
                      <a:pPr algn="ctr"/>
                      <a:r>
                        <a:rPr lang="ru-RU" sz="1800" dirty="0"/>
                        <a:t>Кредиты</a:t>
                      </a:r>
                      <a:r>
                        <a:rPr lang="ru-RU" sz="1800" baseline="0" dirty="0"/>
                        <a:t> компаниям</a:t>
                      </a:r>
                    </a:p>
                  </a:txBody>
                  <a:tcPr marL="91445" marR="91445" marT="45730" marB="4573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4BDF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ru-RU" sz="1600" dirty="0"/>
                        <a:t>Собственный капитал</a:t>
                      </a:r>
                    </a:p>
                  </a:txBody>
                  <a:tcPr marL="91445" marR="91445" marT="45730" marB="457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4BDF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3920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ru-RU" sz="1800" dirty="0"/>
                        <a:t>Заемный капитал</a:t>
                      </a:r>
                    </a:p>
                  </a:txBody>
                  <a:tcPr marL="91445" marR="91445" marT="45730" marB="457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4BDF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4" name="Группа 3"/>
          <p:cNvGrpSpPr/>
          <p:nvPr/>
        </p:nvGrpSpPr>
        <p:grpSpPr>
          <a:xfrm>
            <a:off x="1441182" y="2020056"/>
            <a:ext cx="1623173" cy="2041507"/>
            <a:chOff x="565747" y="2020056"/>
            <a:chExt cx="1623173" cy="2041507"/>
          </a:xfrm>
        </p:grpSpPr>
        <p:cxnSp>
          <p:nvCxnSpPr>
            <p:cNvPr id="8" name="Прямая со стрелкой 25"/>
            <p:cNvCxnSpPr>
              <a:cxnSpLocks noChangeShapeType="1"/>
            </p:cNvCxnSpPr>
            <p:nvPr/>
          </p:nvCxnSpPr>
          <p:spPr bwMode="auto">
            <a:xfrm flipH="1">
              <a:off x="565759" y="3381568"/>
              <a:ext cx="1539489" cy="0"/>
            </a:xfrm>
            <a:prstGeom prst="straightConnector1">
              <a:avLst/>
            </a:prstGeom>
            <a:ln>
              <a:headEnd/>
              <a:tailEnd type="arrow" w="med" len="med"/>
            </a:ln>
            <a:ex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9" name="TextBox 26"/>
            <p:cNvSpPr txBox="1">
              <a:spLocks noChangeArrowheads="1"/>
            </p:cNvSpPr>
            <p:nvPr/>
          </p:nvSpPr>
          <p:spPr bwMode="auto">
            <a:xfrm>
              <a:off x="670698" y="3526032"/>
              <a:ext cx="1413271" cy="535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600" dirty="0">
                  <a:solidFill>
                    <a:srgbClr val="000000"/>
                  </a:solidFill>
                  <a:latin typeface="+mn-lt"/>
                </a:rPr>
                <a:t>Размещение средств</a:t>
              </a:r>
            </a:p>
          </p:txBody>
        </p:sp>
        <p:sp>
          <p:nvSpPr>
            <p:cNvPr id="10" name="TextBox 27"/>
            <p:cNvSpPr txBox="1">
              <a:spLocks noChangeArrowheads="1"/>
            </p:cNvSpPr>
            <p:nvPr/>
          </p:nvSpPr>
          <p:spPr bwMode="auto">
            <a:xfrm>
              <a:off x="565747" y="2020056"/>
              <a:ext cx="1623173" cy="535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600" b="0" dirty="0">
                  <a:solidFill>
                    <a:srgbClr val="000000"/>
                  </a:solidFill>
                  <a:latin typeface="+mn-lt"/>
                </a:rPr>
                <a:t>Продолжитель-ность кредитов</a:t>
              </a:r>
            </a:p>
          </p:txBody>
        </p:sp>
        <p:cxnSp>
          <p:nvCxnSpPr>
            <p:cNvPr id="11" name="Прямая соединительная линия 31"/>
            <p:cNvCxnSpPr>
              <a:cxnSpLocks noChangeShapeType="1"/>
            </p:cNvCxnSpPr>
            <p:nvPr/>
          </p:nvCxnSpPr>
          <p:spPr bwMode="auto">
            <a:xfrm>
              <a:off x="1285856" y="2604256"/>
              <a:ext cx="0" cy="418541"/>
            </a:xfrm>
            <a:prstGeom prst="line">
              <a:avLst/>
            </a:prstGeom>
            <a:ln>
              <a:headEnd/>
              <a:tailEnd type="triangle" w="med" len="lg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2" name="TextBox 33"/>
            <p:cNvSpPr txBox="1">
              <a:spLocks noChangeArrowheads="1"/>
            </p:cNvSpPr>
            <p:nvPr/>
          </p:nvSpPr>
          <p:spPr bwMode="auto">
            <a:xfrm>
              <a:off x="836415" y="3052957"/>
              <a:ext cx="108183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600" dirty="0">
                  <a:solidFill>
                    <a:srgbClr val="000000"/>
                  </a:solidFill>
                  <a:latin typeface="+mj-lt"/>
                </a:rPr>
                <a:t>4-5 лет = ?</a:t>
              </a:r>
            </a:p>
          </p:txBody>
        </p:sp>
      </p:grpSp>
      <p:grpSp>
        <p:nvGrpSpPr>
          <p:cNvPr id="34" name="Группа 33"/>
          <p:cNvGrpSpPr/>
          <p:nvPr/>
        </p:nvGrpSpPr>
        <p:grpSpPr>
          <a:xfrm>
            <a:off x="5989708" y="1847126"/>
            <a:ext cx="1728112" cy="2214437"/>
            <a:chOff x="565759" y="1847126"/>
            <a:chExt cx="1728112" cy="2214437"/>
          </a:xfrm>
        </p:grpSpPr>
        <p:cxnSp>
          <p:nvCxnSpPr>
            <p:cNvPr id="35" name="Прямая со стрелкой 25"/>
            <p:cNvCxnSpPr>
              <a:cxnSpLocks noChangeShapeType="1"/>
            </p:cNvCxnSpPr>
            <p:nvPr/>
          </p:nvCxnSpPr>
          <p:spPr bwMode="auto">
            <a:xfrm flipH="1">
              <a:off x="565759" y="3381568"/>
              <a:ext cx="1539489" cy="0"/>
            </a:xfrm>
            <a:prstGeom prst="straightConnector1">
              <a:avLst/>
            </a:prstGeom>
            <a:ln>
              <a:headEnd/>
              <a:tailEnd type="arrow" w="med" len="med"/>
            </a:ln>
            <a:ex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6" name="TextBox 26"/>
            <p:cNvSpPr txBox="1">
              <a:spLocks noChangeArrowheads="1"/>
            </p:cNvSpPr>
            <p:nvPr/>
          </p:nvSpPr>
          <p:spPr bwMode="auto">
            <a:xfrm>
              <a:off x="732120" y="3526032"/>
              <a:ext cx="1413271" cy="535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>
                  <a:solidFill>
                    <a:srgbClr val="000000"/>
                  </a:solidFill>
                  <a:latin typeface="+mn-lt"/>
                </a:rPr>
                <a:t>Привлечение средств</a:t>
              </a:r>
            </a:p>
          </p:txBody>
        </p:sp>
        <p:sp>
          <p:nvSpPr>
            <p:cNvPr id="37" name="TextBox 27"/>
            <p:cNvSpPr txBox="1">
              <a:spLocks noChangeArrowheads="1"/>
            </p:cNvSpPr>
            <p:nvPr/>
          </p:nvSpPr>
          <p:spPr bwMode="auto">
            <a:xfrm>
              <a:off x="670698" y="1847126"/>
              <a:ext cx="1623173" cy="757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sz="1600" b="0" dirty="0">
                  <a:solidFill>
                    <a:srgbClr val="000000"/>
                  </a:solidFill>
                  <a:latin typeface="+mn-lt"/>
                </a:rPr>
                <a:t>Средняя продолжитель-ность депозитов</a:t>
              </a:r>
            </a:p>
          </p:txBody>
        </p:sp>
        <p:cxnSp>
          <p:nvCxnSpPr>
            <p:cNvPr id="38" name="Прямая соединительная линия 31"/>
            <p:cNvCxnSpPr>
              <a:cxnSpLocks noChangeShapeType="1"/>
            </p:cNvCxnSpPr>
            <p:nvPr/>
          </p:nvCxnSpPr>
          <p:spPr bwMode="auto">
            <a:xfrm>
              <a:off x="1285856" y="2604256"/>
              <a:ext cx="0" cy="418541"/>
            </a:xfrm>
            <a:prstGeom prst="line">
              <a:avLst/>
            </a:prstGeom>
            <a:ln>
              <a:headEnd/>
              <a:tailEnd type="triangle" w="med" len="lg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9" name="TextBox 33"/>
            <p:cNvSpPr txBox="1">
              <a:spLocks noChangeArrowheads="1"/>
            </p:cNvSpPr>
            <p:nvPr/>
          </p:nvSpPr>
          <p:spPr bwMode="auto">
            <a:xfrm>
              <a:off x="836415" y="3052957"/>
              <a:ext cx="88947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ru-RU" altLang="ru-RU" sz="1600" dirty="0">
                  <a:solidFill>
                    <a:srgbClr val="000000"/>
                  </a:solidFill>
                  <a:latin typeface="+mj-lt"/>
                </a:rPr>
                <a:t>1,4 года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09684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200" b="1" dirty="0">
                <a:solidFill>
                  <a:srgbClr val="003F82"/>
                </a:solidFill>
                <a:latin typeface="+mn-lt"/>
              </a:rPr>
              <a:t>Вопросы для самопроверки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204769" y="1125544"/>
            <a:ext cx="747559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1600" dirty="0">
                <a:solidFill>
                  <a:srgbClr val="003F82"/>
                </a:solidFill>
                <a:latin typeface="+mj-lt"/>
              </a:rPr>
              <a:t>1.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Nima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uchun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 err="1" smtClean="0">
                <a:solidFill>
                  <a:srgbClr val="003F82"/>
                </a:solidFill>
                <a:latin typeface="+mj-lt"/>
              </a:rPr>
              <a:t>aksariyat</a:t>
            </a:r>
            <a:r>
              <a:rPr lang="en-GB" sz="1600" dirty="0" smtClean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banklarda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korxonalar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uzoq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muddatli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kredit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olishlari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qiyin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?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To'g'ri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javoblarni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 "+"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belgisi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bilan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belgilang</a:t>
            </a:r>
            <a:endParaRPr lang="ru-RU" sz="1600" dirty="0">
              <a:solidFill>
                <a:srgbClr val="003F82"/>
              </a:solidFill>
              <a:latin typeface="+mj-lt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6555259"/>
              </p:ext>
            </p:extLst>
          </p:nvPr>
        </p:nvGraphicFramePr>
        <p:xfrm>
          <a:off x="336587" y="1945758"/>
          <a:ext cx="7343775" cy="1219136"/>
        </p:xfrm>
        <a:graphic>
          <a:graphicData uri="http://schemas.openxmlformats.org/drawingml/2006/table">
            <a:tbl>
              <a:tblPr firstRow="1" bandRow="1"/>
              <a:tblGrid>
                <a:gridCol w="61918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5196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339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r>
                        <a:rPr lang="en-GB" sz="1400" b="0" dirty="0" err="1" smtClean="0"/>
                        <a:t>Banklar</a:t>
                      </a:r>
                      <a:r>
                        <a:rPr lang="en-GB" sz="1400" b="0" dirty="0" smtClean="0"/>
                        <a:t> </a:t>
                      </a:r>
                      <a:r>
                        <a:rPr lang="en-GB" sz="1400" b="0" dirty="0" err="1" smtClean="0"/>
                        <a:t>qisqa</a:t>
                      </a:r>
                      <a:r>
                        <a:rPr lang="en-GB" sz="1400" b="0" dirty="0" smtClean="0"/>
                        <a:t> </a:t>
                      </a:r>
                      <a:r>
                        <a:rPr lang="en-GB" sz="1400" b="0" dirty="0" err="1" smtClean="0"/>
                        <a:t>muddatli</a:t>
                      </a:r>
                      <a:r>
                        <a:rPr lang="en-GB" sz="1400" b="0" dirty="0" smtClean="0"/>
                        <a:t> </a:t>
                      </a:r>
                      <a:r>
                        <a:rPr lang="en-GB" sz="1400" b="0" dirty="0" err="1" smtClean="0"/>
                        <a:t>aktivlarga</a:t>
                      </a:r>
                      <a:r>
                        <a:rPr lang="en-GB" sz="1400" b="0" dirty="0" smtClean="0"/>
                        <a:t> </a:t>
                      </a:r>
                      <a:r>
                        <a:rPr lang="en-GB" sz="1400" b="0" dirty="0" err="1" smtClean="0"/>
                        <a:t>ega</a:t>
                      </a:r>
                      <a:endParaRPr lang="ru-RU" sz="1400" b="0" dirty="0"/>
                    </a:p>
                  </a:txBody>
                  <a:tcPr marL="91427" marR="91427" marT="45712" marB="45712">
                    <a:lnL w="12700" cmpd="sng">
                      <a:solidFill>
                        <a:srgbClr val="2D2DB9"/>
                      </a:solidFill>
                    </a:lnL>
                    <a:lnR w="12700" cmpd="sng">
                      <a:solidFill>
                        <a:srgbClr val="2D2DB9"/>
                      </a:solidFill>
                    </a:lnR>
                    <a:lnT w="12700" cmpd="sng">
                      <a:solidFill>
                        <a:srgbClr val="2D2DB9"/>
                      </a:solidFill>
                    </a:lnT>
                    <a:lnB w="127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endParaRPr lang="ru-RU" sz="1400" b="0" dirty="0"/>
                    </a:p>
                  </a:txBody>
                  <a:tcPr marL="91427" marR="91427" marT="45712" marB="45712">
                    <a:lnL w="12700" cmpd="sng">
                      <a:solidFill>
                        <a:srgbClr val="2D2DB9"/>
                      </a:solidFill>
                    </a:lnL>
                    <a:lnR w="12700" cmpd="sng">
                      <a:solidFill>
                        <a:srgbClr val="2D2DB9"/>
                      </a:solidFill>
                    </a:lnR>
                    <a:lnT w="12700" cmpd="sng">
                      <a:solidFill>
                        <a:srgbClr val="2D2DB9"/>
                      </a:solidFill>
                    </a:lnT>
                    <a:lnB w="127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985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r>
                        <a:rPr lang="en-GB" sz="1400" b="0" dirty="0" err="1" smtClean="0"/>
                        <a:t>Banklarda</a:t>
                      </a:r>
                      <a:r>
                        <a:rPr lang="en-GB" sz="1400" b="0" dirty="0" smtClean="0"/>
                        <a:t> </a:t>
                      </a:r>
                      <a:r>
                        <a:rPr lang="en-GB" sz="1400" b="0" dirty="0" err="1" smtClean="0"/>
                        <a:t>qisqa</a:t>
                      </a:r>
                      <a:r>
                        <a:rPr lang="en-GB" sz="1400" b="0" dirty="0" smtClean="0"/>
                        <a:t> </a:t>
                      </a:r>
                      <a:r>
                        <a:rPr lang="en-GB" sz="1400" b="0" dirty="0" err="1" smtClean="0"/>
                        <a:t>muddatli</a:t>
                      </a:r>
                      <a:r>
                        <a:rPr lang="en-GB" sz="1400" b="0" dirty="0" smtClean="0"/>
                        <a:t> </a:t>
                      </a:r>
                      <a:r>
                        <a:rPr lang="en-GB" sz="1400" b="0" dirty="0" err="1" smtClean="0"/>
                        <a:t>depozitlar</a:t>
                      </a:r>
                      <a:r>
                        <a:rPr lang="en-GB" sz="1400" b="0" dirty="0" smtClean="0"/>
                        <a:t> </a:t>
                      </a:r>
                      <a:r>
                        <a:rPr lang="en-GB" sz="1400" b="0" dirty="0" err="1" smtClean="0"/>
                        <a:t>ustunlik</a:t>
                      </a:r>
                      <a:r>
                        <a:rPr lang="en-GB" sz="1400" b="0" dirty="0" smtClean="0"/>
                        <a:t> </a:t>
                      </a:r>
                      <a:r>
                        <a:rPr lang="en-GB" sz="1400" b="0" dirty="0" err="1" smtClean="0"/>
                        <a:t>qiladi</a:t>
                      </a:r>
                      <a:endParaRPr lang="ru-RU" sz="1400" b="0" dirty="0"/>
                    </a:p>
                  </a:txBody>
                  <a:tcPr marL="91427" marR="91427" marT="45712" marB="45712">
                    <a:lnL w="12700" cmpd="sng">
                      <a:solidFill>
                        <a:srgbClr val="2D2DB9"/>
                      </a:solidFill>
                    </a:lnL>
                    <a:lnR w="12700" cmpd="sng">
                      <a:solidFill>
                        <a:srgbClr val="2D2DB9"/>
                      </a:solidFill>
                    </a:lnR>
                    <a:lnT w="12700" cmpd="sng">
                      <a:solidFill>
                        <a:srgbClr val="2D2DB9"/>
                      </a:solidFill>
                    </a:lnT>
                    <a:lnB w="127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endParaRPr lang="ru-RU" sz="1400" b="0" dirty="0"/>
                    </a:p>
                  </a:txBody>
                  <a:tcPr marL="91427" marR="91427" marT="45712" marB="45712">
                    <a:lnL w="12700" cmpd="sng">
                      <a:solidFill>
                        <a:srgbClr val="2D2DB9"/>
                      </a:solidFill>
                    </a:lnL>
                    <a:lnR w="12700" cmpd="sng">
                      <a:solidFill>
                        <a:srgbClr val="2D2DB9"/>
                      </a:solidFill>
                    </a:lnR>
                    <a:lnT w="12700" cmpd="sng">
                      <a:solidFill>
                        <a:srgbClr val="2D2DB9"/>
                      </a:solidFill>
                    </a:lnT>
                    <a:lnB w="127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9404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r>
                        <a:rPr lang="en-GB" sz="1400" b="0" dirty="0" err="1" smtClean="0"/>
                        <a:t>Banklar</a:t>
                      </a:r>
                      <a:r>
                        <a:rPr lang="en-GB" sz="1400" b="0" dirty="0" smtClean="0"/>
                        <a:t> </a:t>
                      </a:r>
                      <a:r>
                        <a:rPr lang="en-GB" sz="1400" b="0" dirty="0" err="1" smtClean="0"/>
                        <a:t>qisqa</a:t>
                      </a:r>
                      <a:r>
                        <a:rPr lang="en-GB" sz="1400" b="0" dirty="0" smtClean="0"/>
                        <a:t> </a:t>
                      </a:r>
                      <a:r>
                        <a:rPr lang="en-GB" sz="1400" b="0" dirty="0" err="1" smtClean="0"/>
                        <a:t>muddatli</a:t>
                      </a:r>
                      <a:r>
                        <a:rPr lang="en-GB" sz="1400" b="0" dirty="0" smtClean="0"/>
                        <a:t> </a:t>
                      </a:r>
                      <a:r>
                        <a:rPr lang="en-GB" sz="1400" b="0" dirty="0" err="1" smtClean="0"/>
                        <a:t>majburiyatlarga</a:t>
                      </a:r>
                      <a:r>
                        <a:rPr lang="en-GB" sz="1400" b="0" dirty="0" smtClean="0"/>
                        <a:t> </a:t>
                      </a:r>
                      <a:r>
                        <a:rPr lang="en-GB" sz="1400" b="0" dirty="0" err="1" smtClean="0"/>
                        <a:t>ega</a:t>
                      </a:r>
                      <a:endParaRPr lang="ru-RU" sz="1400" b="0" dirty="0"/>
                    </a:p>
                  </a:txBody>
                  <a:tcPr marL="91427" marR="91427" marT="45712" marB="45712">
                    <a:lnL w="12700" cmpd="sng">
                      <a:solidFill>
                        <a:srgbClr val="2D2DB9"/>
                      </a:solidFill>
                    </a:lnL>
                    <a:lnR w="12700" cmpd="sng">
                      <a:solidFill>
                        <a:srgbClr val="2D2DB9"/>
                      </a:solidFill>
                    </a:lnR>
                    <a:lnT w="12700" cmpd="sng">
                      <a:solidFill>
                        <a:srgbClr val="2D2DB9"/>
                      </a:solidFill>
                    </a:lnT>
                    <a:lnB w="127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endParaRPr lang="ru-RU" sz="1400" b="0" dirty="0"/>
                    </a:p>
                  </a:txBody>
                  <a:tcPr marL="91427" marR="91427" marT="45712" marB="45712">
                    <a:lnL w="12700" cmpd="sng">
                      <a:solidFill>
                        <a:srgbClr val="2D2DB9"/>
                      </a:solidFill>
                    </a:lnL>
                    <a:lnR w="12700" cmpd="sng">
                      <a:solidFill>
                        <a:srgbClr val="2D2DB9"/>
                      </a:solidFill>
                    </a:lnR>
                    <a:lnT w="12700" cmpd="sng">
                      <a:solidFill>
                        <a:srgbClr val="2D2DB9"/>
                      </a:solidFill>
                    </a:lnT>
                    <a:lnB w="127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444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r>
                        <a:rPr lang="en-GB" sz="1400" b="0" dirty="0" err="1" smtClean="0"/>
                        <a:t>Depozitlar</a:t>
                      </a:r>
                      <a:r>
                        <a:rPr lang="en-GB" sz="1400" b="0" dirty="0" smtClean="0"/>
                        <a:t> </a:t>
                      </a:r>
                      <a:r>
                        <a:rPr lang="en-GB" sz="1400" b="0" dirty="0" err="1" smtClean="0"/>
                        <a:t>bo'yicha</a:t>
                      </a:r>
                      <a:r>
                        <a:rPr lang="en-GB" sz="1400" b="0" dirty="0" smtClean="0"/>
                        <a:t> </a:t>
                      </a:r>
                      <a:r>
                        <a:rPr lang="en-GB" sz="1400" b="0" dirty="0" err="1" smtClean="0"/>
                        <a:t>yuqori</a:t>
                      </a:r>
                      <a:r>
                        <a:rPr lang="en-GB" sz="1400" b="0" dirty="0" smtClean="0"/>
                        <a:t> </a:t>
                      </a:r>
                      <a:r>
                        <a:rPr lang="en-GB" sz="1400" b="0" dirty="0" err="1" smtClean="0"/>
                        <a:t>foiz</a:t>
                      </a:r>
                      <a:r>
                        <a:rPr lang="en-GB" sz="1400" b="0" dirty="0" smtClean="0"/>
                        <a:t> </a:t>
                      </a:r>
                      <a:r>
                        <a:rPr lang="en-GB" sz="1400" b="0" dirty="0" err="1" smtClean="0"/>
                        <a:t>stavkalari</a:t>
                      </a:r>
                      <a:r>
                        <a:rPr lang="en-GB" sz="1400" b="0" dirty="0" smtClean="0"/>
                        <a:t> </a:t>
                      </a:r>
                      <a:r>
                        <a:rPr lang="en-GB" sz="1400" b="0" dirty="0" err="1" smtClean="0"/>
                        <a:t>belgilanadi</a:t>
                      </a:r>
                      <a:endParaRPr lang="ru-RU" sz="1400" b="0" dirty="0"/>
                    </a:p>
                  </a:txBody>
                  <a:tcPr marL="91427" marR="91427" marT="45712" marB="45712">
                    <a:lnL w="12700" cmpd="sng">
                      <a:solidFill>
                        <a:srgbClr val="2D2DB9"/>
                      </a:solidFill>
                    </a:lnL>
                    <a:lnR w="12700" cmpd="sng">
                      <a:solidFill>
                        <a:srgbClr val="2D2DB9"/>
                      </a:solidFill>
                    </a:lnR>
                    <a:lnT w="12700" cmpd="sng">
                      <a:solidFill>
                        <a:srgbClr val="2D2DB9"/>
                      </a:solidFill>
                    </a:lnT>
                    <a:lnB w="127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endParaRPr lang="ru-RU" sz="1400" b="0" dirty="0"/>
                    </a:p>
                  </a:txBody>
                  <a:tcPr marL="91427" marR="91427" marT="45712" marB="45712">
                    <a:lnL w="12700" cmpd="sng">
                      <a:solidFill>
                        <a:srgbClr val="2D2DB9"/>
                      </a:solidFill>
                    </a:lnL>
                    <a:lnR w="12700" cmpd="sng">
                      <a:solidFill>
                        <a:srgbClr val="2D2DB9"/>
                      </a:solidFill>
                    </a:lnR>
                    <a:lnT w="12700" cmpd="sng">
                      <a:solidFill>
                        <a:srgbClr val="2D2DB9"/>
                      </a:solidFill>
                    </a:lnT>
                    <a:lnB w="127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336587" y="3164894"/>
            <a:ext cx="747559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sz="1600" dirty="0">
                <a:solidFill>
                  <a:srgbClr val="003F82"/>
                </a:solidFill>
                <a:latin typeface="+mj-lt"/>
              </a:rPr>
              <a:t>2.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Banklar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o'z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majburiyatlari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muddatini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qanday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oshiradilar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?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To'g'ri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javoblarni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 "+"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belgisi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bilan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belgilang</a:t>
            </a:r>
            <a:endParaRPr lang="ru-RU" sz="1600" dirty="0">
              <a:solidFill>
                <a:srgbClr val="003F82"/>
              </a:solidFill>
              <a:latin typeface="+mj-lt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5050275"/>
              </p:ext>
            </p:extLst>
          </p:nvPr>
        </p:nvGraphicFramePr>
        <p:xfrm>
          <a:off x="336587" y="3676096"/>
          <a:ext cx="7343775" cy="1219136"/>
        </p:xfrm>
        <a:graphic>
          <a:graphicData uri="http://schemas.openxmlformats.org/drawingml/2006/table">
            <a:tbl>
              <a:tblPr firstRow="1" bandRow="1"/>
              <a:tblGrid>
                <a:gridCol w="61918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5196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33916">
                <a:tc>
                  <a:txBody>
                    <a:bodyPr/>
                    <a:lstStyle/>
                    <a:p>
                      <a:r>
                        <a:rPr lang="en-GB" sz="1400" b="0" dirty="0" err="1" smtClean="0"/>
                        <a:t>Uzoq</a:t>
                      </a:r>
                      <a:r>
                        <a:rPr lang="en-GB" sz="1400" b="0" dirty="0" smtClean="0"/>
                        <a:t> </a:t>
                      </a:r>
                      <a:r>
                        <a:rPr lang="en-GB" sz="1400" b="0" dirty="0" err="1" smtClean="0"/>
                        <a:t>muddatli</a:t>
                      </a:r>
                      <a:r>
                        <a:rPr lang="en-GB" sz="1400" b="0" dirty="0" smtClean="0"/>
                        <a:t> </a:t>
                      </a:r>
                      <a:r>
                        <a:rPr lang="en-GB" sz="1400" b="0" dirty="0" err="1" smtClean="0"/>
                        <a:t>depozitlarni</a:t>
                      </a:r>
                      <a:r>
                        <a:rPr lang="en-GB" sz="1400" b="0" dirty="0" smtClean="0"/>
                        <a:t> </a:t>
                      </a:r>
                      <a:r>
                        <a:rPr lang="en-GB" sz="1400" b="0" dirty="0" err="1" smtClean="0"/>
                        <a:t>jalb</a:t>
                      </a:r>
                      <a:r>
                        <a:rPr lang="en-GB" sz="1400" b="0" dirty="0" smtClean="0"/>
                        <a:t> </a:t>
                      </a:r>
                      <a:r>
                        <a:rPr lang="en-GB" sz="1400" b="0" dirty="0" err="1" smtClean="0"/>
                        <a:t>qilish</a:t>
                      </a:r>
                      <a:endParaRPr lang="ru-RU" sz="1400" b="0" dirty="0"/>
                    </a:p>
                  </a:txBody>
                  <a:tcPr marL="91434" marR="91434" marT="45700" marB="45700">
                    <a:lnL w="12700" cmpd="sng">
                      <a:solidFill>
                        <a:srgbClr val="2D2DB9"/>
                      </a:solidFill>
                    </a:lnL>
                    <a:lnR w="12700" cmpd="sng">
                      <a:solidFill>
                        <a:srgbClr val="2D2DB9"/>
                      </a:solidFill>
                    </a:lnR>
                    <a:lnT w="12700" cmpd="sng">
                      <a:solidFill>
                        <a:srgbClr val="2D2DB9"/>
                      </a:solidFill>
                    </a:lnT>
                    <a:lnB w="127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endParaRPr lang="ru-RU" sz="1400" b="0" dirty="0"/>
                    </a:p>
                  </a:txBody>
                  <a:tcPr marL="91427" marR="91427" marT="45712" marB="45712">
                    <a:lnL w="12700" cap="flat" cmpd="sng" algn="ctr">
                      <a:solidFill>
                        <a:srgbClr val="2D2D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2D2DB9"/>
                      </a:solidFill>
                    </a:lnR>
                    <a:lnT w="12700" cmpd="sng">
                      <a:solidFill>
                        <a:srgbClr val="2D2DB9"/>
                      </a:solidFill>
                    </a:lnT>
                    <a:lnB w="127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9856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6 </a:t>
                      </a:r>
                      <a:r>
                        <a:rPr lang="en-GB" sz="1400" dirty="0" err="1" smtClean="0"/>
                        <a:t>oylik</a:t>
                      </a:r>
                      <a:r>
                        <a:rPr lang="en-GB" sz="1400" dirty="0" smtClean="0"/>
                        <a:t> </a:t>
                      </a:r>
                      <a:r>
                        <a:rPr lang="en-GB" sz="1400" dirty="0" err="1" smtClean="0"/>
                        <a:t>depozitlar</a:t>
                      </a:r>
                      <a:r>
                        <a:rPr lang="en-GB" sz="1400" dirty="0" smtClean="0"/>
                        <a:t> </a:t>
                      </a:r>
                      <a:r>
                        <a:rPr lang="en-GB" sz="1400" dirty="0" err="1" smtClean="0"/>
                        <a:t>bo'yicha</a:t>
                      </a:r>
                      <a:r>
                        <a:rPr lang="en-GB" sz="1400" dirty="0" smtClean="0"/>
                        <a:t> </a:t>
                      </a:r>
                      <a:r>
                        <a:rPr lang="en-GB" sz="1400" dirty="0" err="1" smtClean="0"/>
                        <a:t>mablag'lar</a:t>
                      </a:r>
                      <a:r>
                        <a:rPr lang="en-GB" sz="1400" dirty="0" smtClean="0"/>
                        <a:t> </a:t>
                      </a:r>
                      <a:r>
                        <a:rPr lang="en-GB" sz="1400" dirty="0" err="1" smtClean="0"/>
                        <a:t>hajmini</a:t>
                      </a:r>
                      <a:r>
                        <a:rPr lang="en-GB" sz="1400" dirty="0" smtClean="0"/>
                        <a:t> </a:t>
                      </a:r>
                      <a:r>
                        <a:rPr lang="en-GB" sz="1400" dirty="0" err="1" smtClean="0"/>
                        <a:t>oshirish</a:t>
                      </a:r>
                      <a:endParaRPr lang="ru-RU" sz="1400" dirty="0"/>
                    </a:p>
                  </a:txBody>
                  <a:tcPr marL="91434" marR="91434" marT="45700" marB="45700">
                    <a:lnL w="12700" cmpd="sng">
                      <a:solidFill>
                        <a:srgbClr val="2D2DB9"/>
                      </a:solidFill>
                    </a:lnL>
                    <a:lnR w="12700" cmpd="sng">
                      <a:solidFill>
                        <a:srgbClr val="2D2DB9"/>
                      </a:solidFill>
                    </a:lnR>
                    <a:lnT w="12700" cmpd="sng">
                      <a:solidFill>
                        <a:srgbClr val="2D2DB9"/>
                      </a:solidFill>
                    </a:lnT>
                    <a:lnB w="127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endParaRPr lang="ru-RU" sz="1400" b="0" dirty="0"/>
                    </a:p>
                  </a:txBody>
                  <a:tcPr marL="91427" marR="91427" marT="45712" marB="45712">
                    <a:lnL w="12700" cap="flat" cmpd="sng" algn="ctr">
                      <a:solidFill>
                        <a:srgbClr val="2D2D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2D2DB9"/>
                      </a:solidFill>
                    </a:lnR>
                    <a:lnT w="12700" cmpd="sng">
                      <a:solidFill>
                        <a:srgbClr val="2D2DB9"/>
                      </a:solidFill>
                    </a:lnT>
                    <a:lnB w="127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94049">
                <a:tc>
                  <a:txBody>
                    <a:bodyPr/>
                    <a:lstStyle/>
                    <a:p>
                      <a:r>
                        <a:rPr lang="en-GB" sz="1400" dirty="0" err="1" smtClean="0"/>
                        <a:t>Sanoat</a:t>
                      </a:r>
                      <a:r>
                        <a:rPr lang="en-GB" sz="1400" dirty="0" smtClean="0"/>
                        <a:t> </a:t>
                      </a:r>
                      <a:r>
                        <a:rPr lang="en-GB" sz="1400" dirty="0" err="1" smtClean="0"/>
                        <a:t>korxonalarini</a:t>
                      </a:r>
                      <a:r>
                        <a:rPr lang="en-GB" sz="1400" dirty="0" smtClean="0"/>
                        <a:t> </a:t>
                      </a:r>
                      <a:r>
                        <a:rPr lang="en-GB" sz="1400" dirty="0" err="1" smtClean="0"/>
                        <a:t>kreditlash</a:t>
                      </a:r>
                      <a:r>
                        <a:rPr lang="en-GB" sz="1400" dirty="0" smtClean="0"/>
                        <a:t> </a:t>
                      </a:r>
                      <a:r>
                        <a:rPr lang="en-GB" sz="1400" dirty="0" err="1" smtClean="0"/>
                        <a:t>hajmini</a:t>
                      </a:r>
                      <a:r>
                        <a:rPr lang="en-GB" sz="1400" dirty="0" smtClean="0"/>
                        <a:t> </a:t>
                      </a:r>
                      <a:r>
                        <a:rPr lang="en-GB" sz="1400" dirty="0" err="1" smtClean="0"/>
                        <a:t>oshirish</a:t>
                      </a:r>
                      <a:endParaRPr lang="ru-RU" sz="1400" dirty="0"/>
                    </a:p>
                  </a:txBody>
                  <a:tcPr marL="91434" marR="91434" marT="45700" marB="45700">
                    <a:lnL w="12700" cmpd="sng">
                      <a:solidFill>
                        <a:srgbClr val="2D2DB9"/>
                      </a:solidFill>
                    </a:lnL>
                    <a:lnR w="12700" cmpd="sng">
                      <a:solidFill>
                        <a:srgbClr val="2D2DB9"/>
                      </a:solidFill>
                    </a:lnR>
                    <a:lnT w="12700" cmpd="sng">
                      <a:solidFill>
                        <a:srgbClr val="2D2DB9"/>
                      </a:solidFill>
                    </a:lnT>
                    <a:lnB w="127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endParaRPr lang="ru-RU" sz="1400" b="0" dirty="0"/>
                    </a:p>
                  </a:txBody>
                  <a:tcPr marL="91427" marR="91427" marT="45712" marB="45712">
                    <a:lnL w="12700" cap="flat" cmpd="sng" algn="ctr">
                      <a:solidFill>
                        <a:srgbClr val="2D2D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2D2DB9"/>
                      </a:solidFill>
                    </a:lnR>
                    <a:lnT w="12700" cmpd="sng">
                      <a:solidFill>
                        <a:srgbClr val="2D2DB9"/>
                      </a:solidFill>
                    </a:lnT>
                    <a:lnB w="127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44447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Bank </a:t>
                      </a:r>
                      <a:r>
                        <a:rPr lang="en-GB" sz="1400" dirty="0" err="1" smtClean="0"/>
                        <a:t>obligatsiyalarini</a:t>
                      </a:r>
                      <a:r>
                        <a:rPr lang="en-GB" sz="1400" dirty="0" smtClean="0"/>
                        <a:t> </a:t>
                      </a:r>
                      <a:r>
                        <a:rPr lang="en-GB" sz="1400" dirty="0" err="1" smtClean="0"/>
                        <a:t>chiqarish</a:t>
                      </a:r>
                      <a:endParaRPr lang="ru-RU" sz="1400" dirty="0"/>
                    </a:p>
                  </a:txBody>
                  <a:tcPr marL="91434" marR="91434" marT="45700" marB="45700">
                    <a:lnL w="12700" cmpd="sng">
                      <a:solidFill>
                        <a:srgbClr val="2D2DB9"/>
                      </a:solidFill>
                    </a:lnL>
                    <a:lnR w="12700" cmpd="sng">
                      <a:solidFill>
                        <a:srgbClr val="2D2DB9"/>
                      </a:solidFill>
                    </a:lnR>
                    <a:lnT w="12700" cmpd="sng">
                      <a:solidFill>
                        <a:srgbClr val="2D2DB9"/>
                      </a:solidFill>
                    </a:lnT>
                    <a:lnB w="127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endParaRPr lang="ru-RU" sz="1400" b="0" dirty="0"/>
                    </a:p>
                  </a:txBody>
                  <a:tcPr marL="91427" marR="91427" marT="45712" marB="45712">
                    <a:lnL w="12700" cap="flat" cmpd="sng" algn="ctr">
                      <a:solidFill>
                        <a:srgbClr val="2D2D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2D2DB9"/>
                      </a:solidFill>
                    </a:lnR>
                    <a:lnT w="12700" cmpd="sng">
                      <a:solidFill>
                        <a:srgbClr val="2D2DB9"/>
                      </a:solidFill>
                    </a:lnT>
                    <a:lnB w="127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5273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 smtClean="0">
                <a:solidFill>
                  <a:srgbClr val="003F82"/>
                </a:solidFill>
                <a:latin typeface="+mn-lt"/>
              </a:rPr>
              <a:t>Qarz</a:t>
            </a:r>
            <a:r>
              <a:rPr lang="en-GB" sz="2200" b="1" dirty="0" smtClean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kapitalini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jalb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qilish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variantlari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sp>
        <p:nvSpPr>
          <p:cNvPr id="16" name="Rectangle 12"/>
          <p:cNvSpPr>
            <a:spLocks noChangeArrowheads="1"/>
          </p:cNvSpPr>
          <p:nvPr/>
        </p:nvSpPr>
        <p:spPr bwMode="auto">
          <a:xfrm>
            <a:off x="1102905" y="989381"/>
            <a:ext cx="5604391" cy="363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ru-RU" sz="1600" b="1" dirty="0">
                <a:solidFill>
                  <a:srgbClr val="003F82"/>
                </a:solidFill>
              </a:rPr>
              <a:t>1. </a:t>
            </a:r>
            <a:r>
              <a:rPr lang="en-GB" sz="1600" b="1" dirty="0">
                <a:solidFill>
                  <a:srgbClr val="003F82"/>
                </a:solidFill>
              </a:rPr>
              <a:t>Bank </a:t>
            </a:r>
            <a:r>
              <a:rPr lang="en-GB" sz="1600" b="1" dirty="0" err="1">
                <a:solidFill>
                  <a:srgbClr val="003F82"/>
                </a:solidFill>
              </a:rPr>
              <a:t>orqali</a:t>
            </a:r>
            <a:r>
              <a:rPr lang="en-GB" sz="1600" b="1" dirty="0">
                <a:solidFill>
                  <a:srgbClr val="003F82"/>
                </a:solidFill>
              </a:rPr>
              <a:t> </a:t>
            </a:r>
            <a:r>
              <a:rPr lang="en-GB" sz="1600" b="1" dirty="0" err="1">
                <a:solidFill>
                  <a:srgbClr val="003F82"/>
                </a:solidFill>
              </a:rPr>
              <a:t>qarz</a:t>
            </a:r>
            <a:r>
              <a:rPr lang="en-GB" sz="1600" b="1" dirty="0">
                <a:solidFill>
                  <a:srgbClr val="003F82"/>
                </a:solidFill>
              </a:rPr>
              <a:t> </a:t>
            </a:r>
            <a:r>
              <a:rPr lang="en-GB" sz="1600" b="1" dirty="0" err="1">
                <a:solidFill>
                  <a:srgbClr val="003F82"/>
                </a:solidFill>
              </a:rPr>
              <a:t>mablag'larini</a:t>
            </a:r>
            <a:r>
              <a:rPr lang="en-GB" sz="1600" b="1" dirty="0">
                <a:solidFill>
                  <a:srgbClr val="003F82"/>
                </a:solidFill>
              </a:rPr>
              <a:t> </a:t>
            </a:r>
            <a:r>
              <a:rPr lang="en-GB" sz="1600" b="1" dirty="0" err="1">
                <a:solidFill>
                  <a:srgbClr val="003F82"/>
                </a:solidFill>
              </a:rPr>
              <a:t>jalb</a:t>
            </a:r>
            <a:r>
              <a:rPr lang="en-GB" sz="1600" b="1" dirty="0">
                <a:solidFill>
                  <a:srgbClr val="003F82"/>
                </a:solidFill>
              </a:rPr>
              <a:t> </a:t>
            </a:r>
            <a:r>
              <a:rPr lang="en-GB" sz="1600" b="1" dirty="0" err="1">
                <a:solidFill>
                  <a:srgbClr val="003F82"/>
                </a:solidFill>
              </a:rPr>
              <a:t>qilish</a:t>
            </a:r>
            <a:endParaRPr lang="ru-RU" sz="1600" b="1" dirty="0">
              <a:solidFill>
                <a:srgbClr val="003F82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6242956" y="1435892"/>
            <a:ext cx="1569202" cy="1085541"/>
            <a:chOff x="6242956" y="1435892"/>
            <a:chExt cx="1569202" cy="1085541"/>
          </a:xfrm>
        </p:grpSpPr>
        <p:pic>
          <p:nvPicPr>
            <p:cNvPr id="17" name="Рисунок 16" descr="D:\Фондовый рынок\3 курс\Лекция 1\Виды фин рынков\Инвестор.jp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715926" y="1435892"/>
              <a:ext cx="623259" cy="5621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Прямоугольник 12"/>
            <p:cNvSpPr/>
            <p:nvPr/>
          </p:nvSpPr>
          <p:spPr>
            <a:xfrm>
              <a:off x="6242956" y="2067777"/>
              <a:ext cx="1569202" cy="45365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b="1" dirty="0"/>
                <a:t>Инвесторы</a:t>
              </a:r>
            </a:p>
            <a:p>
              <a:pPr algn="ctr"/>
              <a:r>
                <a:rPr lang="ru-RU" sz="1400" b="1" dirty="0"/>
                <a:t>(вкладчики)</a:t>
              </a: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1102906" y="1488626"/>
            <a:ext cx="2921738" cy="1015838"/>
            <a:chOff x="1102906" y="1488626"/>
            <a:chExt cx="2921738" cy="1015838"/>
          </a:xfrm>
        </p:grpSpPr>
        <p:sp>
          <p:nvSpPr>
            <p:cNvPr id="5" name="Rectangle 12"/>
            <p:cNvSpPr>
              <a:spLocks noChangeArrowheads="1"/>
            </p:cNvSpPr>
            <p:nvPr/>
          </p:nvSpPr>
          <p:spPr bwMode="auto">
            <a:xfrm>
              <a:off x="2470083" y="1700350"/>
              <a:ext cx="1554561" cy="3877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ru-RU" sz="1600" dirty="0">
                  <a:solidFill>
                    <a:srgbClr val="003F82"/>
                  </a:solidFill>
                  <a:latin typeface="Myriad Pro"/>
                </a:rPr>
                <a:t>Кредит (12%)</a:t>
              </a: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1102906" y="2050808"/>
              <a:ext cx="1569202" cy="45365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b="1" dirty="0"/>
                <a:t>Предприятия</a:t>
              </a:r>
            </a:p>
            <a:p>
              <a:pPr algn="ctr"/>
              <a:r>
                <a:rPr lang="ru-RU" sz="1400" b="1" dirty="0"/>
                <a:t>(заемщики)</a:t>
              </a:r>
            </a:p>
          </p:txBody>
        </p:sp>
        <p:cxnSp>
          <p:nvCxnSpPr>
            <p:cNvPr id="21" name="Прямая со стрелкой 20"/>
            <p:cNvCxnSpPr/>
            <p:nvPr/>
          </p:nvCxnSpPr>
          <p:spPr bwMode="auto">
            <a:xfrm>
              <a:off x="2798647" y="2305166"/>
              <a:ext cx="783254" cy="0"/>
            </a:xfrm>
            <a:prstGeom prst="straightConnector1">
              <a:avLst/>
            </a:prstGeom>
            <a:ln>
              <a:solidFill>
                <a:srgbClr val="FF6600"/>
              </a:solidFill>
              <a:headEnd type="triangle" w="med" len="med"/>
              <a:tailEnd type="non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pic>
          <p:nvPicPr>
            <p:cNvPr id="24" name="Picture 2" descr="C:\Users\Серега\Desktop\gazprom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8429" y="1488626"/>
              <a:ext cx="738155" cy="468410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Группа 2"/>
          <p:cNvGrpSpPr/>
          <p:nvPr/>
        </p:nvGrpSpPr>
        <p:grpSpPr>
          <a:xfrm>
            <a:off x="3686559" y="1314967"/>
            <a:ext cx="2893141" cy="1199380"/>
            <a:chOff x="3686559" y="1314967"/>
            <a:chExt cx="2893141" cy="1199380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3686559" y="2060691"/>
              <a:ext cx="1569202" cy="45365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/>
                <a:t>Банк</a:t>
              </a:r>
            </a:p>
          </p:txBody>
        </p:sp>
        <p:sp>
          <p:nvSpPr>
            <p:cNvPr id="20" name="Rectangle 12"/>
            <p:cNvSpPr>
              <a:spLocks noChangeArrowheads="1"/>
            </p:cNvSpPr>
            <p:nvPr/>
          </p:nvSpPr>
          <p:spPr bwMode="auto">
            <a:xfrm>
              <a:off x="5098348" y="1681839"/>
              <a:ext cx="1481352" cy="3877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ru-RU" sz="1600" dirty="0">
                  <a:solidFill>
                    <a:srgbClr val="003F82"/>
                  </a:solidFill>
                  <a:latin typeface="Myriad Pro"/>
                </a:rPr>
                <a:t>Депозит (8%)</a:t>
              </a:r>
            </a:p>
          </p:txBody>
        </p:sp>
        <p:cxnSp>
          <p:nvCxnSpPr>
            <p:cNvPr id="23" name="Прямая со стрелкой 22"/>
            <p:cNvCxnSpPr/>
            <p:nvPr/>
          </p:nvCxnSpPr>
          <p:spPr bwMode="auto">
            <a:xfrm>
              <a:off x="5372210" y="2300541"/>
              <a:ext cx="783254" cy="0"/>
            </a:xfrm>
            <a:prstGeom prst="straightConnector1">
              <a:avLst/>
            </a:prstGeom>
            <a:ln>
              <a:solidFill>
                <a:srgbClr val="FF6600"/>
              </a:solidFill>
              <a:headEnd type="triangle" w="med" len="med"/>
              <a:tailEnd type="non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pic>
          <p:nvPicPr>
            <p:cNvPr id="1026" name="Picture 2" descr="C:\Users\Серега\Desktop\Банк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77807" y="1314967"/>
              <a:ext cx="786706" cy="7358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2" name="Группа 41"/>
          <p:cNvGrpSpPr/>
          <p:nvPr/>
        </p:nvGrpSpPr>
        <p:grpSpPr>
          <a:xfrm>
            <a:off x="843228" y="2783931"/>
            <a:ext cx="6968930" cy="2235290"/>
            <a:chOff x="843228" y="2838868"/>
            <a:chExt cx="6968930" cy="2235290"/>
          </a:xfrm>
        </p:grpSpPr>
        <p:sp>
          <p:nvSpPr>
            <p:cNvPr id="43" name="Rectangle 12"/>
            <p:cNvSpPr>
              <a:spLocks noChangeArrowheads="1"/>
            </p:cNvSpPr>
            <p:nvPr/>
          </p:nvSpPr>
          <p:spPr bwMode="auto">
            <a:xfrm>
              <a:off x="1102906" y="2838868"/>
              <a:ext cx="6458184" cy="342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10000"/>
                </a:lnSpc>
                <a:spcBef>
                  <a:spcPts val="0"/>
                </a:spcBef>
                <a:spcAft>
                  <a:spcPts val="1200"/>
                </a:spcAft>
              </a:pPr>
              <a:r>
                <a:rPr lang="en-GB" sz="1600" b="1" dirty="0">
                  <a:solidFill>
                    <a:srgbClr val="003F82"/>
                  </a:solidFill>
                </a:rPr>
                <a:t>2. </a:t>
              </a:r>
              <a:r>
                <a:rPr lang="en-GB" sz="1600" b="1" dirty="0" err="1">
                  <a:solidFill>
                    <a:srgbClr val="003F82"/>
                  </a:solidFill>
                </a:rPr>
                <a:t>Obligatsiyalar</a:t>
              </a:r>
              <a:r>
                <a:rPr lang="en-GB" sz="1600" b="1" dirty="0">
                  <a:solidFill>
                    <a:srgbClr val="003F82"/>
                  </a:solidFill>
                </a:rPr>
                <a:t> </a:t>
              </a:r>
              <a:r>
                <a:rPr lang="en-GB" sz="1600" b="1" dirty="0" err="1">
                  <a:solidFill>
                    <a:srgbClr val="003F82"/>
                  </a:solidFill>
                </a:rPr>
                <a:t>chiqarish</a:t>
              </a:r>
              <a:r>
                <a:rPr lang="en-GB" sz="1600" b="1" dirty="0">
                  <a:solidFill>
                    <a:srgbClr val="003F82"/>
                  </a:solidFill>
                </a:rPr>
                <a:t> </a:t>
              </a:r>
              <a:r>
                <a:rPr lang="en-GB" sz="1600" b="1" dirty="0" err="1">
                  <a:solidFill>
                    <a:srgbClr val="003F82"/>
                  </a:solidFill>
                </a:rPr>
                <a:t>orqali</a:t>
              </a:r>
              <a:r>
                <a:rPr lang="en-GB" sz="1600" b="1" dirty="0">
                  <a:solidFill>
                    <a:srgbClr val="003F82"/>
                  </a:solidFill>
                </a:rPr>
                <a:t> </a:t>
              </a:r>
              <a:r>
                <a:rPr lang="en-GB" sz="1600" b="1" dirty="0" err="1">
                  <a:solidFill>
                    <a:srgbClr val="003F82"/>
                  </a:solidFill>
                </a:rPr>
                <a:t>ssuda</a:t>
              </a:r>
              <a:r>
                <a:rPr lang="en-GB" sz="1600" b="1" dirty="0">
                  <a:solidFill>
                    <a:srgbClr val="003F82"/>
                  </a:solidFill>
                </a:rPr>
                <a:t> </a:t>
              </a:r>
              <a:r>
                <a:rPr lang="en-GB" sz="1600" b="1" dirty="0" err="1">
                  <a:solidFill>
                    <a:srgbClr val="003F82"/>
                  </a:solidFill>
                </a:rPr>
                <a:t>kapitalini</a:t>
              </a:r>
              <a:r>
                <a:rPr lang="en-GB" sz="1600" b="1" dirty="0">
                  <a:solidFill>
                    <a:srgbClr val="003F82"/>
                  </a:solidFill>
                </a:rPr>
                <a:t> </a:t>
              </a:r>
              <a:r>
                <a:rPr lang="en-GB" sz="1600" b="1" dirty="0" err="1">
                  <a:solidFill>
                    <a:srgbClr val="003F82"/>
                  </a:solidFill>
                </a:rPr>
                <a:t>oshirish</a:t>
              </a:r>
              <a:endParaRPr lang="ru-RU" sz="1600" b="1" dirty="0">
                <a:solidFill>
                  <a:srgbClr val="003F82"/>
                </a:solidFill>
              </a:endParaRPr>
            </a:p>
          </p:txBody>
        </p:sp>
        <p:sp>
          <p:nvSpPr>
            <p:cNvPr id="44" name="Rectangle 12"/>
            <p:cNvSpPr>
              <a:spLocks noChangeArrowheads="1"/>
            </p:cNvSpPr>
            <p:nvPr/>
          </p:nvSpPr>
          <p:spPr bwMode="auto">
            <a:xfrm>
              <a:off x="2543103" y="3347285"/>
              <a:ext cx="1220820" cy="5355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ru-RU" sz="1600" dirty="0">
                  <a:solidFill>
                    <a:srgbClr val="003F82"/>
                  </a:solidFill>
                  <a:latin typeface="Myriad Pro"/>
                </a:rPr>
                <a:t>Продажа</a:t>
              </a:r>
            </a:p>
            <a:p>
              <a:pPr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ru-RU" sz="1600" dirty="0">
                  <a:solidFill>
                    <a:srgbClr val="003F82"/>
                  </a:solidFill>
                  <a:latin typeface="Myriad Pro"/>
                </a:rPr>
                <a:t>облигаций</a:t>
              </a:r>
            </a:p>
          </p:txBody>
        </p:sp>
        <p:sp>
          <p:nvSpPr>
            <p:cNvPr id="45" name="Прямоугольник 44"/>
            <p:cNvSpPr/>
            <p:nvPr/>
          </p:nvSpPr>
          <p:spPr>
            <a:xfrm>
              <a:off x="6242956" y="3847738"/>
              <a:ext cx="1569202" cy="45365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b="1" dirty="0"/>
                <a:t>Инвесторы</a:t>
              </a:r>
            </a:p>
          </p:txBody>
        </p:sp>
        <p:sp>
          <p:nvSpPr>
            <p:cNvPr id="46" name="Прямоугольник 45"/>
            <p:cNvSpPr/>
            <p:nvPr/>
          </p:nvSpPr>
          <p:spPr>
            <a:xfrm>
              <a:off x="1102906" y="3830769"/>
              <a:ext cx="1569202" cy="45365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b="1" dirty="0"/>
                <a:t>Предприятие</a:t>
              </a:r>
            </a:p>
            <a:p>
              <a:pPr algn="ctr"/>
              <a:r>
                <a:rPr lang="ru-RU" sz="1400" b="1" dirty="0"/>
                <a:t>(эмитент)</a:t>
              </a:r>
            </a:p>
          </p:txBody>
        </p:sp>
        <p:sp>
          <p:nvSpPr>
            <p:cNvPr id="47" name="Прямоугольник 46"/>
            <p:cNvSpPr/>
            <p:nvPr/>
          </p:nvSpPr>
          <p:spPr>
            <a:xfrm>
              <a:off x="3686559" y="3840652"/>
              <a:ext cx="1569202" cy="45365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b="1" dirty="0"/>
                <a:t>Эмиссия </a:t>
              </a:r>
            </a:p>
            <a:p>
              <a:pPr algn="ctr"/>
              <a:r>
                <a:rPr lang="ru-RU" sz="1400" b="1" dirty="0"/>
                <a:t>облигаций</a:t>
              </a:r>
            </a:p>
          </p:txBody>
        </p:sp>
        <p:cxnSp>
          <p:nvCxnSpPr>
            <p:cNvPr id="48" name="Прямая со стрелкой 47"/>
            <p:cNvCxnSpPr/>
            <p:nvPr/>
          </p:nvCxnSpPr>
          <p:spPr bwMode="auto">
            <a:xfrm>
              <a:off x="2798647" y="4085127"/>
              <a:ext cx="783254" cy="0"/>
            </a:xfrm>
            <a:prstGeom prst="straightConnector1">
              <a:avLst/>
            </a:prstGeom>
            <a:ln>
              <a:solidFill>
                <a:srgbClr val="FF6600"/>
              </a:solidFill>
              <a:headEnd type="none" w="med" len="med"/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9" name="Прямая со стрелкой 48"/>
            <p:cNvCxnSpPr/>
            <p:nvPr/>
          </p:nvCxnSpPr>
          <p:spPr bwMode="auto">
            <a:xfrm>
              <a:off x="5372210" y="4080502"/>
              <a:ext cx="783254" cy="0"/>
            </a:xfrm>
            <a:prstGeom prst="straightConnector1">
              <a:avLst/>
            </a:prstGeom>
            <a:ln>
              <a:solidFill>
                <a:srgbClr val="FF6600"/>
              </a:solidFill>
              <a:headEnd type="triangle" w="med" len="med"/>
              <a:tailEnd type="non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50" name="Rectangle 12"/>
            <p:cNvSpPr>
              <a:spLocks noChangeArrowheads="1"/>
            </p:cNvSpPr>
            <p:nvPr/>
          </p:nvSpPr>
          <p:spPr bwMode="auto">
            <a:xfrm>
              <a:off x="5035550" y="3322524"/>
              <a:ext cx="1428457" cy="5355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ru-RU" sz="1600" dirty="0">
                  <a:solidFill>
                    <a:srgbClr val="003F82"/>
                  </a:solidFill>
                  <a:latin typeface="Myriad Pro"/>
                </a:rPr>
                <a:t>Покупка</a:t>
              </a:r>
            </a:p>
            <a:p>
              <a:pPr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ru-RU" sz="1600" dirty="0">
                  <a:solidFill>
                    <a:srgbClr val="003F82"/>
                  </a:solidFill>
                  <a:latin typeface="Myriad Pro"/>
                </a:rPr>
                <a:t>облигаций</a:t>
              </a:r>
            </a:p>
          </p:txBody>
        </p:sp>
        <p:sp>
          <p:nvSpPr>
            <p:cNvPr id="51" name="Rectangle 12"/>
            <p:cNvSpPr>
              <a:spLocks noChangeArrowheads="1"/>
            </p:cNvSpPr>
            <p:nvPr/>
          </p:nvSpPr>
          <p:spPr bwMode="auto">
            <a:xfrm>
              <a:off x="843228" y="4538627"/>
              <a:ext cx="4694092" cy="5355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ru-RU" sz="1600" dirty="0">
                  <a:solidFill>
                    <a:srgbClr val="003F82"/>
                  </a:solidFill>
                  <a:latin typeface="Myriad Pro"/>
                </a:rPr>
                <a:t>Поступление средств на предприятие </a:t>
              </a:r>
            </a:p>
            <a:p>
              <a:pPr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ru-RU" sz="1600" dirty="0">
                  <a:solidFill>
                    <a:srgbClr val="003F82"/>
                  </a:solidFill>
                  <a:latin typeface="Myriad Pro"/>
                </a:rPr>
                <a:t>(~ 8%)</a:t>
              </a:r>
            </a:p>
          </p:txBody>
        </p:sp>
        <p:sp>
          <p:nvSpPr>
            <p:cNvPr id="52" name="Выгнутая вверх стрелка 51"/>
            <p:cNvSpPr/>
            <p:nvPr/>
          </p:nvSpPr>
          <p:spPr>
            <a:xfrm rot="10800000">
              <a:off x="2293056" y="4320948"/>
              <a:ext cx="1753117" cy="215435"/>
            </a:xfrm>
            <a:prstGeom prst="curvedDownArrow">
              <a:avLst>
                <a:gd name="adj1" fmla="val 31910"/>
                <a:gd name="adj2" fmla="val 94414"/>
                <a:gd name="adj3" fmla="val 24388"/>
              </a:avLst>
            </a:prstGeom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pic>
          <p:nvPicPr>
            <p:cNvPr id="53" name="Рисунок 52" descr="D:\Фондовый рынок\3 курс\Лекция 1\Виды фин рынков\Инвестор.jp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715927" y="3208332"/>
              <a:ext cx="623259" cy="5621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" name="Picture 2" descr="C:\Users\Серега\Desktop\облигация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06504" y="3222550"/>
              <a:ext cx="784918" cy="57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5" name="Выгнутая вверх стрелка 54"/>
            <p:cNvSpPr/>
            <p:nvPr/>
          </p:nvSpPr>
          <p:spPr>
            <a:xfrm rot="10800000">
              <a:off x="4954180" y="4320948"/>
              <a:ext cx="1753117" cy="215435"/>
            </a:xfrm>
            <a:prstGeom prst="curvedDownArrow">
              <a:avLst>
                <a:gd name="adj1" fmla="val 31910"/>
                <a:gd name="adj2" fmla="val 94414"/>
                <a:gd name="adj3" fmla="val 24388"/>
              </a:avLst>
            </a:prstGeom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pic>
          <p:nvPicPr>
            <p:cNvPr id="56" name="Picture 2" descr="C:\Users\Серега\Desktop\gazprom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8428" y="3273345"/>
              <a:ext cx="738155" cy="468410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61251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Joriy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kredit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va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obligatsiyalar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bo'yicha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to'lovlar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2069409" y="1587796"/>
            <a:ext cx="5005182" cy="1830724"/>
            <a:chOff x="680485" y="1215656"/>
            <a:chExt cx="3870250" cy="1830724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680485" y="1215656"/>
              <a:ext cx="3870250" cy="45365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/>
                <a:t>Bank </a:t>
              </a:r>
              <a:r>
                <a:rPr lang="en-GB" sz="2000" b="1" dirty="0" err="1"/>
                <a:t>krediti</a:t>
              </a:r>
              <a:endParaRPr lang="ru-RU" sz="2000" b="1" dirty="0"/>
            </a:p>
          </p:txBody>
        </p:sp>
        <p:grpSp>
          <p:nvGrpSpPr>
            <p:cNvPr id="2" name="Группа 1"/>
            <p:cNvGrpSpPr/>
            <p:nvPr/>
          </p:nvGrpSpPr>
          <p:grpSpPr>
            <a:xfrm>
              <a:off x="680485" y="1714380"/>
              <a:ext cx="3870250" cy="1332000"/>
              <a:chOff x="680485" y="1714380"/>
              <a:chExt cx="3870250" cy="1332000"/>
            </a:xfrm>
          </p:grpSpPr>
          <p:sp>
            <p:nvSpPr>
              <p:cNvPr id="16" name="Прямоугольник 15"/>
              <p:cNvSpPr/>
              <p:nvPr/>
            </p:nvSpPr>
            <p:spPr>
              <a:xfrm>
                <a:off x="680485" y="1714380"/>
                <a:ext cx="3870250" cy="13320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>
                  <a:lnSpc>
                    <a:spcPct val="110000"/>
                  </a:lnSpc>
                </a:pPr>
                <a:endParaRPr lang="ru-RU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7" name="Rectangle 12"/>
              <p:cNvSpPr>
                <a:spLocks noChangeArrowheads="1"/>
              </p:cNvSpPr>
              <p:nvPr/>
            </p:nvSpPr>
            <p:spPr bwMode="auto">
              <a:xfrm>
                <a:off x="705737" y="1749776"/>
                <a:ext cx="3844997" cy="9344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ru-RU" sz="1600" b="1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Текущие платежи</a:t>
                </a:r>
              </a:p>
              <a:p>
                <a:pPr marL="171450" indent="-171450">
                  <a:lnSpc>
                    <a:spcPct val="114000"/>
                  </a:lnSpc>
                  <a:buFont typeface="Arial" pitchFamily="34" charset="0"/>
                  <a:buChar char="•"/>
                </a:pPr>
                <a:r>
                  <a:rPr lang="en-GB" sz="1600" b="1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Foiz</a:t>
                </a:r>
                <a:r>
                  <a:rPr lang="en-GB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GB" sz="1600" b="1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to'lovlari</a:t>
                </a:r>
                <a:r>
                  <a:rPr lang="en-GB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 ~ 12% (</a:t>
                </a:r>
                <a:r>
                  <a:rPr lang="en-GB" sz="1600" b="1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foizlar</a:t>
                </a:r>
                <a:r>
                  <a:rPr lang="en-GB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GB" sz="1600" b="1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odatda</a:t>
                </a:r>
                <a:r>
                  <a:rPr lang="en-GB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GB" sz="1600" b="1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oylik</a:t>
                </a:r>
                <a:r>
                  <a:rPr lang="en-GB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GB" sz="1600" b="1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to'lanadi</a:t>
                </a:r>
                <a:r>
                  <a:rPr lang="en-GB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)</a:t>
                </a:r>
              </a:p>
              <a:p>
                <a:pPr marL="171450" indent="-171450">
                  <a:lnSpc>
                    <a:spcPct val="114000"/>
                  </a:lnSpc>
                  <a:buFont typeface="Arial" pitchFamily="34" charset="0"/>
                  <a:buChar char="•"/>
                </a:pPr>
                <a:r>
                  <a:rPr lang="en-GB" sz="1600" b="1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Samarali</a:t>
                </a:r>
                <a:r>
                  <a:rPr lang="en-GB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GB" sz="1600" b="1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foiz</a:t>
                </a:r>
                <a:r>
                  <a:rPr lang="en-GB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GB" sz="1600" b="1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stavkasi</a:t>
                </a:r>
                <a:r>
                  <a:rPr lang="en-GB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 = </a:t>
                </a:r>
                <a:r>
                  <a:rPr lang="en-GB" sz="1600" b="1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yillik</a:t>
                </a:r>
                <a:r>
                  <a:rPr lang="en-GB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 12,68%</a:t>
                </a:r>
                <a:endParaRPr lang="ru-RU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45697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Samarali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foiz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stavkasi</a:t>
            </a:r>
            <a:endParaRPr lang="ru-RU" sz="2200" b="1" dirty="0">
              <a:solidFill>
                <a:srgbClr val="003F82"/>
              </a:solidFill>
              <a:latin typeface="+mn-lt"/>
            </a:endParaRPr>
          </a:p>
        </p:txBody>
      </p:sp>
      <p:sp>
        <p:nvSpPr>
          <p:cNvPr id="21" name="Rectangle 12"/>
          <p:cNvSpPr>
            <a:spLocks noChangeArrowheads="1"/>
          </p:cNvSpPr>
          <p:nvPr/>
        </p:nvSpPr>
        <p:spPr bwMode="auto">
          <a:xfrm>
            <a:off x="2112148" y="2338096"/>
            <a:ext cx="5443869" cy="1060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700" dirty="0">
                <a:solidFill>
                  <a:srgbClr val="003F82"/>
                </a:solidFill>
                <a:latin typeface="+mj-lt"/>
              </a:rPr>
              <a:t>Где:  </a:t>
            </a:r>
            <a:r>
              <a:rPr lang="ru-RU" sz="2800" dirty="0">
                <a:solidFill>
                  <a:srgbClr val="003F82"/>
                </a:solidFill>
                <a:latin typeface="+mj-lt"/>
              </a:rPr>
              <a:t>r</a:t>
            </a:r>
            <a:r>
              <a:rPr lang="ru-RU" sz="2000" dirty="0">
                <a:solidFill>
                  <a:srgbClr val="003F82"/>
                </a:solidFill>
                <a:latin typeface="+mj-lt"/>
              </a:rPr>
              <a:t>э</a:t>
            </a:r>
            <a:r>
              <a:rPr lang="ru-RU" sz="1700" dirty="0">
                <a:solidFill>
                  <a:srgbClr val="003F82"/>
                </a:solidFill>
                <a:latin typeface="+mj-lt"/>
              </a:rPr>
              <a:t> – </a:t>
            </a:r>
            <a:r>
              <a:rPr lang="en-GB" sz="1700" dirty="0" err="1">
                <a:solidFill>
                  <a:srgbClr val="003F82"/>
                </a:solidFill>
                <a:latin typeface="+mj-lt"/>
              </a:rPr>
              <a:t>samarali</a:t>
            </a:r>
            <a:r>
              <a:rPr lang="en-GB" sz="17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700" dirty="0" err="1">
                <a:solidFill>
                  <a:srgbClr val="003F82"/>
                </a:solidFill>
                <a:latin typeface="+mj-lt"/>
              </a:rPr>
              <a:t>foiz</a:t>
            </a:r>
            <a:r>
              <a:rPr lang="en-GB" sz="17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700" dirty="0" err="1" smtClean="0">
                <a:solidFill>
                  <a:srgbClr val="003F82"/>
                </a:solidFill>
                <a:latin typeface="+mj-lt"/>
              </a:rPr>
              <a:t>stavkasi</a:t>
            </a:r>
            <a:endParaRPr lang="uz-Latn-UZ" sz="1700" dirty="0" smtClean="0">
              <a:solidFill>
                <a:srgbClr val="003F82"/>
              </a:solidFill>
              <a:latin typeface="+mj-lt"/>
            </a:endParaRPr>
          </a:p>
          <a:p>
            <a:pPr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700" dirty="0">
                <a:solidFill>
                  <a:srgbClr val="003F82"/>
                </a:solidFill>
                <a:latin typeface="+mj-lt"/>
              </a:rPr>
              <a:t>	</a:t>
            </a:r>
            <a:r>
              <a:rPr lang="ru-RU" sz="2800" dirty="0">
                <a:solidFill>
                  <a:srgbClr val="003F82"/>
                </a:solidFill>
                <a:latin typeface="+mj-lt"/>
              </a:rPr>
              <a:t>r</a:t>
            </a:r>
            <a:r>
              <a:rPr lang="ru-RU" sz="2000" dirty="0">
                <a:solidFill>
                  <a:srgbClr val="003F82"/>
                </a:solidFill>
                <a:latin typeface="+mj-lt"/>
              </a:rPr>
              <a:t>н</a:t>
            </a:r>
            <a:r>
              <a:rPr lang="ru-RU" sz="1700" dirty="0">
                <a:solidFill>
                  <a:srgbClr val="003F82"/>
                </a:solidFill>
                <a:latin typeface="+mj-lt"/>
              </a:rPr>
              <a:t> – </a:t>
            </a:r>
            <a:r>
              <a:rPr lang="en-GB" sz="1700" dirty="0">
                <a:solidFill>
                  <a:srgbClr val="003F82"/>
                </a:solidFill>
                <a:latin typeface="+mj-lt"/>
              </a:rPr>
              <a:t>nominal </a:t>
            </a:r>
            <a:r>
              <a:rPr lang="en-GB" sz="1700" dirty="0" err="1">
                <a:solidFill>
                  <a:srgbClr val="003F82"/>
                </a:solidFill>
                <a:latin typeface="+mj-lt"/>
              </a:rPr>
              <a:t>foiz</a:t>
            </a:r>
            <a:r>
              <a:rPr lang="en-GB" sz="17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700" dirty="0" err="1" smtClean="0">
                <a:solidFill>
                  <a:srgbClr val="003F82"/>
                </a:solidFill>
                <a:latin typeface="+mj-lt"/>
              </a:rPr>
              <a:t>stavkasi</a:t>
            </a:r>
            <a:endParaRPr lang="uz-Latn-UZ" sz="1700" dirty="0" smtClean="0">
              <a:solidFill>
                <a:srgbClr val="003F82"/>
              </a:solidFill>
              <a:latin typeface="+mj-lt"/>
            </a:endParaRPr>
          </a:p>
          <a:p>
            <a:pPr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700" dirty="0">
                <a:solidFill>
                  <a:srgbClr val="003F82"/>
                </a:solidFill>
                <a:latin typeface="+mj-lt"/>
              </a:rPr>
              <a:t>	</a:t>
            </a:r>
            <a:r>
              <a:rPr lang="ru-RU" dirty="0">
                <a:solidFill>
                  <a:srgbClr val="003F82"/>
                </a:solidFill>
                <a:latin typeface="+mj-lt"/>
              </a:rPr>
              <a:t>m</a:t>
            </a:r>
            <a:r>
              <a:rPr lang="ru-RU" sz="1700" dirty="0">
                <a:solidFill>
                  <a:srgbClr val="003F82"/>
                </a:solidFill>
                <a:latin typeface="+mj-lt"/>
              </a:rPr>
              <a:t> – </a:t>
            </a:r>
            <a:r>
              <a:rPr lang="en-GB" sz="1700" dirty="0" err="1">
                <a:solidFill>
                  <a:srgbClr val="003F82"/>
                </a:solidFill>
                <a:latin typeface="+mj-lt"/>
              </a:rPr>
              <a:t>foizlarni</a:t>
            </a:r>
            <a:r>
              <a:rPr lang="en-GB" sz="17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700" dirty="0" err="1">
                <a:solidFill>
                  <a:srgbClr val="003F82"/>
                </a:solidFill>
                <a:latin typeface="+mj-lt"/>
              </a:rPr>
              <a:t>to'lash</a:t>
            </a:r>
            <a:r>
              <a:rPr lang="en-GB" sz="17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700" dirty="0" err="1">
                <a:solidFill>
                  <a:srgbClr val="003F82"/>
                </a:solidFill>
                <a:latin typeface="+mj-lt"/>
              </a:rPr>
              <a:t>chastotasi</a:t>
            </a:r>
            <a:endParaRPr lang="ru-RU" sz="1700" dirty="0">
              <a:solidFill>
                <a:srgbClr val="003F82"/>
              </a:solidFill>
              <a:latin typeface="+mj-lt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2551815" y="1489264"/>
            <a:ext cx="4040370" cy="673472"/>
            <a:chOff x="995180" y="1162462"/>
            <a:chExt cx="4040370" cy="673472"/>
          </a:xfrm>
        </p:grpSpPr>
        <p:sp>
          <p:nvSpPr>
            <p:cNvPr id="20" name="Rectangle 12"/>
            <p:cNvSpPr>
              <a:spLocks noChangeArrowheads="1"/>
            </p:cNvSpPr>
            <p:nvPr/>
          </p:nvSpPr>
          <p:spPr bwMode="auto">
            <a:xfrm>
              <a:off x="995180" y="1312714"/>
              <a:ext cx="404037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ts val="0"/>
                </a:spcBef>
                <a:spcAft>
                  <a:spcPts val="800"/>
                </a:spcAft>
              </a:pPr>
              <a:r>
                <a:rPr lang="pl-PL" sz="2800" b="1">
                  <a:solidFill>
                    <a:srgbClr val="003F82"/>
                  </a:solidFill>
                  <a:latin typeface="+mj-lt"/>
                </a:rPr>
                <a:t>r</a:t>
              </a:r>
              <a:r>
                <a:rPr lang="pl-PL" sz="2000" b="1">
                  <a:solidFill>
                    <a:srgbClr val="003F82"/>
                  </a:solidFill>
                  <a:latin typeface="+mj-lt"/>
                </a:rPr>
                <a:t>э</a:t>
              </a:r>
              <a:r>
                <a:rPr lang="pl-PL" sz="2200" b="1">
                  <a:solidFill>
                    <a:srgbClr val="003F82"/>
                  </a:solidFill>
                  <a:latin typeface="+mj-lt"/>
                </a:rPr>
                <a:t> </a:t>
              </a:r>
              <a:r>
                <a:rPr lang="pl-PL" sz="2800" b="1">
                  <a:solidFill>
                    <a:srgbClr val="003F82"/>
                  </a:solidFill>
                  <a:latin typeface="+mj-lt"/>
                </a:rPr>
                <a:t>=</a:t>
              </a:r>
              <a:r>
                <a:rPr lang="ru-RU" sz="2800" b="1" dirty="0">
                  <a:solidFill>
                    <a:srgbClr val="003F82"/>
                  </a:solidFill>
                  <a:latin typeface="+mj-lt"/>
                </a:rPr>
                <a:t> </a:t>
              </a:r>
              <a:r>
                <a:rPr lang="pl-PL" sz="2800" b="1">
                  <a:solidFill>
                    <a:srgbClr val="003F82"/>
                  </a:solidFill>
                  <a:latin typeface="+mj-lt"/>
                </a:rPr>
                <a:t>[ (1</a:t>
              </a:r>
              <a:r>
                <a:rPr lang="ru-RU" sz="2800" b="1" dirty="0">
                  <a:solidFill>
                    <a:srgbClr val="003F82"/>
                  </a:solidFill>
                  <a:latin typeface="+mj-lt"/>
                </a:rPr>
                <a:t> </a:t>
              </a:r>
              <a:r>
                <a:rPr lang="pl-PL" sz="2800" b="1">
                  <a:solidFill>
                    <a:srgbClr val="003F82"/>
                  </a:solidFill>
                  <a:latin typeface="+mj-lt"/>
                </a:rPr>
                <a:t>+ r</a:t>
              </a:r>
              <a:r>
                <a:rPr lang="pl-PL" sz="2000" b="1">
                  <a:solidFill>
                    <a:srgbClr val="003F82"/>
                  </a:solidFill>
                  <a:latin typeface="+mj-lt"/>
                </a:rPr>
                <a:t>н/m</a:t>
              </a:r>
              <a:r>
                <a:rPr lang="pl-PL" sz="2200" b="1">
                  <a:solidFill>
                    <a:srgbClr val="003F82"/>
                  </a:solidFill>
                  <a:latin typeface="+mj-lt"/>
                </a:rPr>
                <a:t> </a:t>
              </a:r>
              <a:r>
                <a:rPr lang="pl-PL" sz="2800" b="1">
                  <a:solidFill>
                    <a:srgbClr val="003F82"/>
                  </a:solidFill>
                  <a:latin typeface="+mj-lt"/>
                </a:rPr>
                <a:t>)  - 1]</a:t>
              </a:r>
              <a:r>
                <a:rPr lang="ru-RU" sz="2800" b="1" dirty="0">
                  <a:solidFill>
                    <a:srgbClr val="003F82"/>
                  </a:solidFill>
                  <a:latin typeface="+mj-lt"/>
                </a:rPr>
                <a:t> </a:t>
              </a:r>
              <a:r>
                <a:rPr lang="pl-PL" sz="2800" b="1">
                  <a:solidFill>
                    <a:srgbClr val="003F82"/>
                  </a:solidFill>
                  <a:latin typeface="+mj-lt"/>
                </a:rPr>
                <a:t>•</a:t>
              </a:r>
              <a:r>
                <a:rPr lang="ru-RU" sz="2800" b="1" dirty="0">
                  <a:solidFill>
                    <a:srgbClr val="003F82"/>
                  </a:solidFill>
                  <a:latin typeface="+mj-lt"/>
                </a:rPr>
                <a:t> </a:t>
              </a:r>
              <a:r>
                <a:rPr lang="pl-PL" sz="2800" b="1">
                  <a:solidFill>
                    <a:srgbClr val="003F82"/>
                  </a:solidFill>
                  <a:latin typeface="+mj-lt"/>
                </a:rPr>
                <a:t>100</a:t>
              </a:r>
              <a:endParaRPr lang="ru-RU" sz="2800" b="1" dirty="0">
                <a:solidFill>
                  <a:srgbClr val="003F82"/>
                </a:solidFill>
                <a:latin typeface="+mj-lt"/>
              </a:endParaRPr>
            </a:p>
          </p:txBody>
        </p:sp>
        <p:sp>
          <p:nvSpPr>
            <p:cNvPr id="23" name="Rectangle 12"/>
            <p:cNvSpPr>
              <a:spLocks noChangeArrowheads="1"/>
            </p:cNvSpPr>
            <p:nvPr/>
          </p:nvSpPr>
          <p:spPr bwMode="auto">
            <a:xfrm>
              <a:off x="3130365" y="1162462"/>
              <a:ext cx="29416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ts val="0"/>
                </a:spcBef>
                <a:spcAft>
                  <a:spcPts val="800"/>
                </a:spcAft>
              </a:pPr>
              <a:r>
                <a:rPr lang="en-US" b="1" dirty="0">
                  <a:solidFill>
                    <a:srgbClr val="003F82"/>
                  </a:solidFill>
                  <a:latin typeface="+mj-lt"/>
                </a:rPr>
                <a:t>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89910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200" b="1" dirty="0">
                <a:solidFill>
                  <a:srgbClr val="003F82"/>
                </a:solidFill>
                <a:latin typeface="+mn-lt"/>
              </a:rPr>
              <a:t>Эффективная процентная ставка</a:t>
            </a:r>
          </a:p>
        </p:txBody>
      </p:sp>
      <p:sp>
        <p:nvSpPr>
          <p:cNvPr id="24" name="Rectangle 12"/>
          <p:cNvSpPr>
            <a:spLocks noChangeArrowheads="1"/>
          </p:cNvSpPr>
          <p:nvPr/>
        </p:nvSpPr>
        <p:spPr bwMode="auto">
          <a:xfrm>
            <a:off x="1382233" y="1444708"/>
            <a:ext cx="606587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ru-RU" dirty="0">
                <a:solidFill>
                  <a:srgbClr val="003F82"/>
                </a:solidFill>
                <a:latin typeface="+mj-lt"/>
              </a:rPr>
              <a:t>Если номинальная ставка равна 12%, при этом проценты выплачиваются ежемесячно, то эффективная ставка равна:</a:t>
            </a:r>
          </a:p>
        </p:txBody>
      </p:sp>
      <p:grpSp>
        <p:nvGrpSpPr>
          <p:cNvPr id="28" name="Группа 27"/>
          <p:cNvGrpSpPr/>
          <p:nvPr/>
        </p:nvGrpSpPr>
        <p:grpSpPr>
          <a:xfrm>
            <a:off x="1547454" y="2209117"/>
            <a:ext cx="6049092" cy="630942"/>
            <a:chOff x="2256314" y="1204992"/>
            <a:chExt cx="6049092" cy="630942"/>
          </a:xfrm>
        </p:grpSpPr>
        <p:sp>
          <p:nvSpPr>
            <p:cNvPr id="29" name="Rectangle 12"/>
            <p:cNvSpPr>
              <a:spLocks noChangeArrowheads="1"/>
            </p:cNvSpPr>
            <p:nvPr/>
          </p:nvSpPr>
          <p:spPr bwMode="auto">
            <a:xfrm>
              <a:off x="2256314" y="1312714"/>
              <a:ext cx="6049092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ts val="0"/>
                </a:spcBef>
                <a:spcAft>
                  <a:spcPts val="800"/>
                </a:spcAft>
              </a:pPr>
              <a:r>
                <a:rPr lang="pl-PL" sz="2800" b="1">
                  <a:solidFill>
                    <a:srgbClr val="003F82"/>
                  </a:solidFill>
                  <a:latin typeface="+mj-lt"/>
                </a:rPr>
                <a:t>r</a:t>
              </a:r>
              <a:r>
                <a:rPr lang="pl-PL" sz="2000" b="1">
                  <a:solidFill>
                    <a:srgbClr val="003F82"/>
                  </a:solidFill>
                  <a:latin typeface="+mj-lt"/>
                </a:rPr>
                <a:t>э</a:t>
              </a:r>
              <a:r>
                <a:rPr lang="pl-PL" sz="2200" b="1">
                  <a:solidFill>
                    <a:srgbClr val="003F82"/>
                  </a:solidFill>
                  <a:latin typeface="+mj-lt"/>
                </a:rPr>
                <a:t> </a:t>
              </a:r>
              <a:r>
                <a:rPr lang="pl-PL" sz="2800" b="1">
                  <a:solidFill>
                    <a:srgbClr val="003F82"/>
                  </a:solidFill>
                  <a:latin typeface="+mj-lt"/>
                </a:rPr>
                <a:t>=</a:t>
              </a:r>
              <a:r>
                <a:rPr lang="ru-RU" sz="2800" b="1" dirty="0">
                  <a:solidFill>
                    <a:srgbClr val="003F82"/>
                  </a:solidFill>
                  <a:latin typeface="+mj-lt"/>
                </a:rPr>
                <a:t> </a:t>
              </a:r>
              <a:r>
                <a:rPr lang="pl-PL" sz="2800" b="1">
                  <a:solidFill>
                    <a:srgbClr val="003F82"/>
                  </a:solidFill>
                  <a:latin typeface="+mj-lt"/>
                </a:rPr>
                <a:t>[(1+</a:t>
              </a:r>
              <a:r>
                <a:rPr lang="ru-RU" sz="2800" b="1" dirty="0">
                  <a:solidFill>
                    <a:srgbClr val="003F82"/>
                  </a:solidFill>
                  <a:latin typeface="+mj-lt"/>
                </a:rPr>
                <a:t>0,12/12</a:t>
              </a:r>
              <a:r>
                <a:rPr lang="pl-PL" sz="2200" b="1">
                  <a:solidFill>
                    <a:srgbClr val="003F82"/>
                  </a:solidFill>
                  <a:latin typeface="+mj-lt"/>
                </a:rPr>
                <a:t> </a:t>
              </a:r>
              <a:r>
                <a:rPr lang="pl-PL" sz="2800" b="1">
                  <a:solidFill>
                    <a:srgbClr val="003F82"/>
                  </a:solidFill>
                  <a:latin typeface="+mj-lt"/>
                </a:rPr>
                <a:t>) -</a:t>
              </a:r>
              <a:r>
                <a:rPr lang="ru-RU" sz="2800" b="1" dirty="0">
                  <a:solidFill>
                    <a:srgbClr val="003F82"/>
                  </a:solidFill>
                  <a:latin typeface="+mj-lt"/>
                </a:rPr>
                <a:t> </a:t>
              </a:r>
              <a:r>
                <a:rPr lang="pl-PL" sz="2800" b="1">
                  <a:solidFill>
                    <a:srgbClr val="003F82"/>
                  </a:solidFill>
                  <a:latin typeface="+mj-lt"/>
                </a:rPr>
                <a:t>1]•100</a:t>
              </a:r>
              <a:r>
                <a:rPr lang="ru-RU" sz="2800" b="1" dirty="0">
                  <a:solidFill>
                    <a:srgbClr val="003F82"/>
                  </a:solidFill>
                  <a:latin typeface="+mj-lt"/>
                </a:rPr>
                <a:t> = 12,68%</a:t>
              </a:r>
            </a:p>
          </p:txBody>
        </p:sp>
        <p:sp>
          <p:nvSpPr>
            <p:cNvPr id="39" name="Rectangle 12"/>
            <p:cNvSpPr>
              <a:spLocks noChangeArrowheads="1"/>
            </p:cNvSpPr>
            <p:nvPr/>
          </p:nvSpPr>
          <p:spPr bwMode="auto">
            <a:xfrm>
              <a:off x="4628438" y="1204992"/>
              <a:ext cx="49559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ts val="0"/>
                </a:spcBef>
                <a:spcAft>
                  <a:spcPts val="800"/>
                </a:spcAft>
              </a:pPr>
              <a:r>
                <a:rPr lang="ru-RU" sz="1600" b="1" dirty="0">
                  <a:solidFill>
                    <a:srgbClr val="003F82"/>
                  </a:solidFill>
                  <a:latin typeface="+mj-lt"/>
                </a:rPr>
                <a:t>12</a:t>
              </a:r>
              <a:endParaRPr lang="en-US" sz="1600" b="1" dirty="0">
                <a:solidFill>
                  <a:srgbClr val="003F82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7675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200" b="1" dirty="0">
                <a:solidFill>
                  <a:srgbClr val="003F82"/>
                </a:solidFill>
                <a:latin typeface="+mn-lt"/>
              </a:rPr>
              <a:t>Эквивалентность процентных ставок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509206" y="1417721"/>
            <a:ext cx="8125588" cy="1453994"/>
            <a:chOff x="564361" y="1116494"/>
            <a:chExt cx="8125588" cy="1453994"/>
          </a:xfrm>
        </p:grpSpPr>
        <p:grpSp>
          <p:nvGrpSpPr>
            <p:cNvPr id="4" name="Группа 3"/>
            <p:cNvGrpSpPr/>
            <p:nvPr/>
          </p:nvGrpSpPr>
          <p:grpSpPr>
            <a:xfrm>
              <a:off x="564361" y="1116494"/>
              <a:ext cx="3632367" cy="1453994"/>
              <a:chOff x="139624" y="1084521"/>
              <a:chExt cx="6335604" cy="2998382"/>
            </a:xfrm>
          </p:grpSpPr>
          <p:sp>
            <p:nvSpPr>
              <p:cNvPr id="15" name="Прямоугольник 14"/>
              <p:cNvSpPr/>
              <p:nvPr/>
            </p:nvSpPr>
            <p:spPr>
              <a:xfrm>
                <a:off x="139624" y="1084521"/>
                <a:ext cx="6335604" cy="2998382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 i="1" dirty="0"/>
              </a:p>
            </p:txBody>
          </p:sp>
          <p:sp>
            <p:nvSpPr>
              <p:cNvPr id="18" name="Прямоугольник 17"/>
              <p:cNvSpPr/>
              <p:nvPr/>
            </p:nvSpPr>
            <p:spPr>
              <a:xfrm>
                <a:off x="457199" y="1201480"/>
                <a:ext cx="5688417" cy="254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95000"/>
                  </a:lnSpc>
                  <a:spcAft>
                    <a:spcPts val="600"/>
                  </a:spcAft>
                </a:pPr>
                <a:r>
                  <a:rPr lang="ru-RU" sz="2000" b="1" dirty="0">
                    <a:solidFill>
                      <a:schemeClr val="bg1"/>
                    </a:solidFill>
                    <a:latin typeface="+mj-lt"/>
                  </a:rPr>
                  <a:t>Номинальная процентная ставка = 12% годовых</a:t>
                </a:r>
              </a:p>
              <a:p>
                <a:pPr>
                  <a:lnSpc>
                    <a:spcPct val="95000"/>
                  </a:lnSpc>
                  <a:spcAft>
                    <a:spcPts val="600"/>
                  </a:spcAft>
                </a:pPr>
                <a:r>
                  <a:rPr lang="ru-RU" sz="2000" b="1" dirty="0">
                    <a:solidFill>
                      <a:schemeClr val="bg1"/>
                    </a:solidFill>
                    <a:latin typeface="+mj-lt"/>
                  </a:rPr>
                  <a:t>Частота процентных выплат = 12 раз в году</a:t>
                </a:r>
              </a:p>
            </p:txBody>
          </p:sp>
        </p:grpSp>
        <p:grpSp>
          <p:nvGrpSpPr>
            <p:cNvPr id="22" name="Группа 21"/>
            <p:cNvGrpSpPr/>
            <p:nvPr/>
          </p:nvGrpSpPr>
          <p:grpSpPr>
            <a:xfrm>
              <a:off x="5057582" y="1116494"/>
              <a:ext cx="3632367" cy="1453994"/>
              <a:chOff x="139624" y="1084521"/>
              <a:chExt cx="6335604" cy="2998382"/>
            </a:xfrm>
          </p:grpSpPr>
          <p:sp>
            <p:nvSpPr>
              <p:cNvPr id="23" name="Прямоугольник 22"/>
              <p:cNvSpPr/>
              <p:nvPr/>
            </p:nvSpPr>
            <p:spPr>
              <a:xfrm>
                <a:off x="139624" y="1084521"/>
                <a:ext cx="6335604" cy="2998382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 i="1" dirty="0"/>
              </a:p>
            </p:txBody>
          </p:sp>
          <p:sp>
            <p:nvSpPr>
              <p:cNvPr id="31" name="Прямоугольник 30"/>
              <p:cNvSpPr/>
              <p:nvPr/>
            </p:nvSpPr>
            <p:spPr>
              <a:xfrm>
                <a:off x="457199" y="1201479"/>
                <a:ext cx="5688417" cy="28666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95000"/>
                  </a:lnSpc>
                  <a:spcAft>
                    <a:spcPts val="1000"/>
                  </a:spcAft>
                </a:pPr>
                <a:r>
                  <a:rPr lang="ru-RU" sz="2000" b="1" dirty="0">
                    <a:solidFill>
                      <a:prstClr val="white"/>
                    </a:solidFill>
                    <a:latin typeface="Calibri"/>
                  </a:rPr>
                  <a:t>Номинальная процентная ставка = 12,68% годовых</a:t>
                </a:r>
              </a:p>
              <a:p>
                <a:pPr lvl="0">
                  <a:lnSpc>
                    <a:spcPct val="95000"/>
                  </a:lnSpc>
                  <a:spcAft>
                    <a:spcPts val="1000"/>
                  </a:spcAft>
                </a:pPr>
                <a:r>
                  <a:rPr lang="ru-RU" sz="2000" b="1" dirty="0">
                    <a:solidFill>
                      <a:prstClr val="white"/>
                    </a:solidFill>
                    <a:latin typeface="Calibri"/>
                  </a:rPr>
                  <a:t>Частота процентных выплат = 1 раз в год</a:t>
                </a:r>
              </a:p>
            </p:txBody>
          </p:sp>
        </p:grpSp>
        <p:sp>
          <p:nvSpPr>
            <p:cNvPr id="5" name="Равно 4"/>
            <p:cNvSpPr/>
            <p:nvPr/>
          </p:nvSpPr>
          <p:spPr>
            <a:xfrm>
              <a:off x="4281789" y="1591825"/>
              <a:ext cx="719882" cy="552893"/>
            </a:xfrm>
            <a:prstGeom prst="mathEqual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45347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200" b="1" dirty="0">
                <a:solidFill>
                  <a:srgbClr val="003F82"/>
                </a:solidFill>
                <a:latin typeface="+mn-lt"/>
              </a:rPr>
              <a:t>Номинальные и эффективные процентные ставки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5749416"/>
              </p:ext>
            </p:extLst>
          </p:nvPr>
        </p:nvGraphicFramePr>
        <p:xfrm>
          <a:off x="2088828" y="1335418"/>
          <a:ext cx="4966344" cy="2362200"/>
        </p:xfrm>
        <a:graphic>
          <a:graphicData uri="http://schemas.openxmlformats.org/drawingml/2006/table">
            <a:tbl>
              <a:tblPr/>
              <a:tblGrid>
                <a:gridCol w="186754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747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747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747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747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600075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Количество процентных выплат в году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Номинальные процентные ставки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81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5,06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10,25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15,56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5,09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10,38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15,87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21,55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5,12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10,47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16,08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21,94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365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5,13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10,52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16,18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22,13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3995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200" b="1" dirty="0">
                <a:solidFill>
                  <a:srgbClr val="003F82"/>
                </a:solidFill>
                <a:latin typeface="+mn-lt"/>
              </a:rPr>
              <a:t>Текущие платежи по кредиту и облигационному займу 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grpSp>
        <p:nvGrpSpPr>
          <p:cNvPr id="26" name="Группа 25"/>
          <p:cNvGrpSpPr/>
          <p:nvPr/>
        </p:nvGrpSpPr>
        <p:grpSpPr>
          <a:xfrm>
            <a:off x="2069409" y="1645459"/>
            <a:ext cx="5005182" cy="1830724"/>
            <a:chOff x="680485" y="1215656"/>
            <a:chExt cx="3870250" cy="1830724"/>
          </a:xfrm>
        </p:grpSpPr>
        <p:sp>
          <p:nvSpPr>
            <p:cNvPr id="27" name="Прямоугольник 26"/>
            <p:cNvSpPr/>
            <p:nvPr/>
          </p:nvSpPr>
          <p:spPr>
            <a:xfrm>
              <a:off x="680485" y="1215656"/>
              <a:ext cx="3870250" cy="45365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/>
                <a:t>Облигационный заем</a:t>
              </a:r>
            </a:p>
          </p:txBody>
        </p:sp>
        <p:grpSp>
          <p:nvGrpSpPr>
            <p:cNvPr id="28" name="Группа 27"/>
            <p:cNvGrpSpPr/>
            <p:nvPr/>
          </p:nvGrpSpPr>
          <p:grpSpPr>
            <a:xfrm>
              <a:off x="680485" y="1714380"/>
              <a:ext cx="3870250" cy="1332000"/>
              <a:chOff x="680485" y="1714380"/>
              <a:chExt cx="3870250" cy="1332000"/>
            </a:xfrm>
          </p:grpSpPr>
          <p:sp>
            <p:nvSpPr>
              <p:cNvPr id="29" name="Прямоугольник 28"/>
              <p:cNvSpPr/>
              <p:nvPr/>
            </p:nvSpPr>
            <p:spPr>
              <a:xfrm>
                <a:off x="680485" y="1714380"/>
                <a:ext cx="3870250" cy="13320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>
                  <a:lnSpc>
                    <a:spcPct val="110000"/>
                  </a:lnSpc>
                </a:pPr>
                <a:endParaRPr lang="ru-RU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0" name="Rectangle 12"/>
              <p:cNvSpPr>
                <a:spLocks noChangeArrowheads="1"/>
              </p:cNvSpPr>
              <p:nvPr/>
            </p:nvSpPr>
            <p:spPr bwMode="auto">
              <a:xfrm>
                <a:off x="705737" y="1749776"/>
                <a:ext cx="3844997" cy="12152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ru-RU" sz="1600" b="1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Текущие платежи</a:t>
                </a:r>
              </a:p>
              <a:p>
                <a:pPr marL="171450" indent="-171450">
                  <a:lnSpc>
                    <a:spcPct val="114000"/>
                  </a:lnSpc>
                  <a:buFont typeface="Arial" pitchFamily="34" charset="0"/>
                  <a:buChar char="•"/>
                </a:pPr>
                <a:r>
                  <a:rPr lang="ru-RU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Купонные выплаты ~ 8% (купонные платежи являются, как правило, полугодовыми)</a:t>
                </a:r>
              </a:p>
              <a:p>
                <a:pPr marL="171450" indent="-171450">
                  <a:lnSpc>
                    <a:spcPct val="114000"/>
                  </a:lnSpc>
                  <a:buFont typeface="Arial" pitchFamily="34" charset="0"/>
                  <a:buChar char="•"/>
                </a:pPr>
                <a:r>
                  <a:rPr lang="ru-RU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Эффективная процентная ставка = 8,16% годовых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20683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200" b="1" dirty="0">
                <a:solidFill>
                  <a:srgbClr val="003F82"/>
                </a:solidFill>
                <a:latin typeface="+mn-lt"/>
              </a:rPr>
              <a:t>Вопросы и задания для самопроверки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204769" y="1125544"/>
            <a:ext cx="7475593" cy="1646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600"/>
              </a:spcAft>
              <a:buAutoNum type="arabicPeriod"/>
            </a:pPr>
            <a:r>
              <a:rPr lang="en-GB" sz="1600" dirty="0" err="1" smtClean="0">
                <a:solidFill>
                  <a:srgbClr val="003F82"/>
                </a:solidFill>
                <a:latin typeface="+mj-lt"/>
              </a:rPr>
              <a:t>Yillik</a:t>
            </a:r>
            <a:r>
              <a:rPr lang="en-GB" sz="1600" dirty="0" smtClean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8%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kupon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bilan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chiqarilgan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,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har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yarim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yilda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bir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marta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kuponlarni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to'lash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shartli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obligatsiyalar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bo'yicha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samarali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foiz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stavkasini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aniqlang</a:t>
            </a:r>
            <a:r>
              <a:rPr lang="en-GB" sz="1600" dirty="0" smtClean="0">
                <a:solidFill>
                  <a:srgbClr val="003F82"/>
                </a:solidFill>
                <a:latin typeface="+mj-lt"/>
              </a:rPr>
              <a:t>.</a:t>
            </a:r>
            <a:endParaRPr lang="uz-Latn-UZ" sz="1600" dirty="0" smtClean="0">
              <a:solidFill>
                <a:srgbClr val="003F82"/>
              </a:solidFill>
              <a:latin typeface="+mj-lt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sz="1600" dirty="0" smtClean="0">
                <a:solidFill>
                  <a:srgbClr val="003F82"/>
                </a:solidFill>
                <a:latin typeface="+mj-lt"/>
              </a:rPr>
              <a:t>Ответ </a:t>
            </a:r>
            <a:r>
              <a:rPr lang="ru-RU" sz="1600" dirty="0">
                <a:solidFill>
                  <a:srgbClr val="003F82"/>
                </a:solidFill>
                <a:latin typeface="+mj-lt"/>
              </a:rPr>
              <a:t>= _____</a:t>
            </a:r>
            <a:br>
              <a:rPr lang="ru-RU" sz="1600" dirty="0">
                <a:solidFill>
                  <a:srgbClr val="003F82"/>
                </a:solidFill>
                <a:latin typeface="+mj-lt"/>
              </a:rPr>
            </a:br>
            <a:r>
              <a:rPr lang="ru-RU" sz="1600" dirty="0">
                <a:solidFill>
                  <a:srgbClr val="003F82"/>
                </a:solidFill>
                <a:latin typeface="+mj-lt"/>
              </a:rPr>
              <a:t/>
            </a:r>
            <a:br>
              <a:rPr lang="ru-RU" sz="1600" dirty="0">
                <a:solidFill>
                  <a:srgbClr val="003F82"/>
                </a:solidFill>
                <a:latin typeface="+mj-lt"/>
              </a:rPr>
            </a:br>
            <a:r>
              <a:rPr lang="ru-RU" sz="1600" dirty="0">
                <a:solidFill>
                  <a:srgbClr val="003F82"/>
                </a:solidFill>
                <a:latin typeface="+mj-lt"/>
              </a:rPr>
              <a:t>2. </a:t>
            </a:r>
            <a:r>
              <a:rPr lang="uz-Latn-UZ" sz="1600" dirty="0">
                <a:solidFill>
                  <a:srgbClr val="003F82"/>
                </a:solidFill>
                <a:latin typeface="+mj-lt"/>
              </a:rPr>
              <a:t>T</a:t>
            </a:r>
            <a:r>
              <a:rPr lang="en-GB" sz="1600" dirty="0" err="1" smtClean="0">
                <a:solidFill>
                  <a:srgbClr val="003F82"/>
                </a:solidFill>
                <a:latin typeface="+mj-lt"/>
              </a:rPr>
              <a:t>o'g'ri</a:t>
            </a:r>
            <a:r>
              <a:rPr lang="en-GB" sz="1600" dirty="0" smtClean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javobni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+mj-lt"/>
              </a:rPr>
              <a:t>ko'rsating</a:t>
            </a:r>
            <a:r>
              <a:rPr lang="en-GB" sz="1600" dirty="0">
                <a:solidFill>
                  <a:srgbClr val="003F82"/>
                </a:solidFill>
                <a:latin typeface="+mj-lt"/>
              </a:rPr>
              <a:t>.</a:t>
            </a:r>
            <a:r>
              <a:rPr lang="ru-RU" sz="1600" dirty="0">
                <a:solidFill>
                  <a:srgbClr val="003F82"/>
                </a:solidFill>
                <a:latin typeface="+mj-lt"/>
              </a:rPr>
              <a:t/>
            </a:r>
            <a:br>
              <a:rPr lang="ru-RU" sz="1600" dirty="0">
                <a:solidFill>
                  <a:srgbClr val="003F82"/>
                </a:solidFill>
                <a:latin typeface="+mj-lt"/>
              </a:rPr>
            </a:br>
            <a:endParaRPr lang="ru-RU" sz="1600" dirty="0">
              <a:solidFill>
                <a:srgbClr val="003F82"/>
              </a:solidFill>
              <a:latin typeface="+mj-lt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2238299"/>
              </p:ext>
            </p:extLst>
          </p:nvPr>
        </p:nvGraphicFramePr>
        <p:xfrm>
          <a:off x="336587" y="2575477"/>
          <a:ext cx="7343775" cy="2072480"/>
        </p:xfrm>
        <a:graphic>
          <a:graphicData uri="http://schemas.openxmlformats.org/drawingml/2006/table">
            <a:tbl>
              <a:tblPr firstRow="1" bandRow="1"/>
              <a:tblGrid>
                <a:gridCol w="61918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5196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339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kern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Samarali</a:t>
                      </a:r>
                      <a:r>
                        <a:rPr lang="en-GB" sz="1600" b="0" kern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600" b="0" kern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foiz</a:t>
                      </a:r>
                      <a:r>
                        <a:rPr lang="en-GB" sz="1600" b="0" kern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600" b="0" kern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stavkasi</a:t>
                      </a:r>
                      <a:r>
                        <a:rPr lang="en-GB" sz="1600" b="0" kern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600" b="0" kern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har</a:t>
                      </a:r>
                      <a:r>
                        <a:rPr lang="en-GB" sz="1600" b="0" kern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600" b="0" kern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doim</a:t>
                      </a:r>
                      <a:r>
                        <a:rPr lang="en-GB" sz="1600" b="0" kern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nominal </a:t>
                      </a:r>
                      <a:r>
                        <a:rPr lang="en-GB" sz="1600" b="0" kern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foiz</a:t>
                      </a:r>
                      <a:r>
                        <a:rPr lang="en-GB" sz="1600" b="0" kern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600" b="0" kern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stavkasidan</a:t>
                      </a:r>
                      <a:r>
                        <a:rPr lang="en-GB" sz="1600" b="0" kern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past </a:t>
                      </a:r>
                      <a:r>
                        <a:rPr lang="en-GB" sz="1600" b="0" kern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bo'ladi</a:t>
                      </a:r>
                      <a:endParaRPr lang="ru-RU" sz="1800" b="0" kern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0" marB="45700">
                    <a:lnL w="12700" cmpd="sng">
                      <a:solidFill>
                        <a:srgbClr val="2D2DB9"/>
                      </a:solidFill>
                    </a:lnL>
                    <a:lnR w="12700" cmpd="sng">
                      <a:solidFill>
                        <a:srgbClr val="2D2DB9"/>
                      </a:solidFill>
                    </a:lnR>
                    <a:lnT w="12700" cmpd="sng">
                      <a:solidFill>
                        <a:srgbClr val="2D2DB9"/>
                      </a:solidFill>
                    </a:lnT>
                    <a:lnB w="127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endParaRPr lang="ru-RU" sz="1400" b="0" dirty="0"/>
                    </a:p>
                  </a:txBody>
                  <a:tcPr marL="91427" marR="91427" marT="45712" marB="45712">
                    <a:lnL w="12700" cap="flat" cmpd="sng" algn="ctr">
                      <a:solidFill>
                        <a:srgbClr val="2D2D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2D2DB9"/>
                      </a:solidFill>
                    </a:lnR>
                    <a:lnT w="12700" cmpd="sng">
                      <a:solidFill>
                        <a:srgbClr val="2D2DB9"/>
                      </a:solidFill>
                    </a:lnT>
                    <a:lnB w="127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9856">
                <a:tc>
                  <a:txBody>
                    <a:bodyPr/>
                    <a:lstStyle/>
                    <a:p>
                      <a:r>
                        <a:rPr lang="en-GB" sz="1600" b="0" kern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Samarali</a:t>
                      </a:r>
                      <a:r>
                        <a:rPr lang="en-GB" sz="1600" b="0" kern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600" b="0" kern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foiz</a:t>
                      </a:r>
                      <a:r>
                        <a:rPr lang="en-GB" sz="1600" b="0" kern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600" b="0" kern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stavkasi</a:t>
                      </a:r>
                      <a:r>
                        <a:rPr lang="en-GB" sz="1600" b="0" kern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nominal </a:t>
                      </a:r>
                      <a:r>
                        <a:rPr lang="en-GB" sz="1600" b="0" kern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foiz</a:t>
                      </a:r>
                      <a:r>
                        <a:rPr lang="en-GB" sz="1600" b="0" kern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600" b="0" kern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stavkasidan</a:t>
                      </a:r>
                      <a:r>
                        <a:rPr lang="en-GB" sz="1600" b="0" kern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600" b="0" kern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katta</a:t>
                      </a:r>
                      <a:r>
                        <a:rPr lang="en-GB" sz="1600" b="0" kern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600" b="0" kern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yoki</a:t>
                      </a:r>
                      <a:r>
                        <a:rPr lang="en-GB" sz="1600" b="0" kern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600" b="0" kern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unga</a:t>
                      </a:r>
                      <a:r>
                        <a:rPr lang="en-GB" sz="1600" b="0" kern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600" b="0" kern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teng</a:t>
                      </a:r>
                      <a:endParaRPr lang="ru-RU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0" marB="45700">
                    <a:lnL w="12700" cmpd="sng">
                      <a:solidFill>
                        <a:srgbClr val="2D2DB9"/>
                      </a:solidFill>
                    </a:lnL>
                    <a:lnR w="12700" cmpd="sng">
                      <a:solidFill>
                        <a:srgbClr val="2D2DB9"/>
                      </a:solidFill>
                    </a:lnR>
                    <a:lnT w="12700" cmpd="sng">
                      <a:solidFill>
                        <a:srgbClr val="2D2DB9"/>
                      </a:solidFill>
                    </a:lnT>
                    <a:lnB w="127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endParaRPr lang="ru-RU" sz="1400" b="0" dirty="0"/>
                    </a:p>
                  </a:txBody>
                  <a:tcPr marL="91427" marR="91427" marT="45712" marB="45712">
                    <a:lnL w="12700" cap="flat" cmpd="sng" algn="ctr">
                      <a:solidFill>
                        <a:srgbClr val="2D2D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2D2DB9"/>
                      </a:solidFill>
                    </a:lnR>
                    <a:lnT w="12700" cmpd="sng">
                      <a:solidFill>
                        <a:srgbClr val="2D2DB9"/>
                      </a:solidFill>
                    </a:lnT>
                    <a:lnB w="127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94049">
                <a:tc>
                  <a:txBody>
                    <a:bodyPr/>
                    <a:lstStyle/>
                    <a:p>
                      <a:r>
                        <a:rPr lang="en-GB" sz="1600" b="0" kern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Samarali</a:t>
                      </a:r>
                      <a:r>
                        <a:rPr lang="en-GB" sz="1600" b="0" kern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600" b="0" kern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foiz</a:t>
                      </a:r>
                      <a:r>
                        <a:rPr lang="en-GB" sz="1600" b="0" kern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600" b="0" kern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stavkasi</a:t>
                      </a:r>
                      <a:r>
                        <a:rPr lang="en-GB" sz="1600" b="0" kern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600" b="0" kern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har</a:t>
                      </a:r>
                      <a:r>
                        <a:rPr lang="en-GB" sz="1600" b="0" kern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600" b="0" kern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doim</a:t>
                      </a:r>
                      <a:r>
                        <a:rPr lang="en-GB" sz="1600" b="0" kern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nominal </a:t>
                      </a:r>
                      <a:r>
                        <a:rPr lang="en-GB" sz="1600" b="0" kern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foiz</a:t>
                      </a:r>
                      <a:r>
                        <a:rPr lang="en-GB" sz="1600" b="0" kern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600" b="0" kern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stavkasidan</a:t>
                      </a:r>
                      <a:r>
                        <a:rPr lang="en-GB" sz="1600" b="0" kern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600" b="0" kern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yuqori</a:t>
                      </a:r>
                      <a:r>
                        <a:rPr lang="en-GB" sz="1600" b="0" kern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600" b="0" kern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bo'ladi</a:t>
                      </a:r>
                      <a:endParaRPr lang="ru-RU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0" marB="45700">
                    <a:lnL w="12700" cmpd="sng">
                      <a:solidFill>
                        <a:srgbClr val="2D2DB9"/>
                      </a:solidFill>
                    </a:lnL>
                    <a:lnR w="12700" cmpd="sng">
                      <a:solidFill>
                        <a:srgbClr val="2D2DB9"/>
                      </a:solidFill>
                    </a:lnR>
                    <a:lnT w="12700" cmpd="sng">
                      <a:solidFill>
                        <a:srgbClr val="2D2DB9"/>
                      </a:solidFill>
                    </a:lnT>
                    <a:lnB w="127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endParaRPr lang="ru-RU" sz="1400" b="0" dirty="0"/>
                    </a:p>
                  </a:txBody>
                  <a:tcPr marL="91427" marR="91427" marT="45712" marB="45712">
                    <a:lnL w="12700" cap="flat" cmpd="sng" algn="ctr">
                      <a:solidFill>
                        <a:srgbClr val="2D2D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2D2DB9"/>
                      </a:solidFill>
                    </a:lnR>
                    <a:lnT w="12700" cmpd="sng">
                      <a:solidFill>
                        <a:srgbClr val="2D2DB9"/>
                      </a:solidFill>
                    </a:lnT>
                    <a:lnB w="127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44447">
                <a:tc>
                  <a:txBody>
                    <a:bodyPr/>
                    <a:lstStyle/>
                    <a:p>
                      <a:r>
                        <a:rPr lang="en-GB" sz="1600" b="0" kern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Samarali</a:t>
                      </a:r>
                      <a:r>
                        <a:rPr lang="en-GB" sz="1600" b="0" kern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600" b="0" kern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foiz</a:t>
                      </a:r>
                      <a:r>
                        <a:rPr lang="en-GB" sz="1600" b="0" kern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600" b="0" kern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stavkasi</a:t>
                      </a:r>
                      <a:r>
                        <a:rPr lang="en-GB" sz="1600" b="0" kern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600" b="0" kern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nominalga</a:t>
                      </a:r>
                      <a:r>
                        <a:rPr lang="en-GB" sz="1600" b="0" kern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600" b="0" kern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teng</a:t>
                      </a:r>
                      <a:r>
                        <a:rPr lang="en-GB" sz="1600" b="0" kern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600" b="0" kern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bo'lishi</a:t>
                      </a:r>
                      <a:r>
                        <a:rPr lang="en-GB" sz="1600" b="0" kern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600" b="0" kern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mumkin</a:t>
                      </a:r>
                      <a:endParaRPr lang="ru-RU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0" marB="45700">
                    <a:lnL w="12700" cmpd="sng">
                      <a:solidFill>
                        <a:srgbClr val="2D2DB9"/>
                      </a:solidFill>
                    </a:lnL>
                    <a:lnR w="12700" cmpd="sng">
                      <a:solidFill>
                        <a:srgbClr val="2D2DB9"/>
                      </a:solidFill>
                    </a:lnR>
                    <a:lnT w="12700" cmpd="sng">
                      <a:solidFill>
                        <a:srgbClr val="2D2DB9"/>
                      </a:solidFill>
                    </a:lnT>
                    <a:lnB w="127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endParaRPr lang="ru-RU" sz="1400" b="0" dirty="0"/>
                    </a:p>
                  </a:txBody>
                  <a:tcPr marL="91427" marR="91427" marT="45712" marB="45712">
                    <a:lnL w="12700" cap="flat" cmpd="sng" algn="ctr">
                      <a:solidFill>
                        <a:srgbClr val="2D2D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2D2DB9"/>
                      </a:solidFill>
                    </a:lnR>
                    <a:lnT w="12700" cmpd="sng">
                      <a:solidFill>
                        <a:srgbClr val="2D2DB9"/>
                      </a:solidFill>
                    </a:lnT>
                    <a:lnB w="127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6017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200" b="1" dirty="0">
                <a:solidFill>
                  <a:srgbClr val="003F82"/>
                </a:solidFill>
                <a:latin typeface="+mn-lt"/>
              </a:rPr>
              <a:t>Сюжет 5. Сравнительный анализ затрат по обслуживанию кредита и облигационного займа 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2468130" y="1141228"/>
            <a:ext cx="4207741" cy="3433632"/>
            <a:chOff x="680485" y="1215656"/>
            <a:chExt cx="3870250" cy="3433632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680485" y="1215656"/>
              <a:ext cx="3870250" cy="45365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/>
                <a:t>Банковский кредит</a:t>
              </a:r>
            </a:p>
          </p:txBody>
        </p:sp>
        <p:grpSp>
          <p:nvGrpSpPr>
            <p:cNvPr id="2" name="Группа 1"/>
            <p:cNvGrpSpPr/>
            <p:nvPr/>
          </p:nvGrpSpPr>
          <p:grpSpPr>
            <a:xfrm>
              <a:off x="680485" y="1714381"/>
              <a:ext cx="3870250" cy="2934907"/>
              <a:chOff x="680485" y="1714381"/>
              <a:chExt cx="3870250" cy="2934907"/>
            </a:xfrm>
          </p:grpSpPr>
          <p:sp>
            <p:nvSpPr>
              <p:cNvPr id="16" name="Прямоугольник 15"/>
              <p:cNvSpPr/>
              <p:nvPr/>
            </p:nvSpPr>
            <p:spPr>
              <a:xfrm>
                <a:off x="680485" y="1714381"/>
                <a:ext cx="3870250" cy="2934907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>
                  <a:lnSpc>
                    <a:spcPct val="110000"/>
                  </a:lnSpc>
                </a:pPr>
                <a:endParaRPr lang="ru-RU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7" name="Rectangle 12"/>
              <p:cNvSpPr>
                <a:spLocks noChangeArrowheads="1"/>
              </p:cNvSpPr>
              <p:nvPr/>
            </p:nvSpPr>
            <p:spPr bwMode="auto">
              <a:xfrm>
                <a:off x="705737" y="1749776"/>
                <a:ext cx="3844997" cy="26027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ru-RU" sz="1600" b="1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Текущие платежи</a:t>
                </a:r>
              </a:p>
              <a:p>
                <a:pPr marL="171450" indent="-171450">
                  <a:lnSpc>
                    <a:spcPct val="114000"/>
                  </a:lnSpc>
                  <a:buFont typeface="Arial" pitchFamily="34" charset="0"/>
                  <a:buChar char="•"/>
                </a:pPr>
                <a:r>
                  <a:rPr lang="ru-RU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Процентные платежи  (эффективная процентная ставка) </a:t>
                </a:r>
                <a:r>
                  <a:rPr lang="ru-RU" sz="2400" b="1" baseline="-1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~</a:t>
                </a:r>
                <a:r>
                  <a:rPr lang="ru-RU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 12,68%</a:t>
                </a:r>
              </a:p>
              <a:p>
                <a:pPr>
                  <a:lnSpc>
                    <a:spcPct val="114000"/>
                  </a:lnSpc>
                </a:pPr>
                <a:r>
                  <a:rPr lang="ru-RU" sz="1600" b="1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Единовременные расходы </a:t>
                </a:r>
                <a:r>
                  <a:rPr lang="ru-RU" sz="2400" b="1" baseline="-10000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Calibri"/>
                  </a:rPr>
                  <a:t>~</a:t>
                </a:r>
                <a:r>
                  <a:rPr lang="ru-RU" sz="1600" b="1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 1,2-1,5%</a:t>
                </a:r>
              </a:p>
              <a:p>
                <a:pPr marL="171450" indent="-171450">
                  <a:lnSpc>
                    <a:spcPct val="114000"/>
                  </a:lnSpc>
                  <a:buFont typeface="Arial" pitchFamily="34" charset="0"/>
                  <a:buChar char="•"/>
                </a:pPr>
                <a:r>
                  <a:rPr lang="ru-RU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Залог (оценка, страхование, регистрация и др.)</a:t>
                </a:r>
              </a:p>
              <a:p>
                <a:pPr marL="171450" indent="-171450">
                  <a:lnSpc>
                    <a:spcPct val="114000"/>
                  </a:lnSpc>
                  <a:buFont typeface="Arial" pitchFamily="34" charset="0"/>
                  <a:buChar char="•"/>
                </a:pPr>
                <a:r>
                  <a:rPr lang="ru-RU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Комиссии банка (за открытие счета, за ведение счета и др.)</a:t>
                </a:r>
              </a:p>
              <a:p>
                <a:pPr marL="171450" indent="-171450">
                  <a:lnSpc>
                    <a:spcPct val="114000"/>
                  </a:lnSpc>
                  <a:buFont typeface="Arial" pitchFamily="34" charset="0"/>
                  <a:buChar char="•"/>
                </a:pPr>
                <a:r>
                  <a:rPr lang="ru-RU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Расходы по оформлению проекта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25302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200" b="1" dirty="0">
                <a:solidFill>
                  <a:srgbClr val="003F82"/>
                </a:solidFill>
                <a:latin typeface="+mn-lt"/>
              </a:rPr>
              <a:t>Сюжет 5. Сравнительный анализ затрат по обслуживанию кредита и облигационного займа 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grpSp>
        <p:nvGrpSpPr>
          <p:cNvPr id="26" name="Группа 25"/>
          <p:cNvGrpSpPr/>
          <p:nvPr/>
        </p:nvGrpSpPr>
        <p:grpSpPr>
          <a:xfrm>
            <a:off x="2468130" y="1141228"/>
            <a:ext cx="4207741" cy="3433632"/>
            <a:chOff x="680485" y="1215656"/>
            <a:chExt cx="3870250" cy="3433632"/>
          </a:xfrm>
        </p:grpSpPr>
        <p:sp>
          <p:nvSpPr>
            <p:cNvPr id="27" name="Прямоугольник 26"/>
            <p:cNvSpPr/>
            <p:nvPr/>
          </p:nvSpPr>
          <p:spPr>
            <a:xfrm>
              <a:off x="680485" y="1215656"/>
              <a:ext cx="3870250" cy="45365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/>
                <a:t>Облигационный заем</a:t>
              </a:r>
            </a:p>
          </p:txBody>
        </p:sp>
        <p:grpSp>
          <p:nvGrpSpPr>
            <p:cNvPr id="28" name="Группа 27"/>
            <p:cNvGrpSpPr/>
            <p:nvPr/>
          </p:nvGrpSpPr>
          <p:grpSpPr>
            <a:xfrm>
              <a:off x="680485" y="1714381"/>
              <a:ext cx="3870250" cy="2934907"/>
              <a:chOff x="680485" y="1714381"/>
              <a:chExt cx="3870250" cy="2934907"/>
            </a:xfrm>
          </p:grpSpPr>
          <p:sp>
            <p:nvSpPr>
              <p:cNvPr id="29" name="Прямоугольник 28"/>
              <p:cNvSpPr/>
              <p:nvPr/>
            </p:nvSpPr>
            <p:spPr>
              <a:xfrm>
                <a:off x="680485" y="1714381"/>
                <a:ext cx="3870250" cy="2934907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>
                  <a:lnSpc>
                    <a:spcPct val="110000"/>
                  </a:lnSpc>
                </a:pPr>
                <a:endParaRPr lang="ru-RU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0" name="Rectangle 12"/>
              <p:cNvSpPr>
                <a:spLocks noChangeArrowheads="1"/>
              </p:cNvSpPr>
              <p:nvPr/>
            </p:nvSpPr>
            <p:spPr bwMode="auto">
              <a:xfrm>
                <a:off x="705737" y="1749776"/>
                <a:ext cx="3844997" cy="28995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ru-RU" sz="1600" b="1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Текущие платежи</a:t>
                </a:r>
              </a:p>
              <a:p>
                <a:pPr marL="171450" indent="-171450">
                  <a:lnSpc>
                    <a:spcPct val="114000"/>
                  </a:lnSpc>
                  <a:buFont typeface="Arial" pitchFamily="34" charset="0"/>
                  <a:buChar char="•"/>
                </a:pPr>
                <a:r>
                  <a:rPr lang="ru-RU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Купонные выплаты (эффективная процентная ставка) </a:t>
                </a:r>
                <a:r>
                  <a:rPr lang="ru-RU" sz="2400" b="1" baseline="-1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~</a:t>
                </a:r>
                <a:r>
                  <a:rPr lang="ru-RU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 8,16%</a:t>
                </a:r>
              </a:p>
              <a:p>
                <a:pPr>
                  <a:lnSpc>
                    <a:spcPct val="114000"/>
                  </a:lnSpc>
                </a:pPr>
                <a:r>
                  <a:rPr lang="ru-RU" sz="1600" b="1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Единовременные расходы </a:t>
                </a:r>
                <a:r>
                  <a:rPr lang="ru-RU" sz="2400" b="1" baseline="-10000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Calibri"/>
                  </a:rPr>
                  <a:t>~</a:t>
                </a:r>
                <a:r>
                  <a:rPr lang="ru-RU" sz="1600" b="1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 1,5-2,0%</a:t>
                </a:r>
              </a:p>
              <a:p>
                <a:pPr marL="171450" indent="-171450">
                  <a:lnSpc>
                    <a:spcPct val="114000"/>
                  </a:lnSpc>
                  <a:buFont typeface="Arial" pitchFamily="34" charset="0"/>
                  <a:buChar char="•"/>
                </a:pPr>
                <a:r>
                  <a:rPr lang="ru-RU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Организатор выпуска</a:t>
                </a:r>
              </a:p>
              <a:p>
                <a:pPr marL="171450" indent="-171450">
                  <a:lnSpc>
                    <a:spcPct val="114000"/>
                  </a:lnSpc>
                  <a:buFont typeface="Arial" pitchFamily="34" charset="0"/>
                  <a:buChar char="•"/>
                </a:pPr>
                <a:r>
                  <a:rPr lang="ru-RU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Андеррайтер</a:t>
                </a:r>
              </a:p>
              <a:p>
                <a:pPr marL="171450" indent="-171450">
                  <a:lnSpc>
                    <a:spcPct val="114000"/>
                  </a:lnSpc>
                  <a:buFont typeface="Arial" pitchFamily="34" charset="0"/>
                  <a:buChar char="•"/>
                </a:pPr>
                <a:r>
                  <a:rPr lang="ru-RU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Реклама</a:t>
                </a:r>
              </a:p>
              <a:p>
                <a:pPr marL="171450" indent="-171450">
                  <a:lnSpc>
                    <a:spcPct val="114000"/>
                  </a:lnSpc>
                  <a:buFont typeface="Arial" pitchFamily="34" charset="0"/>
                  <a:buChar char="•"/>
                </a:pPr>
                <a:r>
                  <a:rPr lang="ru-RU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Госпошлина</a:t>
                </a:r>
              </a:p>
              <a:p>
                <a:pPr marL="171450" indent="-171450">
                  <a:lnSpc>
                    <a:spcPct val="114000"/>
                  </a:lnSpc>
                  <a:buFont typeface="Arial" pitchFamily="34" charset="0"/>
                  <a:buChar char="•"/>
                </a:pPr>
                <a:r>
                  <a:rPr lang="ru-RU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Комиссия биржи</a:t>
                </a:r>
              </a:p>
              <a:p>
                <a:pPr marL="171450" indent="-171450">
                  <a:lnSpc>
                    <a:spcPct val="114000"/>
                  </a:lnSpc>
                  <a:buFont typeface="Arial" pitchFamily="34" charset="0"/>
                  <a:buChar char="•"/>
                </a:pPr>
                <a:r>
                  <a:rPr lang="ru-RU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Комиссия депозитария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78682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200" b="1" dirty="0">
                <a:solidFill>
                  <a:srgbClr val="003F82"/>
                </a:solidFill>
                <a:latin typeface="+mn-lt"/>
              </a:rPr>
              <a:t>Стоимость обслуживания облигационного займа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2031174" y="1477926"/>
            <a:ext cx="5081652" cy="2700669"/>
            <a:chOff x="139623" y="1084521"/>
            <a:chExt cx="7391588" cy="4254700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39623" y="1084521"/>
              <a:ext cx="7391588" cy="4254700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i="1" dirty="0"/>
            </a:p>
          </p:txBody>
        </p:sp>
        <p:sp>
          <p:nvSpPr>
            <p:cNvPr id="2" name="Прямоугольник 1"/>
            <p:cNvSpPr/>
            <p:nvPr/>
          </p:nvSpPr>
          <p:spPr>
            <a:xfrm>
              <a:off x="308713" y="1223867"/>
              <a:ext cx="7083308" cy="35153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>
                <a:lnSpc>
                  <a:spcPct val="95000"/>
                </a:lnSpc>
                <a:spcAft>
                  <a:spcPts val="600"/>
                </a:spcAft>
                <a:buFont typeface="Arial" pitchFamily="34" charset="0"/>
                <a:buChar char="•"/>
              </a:pPr>
              <a:r>
                <a:rPr lang="ru-RU" sz="2000" b="1" dirty="0">
                  <a:solidFill>
                    <a:schemeClr val="bg1"/>
                  </a:solidFill>
                  <a:latin typeface="+mj-lt"/>
                </a:rPr>
                <a:t>Организатор выпуска </a:t>
              </a:r>
              <a:r>
                <a:rPr lang="ru-RU" sz="2400" b="1" baseline="-10000" dirty="0">
                  <a:solidFill>
                    <a:schemeClr val="bg1"/>
                  </a:solidFill>
                  <a:latin typeface="+mj-lt"/>
                </a:rPr>
                <a:t>~</a:t>
              </a:r>
              <a:r>
                <a:rPr lang="ru-RU" sz="2000" b="1" dirty="0">
                  <a:solidFill>
                    <a:schemeClr val="bg1"/>
                  </a:solidFill>
                  <a:latin typeface="+mj-lt"/>
                </a:rPr>
                <a:t> 0,5-0,8%</a:t>
              </a:r>
            </a:p>
            <a:p>
              <a:pPr marL="342900" indent="-342900">
                <a:lnSpc>
                  <a:spcPct val="95000"/>
                </a:lnSpc>
                <a:spcAft>
                  <a:spcPts val="600"/>
                </a:spcAft>
                <a:buFont typeface="Arial" pitchFamily="34" charset="0"/>
                <a:buChar char="•"/>
              </a:pPr>
              <a:r>
                <a:rPr lang="ru-RU" sz="2000" b="1" dirty="0">
                  <a:solidFill>
                    <a:schemeClr val="bg1"/>
                  </a:solidFill>
                  <a:latin typeface="+mj-lt"/>
                </a:rPr>
                <a:t>Андеррайтер </a:t>
              </a:r>
              <a:r>
                <a:rPr lang="ru-RU" sz="2400" b="1" baseline="-10000" dirty="0">
                  <a:solidFill>
                    <a:prstClr val="white"/>
                  </a:solidFill>
                  <a:latin typeface="Calibri"/>
                </a:rPr>
                <a:t>~</a:t>
              </a:r>
              <a:r>
                <a:rPr lang="ru-RU" sz="2000" b="1" dirty="0">
                  <a:solidFill>
                    <a:schemeClr val="bg1"/>
                  </a:solidFill>
                  <a:latin typeface="+mj-lt"/>
                </a:rPr>
                <a:t> 0,2-0,6%</a:t>
              </a:r>
            </a:p>
            <a:p>
              <a:pPr marL="342900" indent="-342900">
                <a:lnSpc>
                  <a:spcPct val="95000"/>
                </a:lnSpc>
                <a:spcAft>
                  <a:spcPts val="600"/>
                </a:spcAft>
                <a:buFont typeface="Arial" pitchFamily="34" charset="0"/>
                <a:buChar char="•"/>
              </a:pPr>
              <a:r>
                <a:rPr lang="ru-RU" sz="2000" b="1" dirty="0">
                  <a:solidFill>
                    <a:schemeClr val="bg1"/>
                  </a:solidFill>
                  <a:latin typeface="+mj-lt"/>
                </a:rPr>
                <a:t>Расходы на рекламу и роуд-шоу </a:t>
              </a:r>
              <a:r>
                <a:rPr lang="ru-RU" sz="2400" b="1" baseline="-10000" dirty="0">
                  <a:solidFill>
                    <a:prstClr val="white"/>
                  </a:solidFill>
                  <a:latin typeface="Calibri"/>
                </a:rPr>
                <a:t>~</a:t>
              </a:r>
              <a:r>
                <a:rPr lang="ru-RU" sz="2000" b="1" dirty="0">
                  <a:solidFill>
                    <a:schemeClr val="bg1"/>
                  </a:solidFill>
                  <a:latin typeface="+mj-lt"/>
                </a:rPr>
                <a:t> 0,2%</a:t>
              </a:r>
            </a:p>
            <a:p>
              <a:pPr marL="342900" indent="-342900">
                <a:lnSpc>
                  <a:spcPct val="95000"/>
                </a:lnSpc>
                <a:spcAft>
                  <a:spcPts val="600"/>
                </a:spcAft>
                <a:buFont typeface="Arial" pitchFamily="34" charset="0"/>
                <a:buChar char="•"/>
              </a:pPr>
              <a:r>
                <a:rPr lang="ru-RU" sz="2000" b="1" dirty="0">
                  <a:solidFill>
                    <a:schemeClr val="bg1"/>
                  </a:solidFill>
                  <a:latin typeface="+mj-lt"/>
                </a:rPr>
                <a:t>Госпошлина = 0,1 % 1- 1000 </a:t>
              </a:r>
              <a:r>
                <a:rPr lang="ru-RU" sz="2000" b="1" dirty="0" smtClean="0">
                  <a:solidFill>
                    <a:schemeClr val="bg1"/>
                  </a:solidFill>
                  <a:latin typeface="+mj-lt"/>
                </a:rPr>
                <a:t>БРВ.</a:t>
              </a:r>
            </a:p>
            <a:p>
              <a:pPr marL="342900" indent="-342900">
                <a:lnSpc>
                  <a:spcPct val="95000"/>
                </a:lnSpc>
                <a:spcAft>
                  <a:spcPts val="600"/>
                </a:spcAft>
                <a:buFont typeface="Arial" pitchFamily="34" charset="0"/>
                <a:buChar char="•"/>
              </a:pPr>
              <a:r>
                <a:rPr lang="ru-RU" sz="2000" b="1" dirty="0" smtClean="0">
                  <a:solidFill>
                    <a:schemeClr val="bg1"/>
                  </a:solidFill>
                  <a:latin typeface="+mj-lt"/>
                </a:rPr>
                <a:t>Комиссии </a:t>
              </a:r>
              <a:r>
                <a:rPr lang="ru-RU" sz="2000" b="1" dirty="0">
                  <a:solidFill>
                    <a:schemeClr val="bg1"/>
                  </a:solidFill>
                  <a:latin typeface="+mj-lt"/>
                </a:rPr>
                <a:t>биржи &lt; 0,1%</a:t>
              </a:r>
            </a:p>
            <a:p>
              <a:pPr marL="342900" indent="-342900">
                <a:lnSpc>
                  <a:spcPct val="95000"/>
                </a:lnSpc>
                <a:spcAft>
                  <a:spcPts val="600"/>
                </a:spcAft>
                <a:buFont typeface="Arial" pitchFamily="34" charset="0"/>
                <a:buChar char="•"/>
              </a:pPr>
              <a:r>
                <a:rPr lang="ru-RU" sz="2000" b="1" dirty="0">
                  <a:solidFill>
                    <a:schemeClr val="bg1"/>
                  </a:solidFill>
                  <a:latin typeface="+mj-lt"/>
                </a:rPr>
                <a:t>Комиссии депозитария &lt; 0,1%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56743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200" b="1" dirty="0">
                <a:solidFill>
                  <a:srgbClr val="003F82"/>
                </a:solidFill>
                <a:latin typeface="+mn-lt"/>
              </a:rPr>
              <a:t>Стоимость услуг андеррайтера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grpSp>
        <p:nvGrpSpPr>
          <p:cNvPr id="29" name="Группа 28"/>
          <p:cNvGrpSpPr/>
          <p:nvPr/>
        </p:nvGrpSpPr>
        <p:grpSpPr>
          <a:xfrm>
            <a:off x="1935783" y="1269583"/>
            <a:ext cx="5272435" cy="3271946"/>
            <a:chOff x="140785" y="1269583"/>
            <a:chExt cx="5272435" cy="3271946"/>
          </a:xfrm>
        </p:grpSpPr>
        <p:grpSp>
          <p:nvGrpSpPr>
            <p:cNvPr id="8" name="Группа 7"/>
            <p:cNvGrpSpPr/>
            <p:nvPr/>
          </p:nvGrpSpPr>
          <p:grpSpPr>
            <a:xfrm>
              <a:off x="140785" y="1269583"/>
              <a:ext cx="5272435" cy="3271946"/>
              <a:chOff x="-247982" y="1467178"/>
              <a:chExt cx="8874321" cy="4219590"/>
            </a:xfrm>
          </p:grpSpPr>
          <p:cxnSp>
            <p:nvCxnSpPr>
              <p:cNvPr id="9" name="Прямая со стрелкой 8"/>
              <p:cNvCxnSpPr/>
              <p:nvPr/>
            </p:nvCxnSpPr>
            <p:spPr bwMode="auto">
              <a:xfrm>
                <a:off x="1475655" y="5067578"/>
                <a:ext cx="6265373" cy="0"/>
              </a:xfrm>
              <a:prstGeom prst="straightConnector1">
                <a:avLst/>
              </a:prstGeom>
              <a:ln>
                <a:headEnd type="none" w="med" len="med"/>
                <a:tailEnd type="arrow"/>
              </a:ln>
              <a:ex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" name="Прямая со стрелкой 9"/>
              <p:cNvCxnSpPr/>
              <p:nvPr/>
            </p:nvCxnSpPr>
            <p:spPr bwMode="auto">
              <a:xfrm flipV="1">
                <a:off x="1475655" y="1467178"/>
                <a:ext cx="0" cy="3600400"/>
              </a:xfrm>
              <a:prstGeom prst="straightConnector1">
                <a:avLst/>
              </a:prstGeom>
              <a:ln>
                <a:headEnd type="none" w="med" len="med"/>
                <a:tailEnd type="arrow"/>
              </a:ln>
              <a:ex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" name="Прямая соединительная линия 10"/>
              <p:cNvCxnSpPr/>
              <p:nvPr/>
            </p:nvCxnSpPr>
            <p:spPr bwMode="auto">
              <a:xfrm>
                <a:off x="2253641" y="2252540"/>
                <a:ext cx="5121964" cy="205326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  <a:extLst/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TextBox 11"/>
              <p:cNvSpPr txBox="1"/>
              <p:nvPr/>
            </p:nvSpPr>
            <p:spPr>
              <a:xfrm>
                <a:off x="-247982" y="1611197"/>
                <a:ext cx="1723639" cy="6191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ru-RU" sz="1400" dirty="0">
                    <a:latin typeface="+mj-lt"/>
                  </a:rPr>
                  <a:t>Стоимость услуг</a:t>
                </a: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6084169" y="5067578"/>
                <a:ext cx="2437009" cy="6191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ru-RU" sz="1400" dirty="0"/>
                  <a:t>Тип андеррайтинга</a:t>
                </a: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2563071" y="1755050"/>
                <a:ext cx="2837879" cy="7144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500" dirty="0">
                    <a:latin typeface="+mj-lt"/>
                  </a:rPr>
                  <a:t>Гарантированное размещение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4476139" y="2507150"/>
                <a:ext cx="2288691" cy="7144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500" dirty="0">
                    <a:latin typeface="+mj-lt"/>
                  </a:rPr>
                  <a:t>Частичный андеррайтинг</a:t>
                </a: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6855720" y="3430233"/>
                <a:ext cx="1770619" cy="7144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500" dirty="0">
                    <a:latin typeface="+mj-lt"/>
                  </a:rPr>
                  <a:t>Максимум усилий</a:t>
                </a:r>
              </a:p>
            </p:txBody>
          </p:sp>
        </p:grpSp>
        <p:sp>
          <p:nvSpPr>
            <p:cNvPr id="4" name="Овал 3"/>
            <p:cNvSpPr/>
            <p:nvPr/>
          </p:nvSpPr>
          <p:spPr>
            <a:xfrm>
              <a:off x="1883953" y="2001078"/>
              <a:ext cx="108000" cy="108000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1" name="Овал 20"/>
            <p:cNvSpPr/>
            <p:nvPr/>
          </p:nvSpPr>
          <p:spPr>
            <a:xfrm>
              <a:off x="3026037" y="2593507"/>
              <a:ext cx="108000" cy="108000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4307255" y="3260991"/>
              <a:ext cx="108000" cy="108000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844383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200" b="1" dirty="0">
                <a:solidFill>
                  <a:srgbClr val="003F82"/>
                </a:solidFill>
                <a:latin typeface="+mn-lt"/>
              </a:rPr>
              <a:t>Характеристика инструментов долгового финансирования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6193959"/>
              </p:ext>
            </p:extLst>
          </p:nvPr>
        </p:nvGraphicFramePr>
        <p:xfrm>
          <a:off x="1562987" y="978196"/>
          <a:ext cx="6134985" cy="3718884"/>
        </p:xfrm>
        <a:graphic>
          <a:graphicData uri="http://schemas.openxmlformats.org/drawingml/2006/table">
            <a:tbl>
              <a:tblPr firstRow="1" bandRow="1"/>
              <a:tblGrid>
                <a:gridCol w="300901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12597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5984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Кредит</a:t>
                      </a:r>
                    </a:p>
                  </a:txBody>
                  <a:tcPr marL="6941" marR="6941" marT="6941" marB="0" anchor="ctr">
                    <a:lnL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Облигационный заем</a:t>
                      </a:r>
                    </a:p>
                  </a:txBody>
                  <a:tcPr marL="6941" marR="6941" marT="6941" marB="0" anchor="ctr">
                    <a:lnL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9562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Преобладание коротких кредитов</a:t>
                      </a:r>
                    </a:p>
                  </a:txBody>
                  <a:tcPr marL="6941" marR="6941" marT="6941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Более длительный срок привлечения финансовых ресурсов</a:t>
                      </a:r>
                    </a:p>
                  </a:txBody>
                  <a:tcPr marL="6941" marR="6941" marT="6941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9562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Высокая стоимость обслуживания кредитных ресурсов</a:t>
                      </a:r>
                    </a:p>
                  </a:txBody>
                  <a:tcPr marL="6941" marR="6941" marT="6941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Более низкая стоимость заимствования </a:t>
                      </a:r>
                    </a:p>
                  </a:txBody>
                  <a:tcPr marL="6941" marR="6941" marT="6941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8997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Необходимость предоставления обеспечения по инвестиционным кредитам</a:t>
                      </a:r>
                    </a:p>
                  </a:txBody>
                  <a:tcPr marL="6941" marR="6941" marT="6941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Преобладание выпуска необеспеченных облигаций</a:t>
                      </a:r>
                    </a:p>
                  </a:txBody>
                  <a:tcPr marL="6941" marR="6941" marT="6941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8431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Изменение сроков выдачи и погашения кредита возможны только по согласованию с банком</a:t>
                      </a:r>
                    </a:p>
                  </a:txBody>
                  <a:tcPr marL="6941" marR="6941" marT="6941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Эмитент имеет возможность управлять своим долгом, в том числе досрочно погасить облигационный заем</a:t>
                      </a:r>
                    </a:p>
                  </a:txBody>
                  <a:tcPr marL="6941" marR="6941" marT="6941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8431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Лимиты кредитования на одного заемщика</a:t>
                      </a:r>
                    </a:p>
                  </a:txBody>
                  <a:tcPr marL="6941" marR="6941" marT="6941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4A4A4A"/>
                          </a:solidFill>
                          <a:effectLst/>
                          <a:latin typeface="Calibri"/>
                        </a:rPr>
                        <a:t>Возможность привлечения значительных объемов денежных средств для реализации крупных инвестиционных проектов</a:t>
                      </a:r>
                    </a:p>
                  </a:txBody>
                  <a:tcPr marL="6941" marR="6941" marT="6941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2157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200" b="1" dirty="0">
                <a:solidFill>
                  <a:srgbClr val="003F82"/>
                </a:solidFill>
                <a:latin typeface="+mn-lt"/>
              </a:rPr>
              <a:t>Видео сюжет 6</a:t>
            </a:r>
            <a:br>
              <a:rPr lang="ru-RU" sz="2200" b="1" dirty="0">
                <a:solidFill>
                  <a:srgbClr val="003F82"/>
                </a:solidFill>
                <a:latin typeface="+mn-lt"/>
              </a:rPr>
            </a:br>
            <a:r>
              <a:rPr lang="ru-RU" sz="2200" b="1" dirty="0">
                <a:solidFill>
                  <a:srgbClr val="003F82"/>
                </a:solidFill>
                <a:latin typeface="+mn-lt"/>
              </a:rPr>
              <a:t>Принципы секьюритизации финансовых активов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1692000" y="1329070"/>
            <a:ext cx="5760000" cy="2315788"/>
            <a:chOff x="-61671" y="1084521"/>
            <a:chExt cx="5760000" cy="2315788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21967" y="1084521"/>
              <a:ext cx="5475068" cy="765543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/>
                <a:t>Секьюритизация как инновационная техника финансирования</a:t>
              </a:r>
            </a:p>
          </p:txBody>
        </p:sp>
        <p:sp>
          <p:nvSpPr>
            <p:cNvPr id="13" name="Rectangle 7"/>
            <p:cNvSpPr>
              <a:spLocks noChangeArrowheads="1"/>
            </p:cNvSpPr>
            <p:nvPr/>
          </p:nvSpPr>
          <p:spPr bwMode="auto">
            <a:xfrm>
              <a:off x="-61671" y="1992231"/>
              <a:ext cx="5760000" cy="14080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lnSpc>
                  <a:spcPct val="95000"/>
                </a:lnSpc>
                <a:spcBef>
                  <a:spcPts val="0"/>
                </a:spcBef>
                <a:spcAft>
                  <a:spcPts val="300"/>
                </a:spcAft>
                <a:buClr>
                  <a:srgbClr val="4F4C06"/>
                </a:buClr>
              </a:pPr>
              <a:r>
                <a:rPr lang="ru-RU" altLang="ru-RU" sz="1800" dirty="0">
                  <a:solidFill>
                    <a:srgbClr val="003F82"/>
                  </a:solidFill>
                  <a:latin typeface="+mn-lt"/>
                </a:rPr>
                <a:t>Секьюритизация в узком смысле </a:t>
              </a:r>
              <a:r>
                <a:rPr lang="ru-RU" altLang="ru-RU" sz="1800" b="0" dirty="0">
                  <a:solidFill>
                    <a:srgbClr val="003F82"/>
                  </a:solidFill>
                  <a:latin typeface="+mn-lt"/>
                </a:rPr>
                <a:t>– это инновационная техника финансирования, предусматривающая объединение неликвидных финансовых активов в пулы однородных активов, которые являются обеспечением выпускаемых облигаций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92377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200" b="1" dirty="0">
                <a:solidFill>
                  <a:srgbClr val="003F82"/>
                </a:solidFill>
                <a:latin typeface="+mn-lt"/>
              </a:rPr>
              <a:t>Видео сюжет 6</a:t>
            </a:r>
            <a:br>
              <a:rPr lang="ru-RU" sz="2200" b="1" dirty="0">
                <a:solidFill>
                  <a:srgbClr val="003F82"/>
                </a:solidFill>
                <a:latin typeface="+mn-lt"/>
              </a:rPr>
            </a:br>
            <a:r>
              <a:rPr lang="ru-RU" sz="2200" b="1" dirty="0">
                <a:solidFill>
                  <a:srgbClr val="003F82"/>
                </a:solidFill>
                <a:latin typeface="+mn-lt"/>
              </a:rPr>
              <a:t>Принципы секьюритизации финансовых активов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1803594" y="1528606"/>
            <a:ext cx="5760000" cy="2223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ts val="0"/>
              </a:spcBef>
              <a:spcAft>
                <a:spcPts val="900"/>
              </a:spcAft>
              <a:buClr>
                <a:srgbClr val="4F4C06"/>
              </a:buClr>
            </a:pPr>
            <a:r>
              <a:rPr lang="ru-RU" altLang="ru-RU" sz="2000" dirty="0">
                <a:solidFill>
                  <a:srgbClr val="003F82"/>
                </a:solidFill>
                <a:latin typeface="+mn-lt"/>
              </a:rPr>
              <a:t>Факторы, обуславливающие проведение секьюритизации финансовых активов:</a:t>
            </a:r>
          </a:p>
          <a:p>
            <a:pPr defTabSz="180000" eaLnBrk="1" hangingPunct="1">
              <a:lnSpc>
                <a:spcPct val="95000"/>
              </a:lnSpc>
              <a:spcBef>
                <a:spcPts val="0"/>
              </a:spcBef>
              <a:spcAft>
                <a:spcPts val="900"/>
              </a:spcAft>
              <a:buClr>
                <a:srgbClr val="4F4C06"/>
              </a:buClr>
              <a:buFont typeface="Wingdings 2" pitchFamily="18" charset="2"/>
              <a:buChar char=""/>
            </a:pPr>
            <a:r>
              <a:rPr lang="ru-RU" altLang="ru-RU" sz="1800" b="0" dirty="0">
                <a:solidFill>
                  <a:srgbClr val="003F82"/>
                </a:solidFill>
                <a:latin typeface="+mn-lt"/>
              </a:rPr>
              <a:t> Необходимость интенсификации банковской деятельности</a:t>
            </a:r>
          </a:p>
          <a:p>
            <a:pPr defTabSz="180000" eaLnBrk="1" hangingPunct="1">
              <a:lnSpc>
                <a:spcPct val="95000"/>
              </a:lnSpc>
              <a:spcBef>
                <a:spcPts val="0"/>
              </a:spcBef>
              <a:spcAft>
                <a:spcPts val="900"/>
              </a:spcAft>
              <a:buClr>
                <a:srgbClr val="4F4C06"/>
              </a:buClr>
              <a:buFont typeface="Wingdings 2" pitchFamily="18" charset="2"/>
              <a:buChar char=""/>
            </a:pPr>
            <a:r>
              <a:rPr lang="ru-RU" altLang="ru-RU" sz="1800" b="0" dirty="0">
                <a:solidFill>
                  <a:srgbClr val="003F82"/>
                </a:solidFill>
                <a:latin typeface="+mn-lt"/>
              </a:rPr>
              <a:t> Необходимость поддержания норматива достаточности 	собственного капитала на требуемом уровне</a:t>
            </a:r>
          </a:p>
        </p:txBody>
      </p:sp>
    </p:spTree>
    <p:extLst>
      <p:ext uri="{BB962C8B-B14F-4D97-AF65-F5344CB8AC3E}">
        <p14:creationId xmlns:p14="http://schemas.microsoft.com/office/powerpoint/2010/main" val="1215918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200" b="1" dirty="0">
                <a:solidFill>
                  <a:srgbClr val="003F82"/>
                </a:solidFill>
                <a:latin typeface="+mn-lt"/>
              </a:rPr>
              <a:t>Принципы секьюритизации финансовых активов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2174641" y="1180214"/>
            <a:ext cx="4794719" cy="3565447"/>
            <a:chOff x="127591" y="1180214"/>
            <a:chExt cx="4794719" cy="3565447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649422" y="1180214"/>
              <a:ext cx="4272888" cy="489096"/>
            </a:xfrm>
            <a:prstGeom prst="rect">
              <a:avLst/>
            </a:prstGeom>
            <a:ln>
              <a:solidFill>
                <a:srgbClr val="7099CA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85000"/>
                </a:lnSpc>
              </a:pPr>
              <a:r>
                <a:rPr lang="ru-RU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Формирование в банке однородного пула активов</a:t>
              </a: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649422" y="1757910"/>
              <a:ext cx="4272888" cy="1789817"/>
            </a:xfrm>
            <a:prstGeom prst="rect">
              <a:avLst/>
            </a:prstGeom>
            <a:ln>
              <a:solidFill>
                <a:srgbClr val="7099CA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85000"/>
                </a:lnSpc>
              </a:pPr>
              <a:r>
                <a:rPr lang="ru-RU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Создание специального юридического лица - SPV (от англ. special purpose vehicle). SPV – это компания специального назначения, созданная для реализации определённого проекта или для осуществления определенной операции с целью эффективного управления финансовыми потоками. </a:t>
              </a: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49422" y="3650512"/>
              <a:ext cx="4272888" cy="489096"/>
            </a:xfrm>
            <a:prstGeom prst="rect">
              <a:avLst/>
            </a:prstGeom>
            <a:ln>
              <a:solidFill>
                <a:srgbClr val="7099CA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85000"/>
                </a:lnSpc>
              </a:pPr>
              <a:r>
                <a:rPr lang="ru-RU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Списание активов с баланса банка путем продажи их спецюрлицу (SPV)</a:t>
              </a: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649422" y="4256565"/>
              <a:ext cx="4272888" cy="489096"/>
            </a:xfrm>
            <a:prstGeom prst="rect">
              <a:avLst/>
            </a:prstGeom>
            <a:ln>
              <a:solidFill>
                <a:srgbClr val="7099CA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85000"/>
                </a:lnSpc>
              </a:pPr>
              <a:r>
                <a:rPr lang="ru-RU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Получение банком денежных средств для развития своей деятельности</a:t>
              </a:r>
            </a:p>
          </p:txBody>
        </p:sp>
        <p:sp>
          <p:nvSpPr>
            <p:cNvPr id="2" name="Стрелка вправо 1"/>
            <p:cNvSpPr/>
            <p:nvPr/>
          </p:nvSpPr>
          <p:spPr>
            <a:xfrm>
              <a:off x="127591" y="1297171"/>
              <a:ext cx="404037" cy="244548"/>
            </a:xfrm>
            <a:prstGeom prst="rightArrow">
              <a:avLst/>
            </a:prstGeom>
            <a:gradFill flip="none" rotWithShape="1">
              <a:gsLst>
                <a:gs pos="0">
                  <a:srgbClr val="8BB4FF"/>
                </a:gs>
                <a:gs pos="27000">
                  <a:srgbClr val="AFCAFF"/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0" scaled="1"/>
              <a:tileRect/>
            </a:gra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4" name="Стрелка вправо 13"/>
            <p:cNvSpPr/>
            <p:nvPr/>
          </p:nvSpPr>
          <p:spPr>
            <a:xfrm>
              <a:off x="127591" y="2530544"/>
              <a:ext cx="404037" cy="244548"/>
            </a:xfrm>
            <a:prstGeom prst="rightArrow">
              <a:avLst/>
            </a:prstGeom>
            <a:gradFill flip="none" rotWithShape="1">
              <a:gsLst>
                <a:gs pos="0">
                  <a:srgbClr val="8BB4FF"/>
                </a:gs>
                <a:gs pos="27000">
                  <a:srgbClr val="AFCAFF"/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0" scaled="1"/>
              <a:tileRect/>
            </a:gra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5" name="Стрелка вправо 14"/>
            <p:cNvSpPr/>
            <p:nvPr/>
          </p:nvSpPr>
          <p:spPr>
            <a:xfrm>
              <a:off x="127591" y="3772786"/>
              <a:ext cx="404037" cy="244548"/>
            </a:xfrm>
            <a:prstGeom prst="rightArrow">
              <a:avLst/>
            </a:prstGeom>
            <a:gradFill flip="none" rotWithShape="1">
              <a:gsLst>
                <a:gs pos="0">
                  <a:srgbClr val="8BB4FF"/>
                </a:gs>
                <a:gs pos="27000">
                  <a:srgbClr val="AFCAFF"/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0" scaled="1"/>
              <a:tileRect/>
            </a:gra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6" name="Стрелка вправо 15"/>
            <p:cNvSpPr/>
            <p:nvPr/>
          </p:nvSpPr>
          <p:spPr>
            <a:xfrm>
              <a:off x="127591" y="4378839"/>
              <a:ext cx="404037" cy="244548"/>
            </a:xfrm>
            <a:prstGeom prst="rightArrow">
              <a:avLst/>
            </a:prstGeom>
            <a:gradFill flip="none" rotWithShape="1">
              <a:gsLst>
                <a:gs pos="0">
                  <a:srgbClr val="8BB4FF"/>
                </a:gs>
                <a:gs pos="27000">
                  <a:srgbClr val="AFCAFF"/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0" scaled="1"/>
              <a:tileRect/>
            </a:gra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3367907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200" b="1" dirty="0">
                <a:solidFill>
                  <a:srgbClr val="003F82"/>
                </a:solidFill>
                <a:latin typeface="+mn-lt"/>
              </a:rPr>
              <a:t>Цель и этапы развития процессов секьюритизации финансовых активов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1681320" y="1375588"/>
            <a:ext cx="5781361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4F4C06"/>
              </a:buClr>
              <a:buSzPct val="85000"/>
            </a:pPr>
            <a:r>
              <a:rPr lang="ru-RU" altLang="ru-RU" sz="2000" dirty="0">
                <a:solidFill>
                  <a:srgbClr val="003F82"/>
                </a:solidFill>
                <a:latin typeface="+mn-lt"/>
              </a:rPr>
              <a:t>Цели секьюритизации финансовых активов:</a:t>
            </a:r>
          </a:p>
          <a:p>
            <a:pPr marL="285750" indent="-28575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4F4C06"/>
              </a:buClr>
              <a:buSzPct val="85000"/>
              <a:buBlip>
                <a:blip r:embed="rId2"/>
              </a:buBlip>
            </a:pPr>
            <a:r>
              <a:rPr lang="ru-RU" altLang="ru-RU" sz="2000" b="0" dirty="0">
                <a:solidFill>
                  <a:srgbClr val="003F82"/>
                </a:solidFill>
                <a:latin typeface="+mn-lt"/>
              </a:rPr>
              <a:t>Трансформация неликвидных активов </a:t>
            </a:r>
            <a:r>
              <a:rPr lang="ru-RU" altLang="ru-RU" sz="2000" b="0">
                <a:solidFill>
                  <a:srgbClr val="003F82"/>
                </a:solidFill>
                <a:latin typeface="+mn-lt"/>
              </a:rPr>
              <a:t>в высоколиквидные </a:t>
            </a:r>
            <a:r>
              <a:rPr lang="ru-RU" altLang="ru-RU" sz="2000" b="0" dirty="0">
                <a:solidFill>
                  <a:srgbClr val="003F82"/>
                </a:solidFill>
                <a:latin typeface="+mn-lt"/>
              </a:rPr>
              <a:t>ценные бумаги</a:t>
            </a:r>
          </a:p>
          <a:p>
            <a:pPr marL="285750" indent="-28575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4F4C06"/>
              </a:buClr>
              <a:buSzPct val="85000"/>
              <a:buBlip>
                <a:blip r:embed="rId2"/>
              </a:buBlip>
            </a:pPr>
            <a:r>
              <a:rPr lang="ru-RU" altLang="ru-RU" sz="2000" b="0" dirty="0">
                <a:solidFill>
                  <a:srgbClr val="003F82"/>
                </a:solidFill>
                <a:latin typeface="+mn-lt"/>
              </a:rPr>
              <a:t>Разделение рисков банка и </a:t>
            </a:r>
            <a:r>
              <a:rPr lang="ru-RU" altLang="ru-RU" sz="2000" b="0">
                <a:solidFill>
                  <a:srgbClr val="003F82"/>
                </a:solidFill>
                <a:latin typeface="+mn-lt"/>
              </a:rPr>
              <a:t>рисков активов</a:t>
            </a:r>
            <a:endParaRPr lang="ru-RU" altLang="ru-RU" sz="2000" b="0" dirty="0">
              <a:solidFill>
                <a:srgbClr val="003F8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67275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200" b="1" dirty="0">
                <a:solidFill>
                  <a:srgbClr val="003F82"/>
                </a:solidFill>
                <a:latin typeface="+mn-lt"/>
              </a:rPr>
              <a:t>Цель и этапы развития процессов секьюритизации финансовых активов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1681320" y="1354323"/>
            <a:ext cx="5781361" cy="2262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4F4C06"/>
              </a:buClr>
              <a:buSzPct val="85000"/>
            </a:pPr>
            <a:r>
              <a:rPr lang="ru-RU" altLang="ru-RU" sz="2000">
                <a:solidFill>
                  <a:srgbClr val="003F82"/>
                </a:solidFill>
                <a:latin typeface="+mn-lt"/>
              </a:rPr>
              <a:t>Основные </a:t>
            </a:r>
            <a:r>
              <a:rPr lang="ru-RU" altLang="ru-RU" sz="2000" dirty="0">
                <a:solidFill>
                  <a:srgbClr val="003F82"/>
                </a:solidFill>
                <a:latin typeface="+mn-lt"/>
              </a:rPr>
              <a:t>инструменты: </a:t>
            </a:r>
          </a:p>
          <a:p>
            <a:pPr marL="285750" indent="-28575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4F4C06"/>
              </a:buClr>
              <a:buSzPct val="85000"/>
              <a:buBlip>
                <a:blip r:embed="rId2"/>
              </a:buBlip>
            </a:pPr>
            <a:r>
              <a:rPr lang="en-US" altLang="ru-RU" sz="2000" b="0" dirty="0">
                <a:solidFill>
                  <a:srgbClr val="003F82"/>
                </a:solidFill>
                <a:latin typeface="+mn-lt"/>
              </a:rPr>
              <a:t>mortgage-backed securities (MBS) – </a:t>
            </a:r>
            <a:r>
              <a:rPr lang="ru-RU" altLang="ru-RU" sz="2000" b="0" dirty="0">
                <a:solidFill>
                  <a:srgbClr val="003F82"/>
                </a:solidFill>
                <a:latin typeface="+mn-lt"/>
              </a:rPr>
              <a:t>ипотечные облигации</a:t>
            </a:r>
          </a:p>
          <a:p>
            <a:pPr marL="285750" indent="-28575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4F4C06"/>
              </a:buClr>
              <a:buSzPct val="85000"/>
              <a:buBlip>
                <a:blip r:embed="rId2"/>
              </a:buBlip>
            </a:pPr>
            <a:r>
              <a:rPr lang="en-US" altLang="ru-RU" sz="2000" b="0" dirty="0">
                <a:solidFill>
                  <a:srgbClr val="003F82"/>
                </a:solidFill>
                <a:latin typeface="+mn-lt"/>
              </a:rPr>
              <a:t>asset-backed securities (ABS) – </a:t>
            </a:r>
            <a:r>
              <a:rPr lang="ru-RU" altLang="ru-RU" sz="2000" b="0" dirty="0">
                <a:solidFill>
                  <a:srgbClr val="003F82"/>
                </a:solidFill>
                <a:latin typeface="+mn-lt"/>
              </a:rPr>
              <a:t>облигации, обеспеченные активами</a:t>
            </a:r>
          </a:p>
          <a:p>
            <a:pPr marL="285750" indent="-28575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4F4C06"/>
              </a:buClr>
              <a:buSzPct val="85000"/>
              <a:buBlip>
                <a:blip r:embed="rId2"/>
              </a:buBlip>
            </a:pPr>
            <a:r>
              <a:rPr lang="en-US" altLang="ru-RU" sz="2000" b="0" dirty="0">
                <a:solidFill>
                  <a:srgbClr val="003F82"/>
                </a:solidFill>
                <a:latin typeface="+mn-lt"/>
              </a:rPr>
              <a:t>future flow securitization (FFS) - </a:t>
            </a:r>
            <a:r>
              <a:rPr lang="ru-RU" altLang="ru-RU" sz="2000" b="0" dirty="0">
                <a:solidFill>
                  <a:srgbClr val="003F82"/>
                </a:solidFill>
                <a:latin typeface="+mn-lt"/>
              </a:rPr>
              <a:t>Секьюритизация будущих </a:t>
            </a:r>
            <a:r>
              <a:rPr lang="ru-RU" altLang="ru-RU" sz="2000" b="0">
                <a:solidFill>
                  <a:srgbClr val="003F82"/>
                </a:solidFill>
                <a:latin typeface="+mn-lt"/>
              </a:rPr>
              <a:t>денежных потоков</a:t>
            </a:r>
            <a:endParaRPr lang="ru-RU" altLang="ru-RU" sz="2000" b="0" dirty="0">
              <a:solidFill>
                <a:srgbClr val="003F8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11973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Moliyaviy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aktivlarni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sekyuritizatsiya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qilish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jarayonlarining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maqsadi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va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rivojlanish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bosqichlari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1681320" y="1705198"/>
            <a:ext cx="5781361" cy="1431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4F4C06"/>
              </a:buClr>
              <a:buSzPct val="85000"/>
            </a:pPr>
            <a:r>
              <a:rPr lang="en-GB" altLang="ru-RU" sz="2000" dirty="0" err="1">
                <a:solidFill>
                  <a:srgbClr val="003F82"/>
                </a:solidFill>
                <a:latin typeface="+mn-lt"/>
              </a:rPr>
              <a:t>Rivojlanish</a:t>
            </a:r>
            <a:r>
              <a:rPr lang="en-GB" altLang="ru-RU" sz="200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altLang="ru-RU" sz="2000" dirty="0" err="1">
                <a:solidFill>
                  <a:srgbClr val="003F82"/>
                </a:solidFill>
                <a:latin typeface="+mn-lt"/>
              </a:rPr>
              <a:t>davri</a:t>
            </a:r>
            <a:r>
              <a:rPr lang="en-GB" altLang="ru-RU" sz="2000" dirty="0">
                <a:solidFill>
                  <a:srgbClr val="003F82"/>
                </a:solidFill>
                <a:latin typeface="+mn-lt"/>
              </a:rPr>
              <a:t>:</a:t>
            </a:r>
            <a:r>
              <a:rPr lang="ru-RU" altLang="ru-RU" sz="2000" dirty="0" smtClean="0">
                <a:solidFill>
                  <a:srgbClr val="003F82"/>
                </a:solidFill>
                <a:latin typeface="+mn-lt"/>
              </a:rPr>
              <a:t> </a:t>
            </a:r>
            <a:endParaRPr lang="ru-RU" altLang="ru-RU" sz="2000" dirty="0">
              <a:solidFill>
                <a:srgbClr val="003F82"/>
              </a:solidFill>
              <a:latin typeface="+mn-lt"/>
            </a:endParaRPr>
          </a:p>
          <a:p>
            <a:pPr marL="285750" indent="-28575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4F4C06"/>
              </a:buClr>
              <a:buSzPct val="85000"/>
              <a:buBlip>
                <a:blip r:embed="rId2"/>
              </a:buBlip>
            </a:pPr>
            <a:r>
              <a:rPr lang="en-GB" altLang="ru-RU" sz="2000" b="0" dirty="0" err="1">
                <a:solidFill>
                  <a:srgbClr val="003F82"/>
                </a:solidFill>
                <a:latin typeface="+mn-lt"/>
              </a:rPr>
              <a:t>AQSh</a:t>
            </a:r>
            <a:r>
              <a:rPr lang="en-GB" altLang="ru-RU" sz="2000" b="0" dirty="0">
                <a:solidFill>
                  <a:srgbClr val="003F82"/>
                </a:solidFill>
                <a:latin typeface="+mn-lt"/>
              </a:rPr>
              <a:t>: 1980-yillar</a:t>
            </a:r>
          </a:p>
          <a:p>
            <a:pPr marL="285750" indent="-28575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4F4C06"/>
              </a:buClr>
              <a:buSzPct val="85000"/>
              <a:buBlip>
                <a:blip r:embed="rId2"/>
              </a:buBlip>
            </a:pPr>
            <a:r>
              <a:rPr lang="uz-Latn-UZ" altLang="ru-RU" sz="2000" b="0" dirty="0" smtClean="0">
                <a:solidFill>
                  <a:srgbClr val="003F82"/>
                </a:solidFill>
                <a:latin typeface="+mn-lt"/>
              </a:rPr>
              <a:t>Ye</a:t>
            </a:r>
            <a:r>
              <a:rPr lang="en-GB" altLang="ru-RU" sz="2000" b="0" dirty="0" err="1" smtClean="0">
                <a:solidFill>
                  <a:srgbClr val="003F82"/>
                </a:solidFill>
                <a:latin typeface="+mn-lt"/>
              </a:rPr>
              <a:t>vropa</a:t>
            </a:r>
            <a:r>
              <a:rPr lang="en-GB" altLang="ru-RU" sz="2000" b="0" dirty="0">
                <a:solidFill>
                  <a:srgbClr val="003F82"/>
                </a:solidFill>
                <a:latin typeface="+mn-lt"/>
              </a:rPr>
              <a:t>: XX </a:t>
            </a:r>
            <a:r>
              <a:rPr lang="en-GB" altLang="ru-RU" sz="2000" b="0" dirty="0" err="1">
                <a:solidFill>
                  <a:srgbClr val="003F82"/>
                </a:solidFill>
                <a:latin typeface="+mn-lt"/>
              </a:rPr>
              <a:t>asrning</a:t>
            </a:r>
            <a:r>
              <a:rPr lang="en-GB" altLang="ru-RU" sz="2000" b="0" dirty="0">
                <a:solidFill>
                  <a:srgbClr val="003F82"/>
                </a:solidFill>
                <a:latin typeface="+mn-lt"/>
              </a:rPr>
              <a:t> 90-yillari</a:t>
            </a:r>
          </a:p>
          <a:p>
            <a:pPr marL="285750" indent="-28575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4F4C06"/>
              </a:buClr>
              <a:buSzPct val="85000"/>
              <a:buBlip>
                <a:blip r:embed="rId2"/>
              </a:buBlip>
            </a:pPr>
            <a:r>
              <a:rPr lang="uz-Latn-UZ" altLang="ru-RU" sz="2000" b="0" dirty="0" smtClean="0">
                <a:solidFill>
                  <a:srgbClr val="003F82"/>
                </a:solidFill>
                <a:latin typeface="+mn-lt"/>
              </a:rPr>
              <a:t>O‘zbekiston</a:t>
            </a:r>
            <a:r>
              <a:rPr lang="en-GB" altLang="ru-RU" sz="2000" b="0" dirty="0" smtClean="0">
                <a:solidFill>
                  <a:srgbClr val="003F82"/>
                </a:solidFill>
                <a:latin typeface="+mn-lt"/>
              </a:rPr>
              <a:t>: </a:t>
            </a:r>
            <a:r>
              <a:rPr lang="en-GB" altLang="ru-RU" sz="2000" b="0" dirty="0">
                <a:solidFill>
                  <a:srgbClr val="003F82"/>
                </a:solidFill>
                <a:latin typeface="+mn-lt"/>
              </a:rPr>
              <a:t>21-asr </a:t>
            </a:r>
            <a:r>
              <a:rPr lang="en-GB" altLang="ru-RU" sz="2000" b="0" dirty="0" err="1">
                <a:solidFill>
                  <a:srgbClr val="003F82"/>
                </a:solidFill>
                <a:latin typeface="+mn-lt"/>
              </a:rPr>
              <a:t>boshi</a:t>
            </a:r>
            <a:endParaRPr lang="ru-RU" altLang="ru-RU" sz="2000" b="0" dirty="0">
              <a:solidFill>
                <a:srgbClr val="003F8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95916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Pul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oqimlarini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sekyuritizatsiya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qilishning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yangi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shakllari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1669305" y="1322563"/>
            <a:ext cx="580539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1450" indent="-17145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Lizing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to'lovlari</a:t>
            </a:r>
            <a:endParaRPr lang="en-GB" sz="2000" b="1" dirty="0">
              <a:solidFill>
                <a:srgbClr val="003F82"/>
              </a:solidFill>
              <a:latin typeface="+mn-lt"/>
            </a:endParaRPr>
          </a:p>
          <a:p>
            <a:pPr marL="171450" indent="-17145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Pullik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uz-Latn-UZ" sz="2000" b="1" dirty="0" smtClean="0">
                <a:solidFill>
                  <a:srgbClr val="003F82"/>
                </a:solidFill>
                <a:latin typeface="+mn-lt"/>
              </a:rPr>
              <a:t>avto </a:t>
            </a:r>
            <a:r>
              <a:rPr lang="en-GB" sz="2000" b="1" dirty="0" err="1" smtClean="0">
                <a:solidFill>
                  <a:srgbClr val="003F82"/>
                </a:solidFill>
                <a:latin typeface="+mn-lt"/>
              </a:rPr>
              <a:t>yo'llardan</a:t>
            </a:r>
            <a:r>
              <a:rPr lang="en-GB" sz="2000" b="1" dirty="0" smtClean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olinadigan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daromadlar</a:t>
            </a:r>
            <a:endParaRPr lang="en-GB" sz="2000" b="1" dirty="0">
              <a:solidFill>
                <a:srgbClr val="003F82"/>
              </a:solidFill>
              <a:latin typeface="+mn-lt"/>
            </a:endParaRPr>
          </a:p>
          <a:p>
            <a:pPr marL="171450" indent="-17145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Telefon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kompaniyasining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daromadi</a:t>
            </a:r>
            <a:endParaRPr lang="en-GB" sz="2000" b="1" dirty="0">
              <a:solidFill>
                <a:srgbClr val="003F82"/>
              </a:solidFill>
              <a:latin typeface="+mn-lt"/>
            </a:endParaRPr>
          </a:p>
          <a:p>
            <a:pPr marL="171450" indent="-17145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Avtotransport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korxonalarining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daromadlari</a:t>
            </a:r>
            <a:endParaRPr lang="en-GB" sz="2000" b="1" dirty="0">
              <a:solidFill>
                <a:srgbClr val="003F82"/>
              </a:solidFill>
              <a:latin typeface="+mn-lt"/>
            </a:endParaRPr>
          </a:p>
          <a:p>
            <a:pPr marL="171450" indent="-17145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b="1" dirty="0" smtClean="0">
                <a:solidFill>
                  <a:srgbClr val="003F82"/>
                </a:solidFill>
                <a:latin typeface="+mn-lt"/>
              </a:rPr>
              <a:t>T</a:t>
            </a:r>
            <a:r>
              <a:rPr lang="uz-Latn-UZ" sz="2000" b="1" dirty="0" smtClean="0">
                <a:solidFill>
                  <a:srgbClr val="003F82"/>
                </a:solidFill>
                <a:latin typeface="+mn-lt"/>
              </a:rPr>
              <a:t>V ko‘rsatuvlar</a:t>
            </a:r>
            <a:r>
              <a:rPr lang="en-GB" sz="2000" b="1" dirty="0" smtClean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uchun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to'lovlar</a:t>
            </a:r>
            <a:endParaRPr lang="ru-RU" sz="2000" b="1" dirty="0">
              <a:solidFill>
                <a:srgbClr val="003F8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22771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Pul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oqimlarini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sekyuritizatsiya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qilishning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yangi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shakllari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1669305" y="1375725"/>
            <a:ext cx="580539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1450" indent="-17145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Aviachiptalardan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tushgan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daromad</a:t>
            </a:r>
            <a:endParaRPr lang="en-GB" sz="2000" b="1" dirty="0">
              <a:solidFill>
                <a:srgbClr val="003F82"/>
              </a:solidFill>
              <a:latin typeface="+mn-lt"/>
            </a:endParaRPr>
          </a:p>
          <a:p>
            <a:pPr marL="171450" indent="-17145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Restoran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biznesidan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olingan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daromad</a:t>
            </a:r>
            <a:endParaRPr lang="en-GB" sz="2000" b="1" dirty="0">
              <a:solidFill>
                <a:srgbClr val="003F82"/>
              </a:solidFill>
              <a:latin typeface="+mn-lt"/>
            </a:endParaRPr>
          </a:p>
          <a:p>
            <a:pPr marL="171450" indent="-17145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Franchayzing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shartnomalari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bo'yicha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to'lovlar</a:t>
            </a:r>
            <a:endParaRPr lang="en-GB" sz="2000" b="1" dirty="0">
              <a:solidFill>
                <a:srgbClr val="003F82"/>
              </a:solidFill>
              <a:latin typeface="+mn-lt"/>
            </a:endParaRPr>
          </a:p>
          <a:p>
            <a:pPr marL="171450" indent="-17145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Eksport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shartnomalari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bo'yicha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tushumlar</a:t>
            </a:r>
            <a:endParaRPr lang="en-GB" sz="2000" b="1" dirty="0">
              <a:solidFill>
                <a:srgbClr val="003F82"/>
              </a:solidFill>
              <a:latin typeface="+mn-lt"/>
            </a:endParaRPr>
          </a:p>
          <a:p>
            <a:pPr marL="171450" indent="-17145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Tibbiyot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muassasalari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xizmatlari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uchun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to'lov</a:t>
            </a:r>
            <a:endParaRPr lang="ru-RU" sz="2000" b="1" dirty="0">
              <a:solidFill>
                <a:srgbClr val="003F8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39529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Pul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oqimlarini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sekyuritizatsiya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qilishning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yangi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shakllari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1669305" y="1460786"/>
            <a:ext cx="5805390" cy="232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1450" indent="-17145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Tibbiyot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muassasalari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xizmatlari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uchun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to'lov</a:t>
            </a:r>
            <a:endParaRPr lang="en-GB" sz="2000" b="1" dirty="0">
              <a:solidFill>
                <a:srgbClr val="003F82"/>
              </a:solidFill>
              <a:latin typeface="+mn-lt"/>
            </a:endParaRPr>
          </a:p>
          <a:p>
            <a:pPr marL="171450" indent="-17145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Soliqlar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,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yig'imlar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va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uz-Latn-UZ" sz="2000" b="1" dirty="0" smtClean="0">
                <a:solidFill>
                  <a:srgbClr val="003F82"/>
                </a:solidFill>
                <a:latin typeface="+mn-lt"/>
              </a:rPr>
              <a:t>boj</a:t>
            </a:r>
            <a:r>
              <a:rPr lang="en-GB" sz="2000" b="1" dirty="0" smtClean="0">
                <a:solidFill>
                  <a:srgbClr val="003F82"/>
                </a:solidFill>
                <a:latin typeface="+mn-lt"/>
              </a:rPr>
              <a:t>lar</a:t>
            </a:r>
            <a:endParaRPr lang="en-GB" sz="2000" b="1" dirty="0">
              <a:solidFill>
                <a:srgbClr val="003F82"/>
              </a:solidFill>
              <a:latin typeface="+mn-lt"/>
            </a:endParaRPr>
          </a:p>
          <a:p>
            <a:pPr marL="171450" indent="-17145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Kon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qazib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olish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huquqi</a:t>
            </a:r>
            <a:endParaRPr lang="en-GB" sz="2000" b="1" dirty="0">
              <a:solidFill>
                <a:srgbClr val="003F82"/>
              </a:solidFill>
              <a:latin typeface="+mn-lt"/>
            </a:endParaRPr>
          </a:p>
          <a:p>
            <a:pPr marL="171450" indent="-17145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Maktab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to'lovlari</a:t>
            </a:r>
            <a:endParaRPr lang="en-GB" sz="2000" b="1" dirty="0">
              <a:solidFill>
                <a:srgbClr val="003F82"/>
              </a:solidFill>
              <a:latin typeface="+mn-lt"/>
            </a:endParaRPr>
          </a:p>
          <a:p>
            <a:pPr marL="171450" indent="-17145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Dengiz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shartnomalaridan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tushgan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daromadlar</a:t>
            </a:r>
            <a:endParaRPr lang="en-GB" sz="2000" b="1" dirty="0">
              <a:solidFill>
                <a:srgbClr val="003F82"/>
              </a:solidFill>
              <a:latin typeface="+mn-lt"/>
            </a:endParaRPr>
          </a:p>
          <a:p>
            <a:pPr marL="171450" indent="-17145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Kommunal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xizmatlardan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olinadigan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daromad</a:t>
            </a:r>
            <a:endParaRPr lang="ru-RU" sz="2000" b="1" dirty="0">
              <a:solidFill>
                <a:srgbClr val="003F8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80725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Moliyaviy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aktivlarni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sekyuritizatsiya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qilish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sxemasi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261937" y="967563"/>
            <a:ext cx="8466138" cy="4011693"/>
            <a:chOff x="202" y="480"/>
            <a:chExt cx="5333" cy="3619"/>
          </a:xfrm>
        </p:grpSpPr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4272" y="480"/>
              <a:ext cx="816" cy="384"/>
            </a:xfrm>
            <a:prstGeom prst="rect">
              <a:avLst/>
            </a:prstGeom>
            <a:ln>
              <a:headEnd/>
              <a:tailEnd/>
            </a:ln>
            <a:extLst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uz-Latn-UZ" altLang="ru-RU" sz="1000" b="1" dirty="0" smtClean="0">
                  <a:solidFill>
                    <a:srgbClr val="000000"/>
                  </a:solidFill>
                  <a:latin typeface="Arial" pitchFamily="34" charset="0"/>
                </a:rPr>
                <a:t>Kontragentlar</a:t>
              </a:r>
              <a:r>
                <a:rPr lang="ru-RU" altLang="ru-RU" sz="1000" b="1" dirty="0" smtClean="0">
                  <a:solidFill>
                    <a:srgbClr val="000000"/>
                  </a:solidFill>
                  <a:latin typeface="Arial" pitchFamily="34" charset="0"/>
                </a:rPr>
                <a:t>:</a:t>
              </a:r>
              <a:endParaRPr lang="ru-RU" altLang="ru-RU" sz="1000" b="1" dirty="0">
                <a:solidFill>
                  <a:srgbClr val="000000"/>
                </a:solidFill>
                <a:latin typeface="Arial" pitchFamily="34" charset="0"/>
              </a:endParaRPr>
            </a:p>
            <a:p>
              <a:pPr algn="ctr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uz-Latn-UZ" altLang="ru-RU" sz="1000" dirty="0" smtClean="0">
                  <a:solidFill>
                    <a:srgbClr val="000000"/>
                  </a:solidFill>
                  <a:latin typeface="Arial" pitchFamily="34" charset="0"/>
                </a:rPr>
                <a:t>Svoplar va boshqa </a:t>
              </a:r>
            </a:p>
            <a:p>
              <a:pPr algn="ctr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uz-Latn-UZ" altLang="ru-RU" sz="1000" dirty="0" smtClean="0">
                  <a:solidFill>
                    <a:srgbClr val="000000"/>
                  </a:solidFill>
                  <a:latin typeface="Arial" pitchFamily="34" charset="0"/>
                </a:rPr>
                <a:t>derivativlar bo‘yicha</a:t>
              </a:r>
              <a:endParaRPr lang="ru-RU" altLang="ru-RU" sz="1000" dirty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" name="Rectangle 5"/>
            <p:cNvSpPr>
              <a:spLocks noChangeArrowheads="1"/>
            </p:cNvSpPr>
            <p:nvPr/>
          </p:nvSpPr>
          <p:spPr bwMode="auto">
            <a:xfrm>
              <a:off x="3408" y="1056"/>
              <a:ext cx="624" cy="240"/>
            </a:xfrm>
            <a:prstGeom prst="rect">
              <a:avLst/>
            </a:prstGeom>
            <a:ln>
              <a:headEnd/>
              <a:tailEnd/>
            </a:ln>
            <a:ex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uz-Latn-UZ" altLang="ru-RU" sz="1000" b="1" dirty="0" smtClean="0">
                  <a:solidFill>
                    <a:srgbClr val="000000"/>
                  </a:solidFill>
                  <a:latin typeface="Arial" pitchFamily="34" charset="0"/>
                </a:rPr>
                <a:t>Trast</a:t>
              </a:r>
              <a:endParaRPr lang="ru-RU" altLang="ru-RU" sz="1000" b="1" dirty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grpSp>
          <p:nvGrpSpPr>
            <p:cNvPr id="10" name="Group 6"/>
            <p:cNvGrpSpPr>
              <a:grpSpLocks/>
            </p:cNvGrpSpPr>
            <p:nvPr/>
          </p:nvGrpSpPr>
          <p:grpSpPr bwMode="auto">
            <a:xfrm>
              <a:off x="624" y="3258"/>
              <a:ext cx="768" cy="342"/>
              <a:chOff x="858" y="3108"/>
              <a:chExt cx="768" cy="342"/>
            </a:xfrm>
          </p:grpSpPr>
          <p:sp>
            <p:nvSpPr>
              <p:cNvPr id="90" name="Rectangle 7"/>
              <p:cNvSpPr>
                <a:spLocks noChangeArrowheads="1"/>
              </p:cNvSpPr>
              <p:nvPr/>
            </p:nvSpPr>
            <p:spPr bwMode="auto">
              <a:xfrm>
                <a:off x="906" y="3162"/>
                <a:ext cx="720" cy="288"/>
              </a:xfrm>
              <a:prstGeom prst="rect">
                <a:avLst/>
              </a:prstGeom>
              <a:ln>
                <a:headEnd/>
                <a:tailEnd/>
              </a:ln>
              <a:extLst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ru-RU" altLang="ru-RU" sz="24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1" name="Rectangle 8"/>
              <p:cNvSpPr>
                <a:spLocks noChangeArrowheads="1"/>
              </p:cNvSpPr>
              <p:nvPr/>
            </p:nvSpPr>
            <p:spPr bwMode="auto">
              <a:xfrm>
                <a:off x="882" y="3138"/>
                <a:ext cx="720" cy="288"/>
              </a:xfrm>
              <a:prstGeom prst="rect">
                <a:avLst/>
              </a:prstGeom>
              <a:ln>
                <a:headEnd/>
                <a:tailEnd/>
              </a:ln>
              <a:extLst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ru-RU" altLang="ru-RU" sz="24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2" name="Rectangle 9"/>
              <p:cNvSpPr>
                <a:spLocks noChangeArrowheads="1"/>
              </p:cNvSpPr>
              <p:nvPr/>
            </p:nvSpPr>
            <p:spPr bwMode="auto">
              <a:xfrm>
                <a:off x="858" y="3108"/>
                <a:ext cx="720" cy="288"/>
              </a:xfrm>
              <a:prstGeom prst="rect">
                <a:avLst/>
              </a:prstGeom>
              <a:ln>
                <a:headEnd/>
                <a:tailEnd/>
              </a:ln>
              <a:extLst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None/>
                </a:pPr>
                <a:r>
                  <a:rPr lang="en-GB" altLang="ru-RU" sz="1000" b="1" dirty="0" err="1">
                    <a:solidFill>
                      <a:srgbClr val="000000"/>
                    </a:solidFill>
                    <a:latin typeface="Arial" pitchFamily="34" charset="0"/>
                  </a:rPr>
                  <a:t>Qarzdorlar</a:t>
                </a:r>
                <a:endParaRPr lang="ru-RU" altLang="ru-RU" sz="1000" b="1" dirty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11" name="Group 10"/>
            <p:cNvGrpSpPr>
              <a:grpSpLocks/>
            </p:cNvGrpSpPr>
            <p:nvPr/>
          </p:nvGrpSpPr>
          <p:grpSpPr bwMode="auto">
            <a:xfrm>
              <a:off x="4224" y="3264"/>
              <a:ext cx="768" cy="342"/>
              <a:chOff x="2880" y="3408"/>
              <a:chExt cx="768" cy="342"/>
            </a:xfrm>
          </p:grpSpPr>
          <p:sp>
            <p:nvSpPr>
              <p:cNvPr id="87" name="Rectangle 11"/>
              <p:cNvSpPr>
                <a:spLocks noChangeArrowheads="1"/>
              </p:cNvSpPr>
              <p:nvPr/>
            </p:nvSpPr>
            <p:spPr bwMode="auto">
              <a:xfrm>
                <a:off x="2928" y="3462"/>
                <a:ext cx="720" cy="288"/>
              </a:xfrm>
              <a:prstGeom prst="rect">
                <a:avLst/>
              </a:prstGeom>
              <a:ln>
                <a:headEnd/>
                <a:tailEnd/>
              </a:ln>
              <a:extLst/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ru-RU" altLang="ru-RU" sz="24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8" name="Rectangle 12"/>
              <p:cNvSpPr>
                <a:spLocks noChangeArrowheads="1"/>
              </p:cNvSpPr>
              <p:nvPr/>
            </p:nvSpPr>
            <p:spPr bwMode="auto">
              <a:xfrm>
                <a:off x="2904" y="3438"/>
                <a:ext cx="720" cy="288"/>
              </a:xfrm>
              <a:prstGeom prst="rect">
                <a:avLst/>
              </a:prstGeom>
              <a:ln>
                <a:headEnd/>
                <a:tailEnd/>
              </a:ln>
              <a:extLst/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ru-RU" altLang="ru-RU" sz="24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9" name="Rectangle 13"/>
              <p:cNvSpPr>
                <a:spLocks noChangeArrowheads="1"/>
              </p:cNvSpPr>
              <p:nvPr/>
            </p:nvSpPr>
            <p:spPr bwMode="auto">
              <a:xfrm>
                <a:off x="2880" y="3408"/>
                <a:ext cx="720" cy="288"/>
              </a:xfrm>
              <a:prstGeom prst="rect">
                <a:avLst/>
              </a:prstGeom>
              <a:ln>
                <a:headEnd/>
                <a:tailEnd/>
              </a:ln>
              <a:extLst/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r>
                  <a:rPr lang="uz-Latn-UZ" altLang="ru-RU" sz="1000" b="1" dirty="0" smtClean="0">
                    <a:solidFill>
                      <a:srgbClr val="000000"/>
                    </a:solidFill>
                    <a:latin typeface="Arial" pitchFamily="34" charset="0"/>
                  </a:rPr>
                  <a:t>Investorlar</a:t>
                </a:r>
                <a:endParaRPr lang="ru-RU" altLang="ru-RU" sz="1000" b="1" dirty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</p:grpSp>
        <p:sp>
          <p:nvSpPr>
            <p:cNvPr id="12" name="Rectangle 14"/>
            <p:cNvSpPr>
              <a:spLocks noChangeArrowheads="1"/>
            </p:cNvSpPr>
            <p:nvPr/>
          </p:nvSpPr>
          <p:spPr bwMode="auto">
            <a:xfrm>
              <a:off x="4224" y="2928"/>
              <a:ext cx="768" cy="144"/>
            </a:xfrm>
            <a:prstGeom prst="rect">
              <a:avLst/>
            </a:prstGeom>
            <a:ln>
              <a:headEnd/>
              <a:tailEnd/>
            </a:ln>
            <a:ex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uz-Latn-UZ" altLang="ru-RU" sz="1000" b="1" dirty="0" smtClean="0">
                  <a:solidFill>
                    <a:srgbClr val="000000"/>
                  </a:solidFill>
                  <a:latin typeface="Arial" pitchFamily="34" charset="0"/>
                </a:rPr>
                <a:t>Konsortsium</a:t>
              </a:r>
              <a:endParaRPr lang="ru-RU" altLang="ru-RU" sz="1000" b="1" dirty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4" name="Rectangle 15"/>
            <p:cNvSpPr>
              <a:spLocks noChangeArrowheads="1"/>
            </p:cNvSpPr>
            <p:nvPr/>
          </p:nvSpPr>
          <p:spPr bwMode="auto">
            <a:xfrm>
              <a:off x="2544" y="3090"/>
              <a:ext cx="624" cy="372"/>
            </a:xfrm>
            <a:prstGeom prst="rect">
              <a:avLst/>
            </a:prstGeom>
            <a:ln>
              <a:headEnd/>
              <a:tailEnd/>
            </a:ln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uz-Latn-UZ" altLang="ru-RU" sz="1200" b="1" dirty="0" smtClean="0">
                  <a:solidFill>
                    <a:srgbClr val="000000"/>
                  </a:solidFill>
                  <a:latin typeface="+mn-lt"/>
                </a:rPr>
                <a:t>Reyting </a:t>
              </a:r>
            </a:p>
            <a:p>
              <a:pPr algn="ctr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uz-Latn-UZ" altLang="ru-RU" sz="1200" b="1" dirty="0" smtClean="0">
                  <a:solidFill>
                    <a:srgbClr val="000000"/>
                  </a:solidFill>
                  <a:latin typeface="+mn-lt"/>
                </a:rPr>
                <a:t>agentliklari</a:t>
              </a:r>
              <a:endParaRPr lang="ru-RU" altLang="ru-RU" sz="12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15" name="Rectangle 16"/>
            <p:cNvSpPr>
              <a:spLocks noChangeArrowheads="1"/>
            </p:cNvSpPr>
            <p:nvPr/>
          </p:nvSpPr>
          <p:spPr bwMode="auto">
            <a:xfrm>
              <a:off x="2376" y="2403"/>
              <a:ext cx="984" cy="560"/>
            </a:xfrm>
            <a:prstGeom prst="rect">
              <a:avLst/>
            </a:prstGeom>
            <a:ln>
              <a:headEnd/>
              <a:tailEnd/>
            </a:ln>
            <a:ex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tIns="180000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ct val="0"/>
                </a:spcBef>
                <a:buNone/>
              </a:pPr>
              <a:r>
                <a:rPr lang="it-IT" altLang="ru-RU" sz="1200" dirty="0">
                  <a:solidFill>
                    <a:srgbClr val="000000"/>
                  </a:solidFill>
                  <a:latin typeface="+mn-lt"/>
                </a:rPr>
                <a:t>Kredit sifati va </a:t>
              </a:r>
              <a:endParaRPr lang="uz-Latn-UZ" altLang="ru-RU" sz="1200" dirty="0" smtClean="0">
                <a:solidFill>
                  <a:srgbClr val="000000"/>
                </a:solidFill>
                <a:latin typeface="+mn-lt"/>
              </a:endParaRPr>
            </a:p>
            <a:p>
              <a:pPr algn="ctr" eaLnBrk="1" hangingPunct="1">
                <a:lnSpc>
                  <a:spcPct val="90000"/>
                </a:lnSpc>
                <a:spcBef>
                  <a:spcPct val="0"/>
                </a:spcBef>
                <a:buNone/>
              </a:pPr>
              <a:r>
                <a:rPr lang="it-IT" altLang="ru-RU" sz="1200" dirty="0" smtClean="0">
                  <a:solidFill>
                    <a:srgbClr val="000000"/>
                  </a:solidFill>
                  <a:latin typeface="+mn-lt"/>
                </a:rPr>
                <a:t>likvidligini </a:t>
              </a:r>
              <a:endParaRPr lang="uz-Latn-UZ" altLang="ru-RU" sz="1200" dirty="0" smtClean="0">
                <a:solidFill>
                  <a:srgbClr val="000000"/>
                </a:solidFill>
                <a:latin typeface="+mn-lt"/>
              </a:endParaRPr>
            </a:p>
            <a:p>
              <a:pPr algn="ctr" eaLnBrk="1" hangingPunct="1">
                <a:lnSpc>
                  <a:spcPct val="90000"/>
                </a:lnSpc>
                <a:spcBef>
                  <a:spcPct val="0"/>
                </a:spcBef>
                <a:buNone/>
              </a:pPr>
              <a:r>
                <a:rPr lang="it-IT" altLang="ru-RU" sz="1200" b="1" dirty="0" smtClean="0">
                  <a:solidFill>
                    <a:srgbClr val="000000"/>
                  </a:solidFill>
                  <a:latin typeface="+mn-lt"/>
                </a:rPr>
                <a:t>ta'minlovchilar</a:t>
              </a:r>
              <a:r>
                <a:rPr lang="ru-RU" altLang="ru-RU" sz="1200" dirty="0" smtClean="0">
                  <a:solidFill>
                    <a:srgbClr val="000000"/>
                  </a:solidFill>
                  <a:latin typeface="+mn-lt"/>
                </a:rPr>
                <a:t> </a:t>
              </a:r>
              <a:endParaRPr lang="ru-RU" altLang="ru-RU" sz="12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16" name="Text Box 17"/>
            <p:cNvSpPr txBox="1">
              <a:spLocks noChangeArrowheads="1"/>
            </p:cNvSpPr>
            <p:nvPr/>
          </p:nvSpPr>
          <p:spPr bwMode="auto">
            <a:xfrm>
              <a:off x="3936" y="1584"/>
              <a:ext cx="1104" cy="1041"/>
            </a:xfrm>
            <a:prstGeom prst="rect">
              <a:avLst/>
            </a:prstGeom>
            <a:ln>
              <a:headEnd/>
              <a:tailEnd/>
            </a:ln>
            <a:ex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  <a:buFontTx/>
                <a:buNone/>
              </a:pPr>
              <a:r>
                <a:rPr lang="uz-Latn-UZ" altLang="ru-RU" sz="1200" b="1" dirty="0" smtClean="0">
                  <a:solidFill>
                    <a:srgbClr val="000000"/>
                  </a:solidFill>
                  <a:latin typeface="+mn-lt"/>
                </a:rPr>
                <a:t>Maxsus yuridik shaxs</a:t>
              </a:r>
              <a:r>
                <a:rPr lang="ru-RU" altLang="ru-RU" sz="1200" b="1" dirty="0" smtClean="0">
                  <a:solidFill>
                    <a:srgbClr val="000000"/>
                  </a:solidFill>
                  <a:latin typeface="+mn-lt"/>
                </a:rPr>
                <a:t> </a:t>
              </a:r>
              <a:r>
                <a:rPr lang="ru-RU" altLang="ru-RU" sz="1200" b="1" dirty="0">
                  <a:solidFill>
                    <a:srgbClr val="000000"/>
                  </a:solidFill>
                  <a:latin typeface="+mn-lt"/>
                </a:rPr>
                <a:t>(</a:t>
              </a:r>
              <a:r>
                <a:rPr lang="en-US" altLang="ru-RU" sz="1200" b="1" dirty="0">
                  <a:solidFill>
                    <a:srgbClr val="000000"/>
                  </a:solidFill>
                  <a:latin typeface="+mn-lt"/>
                </a:rPr>
                <a:t>SPV)</a:t>
              </a:r>
              <a:endParaRPr lang="ru-RU" altLang="ru-RU" sz="1200" b="1" dirty="0">
                <a:solidFill>
                  <a:srgbClr val="000000"/>
                </a:solidFill>
                <a:latin typeface="+mn-lt"/>
              </a:endParaRPr>
            </a:p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  <a:buFontTx/>
                <a:buNone/>
              </a:pPr>
              <a:endParaRPr lang="ru-RU" altLang="ru-RU" sz="1400" dirty="0">
                <a:solidFill>
                  <a:srgbClr val="000000"/>
                </a:solidFill>
                <a:latin typeface="Arial" pitchFamily="34" charset="0"/>
              </a:endParaRPr>
            </a:p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  <a:buFontTx/>
                <a:buNone/>
              </a:pPr>
              <a:endParaRPr lang="ru-RU" altLang="ru-RU" sz="1000" dirty="0">
                <a:solidFill>
                  <a:srgbClr val="000000"/>
                </a:solidFill>
                <a:latin typeface="Arial" pitchFamily="34" charset="0"/>
              </a:endParaRPr>
            </a:p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  <a:buFontTx/>
                <a:buNone/>
              </a:pPr>
              <a:endParaRPr lang="ru-RU" altLang="ru-RU" sz="600" dirty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7" name="Oval 18"/>
            <p:cNvSpPr>
              <a:spLocks noChangeArrowheads="1"/>
            </p:cNvSpPr>
            <p:nvPr/>
          </p:nvSpPr>
          <p:spPr bwMode="auto">
            <a:xfrm>
              <a:off x="4152" y="1998"/>
              <a:ext cx="672" cy="306"/>
            </a:xfrm>
            <a:prstGeom prst="ellipse">
              <a:avLst/>
            </a:prstGeom>
            <a:ln>
              <a:headEnd/>
              <a:tailEnd/>
            </a:ln>
            <a:extLst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uz-Latn-UZ" altLang="ru-RU" sz="1200" dirty="0" smtClean="0">
                  <a:solidFill>
                    <a:srgbClr val="000000"/>
                  </a:solidFill>
                  <a:latin typeface="+mn-lt"/>
                </a:rPr>
                <a:t>Aktivlar puli</a:t>
              </a:r>
              <a:endParaRPr lang="ru-RU" altLang="ru-RU" sz="12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18" name="Text Box 19"/>
            <p:cNvSpPr txBox="1">
              <a:spLocks noChangeArrowheads="1"/>
            </p:cNvSpPr>
            <p:nvPr/>
          </p:nvSpPr>
          <p:spPr bwMode="auto">
            <a:xfrm>
              <a:off x="576" y="1584"/>
              <a:ext cx="912" cy="927"/>
            </a:xfrm>
            <a:prstGeom prst="rect">
              <a:avLst/>
            </a:prstGeom>
            <a:ln>
              <a:headEnd/>
              <a:tailEnd/>
            </a:ln>
            <a:ex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fontAlgn="base" hangingPunct="1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FontTx/>
                <a:buNone/>
              </a:pPr>
              <a:r>
                <a:rPr lang="uz-Latn-UZ" altLang="ru-RU" sz="1050" b="1" dirty="0" smtClean="0">
                  <a:solidFill>
                    <a:srgbClr val="000000"/>
                  </a:solidFill>
                  <a:latin typeface="+mn-lt"/>
                </a:rPr>
                <a:t>Xizmat ko‘rsatish bo‘yicha agent va originator</a:t>
              </a:r>
              <a:endParaRPr lang="ru-RU" altLang="ru-RU" sz="1050" b="1" dirty="0">
                <a:solidFill>
                  <a:srgbClr val="000000"/>
                </a:solidFill>
                <a:latin typeface="+mn-lt"/>
              </a:endParaRPr>
            </a:p>
            <a:p>
              <a:pPr algn="ctr" eaLnBrk="1" fontAlgn="base" hangingPunct="1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FontTx/>
                <a:buNone/>
              </a:pPr>
              <a:endParaRPr lang="ru-RU" altLang="ru-RU" sz="600" b="1" dirty="0">
                <a:solidFill>
                  <a:srgbClr val="000000"/>
                </a:solidFill>
                <a:latin typeface="+mn-lt"/>
              </a:endParaRPr>
            </a:p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  <a:buFontTx/>
                <a:buNone/>
              </a:pPr>
              <a:endParaRPr lang="ru-RU" altLang="ru-RU" sz="900" dirty="0">
                <a:solidFill>
                  <a:srgbClr val="000000"/>
                </a:solidFill>
                <a:latin typeface="+mn-lt"/>
              </a:endParaRPr>
            </a:p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  <a:buFontTx/>
                <a:buNone/>
              </a:pPr>
              <a:endParaRPr lang="ru-RU" altLang="ru-RU" sz="900" dirty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" name="Oval 20"/>
            <p:cNvSpPr>
              <a:spLocks noChangeArrowheads="1"/>
            </p:cNvSpPr>
            <p:nvPr/>
          </p:nvSpPr>
          <p:spPr bwMode="auto">
            <a:xfrm>
              <a:off x="690" y="1998"/>
              <a:ext cx="672" cy="306"/>
            </a:xfrm>
            <a:prstGeom prst="ellipse">
              <a:avLst/>
            </a:prstGeom>
            <a:ln>
              <a:headEnd/>
              <a:tailEnd/>
            </a:ln>
            <a:extLst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uz-Latn-UZ" altLang="ru-RU" sz="1200" dirty="0" smtClean="0">
                  <a:solidFill>
                    <a:srgbClr val="000000"/>
                  </a:solidFill>
                  <a:latin typeface="+mj-lt"/>
                </a:rPr>
                <a:t>Aktivlar pul</a:t>
              </a:r>
              <a:endParaRPr lang="ru-RU" altLang="ru-RU" sz="1200" dirty="0">
                <a:solidFill>
                  <a:srgbClr val="000000"/>
                </a:solidFill>
                <a:latin typeface="+mj-lt"/>
              </a:endParaRPr>
            </a:p>
          </p:txBody>
        </p:sp>
        <p:sp>
          <p:nvSpPr>
            <p:cNvPr id="20" name="Line 21"/>
            <p:cNvSpPr>
              <a:spLocks noChangeShapeType="1"/>
            </p:cNvSpPr>
            <p:nvPr/>
          </p:nvSpPr>
          <p:spPr bwMode="auto">
            <a:xfrm>
              <a:off x="1488" y="1872"/>
              <a:ext cx="2448" cy="0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 b="1" dirty="0">
                <a:solidFill>
                  <a:srgbClr val="000000"/>
                </a:solidFill>
              </a:endParaRPr>
            </a:p>
          </p:txBody>
        </p:sp>
        <p:sp>
          <p:nvSpPr>
            <p:cNvPr id="22" name="Line 23"/>
            <p:cNvSpPr>
              <a:spLocks noChangeShapeType="1"/>
            </p:cNvSpPr>
            <p:nvPr/>
          </p:nvSpPr>
          <p:spPr bwMode="auto">
            <a:xfrm flipH="1">
              <a:off x="1488" y="2064"/>
              <a:ext cx="2448" cy="0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 b="1" dirty="0">
                <a:solidFill>
                  <a:srgbClr val="000000"/>
                </a:solidFill>
              </a:endParaRPr>
            </a:p>
          </p:txBody>
        </p:sp>
        <p:sp>
          <p:nvSpPr>
            <p:cNvPr id="23" name="Line 24"/>
            <p:cNvSpPr>
              <a:spLocks noChangeShapeType="1"/>
            </p:cNvSpPr>
            <p:nvPr/>
          </p:nvSpPr>
          <p:spPr bwMode="auto">
            <a:xfrm flipV="1">
              <a:off x="768" y="624"/>
              <a:ext cx="0" cy="960"/>
            </a:xfrm>
            <a:prstGeom prst="line">
              <a:avLst/>
            </a:prstGeom>
            <a:ln>
              <a:prstDash val="sysDot"/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 b="1" dirty="0">
                <a:solidFill>
                  <a:srgbClr val="000000"/>
                </a:solidFill>
              </a:endParaRPr>
            </a:p>
          </p:txBody>
        </p:sp>
        <p:sp>
          <p:nvSpPr>
            <p:cNvPr id="24" name="Line 25"/>
            <p:cNvSpPr>
              <a:spLocks noChangeShapeType="1"/>
            </p:cNvSpPr>
            <p:nvPr/>
          </p:nvSpPr>
          <p:spPr bwMode="auto">
            <a:xfrm>
              <a:off x="768" y="624"/>
              <a:ext cx="3504" cy="0"/>
            </a:xfrm>
            <a:prstGeom prst="line">
              <a:avLst/>
            </a:prstGeom>
            <a:ln>
              <a:prstDash val="sysDot"/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 b="1" dirty="0">
                <a:solidFill>
                  <a:srgbClr val="000000"/>
                </a:solidFill>
              </a:endParaRPr>
            </a:p>
          </p:txBody>
        </p:sp>
        <p:sp>
          <p:nvSpPr>
            <p:cNvPr id="25" name="Line 26"/>
            <p:cNvSpPr>
              <a:spLocks noChangeShapeType="1"/>
            </p:cNvSpPr>
            <p:nvPr/>
          </p:nvSpPr>
          <p:spPr bwMode="auto">
            <a:xfrm flipV="1">
              <a:off x="3696" y="720"/>
              <a:ext cx="0" cy="336"/>
            </a:xfrm>
            <a:prstGeom prst="line">
              <a:avLst/>
            </a:prstGeom>
            <a:ln>
              <a:prstDash val="sysDash"/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 b="1" dirty="0">
                <a:solidFill>
                  <a:srgbClr val="000000"/>
                </a:solidFill>
              </a:endParaRPr>
            </a:p>
          </p:txBody>
        </p:sp>
        <p:sp>
          <p:nvSpPr>
            <p:cNvPr id="26" name="Line 27"/>
            <p:cNvSpPr>
              <a:spLocks noChangeShapeType="1"/>
            </p:cNvSpPr>
            <p:nvPr/>
          </p:nvSpPr>
          <p:spPr bwMode="auto">
            <a:xfrm>
              <a:off x="3696" y="720"/>
              <a:ext cx="576" cy="0"/>
            </a:xfrm>
            <a:prstGeom prst="line">
              <a:avLst/>
            </a:prstGeom>
            <a:ln>
              <a:prstDash val="sysDash"/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 b="1" dirty="0">
                <a:solidFill>
                  <a:srgbClr val="000000"/>
                </a:solidFill>
              </a:endParaRPr>
            </a:p>
          </p:txBody>
        </p:sp>
        <p:sp>
          <p:nvSpPr>
            <p:cNvPr id="27" name="Line 28"/>
            <p:cNvSpPr>
              <a:spLocks noChangeShapeType="1"/>
            </p:cNvSpPr>
            <p:nvPr/>
          </p:nvSpPr>
          <p:spPr bwMode="auto">
            <a:xfrm flipV="1">
              <a:off x="1056" y="1104"/>
              <a:ext cx="0" cy="480"/>
            </a:xfrm>
            <a:prstGeom prst="line">
              <a:avLst/>
            </a:prstGeom>
            <a:ln>
              <a:prstDash val="sysDot"/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 b="1" dirty="0">
                <a:solidFill>
                  <a:srgbClr val="000000"/>
                </a:solidFill>
              </a:endParaRPr>
            </a:p>
          </p:txBody>
        </p:sp>
        <p:sp>
          <p:nvSpPr>
            <p:cNvPr id="28" name="Line 29"/>
            <p:cNvSpPr>
              <a:spLocks noChangeShapeType="1"/>
            </p:cNvSpPr>
            <p:nvPr/>
          </p:nvSpPr>
          <p:spPr bwMode="auto">
            <a:xfrm flipV="1">
              <a:off x="1344" y="1248"/>
              <a:ext cx="0" cy="336"/>
            </a:xfrm>
            <a:prstGeom prst="line">
              <a:avLst/>
            </a:prstGeom>
            <a:ln>
              <a:prstDash val="sysDash"/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 b="1" dirty="0">
                <a:solidFill>
                  <a:srgbClr val="000000"/>
                </a:solidFill>
              </a:endParaRPr>
            </a:p>
          </p:txBody>
        </p:sp>
        <p:sp>
          <p:nvSpPr>
            <p:cNvPr id="29" name="Line 30"/>
            <p:cNvSpPr>
              <a:spLocks noChangeShapeType="1"/>
            </p:cNvSpPr>
            <p:nvPr/>
          </p:nvSpPr>
          <p:spPr bwMode="auto">
            <a:xfrm>
              <a:off x="1056" y="1098"/>
              <a:ext cx="2352" cy="0"/>
            </a:xfrm>
            <a:prstGeom prst="line">
              <a:avLst/>
            </a:prstGeom>
            <a:ln>
              <a:prstDash val="sysDot"/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 b="1" dirty="0">
                <a:solidFill>
                  <a:srgbClr val="000000"/>
                </a:solidFill>
              </a:endParaRPr>
            </a:p>
          </p:txBody>
        </p:sp>
        <p:sp>
          <p:nvSpPr>
            <p:cNvPr id="30" name="Line 31"/>
            <p:cNvSpPr>
              <a:spLocks noChangeShapeType="1"/>
            </p:cNvSpPr>
            <p:nvPr/>
          </p:nvSpPr>
          <p:spPr bwMode="auto">
            <a:xfrm>
              <a:off x="1344" y="1242"/>
              <a:ext cx="2064" cy="0"/>
            </a:xfrm>
            <a:prstGeom prst="line">
              <a:avLst/>
            </a:prstGeom>
            <a:ln>
              <a:prstDash val="sysDash"/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 b="1" dirty="0">
                <a:solidFill>
                  <a:srgbClr val="000000"/>
                </a:solidFill>
              </a:endParaRPr>
            </a:p>
          </p:txBody>
        </p:sp>
        <p:sp>
          <p:nvSpPr>
            <p:cNvPr id="31" name="Line 32"/>
            <p:cNvSpPr>
              <a:spLocks noChangeShapeType="1"/>
            </p:cNvSpPr>
            <p:nvPr/>
          </p:nvSpPr>
          <p:spPr bwMode="auto">
            <a:xfrm>
              <a:off x="4704" y="864"/>
              <a:ext cx="0" cy="303"/>
            </a:xfrm>
            <a:prstGeom prst="line">
              <a:avLst/>
            </a:prstGeom>
            <a:ln>
              <a:prstDash val="sysDash"/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 b="1" dirty="0">
                <a:solidFill>
                  <a:srgbClr val="000000"/>
                </a:solidFill>
              </a:endParaRPr>
            </a:p>
          </p:txBody>
        </p:sp>
        <p:sp>
          <p:nvSpPr>
            <p:cNvPr id="32" name="Line 33"/>
            <p:cNvSpPr>
              <a:spLocks noChangeShapeType="1"/>
            </p:cNvSpPr>
            <p:nvPr/>
          </p:nvSpPr>
          <p:spPr bwMode="auto">
            <a:xfrm flipH="1">
              <a:off x="4032" y="1167"/>
              <a:ext cx="672" cy="0"/>
            </a:xfrm>
            <a:prstGeom prst="line">
              <a:avLst/>
            </a:prstGeom>
            <a:ln>
              <a:prstDash val="sysDash"/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 b="1" dirty="0">
                <a:solidFill>
                  <a:srgbClr val="000000"/>
                </a:solidFill>
              </a:endParaRPr>
            </a:p>
          </p:txBody>
        </p:sp>
        <p:sp>
          <p:nvSpPr>
            <p:cNvPr id="33" name="Line 34"/>
            <p:cNvSpPr>
              <a:spLocks noChangeShapeType="1"/>
            </p:cNvSpPr>
            <p:nvPr/>
          </p:nvSpPr>
          <p:spPr bwMode="auto">
            <a:xfrm>
              <a:off x="4044" y="1224"/>
              <a:ext cx="1242" cy="0"/>
            </a:xfrm>
            <a:prstGeom prst="line">
              <a:avLst/>
            </a:prstGeom>
            <a:ln>
              <a:prstDash val="sysDash"/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 b="1" dirty="0">
                <a:solidFill>
                  <a:srgbClr val="000000"/>
                </a:solidFill>
              </a:endParaRPr>
            </a:p>
          </p:txBody>
        </p:sp>
        <p:sp>
          <p:nvSpPr>
            <p:cNvPr id="34" name="Line 35"/>
            <p:cNvSpPr>
              <a:spLocks noChangeShapeType="1"/>
            </p:cNvSpPr>
            <p:nvPr/>
          </p:nvSpPr>
          <p:spPr bwMode="auto">
            <a:xfrm>
              <a:off x="5286" y="1224"/>
              <a:ext cx="0" cy="2208"/>
            </a:xfrm>
            <a:prstGeom prst="line">
              <a:avLst/>
            </a:prstGeom>
            <a:ln>
              <a:prstDash val="sysDash"/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 b="1" dirty="0">
                <a:solidFill>
                  <a:srgbClr val="000000"/>
                </a:solidFill>
              </a:endParaRPr>
            </a:p>
          </p:txBody>
        </p:sp>
        <p:sp>
          <p:nvSpPr>
            <p:cNvPr id="35" name="Line 36"/>
            <p:cNvSpPr>
              <a:spLocks noChangeShapeType="1"/>
            </p:cNvSpPr>
            <p:nvPr/>
          </p:nvSpPr>
          <p:spPr bwMode="auto">
            <a:xfrm flipH="1" flipV="1">
              <a:off x="4992" y="3450"/>
              <a:ext cx="288" cy="6"/>
            </a:xfrm>
            <a:prstGeom prst="line">
              <a:avLst/>
            </a:prstGeom>
            <a:ln>
              <a:prstDash val="sysDash"/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 b="1" dirty="0">
                <a:solidFill>
                  <a:srgbClr val="000000"/>
                </a:solidFill>
              </a:endParaRPr>
            </a:p>
          </p:txBody>
        </p:sp>
        <p:sp>
          <p:nvSpPr>
            <p:cNvPr id="36" name="Line 37"/>
            <p:cNvSpPr>
              <a:spLocks noChangeShapeType="1"/>
            </p:cNvSpPr>
            <p:nvPr/>
          </p:nvSpPr>
          <p:spPr bwMode="auto">
            <a:xfrm flipV="1">
              <a:off x="4656" y="3072"/>
              <a:ext cx="0" cy="192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 b="1" dirty="0">
                <a:solidFill>
                  <a:srgbClr val="000000"/>
                </a:solidFill>
              </a:endParaRPr>
            </a:p>
          </p:txBody>
        </p:sp>
        <p:sp>
          <p:nvSpPr>
            <p:cNvPr id="37" name="Line 38"/>
            <p:cNvSpPr>
              <a:spLocks noChangeShapeType="1"/>
            </p:cNvSpPr>
            <p:nvPr/>
          </p:nvSpPr>
          <p:spPr bwMode="auto">
            <a:xfrm>
              <a:off x="4560" y="3072"/>
              <a:ext cx="0" cy="192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 b="1" dirty="0">
                <a:solidFill>
                  <a:srgbClr val="000000"/>
                </a:solidFill>
              </a:endParaRPr>
            </a:p>
          </p:txBody>
        </p:sp>
        <p:grpSp>
          <p:nvGrpSpPr>
            <p:cNvPr id="38" name="Group 39"/>
            <p:cNvGrpSpPr>
              <a:grpSpLocks/>
            </p:cNvGrpSpPr>
            <p:nvPr/>
          </p:nvGrpSpPr>
          <p:grpSpPr bwMode="auto">
            <a:xfrm>
              <a:off x="4560" y="2446"/>
              <a:ext cx="96" cy="482"/>
              <a:chOff x="4560" y="2446"/>
              <a:chExt cx="96" cy="482"/>
            </a:xfrm>
          </p:grpSpPr>
          <p:sp>
            <p:nvSpPr>
              <p:cNvPr id="85" name="Line 40"/>
              <p:cNvSpPr>
                <a:spLocks noChangeShapeType="1"/>
              </p:cNvSpPr>
              <p:nvPr/>
            </p:nvSpPr>
            <p:spPr bwMode="auto">
              <a:xfrm flipV="1">
                <a:off x="4656" y="2446"/>
                <a:ext cx="0" cy="482"/>
              </a:xfrm>
              <a:prstGeom prst="line">
                <a:avLst/>
              </a:prstGeom>
              <a:ln>
                <a:headEnd/>
                <a:tailEnd type="triangle" w="med" len="med"/>
              </a:ln>
              <a:ex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6" name="Line 41"/>
              <p:cNvSpPr>
                <a:spLocks noChangeShapeType="1"/>
              </p:cNvSpPr>
              <p:nvPr/>
            </p:nvSpPr>
            <p:spPr bwMode="auto">
              <a:xfrm>
                <a:off x="4560" y="2459"/>
                <a:ext cx="0" cy="469"/>
              </a:xfrm>
              <a:prstGeom prst="line">
                <a:avLst/>
              </a:prstGeom>
              <a:ln>
                <a:headEnd/>
                <a:tailEnd type="triangle" w="med" len="med"/>
              </a:ln>
              <a:ex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b="1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39" name="Line 42"/>
            <p:cNvSpPr>
              <a:spLocks noChangeShapeType="1"/>
            </p:cNvSpPr>
            <p:nvPr/>
          </p:nvSpPr>
          <p:spPr bwMode="auto">
            <a:xfrm flipV="1">
              <a:off x="3984" y="1296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 b="1" dirty="0">
                <a:solidFill>
                  <a:srgbClr val="000000"/>
                </a:solidFill>
              </a:endParaRPr>
            </a:p>
          </p:txBody>
        </p:sp>
        <p:sp>
          <p:nvSpPr>
            <p:cNvPr id="40" name="Line 43"/>
            <p:cNvSpPr>
              <a:spLocks noChangeShapeType="1"/>
            </p:cNvSpPr>
            <p:nvPr/>
          </p:nvSpPr>
          <p:spPr bwMode="auto">
            <a:xfrm flipV="1">
              <a:off x="3360" y="2197"/>
              <a:ext cx="571" cy="406"/>
            </a:xfrm>
            <a:prstGeom prst="line">
              <a:avLst/>
            </a:prstGeom>
            <a:ln>
              <a:prstDash val="sysDash"/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 b="1" dirty="0">
                <a:solidFill>
                  <a:srgbClr val="000000"/>
                </a:solidFill>
              </a:endParaRPr>
            </a:p>
          </p:txBody>
        </p:sp>
        <p:sp>
          <p:nvSpPr>
            <p:cNvPr id="41" name="Line 44"/>
            <p:cNvSpPr>
              <a:spLocks noChangeShapeType="1"/>
            </p:cNvSpPr>
            <p:nvPr/>
          </p:nvSpPr>
          <p:spPr bwMode="auto">
            <a:xfrm flipV="1">
              <a:off x="3168" y="2466"/>
              <a:ext cx="876" cy="792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 b="1" dirty="0">
                <a:solidFill>
                  <a:srgbClr val="000000"/>
                </a:solidFill>
              </a:endParaRPr>
            </a:p>
          </p:txBody>
        </p:sp>
        <p:sp>
          <p:nvSpPr>
            <p:cNvPr id="42" name="Line 45"/>
            <p:cNvSpPr>
              <a:spLocks noChangeShapeType="1"/>
            </p:cNvSpPr>
            <p:nvPr/>
          </p:nvSpPr>
          <p:spPr bwMode="auto">
            <a:xfrm>
              <a:off x="1488" y="2197"/>
              <a:ext cx="888" cy="539"/>
            </a:xfrm>
            <a:prstGeom prst="line">
              <a:avLst/>
            </a:prstGeom>
            <a:ln>
              <a:prstDash val="sysDash"/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 b="1" dirty="0">
                <a:solidFill>
                  <a:srgbClr val="000000"/>
                </a:solidFill>
              </a:endParaRPr>
            </a:p>
          </p:txBody>
        </p:sp>
        <p:sp>
          <p:nvSpPr>
            <p:cNvPr id="43" name="Line 46"/>
            <p:cNvSpPr>
              <a:spLocks noChangeShapeType="1"/>
            </p:cNvSpPr>
            <p:nvPr/>
          </p:nvSpPr>
          <p:spPr bwMode="auto">
            <a:xfrm>
              <a:off x="1488" y="2459"/>
              <a:ext cx="1056" cy="799"/>
            </a:xfrm>
            <a:prstGeom prst="line">
              <a:avLst/>
            </a:prstGeom>
            <a:ln>
              <a:prstDash val="sysDash"/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 b="1" dirty="0">
                <a:solidFill>
                  <a:srgbClr val="000000"/>
                </a:solidFill>
              </a:endParaRPr>
            </a:p>
          </p:txBody>
        </p:sp>
        <p:grpSp>
          <p:nvGrpSpPr>
            <p:cNvPr id="44" name="Group 47"/>
            <p:cNvGrpSpPr>
              <a:grpSpLocks/>
            </p:cNvGrpSpPr>
            <p:nvPr/>
          </p:nvGrpSpPr>
          <p:grpSpPr bwMode="auto">
            <a:xfrm>
              <a:off x="1008" y="2496"/>
              <a:ext cx="96" cy="769"/>
              <a:chOff x="4560" y="2334"/>
              <a:chExt cx="96" cy="594"/>
            </a:xfrm>
          </p:grpSpPr>
          <p:sp>
            <p:nvSpPr>
              <p:cNvPr id="83" name="Line 48"/>
              <p:cNvSpPr>
                <a:spLocks noChangeShapeType="1"/>
              </p:cNvSpPr>
              <p:nvPr/>
            </p:nvSpPr>
            <p:spPr bwMode="auto">
              <a:xfrm flipV="1">
                <a:off x="4656" y="2334"/>
                <a:ext cx="0" cy="594"/>
              </a:xfrm>
              <a:prstGeom prst="line">
                <a:avLst/>
              </a:prstGeom>
              <a:ln>
                <a:headEnd/>
                <a:tailEnd type="triangle" w="med" len="med"/>
              </a:ln>
              <a:ex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4" name="Line 49"/>
              <p:cNvSpPr>
                <a:spLocks noChangeShapeType="1"/>
              </p:cNvSpPr>
              <p:nvPr/>
            </p:nvSpPr>
            <p:spPr bwMode="auto">
              <a:xfrm>
                <a:off x="4560" y="2350"/>
                <a:ext cx="0" cy="578"/>
              </a:xfrm>
              <a:prstGeom prst="line">
                <a:avLst/>
              </a:prstGeom>
              <a:ln>
                <a:headEnd/>
                <a:tailEnd type="triangle" w="med" len="med"/>
              </a:ln>
              <a:ex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b="1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45" name="Line 50"/>
            <p:cNvSpPr>
              <a:spLocks noChangeShapeType="1"/>
            </p:cNvSpPr>
            <p:nvPr/>
          </p:nvSpPr>
          <p:spPr bwMode="auto">
            <a:xfrm flipH="1">
              <a:off x="384" y="3408"/>
              <a:ext cx="240" cy="0"/>
            </a:xfrm>
            <a:prstGeom prst="line">
              <a:avLst/>
            </a:prstGeom>
            <a:ln>
              <a:prstDash val="sysDash"/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 b="1" dirty="0">
                <a:solidFill>
                  <a:srgbClr val="000000"/>
                </a:solidFill>
              </a:endParaRPr>
            </a:p>
          </p:txBody>
        </p:sp>
        <p:sp>
          <p:nvSpPr>
            <p:cNvPr id="46" name="Line 51"/>
            <p:cNvSpPr>
              <a:spLocks noChangeShapeType="1"/>
            </p:cNvSpPr>
            <p:nvPr/>
          </p:nvSpPr>
          <p:spPr bwMode="auto">
            <a:xfrm flipH="1" flipV="1">
              <a:off x="384" y="1920"/>
              <a:ext cx="6" cy="1488"/>
            </a:xfrm>
            <a:prstGeom prst="line">
              <a:avLst/>
            </a:prstGeom>
            <a:ln>
              <a:prstDash val="sysDash"/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 b="1" dirty="0">
                <a:solidFill>
                  <a:srgbClr val="000000"/>
                </a:solidFill>
              </a:endParaRPr>
            </a:p>
          </p:txBody>
        </p:sp>
        <p:sp>
          <p:nvSpPr>
            <p:cNvPr id="47" name="Line 52"/>
            <p:cNvSpPr>
              <a:spLocks noChangeShapeType="1"/>
            </p:cNvSpPr>
            <p:nvPr/>
          </p:nvSpPr>
          <p:spPr bwMode="auto">
            <a:xfrm>
              <a:off x="384" y="1920"/>
              <a:ext cx="192" cy="0"/>
            </a:xfrm>
            <a:prstGeom prst="line">
              <a:avLst/>
            </a:prstGeom>
            <a:ln>
              <a:prstDash val="sysDash"/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 b="1" dirty="0">
                <a:solidFill>
                  <a:srgbClr val="000000"/>
                </a:solidFill>
              </a:endParaRPr>
            </a:p>
          </p:txBody>
        </p:sp>
        <p:sp>
          <p:nvSpPr>
            <p:cNvPr id="48" name="Rectangle 53"/>
            <p:cNvSpPr>
              <a:spLocks noChangeArrowheads="1"/>
            </p:cNvSpPr>
            <p:nvPr/>
          </p:nvSpPr>
          <p:spPr bwMode="auto">
            <a:xfrm>
              <a:off x="576" y="3693"/>
              <a:ext cx="3598" cy="40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GB" altLang="ru-RU" sz="1000" i="1" dirty="0" err="1">
                  <a:solidFill>
                    <a:srgbClr val="000000"/>
                  </a:solidFill>
                  <a:latin typeface="Arial" pitchFamily="34" charset="0"/>
                </a:rPr>
                <a:t>Belgilar</a:t>
              </a:r>
              <a:r>
                <a:rPr lang="en-GB" altLang="ru-RU" sz="1000" i="1" dirty="0">
                  <a:solidFill>
                    <a:srgbClr val="000000"/>
                  </a:solidFill>
                  <a:latin typeface="Arial" pitchFamily="34" charset="0"/>
                </a:rPr>
                <a:t> </a:t>
              </a:r>
              <a:r>
                <a:rPr lang="uz-Latn-UZ" altLang="ru-RU" sz="1000" i="1" dirty="0" smtClean="0">
                  <a:solidFill>
                    <a:srgbClr val="000000"/>
                  </a:solidFill>
                  <a:latin typeface="Arial" pitchFamily="34" charset="0"/>
                </a:rPr>
                <a:t> </a:t>
              </a:r>
              <a:r>
                <a:rPr lang="ru-RU" altLang="ru-RU" sz="1000" i="1" dirty="0" smtClean="0">
                  <a:solidFill>
                    <a:srgbClr val="000000"/>
                  </a:solidFill>
                  <a:latin typeface="Arial" pitchFamily="34" charset="0"/>
                </a:rPr>
                <a:t>:     </a:t>
              </a:r>
              <a:r>
                <a:rPr lang="uz-Latn-UZ" altLang="ru-RU" sz="1000" i="1" dirty="0" smtClean="0">
                  <a:solidFill>
                    <a:srgbClr val="000000"/>
                  </a:solidFill>
                  <a:latin typeface="Arial" pitchFamily="34" charset="0"/>
                </a:rPr>
                <a:t>      </a:t>
              </a:r>
              <a:r>
                <a:rPr lang="ru-RU" altLang="ru-RU" sz="1000" i="1" dirty="0" smtClean="0">
                  <a:solidFill>
                    <a:srgbClr val="000000"/>
                  </a:solidFill>
                  <a:latin typeface="Arial" pitchFamily="34" charset="0"/>
                </a:rPr>
                <a:t>                    </a:t>
              </a:r>
              <a:r>
                <a:rPr lang="uz-Latn-UZ" altLang="ru-RU" sz="1000" i="1" dirty="0" smtClean="0">
                  <a:solidFill>
                    <a:srgbClr val="000000"/>
                  </a:solidFill>
                  <a:latin typeface="Arial" pitchFamily="34" charset="0"/>
                </a:rPr>
                <a:t>ABS larni chiqarish, pul aktivlarni shakllantirish</a:t>
              </a:r>
              <a:endParaRPr lang="ru-RU" altLang="ru-RU" sz="1000" i="1" dirty="0">
                <a:solidFill>
                  <a:srgbClr val="000000"/>
                </a:solidFill>
                <a:latin typeface="Arial" pitchFamily="34" charset="0"/>
              </a:endParaRP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ru-RU" altLang="ru-RU" sz="1000" i="1" dirty="0">
                  <a:solidFill>
                    <a:srgbClr val="000000"/>
                  </a:solidFill>
                  <a:latin typeface="Arial" pitchFamily="34" charset="0"/>
                </a:rPr>
                <a:t>	                                   </a:t>
              </a:r>
              <a:r>
                <a:rPr lang="uz-Latn-UZ" altLang="ru-RU" sz="1000" i="1" dirty="0" smtClean="0">
                  <a:solidFill>
                    <a:srgbClr val="000000"/>
                  </a:solidFill>
                  <a:latin typeface="Arial" pitchFamily="34" charset="0"/>
                </a:rPr>
                <a:t>Chiquvchi va kiruvchi to‘lovlar oqimi</a:t>
              </a:r>
              <a:endParaRPr lang="ru-RU" altLang="ru-RU" sz="1000" i="1" dirty="0">
                <a:solidFill>
                  <a:srgbClr val="000000"/>
                </a:solidFill>
                <a:latin typeface="Arial" pitchFamily="34" charset="0"/>
              </a:endParaRP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ru-RU" altLang="ru-RU" sz="1000" i="1" dirty="0">
                  <a:solidFill>
                    <a:srgbClr val="000000"/>
                  </a:solidFill>
                  <a:latin typeface="Arial" pitchFamily="34" charset="0"/>
                </a:rPr>
                <a:t>	                                   </a:t>
              </a:r>
              <a:r>
                <a:rPr lang="uz-Latn-UZ" altLang="ru-RU" sz="1000" i="1" dirty="0" smtClean="0">
                  <a:solidFill>
                    <a:srgbClr val="000000"/>
                  </a:solidFill>
                  <a:latin typeface="Arial" pitchFamily="34" charset="0"/>
                </a:rPr>
                <a:t>Bir martalik muhim to‘lovlar va joriy to‘lovlar</a:t>
              </a:r>
              <a:endParaRPr lang="ru-RU" altLang="ru-RU" sz="1000" i="1" dirty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9" name="Line 54"/>
            <p:cNvSpPr>
              <a:spLocks noChangeShapeType="1"/>
            </p:cNvSpPr>
            <p:nvPr/>
          </p:nvSpPr>
          <p:spPr bwMode="auto">
            <a:xfrm>
              <a:off x="1207" y="3763"/>
              <a:ext cx="432" cy="0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 b="1" dirty="0">
                <a:solidFill>
                  <a:srgbClr val="000000"/>
                </a:solidFill>
              </a:endParaRPr>
            </a:p>
          </p:txBody>
        </p:sp>
        <p:sp>
          <p:nvSpPr>
            <p:cNvPr id="50" name="Line 55"/>
            <p:cNvSpPr>
              <a:spLocks noChangeShapeType="1"/>
            </p:cNvSpPr>
            <p:nvPr/>
          </p:nvSpPr>
          <p:spPr bwMode="auto">
            <a:xfrm>
              <a:off x="1200" y="3909"/>
              <a:ext cx="432" cy="0"/>
            </a:xfrm>
            <a:prstGeom prst="line">
              <a:avLst/>
            </a:prstGeom>
            <a:ln>
              <a:prstDash val="sysDash"/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 b="1" dirty="0">
                <a:solidFill>
                  <a:srgbClr val="000000"/>
                </a:solidFill>
              </a:endParaRPr>
            </a:p>
          </p:txBody>
        </p:sp>
        <p:sp>
          <p:nvSpPr>
            <p:cNvPr id="51" name="Line 56"/>
            <p:cNvSpPr>
              <a:spLocks noChangeShapeType="1"/>
            </p:cNvSpPr>
            <p:nvPr/>
          </p:nvSpPr>
          <p:spPr bwMode="auto">
            <a:xfrm>
              <a:off x="1200" y="4032"/>
              <a:ext cx="432" cy="0"/>
            </a:xfrm>
            <a:prstGeom prst="line">
              <a:avLst/>
            </a:prstGeom>
            <a:ln>
              <a:prstDash val="sysDot"/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 b="1" dirty="0">
                <a:solidFill>
                  <a:srgbClr val="000000"/>
                </a:solidFill>
              </a:endParaRPr>
            </a:p>
          </p:txBody>
        </p:sp>
        <p:sp>
          <p:nvSpPr>
            <p:cNvPr id="52" name="Text Box 57"/>
            <p:cNvSpPr txBox="1">
              <a:spLocks noChangeArrowheads="1"/>
            </p:cNvSpPr>
            <p:nvPr/>
          </p:nvSpPr>
          <p:spPr bwMode="auto">
            <a:xfrm>
              <a:off x="1187" y="624"/>
              <a:ext cx="2208" cy="2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None/>
              </a:pPr>
              <a:r>
                <a:rPr lang="en-GB" altLang="ru-RU" sz="1000" dirty="0" err="1">
                  <a:solidFill>
                    <a:srgbClr val="000000"/>
                  </a:solidFill>
                  <a:latin typeface="Arial" pitchFamily="34" charset="0"/>
                </a:rPr>
                <a:t>Qo'shimcha</a:t>
              </a:r>
              <a:r>
                <a:rPr lang="en-GB" altLang="ru-RU" sz="1000" dirty="0">
                  <a:solidFill>
                    <a:srgbClr val="000000"/>
                  </a:solidFill>
                  <a:latin typeface="Arial" pitchFamily="34" charset="0"/>
                </a:rPr>
                <a:t> </a:t>
              </a:r>
              <a:r>
                <a:rPr lang="en-GB" altLang="ru-RU" sz="1000" dirty="0" err="1">
                  <a:solidFill>
                    <a:srgbClr val="000000"/>
                  </a:solidFill>
                  <a:latin typeface="Arial" pitchFamily="34" charset="0"/>
                </a:rPr>
                <a:t>operatsiyalar</a:t>
              </a:r>
              <a:r>
                <a:rPr lang="en-GB" altLang="ru-RU" sz="1000" dirty="0">
                  <a:solidFill>
                    <a:srgbClr val="000000"/>
                  </a:solidFill>
                  <a:latin typeface="Arial" pitchFamily="34" charset="0"/>
                </a:rPr>
                <a:t> </a:t>
              </a:r>
              <a:r>
                <a:rPr lang="en-GB" altLang="ru-RU" sz="1000" dirty="0" err="1">
                  <a:solidFill>
                    <a:srgbClr val="000000"/>
                  </a:solidFill>
                  <a:latin typeface="Arial" pitchFamily="34" charset="0"/>
                </a:rPr>
                <a:t>uchun</a:t>
              </a:r>
              <a:r>
                <a:rPr lang="en-GB" altLang="ru-RU" sz="1000" dirty="0">
                  <a:solidFill>
                    <a:srgbClr val="000000"/>
                  </a:solidFill>
                  <a:latin typeface="Arial" pitchFamily="34" charset="0"/>
                </a:rPr>
                <a:t> </a:t>
              </a:r>
              <a:r>
                <a:rPr lang="en-GB" altLang="ru-RU" sz="1000" dirty="0" err="1">
                  <a:solidFill>
                    <a:srgbClr val="000000"/>
                  </a:solidFill>
                  <a:latin typeface="Arial" pitchFamily="34" charset="0"/>
                </a:rPr>
                <a:t>to'lov</a:t>
              </a:r>
              <a:endParaRPr lang="ru-RU" altLang="ru-RU" sz="1000" dirty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3" name="Text Box 58"/>
            <p:cNvSpPr txBox="1">
              <a:spLocks noChangeArrowheads="1"/>
            </p:cNvSpPr>
            <p:nvPr/>
          </p:nvSpPr>
          <p:spPr bwMode="auto">
            <a:xfrm>
              <a:off x="1200" y="868"/>
              <a:ext cx="2208" cy="2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  <a:buFontTx/>
                <a:buNone/>
              </a:pPr>
              <a:r>
                <a:rPr lang="uz-Latn-UZ" altLang="ru-RU" sz="1000" dirty="0" smtClean="0">
                  <a:solidFill>
                    <a:srgbClr val="000000"/>
                  </a:solidFill>
                  <a:latin typeface="Arial" pitchFamily="34" charset="0"/>
                </a:rPr>
                <a:t>Trast mukofoti</a:t>
              </a:r>
              <a:endParaRPr lang="ru-RU" altLang="ru-RU" sz="1000" dirty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4" name="Text Box 59"/>
            <p:cNvSpPr txBox="1">
              <a:spLocks noChangeArrowheads="1"/>
            </p:cNvSpPr>
            <p:nvPr/>
          </p:nvSpPr>
          <p:spPr bwMode="auto">
            <a:xfrm>
              <a:off x="1248" y="1224"/>
              <a:ext cx="2208" cy="2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  <a:buFontTx/>
                <a:buNone/>
              </a:pPr>
              <a:r>
                <a:rPr lang="uz-Latn-UZ" altLang="ru-RU" sz="1000" dirty="0" smtClean="0">
                  <a:solidFill>
                    <a:srgbClr val="000000"/>
                  </a:solidFill>
                  <a:latin typeface="Arial" pitchFamily="34" charset="0"/>
                </a:rPr>
                <a:t>Foizli va kapital to‘lovlar</a:t>
              </a:r>
              <a:endParaRPr lang="ru-RU" altLang="ru-RU" sz="1000" dirty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5" name="Text Box 60"/>
            <p:cNvSpPr txBox="1">
              <a:spLocks noChangeArrowheads="1"/>
            </p:cNvSpPr>
            <p:nvPr/>
          </p:nvSpPr>
          <p:spPr bwMode="auto">
            <a:xfrm>
              <a:off x="3840" y="852"/>
              <a:ext cx="912" cy="3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  <a:buFontTx/>
                <a:buNone/>
              </a:pPr>
              <a:r>
                <a:rPr lang="uz-Latn-UZ" altLang="ru-RU" sz="900" dirty="0" smtClean="0">
                  <a:solidFill>
                    <a:srgbClr val="000000"/>
                  </a:solidFill>
                  <a:latin typeface="Arial" pitchFamily="34" charset="0"/>
                </a:rPr>
                <a:t>To‘lovlar oqimini boshqarish</a:t>
              </a:r>
              <a:endParaRPr lang="ru-RU" altLang="ru-RU" sz="900" dirty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6" name="Text Box 61"/>
            <p:cNvSpPr txBox="1">
              <a:spLocks noChangeArrowheads="1"/>
            </p:cNvSpPr>
            <p:nvPr/>
          </p:nvSpPr>
          <p:spPr bwMode="auto">
            <a:xfrm>
              <a:off x="4176" y="1296"/>
              <a:ext cx="624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  <a:buFontTx/>
                <a:buNone/>
              </a:pPr>
              <a:r>
                <a:rPr lang="ru-RU" altLang="ru-RU" sz="900" dirty="0">
                  <a:solidFill>
                    <a:srgbClr val="000000"/>
                  </a:solidFill>
                  <a:latin typeface="Arial" pitchFamily="34" charset="0"/>
                </a:rPr>
                <a:t>Передача обеспечения </a:t>
              </a:r>
            </a:p>
          </p:txBody>
        </p:sp>
        <p:sp>
          <p:nvSpPr>
            <p:cNvPr id="58" name="Text Box 63"/>
            <p:cNvSpPr txBox="1">
              <a:spLocks noChangeArrowheads="1"/>
            </p:cNvSpPr>
            <p:nvPr/>
          </p:nvSpPr>
          <p:spPr bwMode="auto">
            <a:xfrm>
              <a:off x="1584" y="1680"/>
              <a:ext cx="2208" cy="2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  <a:buFontTx/>
                <a:buNone/>
              </a:pPr>
              <a:r>
                <a:rPr lang="uz-Latn-UZ" altLang="ru-RU" sz="1000" dirty="0" smtClean="0">
                  <a:solidFill>
                    <a:srgbClr val="000000"/>
                  </a:solidFill>
                  <a:latin typeface="Arial" pitchFamily="34" charset="0"/>
                </a:rPr>
                <a:t>Aktivlarni sotish</a:t>
              </a:r>
              <a:endParaRPr lang="ru-RU" altLang="ru-RU" sz="1000" dirty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9" name="Text Box 64"/>
            <p:cNvSpPr txBox="1">
              <a:spLocks noChangeArrowheads="1"/>
            </p:cNvSpPr>
            <p:nvPr/>
          </p:nvSpPr>
          <p:spPr bwMode="auto">
            <a:xfrm>
              <a:off x="1632" y="1872"/>
              <a:ext cx="2208" cy="2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  <a:buFontTx/>
                <a:buNone/>
              </a:pPr>
              <a:r>
                <a:rPr lang="uz-Latn-UZ" altLang="ru-RU" sz="1000" dirty="0" smtClean="0">
                  <a:solidFill>
                    <a:srgbClr val="000000"/>
                  </a:solidFill>
                  <a:latin typeface="Arial" pitchFamily="34" charset="0"/>
                </a:rPr>
                <a:t>Kupon narxini to‘lash</a:t>
              </a:r>
              <a:endParaRPr lang="ru-RU" altLang="ru-RU" sz="1000" dirty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0" name="Text Box 65"/>
            <p:cNvSpPr txBox="1">
              <a:spLocks noChangeArrowheads="1"/>
            </p:cNvSpPr>
            <p:nvPr/>
          </p:nvSpPr>
          <p:spPr bwMode="auto">
            <a:xfrm>
              <a:off x="202" y="1938"/>
              <a:ext cx="204" cy="14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ct val="50000"/>
                </a:spcBef>
                <a:buNone/>
              </a:pPr>
              <a:r>
                <a:rPr lang="en-GB" altLang="ru-RU" sz="1000" dirty="0" err="1">
                  <a:solidFill>
                    <a:srgbClr val="000000"/>
                  </a:solidFill>
                  <a:latin typeface="Arial" pitchFamily="34" charset="0"/>
                </a:rPr>
                <a:t>Foizlar</a:t>
              </a:r>
              <a:r>
                <a:rPr lang="en-GB" altLang="ru-RU" sz="1000" dirty="0">
                  <a:solidFill>
                    <a:srgbClr val="000000"/>
                  </a:solidFill>
                  <a:latin typeface="Arial" pitchFamily="34" charset="0"/>
                </a:rPr>
                <a:t> </a:t>
              </a:r>
              <a:r>
                <a:rPr lang="en-GB" altLang="ru-RU" sz="1000" dirty="0" err="1">
                  <a:solidFill>
                    <a:srgbClr val="000000"/>
                  </a:solidFill>
                  <a:latin typeface="Arial" pitchFamily="34" charset="0"/>
                </a:rPr>
                <a:t>va</a:t>
              </a:r>
              <a:r>
                <a:rPr lang="en-GB" altLang="ru-RU" sz="1000" dirty="0">
                  <a:solidFill>
                    <a:srgbClr val="000000"/>
                  </a:solidFill>
                  <a:latin typeface="Arial" pitchFamily="34" charset="0"/>
                </a:rPr>
                <a:t> </a:t>
              </a:r>
              <a:r>
                <a:rPr lang="en-GB" altLang="ru-RU" sz="1000" dirty="0" err="1">
                  <a:solidFill>
                    <a:srgbClr val="000000"/>
                  </a:solidFill>
                  <a:latin typeface="Arial" pitchFamily="34" charset="0"/>
                </a:rPr>
                <a:t>kapital</a:t>
              </a:r>
              <a:r>
                <a:rPr lang="en-GB" altLang="ru-RU" sz="1000" dirty="0">
                  <a:solidFill>
                    <a:srgbClr val="000000"/>
                  </a:solidFill>
                  <a:latin typeface="Arial" pitchFamily="34" charset="0"/>
                </a:rPr>
                <a:t> </a:t>
              </a:r>
              <a:r>
                <a:rPr lang="en-GB" altLang="ru-RU" sz="1000" dirty="0" err="1">
                  <a:solidFill>
                    <a:srgbClr val="000000"/>
                  </a:solidFill>
                  <a:latin typeface="Arial" pitchFamily="34" charset="0"/>
                </a:rPr>
                <a:t>to'lovlari</a:t>
              </a:r>
              <a:endParaRPr lang="ru-RU" altLang="ru-RU" sz="1000" dirty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1" name="Text Box 66"/>
            <p:cNvSpPr txBox="1">
              <a:spLocks noChangeArrowheads="1"/>
            </p:cNvSpPr>
            <p:nvPr/>
          </p:nvSpPr>
          <p:spPr bwMode="auto">
            <a:xfrm>
              <a:off x="366" y="2602"/>
              <a:ext cx="690" cy="2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None/>
              </a:pPr>
              <a:r>
                <a:rPr lang="en-GB" altLang="ru-RU" sz="1000" dirty="0" err="1">
                  <a:solidFill>
                    <a:srgbClr val="000000"/>
                  </a:solidFill>
                  <a:latin typeface="Arial" pitchFamily="34" charset="0"/>
                </a:rPr>
                <a:t>Pul</a:t>
              </a:r>
              <a:r>
                <a:rPr lang="en-GB" altLang="ru-RU" sz="1000" dirty="0">
                  <a:solidFill>
                    <a:srgbClr val="000000"/>
                  </a:solidFill>
                  <a:latin typeface="Arial" pitchFamily="34" charset="0"/>
                </a:rPr>
                <a:t> </a:t>
              </a:r>
              <a:r>
                <a:rPr lang="en-GB" altLang="ru-RU" sz="1000" dirty="0" err="1">
                  <a:solidFill>
                    <a:srgbClr val="000000"/>
                  </a:solidFill>
                  <a:latin typeface="Arial" pitchFamily="34" charset="0"/>
                </a:rPr>
                <a:t>majburiyati</a:t>
              </a:r>
              <a:endParaRPr lang="ru-RU" altLang="ru-RU" sz="1000" dirty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2" name="Text Box 67"/>
            <p:cNvSpPr txBox="1">
              <a:spLocks noChangeArrowheads="1"/>
            </p:cNvSpPr>
            <p:nvPr/>
          </p:nvSpPr>
          <p:spPr bwMode="auto">
            <a:xfrm>
              <a:off x="1074" y="2592"/>
              <a:ext cx="553" cy="3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None/>
              </a:pPr>
              <a:r>
                <a:rPr lang="en-GB" altLang="ru-RU" sz="1000" dirty="0" err="1">
                  <a:solidFill>
                    <a:srgbClr val="000000"/>
                  </a:solidFill>
                  <a:latin typeface="Arial" pitchFamily="34" charset="0"/>
                </a:rPr>
                <a:t>Da'vo</a:t>
              </a:r>
              <a:r>
                <a:rPr lang="en-GB" altLang="ru-RU" sz="1000" dirty="0">
                  <a:solidFill>
                    <a:srgbClr val="000000"/>
                  </a:solidFill>
                  <a:latin typeface="Arial" pitchFamily="34" charset="0"/>
                </a:rPr>
                <a:t> </a:t>
              </a:r>
              <a:r>
                <a:rPr lang="en-GB" altLang="ru-RU" sz="1000" dirty="0" err="1">
                  <a:solidFill>
                    <a:srgbClr val="000000"/>
                  </a:solidFill>
                  <a:latin typeface="Arial" pitchFamily="34" charset="0"/>
                </a:rPr>
                <a:t>qilish</a:t>
              </a:r>
              <a:r>
                <a:rPr lang="en-GB" altLang="ru-RU" sz="1000" dirty="0">
                  <a:solidFill>
                    <a:srgbClr val="000000"/>
                  </a:solidFill>
                  <a:latin typeface="Arial" pitchFamily="34" charset="0"/>
                </a:rPr>
                <a:t> </a:t>
              </a:r>
              <a:r>
                <a:rPr lang="en-GB" altLang="ru-RU" sz="1000" dirty="0" err="1">
                  <a:solidFill>
                    <a:srgbClr val="000000"/>
                  </a:solidFill>
                  <a:latin typeface="Arial" pitchFamily="34" charset="0"/>
                </a:rPr>
                <a:t>huquqi</a:t>
              </a:r>
              <a:endParaRPr lang="ru-RU" altLang="ru-RU" sz="1000" dirty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3" name="Rectangle 68"/>
            <p:cNvSpPr>
              <a:spLocks noChangeArrowheads="1"/>
            </p:cNvSpPr>
            <p:nvPr/>
          </p:nvSpPr>
          <p:spPr bwMode="auto">
            <a:xfrm rot="20105102">
              <a:off x="3311" y="2263"/>
              <a:ext cx="627" cy="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None/>
              </a:pPr>
              <a:r>
                <a:rPr lang="en-GB" altLang="ru-RU" sz="900" dirty="0" err="1">
                  <a:solidFill>
                    <a:srgbClr val="000000"/>
                  </a:solidFill>
                  <a:latin typeface="Arial" pitchFamily="34" charset="0"/>
                </a:rPr>
                <a:t>Qo'shimcha</a:t>
              </a:r>
              <a:endParaRPr lang="ru-RU" altLang="ru-RU" sz="900" dirty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4" name="Rectangle 69"/>
            <p:cNvSpPr>
              <a:spLocks noChangeArrowheads="1"/>
            </p:cNvSpPr>
            <p:nvPr/>
          </p:nvSpPr>
          <p:spPr bwMode="auto">
            <a:xfrm rot="20038456">
              <a:off x="3378" y="2400"/>
              <a:ext cx="627" cy="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uz-Latn-UZ" altLang="ru-RU" sz="900" dirty="0" smtClean="0">
                  <a:solidFill>
                    <a:srgbClr val="000000"/>
                  </a:solidFill>
                  <a:latin typeface="Arial" pitchFamily="34" charset="0"/>
                </a:rPr>
                <a:t>Ta’minot</a:t>
              </a:r>
              <a:endParaRPr lang="ru-RU" altLang="ru-RU" sz="900" dirty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5" name="Rectangle 70"/>
            <p:cNvSpPr>
              <a:spLocks noChangeArrowheads="1"/>
            </p:cNvSpPr>
            <p:nvPr/>
          </p:nvSpPr>
          <p:spPr bwMode="auto">
            <a:xfrm rot="19725733">
              <a:off x="3332" y="2684"/>
              <a:ext cx="627" cy="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uz-Latn-UZ" altLang="ru-RU" sz="900" dirty="0" smtClean="0">
                  <a:solidFill>
                    <a:srgbClr val="000000"/>
                  </a:solidFill>
                  <a:latin typeface="Arial" pitchFamily="34" charset="0"/>
                </a:rPr>
                <a:t>Sifatini</a:t>
              </a:r>
              <a:endParaRPr lang="ru-RU" altLang="ru-RU" sz="900" dirty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6" name="Rectangle 71"/>
            <p:cNvSpPr>
              <a:spLocks noChangeArrowheads="1"/>
            </p:cNvSpPr>
            <p:nvPr/>
          </p:nvSpPr>
          <p:spPr bwMode="auto">
            <a:xfrm rot="19685420">
              <a:off x="3395" y="2811"/>
              <a:ext cx="627" cy="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uz-Latn-UZ" altLang="ru-RU" sz="900" dirty="0" smtClean="0">
                  <a:solidFill>
                    <a:srgbClr val="000000"/>
                  </a:solidFill>
                  <a:latin typeface="Arial" pitchFamily="34" charset="0"/>
                </a:rPr>
                <a:t>baholash</a:t>
              </a:r>
              <a:endParaRPr lang="ru-RU" altLang="ru-RU" sz="900" dirty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7" name="Rectangle 72"/>
            <p:cNvSpPr>
              <a:spLocks noChangeArrowheads="1"/>
            </p:cNvSpPr>
            <p:nvPr/>
          </p:nvSpPr>
          <p:spPr bwMode="auto">
            <a:xfrm rot="1362220">
              <a:off x="1678" y="2356"/>
              <a:ext cx="627" cy="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uz-Latn-UZ" altLang="ru-RU" sz="900" dirty="0" smtClean="0">
                  <a:solidFill>
                    <a:srgbClr val="000000"/>
                  </a:solidFill>
                  <a:latin typeface="Arial" pitchFamily="34" charset="0"/>
                </a:rPr>
                <a:t>Ta’minotchiga</a:t>
              </a:r>
              <a:endParaRPr lang="ru-RU" altLang="ru-RU" sz="900" dirty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8" name="Rectangle 73"/>
            <p:cNvSpPr>
              <a:spLocks noChangeArrowheads="1"/>
            </p:cNvSpPr>
            <p:nvPr/>
          </p:nvSpPr>
          <p:spPr bwMode="auto">
            <a:xfrm rot="1390900">
              <a:off x="1623" y="2495"/>
              <a:ext cx="627" cy="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uz-Latn-UZ" altLang="ru-RU" sz="900" dirty="0" smtClean="0">
                  <a:solidFill>
                    <a:srgbClr val="000000"/>
                  </a:solidFill>
                  <a:latin typeface="Arial" pitchFamily="34" charset="0"/>
                </a:rPr>
                <a:t>Mukofot puli</a:t>
              </a:r>
              <a:endParaRPr lang="ru-RU" altLang="ru-RU" sz="900" dirty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9" name="Rectangle 74"/>
            <p:cNvSpPr>
              <a:spLocks noChangeArrowheads="1"/>
            </p:cNvSpPr>
            <p:nvPr/>
          </p:nvSpPr>
          <p:spPr bwMode="auto">
            <a:xfrm rot="1655391">
              <a:off x="1703" y="2721"/>
              <a:ext cx="627" cy="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uz-Latn-UZ" altLang="ru-RU" sz="900" dirty="0" smtClean="0">
                  <a:solidFill>
                    <a:srgbClr val="000000"/>
                  </a:solidFill>
                  <a:latin typeface="Arial" pitchFamily="34" charset="0"/>
                </a:rPr>
                <a:t>Reyting olish uchun</a:t>
              </a:r>
              <a:endParaRPr lang="ru-RU" altLang="ru-RU" sz="900" dirty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0" name="Rectangle 75"/>
            <p:cNvSpPr>
              <a:spLocks noChangeArrowheads="1"/>
            </p:cNvSpPr>
            <p:nvPr/>
          </p:nvSpPr>
          <p:spPr bwMode="auto">
            <a:xfrm rot="1651102">
              <a:off x="1631" y="2841"/>
              <a:ext cx="627" cy="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uz-Latn-UZ" altLang="ru-RU" sz="900" dirty="0" smtClean="0">
                  <a:solidFill>
                    <a:srgbClr val="000000"/>
                  </a:solidFill>
                  <a:latin typeface="Arial" pitchFamily="34" charset="0"/>
                </a:rPr>
                <a:t>Mukofot puli</a:t>
              </a:r>
              <a:endParaRPr lang="ru-RU" altLang="ru-RU" sz="900" dirty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1" name="Text Box 76"/>
            <p:cNvSpPr txBox="1">
              <a:spLocks noChangeArrowheads="1"/>
            </p:cNvSpPr>
            <p:nvPr/>
          </p:nvSpPr>
          <p:spPr bwMode="auto">
            <a:xfrm>
              <a:off x="4080" y="2523"/>
              <a:ext cx="528" cy="3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  <a:buFontTx/>
                <a:buNone/>
              </a:pPr>
              <a:r>
                <a:rPr lang="uz-Latn-UZ" altLang="ru-RU" sz="900" dirty="0" smtClean="0">
                  <a:solidFill>
                    <a:srgbClr val="000000"/>
                  </a:solidFill>
                  <a:latin typeface="Arial" pitchFamily="34" charset="0"/>
                </a:rPr>
                <a:t>Emissiya </a:t>
              </a:r>
              <a:r>
                <a:rPr lang="en-US" altLang="ru-RU" sz="900" dirty="0" smtClean="0">
                  <a:solidFill>
                    <a:srgbClr val="000000"/>
                  </a:solidFill>
                  <a:latin typeface="Arial" pitchFamily="34" charset="0"/>
                </a:rPr>
                <a:t>ABS</a:t>
              </a:r>
              <a:r>
                <a:rPr lang="ru-RU" altLang="ru-RU" sz="900" dirty="0" smtClean="0">
                  <a:solidFill>
                    <a:srgbClr val="000000"/>
                  </a:solidFill>
                  <a:latin typeface="Arial" pitchFamily="34" charset="0"/>
                </a:rPr>
                <a:t> </a:t>
              </a:r>
              <a:endParaRPr lang="ru-RU" altLang="ru-RU" sz="900" dirty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2" name="Text Box 77"/>
            <p:cNvSpPr txBox="1">
              <a:spLocks noChangeArrowheads="1"/>
            </p:cNvSpPr>
            <p:nvPr/>
          </p:nvSpPr>
          <p:spPr bwMode="auto">
            <a:xfrm>
              <a:off x="4650" y="2523"/>
              <a:ext cx="528" cy="3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  <a:buFontTx/>
                <a:buNone/>
              </a:pPr>
              <a:r>
                <a:rPr lang="uz-Latn-UZ" altLang="ru-RU" sz="900" dirty="0" smtClean="0">
                  <a:solidFill>
                    <a:srgbClr val="000000"/>
                  </a:solidFill>
                  <a:latin typeface="Arial" pitchFamily="34" charset="0"/>
                </a:rPr>
                <a:t>Emissiyadan tushum</a:t>
              </a:r>
              <a:endParaRPr lang="ru-RU" altLang="ru-RU" sz="900" dirty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3" name="Text Box 78"/>
            <p:cNvSpPr txBox="1">
              <a:spLocks noChangeArrowheads="1"/>
            </p:cNvSpPr>
            <p:nvPr/>
          </p:nvSpPr>
          <p:spPr bwMode="auto">
            <a:xfrm>
              <a:off x="3972" y="3084"/>
              <a:ext cx="624" cy="2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  <a:buFontTx/>
                <a:buNone/>
              </a:pPr>
              <a:r>
                <a:rPr lang="uz-Latn-UZ" altLang="ru-RU" sz="900" dirty="0" smtClean="0">
                  <a:solidFill>
                    <a:srgbClr val="000000"/>
                  </a:solidFill>
                  <a:latin typeface="Arial" pitchFamily="34" charset="0"/>
                </a:rPr>
                <a:t>Joylashtirish</a:t>
              </a:r>
              <a:endParaRPr lang="ru-RU" altLang="ru-RU" sz="900" dirty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4" name="Text Box 79"/>
            <p:cNvSpPr txBox="1">
              <a:spLocks noChangeArrowheads="1"/>
            </p:cNvSpPr>
            <p:nvPr/>
          </p:nvSpPr>
          <p:spPr bwMode="auto">
            <a:xfrm>
              <a:off x="4644" y="3090"/>
              <a:ext cx="672" cy="2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  <a:buFontTx/>
                <a:buNone/>
              </a:pPr>
              <a:r>
                <a:rPr lang="uz-Latn-UZ" altLang="ru-RU" sz="900" dirty="0" smtClean="0">
                  <a:solidFill>
                    <a:srgbClr val="000000"/>
                  </a:solidFill>
                  <a:latin typeface="Arial" pitchFamily="34" charset="0"/>
                </a:rPr>
                <a:t>Investitsiya</a:t>
              </a:r>
              <a:endParaRPr lang="ru-RU" altLang="ru-RU" sz="900" dirty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5" name="Text Box 80"/>
            <p:cNvSpPr txBox="1">
              <a:spLocks noChangeArrowheads="1"/>
            </p:cNvSpPr>
            <p:nvPr/>
          </p:nvSpPr>
          <p:spPr bwMode="auto">
            <a:xfrm>
              <a:off x="5331" y="1632"/>
              <a:ext cx="204" cy="14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FontTx/>
                <a:buNone/>
              </a:pPr>
              <a:r>
                <a:rPr lang="uz-Latn-UZ" altLang="ru-RU" sz="1000" dirty="0" smtClean="0">
                  <a:solidFill>
                    <a:srgbClr val="000000"/>
                  </a:solidFill>
                  <a:latin typeface="Arial" pitchFamily="34" charset="0"/>
                </a:rPr>
                <a:t>Foizli va kapital to‘lovlar</a:t>
              </a:r>
              <a:endParaRPr lang="ru-RU" altLang="ru-RU" sz="1000" dirty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1" name="Oval 86"/>
            <p:cNvSpPr>
              <a:spLocks noChangeArrowheads="1"/>
            </p:cNvSpPr>
            <p:nvPr/>
          </p:nvSpPr>
          <p:spPr bwMode="auto">
            <a:xfrm>
              <a:off x="3456" y="3072"/>
              <a:ext cx="136" cy="195"/>
            </a:xfrm>
            <a:prstGeom prst="ellipse">
              <a:avLst/>
            </a:prstGeom>
            <a:ln>
              <a:headEnd/>
              <a:tailEnd/>
            </a:ln>
            <a:extLst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ru-RU" altLang="ru-RU" sz="1000" b="1" dirty="0">
                  <a:solidFill>
                    <a:schemeClr val="bg1"/>
                  </a:solidFill>
                  <a:latin typeface="Arial" pitchFamily="34" charset="0"/>
                </a:rPr>
                <a:t>4</a:t>
              </a:r>
              <a:r>
                <a:rPr lang="en-US" altLang="ru-RU" sz="1000" b="1" dirty="0">
                  <a:solidFill>
                    <a:schemeClr val="bg1"/>
                  </a:solidFill>
                  <a:latin typeface="Arial" pitchFamily="34" charset="0"/>
                </a:rPr>
                <a:t>b</a:t>
              </a:r>
              <a:endParaRPr lang="ru-RU" altLang="ru-RU" sz="1000" b="1" dirty="0">
                <a:solidFill>
                  <a:schemeClr val="bg1"/>
                </a:solidFill>
                <a:latin typeface="Arial" pitchFamily="34" charset="0"/>
              </a:endParaRPr>
            </a:p>
          </p:txBody>
        </p:sp>
      </p:grpSp>
      <p:sp>
        <p:nvSpPr>
          <p:cNvPr id="94" name="Oval 86"/>
          <p:cNvSpPr>
            <a:spLocks noChangeArrowheads="1"/>
          </p:cNvSpPr>
          <p:nvPr/>
        </p:nvSpPr>
        <p:spPr bwMode="auto">
          <a:xfrm>
            <a:off x="4783137" y="2278374"/>
            <a:ext cx="216000" cy="216000"/>
          </a:xfrm>
          <a:prstGeom prst="ellipse">
            <a:avLst/>
          </a:prstGeom>
          <a:ln>
            <a:headEnd/>
            <a:tailEnd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b="1" dirty="0">
                <a:solidFill>
                  <a:schemeClr val="bg1"/>
                </a:solidFill>
                <a:latin typeface="Arial" pitchFamily="34" charset="0"/>
              </a:rPr>
              <a:t>1</a:t>
            </a:r>
          </a:p>
        </p:txBody>
      </p:sp>
      <p:sp>
        <p:nvSpPr>
          <p:cNvPr id="95" name="Oval 86"/>
          <p:cNvSpPr>
            <a:spLocks noChangeArrowheads="1"/>
          </p:cNvSpPr>
          <p:nvPr/>
        </p:nvSpPr>
        <p:spPr bwMode="auto">
          <a:xfrm>
            <a:off x="7625057" y="2403568"/>
            <a:ext cx="216000" cy="216000"/>
          </a:xfrm>
          <a:prstGeom prst="ellipse">
            <a:avLst/>
          </a:prstGeom>
          <a:ln>
            <a:headEnd/>
            <a:tailEnd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b="1" dirty="0">
                <a:solidFill>
                  <a:schemeClr val="bg1"/>
                </a:solidFill>
                <a:latin typeface="Arial" pitchFamily="34" charset="0"/>
              </a:rPr>
              <a:t>2</a:t>
            </a:r>
          </a:p>
        </p:txBody>
      </p:sp>
      <p:sp>
        <p:nvSpPr>
          <p:cNvPr id="96" name="Oval 86"/>
          <p:cNvSpPr>
            <a:spLocks noChangeArrowheads="1"/>
          </p:cNvSpPr>
          <p:nvPr/>
        </p:nvSpPr>
        <p:spPr bwMode="auto">
          <a:xfrm>
            <a:off x="5319353" y="3347056"/>
            <a:ext cx="216000" cy="216000"/>
          </a:xfrm>
          <a:prstGeom prst="ellipse">
            <a:avLst/>
          </a:prstGeom>
          <a:ln>
            <a:headEnd/>
            <a:tailEnd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b="1" dirty="0">
                <a:solidFill>
                  <a:schemeClr val="bg1"/>
                </a:solidFill>
                <a:latin typeface="Arial" pitchFamily="34" charset="0"/>
              </a:rPr>
              <a:t>3</a:t>
            </a:r>
          </a:p>
        </p:txBody>
      </p:sp>
      <p:sp>
        <p:nvSpPr>
          <p:cNvPr id="97" name="Oval 86"/>
          <p:cNvSpPr>
            <a:spLocks noChangeArrowheads="1"/>
          </p:cNvSpPr>
          <p:nvPr/>
        </p:nvSpPr>
        <p:spPr bwMode="auto">
          <a:xfrm>
            <a:off x="8069150" y="1034232"/>
            <a:ext cx="216000" cy="216000"/>
          </a:xfrm>
          <a:prstGeom prst="ellipse">
            <a:avLst/>
          </a:prstGeom>
          <a:ln>
            <a:headEnd/>
            <a:tailEnd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b="1" dirty="0">
                <a:solidFill>
                  <a:schemeClr val="bg1"/>
                </a:solidFill>
                <a:latin typeface="Arial" pitchFamily="34" charset="0"/>
              </a:rPr>
              <a:t>5</a:t>
            </a:r>
          </a:p>
        </p:txBody>
      </p:sp>
      <p:sp>
        <p:nvSpPr>
          <p:cNvPr id="99" name="Oval 86"/>
          <p:cNvSpPr>
            <a:spLocks noChangeArrowheads="1"/>
          </p:cNvSpPr>
          <p:nvPr/>
        </p:nvSpPr>
        <p:spPr bwMode="auto">
          <a:xfrm>
            <a:off x="7905344" y="3661353"/>
            <a:ext cx="215900" cy="216159"/>
          </a:xfrm>
          <a:prstGeom prst="ellipse">
            <a:avLst/>
          </a:prstGeom>
          <a:ln>
            <a:headEnd/>
            <a:tailEnd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000" b="1" dirty="0">
                <a:solidFill>
                  <a:schemeClr val="bg1"/>
                </a:solidFill>
                <a:latin typeface="Arial" pitchFamily="34" charset="0"/>
              </a:rPr>
              <a:t>4</a:t>
            </a:r>
            <a:r>
              <a:rPr lang="en-US" altLang="ru-RU" sz="1000" b="1" dirty="0">
                <a:solidFill>
                  <a:schemeClr val="bg1"/>
                </a:solidFill>
                <a:latin typeface="Arial" pitchFamily="34" charset="0"/>
              </a:rPr>
              <a:t>a</a:t>
            </a:r>
            <a:endParaRPr lang="ru-RU" altLang="ru-RU" sz="1000" b="1" dirty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100" name="Oval 86"/>
          <p:cNvSpPr>
            <a:spLocks noChangeArrowheads="1"/>
          </p:cNvSpPr>
          <p:nvPr/>
        </p:nvSpPr>
        <p:spPr bwMode="auto">
          <a:xfrm>
            <a:off x="6412244" y="1893247"/>
            <a:ext cx="216000" cy="216000"/>
          </a:xfrm>
          <a:prstGeom prst="ellipse">
            <a:avLst/>
          </a:prstGeom>
          <a:ln>
            <a:headEnd/>
            <a:tailEnd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b="1" dirty="0">
                <a:solidFill>
                  <a:schemeClr val="bg1"/>
                </a:solidFill>
                <a:latin typeface="Arial" pitchFamily="34" charset="0"/>
              </a:rPr>
              <a:t>6</a:t>
            </a:r>
          </a:p>
        </p:txBody>
      </p:sp>
      <p:sp>
        <p:nvSpPr>
          <p:cNvPr id="93" name="Text Box 57"/>
          <p:cNvSpPr txBox="1">
            <a:spLocks noChangeArrowheads="1"/>
          </p:cNvSpPr>
          <p:nvPr/>
        </p:nvSpPr>
        <p:spPr bwMode="auto">
          <a:xfrm>
            <a:off x="6895645" y="4685462"/>
            <a:ext cx="219392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None/>
            </a:pPr>
            <a:r>
              <a:rPr lang="ru-RU" altLang="ru-RU" sz="1000" i="1" dirty="0">
                <a:solidFill>
                  <a:srgbClr val="004DA2"/>
                </a:solidFill>
                <a:latin typeface="+mn-lt"/>
              </a:rPr>
              <a:t>Бэр Х. </a:t>
            </a:r>
            <a:r>
              <a:rPr lang="ru-RU" altLang="ru-RU" sz="1000" i="1" dirty="0" err="1">
                <a:solidFill>
                  <a:srgbClr val="004DA2"/>
                </a:solidFill>
                <a:latin typeface="+mn-lt"/>
              </a:rPr>
              <a:t>Секьюритизация</a:t>
            </a:r>
            <a:r>
              <a:rPr lang="ru-RU" altLang="ru-RU" sz="1000" i="1" dirty="0">
                <a:solidFill>
                  <a:srgbClr val="004DA2"/>
                </a:solidFill>
                <a:latin typeface="+mn-lt"/>
              </a:rPr>
              <a:t> активов. М.:</a:t>
            </a:r>
            <a:r>
              <a:rPr lang="ru-RU" altLang="ru-RU" sz="1000" i="1" dirty="0" err="1">
                <a:solidFill>
                  <a:srgbClr val="004DA2"/>
                </a:solidFill>
                <a:latin typeface="+mn-lt"/>
              </a:rPr>
              <a:t>Волтерс</a:t>
            </a:r>
            <a:r>
              <a:rPr lang="ru-RU" altLang="ru-RU" sz="1000" i="1" dirty="0">
                <a:solidFill>
                  <a:srgbClr val="004DA2"/>
                </a:solidFill>
                <a:latin typeface="+mn-lt"/>
              </a:rPr>
              <a:t> </a:t>
            </a:r>
            <a:r>
              <a:rPr lang="ru-RU" altLang="ru-RU" sz="1000" i="1" dirty="0" err="1">
                <a:solidFill>
                  <a:srgbClr val="004DA2"/>
                </a:solidFill>
                <a:latin typeface="+mn-lt"/>
              </a:rPr>
              <a:t>Клувер</a:t>
            </a:r>
            <a:r>
              <a:rPr lang="ru-RU" altLang="ru-RU" sz="1000" i="1" dirty="0">
                <a:solidFill>
                  <a:srgbClr val="004DA2"/>
                </a:solidFill>
                <a:latin typeface="+mn-lt"/>
              </a:rPr>
              <a:t>, 2006.</a:t>
            </a:r>
          </a:p>
        </p:txBody>
      </p:sp>
    </p:spTree>
    <p:extLst>
      <p:ext uri="{BB962C8B-B14F-4D97-AF65-F5344CB8AC3E}">
        <p14:creationId xmlns:p14="http://schemas.microsoft.com/office/powerpoint/2010/main" val="4202543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297477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Sekyuritizatsiyaning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kompleks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sxemasining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xususiyatlari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1472601" y="1396991"/>
            <a:ext cx="6198798" cy="2154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1450" indent="-171450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uz-Latn-UZ" sz="2000" b="1" dirty="0" smtClean="0">
                <a:solidFill>
                  <a:srgbClr val="003F82"/>
                </a:solidFill>
                <a:latin typeface="+mn-lt"/>
                <a:ea typeface="MingLiU-ExtB" pitchFamily="18" charset="-120"/>
              </a:rPr>
              <a:t>Bir xil turdagi aktivlarni alohida pulga ajratish</a:t>
            </a:r>
          </a:p>
          <a:p>
            <a:pPr marL="171450" indent="-171450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Sekyuritizatsiya</a:t>
            </a:r>
            <a:r>
              <a:rPr lang="en-GB" sz="2000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uchun</a:t>
            </a:r>
            <a:r>
              <a:rPr lang="en-GB" sz="2000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maxsus</a:t>
            </a:r>
            <a:r>
              <a:rPr lang="en-GB" sz="2000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yaratilgan</a:t>
            </a:r>
            <a:r>
              <a:rPr lang="en-GB" sz="2000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alohida</a:t>
            </a:r>
            <a:r>
              <a:rPr lang="en-GB" sz="2000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yuridik</a:t>
            </a:r>
            <a:r>
              <a:rPr lang="en-GB" sz="2000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shaxsning</a:t>
            </a:r>
            <a:r>
              <a:rPr lang="en-GB" sz="2000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mavjudligi</a:t>
            </a:r>
            <a:r>
              <a:rPr lang="ru-RU" sz="2000" b="1" dirty="0" smtClean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ru-RU" sz="2000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(Special Purpose Vehicle – SPV)</a:t>
            </a:r>
          </a:p>
          <a:p>
            <a:pPr marL="171450" indent="-171450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Aktivlar</a:t>
            </a:r>
            <a:r>
              <a:rPr lang="en-GB" sz="2000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pulini</a:t>
            </a:r>
            <a:r>
              <a:rPr lang="en-GB" sz="2000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maxsus</a:t>
            </a:r>
            <a:r>
              <a:rPr lang="en-GB" sz="2000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yuridik</a:t>
            </a:r>
            <a:r>
              <a:rPr lang="en-GB" sz="2000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shaxsga</a:t>
            </a:r>
            <a:r>
              <a:rPr lang="en-GB" sz="2000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2000" b="1" dirty="0" err="1" smtClean="0">
                <a:solidFill>
                  <a:srgbClr val="003F82"/>
                </a:solidFill>
                <a:latin typeface="+mn-lt"/>
                <a:ea typeface="MingLiU-ExtB" pitchFamily="18" charset="-120"/>
              </a:rPr>
              <a:t>sotish</a:t>
            </a:r>
            <a:endParaRPr lang="uz-Latn-UZ" sz="2000" b="1" dirty="0" smtClean="0">
              <a:solidFill>
                <a:srgbClr val="003F82"/>
              </a:solidFill>
              <a:latin typeface="+mn-lt"/>
              <a:ea typeface="MingLiU-ExtB" pitchFamily="18" charset="-120"/>
            </a:endParaRPr>
          </a:p>
          <a:p>
            <a:pPr marL="171450" indent="-171450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Sotilgan</a:t>
            </a:r>
            <a:r>
              <a:rPr lang="en-GB" sz="2000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aktivlarni</a:t>
            </a:r>
            <a:r>
              <a:rPr lang="en-GB" sz="2000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ishlab</a:t>
            </a:r>
            <a:r>
              <a:rPr lang="en-GB" sz="2000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chiqaruvchining</a:t>
            </a:r>
            <a:r>
              <a:rPr lang="en-GB" sz="2000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balansidan</a:t>
            </a:r>
            <a:r>
              <a:rPr lang="en-GB" sz="2000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hisobdan</a:t>
            </a:r>
            <a:r>
              <a:rPr lang="en-GB" sz="2000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chiqarish</a:t>
            </a:r>
            <a:endParaRPr lang="ru-RU" sz="2000" b="1" dirty="0">
              <a:solidFill>
                <a:srgbClr val="003F82"/>
              </a:solidFill>
              <a:latin typeface="+mn-lt"/>
              <a:ea typeface="MingLiU-ExtB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56583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297477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Sekyuritizatsiyaning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kompleks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sxemasining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xususiyatlari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1472601" y="1439521"/>
            <a:ext cx="6198798" cy="2679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1450" indent="-171450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Maxsus</a:t>
            </a:r>
            <a:r>
              <a:rPr lang="en-GB" sz="2000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yuridik</a:t>
            </a:r>
            <a:r>
              <a:rPr lang="en-GB" sz="2000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shaxs</a:t>
            </a:r>
            <a:r>
              <a:rPr lang="en-GB" sz="2000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tomonidan</a:t>
            </a:r>
            <a:r>
              <a:rPr lang="en-GB" sz="2000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obligatsiyalar</a:t>
            </a:r>
            <a:r>
              <a:rPr lang="en-GB" sz="2000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chiqarishni</a:t>
            </a:r>
            <a:r>
              <a:rPr lang="en-GB" sz="2000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amalga</a:t>
            </a:r>
            <a:r>
              <a:rPr lang="en-GB" sz="2000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oshirish</a:t>
            </a:r>
            <a:endParaRPr lang="en-GB" sz="2000" b="1" dirty="0">
              <a:solidFill>
                <a:srgbClr val="003F82"/>
              </a:solidFill>
              <a:latin typeface="+mn-lt"/>
              <a:ea typeface="MingLiU-ExtB" pitchFamily="18" charset="-120"/>
            </a:endParaRPr>
          </a:p>
          <a:p>
            <a:pPr marL="171450" indent="-171450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Obligatsiyalarni</a:t>
            </a:r>
            <a:r>
              <a:rPr lang="en-GB" sz="2000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ishlab</a:t>
            </a:r>
            <a:r>
              <a:rPr lang="en-GB" sz="2000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chiqaruvchining</a:t>
            </a:r>
            <a:r>
              <a:rPr lang="en-GB" sz="2000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operatsion</a:t>
            </a:r>
            <a:r>
              <a:rPr lang="en-GB" sz="2000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va</a:t>
            </a:r>
            <a:r>
              <a:rPr lang="en-GB" sz="2000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iqtisodiy</a:t>
            </a:r>
            <a:r>
              <a:rPr lang="en-GB" sz="2000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risklaridan</a:t>
            </a:r>
            <a:r>
              <a:rPr lang="en-GB" sz="2000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ozod</a:t>
            </a:r>
            <a:r>
              <a:rPr lang="en-GB" sz="2000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qilish</a:t>
            </a:r>
            <a:endParaRPr lang="en-GB" sz="2000" b="1" dirty="0">
              <a:solidFill>
                <a:srgbClr val="003F82"/>
              </a:solidFill>
              <a:latin typeface="+mn-lt"/>
              <a:ea typeface="MingLiU-ExtB" pitchFamily="18" charset="-120"/>
            </a:endParaRPr>
          </a:p>
          <a:p>
            <a:pPr marL="171450" indent="-171450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Yaratuvchining</a:t>
            </a:r>
            <a:r>
              <a:rPr lang="en-GB" sz="2000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likvid</a:t>
            </a:r>
            <a:r>
              <a:rPr lang="en-GB" sz="2000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bo'lmagan</a:t>
            </a:r>
            <a:r>
              <a:rPr lang="en-GB" sz="2000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aktivlarini</a:t>
            </a:r>
            <a:r>
              <a:rPr lang="en-GB" sz="2000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yuqori</a:t>
            </a:r>
            <a:r>
              <a:rPr lang="en-GB" sz="2000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likvidli</a:t>
            </a:r>
            <a:r>
              <a:rPr lang="en-GB" sz="2000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qimmatli</a:t>
            </a:r>
            <a:r>
              <a:rPr lang="en-GB" sz="2000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qog'ozlarga</a:t>
            </a:r>
            <a:r>
              <a:rPr lang="en-GB" sz="2000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aylantirish</a:t>
            </a:r>
            <a:endParaRPr lang="en-GB" sz="2000" b="1" dirty="0">
              <a:solidFill>
                <a:srgbClr val="003F82"/>
              </a:solidFill>
              <a:latin typeface="+mn-lt"/>
              <a:ea typeface="MingLiU-ExtB" pitchFamily="18" charset="-120"/>
            </a:endParaRPr>
          </a:p>
          <a:p>
            <a:pPr marL="171450" indent="-171450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Qoida</a:t>
            </a:r>
            <a:r>
              <a:rPr lang="en-GB" sz="2000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tariqasida</a:t>
            </a:r>
            <a:r>
              <a:rPr lang="en-GB" sz="2000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, </a:t>
            </a:r>
            <a:r>
              <a:rPr lang="en-GB" sz="20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moliyaviy</a:t>
            </a:r>
            <a:r>
              <a:rPr lang="en-GB" sz="2000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oqimlarga</a:t>
            </a:r>
            <a:r>
              <a:rPr lang="en-GB" sz="2000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xizmat</a:t>
            </a:r>
            <a:r>
              <a:rPr lang="en-GB" sz="2000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ko'rsatadigan</a:t>
            </a:r>
            <a:r>
              <a:rPr lang="en-GB" sz="2000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uz-Latn-UZ" sz="2000" b="1" dirty="0" smtClean="0">
                <a:solidFill>
                  <a:srgbClr val="003F82"/>
                </a:solidFill>
                <a:latin typeface="+mn-lt"/>
                <a:ea typeface="MingLiU-ExtB" pitchFamily="18" charset="-120"/>
              </a:rPr>
              <a:t>Trast</a:t>
            </a:r>
            <a:r>
              <a:rPr lang="en-GB" sz="2000" b="1" dirty="0" smtClean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kompaniya</a:t>
            </a:r>
            <a:r>
              <a:rPr lang="en-GB" sz="2000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(</a:t>
            </a:r>
            <a:r>
              <a:rPr lang="en-GB" sz="20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investorlarning</a:t>
            </a:r>
            <a:r>
              <a:rPr lang="en-GB" sz="2000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ishonchli</a:t>
            </a:r>
            <a:r>
              <a:rPr lang="en-GB" sz="2000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vakili</a:t>
            </a:r>
            <a:r>
              <a:rPr lang="en-GB" sz="2000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) </a:t>
            </a:r>
            <a:r>
              <a:rPr lang="en-GB" sz="20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mavjudligi</a:t>
            </a:r>
            <a:endParaRPr lang="ru-RU" sz="2000" b="1" dirty="0">
              <a:solidFill>
                <a:srgbClr val="003F82"/>
              </a:solidFill>
              <a:latin typeface="+mn-lt"/>
              <a:ea typeface="MingLiU-ExtB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86899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297477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uz-Latn-UZ" sz="2200" b="1" dirty="0" smtClean="0">
                <a:solidFill>
                  <a:srgbClr val="003F82"/>
                </a:solidFill>
                <a:latin typeface="+mn-lt"/>
              </a:rPr>
              <a:t>Originator</a:t>
            </a:r>
            <a:r>
              <a:rPr lang="en-GB" sz="2200" b="1" dirty="0" smtClean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bankning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SPV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bilan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o'zaro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aloqasi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1818160" y="1035483"/>
            <a:ext cx="5507681" cy="2592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1450" indent="-17145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itchFamily="34" charset="0"/>
              <a:buChar char="•"/>
            </a:pP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Bank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bir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hil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aktivlar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pulini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shakllantiradi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va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uni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SPVga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sotadi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(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da'volarni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tayinlaydi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),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buning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natijasida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to'lov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oqimlari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va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risklar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ajratiladi</a:t>
            </a:r>
            <a:r>
              <a:rPr lang="en-GB" b="1" dirty="0" smtClean="0">
                <a:solidFill>
                  <a:srgbClr val="003F82"/>
                </a:solidFill>
                <a:latin typeface="+mn-lt"/>
                <a:ea typeface="MingLiU-ExtB" pitchFamily="18" charset="-120"/>
              </a:rPr>
              <a:t>.</a:t>
            </a:r>
            <a:endParaRPr lang="uz-Latn-UZ" b="1" dirty="0" smtClean="0">
              <a:solidFill>
                <a:srgbClr val="003F82"/>
              </a:solidFill>
              <a:latin typeface="+mn-lt"/>
              <a:ea typeface="MingLiU-ExtB" pitchFamily="18" charset="-120"/>
            </a:endParaRPr>
          </a:p>
          <a:p>
            <a:pPr marL="171450" indent="-17145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itchFamily="34" charset="0"/>
              <a:buChar char="•"/>
            </a:pP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Aktivlar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bank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balansidan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hisobdan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chiqariladi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;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bankning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biznes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tavakkalchiligi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o'tkazilgan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aktivlar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bo'yicha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pul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oqimlariga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taalluqli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emas</a:t>
            </a:r>
            <a:r>
              <a:rPr lang="en-GB" b="1" dirty="0" smtClean="0">
                <a:solidFill>
                  <a:srgbClr val="003F82"/>
                </a:solidFill>
                <a:latin typeface="+mn-lt"/>
                <a:ea typeface="MingLiU-ExtB" pitchFamily="18" charset="-120"/>
              </a:rPr>
              <a:t>.</a:t>
            </a:r>
            <a:endParaRPr lang="uz-Latn-UZ" b="1" dirty="0" smtClean="0">
              <a:solidFill>
                <a:srgbClr val="003F82"/>
              </a:solidFill>
              <a:latin typeface="+mn-lt"/>
              <a:ea typeface="MingLiU-ExtB" pitchFamily="18" charset="-120"/>
            </a:endParaRPr>
          </a:p>
          <a:p>
            <a:pPr marL="171450" indent="-17145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itchFamily="34" charset="0"/>
              <a:buChar char="•"/>
            </a:pP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Qarz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oluvchilarning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majburiyatlarini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bajarmaslik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,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foiz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stavkalarining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o'zgarishi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,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valyuta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risklari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uchinchi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shaxsga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o'tadi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.</a:t>
            </a:r>
            <a:endParaRPr lang="ru-RU" b="1" dirty="0">
              <a:solidFill>
                <a:srgbClr val="003F82"/>
              </a:solidFill>
              <a:latin typeface="+mn-lt"/>
              <a:ea typeface="MingLiU-ExtB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48397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297477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uz-Latn-UZ" sz="2200" b="1" dirty="0">
                <a:solidFill>
                  <a:srgbClr val="003F82"/>
                </a:solidFill>
              </a:rPr>
              <a:t>Originator</a:t>
            </a:r>
            <a:r>
              <a:rPr lang="en-GB" sz="2200" b="1" dirty="0">
                <a:solidFill>
                  <a:srgbClr val="003F82"/>
                </a:solidFill>
              </a:rPr>
              <a:t> </a:t>
            </a:r>
            <a:r>
              <a:rPr lang="en-GB" sz="2200" b="1" dirty="0" err="1">
                <a:solidFill>
                  <a:srgbClr val="003F82"/>
                </a:solidFill>
              </a:rPr>
              <a:t>bankning</a:t>
            </a:r>
            <a:r>
              <a:rPr lang="en-GB" sz="2200" b="1" dirty="0">
                <a:solidFill>
                  <a:srgbClr val="003F82"/>
                </a:solidFill>
              </a:rPr>
              <a:t> SPV </a:t>
            </a:r>
            <a:r>
              <a:rPr lang="en-GB" sz="2200" b="1" dirty="0" err="1">
                <a:solidFill>
                  <a:srgbClr val="003F82"/>
                </a:solidFill>
              </a:rPr>
              <a:t>bilan</a:t>
            </a:r>
            <a:r>
              <a:rPr lang="en-GB" sz="2200" b="1" dirty="0">
                <a:solidFill>
                  <a:srgbClr val="003F82"/>
                </a:solidFill>
              </a:rPr>
              <a:t> </a:t>
            </a:r>
            <a:r>
              <a:rPr lang="en-GB" sz="2200" b="1" dirty="0" err="1">
                <a:solidFill>
                  <a:srgbClr val="003F82"/>
                </a:solidFill>
              </a:rPr>
              <a:t>o'zaro</a:t>
            </a:r>
            <a:r>
              <a:rPr lang="en-GB" sz="2200" b="1" dirty="0">
                <a:solidFill>
                  <a:srgbClr val="003F82"/>
                </a:solidFill>
              </a:rPr>
              <a:t> </a:t>
            </a:r>
            <a:r>
              <a:rPr lang="en-GB" sz="2200" b="1" dirty="0" err="1">
                <a:solidFill>
                  <a:srgbClr val="003F82"/>
                </a:solidFill>
              </a:rPr>
              <a:t>aloqasi</a:t>
            </a:r>
            <a:endParaRPr lang="en-US" sz="2200" b="1" dirty="0">
              <a:solidFill>
                <a:srgbClr val="003F82"/>
              </a:solidFill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1818160" y="1035483"/>
            <a:ext cx="5507681" cy="2841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1450" indent="-17145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itchFamily="34" charset="0"/>
              <a:buChar char="•"/>
            </a:pP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Bank SPV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bilan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agentlik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shartnomasi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asosida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pul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oqimlariga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xizmat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ko'rsatish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majburiyatlarini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o'z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zimmasiga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oladi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(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qarz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beruvchidan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u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komissionerga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aylanadi</a:t>
            </a:r>
            <a:r>
              <a:rPr lang="en-GB" b="1" dirty="0" smtClean="0">
                <a:solidFill>
                  <a:srgbClr val="003F82"/>
                </a:solidFill>
                <a:latin typeface="+mn-lt"/>
                <a:ea typeface="MingLiU-ExtB" pitchFamily="18" charset="-120"/>
              </a:rPr>
              <a:t>)</a:t>
            </a:r>
            <a:endParaRPr lang="uz-Latn-UZ" b="1" dirty="0" smtClean="0">
              <a:solidFill>
                <a:srgbClr val="003F82"/>
              </a:solidFill>
              <a:latin typeface="+mn-lt"/>
              <a:ea typeface="MingLiU-ExtB" pitchFamily="18" charset="-120"/>
            </a:endParaRPr>
          </a:p>
          <a:p>
            <a:pPr marL="171450" indent="-17145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itchFamily="34" charset="0"/>
              <a:buChar char="•"/>
            </a:pPr>
            <a:r>
              <a:rPr lang="en-US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SPV </a:t>
            </a:r>
            <a:r>
              <a:rPr lang="en-US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aktivlarga</a:t>
            </a:r>
            <a:r>
              <a:rPr lang="en-US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US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ega</a:t>
            </a:r>
            <a:r>
              <a:rPr lang="en-US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US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emas</a:t>
            </a:r>
            <a:r>
              <a:rPr lang="en-US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, minimal </a:t>
            </a:r>
            <a:r>
              <a:rPr lang="en-US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kapitalga</a:t>
            </a:r>
            <a:r>
              <a:rPr lang="en-US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US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ega</a:t>
            </a:r>
            <a:r>
              <a:rPr lang="en-US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, </a:t>
            </a:r>
            <a:r>
              <a:rPr lang="en-US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hech</a:t>
            </a:r>
            <a:r>
              <a:rPr lang="en-US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US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qanday</a:t>
            </a:r>
            <a:r>
              <a:rPr lang="en-US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US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faoliyatni</a:t>
            </a:r>
            <a:r>
              <a:rPr lang="en-US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US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amalga</a:t>
            </a:r>
            <a:r>
              <a:rPr lang="en-US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US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oshirmaydi</a:t>
            </a:r>
            <a:r>
              <a:rPr lang="en-US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, </a:t>
            </a:r>
            <a:r>
              <a:rPr lang="uz-Latn-UZ" b="1" dirty="0" smtClean="0">
                <a:solidFill>
                  <a:srgbClr val="003F82"/>
                </a:solidFill>
                <a:latin typeface="+mn-lt"/>
                <a:ea typeface="MingLiU-ExtB" pitchFamily="18" charset="-120"/>
              </a:rPr>
              <a:t>garov</a:t>
            </a:r>
            <a:r>
              <a:rPr lang="en-US" b="1" dirty="0" smtClean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US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puli</a:t>
            </a:r>
            <a:r>
              <a:rPr lang="en-US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US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bilan</a:t>
            </a:r>
            <a:r>
              <a:rPr lang="en-US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US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ta'minlangan</a:t>
            </a:r>
            <a:r>
              <a:rPr lang="en-US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US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obligatsiyalar</a:t>
            </a:r>
            <a:r>
              <a:rPr lang="en-US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US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chiqaradi</a:t>
            </a:r>
            <a:r>
              <a:rPr lang="en-US" b="1" dirty="0" smtClean="0">
                <a:solidFill>
                  <a:srgbClr val="003F82"/>
                </a:solidFill>
                <a:latin typeface="+mn-lt"/>
                <a:ea typeface="MingLiU-ExtB" pitchFamily="18" charset="-120"/>
              </a:rPr>
              <a:t>.</a:t>
            </a:r>
            <a:endParaRPr lang="uz-Latn-UZ" b="1" dirty="0" smtClean="0">
              <a:solidFill>
                <a:srgbClr val="003F82"/>
              </a:solidFill>
              <a:latin typeface="+mn-lt"/>
              <a:ea typeface="MingLiU-ExtB" pitchFamily="18" charset="-120"/>
            </a:endParaRPr>
          </a:p>
          <a:p>
            <a:pPr marL="171450" indent="-17145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itchFamily="34" charset="0"/>
              <a:buChar char="•"/>
            </a:pP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Obligatsiyalarni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sotishdan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tushgan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mablag'lar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SPVni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chiqarish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xarajatlarini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hisobga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olgan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holda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bankka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o'tkaziladi</a:t>
            </a:r>
            <a:endParaRPr lang="ru-RU" b="1" dirty="0">
              <a:solidFill>
                <a:srgbClr val="003F82"/>
              </a:solidFill>
              <a:latin typeface="+mn-lt"/>
              <a:ea typeface="MingLiU-ExtB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45715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297477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>
                <a:solidFill>
                  <a:srgbClr val="003F82"/>
                </a:solidFill>
                <a:latin typeface="+mn-lt"/>
              </a:rPr>
              <a:t>SPV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ning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investorlar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bilan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o'zaro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aloqasi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1812843" y="1035483"/>
            <a:ext cx="5518314" cy="3121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1450" indent="-171450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SPV </a:t>
            </a:r>
            <a:r>
              <a:rPr lang="en-US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chiqarilgan</a:t>
            </a:r>
            <a:r>
              <a:rPr lang="en-US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US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obligatsiyalarning</a:t>
            </a:r>
            <a:r>
              <a:rPr lang="en-US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US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kredit</a:t>
            </a:r>
            <a:r>
              <a:rPr lang="en-US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US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sifatini</a:t>
            </a:r>
            <a:r>
              <a:rPr lang="en-US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US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oshirishni</a:t>
            </a:r>
            <a:r>
              <a:rPr lang="en-US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US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ta'minlaydi</a:t>
            </a:r>
            <a:r>
              <a:rPr lang="en-US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ru-RU" b="1" dirty="0" smtClean="0">
                <a:solidFill>
                  <a:srgbClr val="003F82"/>
                </a:solidFill>
                <a:latin typeface="+mn-lt"/>
                <a:ea typeface="MingLiU-ExtB" pitchFamily="18" charset="-120"/>
              </a:rPr>
              <a:t>:</a:t>
            </a:r>
            <a:endParaRPr lang="ru-RU" b="1" dirty="0">
              <a:solidFill>
                <a:srgbClr val="003F82"/>
              </a:solidFill>
              <a:latin typeface="+mn-lt"/>
              <a:ea typeface="MingLiU-ExtB" pitchFamily="18" charset="-120"/>
            </a:endParaRPr>
          </a:p>
          <a:p>
            <a:pPr marL="742950" lvl="1" indent="-285750">
              <a:lnSpc>
                <a:spcPct val="85000"/>
              </a:lnSpc>
              <a:spcBef>
                <a:spcPts val="0"/>
              </a:spcBef>
              <a:spcAft>
                <a:spcPts val="300"/>
              </a:spcAft>
              <a:buSzPct val="80000"/>
              <a:buBlip>
                <a:blip r:embed="rId2"/>
              </a:buBlip>
            </a:pPr>
            <a:r>
              <a:rPr lang="en-GB" sz="17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sug'urta</a:t>
            </a:r>
            <a:r>
              <a:rPr lang="en-GB" sz="1700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17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kompaniyalarida</a:t>
            </a:r>
            <a:r>
              <a:rPr lang="en-GB" sz="1700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17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bitimni</a:t>
            </a:r>
            <a:r>
              <a:rPr lang="en-GB" sz="1700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17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sug'urta</a:t>
            </a:r>
            <a:r>
              <a:rPr lang="en-GB" sz="1700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1700" b="1" dirty="0" err="1" smtClean="0">
                <a:solidFill>
                  <a:srgbClr val="003F82"/>
                </a:solidFill>
                <a:latin typeface="+mn-lt"/>
                <a:ea typeface="MingLiU-ExtB" pitchFamily="18" charset="-120"/>
              </a:rPr>
              <a:t>qilish</a:t>
            </a:r>
            <a:endParaRPr lang="uz-Latn-UZ" sz="1700" b="1" dirty="0" smtClean="0">
              <a:solidFill>
                <a:srgbClr val="003F82"/>
              </a:solidFill>
              <a:latin typeface="+mn-lt"/>
              <a:ea typeface="MingLiU-ExtB" pitchFamily="18" charset="-120"/>
            </a:endParaRPr>
          </a:p>
          <a:p>
            <a:pPr marL="742950" lvl="1" indent="-285750">
              <a:lnSpc>
                <a:spcPct val="85000"/>
              </a:lnSpc>
              <a:spcBef>
                <a:spcPts val="0"/>
              </a:spcBef>
              <a:spcAft>
                <a:spcPts val="300"/>
              </a:spcAft>
              <a:buSzPct val="80000"/>
              <a:buBlip>
                <a:blip r:embed="rId2"/>
              </a:buBlip>
            </a:pPr>
            <a:r>
              <a:rPr lang="en-GB" sz="17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banklar</a:t>
            </a:r>
            <a:r>
              <a:rPr lang="en-GB" sz="1700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17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va</a:t>
            </a:r>
            <a:r>
              <a:rPr lang="en-GB" sz="1700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17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moliyaviy</a:t>
            </a:r>
            <a:r>
              <a:rPr lang="en-GB" sz="1700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17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kompaniyalardan</a:t>
            </a:r>
            <a:r>
              <a:rPr lang="en-GB" sz="1700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17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kafolatlar</a:t>
            </a:r>
            <a:r>
              <a:rPr lang="en-GB" sz="1700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1700" b="1" dirty="0" err="1" smtClean="0">
                <a:solidFill>
                  <a:srgbClr val="003F82"/>
                </a:solidFill>
                <a:latin typeface="+mn-lt"/>
                <a:ea typeface="MingLiU-ExtB" pitchFamily="18" charset="-120"/>
              </a:rPr>
              <a:t>olish</a:t>
            </a:r>
            <a:endParaRPr lang="uz-Latn-UZ" sz="1700" b="1" dirty="0" smtClean="0">
              <a:solidFill>
                <a:srgbClr val="003F82"/>
              </a:solidFill>
              <a:latin typeface="+mn-lt"/>
              <a:ea typeface="MingLiU-ExtB" pitchFamily="18" charset="-120"/>
            </a:endParaRPr>
          </a:p>
          <a:p>
            <a:pPr marL="742950" lvl="1" indent="-285750">
              <a:lnSpc>
                <a:spcPct val="85000"/>
              </a:lnSpc>
              <a:spcBef>
                <a:spcPts val="0"/>
              </a:spcBef>
              <a:spcAft>
                <a:spcPts val="300"/>
              </a:spcAft>
              <a:buSzPct val="80000"/>
              <a:buBlip>
                <a:blip r:embed="rId2"/>
              </a:buBlip>
            </a:pPr>
            <a:r>
              <a:rPr lang="en-GB" sz="17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bitimni</a:t>
            </a:r>
            <a:r>
              <a:rPr lang="en-GB" sz="1700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17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tuzish</a:t>
            </a:r>
            <a:r>
              <a:rPr lang="en-GB" sz="1700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17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orqali</a:t>
            </a:r>
            <a:r>
              <a:rPr lang="en-GB" sz="1700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AAA </a:t>
            </a:r>
            <a:r>
              <a:rPr lang="en-GB" sz="17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yoki</a:t>
            </a:r>
            <a:r>
              <a:rPr lang="en-GB" sz="1700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AA </a:t>
            </a:r>
            <a:r>
              <a:rPr lang="en-GB" sz="17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darajasida</a:t>
            </a:r>
            <a:r>
              <a:rPr lang="en-GB" sz="1700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17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obligatsiyalar</a:t>
            </a:r>
            <a:r>
              <a:rPr lang="en-GB" sz="1700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1700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reytingini</a:t>
            </a:r>
            <a:r>
              <a:rPr lang="en-GB" sz="1700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1700" b="1" dirty="0" err="1" smtClean="0">
                <a:solidFill>
                  <a:srgbClr val="003F82"/>
                </a:solidFill>
                <a:latin typeface="+mn-lt"/>
                <a:ea typeface="MingLiU-ExtB" pitchFamily="18" charset="-120"/>
              </a:rPr>
              <a:t>olish</a:t>
            </a:r>
            <a:endParaRPr lang="uz-Latn-UZ" sz="1700" b="1" dirty="0" smtClean="0">
              <a:solidFill>
                <a:srgbClr val="003F82"/>
              </a:solidFill>
              <a:latin typeface="+mn-lt"/>
              <a:ea typeface="MingLiU-ExtB" pitchFamily="18" charset="-120"/>
            </a:endParaRPr>
          </a:p>
          <a:p>
            <a:pPr lvl="1">
              <a:lnSpc>
                <a:spcPct val="85000"/>
              </a:lnSpc>
              <a:spcBef>
                <a:spcPts val="0"/>
              </a:spcBef>
              <a:spcAft>
                <a:spcPts val="300"/>
              </a:spcAft>
              <a:buSzPct val="80000"/>
            </a:pP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Obligatsiyalarni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joylashtirish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uchun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emitent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sindikatini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 smtClean="0">
                <a:solidFill>
                  <a:srgbClr val="003F82"/>
                </a:solidFill>
                <a:latin typeface="+mn-lt"/>
                <a:ea typeface="MingLiU-ExtB" pitchFamily="18" charset="-120"/>
              </a:rPr>
              <a:t>shakllantirish</a:t>
            </a:r>
            <a:endParaRPr lang="uz-Latn-UZ" b="1" dirty="0" smtClean="0">
              <a:solidFill>
                <a:srgbClr val="003F82"/>
              </a:solidFill>
              <a:latin typeface="+mn-lt"/>
              <a:ea typeface="MingLiU-ExtB" pitchFamily="18" charset="-120"/>
            </a:endParaRPr>
          </a:p>
          <a:p>
            <a:pPr lvl="1">
              <a:lnSpc>
                <a:spcPct val="85000"/>
              </a:lnSpc>
              <a:spcBef>
                <a:spcPts val="0"/>
              </a:spcBef>
              <a:spcAft>
                <a:spcPts val="300"/>
              </a:spcAft>
              <a:buSzPct val="80000"/>
            </a:pP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Obligatsiyalarni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,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odatda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,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institutsional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investorlar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orasida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joylashtirish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va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pul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mablag'larini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bankka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o'tkazish</a:t>
            </a:r>
            <a:endParaRPr lang="ru-RU" b="1" dirty="0">
              <a:solidFill>
                <a:srgbClr val="003F82"/>
              </a:solidFill>
              <a:latin typeface="+mn-lt"/>
              <a:ea typeface="MingLiU-ExtB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71238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297477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>
                <a:solidFill>
                  <a:srgbClr val="003F82"/>
                </a:solidFill>
                <a:latin typeface="+mn-lt"/>
              </a:rPr>
              <a:t>Originator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va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SPVning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ishonchli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shaxs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(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Trasti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)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bilan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o'zaro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munosabati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1791578" y="1492683"/>
            <a:ext cx="5560844" cy="2489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1450" indent="-1714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Ishonchli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shaxs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investorlarning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vakili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bo'lib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,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ularning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manfaatlarini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himoya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qiladi</a:t>
            </a:r>
            <a:endParaRPr lang="en-GB" b="1" dirty="0">
              <a:solidFill>
                <a:srgbClr val="003F82"/>
              </a:solidFill>
              <a:latin typeface="+mn-lt"/>
              <a:ea typeface="MingLiU-ExtB" pitchFamily="18" charset="-120"/>
            </a:endParaRPr>
          </a:p>
          <a:p>
            <a:pPr marL="171450" indent="-1714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Ishonchli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boshqaruvchi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investorlar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uchun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aktivlar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bo'yicha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pul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oqimlari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hisobiga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to'lov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agenti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hisoblanadi</a:t>
            </a:r>
            <a:endParaRPr lang="en-GB" b="1" dirty="0">
              <a:solidFill>
                <a:srgbClr val="003F82"/>
              </a:solidFill>
              <a:latin typeface="+mn-lt"/>
              <a:ea typeface="MingLiU-ExtB" pitchFamily="18" charset="-120"/>
            </a:endParaRPr>
          </a:p>
          <a:p>
            <a:pPr marL="171450" indent="-1714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Ishonchli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boshqaruvchi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ishlab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chiqaruvchidan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(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xizmat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ko'rsatuvchi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agentdan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)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to'lovlar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oqimi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,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muddatidan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oldin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qaytarish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,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to'lovni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kechiktirish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va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qarz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oluvchilarning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o'z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majburiyatlarini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bajarmaganligi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to'g'risida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hisobot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oladi</a:t>
            </a:r>
            <a:r>
              <a:rPr lang="en-GB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.</a:t>
            </a:r>
            <a:endParaRPr lang="ru-RU" b="1" dirty="0">
              <a:solidFill>
                <a:srgbClr val="003F82"/>
              </a:solidFill>
              <a:latin typeface="+mn-lt"/>
              <a:ea typeface="MingLiU-ExtB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55716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297477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>
                <a:solidFill>
                  <a:srgbClr val="003F82"/>
                </a:solidFill>
              </a:rPr>
              <a:t>Originator </a:t>
            </a:r>
            <a:r>
              <a:rPr lang="en-GB" sz="2200" b="1" dirty="0" err="1">
                <a:solidFill>
                  <a:srgbClr val="003F82"/>
                </a:solidFill>
              </a:rPr>
              <a:t>va</a:t>
            </a:r>
            <a:r>
              <a:rPr lang="en-GB" sz="2200" b="1" dirty="0">
                <a:solidFill>
                  <a:srgbClr val="003F82"/>
                </a:solidFill>
              </a:rPr>
              <a:t> </a:t>
            </a:r>
            <a:r>
              <a:rPr lang="en-GB" sz="2200" b="1" dirty="0" err="1">
                <a:solidFill>
                  <a:srgbClr val="003F82"/>
                </a:solidFill>
              </a:rPr>
              <a:t>SPVning</a:t>
            </a:r>
            <a:r>
              <a:rPr lang="en-GB" sz="2200" b="1" dirty="0">
                <a:solidFill>
                  <a:srgbClr val="003F82"/>
                </a:solidFill>
              </a:rPr>
              <a:t> </a:t>
            </a:r>
            <a:r>
              <a:rPr lang="en-GB" sz="2200" b="1" dirty="0" err="1">
                <a:solidFill>
                  <a:srgbClr val="003F82"/>
                </a:solidFill>
              </a:rPr>
              <a:t>ishonchli</a:t>
            </a:r>
            <a:r>
              <a:rPr lang="en-GB" sz="2200" b="1" dirty="0">
                <a:solidFill>
                  <a:srgbClr val="003F82"/>
                </a:solidFill>
              </a:rPr>
              <a:t> </a:t>
            </a:r>
            <a:r>
              <a:rPr lang="en-GB" sz="2200" b="1" dirty="0" err="1">
                <a:solidFill>
                  <a:srgbClr val="003F82"/>
                </a:solidFill>
              </a:rPr>
              <a:t>shaxs</a:t>
            </a:r>
            <a:r>
              <a:rPr lang="en-GB" sz="2200" b="1" dirty="0">
                <a:solidFill>
                  <a:srgbClr val="003F82"/>
                </a:solidFill>
              </a:rPr>
              <a:t> (</a:t>
            </a:r>
            <a:r>
              <a:rPr lang="en-GB" sz="2200" b="1" dirty="0" err="1">
                <a:solidFill>
                  <a:srgbClr val="003F82"/>
                </a:solidFill>
              </a:rPr>
              <a:t>Trasti</a:t>
            </a:r>
            <a:r>
              <a:rPr lang="en-GB" sz="2200" b="1" dirty="0">
                <a:solidFill>
                  <a:srgbClr val="003F82"/>
                </a:solidFill>
              </a:rPr>
              <a:t>) </a:t>
            </a:r>
            <a:r>
              <a:rPr lang="en-GB" sz="2200" b="1" dirty="0" err="1">
                <a:solidFill>
                  <a:srgbClr val="003F82"/>
                </a:solidFill>
              </a:rPr>
              <a:t>bilan</a:t>
            </a:r>
            <a:r>
              <a:rPr lang="en-GB" sz="2200" b="1" dirty="0">
                <a:solidFill>
                  <a:srgbClr val="003F82"/>
                </a:solidFill>
              </a:rPr>
              <a:t> </a:t>
            </a:r>
            <a:r>
              <a:rPr lang="en-GB" sz="2200" b="1" dirty="0" err="1">
                <a:solidFill>
                  <a:srgbClr val="003F82"/>
                </a:solidFill>
              </a:rPr>
              <a:t>o'zaro</a:t>
            </a:r>
            <a:r>
              <a:rPr lang="en-GB" sz="2200" b="1" dirty="0">
                <a:solidFill>
                  <a:srgbClr val="003F82"/>
                </a:solidFill>
              </a:rPr>
              <a:t> </a:t>
            </a:r>
            <a:r>
              <a:rPr lang="en-GB" sz="2200" b="1" dirty="0" err="1">
                <a:solidFill>
                  <a:srgbClr val="003F82"/>
                </a:solidFill>
              </a:rPr>
              <a:t>munosabati</a:t>
            </a:r>
            <a:endParaRPr lang="en-US" sz="2200" b="1" dirty="0">
              <a:solidFill>
                <a:srgbClr val="003F82"/>
              </a:solidFill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1791578" y="1439520"/>
            <a:ext cx="5560844" cy="1166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1450" indent="-1714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SPV </a:t>
            </a:r>
            <a:r>
              <a:rPr lang="en-US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ishonchli</a:t>
            </a:r>
            <a:r>
              <a:rPr lang="en-US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US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boshqaruvchiga</a:t>
            </a:r>
            <a:r>
              <a:rPr lang="en-US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US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da'vo</a:t>
            </a:r>
            <a:r>
              <a:rPr lang="en-US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US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huquqlarini</a:t>
            </a:r>
            <a:r>
              <a:rPr lang="en-US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US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va</a:t>
            </a:r>
            <a:r>
              <a:rPr lang="en-US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US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aktivlar</a:t>
            </a:r>
            <a:r>
              <a:rPr lang="en-US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US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uchun</a:t>
            </a:r>
            <a:r>
              <a:rPr lang="en-US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US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qo'shimcha</a:t>
            </a:r>
            <a:r>
              <a:rPr lang="en-US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US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xavfsizlikni</a:t>
            </a:r>
            <a:r>
              <a:rPr lang="en-US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US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kafolatlaydi</a:t>
            </a:r>
            <a:endParaRPr lang="en-US" b="1" dirty="0">
              <a:solidFill>
                <a:srgbClr val="003F82"/>
              </a:solidFill>
              <a:latin typeface="+mn-lt"/>
              <a:ea typeface="MingLiU-ExtB" pitchFamily="18" charset="-120"/>
            </a:endParaRPr>
          </a:p>
          <a:p>
            <a:pPr marL="171450" indent="-1714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Ishonchli</a:t>
            </a:r>
            <a:r>
              <a:rPr lang="en-US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US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boshqaruvchi</a:t>
            </a:r>
            <a:r>
              <a:rPr lang="en-US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US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vaqtincha</a:t>
            </a:r>
            <a:r>
              <a:rPr lang="en-US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US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mavjud</a:t>
            </a:r>
            <a:r>
              <a:rPr lang="en-US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US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bo'lgan</a:t>
            </a:r>
            <a:r>
              <a:rPr lang="en-US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US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mablag'larni</a:t>
            </a:r>
            <a:r>
              <a:rPr lang="en-US" b="1" dirty="0">
                <a:solidFill>
                  <a:srgbClr val="003F82"/>
                </a:solidFill>
                <a:latin typeface="+mn-lt"/>
                <a:ea typeface="MingLiU-ExtB" pitchFamily="18" charset="-120"/>
              </a:rPr>
              <a:t> </a:t>
            </a:r>
            <a:r>
              <a:rPr lang="en-US" b="1" dirty="0" err="1">
                <a:solidFill>
                  <a:srgbClr val="003F82"/>
                </a:solidFill>
                <a:latin typeface="+mn-lt"/>
                <a:ea typeface="MingLiU-ExtB" pitchFamily="18" charset="-120"/>
              </a:rPr>
              <a:t>boshqaradi</a:t>
            </a:r>
            <a:endParaRPr lang="ru-RU" b="1" dirty="0">
              <a:solidFill>
                <a:srgbClr val="003F82"/>
              </a:solidFill>
              <a:latin typeface="+mn-lt"/>
              <a:ea typeface="MingLiU-ExtB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1710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297477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Moliyaviy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aktivlarni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sekyuritizatsiyalash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oqibatlari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1461969" y="1035483"/>
            <a:ext cx="6220063" cy="53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MingLiU-ExtB" pitchFamily="18" charset="-120"/>
              </a:rPr>
              <a:t>2006 </a:t>
            </a:r>
            <a:r>
              <a:rPr lang="en-GB" sz="1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MingLiU-ExtB" pitchFamily="18" charset="-120"/>
              </a:rPr>
              <a:t>yil</a:t>
            </a:r>
            <a:r>
              <a:rPr lang="en-GB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1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MingLiU-ExtB" pitchFamily="18" charset="-120"/>
              </a:rPr>
              <a:t>yakuni</a:t>
            </a:r>
            <a:r>
              <a:rPr lang="en-GB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1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MingLiU-ExtB" pitchFamily="18" charset="-120"/>
              </a:rPr>
              <a:t>bo'yicha</a:t>
            </a:r>
            <a:r>
              <a:rPr lang="en-GB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1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MingLiU-ExtB" pitchFamily="18" charset="-120"/>
              </a:rPr>
              <a:t>sekyuritizatsiya</a:t>
            </a:r>
            <a:r>
              <a:rPr lang="en-GB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1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MingLiU-ExtB" pitchFamily="18" charset="-120"/>
              </a:rPr>
              <a:t>qilingan</a:t>
            </a:r>
            <a:r>
              <a:rPr lang="en-GB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1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MingLiU-ExtB" pitchFamily="18" charset="-120"/>
              </a:rPr>
              <a:t>obligatsiyalar</a:t>
            </a:r>
            <a:r>
              <a:rPr lang="en-GB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1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MingLiU-ExtB" pitchFamily="18" charset="-120"/>
              </a:rPr>
              <a:t>bozori</a:t>
            </a:r>
            <a:r>
              <a:rPr lang="en-GB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1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MingLiU-ExtB" pitchFamily="18" charset="-120"/>
              </a:rPr>
              <a:t>hajmining</a:t>
            </a:r>
            <a:r>
              <a:rPr lang="en-GB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1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MingLiU-ExtB" pitchFamily="18" charset="-120"/>
              </a:rPr>
              <a:t>YaIMga</a:t>
            </a:r>
            <a:r>
              <a:rPr lang="en-GB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1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MingLiU-ExtB" pitchFamily="18" charset="-120"/>
              </a:rPr>
              <a:t>nisbati</a:t>
            </a:r>
            <a:endParaRPr lang="ru-RU" sz="1600" b="1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MingLiU-ExtB" pitchFamily="18" charset="-120"/>
            </a:endParaRPr>
          </a:p>
        </p:txBody>
      </p:sp>
      <p:pic>
        <p:nvPicPr>
          <p:cNvPr id="8" name="Picture 4" descr="159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5" t="11029" r="2708" b="5247"/>
          <a:stretch/>
        </p:blipFill>
        <p:spPr bwMode="auto">
          <a:xfrm>
            <a:off x="1686897" y="1682942"/>
            <a:ext cx="5770206" cy="31282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8689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297477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Moliyaviy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aktivlarni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sekyuritizatsiyalash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oqibatlari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1461969" y="1035483"/>
            <a:ext cx="6220063" cy="53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MingLiU-ExtB" pitchFamily="18" charset="-120"/>
              </a:rPr>
              <a:t>2001-2007 </a:t>
            </a:r>
            <a:r>
              <a:rPr lang="en-GB" sz="1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MingLiU-ExtB" pitchFamily="18" charset="-120"/>
              </a:rPr>
              <a:t>yillarda</a:t>
            </a:r>
            <a:r>
              <a:rPr lang="en-GB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1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MingLiU-ExtB" pitchFamily="18" charset="-120"/>
              </a:rPr>
              <a:t>Yevropada</a:t>
            </a:r>
            <a:r>
              <a:rPr lang="en-GB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1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MingLiU-ExtB" pitchFamily="18" charset="-120"/>
              </a:rPr>
              <a:t>sekyuritizatsiyalangan</a:t>
            </a:r>
            <a:r>
              <a:rPr lang="en-GB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1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MingLiU-ExtB" pitchFamily="18" charset="-120"/>
              </a:rPr>
              <a:t>obligatsiyalarni</a:t>
            </a:r>
            <a:r>
              <a:rPr lang="en-GB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1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MingLiU-ExtB" pitchFamily="18" charset="-120"/>
              </a:rPr>
              <a:t>joylashtirish</a:t>
            </a:r>
            <a:r>
              <a:rPr lang="en-GB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MingLiU-ExtB" pitchFamily="18" charset="-120"/>
              </a:rPr>
              <a:t> </a:t>
            </a:r>
            <a:r>
              <a:rPr lang="en-GB" sz="1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MingLiU-ExtB" pitchFamily="18" charset="-120"/>
              </a:rPr>
              <a:t>hajmi</a:t>
            </a:r>
            <a:r>
              <a:rPr lang="en-GB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MingLiU-ExtB" pitchFamily="18" charset="-120"/>
              </a:rPr>
              <a:t>.</a:t>
            </a:r>
            <a:endParaRPr lang="ru-RU" sz="1600" b="1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MingLiU-ExtB" pitchFamily="18" charset="-12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1681320" y="1706443"/>
            <a:ext cx="5781361" cy="3104707"/>
            <a:chOff x="1089837" y="946297"/>
            <a:chExt cx="7299252" cy="4114801"/>
          </a:xfrm>
        </p:grpSpPr>
        <p:pic>
          <p:nvPicPr>
            <p:cNvPr id="9" name="Picture 4" descr="1590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054" r="3020"/>
            <a:stretch/>
          </p:blipFill>
          <p:spPr bwMode="auto">
            <a:xfrm>
              <a:off x="1089837" y="946297"/>
              <a:ext cx="7299252" cy="411480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Прямоугольник 1"/>
            <p:cNvSpPr/>
            <p:nvPr/>
          </p:nvSpPr>
          <p:spPr>
            <a:xfrm>
              <a:off x="1190847" y="1035483"/>
              <a:ext cx="85060" cy="3674740"/>
            </a:xfrm>
            <a:prstGeom prst="rect">
              <a:avLst/>
            </a:prstGeom>
            <a:solidFill>
              <a:schemeClr val="bg1"/>
            </a:solidFill>
            <a:ln w="476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3018332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297477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Ipoteka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kreditlarining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 smtClean="0">
                <a:solidFill>
                  <a:srgbClr val="003F82"/>
                </a:solidFill>
                <a:latin typeface="+mn-lt"/>
              </a:rPr>
              <a:t>ulushi</a:t>
            </a:r>
            <a:r>
              <a:rPr lang="uz-Latn-UZ" sz="2200" b="1" dirty="0" smtClean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(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YaIMga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nisbatan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)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2156609" y="1201150"/>
            <a:ext cx="4830782" cy="3275546"/>
            <a:chOff x="438684" y="1201150"/>
            <a:chExt cx="4830782" cy="3275546"/>
          </a:xfrm>
        </p:grpSpPr>
        <p:sp>
          <p:nvSpPr>
            <p:cNvPr id="5" name="Rectangle 12"/>
            <p:cNvSpPr>
              <a:spLocks noChangeArrowheads="1"/>
            </p:cNvSpPr>
            <p:nvPr/>
          </p:nvSpPr>
          <p:spPr bwMode="auto">
            <a:xfrm>
              <a:off x="438684" y="3442567"/>
              <a:ext cx="4830782" cy="1034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just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en-GB" sz="17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Taxminan</a:t>
              </a:r>
              <a:r>
                <a:rPr lang="en-GB" sz="17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 10 </a:t>
              </a:r>
              <a:r>
                <a:rPr lang="en-GB" sz="17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trln</a:t>
              </a:r>
              <a:r>
                <a:rPr lang="en-GB" sz="17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. </a:t>
              </a:r>
              <a:r>
                <a:rPr lang="en-GB" sz="17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AQSh</a:t>
              </a:r>
              <a:r>
                <a:rPr lang="en-GB" sz="17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 </a:t>
              </a:r>
              <a:r>
                <a:rPr lang="en-GB" sz="17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dollari</a:t>
              </a:r>
              <a:r>
                <a:rPr lang="en-GB" sz="17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 </a:t>
              </a:r>
              <a:r>
                <a:rPr lang="en-GB" sz="17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miqdorida</a:t>
              </a:r>
              <a:r>
                <a:rPr lang="en-GB" sz="17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 </a:t>
              </a:r>
              <a:r>
                <a:rPr lang="en-GB" sz="17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ipoteka</a:t>
              </a:r>
              <a:r>
                <a:rPr lang="en-GB" sz="17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 </a:t>
              </a:r>
              <a:r>
                <a:rPr lang="en-GB" sz="17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kreditlari</a:t>
              </a:r>
              <a:r>
                <a:rPr lang="en-GB" sz="17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 </a:t>
              </a:r>
              <a:r>
                <a:rPr lang="en-GB" sz="17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berilgan</a:t>
              </a:r>
              <a:r>
                <a:rPr lang="en-GB" sz="17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 </a:t>
              </a:r>
              <a:r>
                <a:rPr lang="en-GB" sz="17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va</a:t>
              </a:r>
              <a:r>
                <a:rPr lang="en-GB" sz="17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 </a:t>
              </a:r>
              <a:r>
                <a:rPr lang="en-GB" sz="17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to'lanmagan</a:t>
              </a:r>
              <a:r>
                <a:rPr lang="en-GB" sz="17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 </a:t>
              </a:r>
              <a:r>
                <a:rPr lang="en-GB" sz="17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bo'lsa</a:t>
              </a:r>
              <a:r>
                <a:rPr lang="en-GB" sz="17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, 2007 </a:t>
              </a:r>
              <a:r>
                <a:rPr lang="en-GB" sz="17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yil</a:t>
              </a:r>
              <a:r>
                <a:rPr lang="en-GB" sz="17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 </a:t>
              </a:r>
              <a:r>
                <a:rPr lang="en-GB" sz="17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oxirida</a:t>
              </a:r>
              <a:r>
                <a:rPr lang="en-GB" sz="17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 </a:t>
              </a:r>
              <a:r>
                <a:rPr lang="en-GB" sz="17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yuqori</a:t>
              </a:r>
              <a:r>
                <a:rPr lang="en-GB" sz="17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 </a:t>
              </a:r>
              <a:r>
                <a:rPr lang="en-GB" sz="17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xavfli</a:t>
              </a:r>
              <a:r>
                <a:rPr lang="en-GB" sz="17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 </a:t>
              </a:r>
              <a:r>
                <a:rPr lang="en-GB" sz="17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kreditlarning</a:t>
              </a:r>
              <a:r>
                <a:rPr lang="en-GB" sz="17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 </a:t>
              </a:r>
              <a:r>
                <a:rPr lang="en-GB" sz="17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ulushi</a:t>
              </a:r>
              <a:r>
                <a:rPr lang="en-GB" sz="17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 30% </a:t>
              </a:r>
              <a:r>
                <a:rPr lang="en-GB" sz="17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ni</a:t>
              </a:r>
              <a:r>
                <a:rPr lang="en-GB" sz="17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 </a:t>
              </a:r>
              <a:r>
                <a:rPr lang="en-GB" sz="17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tashkil</a:t>
              </a:r>
              <a:r>
                <a:rPr lang="en-GB" sz="17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 </a:t>
              </a:r>
              <a:r>
                <a:rPr lang="en-GB" sz="17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etdi</a:t>
              </a:r>
              <a:r>
                <a:rPr lang="en-GB" sz="17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.</a:t>
              </a:r>
              <a:endParaRPr lang="ru-RU" sz="1700" b="1" dirty="0">
                <a:solidFill>
                  <a:srgbClr val="003F82"/>
                </a:solidFill>
                <a:latin typeface="+mn-lt"/>
                <a:ea typeface="MingLiU-ExtB" pitchFamily="18" charset="-120"/>
              </a:endParaRPr>
            </a:p>
          </p:txBody>
        </p:sp>
        <p:grpSp>
          <p:nvGrpSpPr>
            <p:cNvPr id="2" name="Группа 1"/>
            <p:cNvGrpSpPr/>
            <p:nvPr/>
          </p:nvGrpSpPr>
          <p:grpSpPr>
            <a:xfrm>
              <a:off x="1218965" y="1201150"/>
              <a:ext cx="4050500" cy="558450"/>
              <a:chOff x="139624" y="1084521"/>
              <a:chExt cx="7440068" cy="3726629"/>
            </a:xfrm>
          </p:grpSpPr>
          <p:sp>
            <p:nvSpPr>
              <p:cNvPr id="9" name="Прямоугольник 8"/>
              <p:cNvSpPr/>
              <p:nvPr/>
            </p:nvSpPr>
            <p:spPr>
              <a:xfrm>
                <a:off x="139624" y="1084521"/>
                <a:ext cx="7440068" cy="3726629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 i="1" dirty="0"/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343038" y="1821712"/>
                <a:ext cx="5189839" cy="28343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GB" sz="2400" b="1" dirty="0" err="1">
                    <a:solidFill>
                      <a:schemeClr val="bg1"/>
                    </a:solidFill>
                    <a:latin typeface="+mj-lt"/>
                  </a:rPr>
                  <a:t>AQSh</a:t>
                </a:r>
                <a:r>
                  <a:rPr lang="en-GB" sz="2400" b="1" dirty="0">
                    <a:solidFill>
                      <a:schemeClr val="bg1"/>
                    </a:solidFill>
                    <a:latin typeface="+mj-lt"/>
                  </a:rPr>
                  <a:t> = 70% </a:t>
                </a:r>
                <a:r>
                  <a:rPr lang="en-GB" sz="2400" b="1" dirty="0" err="1">
                    <a:solidFill>
                      <a:schemeClr val="bg1"/>
                    </a:solidFill>
                    <a:latin typeface="+mj-lt"/>
                  </a:rPr>
                  <a:t>YaIM</a:t>
                </a:r>
                <a:endParaRPr lang="ru-RU" sz="24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  <p:grpSp>
          <p:nvGrpSpPr>
            <p:cNvPr id="11" name="Группа 10"/>
            <p:cNvGrpSpPr/>
            <p:nvPr/>
          </p:nvGrpSpPr>
          <p:grpSpPr>
            <a:xfrm>
              <a:off x="1218964" y="1854995"/>
              <a:ext cx="4050502" cy="558450"/>
              <a:chOff x="139622" y="1084521"/>
              <a:chExt cx="7440072" cy="3726629"/>
            </a:xfrm>
          </p:grpSpPr>
          <p:sp>
            <p:nvSpPr>
              <p:cNvPr id="12" name="Прямоугольник 11"/>
              <p:cNvSpPr/>
              <p:nvPr/>
            </p:nvSpPr>
            <p:spPr>
              <a:xfrm>
                <a:off x="139622" y="1084521"/>
                <a:ext cx="7440070" cy="3726629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 i="1" dirty="0"/>
              </a:p>
            </p:txBody>
          </p:sp>
          <p:sp>
            <p:nvSpPr>
              <p:cNvPr id="13" name="Прямоугольник 12"/>
              <p:cNvSpPr/>
              <p:nvPr/>
            </p:nvSpPr>
            <p:spPr>
              <a:xfrm>
                <a:off x="343038" y="1821712"/>
                <a:ext cx="7236656" cy="283430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GB" sz="2400" b="1" dirty="0" err="1">
                    <a:solidFill>
                      <a:schemeClr val="bg1"/>
                    </a:solidFill>
                    <a:latin typeface="+mj-lt"/>
                  </a:rPr>
                  <a:t>Yevropa</a:t>
                </a:r>
                <a:r>
                  <a:rPr lang="en-GB" sz="2400" b="1" dirty="0">
                    <a:solidFill>
                      <a:schemeClr val="bg1"/>
                    </a:solidFill>
                    <a:latin typeface="+mj-lt"/>
                  </a:rPr>
                  <a:t> = </a:t>
                </a:r>
                <a:r>
                  <a:rPr lang="en-GB" sz="2400" b="1" dirty="0" err="1">
                    <a:solidFill>
                      <a:schemeClr val="bg1"/>
                    </a:solidFill>
                    <a:latin typeface="+mj-lt"/>
                  </a:rPr>
                  <a:t>YaIMning</a:t>
                </a:r>
                <a:r>
                  <a:rPr lang="en-GB" sz="2400" b="1" dirty="0">
                    <a:solidFill>
                      <a:schemeClr val="bg1"/>
                    </a:solidFill>
                    <a:latin typeface="+mj-lt"/>
                  </a:rPr>
                  <a:t> 40%</a:t>
                </a:r>
                <a:endParaRPr lang="ru-RU" sz="24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  <p:grpSp>
          <p:nvGrpSpPr>
            <p:cNvPr id="14" name="Группа 13"/>
            <p:cNvGrpSpPr/>
            <p:nvPr/>
          </p:nvGrpSpPr>
          <p:grpSpPr>
            <a:xfrm>
              <a:off x="1218964" y="2511710"/>
              <a:ext cx="4050502" cy="558450"/>
              <a:chOff x="139622" y="1084521"/>
              <a:chExt cx="7440072" cy="3726629"/>
            </a:xfrm>
          </p:grpSpPr>
          <p:sp>
            <p:nvSpPr>
              <p:cNvPr id="15" name="Прямоугольник 14"/>
              <p:cNvSpPr/>
              <p:nvPr/>
            </p:nvSpPr>
            <p:spPr>
              <a:xfrm>
                <a:off x="139622" y="1084521"/>
                <a:ext cx="7440070" cy="3726629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 i="1" dirty="0"/>
              </a:p>
            </p:txBody>
          </p:sp>
          <p:sp>
            <p:nvSpPr>
              <p:cNvPr id="16" name="Прямоугольник 15"/>
              <p:cNvSpPr/>
              <p:nvPr/>
            </p:nvSpPr>
            <p:spPr>
              <a:xfrm>
                <a:off x="343038" y="1821712"/>
                <a:ext cx="7236656" cy="283430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GB" sz="2400" b="1" dirty="0" err="1">
                    <a:solidFill>
                      <a:schemeClr val="bg1"/>
                    </a:solidFill>
                    <a:latin typeface="+mj-lt"/>
                  </a:rPr>
                  <a:t>Rossiya</a:t>
                </a:r>
                <a:r>
                  <a:rPr lang="en-GB" sz="2400" b="1" dirty="0">
                    <a:solidFill>
                      <a:schemeClr val="bg1"/>
                    </a:solidFill>
                    <a:latin typeface="+mj-lt"/>
                  </a:rPr>
                  <a:t> = </a:t>
                </a:r>
                <a:r>
                  <a:rPr lang="en-GB" sz="2400" b="1" dirty="0" err="1">
                    <a:solidFill>
                      <a:schemeClr val="bg1"/>
                    </a:solidFill>
                    <a:latin typeface="+mj-lt"/>
                  </a:rPr>
                  <a:t>YaIMning</a:t>
                </a:r>
                <a:r>
                  <a:rPr lang="en-GB" sz="2400" b="1" dirty="0">
                    <a:solidFill>
                      <a:schemeClr val="bg1"/>
                    </a:solidFill>
                    <a:latin typeface="+mj-lt"/>
                  </a:rPr>
                  <a:t> 2,5%</a:t>
                </a:r>
                <a:endParaRPr lang="ru-RU" sz="24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26841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Sekyuritizatsiya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jarayonlarini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rivojlantirish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: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risklar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1840133" y="1084521"/>
            <a:ext cx="5463734" cy="3741027"/>
            <a:chOff x="139624" y="1084521"/>
            <a:chExt cx="5463734" cy="3741027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39624" y="1084521"/>
              <a:ext cx="5463734" cy="3726629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i="1" dirty="0"/>
            </a:p>
          </p:txBody>
        </p:sp>
        <p:sp>
          <p:nvSpPr>
            <p:cNvPr id="2" name="Прямоугольник 1"/>
            <p:cNvSpPr/>
            <p:nvPr/>
          </p:nvSpPr>
          <p:spPr>
            <a:xfrm>
              <a:off x="284205" y="1201479"/>
              <a:ext cx="5189838" cy="36240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90000"/>
                </a:lnSpc>
              </a:pPr>
              <a:r>
                <a:rPr lang="ru-RU" sz="1700" b="1" dirty="0">
                  <a:solidFill>
                    <a:srgbClr val="FFC000"/>
                  </a:solidFill>
                  <a:latin typeface="+mj-lt"/>
                </a:rPr>
                <a:t>Subprime</a:t>
              </a:r>
              <a:r>
                <a:rPr lang="ru-RU" sz="1700" b="1" dirty="0">
                  <a:solidFill>
                    <a:schemeClr val="bg1"/>
                  </a:solidFill>
                  <a:latin typeface="+mj-lt"/>
                </a:rPr>
                <a:t> —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Qarz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oluvchi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nafaqat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yomon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,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balki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juda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yomon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kredit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tarixiga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ega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:</a:t>
              </a:r>
            </a:p>
            <a:p>
              <a:pPr algn="just">
                <a:lnSpc>
                  <a:spcPct val="90000"/>
                </a:lnSpc>
              </a:pP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     -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oylik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umumiy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qarz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to'lovlari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qarz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oluvchi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daromadining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35%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dan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oshadi</a:t>
              </a:r>
              <a:endParaRPr lang="en-GB" sz="1700" b="1" dirty="0">
                <a:solidFill>
                  <a:schemeClr val="bg1"/>
                </a:solidFill>
                <a:latin typeface="+mj-lt"/>
              </a:endParaRPr>
            </a:p>
            <a:p>
              <a:pPr algn="just">
                <a:lnSpc>
                  <a:spcPct val="90000"/>
                </a:lnSpc>
              </a:pP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     -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kredit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summasi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garov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qiymatining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85%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dan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ortiq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 smtClean="0">
                  <a:solidFill>
                    <a:schemeClr val="bg1"/>
                  </a:solidFill>
                  <a:latin typeface="+mj-lt"/>
                </a:rPr>
                <a:t>bo'lsa</a:t>
              </a:r>
              <a:endParaRPr lang="uz-Latn-UZ" sz="1700" b="1" dirty="0" smtClean="0">
                <a:solidFill>
                  <a:schemeClr val="bg1"/>
                </a:solidFill>
                <a:latin typeface="+mj-lt"/>
              </a:endParaRPr>
            </a:p>
            <a:p>
              <a:pPr algn="just">
                <a:lnSpc>
                  <a:spcPct val="90000"/>
                </a:lnSpc>
              </a:pPr>
              <a:r>
                <a:rPr lang="ru-RU" sz="1700" b="1" dirty="0" smtClean="0">
                  <a:solidFill>
                    <a:srgbClr val="FFC000"/>
                  </a:solidFill>
                  <a:latin typeface="+mj-lt"/>
                </a:rPr>
                <a:t>"</a:t>
              </a:r>
              <a:r>
                <a:rPr lang="ru-RU" sz="1700" b="1" dirty="0" err="1" smtClean="0">
                  <a:solidFill>
                    <a:srgbClr val="FFC000"/>
                  </a:solidFill>
                  <a:latin typeface="+mj-lt"/>
                </a:rPr>
                <a:t>Alt</a:t>
              </a:r>
              <a:r>
                <a:rPr lang="ru-RU" sz="1700" b="1" dirty="0" smtClean="0">
                  <a:solidFill>
                    <a:srgbClr val="FFC000"/>
                  </a:solidFill>
                  <a:latin typeface="+mj-lt"/>
                </a:rPr>
                <a:t>-A</a:t>
              </a:r>
              <a:r>
                <a:rPr lang="ru-RU" sz="1700" b="1" dirty="0">
                  <a:solidFill>
                    <a:srgbClr val="FFC000"/>
                  </a:solidFill>
                  <a:latin typeface="+mj-lt"/>
                </a:rPr>
                <a:t>" 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("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yomonlar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orasida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eng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yaxshisi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")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yoki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tezkor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kredit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-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bu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to'liq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bo'lmagan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hujjatlar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to'plamini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taqdim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etish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.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Klassik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holatda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,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bu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qarz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oluvchining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daromadini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tasdiqlashning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 smtClean="0">
                  <a:solidFill>
                    <a:schemeClr val="bg1"/>
                  </a:solidFill>
                  <a:latin typeface="+mj-lt"/>
                </a:rPr>
                <a:t>yo'qligi</a:t>
              </a:r>
              <a:endParaRPr lang="uz-Latn-UZ" sz="1700" b="1" dirty="0" smtClean="0">
                <a:solidFill>
                  <a:schemeClr val="bg1"/>
                </a:solidFill>
                <a:latin typeface="+mj-lt"/>
              </a:endParaRPr>
            </a:p>
            <a:p>
              <a:pPr algn="just">
                <a:lnSpc>
                  <a:spcPct val="90000"/>
                </a:lnSpc>
              </a:pPr>
              <a:r>
                <a:rPr lang="ru-RU" sz="1700" b="1" dirty="0" smtClean="0">
                  <a:solidFill>
                    <a:srgbClr val="FFC000"/>
                  </a:solidFill>
                  <a:latin typeface="+mj-lt"/>
                </a:rPr>
                <a:t>"</a:t>
              </a:r>
              <a:r>
                <a:rPr lang="ru-RU" sz="1700" b="1" dirty="0" err="1" smtClean="0">
                  <a:solidFill>
                    <a:srgbClr val="FFC000"/>
                  </a:solidFill>
                  <a:latin typeface="+mj-lt"/>
                </a:rPr>
                <a:t>Second</a:t>
              </a:r>
              <a:r>
                <a:rPr lang="ru-RU" sz="1700" b="1" dirty="0" smtClean="0">
                  <a:solidFill>
                    <a:srgbClr val="FFC000"/>
                  </a:solidFill>
                  <a:latin typeface="+mj-lt"/>
                </a:rPr>
                <a:t> </a:t>
              </a:r>
              <a:r>
                <a:rPr lang="ru-RU" sz="1700" b="1" dirty="0">
                  <a:solidFill>
                    <a:srgbClr val="FFC000"/>
                  </a:solidFill>
                  <a:latin typeface="+mj-lt"/>
                </a:rPr>
                <a:t>mortgages" </a:t>
              </a:r>
              <a:r>
                <a:rPr lang="ru-RU" sz="1700" b="1" dirty="0">
                  <a:solidFill>
                    <a:schemeClr val="bg1"/>
                  </a:solidFill>
                  <a:latin typeface="+mj-lt"/>
                </a:rPr>
                <a:t>— 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Bu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qimmatlashgan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uy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uchun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ikkinchi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kreditdir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.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Ikkinchi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kredit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qimmatlashgan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(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uning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narxi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oshishi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bilan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ta'minlangan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)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uyga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nisbatan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olinadi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va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birinchi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qarz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beruvchining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da'volari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ustuvor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hisoblanadi</a:t>
              </a:r>
              <a:r>
                <a:rPr lang="en-GB" sz="1700" b="1" dirty="0" smtClean="0">
                  <a:solidFill>
                    <a:schemeClr val="bg1"/>
                  </a:solidFill>
                  <a:latin typeface="+mj-lt"/>
                </a:rPr>
                <a:t>.</a:t>
              </a:r>
              <a:endParaRPr lang="ru-RU" sz="1700" b="1" dirty="0">
                <a:solidFill>
                  <a:schemeClr val="bg1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3955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297477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Ipoteka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kreditlari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uchun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imtiyozlar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1812843" y="1216237"/>
            <a:ext cx="5518315" cy="3274743"/>
            <a:chOff x="318959" y="1216237"/>
            <a:chExt cx="5518315" cy="3274743"/>
          </a:xfrm>
        </p:grpSpPr>
        <p:sp>
          <p:nvSpPr>
            <p:cNvPr id="5" name="Rectangle 12"/>
            <p:cNvSpPr>
              <a:spLocks noChangeArrowheads="1"/>
            </p:cNvSpPr>
            <p:nvPr/>
          </p:nvSpPr>
          <p:spPr bwMode="auto">
            <a:xfrm>
              <a:off x="318959" y="1216237"/>
              <a:ext cx="5518315" cy="32747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en-GB" sz="20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Inqirozdan</a:t>
              </a:r>
              <a:r>
                <a:rPr lang="en-GB" sz="20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 </a:t>
              </a:r>
              <a:r>
                <a:rPr lang="en-GB" sz="20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oldingi</a:t>
              </a:r>
              <a:r>
                <a:rPr lang="en-GB" sz="20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 </a:t>
              </a:r>
              <a:r>
                <a:rPr lang="en-GB" sz="20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davrda</a:t>
              </a:r>
              <a:r>
                <a:rPr lang="en-GB" sz="20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 Subprime </a:t>
              </a:r>
              <a:r>
                <a:rPr lang="en-GB" sz="20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toifasidagi</a:t>
              </a:r>
              <a:r>
                <a:rPr lang="en-GB" sz="20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 </a:t>
              </a:r>
              <a:r>
                <a:rPr lang="en-GB" sz="20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ipoteka</a:t>
              </a:r>
              <a:r>
                <a:rPr lang="en-GB" sz="20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 </a:t>
              </a:r>
              <a:r>
                <a:rPr lang="en-GB" sz="20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kreditlaridan</a:t>
              </a:r>
              <a:r>
                <a:rPr lang="en-GB" sz="20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 </a:t>
              </a:r>
              <a:r>
                <a:rPr lang="ru-RU" sz="2000" b="1" dirty="0" smtClean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:</a:t>
              </a:r>
              <a:endParaRPr lang="ru-RU" sz="2000" b="1" dirty="0">
                <a:solidFill>
                  <a:srgbClr val="003F82"/>
                </a:solidFill>
                <a:latin typeface="+mn-lt"/>
                <a:ea typeface="MingLiU-ExtB" pitchFamily="18" charset="-120"/>
              </a:endParaRPr>
            </a:p>
            <a:p>
              <a:pPr lvl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en-GB" sz="16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berilgan</a:t>
              </a:r>
              <a:r>
                <a:rPr lang="en-GB" sz="16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 </a:t>
              </a:r>
              <a:r>
                <a:rPr lang="en-GB" sz="16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kreditlarning</a:t>
              </a:r>
              <a:r>
                <a:rPr lang="en-GB" sz="16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 80 </a:t>
              </a:r>
              <a:r>
                <a:rPr lang="en-GB" sz="16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foizi</a:t>
              </a:r>
              <a:r>
                <a:rPr lang="en-GB" sz="16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 </a:t>
              </a:r>
              <a:r>
                <a:rPr lang="en-GB" sz="16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uchun</a:t>
              </a:r>
              <a:r>
                <a:rPr lang="en-GB" sz="16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 </a:t>
              </a:r>
              <a:r>
                <a:rPr lang="en-GB" sz="16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stavkalar</a:t>
              </a:r>
              <a:r>
                <a:rPr lang="en-GB" sz="16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 </a:t>
              </a:r>
              <a:r>
                <a:rPr lang="en-GB" sz="16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dastlabki</a:t>
              </a:r>
              <a:r>
                <a:rPr lang="en-GB" sz="16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 2-3 </a:t>
              </a:r>
              <a:r>
                <a:rPr lang="en-GB" sz="16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yil</a:t>
              </a:r>
              <a:r>
                <a:rPr lang="en-GB" sz="16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 </a:t>
              </a:r>
              <a:r>
                <a:rPr lang="en-GB" sz="16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davomida</a:t>
              </a:r>
              <a:r>
                <a:rPr lang="en-GB" sz="16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 </a:t>
              </a:r>
              <a:r>
                <a:rPr lang="en-GB" sz="16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imtiyozli</a:t>
              </a:r>
              <a:r>
                <a:rPr lang="en-GB" sz="16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 </a:t>
              </a:r>
              <a:r>
                <a:rPr lang="en-GB" sz="16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edi</a:t>
              </a:r>
              <a:endParaRPr lang="en-GB" sz="1600" b="1" dirty="0">
                <a:solidFill>
                  <a:srgbClr val="003F82"/>
                </a:solidFill>
                <a:latin typeface="+mn-lt"/>
                <a:ea typeface="MingLiU-ExtB" pitchFamily="18" charset="-120"/>
              </a:endParaRPr>
            </a:p>
            <a:p>
              <a:pPr lvl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en-GB" sz="16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Dastlabki</a:t>
              </a:r>
              <a:r>
                <a:rPr lang="en-GB" sz="16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 </a:t>
              </a:r>
              <a:r>
                <a:rPr lang="en-GB" sz="16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yillarda</a:t>
              </a:r>
              <a:r>
                <a:rPr lang="en-GB" sz="16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 </a:t>
              </a:r>
              <a:r>
                <a:rPr lang="en-GB" sz="16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berilgan</a:t>
              </a:r>
              <a:r>
                <a:rPr lang="en-GB" sz="16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 </a:t>
              </a:r>
              <a:r>
                <a:rPr lang="en-GB" sz="16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kreditlarning</a:t>
              </a:r>
              <a:r>
                <a:rPr lang="en-GB" sz="16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 37 </a:t>
              </a:r>
              <a:r>
                <a:rPr lang="en-GB" sz="16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foiziga</a:t>
              </a:r>
              <a:r>
                <a:rPr lang="en-GB" sz="16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 </a:t>
              </a:r>
              <a:r>
                <a:rPr lang="en-GB" sz="16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faqat</a:t>
              </a:r>
              <a:r>
                <a:rPr lang="en-GB" sz="16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 </a:t>
              </a:r>
              <a:r>
                <a:rPr lang="en-GB" sz="16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foizlar</a:t>
              </a:r>
              <a:r>
                <a:rPr lang="en-GB" sz="16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 </a:t>
              </a:r>
              <a:r>
                <a:rPr lang="en-GB" sz="16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to‘langan</a:t>
              </a:r>
              <a:endParaRPr lang="en-GB" sz="1600" b="1" dirty="0">
                <a:solidFill>
                  <a:srgbClr val="003F82"/>
                </a:solidFill>
                <a:latin typeface="+mn-lt"/>
                <a:ea typeface="MingLiU-ExtB" pitchFamily="18" charset="-120"/>
              </a:endParaRPr>
            </a:p>
            <a:p>
              <a:pPr lvl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en-GB" sz="16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Berilgan</a:t>
              </a:r>
              <a:r>
                <a:rPr lang="en-GB" sz="16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 </a:t>
              </a:r>
              <a:r>
                <a:rPr lang="en-GB" sz="16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kreditlarning</a:t>
              </a:r>
              <a:r>
                <a:rPr lang="en-GB" sz="16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 43 </a:t>
              </a:r>
              <a:r>
                <a:rPr lang="en-GB" sz="16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foizi</a:t>
              </a:r>
              <a:r>
                <a:rPr lang="en-GB" sz="16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 </a:t>
              </a:r>
              <a:r>
                <a:rPr lang="en-GB" sz="16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uchun</a:t>
              </a:r>
              <a:r>
                <a:rPr lang="en-GB" sz="16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 </a:t>
              </a:r>
              <a:r>
                <a:rPr lang="en-GB" sz="16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daromadlar</a:t>
              </a:r>
              <a:r>
                <a:rPr lang="en-GB" sz="16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 </a:t>
              </a:r>
              <a:r>
                <a:rPr lang="en-GB" sz="16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to'g'risidagi</a:t>
              </a:r>
              <a:r>
                <a:rPr lang="en-GB" sz="16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 </a:t>
              </a:r>
              <a:r>
                <a:rPr lang="en-GB" sz="16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ma'lumotlar</a:t>
              </a:r>
              <a:r>
                <a:rPr lang="en-GB" sz="16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 </a:t>
              </a:r>
              <a:r>
                <a:rPr lang="en-GB" sz="16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tasdiqlanmasdan</a:t>
              </a:r>
              <a:r>
                <a:rPr lang="en-GB" sz="16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 </a:t>
              </a:r>
              <a:r>
                <a:rPr lang="en-GB" sz="16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kredit</a:t>
              </a:r>
              <a:r>
                <a:rPr lang="en-GB" sz="16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 </a:t>
              </a:r>
              <a:r>
                <a:rPr lang="en-GB" sz="16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berilgan</a:t>
              </a:r>
              <a:endParaRPr lang="en-GB" sz="1600" b="1" dirty="0">
                <a:solidFill>
                  <a:srgbClr val="003F82"/>
                </a:solidFill>
                <a:latin typeface="+mn-lt"/>
                <a:ea typeface="MingLiU-ExtB" pitchFamily="18" charset="-120"/>
              </a:endParaRPr>
            </a:p>
            <a:p>
              <a:pPr lvl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en-GB" sz="16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Berilgan</a:t>
              </a:r>
              <a:r>
                <a:rPr lang="en-GB" sz="16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 </a:t>
              </a:r>
              <a:r>
                <a:rPr lang="en-GB" sz="16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kreditlarning</a:t>
              </a:r>
              <a:r>
                <a:rPr lang="en-GB" sz="16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 38 </a:t>
              </a:r>
              <a:r>
                <a:rPr lang="en-GB" sz="16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foizi</a:t>
              </a:r>
              <a:r>
                <a:rPr lang="en-GB" sz="16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 </a:t>
              </a:r>
              <a:r>
                <a:rPr lang="en-GB" sz="16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uchun</a:t>
              </a:r>
              <a:r>
                <a:rPr lang="en-GB" sz="16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 </a:t>
              </a:r>
              <a:r>
                <a:rPr lang="en-GB" sz="16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kredit</a:t>
              </a:r>
              <a:r>
                <a:rPr lang="en-GB" sz="16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 </a:t>
              </a:r>
              <a:r>
                <a:rPr lang="en-GB" sz="16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uyning</a:t>
              </a:r>
              <a:r>
                <a:rPr lang="en-GB" sz="16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 </a:t>
              </a:r>
              <a:r>
                <a:rPr lang="en-GB" sz="16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butun</a:t>
              </a:r>
              <a:r>
                <a:rPr lang="en-GB" sz="16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 </a:t>
              </a:r>
              <a:r>
                <a:rPr lang="en-GB" sz="16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qiymatiga</a:t>
              </a:r>
              <a:r>
                <a:rPr lang="en-GB" sz="16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 </a:t>
              </a:r>
              <a:r>
                <a:rPr lang="en-GB" sz="16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dastlabki</a:t>
              </a:r>
              <a:r>
                <a:rPr lang="en-GB" sz="16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 </a:t>
              </a:r>
              <a:r>
                <a:rPr lang="en-GB" sz="16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to‘lovsiz</a:t>
              </a:r>
              <a:r>
                <a:rPr lang="en-GB" sz="16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 </a:t>
              </a:r>
              <a:r>
                <a:rPr lang="en-GB" sz="16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berilgan</a:t>
              </a:r>
              <a:r>
                <a:rPr lang="en-GB" sz="16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 (</a:t>
              </a:r>
              <a:r>
                <a:rPr lang="en-GB" sz="16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ya’ni</a:t>
              </a:r>
              <a:r>
                <a:rPr lang="en-GB" sz="16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 </a:t>
              </a:r>
              <a:r>
                <a:rPr lang="en-GB" sz="16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ko‘chmas</a:t>
              </a:r>
              <a:r>
                <a:rPr lang="en-GB" sz="16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 </a:t>
              </a:r>
              <a:r>
                <a:rPr lang="en-GB" sz="16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mulk</a:t>
              </a:r>
              <a:r>
                <a:rPr lang="en-GB" sz="16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 </a:t>
              </a:r>
              <a:r>
                <a:rPr lang="en-GB" sz="16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narxining</a:t>
              </a:r>
              <a:r>
                <a:rPr lang="en-GB" sz="16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 </a:t>
              </a:r>
              <a:r>
                <a:rPr lang="en-GB" sz="16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pasayishi</a:t>
              </a:r>
              <a:r>
                <a:rPr lang="en-GB" sz="16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 </a:t>
              </a:r>
              <a:r>
                <a:rPr lang="en-GB" sz="16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kreditni</a:t>
              </a:r>
              <a:r>
                <a:rPr lang="en-GB" sz="16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 </a:t>
              </a:r>
              <a:r>
                <a:rPr lang="en-GB" sz="16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garovsiz</a:t>
              </a:r>
              <a:r>
                <a:rPr lang="en-GB" sz="16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 </a:t>
              </a:r>
              <a:r>
                <a:rPr lang="en-GB" sz="1600" b="1" dirty="0" err="1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qilgan</a:t>
              </a:r>
              <a:r>
                <a:rPr lang="en-GB" sz="1600" b="1" dirty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)</a:t>
              </a:r>
              <a:r>
                <a:rPr lang="ru-RU" sz="1600" b="1" dirty="0" smtClean="0">
                  <a:solidFill>
                    <a:srgbClr val="003F82"/>
                  </a:solidFill>
                  <a:latin typeface="+mn-lt"/>
                  <a:ea typeface="MingLiU-ExtB" pitchFamily="18" charset="-120"/>
                </a:rPr>
                <a:t> </a:t>
              </a:r>
              <a:endParaRPr lang="ru-RU" sz="1600" b="1" dirty="0">
                <a:solidFill>
                  <a:srgbClr val="003F82"/>
                </a:solidFill>
                <a:latin typeface="+mn-lt"/>
                <a:ea typeface="MingLiU-ExtB" pitchFamily="18" charset="-120"/>
              </a:endParaRPr>
            </a:p>
            <a:p>
              <a:pPr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</a:pPr>
              <a:endParaRPr lang="ru-RU" b="1" dirty="0">
                <a:solidFill>
                  <a:srgbClr val="003F82"/>
                </a:solidFill>
                <a:latin typeface="+mn-lt"/>
                <a:ea typeface="MingLiU-ExtB" pitchFamily="18" charset="-120"/>
              </a:endParaRPr>
            </a:p>
          </p:txBody>
        </p:sp>
        <p:grpSp>
          <p:nvGrpSpPr>
            <p:cNvPr id="2" name="Группа 1"/>
            <p:cNvGrpSpPr/>
            <p:nvPr/>
          </p:nvGrpSpPr>
          <p:grpSpPr>
            <a:xfrm>
              <a:off x="470115" y="1913855"/>
              <a:ext cx="272614" cy="1840063"/>
              <a:chOff x="470115" y="1913855"/>
              <a:chExt cx="272614" cy="1840063"/>
            </a:xfrm>
          </p:grpSpPr>
          <p:sp>
            <p:nvSpPr>
              <p:cNvPr id="8" name="Стрелка вправо 7"/>
              <p:cNvSpPr/>
              <p:nvPr/>
            </p:nvSpPr>
            <p:spPr>
              <a:xfrm>
                <a:off x="470115" y="1913855"/>
                <a:ext cx="272614" cy="204247"/>
              </a:xfrm>
              <a:prstGeom prst="rightArrow">
                <a:avLst/>
              </a:prstGeom>
              <a:gradFill flip="none" rotWithShape="1">
                <a:gsLst>
                  <a:gs pos="0">
                    <a:srgbClr val="8BB4FF"/>
                  </a:gs>
                  <a:gs pos="27000">
                    <a:srgbClr val="AFCAFF"/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0" scaled="1"/>
                <a:tileRect/>
              </a:gradFill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9" name="Стрелка вправо 8"/>
              <p:cNvSpPr/>
              <p:nvPr/>
            </p:nvSpPr>
            <p:spPr>
              <a:xfrm>
                <a:off x="470115" y="2468814"/>
                <a:ext cx="272614" cy="204247"/>
              </a:xfrm>
              <a:prstGeom prst="rightArrow">
                <a:avLst/>
              </a:prstGeom>
              <a:gradFill flip="none" rotWithShape="1">
                <a:gsLst>
                  <a:gs pos="0">
                    <a:srgbClr val="8BB4FF"/>
                  </a:gs>
                  <a:gs pos="27000">
                    <a:srgbClr val="AFCAFF"/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0" scaled="1"/>
                <a:tileRect/>
              </a:gradFill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10" name="Стрелка вправо 9"/>
              <p:cNvSpPr/>
              <p:nvPr/>
            </p:nvSpPr>
            <p:spPr>
              <a:xfrm>
                <a:off x="470115" y="3019805"/>
                <a:ext cx="272614" cy="204247"/>
              </a:xfrm>
              <a:prstGeom prst="rightArrow">
                <a:avLst/>
              </a:prstGeom>
              <a:gradFill flip="none" rotWithShape="1">
                <a:gsLst>
                  <a:gs pos="0">
                    <a:srgbClr val="8BB4FF"/>
                  </a:gs>
                  <a:gs pos="27000">
                    <a:srgbClr val="AFCAFF"/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0" scaled="1"/>
                <a:tileRect/>
              </a:gradFill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11" name="Стрелка вправо 10"/>
              <p:cNvSpPr/>
              <p:nvPr/>
            </p:nvSpPr>
            <p:spPr>
              <a:xfrm>
                <a:off x="470115" y="3549671"/>
                <a:ext cx="272614" cy="204247"/>
              </a:xfrm>
              <a:prstGeom prst="rightArrow">
                <a:avLst/>
              </a:prstGeom>
              <a:gradFill flip="none" rotWithShape="1">
                <a:gsLst>
                  <a:gs pos="0">
                    <a:srgbClr val="8BB4FF"/>
                  </a:gs>
                  <a:gs pos="27000">
                    <a:srgbClr val="AFCAFF"/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0" scaled="1"/>
                <a:tileRect/>
              </a:gradFill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50982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Sekyuritizatsiya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jarayonining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rivojlanish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bosqichlari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1910567" y="1130603"/>
            <a:ext cx="5513489" cy="3653905"/>
            <a:chOff x="4231755" y="1130603"/>
            <a:chExt cx="4125436" cy="3653905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4231756" y="1130603"/>
              <a:ext cx="4125433" cy="60250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b="1" dirty="0" err="1"/>
                <a:t>Ipoteka</a:t>
              </a:r>
              <a:r>
                <a:rPr lang="en-GB" b="1" dirty="0"/>
                <a:t> </a:t>
              </a:r>
              <a:r>
                <a:rPr lang="en-GB" b="1" dirty="0" err="1"/>
                <a:t>kreditlarini</a:t>
              </a:r>
              <a:r>
                <a:rPr lang="en-GB" b="1" dirty="0"/>
                <a:t> </a:t>
              </a:r>
              <a:r>
                <a:rPr lang="en-GB" b="1" dirty="0" err="1"/>
                <a:t>sekyuritlashtirish</a:t>
              </a:r>
              <a:r>
                <a:rPr lang="ru-RU" sz="1600" b="1" dirty="0" smtClean="0"/>
                <a:t>(</a:t>
              </a:r>
              <a:r>
                <a:rPr lang="en-US" sz="1600" b="1" dirty="0"/>
                <a:t>Mortgage-Backed Securities – MBS)</a:t>
              </a: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4231758" y="2239540"/>
              <a:ext cx="4125433" cy="117311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b="1" dirty="0" err="1"/>
                <a:t>Moliyaviy</a:t>
              </a:r>
              <a:r>
                <a:rPr lang="en-GB" b="1" dirty="0"/>
                <a:t> </a:t>
              </a:r>
              <a:r>
                <a:rPr lang="en-GB" b="1" dirty="0" err="1"/>
                <a:t>aktivlarni</a:t>
              </a:r>
              <a:r>
                <a:rPr lang="en-GB" b="1" dirty="0"/>
                <a:t> </a:t>
              </a:r>
              <a:r>
                <a:rPr lang="en-GB" b="1" dirty="0" err="1"/>
                <a:t>sekyuritizatsiya</a:t>
              </a:r>
              <a:r>
                <a:rPr lang="en-GB" b="1" dirty="0"/>
                <a:t> </a:t>
              </a:r>
              <a:r>
                <a:rPr lang="en-GB" b="1" dirty="0" err="1"/>
                <a:t>qilish</a:t>
              </a:r>
              <a:r>
                <a:rPr lang="en-GB" b="1" dirty="0"/>
                <a:t>: </a:t>
              </a:r>
              <a:r>
                <a:rPr lang="en-GB" b="1" dirty="0" err="1"/>
                <a:t>avtokreditlar</a:t>
              </a:r>
              <a:r>
                <a:rPr lang="en-GB" b="1" dirty="0"/>
                <a:t>, </a:t>
              </a:r>
              <a:r>
                <a:rPr lang="en-GB" b="1" dirty="0" err="1"/>
                <a:t>talabalar</a:t>
              </a:r>
              <a:r>
                <a:rPr lang="en-GB" b="1" dirty="0"/>
                <a:t> </a:t>
              </a:r>
              <a:r>
                <a:rPr lang="en-GB" b="1" dirty="0" err="1"/>
                <a:t>kreditlari</a:t>
              </a:r>
              <a:r>
                <a:rPr lang="en-GB" b="1" dirty="0"/>
                <a:t>, </a:t>
              </a:r>
              <a:r>
                <a:rPr lang="en-GB" b="1" dirty="0" err="1"/>
                <a:t>kredit</a:t>
              </a:r>
              <a:r>
                <a:rPr lang="en-GB" b="1" dirty="0"/>
                <a:t> </a:t>
              </a:r>
              <a:r>
                <a:rPr lang="en-GB" b="1" dirty="0" err="1"/>
                <a:t>kartalaridan</a:t>
              </a:r>
              <a:r>
                <a:rPr lang="en-GB" b="1" dirty="0"/>
                <a:t> </a:t>
              </a:r>
              <a:r>
                <a:rPr lang="en-GB" b="1" dirty="0" err="1"/>
                <a:t>tushgan</a:t>
              </a:r>
              <a:r>
                <a:rPr lang="en-GB" b="1" dirty="0"/>
                <a:t> </a:t>
              </a:r>
              <a:r>
                <a:rPr lang="en-GB" b="1" dirty="0" err="1"/>
                <a:t>tushumlar</a:t>
              </a:r>
              <a:r>
                <a:rPr lang="en-GB" b="1" dirty="0"/>
                <a:t> </a:t>
              </a:r>
              <a:r>
                <a:rPr lang="en-GB" b="1" dirty="0" err="1"/>
                <a:t>va</a:t>
              </a:r>
              <a:r>
                <a:rPr lang="en-GB" b="1" dirty="0"/>
                <a:t> </a:t>
              </a:r>
              <a:r>
                <a:rPr lang="en-GB" b="1" dirty="0" err="1"/>
                <a:t>boshqalar</a:t>
              </a:r>
              <a:r>
                <a:rPr lang="en-GB" b="1" dirty="0"/>
                <a:t>.</a:t>
              </a:r>
              <a:r>
                <a:rPr lang="ru-RU" sz="1600" b="1" dirty="0" smtClean="0"/>
                <a:t> </a:t>
              </a:r>
              <a:r>
                <a:rPr lang="ru-RU" sz="1600" b="1" dirty="0"/>
                <a:t>(Asset-Backed Securities – ABS)</a:t>
              </a: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4231755" y="3898469"/>
              <a:ext cx="4125433" cy="886039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</a:pPr>
              <a:r>
                <a:rPr lang="en-GB" b="1" dirty="0" err="1"/>
                <a:t>Kelajakdagi</a:t>
              </a:r>
              <a:r>
                <a:rPr lang="en-GB" b="1" dirty="0"/>
                <a:t> </a:t>
              </a:r>
              <a:r>
                <a:rPr lang="en-GB" b="1" dirty="0" err="1"/>
                <a:t>pul</a:t>
              </a:r>
              <a:r>
                <a:rPr lang="en-GB" b="1" dirty="0"/>
                <a:t> </a:t>
              </a:r>
              <a:r>
                <a:rPr lang="en-GB" b="1" dirty="0" err="1"/>
                <a:t>oqimlarini</a:t>
              </a:r>
              <a:r>
                <a:rPr lang="en-GB" b="1" dirty="0"/>
                <a:t> </a:t>
              </a:r>
              <a:r>
                <a:rPr lang="en-GB" b="1" dirty="0" err="1"/>
                <a:t>sekyuritizatsiya</a:t>
              </a:r>
              <a:r>
                <a:rPr lang="en-GB" b="1" dirty="0"/>
                <a:t> </a:t>
              </a:r>
              <a:r>
                <a:rPr lang="en-GB" b="1" dirty="0" err="1" smtClean="0"/>
                <a:t>qilish</a:t>
              </a:r>
              <a:r>
                <a:rPr lang="uz-Latn-UZ" b="1" dirty="0" smtClean="0"/>
                <a:t> </a:t>
              </a:r>
              <a:r>
                <a:rPr lang="ru-RU" sz="1600" b="1" dirty="0" smtClean="0"/>
                <a:t>(</a:t>
              </a:r>
              <a:r>
                <a:rPr lang="ru-RU" sz="1600" b="1" dirty="0" err="1" smtClean="0"/>
                <a:t>Future</a:t>
              </a:r>
              <a:r>
                <a:rPr lang="ru-RU" sz="1600" b="1" dirty="0" smtClean="0"/>
                <a:t> </a:t>
              </a:r>
              <a:r>
                <a:rPr lang="ru-RU" sz="1600" b="1" dirty="0"/>
                <a:t>Flow Securiti</a:t>
              </a:r>
              <a:r>
                <a:rPr lang="en-US" sz="1600" b="1" dirty="0"/>
                <a:t>z</a:t>
              </a:r>
              <a:r>
                <a:rPr lang="ru-RU" sz="1600" b="1" dirty="0"/>
                <a:t>ation –FFS) </a:t>
              </a:r>
            </a:p>
          </p:txBody>
        </p:sp>
        <p:sp>
          <p:nvSpPr>
            <p:cNvPr id="12" name="Стрелка вправо 11"/>
            <p:cNvSpPr/>
            <p:nvPr/>
          </p:nvSpPr>
          <p:spPr>
            <a:xfrm rot="5400000">
              <a:off x="6071006" y="1776712"/>
              <a:ext cx="272614" cy="378569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4" name="Стрелка вправо 13"/>
            <p:cNvSpPr/>
            <p:nvPr/>
          </p:nvSpPr>
          <p:spPr>
            <a:xfrm rot="5400000">
              <a:off x="6071006" y="3447947"/>
              <a:ext cx="272614" cy="378569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1294770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Kelajakdagi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pul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oqimlarini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sekyuritizatsiya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qilish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1829501" y="1084521"/>
            <a:ext cx="5484999" cy="3072809"/>
            <a:chOff x="139624" y="1084521"/>
            <a:chExt cx="5484999" cy="3072809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39624" y="1084521"/>
              <a:ext cx="5484999" cy="3072809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i="1" dirty="0"/>
            </a:p>
          </p:txBody>
        </p:sp>
        <p:sp>
          <p:nvSpPr>
            <p:cNvPr id="2" name="Прямоугольник 1"/>
            <p:cNvSpPr/>
            <p:nvPr/>
          </p:nvSpPr>
          <p:spPr>
            <a:xfrm>
              <a:off x="318977" y="1201479"/>
              <a:ext cx="5124893" cy="28792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95000"/>
                </a:lnSpc>
                <a:spcAft>
                  <a:spcPts val="900"/>
                </a:spcAft>
              </a:pPr>
              <a:r>
                <a:rPr lang="en-GB" sz="2200" b="1" dirty="0" err="1">
                  <a:solidFill>
                    <a:srgbClr val="FFC000"/>
                  </a:solidFill>
                  <a:latin typeface="+mj-lt"/>
                </a:rPr>
                <a:t>Sekyuritizatsiya</a:t>
              </a:r>
              <a:r>
                <a:rPr lang="en-GB" sz="2200" b="1" dirty="0">
                  <a:solidFill>
                    <a:srgbClr val="FFC000"/>
                  </a:solidFill>
                  <a:latin typeface="+mj-lt"/>
                </a:rPr>
                <a:t> </a:t>
              </a:r>
              <a:r>
                <a:rPr lang="en-GB" sz="2200" b="1" dirty="0" err="1">
                  <a:solidFill>
                    <a:srgbClr val="FFC000"/>
                  </a:solidFill>
                  <a:latin typeface="+mj-lt"/>
                </a:rPr>
                <a:t>imkoniyatlari</a:t>
              </a:r>
              <a:r>
                <a:rPr lang="en-GB" sz="2200" b="1" dirty="0">
                  <a:solidFill>
                    <a:srgbClr val="FFC000"/>
                  </a:solidFill>
                  <a:latin typeface="+mj-lt"/>
                </a:rPr>
                <a:t> </a:t>
              </a:r>
              <a:r>
                <a:rPr lang="ru-RU" sz="2200" b="1" dirty="0" smtClean="0">
                  <a:solidFill>
                    <a:srgbClr val="FFC000"/>
                  </a:solidFill>
                  <a:latin typeface="+mj-lt"/>
                </a:rPr>
                <a:t>:</a:t>
              </a:r>
              <a:endParaRPr lang="ru-RU" sz="2200" b="1" dirty="0">
                <a:solidFill>
                  <a:srgbClr val="FFC000"/>
                </a:solidFill>
                <a:latin typeface="+mj-lt"/>
              </a:endParaRPr>
            </a:p>
            <a:p>
              <a:pPr algn="just">
                <a:lnSpc>
                  <a:spcPct val="90000"/>
                </a:lnSpc>
                <a:spcAft>
                  <a:spcPts val="900"/>
                </a:spcAft>
              </a:pP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“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Sekyuritizatsiya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qilinishi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mumkin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bo'lgan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aktivlarning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xilma-xilligi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faqat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moliyachilarning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tasavvurlari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bilan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cheklangan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.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Faqatgina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bu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cheklovchi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va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vaqt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,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chunki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siz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bir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vaqtning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o'zida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yuzta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narsani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qila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olmaysiz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.</a:t>
              </a:r>
            </a:p>
            <a:p>
              <a:pPr algn="just">
                <a:lnSpc>
                  <a:spcPct val="90000"/>
                </a:lnSpc>
                <a:spcAft>
                  <a:spcPts val="900"/>
                </a:spcAft>
              </a:pP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"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Siz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deyarli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hamma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narsani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Sekyuritizatsiyashingiz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mumkin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."</a:t>
              </a:r>
            </a:p>
            <a:p>
              <a:pPr algn="just">
                <a:lnSpc>
                  <a:spcPct val="90000"/>
                </a:lnSpc>
                <a:spcAft>
                  <a:spcPts val="900"/>
                </a:spcAft>
              </a:pP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"Agar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pul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oqimi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mavjud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bo'lsa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,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uni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sekyuritizatsiya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1700" b="1" dirty="0" err="1">
                  <a:solidFill>
                    <a:schemeClr val="bg1"/>
                  </a:solidFill>
                  <a:latin typeface="+mj-lt"/>
                </a:rPr>
                <a:t>qiling</a:t>
              </a:r>
              <a:r>
                <a:rPr lang="en-GB" sz="1700" b="1" dirty="0">
                  <a:solidFill>
                    <a:schemeClr val="bg1"/>
                  </a:solidFill>
                  <a:latin typeface="+mj-lt"/>
                </a:rPr>
                <a:t>"</a:t>
              </a:r>
              <a:r>
                <a:rPr lang="ru-RU" sz="1700" b="1" dirty="0" smtClean="0">
                  <a:solidFill>
                    <a:schemeClr val="bg1"/>
                  </a:solidFill>
                  <a:latin typeface="+mj-lt"/>
                </a:rPr>
                <a:t>                                                             </a:t>
              </a:r>
              <a:r>
                <a:rPr lang="ru-RU" sz="1700" dirty="0">
                  <a:solidFill>
                    <a:schemeClr val="bg1"/>
                  </a:solidFill>
                  <a:latin typeface="+mj-lt"/>
                </a:rPr>
                <a:t>(</a:t>
              </a:r>
              <a:r>
                <a:rPr lang="ru-RU" sz="1700" i="1" dirty="0">
                  <a:solidFill>
                    <a:schemeClr val="bg1"/>
                  </a:solidFill>
                  <a:latin typeface="+mj-lt"/>
                </a:rPr>
                <a:t>Ханс Питер Бэр)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8327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>
                <a:solidFill>
                  <a:srgbClr val="003F82"/>
                </a:solidFill>
                <a:latin typeface="+mn-lt"/>
              </a:rPr>
              <a:t>Test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savollari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va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topshiriqlari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204768" y="1056749"/>
            <a:ext cx="826431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600" dirty="0">
                <a:solidFill>
                  <a:srgbClr val="003F82"/>
                </a:solidFill>
                <a:latin typeface="Myriad Pro"/>
              </a:rPr>
              <a:t>1.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To'g'ri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bayonotni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tekshiring</a:t>
            </a:r>
            <a:r>
              <a:rPr lang="ru-RU" sz="1600" dirty="0" smtClean="0">
                <a:solidFill>
                  <a:srgbClr val="003F82"/>
                </a:solidFill>
                <a:latin typeface="Myriad Pro"/>
              </a:rPr>
              <a:t>.</a:t>
            </a:r>
            <a:endParaRPr lang="ru-RU" sz="1600" dirty="0">
              <a:solidFill>
                <a:srgbClr val="003F82"/>
              </a:solidFill>
              <a:latin typeface="Myriad Pro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Moliyaviy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aktivlarni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sekyuritizatsiya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qilish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operatsiyasida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bank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funktsiyalarni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bajaradi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ru-RU" sz="1600" dirty="0" smtClean="0">
                <a:solidFill>
                  <a:srgbClr val="003F82"/>
                </a:solidFill>
                <a:latin typeface="Myriad Pro"/>
              </a:rPr>
              <a:t>:</a:t>
            </a:r>
            <a:endParaRPr lang="ru-RU" sz="1600" dirty="0">
              <a:solidFill>
                <a:srgbClr val="003F82"/>
              </a:solidFill>
              <a:latin typeface="Myriad Pro"/>
            </a:endParaRPr>
          </a:p>
        </p:txBody>
      </p:sp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204769" y="2891205"/>
            <a:ext cx="718485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600" dirty="0">
                <a:solidFill>
                  <a:srgbClr val="003F82"/>
                </a:solidFill>
                <a:latin typeface="Myriad Pro"/>
              </a:rPr>
              <a:t>2.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Sekyuritizatsiya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bitimi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tugallangandan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keyin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ipoteka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pulining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egasi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kim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hisoblanadi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?</a:t>
            </a:r>
            <a:endParaRPr lang="ru-RU" sz="1600" dirty="0">
              <a:solidFill>
                <a:srgbClr val="003F82"/>
              </a:solidFill>
              <a:latin typeface="Myriad Pro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6747591"/>
              </p:ext>
            </p:extLst>
          </p:nvPr>
        </p:nvGraphicFramePr>
        <p:xfrm>
          <a:off x="362172" y="1672005"/>
          <a:ext cx="7848872" cy="1219200"/>
        </p:xfrm>
        <a:graphic>
          <a:graphicData uri="http://schemas.openxmlformats.org/drawingml/2006/table">
            <a:tbl>
              <a:tblPr firstRow="1" bandRow="1"/>
              <a:tblGrid>
                <a:gridCol w="7200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4807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4596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r>
                        <a:rPr lang="en-GB" sz="1400" b="0" dirty="0" err="1" smtClean="0"/>
                        <a:t>Investorlarning</a:t>
                      </a:r>
                      <a:r>
                        <a:rPr lang="en-GB" sz="1400" b="0" dirty="0" smtClean="0"/>
                        <a:t> </a:t>
                      </a:r>
                      <a:r>
                        <a:rPr lang="en-GB" sz="1400" b="0" dirty="0" err="1" smtClean="0"/>
                        <a:t>ishonchli</a:t>
                      </a:r>
                      <a:r>
                        <a:rPr lang="en-GB" sz="1400" b="0" dirty="0" smtClean="0"/>
                        <a:t> </a:t>
                      </a:r>
                      <a:r>
                        <a:rPr lang="en-GB" sz="1400" b="0" dirty="0" err="1" smtClean="0"/>
                        <a:t>vakili</a:t>
                      </a:r>
                      <a:endParaRPr lang="ru-RU" sz="1400" b="0" dirty="0"/>
                    </a:p>
                  </a:txBody>
                  <a:tcPr>
                    <a:lnL w="12700" cmpd="sng">
                      <a:solidFill>
                        <a:srgbClr val="2D2DB9"/>
                      </a:solidFill>
                    </a:lnL>
                    <a:lnR w="12700" cmpd="sng">
                      <a:solidFill>
                        <a:srgbClr val="2D2DB9"/>
                      </a:solidFill>
                    </a:lnR>
                    <a:lnT w="12700" cmpd="sng">
                      <a:solidFill>
                        <a:srgbClr val="2D2DB9"/>
                      </a:solidFill>
                    </a:lnT>
                    <a:lnB w="254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endParaRPr lang="ru-RU" sz="1400" b="0" dirty="0"/>
                    </a:p>
                  </a:txBody>
                  <a:tcPr>
                    <a:lnL w="12700" cmpd="sng">
                      <a:solidFill>
                        <a:srgbClr val="2D2DB9"/>
                      </a:solidFill>
                    </a:lnL>
                    <a:lnR w="12700" cmpd="sng">
                      <a:solidFill>
                        <a:srgbClr val="2D2DB9"/>
                      </a:solidFill>
                    </a:lnR>
                    <a:lnT w="12700" cmpd="sng">
                      <a:solidFill>
                        <a:srgbClr val="2D2DB9"/>
                      </a:solidFill>
                    </a:lnT>
                    <a:lnB w="254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067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r>
                        <a:rPr lang="en-GB" sz="1400" b="0" dirty="0" err="1" smtClean="0"/>
                        <a:t>Moliyaviy</a:t>
                      </a:r>
                      <a:r>
                        <a:rPr lang="en-GB" sz="1400" b="0" dirty="0" smtClean="0"/>
                        <a:t> </a:t>
                      </a:r>
                      <a:r>
                        <a:rPr lang="en-GB" sz="1400" b="0" dirty="0" err="1" smtClean="0"/>
                        <a:t>oqimlarga</a:t>
                      </a:r>
                      <a:r>
                        <a:rPr lang="en-GB" sz="1400" b="0" dirty="0" smtClean="0"/>
                        <a:t> </a:t>
                      </a:r>
                      <a:r>
                        <a:rPr lang="en-GB" sz="1400" b="0" dirty="0" err="1" smtClean="0"/>
                        <a:t>xizmat</a:t>
                      </a:r>
                      <a:r>
                        <a:rPr lang="en-GB" sz="1400" b="0" dirty="0" smtClean="0"/>
                        <a:t> </a:t>
                      </a:r>
                      <a:r>
                        <a:rPr lang="en-GB" sz="1400" b="0" dirty="0" err="1" smtClean="0"/>
                        <a:t>ko'rsatish</a:t>
                      </a:r>
                      <a:r>
                        <a:rPr lang="en-GB" sz="1400" b="0" dirty="0" smtClean="0"/>
                        <a:t> </a:t>
                      </a:r>
                      <a:r>
                        <a:rPr lang="en-GB" sz="1400" b="0" dirty="0" err="1" smtClean="0"/>
                        <a:t>funktsiyalarini</a:t>
                      </a:r>
                      <a:r>
                        <a:rPr lang="en-GB" sz="1400" b="0" dirty="0" smtClean="0"/>
                        <a:t> </a:t>
                      </a:r>
                      <a:r>
                        <a:rPr lang="en-GB" sz="1400" b="0" dirty="0" err="1" smtClean="0"/>
                        <a:t>bajaradi</a:t>
                      </a:r>
                      <a:endParaRPr lang="ru-RU" sz="1400" b="0" dirty="0"/>
                    </a:p>
                  </a:txBody>
                  <a:tcPr>
                    <a:lnL w="12700" cmpd="sng">
                      <a:solidFill>
                        <a:srgbClr val="2D2DB9"/>
                      </a:solidFill>
                    </a:lnL>
                    <a:lnR w="12700" cmpd="sng">
                      <a:solidFill>
                        <a:srgbClr val="2D2DB9"/>
                      </a:solidFill>
                    </a:lnR>
                    <a:lnT w="25400" cmpd="sng">
                      <a:solidFill>
                        <a:srgbClr val="2D2DB9"/>
                      </a:solidFill>
                    </a:lnT>
                    <a:lnB w="127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endParaRPr lang="ru-RU" sz="1400" b="0" dirty="0"/>
                    </a:p>
                  </a:txBody>
                  <a:tcPr>
                    <a:lnL w="12700" cmpd="sng">
                      <a:solidFill>
                        <a:srgbClr val="2D2DB9"/>
                      </a:solidFill>
                    </a:lnL>
                    <a:lnR w="12700" cmpd="sng">
                      <a:solidFill>
                        <a:srgbClr val="2D2DB9"/>
                      </a:solidFill>
                    </a:lnR>
                    <a:lnT w="25400" cmpd="sng">
                      <a:solidFill>
                        <a:srgbClr val="2D2DB9"/>
                      </a:solidFill>
                    </a:lnT>
                    <a:lnB w="127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37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r>
                        <a:rPr lang="en-GB" sz="1400" b="0" dirty="0" err="1" smtClean="0"/>
                        <a:t>Ipoteka</a:t>
                      </a:r>
                      <a:r>
                        <a:rPr lang="en-GB" sz="1400" b="0" dirty="0" smtClean="0"/>
                        <a:t> </a:t>
                      </a:r>
                      <a:r>
                        <a:rPr lang="en-GB" sz="1400" b="0" dirty="0" err="1" smtClean="0"/>
                        <a:t>obligatsiyalarining</a:t>
                      </a:r>
                      <a:r>
                        <a:rPr lang="en-GB" sz="1400" b="0" dirty="0" smtClean="0"/>
                        <a:t> </a:t>
                      </a:r>
                      <a:r>
                        <a:rPr lang="en-GB" sz="1400" b="0" dirty="0" err="1" smtClean="0"/>
                        <a:t>emitenti</a:t>
                      </a:r>
                      <a:r>
                        <a:rPr lang="en-GB" sz="1400" b="0" dirty="0" smtClean="0"/>
                        <a:t> </a:t>
                      </a:r>
                      <a:r>
                        <a:rPr lang="en-GB" sz="1400" b="0" dirty="0" err="1" smtClean="0"/>
                        <a:t>hisoblanadi</a:t>
                      </a:r>
                      <a:endParaRPr lang="ru-RU" sz="1400" b="0" dirty="0"/>
                    </a:p>
                  </a:txBody>
                  <a:tcPr>
                    <a:lnL w="12700" cmpd="sng">
                      <a:solidFill>
                        <a:srgbClr val="2D2DB9"/>
                      </a:solidFill>
                    </a:lnL>
                    <a:lnR w="12700" cmpd="sng">
                      <a:solidFill>
                        <a:srgbClr val="2D2DB9"/>
                      </a:solidFill>
                    </a:lnR>
                    <a:lnT w="12700" cmpd="sng">
                      <a:solidFill>
                        <a:srgbClr val="2D2DB9"/>
                      </a:solidFill>
                    </a:lnT>
                    <a:lnB w="127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endParaRPr lang="ru-RU" sz="1400" b="0" dirty="0"/>
                    </a:p>
                  </a:txBody>
                  <a:tcPr>
                    <a:lnL w="12700" cmpd="sng">
                      <a:solidFill>
                        <a:srgbClr val="2D2DB9"/>
                      </a:solidFill>
                    </a:lnL>
                    <a:lnR w="12700" cmpd="sng">
                      <a:solidFill>
                        <a:srgbClr val="2D2DB9"/>
                      </a:solidFill>
                    </a:lnR>
                    <a:lnT w="12700" cmpd="sng">
                      <a:solidFill>
                        <a:srgbClr val="2D2DB9"/>
                      </a:solidFill>
                    </a:lnT>
                    <a:lnB w="127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1743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r>
                        <a:rPr lang="en-GB" sz="1400" b="0" dirty="0" err="1" smtClean="0"/>
                        <a:t>Obligatsiyalarni</a:t>
                      </a:r>
                      <a:r>
                        <a:rPr lang="en-GB" sz="1400" b="0" dirty="0" smtClean="0"/>
                        <a:t> </a:t>
                      </a:r>
                      <a:r>
                        <a:rPr lang="en-GB" sz="1400" b="0" dirty="0" err="1" smtClean="0"/>
                        <a:t>joylashtirish</a:t>
                      </a:r>
                      <a:r>
                        <a:rPr lang="en-GB" sz="1400" b="0" dirty="0" smtClean="0"/>
                        <a:t> </a:t>
                      </a:r>
                      <a:r>
                        <a:rPr lang="en-GB" sz="1400" b="0" dirty="0" err="1" smtClean="0"/>
                        <a:t>uchun</a:t>
                      </a:r>
                      <a:r>
                        <a:rPr lang="en-GB" sz="1400" b="0" dirty="0" smtClean="0"/>
                        <a:t> </a:t>
                      </a:r>
                      <a:r>
                        <a:rPr lang="en-GB" sz="1400" b="0" dirty="0" err="1" smtClean="0"/>
                        <a:t>anderrayter</a:t>
                      </a:r>
                      <a:r>
                        <a:rPr lang="en-GB" sz="1400" b="0" dirty="0" smtClean="0"/>
                        <a:t> </a:t>
                      </a:r>
                      <a:r>
                        <a:rPr lang="en-GB" sz="1400" b="0" dirty="0" err="1" smtClean="0"/>
                        <a:t>sifatida</a:t>
                      </a:r>
                      <a:r>
                        <a:rPr lang="en-GB" sz="1400" b="0" dirty="0" smtClean="0"/>
                        <a:t> </a:t>
                      </a:r>
                      <a:r>
                        <a:rPr lang="en-GB" sz="1400" b="0" dirty="0" err="1" smtClean="0"/>
                        <a:t>ishlaydi</a:t>
                      </a:r>
                      <a:endParaRPr lang="ru-RU" sz="1400" b="0" dirty="0"/>
                    </a:p>
                  </a:txBody>
                  <a:tcPr>
                    <a:lnL w="12700" cmpd="sng">
                      <a:solidFill>
                        <a:srgbClr val="2D2DB9"/>
                      </a:solidFill>
                    </a:lnL>
                    <a:lnR w="12700" cmpd="sng">
                      <a:solidFill>
                        <a:srgbClr val="2D2DB9"/>
                      </a:solidFill>
                    </a:lnR>
                    <a:lnT w="12700" cmpd="sng">
                      <a:solidFill>
                        <a:srgbClr val="2D2DB9"/>
                      </a:solidFill>
                    </a:lnT>
                    <a:lnB w="127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endParaRPr lang="ru-RU" sz="1400" b="0" dirty="0"/>
                    </a:p>
                  </a:txBody>
                  <a:tcPr>
                    <a:lnL w="12700" cmpd="sng">
                      <a:solidFill>
                        <a:srgbClr val="2D2DB9"/>
                      </a:solidFill>
                    </a:lnL>
                    <a:lnR w="12700" cmpd="sng">
                      <a:solidFill>
                        <a:srgbClr val="2D2DB9"/>
                      </a:solidFill>
                    </a:lnR>
                    <a:lnT w="12700" cmpd="sng">
                      <a:solidFill>
                        <a:srgbClr val="2D2DB9"/>
                      </a:solidFill>
                    </a:lnT>
                    <a:lnB w="127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3244855"/>
              </p:ext>
            </p:extLst>
          </p:nvPr>
        </p:nvGraphicFramePr>
        <p:xfrm>
          <a:off x="362172" y="3518510"/>
          <a:ext cx="7920880" cy="1219200"/>
        </p:xfrm>
        <a:graphic>
          <a:graphicData uri="http://schemas.openxmlformats.org/drawingml/2006/table">
            <a:tbl>
              <a:tblPr firstRow="1" bandRow="1"/>
              <a:tblGrid>
                <a:gridCol w="7200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2008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913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r>
                        <a:rPr lang="ru-RU" sz="1400" b="0" dirty="0"/>
                        <a:t>Банк</a:t>
                      </a:r>
                    </a:p>
                  </a:txBody>
                  <a:tcPr>
                    <a:lnL w="12700" cmpd="sng">
                      <a:solidFill>
                        <a:srgbClr val="2D2DB9"/>
                      </a:solidFill>
                    </a:lnL>
                    <a:lnR w="12700" cmpd="sng">
                      <a:solidFill>
                        <a:srgbClr val="2D2DB9"/>
                      </a:solidFill>
                    </a:lnR>
                    <a:lnT w="12700" cmpd="sng">
                      <a:solidFill>
                        <a:srgbClr val="2D2DB9"/>
                      </a:solidFill>
                    </a:lnT>
                    <a:lnB w="254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endParaRPr lang="ru-RU" sz="1400" dirty="0"/>
                    </a:p>
                  </a:txBody>
                  <a:tcPr>
                    <a:lnL w="12700" cmpd="sng">
                      <a:solidFill>
                        <a:srgbClr val="2D2DB9"/>
                      </a:solidFill>
                    </a:lnL>
                    <a:lnR w="12700" cmpd="sng">
                      <a:solidFill>
                        <a:srgbClr val="2D2DB9"/>
                      </a:solidFill>
                    </a:lnR>
                    <a:lnT w="12700" cmpd="sng">
                      <a:solidFill>
                        <a:srgbClr val="2D2DB9"/>
                      </a:solidFill>
                    </a:lnT>
                    <a:lnB w="254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426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r>
                        <a:rPr lang="en-US" sz="1400" b="0" dirty="0"/>
                        <a:t>SPV</a:t>
                      </a:r>
                      <a:endParaRPr lang="ru-RU" sz="1400" b="0" dirty="0"/>
                    </a:p>
                  </a:txBody>
                  <a:tcPr>
                    <a:lnL w="12700" cmpd="sng">
                      <a:solidFill>
                        <a:srgbClr val="2D2DB9"/>
                      </a:solidFill>
                    </a:lnL>
                    <a:lnR w="12700" cmpd="sng">
                      <a:solidFill>
                        <a:srgbClr val="2D2DB9"/>
                      </a:solidFill>
                    </a:lnR>
                    <a:lnT w="25400" cmpd="sng">
                      <a:solidFill>
                        <a:srgbClr val="2D2DB9"/>
                      </a:solidFill>
                    </a:lnT>
                    <a:lnB w="127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endParaRPr lang="ru-RU" sz="1400" dirty="0"/>
                    </a:p>
                  </a:txBody>
                  <a:tcPr>
                    <a:lnL w="12700" cmpd="sng">
                      <a:solidFill>
                        <a:srgbClr val="2D2DB9"/>
                      </a:solidFill>
                    </a:lnL>
                    <a:lnR w="12700" cmpd="sng">
                      <a:solidFill>
                        <a:srgbClr val="2D2DB9"/>
                      </a:solidFill>
                    </a:lnR>
                    <a:lnT w="25400" cmpd="sng">
                      <a:solidFill>
                        <a:srgbClr val="2D2DB9"/>
                      </a:solidFill>
                    </a:lnT>
                    <a:lnB w="127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93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r>
                        <a:rPr lang="ru-RU" sz="1400" b="0" dirty="0"/>
                        <a:t>Страховая компания</a:t>
                      </a:r>
                    </a:p>
                  </a:txBody>
                  <a:tcPr>
                    <a:lnL w="12700" cmpd="sng">
                      <a:solidFill>
                        <a:srgbClr val="2D2DB9"/>
                      </a:solidFill>
                    </a:lnL>
                    <a:lnR w="12700" cmpd="sng">
                      <a:solidFill>
                        <a:srgbClr val="2D2DB9"/>
                      </a:solidFill>
                    </a:lnR>
                    <a:lnT w="12700" cmpd="sng">
                      <a:solidFill>
                        <a:srgbClr val="2D2DB9"/>
                      </a:solidFill>
                    </a:lnT>
                    <a:lnB w="127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endParaRPr lang="ru-RU" sz="1400" dirty="0"/>
                    </a:p>
                  </a:txBody>
                  <a:tcPr>
                    <a:lnL w="12700" cmpd="sng">
                      <a:solidFill>
                        <a:srgbClr val="2D2DB9"/>
                      </a:solidFill>
                    </a:lnL>
                    <a:lnR w="12700" cmpd="sng">
                      <a:solidFill>
                        <a:srgbClr val="2D2DB9"/>
                      </a:solidFill>
                    </a:lnR>
                    <a:lnT w="12700" cmpd="sng">
                      <a:solidFill>
                        <a:srgbClr val="2D2DB9"/>
                      </a:solidFill>
                    </a:lnT>
                    <a:lnB w="127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4972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r>
                        <a:rPr lang="ru-RU" sz="1400" b="0" dirty="0"/>
                        <a:t>Трасти</a:t>
                      </a:r>
                    </a:p>
                  </a:txBody>
                  <a:tcPr>
                    <a:lnL w="12700" cmpd="sng">
                      <a:solidFill>
                        <a:srgbClr val="2D2DB9"/>
                      </a:solidFill>
                    </a:lnL>
                    <a:lnR w="12700" cmpd="sng">
                      <a:solidFill>
                        <a:srgbClr val="2D2DB9"/>
                      </a:solidFill>
                    </a:lnR>
                    <a:lnT w="12700" cmpd="sng">
                      <a:solidFill>
                        <a:srgbClr val="2D2DB9"/>
                      </a:solidFill>
                    </a:lnT>
                    <a:lnB w="127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endParaRPr lang="ru-RU" sz="1400" dirty="0"/>
                    </a:p>
                  </a:txBody>
                  <a:tcPr>
                    <a:lnL w="12700" cmpd="sng">
                      <a:solidFill>
                        <a:srgbClr val="2D2DB9"/>
                      </a:solidFill>
                    </a:lnL>
                    <a:lnR w="12700" cmpd="sng">
                      <a:solidFill>
                        <a:srgbClr val="2D2DB9"/>
                      </a:solidFill>
                    </a:lnR>
                    <a:lnT w="12700" cmpd="sng">
                      <a:solidFill>
                        <a:srgbClr val="2D2DB9"/>
                      </a:solidFill>
                    </a:lnT>
                    <a:lnB w="127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9679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>
                <a:solidFill>
                  <a:srgbClr val="003F82"/>
                </a:solidFill>
                <a:latin typeface="+mn-lt"/>
              </a:rPr>
              <a:t>Test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savollari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va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topshiriqlari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204768" y="1056749"/>
            <a:ext cx="718485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600" dirty="0">
                <a:solidFill>
                  <a:srgbClr val="003F82"/>
                </a:solidFill>
                <a:latin typeface="Myriad Pro"/>
              </a:rPr>
              <a:t>3.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To'g'ri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bayonotni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tekshiring</a:t>
            </a:r>
            <a:r>
              <a:rPr lang="ru-RU" sz="1600" dirty="0" smtClean="0">
                <a:solidFill>
                  <a:srgbClr val="003F82"/>
                </a:solidFill>
                <a:latin typeface="Myriad Pro"/>
              </a:rPr>
              <a:t>.</a:t>
            </a:r>
            <a:endParaRPr lang="ru-RU" sz="1600" dirty="0">
              <a:solidFill>
                <a:srgbClr val="003F82"/>
              </a:solidFill>
              <a:latin typeface="Myriad Pro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uz-Latn-UZ" sz="1600" dirty="0" smtClean="0">
                <a:solidFill>
                  <a:srgbClr val="003F82"/>
                </a:solidFill>
                <a:latin typeface="Myriad Pro"/>
              </a:rPr>
              <a:t>Garovlar</a:t>
            </a:r>
            <a:r>
              <a:rPr lang="en-US" sz="1600" dirty="0" smtClean="0">
                <a:solidFill>
                  <a:srgbClr val="003F82"/>
                </a:solidFill>
                <a:latin typeface="Myriad Pro"/>
              </a:rPr>
              <a:t> </a:t>
            </a:r>
            <a:r>
              <a:rPr lang="en-US" sz="1600" dirty="0" err="1">
                <a:solidFill>
                  <a:srgbClr val="003F82"/>
                </a:solidFill>
                <a:latin typeface="Myriad Pro"/>
              </a:rPr>
              <a:t>pulini</a:t>
            </a:r>
            <a:r>
              <a:rPr lang="en-US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US" sz="1600" dirty="0" err="1">
                <a:solidFill>
                  <a:srgbClr val="003F82"/>
                </a:solidFill>
                <a:latin typeface="Myriad Pro"/>
              </a:rPr>
              <a:t>sotib</a:t>
            </a:r>
            <a:r>
              <a:rPr lang="en-US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US" sz="1600" dirty="0" err="1">
                <a:solidFill>
                  <a:srgbClr val="003F82"/>
                </a:solidFill>
                <a:latin typeface="Myriad Pro"/>
              </a:rPr>
              <a:t>olish</a:t>
            </a:r>
            <a:r>
              <a:rPr lang="en-US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US" sz="1600" dirty="0" err="1">
                <a:solidFill>
                  <a:srgbClr val="003F82"/>
                </a:solidFill>
                <a:latin typeface="Myriad Pro"/>
              </a:rPr>
              <a:t>uchun</a:t>
            </a:r>
            <a:r>
              <a:rPr lang="en-US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US" sz="1600" dirty="0" err="1">
                <a:solidFill>
                  <a:srgbClr val="003F82"/>
                </a:solidFill>
                <a:latin typeface="Myriad Pro"/>
              </a:rPr>
              <a:t>qanday</a:t>
            </a:r>
            <a:r>
              <a:rPr lang="en-US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US" sz="1600" dirty="0" err="1">
                <a:solidFill>
                  <a:srgbClr val="003F82"/>
                </a:solidFill>
                <a:latin typeface="Myriad Pro"/>
              </a:rPr>
              <a:t>mablag'lar</a:t>
            </a:r>
            <a:r>
              <a:rPr lang="en-US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US" sz="1600" dirty="0" err="1">
                <a:solidFill>
                  <a:srgbClr val="003F82"/>
                </a:solidFill>
                <a:latin typeface="Myriad Pro"/>
              </a:rPr>
              <a:t>ishlatiladi</a:t>
            </a:r>
            <a:r>
              <a:rPr lang="en-US" sz="1600" dirty="0">
                <a:solidFill>
                  <a:srgbClr val="003F82"/>
                </a:solidFill>
                <a:latin typeface="Myriad Pro"/>
              </a:rPr>
              <a:t>?</a:t>
            </a:r>
            <a:endParaRPr lang="ru-RU" sz="1600" dirty="0">
              <a:solidFill>
                <a:srgbClr val="003F82"/>
              </a:solidFill>
              <a:latin typeface="Myriad Pro"/>
            </a:endParaRPr>
          </a:p>
        </p:txBody>
      </p:sp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204769" y="2891205"/>
            <a:ext cx="718485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600" dirty="0">
                <a:solidFill>
                  <a:srgbClr val="003F82"/>
                </a:solidFill>
                <a:latin typeface="Myriad Pro"/>
              </a:rPr>
              <a:t>4.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Sekyuritizatsiya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bitimi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tugallangandan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keyin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uz-Latn-UZ" sz="1600" dirty="0" smtClean="0">
                <a:solidFill>
                  <a:srgbClr val="003F82"/>
                </a:solidFill>
                <a:latin typeface="Myriad Pro"/>
              </a:rPr>
              <a:t>garov</a:t>
            </a:r>
            <a:r>
              <a:rPr lang="en-GB" sz="1600" dirty="0" smtClean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pulining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egasi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kim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hisoblanadi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?</a:t>
            </a:r>
            <a:endParaRPr lang="ru-RU" sz="1600" dirty="0">
              <a:solidFill>
                <a:srgbClr val="003F82"/>
              </a:solidFill>
              <a:latin typeface="Myriad Pro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6080049"/>
              </p:ext>
            </p:extLst>
          </p:nvPr>
        </p:nvGraphicFramePr>
        <p:xfrm>
          <a:off x="362172" y="1672005"/>
          <a:ext cx="7848872" cy="1219200"/>
        </p:xfrm>
        <a:graphic>
          <a:graphicData uri="http://schemas.openxmlformats.org/drawingml/2006/table">
            <a:tbl>
              <a:tblPr firstRow="1" bandRow="1"/>
              <a:tblGrid>
                <a:gridCol w="7200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4807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45966">
                <a:tc>
                  <a:txBody>
                    <a:bodyPr/>
                    <a:lstStyle/>
                    <a:p>
                      <a:r>
                        <a:rPr lang="en-GB" sz="1400" b="0" dirty="0" err="1" smtClean="0"/>
                        <a:t>Obligatsiyalarni</a:t>
                      </a:r>
                      <a:r>
                        <a:rPr lang="en-GB" sz="1400" b="0" dirty="0" smtClean="0"/>
                        <a:t> </a:t>
                      </a:r>
                      <a:r>
                        <a:rPr lang="en-GB" sz="1400" b="0" dirty="0" err="1" smtClean="0"/>
                        <a:t>sotishdan</a:t>
                      </a:r>
                      <a:r>
                        <a:rPr lang="en-GB" sz="1400" b="0" dirty="0" smtClean="0"/>
                        <a:t> </a:t>
                      </a:r>
                      <a:r>
                        <a:rPr lang="en-GB" sz="1400" b="0" dirty="0" err="1" smtClean="0"/>
                        <a:t>olingan</a:t>
                      </a:r>
                      <a:r>
                        <a:rPr lang="en-GB" sz="1400" b="0" dirty="0" smtClean="0"/>
                        <a:t> </a:t>
                      </a:r>
                      <a:r>
                        <a:rPr lang="en-GB" sz="1400" b="0" dirty="0" err="1" smtClean="0"/>
                        <a:t>daromadlar</a:t>
                      </a:r>
                      <a:endParaRPr lang="ru-RU" sz="1400" b="0" dirty="0"/>
                    </a:p>
                  </a:txBody>
                  <a:tcPr>
                    <a:lnL w="12700" cmpd="sng">
                      <a:solidFill>
                        <a:srgbClr val="2D2DB9"/>
                      </a:solidFill>
                    </a:lnL>
                    <a:lnR w="12700" cmpd="sng">
                      <a:solidFill>
                        <a:srgbClr val="2D2DB9"/>
                      </a:solidFill>
                    </a:lnR>
                    <a:lnT w="12700" cmpd="sng">
                      <a:solidFill>
                        <a:srgbClr val="2D2DB9"/>
                      </a:solidFill>
                    </a:lnT>
                    <a:lnB w="254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endParaRPr lang="ru-RU" sz="1400" b="0" dirty="0"/>
                    </a:p>
                  </a:txBody>
                  <a:tcPr>
                    <a:lnL w="12700" cap="flat" cmpd="sng" algn="ctr">
                      <a:solidFill>
                        <a:srgbClr val="2D2D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2D2DB9"/>
                      </a:solidFill>
                    </a:lnR>
                    <a:lnT w="12700" cmpd="sng">
                      <a:solidFill>
                        <a:srgbClr val="2D2DB9"/>
                      </a:solidFill>
                    </a:lnT>
                    <a:lnB w="254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0676">
                <a:tc>
                  <a:txBody>
                    <a:bodyPr/>
                    <a:lstStyle/>
                    <a:p>
                      <a:r>
                        <a:rPr lang="uz-Latn-UZ" sz="1400" b="0" dirty="0" smtClean="0"/>
                        <a:t>Trast</a:t>
                      </a:r>
                      <a:r>
                        <a:rPr lang="en-GB" sz="1400" b="0" dirty="0" smtClean="0"/>
                        <a:t> </a:t>
                      </a:r>
                      <a:r>
                        <a:rPr lang="en-GB" sz="1400" b="0" dirty="0" err="1" smtClean="0"/>
                        <a:t>fondlar</a:t>
                      </a:r>
                      <a:endParaRPr lang="ru-RU" sz="1400" b="0" dirty="0"/>
                    </a:p>
                  </a:txBody>
                  <a:tcPr>
                    <a:lnL w="12700" cmpd="sng">
                      <a:solidFill>
                        <a:srgbClr val="2D2DB9"/>
                      </a:solidFill>
                    </a:lnL>
                    <a:lnR w="12700" cmpd="sng">
                      <a:solidFill>
                        <a:srgbClr val="2D2DB9"/>
                      </a:solidFill>
                    </a:lnR>
                    <a:lnT w="25400" cmpd="sng">
                      <a:solidFill>
                        <a:srgbClr val="2D2DB9"/>
                      </a:solidFill>
                    </a:lnT>
                    <a:lnB w="127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endParaRPr lang="ru-RU" sz="1400" b="0" dirty="0"/>
                    </a:p>
                  </a:txBody>
                  <a:tcPr>
                    <a:lnL w="12700" cap="flat" cmpd="sng" algn="ctr">
                      <a:solidFill>
                        <a:srgbClr val="2D2D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2D2DB9"/>
                      </a:solidFill>
                    </a:lnR>
                    <a:lnT w="25400" cmpd="sng">
                      <a:solidFill>
                        <a:srgbClr val="2D2DB9"/>
                      </a:solidFill>
                    </a:lnT>
                    <a:lnB w="127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3741">
                <a:tc>
                  <a:txBody>
                    <a:bodyPr/>
                    <a:lstStyle/>
                    <a:p>
                      <a:r>
                        <a:rPr lang="en-GB" sz="1400" b="0" dirty="0" smtClean="0"/>
                        <a:t>Bank </a:t>
                      </a:r>
                      <a:r>
                        <a:rPr lang="en-GB" sz="1400" b="0" dirty="0" err="1" smtClean="0"/>
                        <a:t>ipoteka</a:t>
                      </a:r>
                      <a:r>
                        <a:rPr lang="en-GB" sz="1400" b="0" dirty="0" smtClean="0"/>
                        <a:t> </a:t>
                      </a:r>
                      <a:r>
                        <a:rPr lang="en-GB" sz="1400" b="0" dirty="0" err="1" smtClean="0"/>
                        <a:t>kreditlari</a:t>
                      </a:r>
                      <a:endParaRPr lang="ru-RU" sz="1400" b="0" dirty="0"/>
                    </a:p>
                  </a:txBody>
                  <a:tcPr>
                    <a:lnL w="12700" cmpd="sng">
                      <a:solidFill>
                        <a:srgbClr val="2D2DB9"/>
                      </a:solidFill>
                    </a:lnL>
                    <a:lnR w="12700" cmpd="sng">
                      <a:solidFill>
                        <a:srgbClr val="2D2DB9"/>
                      </a:solidFill>
                    </a:lnR>
                    <a:lnT w="12700" cmpd="sng">
                      <a:solidFill>
                        <a:srgbClr val="2D2DB9"/>
                      </a:solidFill>
                    </a:lnT>
                    <a:lnB w="127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endParaRPr lang="ru-RU" sz="1400" b="0" dirty="0"/>
                    </a:p>
                  </a:txBody>
                  <a:tcPr>
                    <a:lnL w="12700" cap="flat" cmpd="sng" algn="ctr">
                      <a:solidFill>
                        <a:srgbClr val="2D2D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2D2DB9"/>
                      </a:solidFill>
                    </a:lnR>
                    <a:lnT w="12700" cmpd="sng">
                      <a:solidFill>
                        <a:srgbClr val="2D2DB9"/>
                      </a:solidFill>
                    </a:lnT>
                    <a:lnB w="127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17437">
                <a:tc>
                  <a:txBody>
                    <a:bodyPr/>
                    <a:lstStyle/>
                    <a:p>
                      <a:r>
                        <a:rPr lang="en-GB" sz="1400" b="0" dirty="0" err="1" smtClean="0"/>
                        <a:t>Sug'urta</a:t>
                      </a:r>
                      <a:r>
                        <a:rPr lang="en-GB" sz="1400" b="0" dirty="0" smtClean="0"/>
                        <a:t> </a:t>
                      </a:r>
                      <a:r>
                        <a:rPr lang="en-GB" sz="1400" b="0" dirty="0" err="1" smtClean="0"/>
                        <a:t>kompaniyasining</a:t>
                      </a:r>
                      <a:r>
                        <a:rPr lang="en-GB" sz="1400" b="0" dirty="0" smtClean="0"/>
                        <a:t> </a:t>
                      </a:r>
                      <a:r>
                        <a:rPr lang="en-GB" sz="1400" b="0" dirty="0" err="1" smtClean="0"/>
                        <a:t>mablag'lari</a:t>
                      </a:r>
                      <a:endParaRPr lang="ru-RU" sz="1400" b="0" dirty="0"/>
                    </a:p>
                  </a:txBody>
                  <a:tcPr>
                    <a:lnL w="12700" cmpd="sng">
                      <a:solidFill>
                        <a:srgbClr val="2D2DB9"/>
                      </a:solidFill>
                    </a:lnL>
                    <a:lnR w="12700" cmpd="sng">
                      <a:solidFill>
                        <a:srgbClr val="2D2DB9"/>
                      </a:solidFill>
                    </a:lnR>
                    <a:lnT w="12700" cmpd="sng">
                      <a:solidFill>
                        <a:srgbClr val="2D2DB9"/>
                      </a:solidFill>
                    </a:lnT>
                    <a:lnB w="127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endParaRPr lang="ru-RU" sz="1400" b="0" dirty="0"/>
                    </a:p>
                  </a:txBody>
                  <a:tcPr>
                    <a:lnL w="12700" cap="flat" cmpd="sng" algn="ctr">
                      <a:solidFill>
                        <a:srgbClr val="2D2D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2D2DB9"/>
                      </a:solidFill>
                    </a:lnR>
                    <a:lnT w="12700" cmpd="sng">
                      <a:solidFill>
                        <a:srgbClr val="2D2DB9"/>
                      </a:solidFill>
                    </a:lnT>
                    <a:lnB w="127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2815135"/>
              </p:ext>
            </p:extLst>
          </p:nvPr>
        </p:nvGraphicFramePr>
        <p:xfrm>
          <a:off x="362172" y="3476846"/>
          <a:ext cx="7920880" cy="1219200"/>
        </p:xfrm>
        <a:graphic>
          <a:graphicData uri="http://schemas.openxmlformats.org/drawingml/2006/table">
            <a:tbl>
              <a:tblPr firstRow="1" bandRow="1"/>
              <a:tblGrid>
                <a:gridCol w="7200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2008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91387">
                <a:tc>
                  <a:txBody>
                    <a:bodyPr/>
                    <a:lstStyle/>
                    <a:p>
                      <a:r>
                        <a:rPr lang="ru-RU" sz="1400" b="0" dirty="0"/>
                        <a:t>Банк</a:t>
                      </a:r>
                    </a:p>
                  </a:txBody>
                  <a:tcPr>
                    <a:lnL w="12700" cmpd="sng">
                      <a:solidFill>
                        <a:srgbClr val="2D2DB9"/>
                      </a:solidFill>
                    </a:lnL>
                    <a:lnR w="12700" cmpd="sng">
                      <a:solidFill>
                        <a:srgbClr val="2D2DB9"/>
                      </a:solidFill>
                    </a:lnR>
                    <a:lnT w="12700" cmpd="sng">
                      <a:solidFill>
                        <a:srgbClr val="2D2DB9"/>
                      </a:solidFill>
                    </a:lnT>
                    <a:lnB w="254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rgbClr val="2D2D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2D2DB9"/>
                      </a:solidFill>
                    </a:lnR>
                    <a:lnT w="12700" cmpd="sng">
                      <a:solidFill>
                        <a:srgbClr val="2D2DB9"/>
                      </a:solidFill>
                    </a:lnT>
                    <a:lnB w="254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42634">
                <a:tc>
                  <a:txBody>
                    <a:bodyPr/>
                    <a:lstStyle/>
                    <a:p>
                      <a:r>
                        <a:rPr lang="en-US" sz="1400" b="0" dirty="0"/>
                        <a:t>SPV</a:t>
                      </a:r>
                      <a:endParaRPr lang="ru-RU" sz="1400" b="0" dirty="0"/>
                    </a:p>
                  </a:txBody>
                  <a:tcPr>
                    <a:lnL w="12700" cmpd="sng">
                      <a:solidFill>
                        <a:srgbClr val="2D2DB9"/>
                      </a:solidFill>
                    </a:lnL>
                    <a:lnR w="12700" cmpd="sng">
                      <a:solidFill>
                        <a:srgbClr val="2D2DB9"/>
                      </a:solidFill>
                    </a:lnR>
                    <a:lnT w="25400" cmpd="sng">
                      <a:solidFill>
                        <a:srgbClr val="2D2DB9"/>
                      </a:solidFill>
                    </a:lnT>
                    <a:lnB w="127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rgbClr val="2D2D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2D2DB9"/>
                      </a:solidFill>
                    </a:lnR>
                    <a:lnT w="25400" cmpd="sng">
                      <a:solidFill>
                        <a:srgbClr val="2D2DB9"/>
                      </a:solidFill>
                    </a:lnT>
                    <a:lnB w="127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9341">
                <a:tc>
                  <a:txBody>
                    <a:bodyPr/>
                    <a:lstStyle/>
                    <a:p>
                      <a:r>
                        <a:rPr lang="en-GB" sz="1400" b="0" dirty="0" err="1" smtClean="0"/>
                        <a:t>Su'gurta</a:t>
                      </a:r>
                      <a:r>
                        <a:rPr lang="en-GB" sz="1400" b="0" dirty="0" smtClean="0"/>
                        <a:t> </a:t>
                      </a:r>
                      <a:r>
                        <a:rPr lang="en-GB" sz="1400" b="0" dirty="0" err="1" smtClean="0"/>
                        <a:t>kompaniyasi</a:t>
                      </a:r>
                      <a:endParaRPr lang="ru-RU" sz="1400" b="0" dirty="0"/>
                    </a:p>
                  </a:txBody>
                  <a:tcPr>
                    <a:lnL w="12700" cmpd="sng">
                      <a:solidFill>
                        <a:srgbClr val="2D2DB9"/>
                      </a:solidFill>
                    </a:lnL>
                    <a:lnR w="12700" cmpd="sng">
                      <a:solidFill>
                        <a:srgbClr val="2D2DB9"/>
                      </a:solidFill>
                    </a:lnR>
                    <a:lnT w="12700" cmpd="sng">
                      <a:solidFill>
                        <a:srgbClr val="2D2DB9"/>
                      </a:solidFill>
                    </a:lnT>
                    <a:lnB w="127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rgbClr val="2D2D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2D2DB9"/>
                      </a:solidFill>
                    </a:lnR>
                    <a:lnT w="12700" cmpd="sng">
                      <a:solidFill>
                        <a:srgbClr val="2D2DB9"/>
                      </a:solidFill>
                    </a:lnT>
                    <a:lnB w="127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49722">
                <a:tc>
                  <a:txBody>
                    <a:bodyPr/>
                    <a:lstStyle/>
                    <a:p>
                      <a:r>
                        <a:rPr lang="ru-RU" sz="1400" b="0" dirty="0"/>
                        <a:t>Трасти</a:t>
                      </a:r>
                    </a:p>
                  </a:txBody>
                  <a:tcPr>
                    <a:lnL w="12700" cmpd="sng">
                      <a:solidFill>
                        <a:srgbClr val="2D2DB9"/>
                      </a:solidFill>
                    </a:lnL>
                    <a:lnR w="12700" cmpd="sng">
                      <a:solidFill>
                        <a:srgbClr val="2D2DB9"/>
                      </a:solidFill>
                    </a:lnR>
                    <a:lnT w="12700" cmpd="sng">
                      <a:solidFill>
                        <a:srgbClr val="2D2DB9"/>
                      </a:solidFill>
                    </a:lnT>
                    <a:lnB w="127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rgbClr val="2D2D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2D2DB9"/>
                      </a:solidFill>
                    </a:lnR>
                    <a:lnT w="12700" cmpd="sng">
                      <a:solidFill>
                        <a:srgbClr val="2D2DB9"/>
                      </a:solidFill>
                    </a:lnT>
                    <a:lnB w="127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4895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>
                <a:solidFill>
                  <a:srgbClr val="003F82"/>
                </a:solidFill>
                <a:latin typeface="+mn-lt"/>
              </a:rPr>
              <a:t>Test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savollari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va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topshiriqlari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204768" y="1056749"/>
            <a:ext cx="718485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600" dirty="0">
                <a:solidFill>
                  <a:srgbClr val="003F82"/>
                </a:solidFill>
                <a:latin typeface="Myriad Pro"/>
              </a:rPr>
              <a:t>5.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To'g'ri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bayonotni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tekshiring</a:t>
            </a:r>
            <a:r>
              <a:rPr lang="ru-RU" sz="1600" dirty="0" smtClean="0">
                <a:solidFill>
                  <a:srgbClr val="003F82"/>
                </a:solidFill>
                <a:latin typeface="Myriad Pro"/>
              </a:rPr>
              <a:t>.</a:t>
            </a:r>
            <a:endParaRPr lang="ru-RU" sz="1600" dirty="0">
              <a:solidFill>
                <a:srgbClr val="003F82"/>
              </a:solidFill>
              <a:latin typeface="Myriad Pro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Emitent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uchun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qaysi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turdagi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anderrayting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eng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qimmat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?</a:t>
            </a:r>
            <a:endParaRPr lang="ru-RU" sz="1600" dirty="0">
              <a:solidFill>
                <a:srgbClr val="003F82"/>
              </a:solidFill>
              <a:latin typeface="Myriad Pro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1171729"/>
              </p:ext>
            </p:extLst>
          </p:nvPr>
        </p:nvGraphicFramePr>
        <p:xfrm>
          <a:off x="332359" y="1620982"/>
          <a:ext cx="7848872" cy="920200"/>
        </p:xfrm>
        <a:graphic>
          <a:graphicData uri="http://schemas.openxmlformats.org/drawingml/2006/table">
            <a:tbl>
              <a:tblPr firstRow="1" bandRow="1"/>
              <a:tblGrid>
                <a:gridCol w="7200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4807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880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r>
                        <a:rPr lang="en-GB" sz="1400" b="0" dirty="0" err="1" smtClean="0"/>
                        <a:t>Kafolatlangan</a:t>
                      </a:r>
                      <a:r>
                        <a:rPr lang="en-GB" sz="1400" b="0" dirty="0" smtClean="0"/>
                        <a:t> </a:t>
                      </a:r>
                      <a:r>
                        <a:rPr lang="en-GB" sz="1400" b="0" dirty="0" err="1" smtClean="0"/>
                        <a:t>joylashtirish</a:t>
                      </a:r>
                      <a:endParaRPr lang="ru-RU" sz="1400" b="0" dirty="0"/>
                    </a:p>
                  </a:txBody>
                  <a:tcPr>
                    <a:lnL w="12700" cmpd="sng">
                      <a:solidFill>
                        <a:srgbClr val="2D2DB9"/>
                      </a:solidFill>
                    </a:lnL>
                    <a:lnR w="12700" cmpd="sng">
                      <a:solidFill>
                        <a:srgbClr val="2D2DB9"/>
                      </a:solidFill>
                    </a:lnR>
                    <a:lnT w="12700" cmpd="sng">
                      <a:solidFill>
                        <a:srgbClr val="2D2DB9"/>
                      </a:solidFill>
                    </a:lnT>
                    <a:lnB w="254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endParaRPr lang="ru-RU" sz="1400" b="0" dirty="0"/>
                    </a:p>
                  </a:txBody>
                  <a:tcPr>
                    <a:lnL w="12700" cmpd="sng">
                      <a:solidFill>
                        <a:srgbClr val="2D2DB9"/>
                      </a:solidFill>
                    </a:lnL>
                    <a:lnR w="12700" cmpd="sng">
                      <a:solidFill>
                        <a:srgbClr val="2D2DB9"/>
                      </a:solidFill>
                    </a:lnR>
                    <a:lnT w="12700" cmpd="sng">
                      <a:solidFill>
                        <a:srgbClr val="2D2DB9"/>
                      </a:solidFill>
                    </a:lnT>
                    <a:lnB w="254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06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r>
                        <a:rPr lang="en-GB" sz="1400" b="0" dirty="0" err="1" smtClean="0"/>
                        <a:t>Qisman</a:t>
                      </a:r>
                      <a:r>
                        <a:rPr lang="en-GB" sz="1400" b="0" dirty="0" smtClean="0"/>
                        <a:t> </a:t>
                      </a:r>
                      <a:r>
                        <a:rPr lang="en-GB" sz="1400" b="0" dirty="0" err="1" smtClean="0"/>
                        <a:t>anderrayting</a:t>
                      </a:r>
                      <a:endParaRPr lang="ru-RU" sz="1400" b="0" dirty="0"/>
                    </a:p>
                  </a:txBody>
                  <a:tcPr>
                    <a:lnL w="12700" cmpd="sng">
                      <a:solidFill>
                        <a:srgbClr val="2D2DB9"/>
                      </a:solidFill>
                    </a:lnL>
                    <a:lnR w="12700" cmpd="sng">
                      <a:solidFill>
                        <a:srgbClr val="2D2DB9"/>
                      </a:solidFill>
                    </a:lnR>
                    <a:lnT w="25400" cmpd="sng">
                      <a:solidFill>
                        <a:srgbClr val="2D2DB9"/>
                      </a:solidFill>
                    </a:lnT>
                    <a:lnB w="127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endParaRPr lang="ru-RU" sz="1400" b="0" dirty="0"/>
                    </a:p>
                  </a:txBody>
                  <a:tcPr>
                    <a:lnL w="12700" cmpd="sng">
                      <a:solidFill>
                        <a:srgbClr val="2D2DB9"/>
                      </a:solidFill>
                    </a:lnL>
                    <a:lnR w="12700" cmpd="sng">
                      <a:solidFill>
                        <a:srgbClr val="2D2DB9"/>
                      </a:solidFill>
                    </a:lnR>
                    <a:lnT w="25400" cmpd="sng">
                      <a:solidFill>
                        <a:srgbClr val="2D2DB9"/>
                      </a:solidFill>
                    </a:lnT>
                    <a:lnB w="127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39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r>
                        <a:rPr lang="en-GB" sz="1400" b="0" dirty="0" err="1" smtClean="0"/>
                        <a:t>Eng</a:t>
                      </a:r>
                      <a:r>
                        <a:rPr lang="en-GB" sz="1400" b="0" dirty="0" smtClean="0"/>
                        <a:t> </a:t>
                      </a:r>
                      <a:r>
                        <a:rPr lang="en-GB" sz="1400" b="0" dirty="0" err="1" smtClean="0"/>
                        <a:t>yaxshi</a:t>
                      </a:r>
                      <a:r>
                        <a:rPr lang="en-GB" sz="1400" b="0" dirty="0" smtClean="0"/>
                        <a:t> </a:t>
                      </a:r>
                      <a:r>
                        <a:rPr lang="en-GB" sz="1400" b="0" dirty="0" err="1" smtClean="0"/>
                        <a:t>harakat</a:t>
                      </a:r>
                      <a:r>
                        <a:rPr lang="en-GB" sz="1400" b="0" dirty="0" smtClean="0"/>
                        <a:t> </a:t>
                      </a:r>
                      <a:r>
                        <a:rPr lang="en-GB" sz="1400" b="0" dirty="0" err="1" smtClean="0"/>
                        <a:t>anderrayting</a:t>
                      </a:r>
                      <a:endParaRPr lang="ru-RU" sz="1400" b="0" dirty="0"/>
                    </a:p>
                  </a:txBody>
                  <a:tcPr>
                    <a:lnL w="12700" cmpd="sng">
                      <a:solidFill>
                        <a:srgbClr val="2D2DB9"/>
                      </a:solidFill>
                    </a:lnL>
                    <a:lnR w="12700" cmpd="sng">
                      <a:solidFill>
                        <a:srgbClr val="2D2DB9"/>
                      </a:solidFill>
                    </a:lnR>
                    <a:lnT w="12700" cmpd="sng">
                      <a:solidFill>
                        <a:srgbClr val="2D2DB9"/>
                      </a:solidFill>
                    </a:lnT>
                    <a:lnB w="127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endParaRPr lang="ru-RU" sz="1400" b="0" dirty="0"/>
                    </a:p>
                  </a:txBody>
                  <a:tcPr>
                    <a:lnL w="12700" cmpd="sng">
                      <a:solidFill>
                        <a:srgbClr val="2D2DB9"/>
                      </a:solidFill>
                    </a:lnL>
                    <a:lnR w="12700" cmpd="sng">
                      <a:solidFill>
                        <a:srgbClr val="2D2DB9"/>
                      </a:solidFill>
                    </a:lnR>
                    <a:lnT w="12700" cmpd="sng">
                      <a:solidFill>
                        <a:srgbClr val="2D2DB9"/>
                      </a:solidFill>
                    </a:lnT>
                    <a:lnB w="127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362341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3765</TotalTime>
  <Words>2502</Words>
  <Application>Microsoft Office PowerPoint</Application>
  <PresentationFormat>Экран (16:9)</PresentationFormat>
  <Paragraphs>523</Paragraphs>
  <Slides>59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59</vt:i4>
      </vt:variant>
    </vt:vector>
  </HeadingPairs>
  <TitlesOfParts>
    <vt:vector size="62" baseType="lpstr">
      <vt:lpstr>Тема Office</vt:lpstr>
      <vt:lpstr>1_Тема Office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O'zbekiston suveren jamg'armalari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hse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vkremlev</dc:creator>
  <cp:lastModifiedBy>Эшпулатов Достонбек</cp:lastModifiedBy>
  <cp:revision>196</cp:revision>
  <dcterms:created xsi:type="dcterms:W3CDTF">2010-09-30T06:45:29Z</dcterms:created>
  <dcterms:modified xsi:type="dcterms:W3CDTF">2024-02-22T06:14:21Z</dcterms:modified>
</cp:coreProperties>
</file>