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8"/>
  </p:notesMasterIdLst>
  <p:sldIdLst>
    <p:sldId id="256" r:id="rId3"/>
    <p:sldId id="260" r:id="rId4"/>
    <p:sldId id="261" r:id="rId5"/>
    <p:sldId id="311" r:id="rId6"/>
    <p:sldId id="300" r:id="rId7"/>
    <p:sldId id="262" r:id="rId8"/>
    <p:sldId id="312" r:id="rId9"/>
    <p:sldId id="263" r:id="rId10"/>
    <p:sldId id="301" r:id="rId11"/>
    <p:sldId id="264" r:id="rId12"/>
    <p:sldId id="265" r:id="rId13"/>
    <p:sldId id="313" r:id="rId14"/>
    <p:sldId id="266" r:id="rId15"/>
    <p:sldId id="268" r:id="rId16"/>
    <p:sldId id="267" r:id="rId17"/>
    <p:sldId id="278" r:id="rId18"/>
    <p:sldId id="280" r:id="rId19"/>
    <p:sldId id="271" r:id="rId20"/>
    <p:sldId id="272" r:id="rId21"/>
    <p:sldId id="283" r:id="rId22"/>
    <p:sldId id="275" r:id="rId23"/>
    <p:sldId id="305" r:id="rId24"/>
    <p:sldId id="304" r:id="rId25"/>
    <p:sldId id="276" r:id="rId26"/>
    <p:sldId id="277" r:id="rId27"/>
    <p:sldId id="284" r:id="rId28"/>
    <p:sldId id="285" r:id="rId29"/>
    <p:sldId id="289" r:id="rId30"/>
    <p:sldId id="287" r:id="rId31"/>
    <p:sldId id="306" r:id="rId32"/>
    <p:sldId id="308" r:id="rId33"/>
    <p:sldId id="307" r:id="rId34"/>
    <p:sldId id="293" r:id="rId35"/>
    <p:sldId id="309" r:id="rId36"/>
    <p:sldId id="291" r:id="rId37"/>
    <p:sldId id="292" r:id="rId38"/>
    <p:sldId id="288" r:id="rId39"/>
    <p:sldId id="294" r:id="rId40"/>
    <p:sldId id="295" r:id="rId41"/>
    <p:sldId id="296" r:id="rId42"/>
    <p:sldId id="297" r:id="rId43"/>
    <p:sldId id="302" r:id="rId44"/>
    <p:sldId id="298" r:id="rId45"/>
    <p:sldId id="310" r:id="rId46"/>
    <p:sldId id="299" r:id="rId47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82"/>
    <a:srgbClr val="8F8FFF"/>
    <a:srgbClr val="A3A3FF"/>
    <a:srgbClr val="FF6600"/>
    <a:srgbClr val="21386F"/>
    <a:srgbClr val="1C2A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4629" autoAdjust="0"/>
  </p:normalViewPr>
  <p:slideViewPr>
    <p:cSldViewPr snapToGrid="0" snapToObjects="1">
      <p:cViewPr>
        <p:scale>
          <a:sx n="97" d="100"/>
          <a:sy n="97" d="100"/>
        </p:scale>
        <p:origin x="-300" y="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67300962379702"/>
          <c:y val="4.1614501312335961E-2"/>
          <c:w val="0.82010498687664046"/>
          <c:h val="0.5520856299212598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Лист1!$A$2:$A$14</c:f>
              <c:numCache>
                <c:formatCode>m/d/yyyy</c:formatCode>
                <c:ptCount val="13"/>
                <c:pt idx="0">
                  <c:v>37987</c:v>
                </c:pt>
                <c:pt idx="1">
                  <c:v>38353</c:v>
                </c:pt>
                <c:pt idx="2">
                  <c:v>38718</c:v>
                </c:pt>
                <c:pt idx="3">
                  <c:v>39083</c:v>
                </c:pt>
                <c:pt idx="4">
                  <c:v>39448</c:v>
                </c:pt>
                <c:pt idx="5">
                  <c:v>39814</c:v>
                </c:pt>
                <c:pt idx="6">
                  <c:v>40179</c:v>
                </c:pt>
                <c:pt idx="7">
                  <c:v>40544</c:v>
                </c:pt>
                <c:pt idx="8">
                  <c:v>40909</c:v>
                </c:pt>
                <c:pt idx="9">
                  <c:v>41275</c:v>
                </c:pt>
                <c:pt idx="10">
                  <c:v>41640</c:v>
                </c:pt>
                <c:pt idx="11">
                  <c:v>42005</c:v>
                </c:pt>
                <c:pt idx="12">
                  <c:v>42370</c:v>
                </c:pt>
              </c:numCache>
            </c:num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10.14</c:v>
                </c:pt>
                <c:pt idx="1">
                  <c:v>9.31</c:v>
                </c:pt>
                <c:pt idx="2">
                  <c:v>7.46</c:v>
                </c:pt>
                <c:pt idx="3">
                  <c:v>7.7</c:v>
                </c:pt>
                <c:pt idx="4">
                  <c:v>8.1</c:v>
                </c:pt>
                <c:pt idx="5">
                  <c:v>20.6</c:v>
                </c:pt>
                <c:pt idx="6">
                  <c:v>12.16</c:v>
                </c:pt>
                <c:pt idx="7">
                  <c:v>7.52</c:v>
                </c:pt>
                <c:pt idx="8">
                  <c:v>8.75</c:v>
                </c:pt>
                <c:pt idx="9">
                  <c:v>8.56</c:v>
                </c:pt>
                <c:pt idx="10">
                  <c:v>8.39</c:v>
                </c:pt>
                <c:pt idx="11">
                  <c:v>9.4499999999999993</c:v>
                </c:pt>
                <c:pt idx="12">
                  <c:v>9.0299999999999994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F3B-47B2-8F98-E588943FF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9140992"/>
        <c:axId val="259155072"/>
      </c:lineChart>
      <c:dateAx>
        <c:axId val="2591409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259155072"/>
        <c:crosses val="autoZero"/>
        <c:auto val="1"/>
        <c:lblOffset val="100"/>
        <c:baseTimeUnit val="years"/>
      </c:dateAx>
      <c:valAx>
        <c:axId val="25915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9140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'Формат размещения'!$A$9</c:f>
              <c:strCache>
                <c:ptCount val="1"/>
                <c:pt idx="0">
                  <c:v>Аукцион по купону</c:v>
                </c:pt>
              </c:strCache>
            </c:strRef>
          </c:tx>
          <c:spPr>
            <a:solidFill>
              <a:srgbClr val="52586E"/>
            </a:solidFill>
          </c:spPr>
          <c:invertIfNegative val="0"/>
          <c:cat>
            <c:numRef>
              <c:f>'Формат размещения'!$B$8:$F$8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'Формат размещения'!$B$9:$F$9</c:f>
              <c:numCache>
                <c:formatCode>0.0%</c:formatCode>
                <c:ptCount val="5"/>
                <c:pt idx="0">
                  <c:v>0.99956407313065498</c:v>
                </c:pt>
                <c:pt idx="1">
                  <c:v>1</c:v>
                </c:pt>
                <c:pt idx="2">
                  <c:v>0.84302618061164236</c:v>
                </c:pt>
                <c:pt idx="3">
                  <c:v>0.29257591801253935</c:v>
                </c:pt>
                <c:pt idx="4">
                  <c:v>0.21389862926362768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31-4583-8A11-AF22E8D720BE}"/>
            </c:ext>
          </c:extLst>
        </c:ser>
        <c:ser>
          <c:idx val="1"/>
          <c:order val="1"/>
          <c:tx>
            <c:strRef>
              <c:f>'Формат размещения'!$A$10</c:f>
              <c:strCache>
                <c:ptCount val="1"/>
                <c:pt idx="0">
                  <c:v>Аукцион по цене</c:v>
                </c:pt>
              </c:strCache>
            </c:strRef>
          </c:tx>
          <c:spPr>
            <a:solidFill>
              <a:srgbClr val="559D61"/>
            </a:solidFill>
          </c:spPr>
          <c:invertIfNegative val="0"/>
          <c:cat>
            <c:numRef>
              <c:f>'Формат размещения'!$B$8:$F$8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'Формат размещения'!$B$10:$F$10</c:f>
              <c:numCache>
                <c:formatCode>0.0%</c:formatCode>
                <c:ptCount val="5"/>
                <c:pt idx="0">
                  <c:v>4.359268693443271E-4</c:v>
                </c:pt>
                <c:pt idx="1">
                  <c:v>0</c:v>
                </c:pt>
                <c:pt idx="2">
                  <c:v>2.3534773634218003E-2</c:v>
                </c:pt>
                <c:pt idx="3">
                  <c:v>5.9050424205965113E-4</c:v>
                </c:pt>
                <c:pt idx="4">
                  <c:v>1.8489002231431309E-2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31-4583-8A11-AF22E8D720BE}"/>
            </c:ext>
          </c:extLst>
        </c:ser>
        <c:ser>
          <c:idx val="2"/>
          <c:order val="2"/>
          <c:tx>
            <c:strRef>
              <c:f>'Формат размещения'!$A$11</c:f>
              <c:strCache>
                <c:ptCount val="1"/>
                <c:pt idx="0">
                  <c:v>Букбилдинг</c:v>
                </c:pt>
              </c:strCache>
            </c:strRef>
          </c:tx>
          <c:spPr>
            <a:solidFill>
              <a:srgbClr val="D66860"/>
            </a:solidFill>
          </c:spPr>
          <c:invertIfNegative val="0"/>
          <c:cat>
            <c:numRef>
              <c:f>'Формат размещения'!$B$8:$F$8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'Формат размещения'!$B$11:$F$11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0.13343904575413978</c:v>
                </c:pt>
                <c:pt idx="3">
                  <c:v>0.70683357774540112</c:v>
                </c:pt>
                <c:pt idx="4">
                  <c:v>0.76761236850494108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31-4583-8A11-AF22E8D72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378816"/>
        <c:axId val="261380352"/>
      </c:barChart>
      <c:catAx>
        <c:axId val="2613788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400"/>
            </a:pPr>
            <a:endParaRPr lang="ru-RU"/>
          </a:p>
        </c:txPr>
        <c:crossAx val="261380352"/>
        <c:crosses val="autoZero"/>
        <c:auto val="1"/>
        <c:lblAlgn val="ctr"/>
        <c:lblOffset val="100"/>
        <c:noMultiLvlLbl val="0"/>
      </c:catAx>
      <c:valAx>
        <c:axId val="261380352"/>
        <c:scaling>
          <c:orientation val="minMax"/>
          <c:max val="1"/>
        </c:scaling>
        <c:delete val="0"/>
        <c:axPos val="t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61378816"/>
        <c:crosses val="autoZero"/>
        <c:crossBetween val="between"/>
      </c:valAx>
      <c:spPr>
        <a:solidFill>
          <a:sysClr val="window" lastClr="FFFFFF">
            <a:lumMod val="95000"/>
          </a:sysClr>
        </a:solidFill>
      </c:spPr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78012-B834-4FAC-A524-07D4CCCC2128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C7237-5F60-4C9E-B84D-E9FCC3A23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C7237-5F60-4C9E-B84D-E9FCC3A238B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61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2023-yilda </a:t>
            </a:r>
            <a:r>
              <a:rPr lang="en-GB" dirty="0" err="1" smtClean="0"/>
              <a:t>O‘zbekiston</a:t>
            </a:r>
            <a:r>
              <a:rPr lang="en-GB" dirty="0" smtClean="0"/>
              <a:t> </a:t>
            </a:r>
            <a:r>
              <a:rPr lang="en-GB" dirty="0" err="1" smtClean="0"/>
              <a:t>obligatsiyalari</a:t>
            </a:r>
            <a:r>
              <a:rPr lang="en-GB" dirty="0" smtClean="0"/>
              <a:t> </a:t>
            </a:r>
            <a:r>
              <a:rPr lang="en-GB" dirty="0" err="1" smtClean="0"/>
              <a:t>bozori</a:t>
            </a:r>
            <a:r>
              <a:rPr lang="en-GB" dirty="0" smtClean="0"/>
              <a:t> </a:t>
            </a:r>
            <a:r>
              <a:rPr lang="en-GB" dirty="0" err="1" smtClean="0"/>
              <a:t>sezilarli</a:t>
            </a:r>
            <a:r>
              <a:rPr lang="en-GB" dirty="0" smtClean="0"/>
              <a:t> </a:t>
            </a:r>
            <a:r>
              <a:rPr lang="en-GB" dirty="0" err="1" smtClean="0"/>
              <a:t>o‘sishni</a:t>
            </a:r>
            <a:r>
              <a:rPr lang="en-GB" dirty="0" smtClean="0"/>
              <a:t> </a:t>
            </a:r>
            <a:r>
              <a:rPr lang="en-GB" dirty="0" err="1" smtClean="0"/>
              <a:t>ko‘rsatdi</a:t>
            </a:r>
            <a:r>
              <a:rPr lang="en-GB" dirty="0" smtClean="0"/>
              <a:t>. </a:t>
            </a:r>
            <a:r>
              <a:rPr lang="en-GB" dirty="0" err="1" smtClean="0"/>
              <a:t>Joylashtirilgan</a:t>
            </a:r>
            <a:r>
              <a:rPr lang="en-GB" dirty="0" smtClean="0"/>
              <a:t> </a:t>
            </a:r>
            <a:r>
              <a:rPr lang="en-GB" dirty="0" err="1" smtClean="0"/>
              <a:t>obligatsiyalarning</a:t>
            </a:r>
            <a:r>
              <a:rPr lang="en-GB" dirty="0" smtClean="0"/>
              <a:t> </a:t>
            </a:r>
            <a:r>
              <a:rPr lang="en-GB" dirty="0" err="1" smtClean="0"/>
              <a:t>umumiy</a:t>
            </a:r>
            <a:r>
              <a:rPr lang="en-GB" dirty="0" smtClean="0"/>
              <a:t> </a:t>
            </a:r>
            <a:r>
              <a:rPr lang="en-GB" dirty="0" err="1" smtClean="0"/>
              <a:t>hajmi</a:t>
            </a:r>
            <a:r>
              <a:rPr lang="en-GB" dirty="0" smtClean="0"/>
              <a:t> 2,5 </a:t>
            </a:r>
            <a:r>
              <a:rPr lang="en-GB" dirty="0" err="1" smtClean="0"/>
              <a:t>trln</a:t>
            </a:r>
            <a:r>
              <a:rPr lang="en-GB" dirty="0" smtClean="0"/>
              <a:t>. </a:t>
            </a:r>
            <a:r>
              <a:rPr lang="en-GB" dirty="0" err="1" smtClean="0"/>
              <a:t>so'mni</a:t>
            </a:r>
            <a:r>
              <a:rPr lang="en-GB" dirty="0" smtClean="0"/>
              <a:t> </a:t>
            </a:r>
            <a:r>
              <a:rPr lang="en-GB" dirty="0" err="1" smtClean="0"/>
              <a:t>tashkil</a:t>
            </a:r>
            <a:r>
              <a:rPr lang="en-GB" dirty="0" smtClean="0"/>
              <a:t> </a:t>
            </a:r>
            <a:r>
              <a:rPr lang="en-GB" dirty="0" err="1" smtClean="0"/>
              <a:t>etdi</a:t>
            </a:r>
            <a:r>
              <a:rPr lang="en-GB" dirty="0" smtClean="0"/>
              <a:t>, </a:t>
            </a:r>
            <a:r>
              <a:rPr lang="en-GB" dirty="0" err="1" smtClean="0"/>
              <a:t>bu</a:t>
            </a:r>
            <a:r>
              <a:rPr lang="en-GB" dirty="0" smtClean="0"/>
              <a:t> 2022 </a:t>
            </a:r>
            <a:r>
              <a:rPr lang="en-GB" dirty="0" err="1" smtClean="0"/>
              <a:t>yilga</a:t>
            </a:r>
            <a:r>
              <a:rPr lang="en-GB" dirty="0" smtClean="0"/>
              <a:t> </a:t>
            </a:r>
            <a:r>
              <a:rPr lang="en-GB" dirty="0" err="1" smtClean="0"/>
              <a:t>nisbatan</a:t>
            </a:r>
            <a:r>
              <a:rPr lang="en-GB" dirty="0" smtClean="0"/>
              <a:t> 50 </a:t>
            </a:r>
            <a:r>
              <a:rPr lang="en-GB" dirty="0" err="1" smtClean="0"/>
              <a:t>foizga</a:t>
            </a:r>
            <a:r>
              <a:rPr lang="en-GB" dirty="0" smtClean="0"/>
              <a:t> </a:t>
            </a:r>
            <a:r>
              <a:rPr lang="en-GB" dirty="0" err="1" smtClean="0"/>
              <a:t>ko'pdir</a:t>
            </a:r>
            <a:r>
              <a:rPr lang="en-GB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C7237-5F60-4C9E-B84D-E9FCC3A238B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95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9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1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9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5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1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7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8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30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951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065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434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97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45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969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6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36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043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87EA3-79F4-4662-8929-023BB3934E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0350F-9D2F-4147-8D2A-D68DCE85E9E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04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2/16/2024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DE087EA3-79F4-4662-8929-023BB3934ED8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16.02.2024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9E0350F-9D2F-4147-8D2A-D68DCE85E9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88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818278"/>
            <a:ext cx="7772400" cy="1654969"/>
          </a:xfrm>
        </p:spPr>
        <p:txBody>
          <a:bodyPr>
            <a:normAutofit/>
          </a:bodyPr>
          <a:lstStyle/>
          <a:p>
            <a:r>
              <a:rPr lang="uz-Latn-UZ" sz="3600" b="1" dirty="0" smtClean="0">
                <a:solidFill>
                  <a:srgbClr val="003F82"/>
                </a:solidFill>
                <a:latin typeface="+mn-lt"/>
                <a:ea typeface="ＭＳ Ｐゴシック"/>
                <a:cs typeface="ＭＳ Ｐゴシック"/>
              </a:rPr>
              <a:t>Bank va moliya bozorlari</a:t>
            </a:r>
            <a:endParaRPr lang="en-US" sz="3600" b="1" dirty="0">
              <a:solidFill>
                <a:srgbClr val="003F82"/>
              </a:solidFill>
              <a:latin typeface="+mn-lt"/>
              <a:ea typeface="ＭＳ Ｐゴシック"/>
              <a:cs typeface="ＭＳ Ｐゴシック"/>
            </a:endParaRP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371600" y="2357881"/>
            <a:ext cx="6400800" cy="1764522"/>
          </a:xfrm>
        </p:spPr>
        <p:txBody>
          <a:bodyPr>
            <a:normAutofit/>
          </a:bodyPr>
          <a:lstStyle/>
          <a:p>
            <a:pPr algn="l" eaLnBrk="1" hangingPunct="1">
              <a:spcAft>
                <a:spcPts val="400"/>
              </a:spcAft>
            </a:pPr>
            <a:endParaRPr lang="ru-RU" sz="1900" dirty="0">
              <a:solidFill>
                <a:srgbClr val="003F82"/>
              </a:solidFill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Mavzu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1.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etilishi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tuzilishi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29657" y="1989097"/>
            <a:ext cx="5740206" cy="1508105"/>
            <a:chOff x="1929657" y="1989097"/>
            <a:chExt cx="5740206" cy="1508105"/>
          </a:xfrm>
        </p:grpSpPr>
        <p:sp>
          <p:nvSpPr>
            <p:cNvPr id="14346" name="Rectangle 12"/>
            <p:cNvSpPr>
              <a:spLocks noChangeArrowheads="1"/>
            </p:cNvSpPr>
            <p:nvPr/>
          </p:nvSpPr>
          <p:spPr bwMode="auto">
            <a:xfrm>
              <a:off x="2106397" y="1989097"/>
              <a:ext cx="5563466" cy="1508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Moliyaviy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bozor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tushunchasi</a:t>
              </a:r>
              <a:endParaRPr lang="en-GB" sz="24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Moliya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tasnifi</a:t>
              </a:r>
              <a:endParaRPr lang="en-GB" sz="2400" b="1" dirty="0">
                <a:solidFill>
                  <a:srgbClr val="003F82"/>
                </a:solidFill>
                <a:latin typeface="+mn-lt"/>
              </a:endParaRPr>
            </a:p>
            <a:p>
              <a:pPr>
                <a:spcAft>
                  <a:spcPts val="1200"/>
                </a:spcAft>
              </a:pP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Qimmatli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qog'ozlarni</a:t>
              </a:r>
              <a:r>
                <a:rPr lang="en-GB" sz="24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400" b="1" dirty="0" err="1">
                  <a:solidFill>
                    <a:srgbClr val="003F82"/>
                  </a:solidFill>
                  <a:latin typeface="+mn-lt"/>
                </a:rPr>
                <a:t>chiqarish</a:t>
              </a:r>
              <a:endParaRPr lang="ru-RU" sz="2400" b="1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1929657" y="2158815"/>
              <a:ext cx="144000" cy="1175270"/>
              <a:chOff x="1954441" y="2158815"/>
              <a:chExt cx="144000" cy="1175270"/>
            </a:xfrm>
          </p:grpSpPr>
          <p:sp>
            <p:nvSpPr>
              <p:cNvPr id="6" name="Овал 5"/>
              <p:cNvSpPr/>
              <p:nvPr/>
            </p:nvSpPr>
            <p:spPr bwMode="auto">
              <a:xfrm>
                <a:off x="1954441" y="2158815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7" name="Овал 6"/>
              <p:cNvSpPr/>
              <p:nvPr/>
            </p:nvSpPr>
            <p:spPr bwMode="auto">
              <a:xfrm>
                <a:off x="1954441" y="2671141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8" name="Овал 7"/>
              <p:cNvSpPr/>
              <p:nvPr/>
            </p:nvSpPr>
            <p:spPr bwMode="auto">
              <a:xfrm>
                <a:off x="1954441" y="3190069"/>
                <a:ext cx="144000" cy="144016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59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tushunchasi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845449" y="1590831"/>
            <a:ext cx="5453102" cy="2425998"/>
            <a:chOff x="139625" y="1084521"/>
            <a:chExt cx="5453102" cy="242599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39625" y="1084521"/>
              <a:ext cx="5453102" cy="24259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87080" y="1201479"/>
              <a:ext cx="5124892" cy="22159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5000"/>
                </a:lnSpc>
                <a:spcAft>
                  <a:spcPts val="600"/>
                </a:spcAft>
              </a:pP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Moliya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bozori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(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lotincha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financia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-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naqd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pul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daromad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)</a:t>
              </a:r>
            </a:p>
            <a:p>
              <a:pPr algn="just">
                <a:lnSpc>
                  <a:spcPct val="95000"/>
                </a:lnSpc>
                <a:spcAft>
                  <a:spcPts val="600"/>
                </a:spcAft>
              </a:pP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Iqtisodiyot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nazariyasida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moliya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bozori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vositachi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aktiv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sifatida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puldan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foydalangan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holda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iqtisodiy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tovarlarni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ayirboshlash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jarayonida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vujudga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keladigan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munosabatlar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tizimidir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.</a:t>
              </a:r>
              <a:endParaRPr lang="ru-RU" sz="20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0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tushunchasi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701210" y="1735495"/>
            <a:ext cx="574158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bozorida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korxonalarning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investitsiya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loyihalarini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amalga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oshirishi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tadbirkorlik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faoliyatini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amalga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oshirishi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zarur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bo‘lgan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kapital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safarbar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qilinib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mavjud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mablag‘larga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ega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bo‘lgan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xo‘jalik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yurituvchi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subyektlar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bozori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mexanizmidan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foydalangan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holda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qog‘ozlar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boshqa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vositalarga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investitsiya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kiritadilar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.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6256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tuzilishi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200178" y="1438949"/>
            <a:ext cx="4743644" cy="2932188"/>
            <a:chOff x="4465832" y="1438949"/>
            <a:chExt cx="3870260" cy="2932188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529639" y="1985076"/>
              <a:ext cx="38064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16000" indent="-22860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uz-Latn-UZ" sz="1600" b="1" dirty="0" smtClean="0">
                  <a:solidFill>
                    <a:srgbClr val="003F82"/>
                  </a:solidFill>
                  <a:latin typeface="+mn-lt"/>
                </a:rPr>
                <a:t>Ssuda</a:t>
              </a:r>
              <a:r>
                <a:rPr lang="en-GB" sz="1600" b="1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(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kredit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)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endParaRPr lang="en-GB" sz="1600" b="1" dirty="0">
                <a:solidFill>
                  <a:srgbClr val="003F82"/>
                </a:solidFill>
                <a:latin typeface="+mn-lt"/>
              </a:endParaRPr>
            </a:p>
            <a:p>
              <a:pPr marL="216000" indent="-22860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Qimmatli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qog'ozlar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smtClean="0">
                  <a:solidFill>
                    <a:srgbClr val="003F82"/>
                  </a:solidFill>
                  <a:latin typeface="+mn-lt"/>
                </a:rPr>
                <a:t>(</a:t>
              </a:r>
              <a:r>
                <a:rPr lang="uz-Latn-UZ" sz="1600" b="1" dirty="0" smtClean="0">
                  <a:solidFill>
                    <a:srgbClr val="003F82"/>
                  </a:solidFill>
                  <a:latin typeface="+mn-lt"/>
                </a:rPr>
                <a:t>Fond</a:t>
              </a:r>
              <a:r>
                <a:rPr lang="en-GB" sz="1600" b="1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)</a:t>
              </a:r>
            </a:p>
            <a:p>
              <a:pPr marL="216000" indent="-228600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Valyuta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endParaRPr lang="ru-RU" sz="1600" b="1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473393" y="3161495"/>
              <a:ext cx="3759590" cy="540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ru-RU" b="1" dirty="0"/>
                <a:t>2. </a:t>
              </a:r>
              <a:r>
                <a:rPr lang="en-GB" b="1" dirty="0" err="1"/>
                <a:t>Moliyaviy</a:t>
              </a:r>
              <a:r>
                <a:rPr lang="en-GB" b="1" dirty="0"/>
                <a:t> </a:t>
              </a:r>
              <a:r>
                <a:rPr lang="en-GB" b="1" dirty="0" err="1"/>
                <a:t>resurslarning</a:t>
              </a:r>
              <a:r>
                <a:rPr lang="en-GB" b="1" dirty="0"/>
                <a:t> </a:t>
              </a:r>
              <a:r>
                <a:rPr lang="en-GB" b="1" dirty="0" err="1"/>
                <a:t>aylanish</a:t>
              </a:r>
              <a:r>
                <a:rPr lang="en-GB" b="1" dirty="0"/>
                <a:t> </a:t>
              </a:r>
              <a:r>
                <a:rPr lang="en-GB" b="1" dirty="0" err="1"/>
                <a:t>davriga</a:t>
              </a:r>
              <a:r>
                <a:rPr lang="en-GB" b="1" dirty="0"/>
                <a:t> </a:t>
              </a:r>
              <a:r>
                <a:rPr lang="en-GB" b="1" dirty="0" err="1"/>
                <a:t>ko'ra</a:t>
              </a:r>
              <a:endParaRPr lang="ru-RU" b="1" dirty="0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4558455" y="3707622"/>
              <a:ext cx="3466214" cy="66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160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Pul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endParaRPr lang="en-GB" sz="1600" b="1" dirty="0">
                <a:solidFill>
                  <a:srgbClr val="003F82"/>
                </a:solidFill>
                <a:latin typeface="+mn-lt"/>
              </a:endParaRPr>
            </a:p>
            <a:p>
              <a:pPr marL="2160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Kapital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bozori</a:t>
              </a:r>
              <a:endParaRPr lang="ru-RU" sz="1600" b="1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465832" y="1438949"/>
              <a:ext cx="3759590" cy="540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1. </a:t>
              </a:r>
              <a:r>
                <a:rPr lang="en-GB" b="1" dirty="0" err="1"/>
                <a:t>Faoliyat</a:t>
              </a:r>
              <a:r>
                <a:rPr lang="en-GB" b="1" dirty="0"/>
                <a:t> </a:t>
              </a:r>
              <a:r>
                <a:rPr lang="en-GB" b="1" dirty="0" err="1"/>
                <a:t>sohasi</a:t>
              </a:r>
              <a:r>
                <a:rPr lang="en-GB" b="1" dirty="0"/>
                <a:t> </a:t>
              </a:r>
              <a:r>
                <a:rPr lang="en-GB" b="1" dirty="0" err="1"/>
                <a:t>bo'yicha</a:t>
              </a:r>
              <a:endParaRPr lang="ru-RU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64597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tuzilishi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199600" y="1453063"/>
            <a:ext cx="4744800" cy="2777526"/>
            <a:chOff x="4473394" y="1453063"/>
            <a:chExt cx="3568259" cy="2777526"/>
          </a:xfrm>
        </p:grpSpPr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4550893" y="2039418"/>
              <a:ext cx="3466214" cy="66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Birlamchi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</a:t>
              </a:r>
              <a:endParaRPr lang="en-GB" sz="1600" b="1" dirty="0">
                <a:solidFill>
                  <a:srgbClr val="003F82"/>
                </a:solidFill>
                <a:latin typeface="+mn-lt"/>
              </a:endParaRPr>
            </a:p>
            <a:p>
              <a:pPr marL="2286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Ikkilamchi</a:t>
              </a:r>
              <a:r>
                <a:rPr lang="en-GB" sz="16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  <a:latin typeface="+mn-lt"/>
                </a:rPr>
                <a:t>bozor</a:t>
              </a:r>
              <a:endParaRPr lang="ru-RU" sz="1600" b="1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575439" y="3547325"/>
              <a:ext cx="3466214" cy="683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uz-Latn-UZ" sz="1600" b="1" dirty="0" smtClean="0">
                  <a:solidFill>
                    <a:srgbClr val="003F82"/>
                  </a:solidFill>
                  <a:latin typeface="+mn-lt"/>
                </a:rPr>
                <a:t>Markazlashgan bozor</a:t>
              </a:r>
              <a:endParaRPr lang="ru-RU" sz="1600" b="1" dirty="0">
                <a:solidFill>
                  <a:srgbClr val="003F82"/>
                </a:solidFill>
                <a:latin typeface="+mn-lt"/>
              </a:endParaRPr>
            </a:p>
            <a:p>
              <a:pPr marL="228600" indent="-2286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uz-Latn-UZ" sz="1600" b="1" dirty="0" smtClean="0">
                  <a:solidFill>
                    <a:srgbClr val="003F82"/>
                  </a:solidFill>
                  <a:latin typeface="+mn-lt"/>
                </a:rPr>
                <a:t>Markazlashmagan bozor</a:t>
              </a:r>
              <a:endParaRPr lang="ru-RU" sz="1600" b="1" dirty="0">
                <a:solidFill>
                  <a:srgbClr val="003F82"/>
                </a:solidFill>
                <a:latin typeface="+mn-lt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476466" y="1453063"/>
              <a:ext cx="3466214" cy="540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3. </a:t>
              </a:r>
              <a:r>
                <a:rPr lang="en-GB" b="1" dirty="0" err="1"/>
                <a:t>Chiqarish</a:t>
              </a:r>
              <a:r>
                <a:rPr lang="en-GB" b="1" dirty="0"/>
                <a:t> </a:t>
              </a:r>
              <a:r>
                <a:rPr lang="en-GB" b="1" dirty="0" err="1"/>
                <a:t>va</a:t>
              </a:r>
              <a:r>
                <a:rPr lang="en-GB" b="1" dirty="0"/>
                <a:t> </a:t>
              </a:r>
              <a:r>
                <a:rPr lang="en-GB" b="1" dirty="0" err="1"/>
                <a:t>aylanish</a:t>
              </a:r>
              <a:r>
                <a:rPr lang="en-GB" b="1" dirty="0"/>
                <a:t> </a:t>
              </a:r>
              <a:r>
                <a:rPr lang="en-GB" b="1" dirty="0" err="1"/>
                <a:t>bosqichlari</a:t>
              </a:r>
              <a:r>
                <a:rPr lang="en-GB" b="1" dirty="0"/>
                <a:t> </a:t>
              </a:r>
              <a:r>
                <a:rPr lang="en-GB" b="1" dirty="0" err="1"/>
                <a:t>bo'yicha</a:t>
              </a:r>
              <a:endParaRPr lang="ru-RU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473394" y="2962949"/>
              <a:ext cx="3466214" cy="540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GB" b="1" dirty="0"/>
                <a:t>4. </a:t>
              </a:r>
              <a:r>
                <a:rPr lang="en-GB" b="1" dirty="0" err="1"/>
                <a:t>Moliyaviy</a:t>
              </a:r>
              <a:r>
                <a:rPr lang="en-GB" b="1" dirty="0"/>
                <a:t> </a:t>
              </a:r>
              <a:r>
                <a:rPr lang="en-GB" b="1" dirty="0" err="1"/>
                <a:t>vositalar</a:t>
              </a:r>
              <a:r>
                <a:rPr lang="en-GB" b="1" dirty="0"/>
                <a:t> </a:t>
              </a:r>
              <a:r>
                <a:rPr lang="en-GB" b="1" dirty="0" err="1"/>
                <a:t>savdosini</a:t>
              </a:r>
              <a:r>
                <a:rPr lang="en-GB" b="1" dirty="0"/>
                <a:t> </a:t>
              </a:r>
              <a:r>
                <a:rPr lang="en-GB" b="1" dirty="0" err="1"/>
                <a:t>tashkil</a:t>
              </a:r>
              <a:r>
                <a:rPr lang="en-GB" b="1" dirty="0"/>
                <a:t> </a:t>
              </a:r>
              <a:r>
                <a:rPr lang="en-GB" b="1" dirty="0" err="1"/>
                <a:t>etish</a:t>
              </a:r>
              <a:r>
                <a:rPr lang="en-GB" b="1" dirty="0"/>
                <a:t> </a:t>
              </a:r>
              <a:r>
                <a:rPr lang="uz-Latn-UZ" b="1" dirty="0" smtClean="0"/>
                <a:t>bo‘yicha</a:t>
              </a:r>
              <a:endParaRPr lang="ru-RU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0937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bozorlarining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tasnifi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resurslarning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aylanish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muddatiga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ko'ra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49527" y="1765138"/>
            <a:ext cx="5644947" cy="1507450"/>
            <a:chOff x="1424679" y="1265694"/>
            <a:chExt cx="5644947" cy="150745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64" t="20700" r="22625" b="17752"/>
            <a:stretch/>
          </p:blipFill>
          <p:spPr bwMode="auto">
            <a:xfrm>
              <a:off x="3487408" y="1265694"/>
              <a:ext cx="1548142" cy="14959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8" name="Группа 37"/>
            <p:cNvGrpSpPr/>
            <p:nvPr/>
          </p:nvGrpSpPr>
          <p:grpSpPr>
            <a:xfrm>
              <a:off x="1424679" y="1349486"/>
              <a:ext cx="5644947" cy="1423658"/>
              <a:chOff x="1823113" y="1349486"/>
              <a:chExt cx="5644947" cy="1423658"/>
            </a:xfrm>
          </p:grpSpPr>
          <p:cxnSp>
            <p:nvCxnSpPr>
              <p:cNvPr id="25" name="Прямая со стрелкой 24"/>
              <p:cNvCxnSpPr/>
              <p:nvPr/>
            </p:nvCxnSpPr>
            <p:spPr bwMode="auto">
              <a:xfrm>
                <a:off x="3515320" y="1556811"/>
                <a:ext cx="579204" cy="329628"/>
              </a:xfrm>
              <a:prstGeom prst="straightConnector1">
                <a:avLst/>
              </a:prstGeom>
              <a:ln w="44450">
                <a:solidFill>
                  <a:srgbClr val="FF6600"/>
                </a:solidFill>
                <a:headEnd type="none" w="med" len="med"/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26" name="Текст 3"/>
              <p:cNvSpPr txBox="1">
                <a:spLocks/>
              </p:cNvSpPr>
              <p:nvPr/>
            </p:nvSpPr>
            <p:spPr>
              <a:xfrm>
                <a:off x="1835428" y="1349486"/>
                <a:ext cx="1726479" cy="283434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kern="0" dirty="0" err="1">
                    <a:solidFill>
                      <a:srgbClr val="003F82"/>
                    </a:solidFill>
                  </a:rPr>
                  <a:t>Pul</a:t>
                </a:r>
                <a:r>
                  <a:rPr lang="en-GB" sz="1600" kern="0" dirty="0">
                    <a:solidFill>
                      <a:srgbClr val="003F82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003F82"/>
                    </a:solidFill>
                  </a:rPr>
                  <a:t>bozori</a:t>
                </a: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3F8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Текст 3"/>
              <p:cNvSpPr txBox="1">
                <a:spLocks/>
              </p:cNvSpPr>
              <p:nvPr/>
            </p:nvSpPr>
            <p:spPr>
              <a:xfrm>
                <a:off x="1823113" y="2489710"/>
                <a:ext cx="1726479" cy="283434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kern="0" dirty="0">
                    <a:solidFill>
                      <a:srgbClr val="003F82"/>
                    </a:solidFill>
                  </a:rPr>
                  <a:t>Fond </a:t>
                </a:r>
                <a:r>
                  <a:rPr lang="en-GB" sz="1600" kern="0" dirty="0" err="1">
                    <a:solidFill>
                      <a:srgbClr val="003F82"/>
                    </a:solidFill>
                  </a:rPr>
                  <a:t>bozori</a:t>
                </a: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3F82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28" name="Прямая со стрелкой 27"/>
              <p:cNvCxnSpPr/>
              <p:nvPr/>
            </p:nvCxnSpPr>
            <p:spPr bwMode="auto">
              <a:xfrm flipV="1">
                <a:off x="3561907" y="2115879"/>
                <a:ext cx="978195" cy="486258"/>
              </a:xfrm>
              <a:prstGeom prst="straightConnector1">
                <a:avLst/>
              </a:prstGeom>
              <a:ln w="44450">
                <a:solidFill>
                  <a:srgbClr val="FF6600"/>
                </a:solidFill>
                <a:headEnd type="none" w="med" len="med"/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29" name="Текст 3"/>
              <p:cNvSpPr txBox="1">
                <a:spLocks/>
              </p:cNvSpPr>
              <p:nvPr/>
            </p:nvSpPr>
            <p:spPr>
              <a:xfrm>
                <a:off x="5741581" y="1415094"/>
                <a:ext cx="1726479" cy="283434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kern="0" dirty="0" err="1">
                    <a:solidFill>
                      <a:srgbClr val="003F82"/>
                    </a:solidFill>
                  </a:rPr>
                  <a:t>Kapital</a:t>
                </a:r>
                <a:r>
                  <a:rPr lang="en-GB" sz="1600" kern="0" dirty="0">
                    <a:solidFill>
                      <a:srgbClr val="003F82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003F82"/>
                    </a:solidFill>
                  </a:rPr>
                  <a:t>bozori</a:t>
                </a:r>
                <a:endPara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3F82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30" name="Прямая со стрелкой 29"/>
              <p:cNvCxnSpPr/>
              <p:nvPr/>
            </p:nvCxnSpPr>
            <p:spPr bwMode="auto">
              <a:xfrm flipH="1">
                <a:off x="5150251" y="1618189"/>
                <a:ext cx="718921" cy="268250"/>
              </a:xfrm>
              <a:prstGeom prst="straightConnector1">
                <a:avLst/>
              </a:prstGeom>
              <a:ln w="44450">
                <a:solidFill>
                  <a:srgbClr val="FF6600"/>
                </a:solidFill>
                <a:headEnd type="none" w="med" len="med"/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34398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bozorlarining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tasnifi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resurslarning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aylanish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muddatiga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ko'ra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2082622" y="1575668"/>
            <a:ext cx="5138082" cy="1599132"/>
            <a:chOff x="2327275" y="3147237"/>
            <a:chExt cx="5138082" cy="1599132"/>
          </a:xfrm>
        </p:grpSpPr>
        <p:sp>
          <p:nvSpPr>
            <p:cNvPr id="19" name="Содержимое 2"/>
            <p:cNvSpPr txBox="1">
              <a:spLocks/>
            </p:cNvSpPr>
            <p:nvPr/>
          </p:nvSpPr>
          <p:spPr bwMode="auto">
            <a:xfrm>
              <a:off x="3079820" y="3147237"/>
              <a:ext cx="4385537" cy="15991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90488" tIns="44450" rIns="90488" bIns="44450" numCol="1" anchor="t" anchorCtr="0" compatLnSpc="1">
              <a:prstTxWarp prst="textNoShape">
                <a:avLst/>
              </a:prstTxWarp>
            </a:bodyPr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Char char="•"/>
                <a:tabLst/>
                <a:defRPr/>
              </a:pPr>
              <a:r>
                <a:rPr lang="en-GB" sz="1600" kern="0" dirty="0" err="1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Pul</a:t>
              </a:r>
              <a:r>
                <a:rPr lang="en-GB" sz="1600" kern="0" dirty="0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 </a:t>
              </a:r>
              <a:r>
                <a:rPr lang="en-GB" sz="1600" kern="0" dirty="0" err="1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bozori</a:t>
              </a:r>
              <a:r>
                <a:rPr kumimoji="0" lang="ru-RU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E5C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yriad Pro"/>
                </a:rPr>
                <a:t> 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yriad Pro"/>
                </a:rPr>
                <a:t>–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</a:rPr>
                <a:t>qisqa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</a:rPr>
                <a:t>muddatli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</a:rPr>
                <a:t>kreditlar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</a:rPr>
                <a:t>harakati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</a:rPr>
                <a:t> (1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</a:rPr>
                <a:t>yilgacha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</a:rPr>
                <a:t>)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/>
              </a:endParaRPr>
            </a:p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Char char="•"/>
                <a:tabLst/>
                <a:defRPr/>
              </a:pPr>
              <a:r>
                <a:rPr lang="en-GB" sz="1600" kern="0" dirty="0" err="1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Kapital</a:t>
              </a:r>
              <a:r>
                <a:rPr lang="en-GB" sz="1600" kern="0" dirty="0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 </a:t>
              </a:r>
              <a:r>
                <a:rPr lang="en-GB" sz="1600" kern="0" dirty="0" err="1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bozori</a:t>
              </a:r>
              <a:r>
                <a:rPr kumimoji="0" lang="ru-RU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yriad Pro"/>
                </a:rPr>
                <a:t>–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uzoq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muddatli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jamg'armalar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harakati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 (1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yildan</a:t>
              </a:r>
              <a:r>
                <a:rPr lang="en-GB" sz="1600" kern="0" dirty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ortiq</a:t>
              </a:r>
              <a:r>
                <a:rPr lang="en-GB" sz="1600" kern="0" dirty="0" smtClean="0">
                  <a:solidFill>
                    <a:sysClr val="windowText" lastClr="000000"/>
                  </a:solidFill>
                  <a:latin typeface="Myriad Pro"/>
                  <a:cs typeface="Arial" charset="0"/>
                </a:rPr>
                <a:t>)</a:t>
              </a:r>
              <a:endParaRPr lang="uz-Latn-UZ" sz="1600" kern="0" dirty="0" smtClean="0">
                <a:solidFill>
                  <a:sysClr val="windowText" lastClr="000000"/>
                </a:solidFill>
                <a:latin typeface="Myriad Pro"/>
                <a:cs typeface="Arial" charset="0"/>
              </a:endParaRPr>
            </a:p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Char char="•"/>
                <a:tabLst/>
                <a:defRPr/>
              </a:pPr>
              <a:r>
                <a:rPr lang="en-GB" sz="1600" kern="0" dirty="0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Fond </a:t>
              </a:r>
              <a:r>
                <a:rPr lang="en-GB" sz="1600" kern="0" dirty="0" err="1">
                  <a:solidFill>
                    <a:srgbClr val="001E5C">
                      <a:lumMod val="75000"/>
                      <a:lumOff val="25000"/>
                    </a:srgbClr>
                  </a:solidFill>
                  <a:latin typeface="Myriad Pro"/>
                </a:rPr>
                <a:t>bozori</a:t>
              </a:r>
              <a:r>
                <a:rPr kumimoji="0" lang="ru-RU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yriad Pro"/>
                  <a:cs typeface="Arial" charset="0"/>
                </a:rPr>
                <a:t>–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qimmatli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qog'ozlar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bilan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xizmat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ko'rsatadigan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pul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mablag'larining</a:t>
              </a:r>
              <a:r>
                <a:rPr lang="en-GB" sz="1600" kern="0" dirty="0">
                  <a:solidFill>
                    <a:srgbClr val="000000"/>
                  </a:solidFill>
                  <a:latin typeface="Myriad Pro"/>
                  <a:cs typeface="Arial" charset="0"/>
                </a:rPr>
                <a:t> </a:t>
              </a:r>
              <a:r>
                <a:rPr lang="en-GB" sz="1600" kern="0" dirty="0" err="1">
                  <a:solidFill>
                    <a:srgbClr val="000000"/>
                  </a:solidFill>
                  <a:latin typeface="Myriad Pro"/>
                  <a:cs typeface="Arial" charset="0"/>
                </a:rPr>
                <a:t>harakati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"/>
              </a:endParaRPr>
            </a:p>
          </p:txBody>
        </p:sp>
        <p:pic>
          <p:nvPicPr>
            <p:cNvPr id="20" name="Picture 2" descr="C:\Users\Серега\Desktop\244290-Sepik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7275" y="3147237"/>
              <a:ext cx="752544" cy="470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5" descr="C:\Users\Серега\Desktop\Акции1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124" y="3655083"/>
              <a:ext cx="362845" cy="379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C:\Users\Серега\Desktop\candlestick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9116" y="4185448"/>
              <a:ext cx="428859" cy="31735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280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Qarz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kapitalini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jalb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imkoniyatlari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102905" y="989381"/>
            <a:ext cx="5604391" cy="34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600" b="1" dirty="0">
                <a:solidFill>
                  <a:srgbClr val="003F82"/>
                </a:solidFill>
              </a:rPr>
              <a:t>1. Bank </a:t>
            </a:r>
            <a:r>
              <a:rPr lang="en-GB" sz="1600" b="1" dirty="0" err="1">
                <a:solidFill>
                  <a:srgbClr val="003F82"/>
                </a:solidFill>
              </a:rPr>
              <a:t>orqali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qarz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kapitalini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jalb</a:t>
            </a:r>
            <a:r>
              <a:rPr lang="en-GB" sz="1600" b="1" dirty="0">
                <a:solidFill>
                  <a:srgbClr val="003F82"/>
                </a:solidFill>
              </a:rPr>
              <a:t> </a:t>
            </a:r>
            <a:r>
              <a:rPr lang="en-GB" sz="1600" b="1" dirty="0" err="1">
                <a:solidFill>
                  <a:srgbClr val="003F82"/>
                </a:solidFill>
              </a:rPr>
              <a:t>qilish</a:t>
            </a:r>
            <a:endParaRPr lang="ru-RU" sz="1600" b="1" dirty="0">
              <a:solidFill>
                <a:srgbClr val="003F82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242956" y="1435892"/>
            <a:ext cx="1569202" cy="1085541"/>
            <a:chOff x="6242956" y="1435892"/>
            <a:chExt cx="1569202" cy="1085541"/>
          </a:xfrm>
        </p:grpSpPr>
        <p:pic>
          <p:nvPicPr>
            <p:cNvPr id="17" name="Рисунок 16" descr="D:\Фондовый рынок\3 курс\Лекция 1\Виды фин рынков\Инвестор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15926" y="1435892"/>
              <a:ext cx="623259" cy="562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6242956" y="2067777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 err="1"/>
                <a:t>Investorlar</a:t>
              </a:r>
              <a:endParaRPr lang="en-GB" sz="1400" b="1" dirty="0"/>
            </a:p>
            <a:p>
              <a:pPr algn="ctr"/>
              <a:r>
                <a:rPr lang="en-GB" sz="1400" b="1" dirty="0"/>
                <a:t>(</a:t>
              </a:r>
              <a:r>
                <a:rPr lang="en-GB" sz="1400" b="1" dirty="0" err="1"/>
                <a:t>omonatchilar</a:t>
              </a:r>
              <a:r>
                <a:rPr lang="en-GB" sz="1400" b="1" dirty="0"/>
                <a:t>)</a:t>
              </a:r>
              <a:endParaRPr lang="ru-RU" sz="1400" b="1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02906" y="1488626"/>
            <a:ext cx="2921738" cy="1015838"/>
            <a:chOff x="1102906" y="1488626"/>
            <a:chExt cx="2921738" cy="1015838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2470083" y="1700350"/>
              <a:ext cx="1554561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Кредит (12%)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02906" y="2050808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 err="1"/>
                <a:t>Korxonalar</a:t>
              </a:r>
              <a:endParaRPr lang="en-GB" sz="1400" b="1" dirty="0"/>
            </a:p>
            <a:p>
              <a:pPr algn="ctr"/>
              <a:r>
                <a:rPr lang="en-GB" sz="1400" b="1" dirty="0"/>
                <a:t>(</a:t>
              </a:r>
              <a:r>
                <a:rPr lang="en-GB" sz="1400" b="1" dirty="0" err="1"/>
                <a:t>qarz</a:t>
              </a:r>
              <a:r>
                <a:rPr lang="en-GB" sz="1400" b="1" dirty="0"/>
                <a:t> </a:t>
              </a:r>
              <a:r>
                <a:rPr lang="en-GB" sz="1400" b="1" dirty="0" err="1"/>
                <a:t>oluvchilar</a:t>
              </a:r>
              <a:r>
                <a:rPr lang="en-GB" sz="1400" b="1" dirty="0"/>
                <a:t>)</a:t>
              </a:r>
              <a:endParaRPr lang="ru-RU" sz="1400" b="1" dirty="0"/>
            </a:p>
          </p:txBody>
        </p:sp>
        <p:cxnSp>
          <p:nvCxnSpPr>
            <p:cNvPr id="21" name="Прямая со стрелкой 20"/>
            <p:cNvCxnSpPr/>
            <p:nvPr/>
          </p:nvCxnSpPr>
          <p:spPr bwMode="auto">
            <a:xfrm>
              <a:off x="2798647" y="2305166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24" name="Picture 2" descr="C:\Users\Серега\Desktop\gazprom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429" y="1488626"/>
              <a:ext cx="738155" cy="4684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686559" y="1314967"/>
            <a:ext cx="2893141" cy="1199380"/>
            <a:chOff x="3686559" y="1314967"/>
            <a:chExt cx="2893141" cy="119938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686559" y="2060691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Банк</a:t>
              </a: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5098348" y="1681839"/>
              <a:ext cx="1481352" cy="38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600" dirty="0">
                  <a:solidFill>
                    <a:srgbClr val="003F82"/>
                  </a:solidFill>
                  <a:latin typeface="Myriad Pro"/>
                </a:rPr>
                <a:t>Депозит (8%)</a:t>
              </a:r>
            </a:p>
          </p:txBody>
        </p:sp>
        <p:cxnSp>
          <p:nvCxnSpPr>
            <p:cNvPr id="23" name="Прямая со стрелкой 22"/>
            <p:cNvCxnSpPr/>
            <p:nvPr/>
          </p:nvCxnSpPr>
          <p:spPr bwMode="auto">
            <a:xfrm>
              <a:off x="5372210" y="2300541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1026" name="Picture 2" descr="C:\Users\Серега\Desktop\Банк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7807" y="1314967"/>
              <a:ext cx="786706" cy="735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12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Qarz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kapitalini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jalb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imkoniyatlari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102906" y="988726"/>
            <a:ext cx="6709252" cy="1996221"/>
            <a:chOff x="1102906" y="2838868"/>
            <a:chExt cx="6709252" cy="1996221"/>
          </a:xfrm>
        </p:grpSpPr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1102906" y="2838868"/>
              <a:ext cx="6458184" cy="342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en-GB" sz="1600" b="1" dirty="0">
                  <a:solidFill>
                    <a:srgbClr val="003F82"/>
                  </a:solidFill>
                </a:rPr>
                <a:t>2. </a:t>
              </a:r>
              <a:r>
                <a:rPr lang="en-GB" sz="1600" b="1" dirty="0" err="1">
                  <a:solidFill>
                    <a:srgbClr val="003F82"/>
                  </a:solidFill>
                </a:rPr>
                <a:t>Obligatsiyalar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chiqarish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orqali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uz-Latn-UZ" sz="1600" b="1" dirty="0" smtClean="0">
                  <a:solidFill>
                    <a:srgbClr val="003F82"/>
                  </a:solidFill>
                </a:rPr>
                <a:t>qarz</a:t>
              </a:r>
              <a:r>
                <a:rPr lang="en-GB" sz="1600" b="1" dirty="0" smtClean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kapitalini</a:t>
              </a:r>
              <a:r>
                <a:rPr lang="en-GB" sz="1600" b="1" dirty="0">
                  <a:solidFill>
                    <a:srgbClr val="003F82"/>
                  </a:solidFill>
                </a:rPr>
                <a:t> </a:t>
              </a:r>
              <a:r>
                <a:rPr lang="en-GB" sz="1600" b="1" dirty="0" err="1">
                  <a:solidFill>
                    <a:srgbClr val="003F82"/>
                  </a:solidFill>
                </a:rPr>
                <a:t>oshirish</a:t>
              </a:r>
              <a:endParaRPr lang="ru-RU" sz="1600" b="1" dirty="0">
                <a:solidFill>
                  <a:srgbClr val="003F82"/>
                </a:solidFill>
              </a:endParaRPr>
            </a:p>
          </p:txBody>
        </p:sp>
        <p:sp>
          <p:nvSpPr>
            <p:cNvPr id="30" name="Rectangle 12"/>
            <p:cNvSpPr>
              <a:spLocks noChangeArrowheads="1"/>
            </p:cNvSpPr>
            <p:nvPr/>
          </p:nvSpPr>
          <p:spPr bwMode="auto">
            <a:xfrm>
              <a:off x="2543103" y="3347285"/>
              <a:ext cx="122082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Obligatsiyalarni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sotish</a:t>
              </a:r>
              <a:endParaRPr lang="ru-RU" sz="1600" dirty="0">
                <a:solidFill>
                  <a:srgbClr val="003F82"/>
                </a:solidFill>
                <a:latin typeface="Myriad Pro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242956" y="3847738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 err="1"/>
                <a:t>Investorlar</a:t>
              </a:r>
              <a:endParaRPr lang="ru-RU" sz="1400" b="1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02906" y="3830769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 err="1"/>
                <a:t>Kompaniya</a:t>
              </a:r>
              <a:endParaRPr lang="en-GB" sz="1400" b="1" dirty="0"/>
            </a:p>
            <a:p>
              <a:pPr algn="ctr"/>
              <a:r>
                <a:rPr lang="en-GB" sz="1400" b="1" dirty="0"/>
                <a:t>(</a:t>
              </a:r>
              <a:r>
                <a:rPr lang="en-GB" sz="1400" b="1" dirty="0" err="1"/>
                <a:t>emitent</a:t>
              </a:r>
              <a:r>
                <a:rPr lang="en-GB" sz="1400" b="1" dirty="0"/>
                <a:t>)</a:t>
              </a:r>
              <a:endParaRPr lang="ru-RU" sz="1400" b="1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3686559" y="3840652"/>
              <a:ext cx="1569202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 err="1"/>
                <a:t>Obligatsiyalar</a:t>
              </a:r>
              <a:r>
                <a:rPr lang="en-GB" sz="1400" b="1" dirty="0"/>
                <a:t> </a:t>
              </a:r>
              <a:r>
                <a:rPr lang="en-GB" sz="1400" b="1" dirty="0" err="1"/>
                <a:t>chiqarish</a:t>
              </a:r>
              <a:endParaRPr lang="ru-RU" sz="1400" b="1" dirty="0"/>
            </a:p>
          </p:txBody>
        </p:sp>
        <p:cxnSp>
          <p:nvCxnSpPr>
            <p:cNvPr id="35" name="Прямая со стрелкой 34"/>
            <p:cNvCxnSpPr/>
            <p:nvPr/>
          </p:nvCxnSpPr>
          <p:spPr bwMode="auto">
            <a:xfrm>
              <a:off x="2798647" y="4085127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none" w="med" len="med"/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 bwMode="auto">
            <a:xfrm>
              <a:off x="5372210" y="4080502"/>
              <a:ext cx="783254" cy="0"/>
            </a:xfrm>
            <a:prstGeom prst="straightConnector1">
              <a:avLst/>
            </a:prstGeom>
            <a:ln>
              <a:solidFill>
                <a:srgbClr val="FF6600"/>
              </a:solidFill>
              <a:headEnd type="triangle" w="med" len="med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5035550" y="3322524"/>
              <a:ext cx="1428457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Obligatsiyalarni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sotib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olish</a:t>
              </a:r>
              <a:endParaRPr lang="ru-RU" sz="1600" dirty="0">
                <a:solidFill>
                  <a:srgbClr val="003F82"/>
                </a:solidFill>
                <a:latin typeface="Myriad Pro"/>
              </a:endParaRP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2543102" y="4521157"/>
              <a:ext cx="3920905" cy="3139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Korxonaga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mablag'larni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qabul</a:t>
              </a:r>
              <a:r>
                <a:rPr lang="en-GB" sz="1600" dirty="0">
                  <a:solidFill>
                    <a:srgbClr val="003F82"/>
                  </a:solidFill>
                  <a:latin typeface="Myriad Pro"/>
                </a:rPr>
                <a:t> </a:t>
              </a:r>
              <a:r>
                <a:rPr lang="en-GB" sz="1600" dirty="0" err="1">
                  <a:solidFill>
                    <a:srgbClr val="003F82"/>
                  </a:solidFill>
                  <a:latin typeface="Myriad Pro"/>
                </a:rPr>
                <a:t>qilish</a:t>
              </a:r>
              <a:endParaRPr lang="ru-RU" sz="1600" dirty="0">
                <a:solidFill>
                  <a:srgbClr val="003F82"/>
                </a:solidFill>
                <a:latin typeface="Myriad Pro"/>
              </a:endParaRPr>
            </a:p>
          </p:txBody>
        </p:sp>
        <p:sp>
          <p:nvSpPr>
            <p:cNvPr id="26" name="Выгнутая вверх стрелка 25"/>
            <p:cNvSpPr/>
            <p:nvPr/>
          </p:nvSpPr>
          <p:spPr>
            <a:xfrm rot="10800000">
              <a:off x="2293056" y="4320948"/>
              <a:ext cx="1753117" cy="215435"/>
            </a:xfrm>
            <a:prstGeom prst="curvedDownArrow">
              <a:avLst>
                <a:gd name="adj1" fmla="val 31910"/>
                <a:gd name="adj2" fmla="val 94414"/>
                <a:gd name="adj3" fmla="val 24388"/>
              </a:avLst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 descr="D:\Фондовый рынок\3 курс\Лекция 1\Виды фин рынков\Инвестор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15927" y="3208332"/>
              <a:ext cx="623259" cy="562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2" descr="C:\Users\Серега\Desktop\облигация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504" y="3222550"/>
              <a:ext cx="784918" cy="5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Выгнутая вверх стрелка 55"/>
            <p:cNvSpPr/>
            <p:nvPr/>
          </p:nvSpPr>
          <p:spPr>
            <a:xfrm rot="10800000">
              <a:off x="4954180" y="4320948"/>
              <a:ext cx="1753117" cy="215435"/>
            </a:xfrm>
            <a:prstGeom prst="curvedDownArrow">
              <a:avLst>
                <a:gd name="adj1" fmla="val 31910"/>
                <a:gd name="adj2" fmla="val 94414"/>
                <a:gd name="adj3" fmla="val 24388"/>
              </a:avLst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1" name="Picture 2" descr="C:\Users\Серега\Desktop\gazprom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428" y="3273345"/>
              <a:ext cx="738155" cy="4684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808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Korporativ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o'rtacha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vaznli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samarali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daromadliligi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pic>
        <p:nvPicPr>
          <p:cNvPr id="6" name="Picture 4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829" y="1195931"/>
            <a:ext cx="4880343" cy="31374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87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26995232"/>
              </p:ext>
            </p:extLst>
          </p:nvPr>
        </p:nvGraphicFramePr>
        <p:xfrm>
          <a:off x="2413000" y="1710612"/>
          <a:ext cx="457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5735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err="1">
                <a:solidFill>
                  <a:prstClr val="black"/>
                </a:solidFill>
                <a:latin typeface="Calibri"/>
                <a:cs typeface="+mn-cs"/>
              </a:rPr>
              <a:t>Korporativ</a:t>
            </a:r>
            <a:r>
              <a:rPr lang="en-GB" sz="20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Calibri"/>
                <a:cs typeface="+mn-cs"/>
              </a:rPr>
              <a:t>obligatsiyalar</a:t>
            </a:r>
            <a:r>
              <a:rPr lang="en-GB" sz="20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Calibri"/>
                <a:cs typeface="+mn-cs"/>
              </a:rPr>
              <a:t>boʻyicha</a:t>
            </a:r>
            <a:r>
              <a:rPr lang="en-GB" sz="2000" b="1" dirty="0">
                <a:solidFill>
                  <a:prstClr val="black"/>
                </a:solidFill>
                <a:latin typeface="Calibri"/>
                <a:cs typeface="+mn-cs"/>
              </a:rPr>
              <a:t> SAMARALI FOYIZ </a:t>
            </a:r>
            <a:r>
              <a:rPr lang="en-GB" sz="2000" b="1" dirty="0" err="1">
                <a:solidFill>
                  <a:prstClr val="black"/>
                </a:solidFill>
                <a:latin typeface="Calibri"/>
                <a:cs typeface="+mn-cs"/>
              </a:rPr>
              <a:t>stavkasini</a:t>
            </a:r>
            <a:r>
              <a:rPr lang="en-GB" sz="20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Calibri"/>
                <a:cs typeface="+mn-cs"/>
              </a:rPr>
              <a:t>oʻzgartirish</a:t>
            </a:r>
            <a:r>
              <a:rPr lang="en-GB" sz="2000" b="1" dirty="0">
                <a:solidFill>
                  <a:prstClr val="black"/>
                </a:solidFill>
                <a:latin typeface="Calibri"/>
                <a:cs typeface="+mn-cs"/>
              </a:rPr>
              <a:t> DINAMIKASI, %</a:t>
            </a:r>
            <a:endParaRPr lang="ru-RU" sz="20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3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42875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O'z-o'zini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tekshirish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savol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28751" y="854412"/>
            <a:ext cx="56043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Korxona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o'zining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pul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mablag'lariga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bo'lgan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ehtiyojini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qoplash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uchun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qaysi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bozorda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moliyaviy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resurslarni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jalb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qilishini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"+"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belgisi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bilan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ko'rsating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.</a:t>
            </a:r>
            <a:endParaRPr lang="ru-RU" sz="1600" b="1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497125"/>
              </p:ext>
            </p:extLst>
          </p:nvPr>
        </p:nvGraphicFramePr>
        <p:xfrm>
          <a:off x="1579555" y="1823724"/>
          <a:ext cx="5763823" cy="2914026"/>
        </p:xfrm>
        <a:graphic>
          <a:graphicData uri="http://schemas.openxmlformats.org/drawingml/2006/table">
            <a:tbl>
              <a:tblPr firstRow="1" bandRow="1"/>
              <a:tblGrid>
                <a:gridCol w="36797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51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88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858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GB" sz="1400" dirty="0" err="1" smtClean="0">
                          <a:latin typeface="+mn-lt"/>
                        </a:rPr>
                        <a:t>Moliyaviy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resurslardan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foydalanish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bo'yicha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yo‘nalishlar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GB" sz="1400" dirty="0" err="1" smtClean="0">
                          <a:latin typeface="+mn-lt"/>
                        </a:rPr>
                        <a:t>Pul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bozori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GB" sz="1400" dirty="0" err="1" smtClean="0">
                          <a:latin typeface="+mn-lt"/>
                        </a:rPr>
                        <a:t>Kapital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bozori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24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>
                          <a:latin typeface="+mn-lt"/>
                        </a:rPr>
                        <a:t>Investitsion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loyihalarni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moliyalashtirish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>
                          <a:latin typeface="+mn-lt"/>
                        </a:rPr>
                        <a:t>Qisqa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muddatli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pul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bo'shliqlarini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qoplash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smtClean="0">
                          <a:latin typeface="+mn-lt"/>
                        </a:rPr>
                        <a:t>90 </a:t>
                      </a:r>
                      <a:r>
                        <a:rPr lang="en-GB" sz="1400" dirty="0" err="1" smtClean="0">
                          <a:latin typeface="+mn-lt"/>
                        </a:rPr>
                        <a:t>kunlik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muddatga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kredit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jalb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qilish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1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>
                          <a:latin typeface="+mn-lt"/>
                        </a:rPr>
                        <a:t>Aylanma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mablag'larni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to'ldirish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1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>
                          <a:latin typeface="+mn-lt"/>
                        </a:rPr>
                        <a:t>Korxonani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rekonstruksiya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qilish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144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>
                          <a:latin typeface="+mn-lt"/>
                        </a:rPr>
                        <a:t>Yangi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ustaxona</a:t>
                      </a:r>
                      <a:r>
                        <a:rPr lang="en-GB" sz="1400" dirty="0" smtClean="0">
                          <a:latin typeface="+mn-lt"/>
                        </a:rPr>
                        <a:t> </a:t>
                      </a:r>
                      <a:r>
                        <a:rPr lang="en-GB" sz="1400" dirty="0" err="1" smtClean="0">
                          <a:latin typeface="+mn-lt"/>
                        </a:rPr>
                        <a:t>qurilishi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858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sz="1400" dirty="0" err="1" smtClean="0">
                          <a:latin typeface="+mn-lt"/>
                        </a:rPr>
                        <a:t>Ishning</a:t>
                      </a:r>
                      <a:r>
                        <a:rPr lang="en-US" sz="1400" dirty="0" smtClean="0">
                          <a:latin typeface="+mn-lt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</a:rPr>
                        <a:t>mavsumiy</a:t>
                      </a:r>
                      <a:r>
                        <a:rPr lang="en-US" sz="1400" dirty="0" smtClean="0">
                          <a:latin typeface="+mn-lt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</a:rPr>
                        <a:t>xususiyati</a:t>
                      </a:r>
                      <a:r>
                        <a:rPr lang="en-US" sz="1400" dirty="0" smtClean="0">
                          <a:latin typeface="+mn-lt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</a:rPr>
                        <a:t>tufayli</a:t>
                      </a:r>
                      <a:r>
                        <a:rPr lang="en-US" sz="1400" dirty="0" smtClean="0">
                          <a:latin typeface="+mn-lt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</a:rPr>
                        <a:t>kredit</a:t>
                      </a:r>
                      <a:r>
                        <a:rPr lang="en-US" sz="1400" dirty="0" smtClean="0">
                          <a:latin typeface="+mn-lt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</a:rPr>
                        <a:t>olish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68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Birlamchi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ikkilamchi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886810" y="1812478"/>
            <a:ext cx="5370380" cy="139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b="1" dirty="0" err="1">
                <a:solidFill>
                  <a:srgbClr val="003F82"/>
                </a:solidFill>
                <a:latin typeface="Myriad Pro"/>
              </a:rPr>
              <a:t>Birlamchi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qimmatli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qog'ozlar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bozori</a:t>
            </a:r>
            <a:r>
              <a:rPr lang="ru-RU" sz="1600" dirty="0" smtClean="0">
                <a:solidFill>
                  <a:srgbClr val="003F82"/>
                </a:solidFill>
                <a:latin typeface="Myriad Pro"/>
              </a:rPr>
              <a:t>— 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Bu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birinchi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chiqarilgan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qimmatli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qog'ozlar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joylashtiriladigan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bozor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b="1" dirty="0" err="1">
                <a:solidFill>
                  <a:srgbClr val="003F82"/>
                </a:solidFill>
                <a:latin typeface="Myriad Pro"/>
              </a:rPr>
              <a:t>Ikkilamchi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qimmatli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qog'ozlar</a:t>
            </a:r>
            <a:r>
              <a:rPr lang="en-GB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Myriad Pro"/>
              </a:rPr>
              <a:t>bozori</a:t>
            </a:r>
            <a:r>
              <a:rPr lang="ru-RU" b="1" dirty="0" smtClean="0">
                <a:solidFill>
                  <a:srgbClr val="003F82"/>
                </a:solidFill>
                <a:latin typeface="Myriad Pro"/>
              </a:rPr>
              <a:t> </a:t>
            </a:r>
            <a:r>
              <a:rPr lang="ru-RU" sz="1600" dirty="0">
                <a:solidFill>
                  <a:srgbClr val="003F82"/>
                </a:solidFill>
                <a:latin typeface="Myriad Pro"/>
              </a:rPr>
              <a:t>— 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Bu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ilgari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chiqarilgan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qimmatli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qog'ozlar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sotiladigan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bozor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5108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Moliya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bozorlarining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tasnifi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2.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aylanish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471754" y="1141020"/>
            <a:ext cx="6200493" cy="3646084"/>
            <a:chOff x="3036408" y="1141020"/>
            <a:chExt cx="6200493" cy="3646084"/>
          </a:xfrm>
        </p:grpSpPr>
        <p:pic>
          <p:nvPicPr>
            <p:cNvPr id="50" name="Picture 2" descr="C:\Users\Серега\Desktop\gazprom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655" y="1141020"/>
              <a:ext cx="747706" cy="474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Текст 3"/>
            <p:cNvSpPr txBox="1">
              <a:spLocks/>
            </p:cNvSpPr>
            <p:nvPr/>
          </p:nvSpPr>
          <p:spPr>
            <a:xfrm>
              <a:off x="3662496" y="1215193"/>
              <a:ext cx="1606865" cy="326123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z-Latn-UZ" sz="1400" kern="0" dirty="0" smtClean="0">
                  <a:solidFill>
                    <a:srgbClr val="003F82"/>
                  </a:solidFill>
                  <a:latin typeface="Myriad Pro"/>
                </a:rPr>
                <a:t>Emitent</a:t>
              </a:r>
              <a:endParaRPr lang="ru-RU" sz="1400" kern="0" dirty="0">
                <a:solidFill>
                  <a:srgbClr val="003F82"/>
                </a:solidFill>
                <a:latin typeface="Myriad Pro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084398" y="1699154"/>
              <a:ext cx="2019416" cy="1203411"/>
              <a:chOff x="3084398" y="1699154"/>
              <a:chExt cx="2019416" cy="1203411"/>
            </a:xfrm>
          </p:grpSpPr>
          <p:pic>
            <p:nvPicPr>
              <p:cNvPr id="51" name="Picture 3" descr="C:\Users\Серега\Desktop\Ценные бумаги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4398" y="2072538"/>
                <a:ext cx="822766" cy="6395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3" name="Стрелка вниз 52"/>
              <p:cNvSpPr/>
              <p:nvPr/>
            </p:nvSpPr>
            <p:spPr bwMode="auto">
              <a:xfrm>
                <a:off x="3389520" y="1699154"/>
                <a:ext cx="187261" cy="256552"/>
              </a:xfrm>
              <a:prstGeom prst="downArrow">
                <a:avLst/>
              </a:prstGeom>
              <a:solidFill>
                <a:srgbClr val="00B050">
                  <a:alpha val="31000"/>
                </a:srgbClr>
              </a:solidFill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Текст 3"/>
              <p:cNvSpPr txBox="1">
                <a:spLocks/>
              </p:cNvSpPr>
              <p:nvPr/>
            </p:nvSpPr>
            <p:spPr>
              <a:xfrm>
                <a:off x="3918812" y="1957183"/>
                <a:ext cx="1185002" cy="945382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400" kern="0" dirty="0" err="1">
                    <a:solidFill>
                      <a:srgbClr val="003F82"/>
                    </a:solidFill>
                    <a:latin typeface="Myriad Pro"/>
                  </a:rPr>
                  <a:t>Qimmatli</a:t>
                </a:r>
                <a:r>
                  <a:rPr lang="en-GB" sz="1400" kern="0" dirty="0">
                    <a:solidFill>
                      <a:srgbClr val="003F82"/>
                    </a:solidFill>
                    <a:latin typeface="Myriad Pro"/>
                  </a:rPr>
                  <a:t> </a:t>
                </a:r>
                <a:r>
                  <a:rPr lang="en-GB" sz="1400" kern="0" dirty="0" err="1">
                    <a:solidFill>
                      <a:srgbClr val="003F82"/>
                    </a:solidFill>
                    <a:latin typeface="Myriad Pro"/>
                  </a:rPr>
                  <a:t>qog'ozlarni</a:t>
                </a:r>
                <a:r>
                  <a:rPr lang="en-GB" sz="1400" kern="0" dirty="0">
                    <a:solidFill>
                      <a:srgbClr val="003F82"/>
                    </a:solidFill>
                    <a:latin typeface="Myriad Pro"/>
                  </a:rPr>
                  <a:t> </a:t>
                </a:r>
                <a:r>
                  <a:rPr lang="en-GB" sz="1400" kern="0" dirty="0" err="1">
                    <a:solidFill>
                      <a:srgbClr val="003F82"/>
                    </a:solidFill>
                    <a:latin typeface="Myriad Pro"/>
                  </a:rPr>
                  <a:t>chiqarish</a:t>
                </a:r>
                <a:endParaRPr lang="ru-RU" sz="1400" kern="0" dirty="0">
                  <a:solidFill>
                    <a:srgbClr val="003F82"/>
                  </a:solidFill>
                  <a:latin typeface="Myriad Pro"/>
                </a:endParaRPr>
              </a:p>
            </p:txBody>
          </p:sp>
        </p:grpSp>
        <p:grpSp>
          <p:nvGrpSpPr>
            <p:cNvPr id="6" name="Группа 5"/>
            <p:cNvGrpSpPr/>
            <p:nvPr/>
          </p:nvGrpSpPr>
          <p:grpSpPr>
            <a:xfrm>
              <a:off x="3036408" y="2849402"/>
              <a:ext cx="2424634" cy="960432"/>
              <a:chOff x="3036408" y="2849402"/>
              <a:chExt cx="2424634" cy="960432"/>
            </a:xfrm>
          </p:grpSpPr>
          <p:sp>
            <p:nvSpPr>
              <p:cNvPr id="55" name="Стрелка вниз 54"/>
              <p:cNvSpPr/>
              <p:nvPr/>
            </p:nvSpPr>
            <p:spPr bwMode="auto">
              <a:xfrm>
                <a:off x="3378888" y="2849402"/>
                <a:ext cx="187261" cy="256552"/>
              </a:xfrm>
              <a:prstGeom prst="downArrow">
                <a:avLst/>
              </a:prstGeom>
              <a:solidFill>
                <a:srgbClr val="00B050">
                  <a:alpha val="31000"/>
                </a:srgbClr>
              </a:solidFill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52" name="Picture 3" descr="C:\Users\Серега\Desktop\PeopleInvestor-2009.JPG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r="8328"/>
              <a:stretch/>
            </p:blipFill>
            <p:spPr bwMode="auto">
              <a:xfrm>
                <a:off x="3036408" y="3202978"/>
                <a:ext cx="918746" cy="606856"/>
              </a:xfrm>
              <a:prstGeom prst="rect">
                <a:avLst/>
              </a:prstGeom>
              <a:noFill/>
            </p:spPr>
          </p:pic>
          <p:sp>
            <p:nvSpPr>
              <p:cNvPr id="47" name="Текст 3"/>
              <p:cNvSpPr txBox="1">
                <a:spLocks/>
              </p:cNvSpPr>
              <p:nvPr/>
            </p:nvSpPr>
            <p:spPr>
              <a:xfrm>
                <a:off x="3854177" y="3162357"/>
                <a:ext cx="1606865" cy="326123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z-Latn-UZ" sz="1400" kern="0" dirty="0" smtClean="0">
                    <a:solidFill>
                      <a:srgbClr val="003F82"/>
                    </a:solidFill>
                    <a:latin typeface="Myriad Pro"/>
                  </a:rPr>
                  <a:t>Investorlar</a:t>
                </a:r>
                <a:endParaRPr lang="ru-RU" sz="1400" kern="0" dirty="0">
                  <a:solidFill>
                    <a:srgbClr val="003F82"/>
                  </a:solidFill>
                  <a:latin typeface="Myriad Pro"/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5254566" y="1258327"/>
              <a:ext cx="2839881" cy="2114196"/>
              <a:chOff x="5254566" y="1258327"/>
              <a:chExt cx="2839881" cy="2114196"/>
            </a:xfrm>
          </p:grpSpPr>
          <p:sp>
            <p:nvSpPr>
              <p:cNvPr id="48" name="Правая фигурная скобка 47"/>
              <p:cNvSpPr/>
              <p:nvPr/>
            </p:nvSpPr>
            <p:spPr bwMode="auto">
              <a:xfrm>
                <a:off x="5254566" y="1258327"/>
                <a:ext cx="383363" cy="2114196"/>
              </a:xfrm>
              <a:prstGeom prst="rightBrace">
                <a:avLst>
                  <a:gd name="adj1" fmla="val 60638"/>
                  <a:gd name="adj2" fmla="val 50000"/>
                </a:avLst>
              </a:prstGeom>
              <a:noFill/>
              <a:ln w="222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Текст 3"/>
              <p:cNvSpPr txBox="1">
                <a:spLocks/>
              </p:cNvSpPr>
              <p:nvPr/>
            </p:nvSpPr>
            <p:spPr>
              <a:xfrm>
                <a:off x="5687032" y="2126797"/>
                <a:ext cx="2407415" cy="606153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kern="0" dirty="0" err="1">
                    <a:solidFill>
                      <a:srgbClr val="00B050"/>
                    </a:solidFill>
                  </a:rPr>
                  <a:t>Joylashtirish</a:t>
                </a:r>
                <a:r>
                  <a:rPr lang="en-GB" sz="1600" kern="0" dirty="0">
                    <a:solidFill>
                      <a:srgbClr val="00B050"/>
                    </a:solidFill>
                  </a:rPr>
                  <a:t> (</a:t>
                </a:r>
                <a:r>
                  <a:rPr lang="en-GB" sz="1600" kern="0" dirty="0" err="1">
                    <a:solidFill>
                      <a:srgbClr val="00B050"/>
                    </a:solidFill>
                  </a:rPr>
                  <a:t>birlamchi</a:t>
                </a:r>
                <a:r>
                  <a:rPr lang="en-GB" sz="1600" kern="0" dirty="0">
                    <a:solidFill>
                      <a:srgbClr val="00B050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00B050"/>
                    </a:solidFill>
                  </a:rPr>
                  <a:t>bozor</a:t>
                </a:r>
                <a:r>
                  <a:rPr lang="en-GB" sz="1600" kern="0" dirty="0">
                    <a:solidFill>
                      <a:srgbClr val="00B050"/>
                    </a:solidFill>
                  </a:rPr>
                  <a:t>)</a:t>
                </a:r>
                <a:endParaRPr lang="ru-RU" sz="1600" kern="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4042914" y="2902565"/>
              <a:ext cx="5193987" cy="1884539"/>
              <a:chOff x="4042914" y="2902565"/>
              <a:chExt cx="5193987" cy="1884539"/>
            </a:xfrm>
          </p:grpSpPr>
          <p:sp>
            <p:nvSpPr>
              <p:cNvPr id="18" name="Стрелка вниз 17"/>
              <p:cNvSpPr/>
              <p:nvPr/>
            </p:nvSpPr>
            <p:spPr bwMode="auto">
              <a:xfrm rot="16200000">
                <a:off x="4905196" y="2644125"/>
                <a:ext cx="177612" cy="1902175"/>
              </a:xfrm>
              <a:prstGeom prst="downArrow">
                <a:avLst/>
              </a:prstGeom>
              <a:solidFill>
                <a:srgbClr val="C00000">
                  <a:alpha val="31000"/>
                </a:srgbClr>
              </a:solidFill>
              <a:ln w="222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42" name="Picture 2" descr="C:\Компьютер\Фондовый рынок\3 курс\Лекции\Картинки\Ранние\Картинки\candlestick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7955" y="3213559"/>
                <a:ext cx="1041386" cy="733523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  <a:extLst/>
            </p:spPr>
          </p:pic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5906917" y="2902565"/>
                <a:ext cx="1343462" cy="287079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z-Latn-UZ" sz="1400" kern="0" dirty="0" smtClean="0">
                    <a:solidFill>
                      <a:srgbClr val="003F82"/>
                    </a:solidFill>
                    <a:latin typeface="Myriad Pro"/>
                  </a:rPr>
                  <a:t>Birja</a:t>
                </a:r>
                <a:endParaRPr lang="ru-RU" sz="1400" kern="0" dirty="0">
                  <a:solidFill>
                    <a:srgbClr val="003F82"/>
                  </a:solidFill>
                  <a:latin typeface="Myriad Pro"/>
                </a:endParaRPr>
              </a:p>
            </p:txBody>
          </p:sp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73" t="19880" r="31516" b="15884"/>
              <a:stretch/>
            </p:blipFill>
            <p:spPr bwMode="auto">
              <a:xfrm>
                <a:off x="8269744" y="3023166"/>
                <a:ext cx="882022" cy="1114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6" name="Текст 3"/>
              <p:cNvSpPr txBox="1">
                <a:spLocks/>
              </p:cNvSpPr>
              <p:nvPr/>
            </p:nvSpPr>
            <p:spPr>
              <a:xfrm>
                <a:off x="5712789" y="4354177"/>
                <a:ext cx="3524112" cy="432927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400" kern="0" dirty="0" err="1">
                    <a:solidFill>
                      <a:srgbClr val="C00000"/>
                    </a:solidFill>
                  </a:rPr>
                  <a:t>Qimmatli</a:t>
                </a:r>
                <a:r>
                  <a:rPr lang="en-GB" sz="1400" kern="0" dirty="0">
                    <a:solidFill>
                      <a:srgbClr val="C00000"/>
                    </a:solidFill>
                  </a:rPr>
                  <a:t> </a:t>
                </a:r>
                <a:r>
                  <a:rPr lang="en-GB" sz="1400" kern="0" dirty="0" err="1">
                    <a:solidFill>
                      <a:srgbClr val="C00000"/>
                    </a:solidFill>
                  </a:rPr>
                  <a:t>qog'ozlar</a:t>
                </a:r>
                <a:r>
                  <a:rPr lang="en-GB" sz="1400" kern="0" dirty="0">
                    <a:solidFill>
                      <a:srgbClr val="C00000"/>
                    </a:solidFill>
                  </a:rPr>
                  <a:t> </a:t>
                </a:r>
                <a:r>
                  <a:rPr lang="en-GB" sz="1400" kern="0" dirty="0" err="1">
                    <a:solidFill>
                      <a:srgbClr val="C00000"/>
                    </a:solidFill>
                  </a:rPr>
                  <a:t>muomalasi</a:t>
                </a:r>
                <a:endParaRPr lang="en-GB" sz="1400" kern="0" dirty="0">
                  <a:solidFill>
                    <a:srgbClr val="C00000"/>
                  </a:solidFill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400" kern="0" dirty="0">
                    <a:solidFill>
                      <a:srgbClr val="C00000"/>
                    </a:solidFill>
                  </a:rPr>
                  <a:t>(</a:t>
                </a:r>
                <a:r>
                  <a:rPr lang="en-GB" sz="1400" kern="0" dirty="0" err="1">
                    <a:solidFill>
                      <a:srgbClr val="C00000"/>
                    </a:solidFill>
                  </a:rPr>
                  <a:t>ikkilamchi</a:t>
                </a:r>
                <a:r>
                  <a:rPr lang="en-GB" sz="1400" kern="0" dirty="0">
                    <a:solidFill>
                      <a:srgbClr val="C00000"/>
                    </a:solidFill>
                  </a:rPr>
                  <a:t> </a:t>
                </a:r>
                <a:r>
                  <a:rPr lang="en-GB" sz="1400" kern="0" dirty="0" err="1">
                    <a:solidFill>
                      <a:srgbClr val="C00000"/>
                    </a:solidFill>
                  </a:rPr>
                  <a:t>bozor</a:t>
                </a:r>
                <a:r>
                  <a:rPr lang="en-GB" sz="1400" kern="0" dirty="0">
                    <a:solidFill>
                      <a:srgbClr val="C00000"/>
                    </a:solidFill>
                  </a:rPr>
                  <a:t>)</a:t>
                </a:r>
                <a:endParaRPr lang="ru-RU" sz="1400" kern="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9" name="Правая фигурная скобка 38"/>
              <p:cNvSpPr/>
              <p:nvPr/>
            </p:nvSpPr>
            <p:spPr bwMode="auto">
              <a:xfrm rot="5400000">
                <a:off x="7368372" y="2678856"/>
                <a:ext cx="364906" cy="2985741"/>
              </a:xfrm>
              <a:prstGeom prst="rightBrace">
                <a:avLst>
                  <a:gd name="adj1" fmla="val 60638"/>
                  <a:gd name="adj2" fmla="val 50000"/>
                </a:avLst>
              </a:prstGeom>
              <a:noFill/>
              <a:ln w="222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6" name="Стрелка вниз 55"/>
              <p:cNvSpPr/>
              <p:nvPr/>
            </p:nvSpPr>
            <p:spPr bwMode="auto">
              <a:xfrm rot="16200000">
                <a:off x="7606431" y="3185857"/>
                <a:ext cx="177612" cy="798419"/>
              </a:xfrm>
              <a:prstGeom prst="downArrow">
                <a:avLst/>
              </a:prstGeom>
              <a:solidFill>
                <a:srgbClr val="C00000">
                  <a:alpha val="31000"/>
                </a:srgbClr>
              </a:solidFill>
              <a:ln w="222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8139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07642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Muhokama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757604" y="1179855"/>
            <a:ext cx="49684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Kompaniya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uchun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qaysi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qimmatli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qog'ozlar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bozori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muhimroq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ekanligini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b="1" dirty="0" err="1">
                <a:solidFill>
                  <a:srgbClr val="003F82"/>
                </a:solidFill>
                <a:latin typeface="Myriad Pro"/>
              </a:rPr>
              <a:t>ko'rsating</a:t>
            </a:r>
            <a:r>
              <a:rPr lang="en-GB" sz="1600" b="1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b="1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888451"/>
              </p:ext>
            </p:extLst>
          </p:nvPr>
        </p:nvGraphicFramePr>
        <p:xfrm>
          <a:off x="1651062" y="2338188"/>
          <a:ext cx="5181507" cy="1190848"/>
        </p:xfrm>
        <a:graphic>
          <a:graphicData uri="http://schemas.openxmlformats.org/drawingml/2006/table">
            <a:tbl>
              <a:tblPr firstRow="1" bandRow="1"/>
              <a:tblGrid>
                <a:gridCol w="3775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64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24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Birlamchi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qimmatli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qog'ozlar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bozori</a:t>
                      </a:r>
                      <a:endParaRPr lang="ru-RU" sz="1400" dirty="0"/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 marT="45712" marB="4571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/>
                        <a:t>Ikkilamchi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qimmatli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qog'ozlar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bozori</a:t>
                      </a:r>
                      <a:endParaRPr lang="ru-RU" sz="1400" dirty="0"/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2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400" dirty="0" err="1" smtClean="0"/>
                        <a:t>Ikkala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qimmatli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qog'oz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bozori</a:t>
                      </a:r>
                      <a:r>
                        <a:rPr lang="en-GB" sz="1400" dirty="0" smtClean="0"/>
                        <a:t> ham </a:t>
                      </a:r>
                      <a:r>
                        <a:rPr lang="en-GB" sz="1400" dirty="0" err="1" smtClean="0"/>
                        <a:t>kompaniya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uchun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muhimdir</a:t>
                      </a:r>
                      <a:endParaRPr lang="ru-RU" sz="1400" dirty="0"/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400" dirty="0"/>
                    </a:p>
                  </a:txBody>
                  <a:tcPr marT="45712" marB="4571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12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to'g'risida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qaror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qabul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24871" y="995270"/>
            <a:ext cx="4748327" cy="2773445"/>
            <a:chOff x="1638461" y="1232552"/>
            <a:chExt cx="4748327" cy="3739067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3959780" y="1232552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2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3959780" y="458062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8</a:t>
              </a:r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6290071" y="4598178"/>
              <a:ext cx="9671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9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1638461" y="4598178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7</a:t>
              </a: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1646356" y="2921871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6</a:t>
              </a:r>
            </a:p>
          </p:txBody>
        </p: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4009805" y="2908205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5</a:t>
              </a:r>
            </a:p>
          </p:txBody>
        </p:sp>
        <p:sp>
          <p:nvSpPr>
            <p:cNvPr id="54" name="Rectangle 14"/>
            <p:cNvSpPr>
              <a:spLocks noChangeArrowheads="1"/>
            </p:cNvSpPr>
            <p:nvPr/>
          </p:nvSpPr>
          <p:spPr bwMode="auto">
            <a:xfrm>
              <a:off x="6261157" y="2936994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4</a:t>
              </a: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6239824" y="125253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3</a:t>
              </a:r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645568" y="1232552"/>
              <a:ext cx="104044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</a:rPr>
                <a:t>1</a:t>
              </a:r>
              <a:endParaRPr kumimoji="0" lang="ru-RU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318282" y="1302575"/>
            <a:ext cx="6349112" cy="3286307"/>
            <a:chOff x="828067" y="1524000"/>
            <a:chExt cx="6349112" cy="4430491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833590" y="1524000"/>
              <a:ext cx="1728788" cy="1066800"/>
              <a:chOff x="7391400" y="3048000"/>
              <a:chExt cx="1524695" cy="1066800"/>
            </a:xfrm>
          </p:grpSpPr>
          <p:sp>
            <p:nvSpPr>
              <p:cNvPr id="4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70C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7" name="Текст 3"/>
              <p:cNvSpPr txBox="1">
                <a:spLocks/>
              </p:cNvSpPr>
              <p:nvPr/>
            </p:nvSpPr>
            <p:spPr>
              <a:xfrm>
                <a:off x="7392095" y="3169442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200" b="1" kern="0" dirty="0" err="1">
                    <a:solidFill>
                      <a:srgbClr val="000000"/>
                    </a:solidFill>
                  </a:rPr>
                  <a:t>Qimmatli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qog'ozlarni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chiqarish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to'g'risida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qaror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qabul</a:t>
                </a:r>
                <a:r>
                  <a:rPr lang="en-GB" sz="12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b="1" kern="0" dirty="0" err="1">
                    <a:solidFill>
                      <a:srgbClr val="000000"/>
                    </a:solidFill>
                  </a:rPr>
                  <a:t>qilish</a:t>
                </a:r>
                <a:endParaRPr lang="ru-RU" sz="1200" b="1" kern="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3147802" y="1524000"/>
              <a:ext cx="1728000" cy="1069977"/>
              <a:chOff x="7391400" y="3048000"/>
              <a:chExt cx="1524000" cy="1069977"/>
            </a:xfrm>
          </p:grpSpPr>
          <p:sp>
            <p:nvSpPr>
              <p:cNvPr id="4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B05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5" name="Текст 3"/>
              <p:cNvSpPr txBox="1">
                <a:spLocks/>
              </p:cNvSpPr>
              <p:nvPr/>
            </p:nvSpPr>
            <p:spPr>
              <a:xfrm>
                <a:off x="7391400" y="3279776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Prospektni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tayyorlash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5435144" y="1527176"/>
              <a:ext cx="1728000" cy="1066800"/>
              <a:chOff x="7379732" y="3048000"/>
              <a:chExt cx="1535668" cy="1066800"/>
            </a:xfrm>
          </p:grpSpPr>
          <p:sp>
            <p:nvSpPr>
              <p:cNvPr id="4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7379732" y="3190309"/>
                <a:ext cx="1524000" cy="888575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prospektini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davlat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ro'yxatidan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o'tkazish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5441709" y="4872816"/>
              <a:ext cx="1735470" cy="1066800"/>
              <a:chOff x="7384814" y="3048000"/>
              <a:chExt cx="1530588" cy="1066800"/>
            </a:xfrm>
          </p:grpSpPr>
          <p:sp>
            <p:nvSpPr>
              <p:cNvPr id="40" name="AutoShape 32"/>
              <p:cNvSpPr>
                <a:spLocks noChangeArrowheads="1"/>
              </p:cNvSpPr>
              <p:nvPr/>
            </p:nvSpPr>
            <p:spPr bwMode="invGray">
              <a:xfrm>
                <a:off x="7391402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1" name="Текст 3"/>
              <p:cNvSpPr txBox="1">
                <a:spLocks/>
              </p:cNvSpPr>
              <p:nvPr/>
            </p:nvSpPr>
            <p:spPr>
              <a:xfrm>
                <a:off x="7384814" y="3188692"/>
                <a:ext cx="1524000" cy="9144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AJ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Ustaviga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o'zgartirishlar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(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aktsiyalar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uchun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833590" y="3218468"/>
              <a:ext cx="1728788" cy="1066800"/>
              <a:chOff x="7391400" y="3048000"/>
              <a:chExt cx="1524695" cy="1066800"/>
            </a:xfrm>
          </p:grpSpPr>
          <p:sp>
            <p:nvSpPr>
              <p:cNvPr id="38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9" name="Текст 3"/>
              <p:cNvSpPr txBox="1">
                <a:spLocks/>
              </p:cNvSpPr>
              <p:nvPr/>
            </p:nvSpPr>
            <p:spPr>
              <a:xfrm>
                <a:off x="7392095" y="3265375"/>
                <a:ext cx="1524000" cy="780067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Qimmatli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qog'ozlarni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joylashtirish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3134017" y="3211632"/>
              <a:ext cx="1741787" cy="1066800"/>
              <a:chOff x="7379241" y="3048000"/>
              <a:chExt cx="1536159" cy="1066800"/>
            </a:xfrm>
          </p:grpSpPr>
          <p:sp>
            <p:nvSpPr>
              <p:cNvPr id="3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7" name="Текст 3"/>
              <p:cNvSpPr txBox="1">
                <a:spLocks/>
              </p:cNvSpPr>
              <p:nvPr/>
            </p:nvSpPr>
            <p:spPr>
              <a:xfrm>
                <a:off x="7379241" y="316229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Prospektni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oshkor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qilish</a:t>
                </a:r>
                <a:endParaRPr lang="ru-RU" sz="1200" b="0" dirty="0">
                  <a:solidFill>
                    <a:schemeClr val="bg1">
                      <a:lumMod val="65000"/>
                    </a:schemeClr>
                  </a:solidFill>
                  <a:cs typeface="Arial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441708" y="3211632"/>
              <a:ext cx="1728000" cy="1066800"/>
              <a:chOff x="7391400" y="3048000"/>
              <a:chExt cx="1524000" cy="1066800"/>
            </a:xfrm>
          </p:grpSpPr>
          <p:sp>
            <p:nvSpPr>
              <p:cNvPr id="3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5" name="Текст 3"/>
              <p:cNvSpPr txBox="1">
                <a:spLocks/>
              </p:cNvSpPr>
              <p:nvPr/>
            </p:nvSpPr>
            <p:spPr>
              <a:xfrm>
                <a:off x="7391400" y="311832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Qimmatli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qog'ozlar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sertifikatlarini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ishlab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chiqarish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828067" y="4876801"/>
              <a:ext cx="1728000" cy="1077690"/>
              <a:chOff x="7391400" y="3048000"/>
              <a:chExt cx="1524000" cy="1077690"/>
            </a:xfrm>
          </p:grpSpPr>
          <p:sp>
            <p:nvSpPr>
              <p:cNvPr id="3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3" name="Текст 3"/>
              <p:cNvSpPr txBox="1">
                <a:spLocks/>
              </p:cNvSpPr>
              <p:nvPr/>
            </p:nvSpPr>
            <p:spPr>
              <a:xfrm>
                <a:off x="7391400" y="328748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bo'yicha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hisobotni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rasmiylashtirish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3147802" y="4872816"/>
              <a:ext cx="1728000" cy="1066800"/>
              <a:chOff x="7391400" y="3048000"/>
              <a:chExt cx="1524000" cy="1066800"/>
            </a:xfrm>
          </p:grpSpPr>
          <p:sp>
            <p:nvSpPr>
              <p:cNvPr id="30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1" name="Текст 3"/>
              <p:cNvSpPr txBox="1">
                <a:spLocks/>
              </p:cNvSpPr>
              <p:nvPr/>
            </p:nvSpPr>
            <p:spPr>
              <a:xfrm>
                <a:off x="7391400" y="3154184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haqidagi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ma'lumotlarni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oshkor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qilish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045665" y="1697045"/>
            <a:ext cx="6891460" cy="2518726"/>
            <a:chOff x="555450" y="2055811"/>
            <a:chExt cx="6891460" cy="3395664"/>
          </a:xfrm>
        </p:grpSpPr>
        <p:cxnSp>
          <p:nvCxnSpPr>
            <p:cNvPr id="8" name="AutoShape 39"/>
            <p:cNvCxnSpPr>
              <a:cxnSpLocks noChangeShapeType="1"/>
            </p:cNvCxnSpPr>
            <p:nvPr/>
          </p:nvCxnSpPr>
          <p:spPr bwMode="auto">
            <a:xfrm rot="10800000">
              <a:off x="2591078" y="2057400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9" name="AutoShape 39"/>
            <p:cNvCxnSpPr>
              <a:cxnSpLocks noChangeShapeType="1"/>
            </p:cNvCxnSpPr>
            <p:nvPr/>
          </p:nvCxnSpPr>
          <p:spPr bwMode="auto">
            <a:xfrm rot="10800000">
              <a:off x="4904259" y="2058988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0" name="AutoShape 39"/>
            <p:cNvCxnSpPr>
              <a:cxnSpLocks noChangeShapeType="1"/>
            </p:cNvCxnSpPr>
            <p:nvPr/>
          </p:nvCxnSpPr>
          <p:spPr bwMode="auto">
            <a:xfrm rot="10800000">
              <a:off x="2592617" y="3738066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triangle" w="med" len="lg"/>
            </a:ln>
          </p:spPr>
        </p:cxnSp>
        <p:cxnSp>
          <p:nvCxnSpPr>
            <p:cNvPr id="11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3739654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triangle" w="med" len="lg"/>
            </a:ln>
          </p:spPr>
        </p:cxnSp>
        <p:grpSp>
          <p:nvGrpSpPr>
            <p:cNvPr id="12" name="Группа 11"/>
            <p:cNvGrpSpPr/>
            <p:nvPr/>
          </p:nvGrpSpPr>
          <p:grpSpPr>
            <a:xfrm>
              <a:off x="7177176" y="2055811"/>
              <a:ext cx="269734" cy="1696057"/>
              <a:chOff x="7177176" y="2055811"/>
              <a:chExt cx="269734" cy="1696057"/>
            </a:xfrm>
          </p:grpSpPr>
          <p:sp>
            <p:nvSpPr>
              <p:cNvPr id="18" name="Line 31"/>
              <p:cNvSpPr>
                <a:spLocks noChangeShapeType="1"/>
              </p:cNvSpPr>
              <p:nvPr/>
            </p:nvSpPr>
            <p:spPr bwMode="auto">
              <a:xfrm flipH="1" flipV="1">
                <a:off x="7446910" y="2064542"/>
                <a:ext cx="0" cy="1687326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/>
                <a:tailEnd type="none" w="med" len="lg"/>
              </a:ln>
            </p:spPr>
            <p:txBody>
              <a:bodyPr wrap="square" lIns="90000" tIns="46800" rIns="90000" bIns="4680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9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77176" y="2055811"/>
                <a:ext cx="266704" cy="0"/>
              </a:xfrm>
              <a:prstGeom prst="straightConnector1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 type="none"/>
                <a:tailEnd type="none" w="med" len="lg"/>
              </a:ln>
            </p:spPr>
          </p:cxnSp>
          <p:cxnSp>
            <p:nvCxnSpPr>
              <p:cNvPr id="20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80206" y="3741243"/>
                <a:ext cx="266400" cy="0"/>
              </a:xfrm>
              <a:prstGeom prst="straightConnector1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 type="none"/>
                <a:tailEnd type="triangle" w="med" len="lg"/>
              </a:ln>
            </p:spPr>
          </p:cxnSp>
        </p:grp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 flipH="1" flipV="1">
              <a:off x="555450" y="3736966"/>
              <a:ext cx="0" cy="1687326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/>
              <a:tailEnd type="none" w="med" len="lg"/>
            </a:ln>
          </p:spPr>
          <p:txBody>
            <a:bodyPr wrap="square"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AutoShape 39"/>
            <p:cNvCxnSpPr>
              <a:cxnSpLocks noChangeShapeType="1"/>
            </p:cNvCxnSpPr>
            <p:nvPr/>
          </p:nvCxnSpPr>
          <p:spPr bwMode="auto">
            <a:xfrm flipH="1">
              <a:off x="559990" y="3728235"/>
              <a:ext cx="2736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lg"/>
            </a:ln>
          </p:spPr>
        </p:cxnSp>
        <p:cxnSp>
          <p:nvCxnSpPr>
            <p:cNvPr id="15" name="AutoShape 39"/>
            <p:cNvCxnSpPr>
              <a:cxnSpLocks noChangeShapeType="1"/>
            </p:cNvCxnSpPr>
            <p:nvPr/>
          </p:nvCxnSpPr>
          <p:spPr bwMode="auto">
            <a:xfrm flipH="1">
              <a:off x="555450" y="5413667"/>
              <a:ext cx="2664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6" name="AutoShape 39"/>
            <p:cNvCxnSpPr>
              <a:cxnSpLocks noChangeShapeType="1"/>
            </p:cNvCxnSpPr>
            <p:nvPr/>
          </p:nvCxnSpPr>
          <p:spPr bwMode="auto">
            <a:xfrm rot="10800000">
              <a:off x="2600607" y="5448299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7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5449887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</p:grpSp>
    </p:spTree>
    <p:extLst>
      <p:ext uri="{BB962C8B-B14F-4D97-AF65-F5344CB8AC3E}">
        <p14:creationId xmlns:p14="http://schemas.microsoft.com/office/powerpoint/2010/main" val="2003422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1-bosqich.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to'g'risida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qaror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qabul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27439" y="887638"/>
            <a:ext cx="5317314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to'g'risidagi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qaror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direktorlar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kengashi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tomonidan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>
                <a:solidFill>
                  <a:srgbClr val="003F82"/>
                </a:solidFill>
                <a:latin typeface="+mn-lt"/>
              </a:rPr>
              <a:t>qabul</a:t>
            </a:r>
            <a:r>
              <a:rPr lang="en-GB" b="1" u="sng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u="sng" dirty="0" err="1" smtClean="0">
                <a:solidFill>
                  <a:srgbClr val="003F82"/>
                </a:solidFill>
                <a:latin typeface="+mn-lt"/>
              </a:rPr>
              <a:t>qilinadi</a:t>
            </a:r>
            <a:endParaRPr lang="uz-Latn-UZ" b="1" u="sng" dirty="0" smtClean="0">
              <a:solidFill>
                <a:srgbClr val="003F82"/>
              </a:solidFill>
              <a:latin typeface="+mn-lt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 err="1">
                <a:solidFill>
                  <a:srgbClr val="003F82"/>
                </a:solidFill>
                <a:latin typeface="+mn-lt"/>
              </a:rPr>
              <a:t>Aktsiyalarni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to'g'risida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qaror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qabul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qiluvchi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boshqaruv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organlari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rgbClr val="003F82"/>
                </a:solidFill>
                <a:latin typeface="+mn-lt"/>
              </a:rPr>
              <a:t>: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482598"/>
              </p:ext>
            </p:extLst>
          </p:nvPr>
        </p:nvGraphicFramePr>
        <p:xfrm>
          <a:off x="2026882" y="2344323"/>
          <a:ext cx="5308740" cy="2412393"/>
        </p:xfrm>
        <a:graphic>
          <a:graphicData uri="http://schemas.openxmlformats.org/drawingml/2006/table">
            <a:tbl>
              <a:tblPr/>
              <a:tblGrid>
                <a:gridCol w="1988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28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73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9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Joylashtirish</a:t>
                      </a:r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usullari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Aksiyadorlarning</a:t>
                      </a:r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umumiy</a:t>
                      </a:r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yig'ilishi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Direktorlar</a:t>
                      </a:r>
                      <a:r>
                        <a:rPr lang="en-GB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kengashi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15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Yopiq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joylashtirish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Ovozlarning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malakali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ko'pchiligi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(3/4)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-</a:t>
                      </a: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5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Ochiq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joylashtirish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,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muomaladagi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aktsiyalarning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25%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gacha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emissiya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hajmi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nl-NL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Koʻpchilik ovoz (50%+1 ulush)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Bir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ovozdan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15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Ochiq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joylashtirish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,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muomaladagi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aktsiyalarning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25%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dan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ortiq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emissiya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hajmi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Ovozlarning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malakali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1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ko'pchiligi</a:t>
                      </a:r>
                      <a:r>
                        <a:rPr lang="en-GB" sz="11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 (3/4)</a:t>
                      </a:r>
                      <a:endParaRPr lang="ru-RU" sz="1100" b="0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4A4A4A"/>
                          </a:solidFill>
                          <a:effectLst/>
                          <a:latin typeface="Tahoma"/>
                        </a:rPr>
                        <a:t>-</a:t>
                      </a:r>
                    </a:p>
                  </a:txBody>
                  <a:tcPr marL="93431" marR="93431" marT="9343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88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42875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Muhokama uchun 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075959" y="1131987"/>
            <a:ext cx="7420640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Sizningcha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,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aktsiyadorlik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jamiyatida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qaysi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boshqaruv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organi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aksiyalarni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qo'shimcha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chiqarish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bo'yicha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asosli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qaror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qabul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qilishi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mumkin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139488"/>
              </p:ext>
            </p:extLst>
          </p:nvPr>
        </p:nvGraphicFramePr>
        <p:xfrm>
          <a:off x="1885436" y="2434559"/>
          <a:ext cx="5040312" cy="1112838"/>
        </p:xfrm>
        <a:graphic>
          <a:graphicData uri="http://schemas.openxmlformats.org/drawingml/2006/table">
            <a:tbl>
              <a:tblPr firstRow="1" bandRow="1"/>
              <a:tblGrid>
                <a:gridCol w="4032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94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Aksiyadorlar</a:t>
                      </a:r>
                      <a:r>
                        <a:rPr lang="en-GB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yig'ilishi</a:t>
                      </a:r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800" b="0" dirty="0"/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94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Direktorlar</a:t>
                      </a:r>
                      <a:r>
                        <a:rPr lang="en-GB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kengashi</a:t>
                      </a:r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800" b="0" dirty="0"/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94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Aksiyadorlik</a:t>
                      </a:r>
                      <a:r>
                        <a:rPr lang="en-GB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jamiyati</a:t>
                      </a:r>
                      <a:r>
                        <a:rPr lang="en-GB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boshqaruvi</a:t>
                      </a:r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sz="1800" b="0" dirty="0"/>
                    </a:p>
                  </a:txBody>
                  <a:tcPr marL="91436" marR="91436" marT="45733" marB="45733"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582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24871" y="995270"/>
            <a:ext cx="4748327" cy="2773445"/>
            <a:chOff x="1638461" y="1232552"/>
            <a:chExt cx="4748327" cy="3739067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3959780" y="1232552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2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3959780" y="458062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8</a:t>
              </a:r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6290071" y="4598178"/>
              <a:ext cx="9671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9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1638461" y="4598178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7</a:t>
              </a: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1646356" y="2921871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6</a:t>
              </a:r>
            </a:p>
          </p:txBody>
        </p: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4009805" y="2908205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5</a:t>
              </a:r>
            </a:p>
          </p:txBody>
        </p:sp>
        <p:sp>
          <p:nvSpPr>
            <p:cNvPr id="54" name="Rectangle 14"/>
            <p:cNvSpPr>
              <a:spLocks noChangeArrowheads="1"/>
            </p:cNvSpPr>
            <p:nvPr/>
          </p:nvSpPr>
          <p:spPr bwMode="auto">
            <a:xfrm>
              <a:off x="6261157" y="2936994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4</a:t>
              </a: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6239824" y="125253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3</a:t>
              </a:r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645568" y="1232552"/>
              <a:ext cx="104044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</a:rPr>
                <a:t>1</a:t>
              </a:r>
              <a:endParaRPr kumimoji="0" lang="ru-RU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318282" y="1302575"/>
            <a:ext cx="6349112" cy="3286307"/>
            <a:chOff x="828067" y="1524000"/>
            <a:chExt cx="6349112" cy="4430491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833590" y="1524000"/>
              <a:ext cx="1728788" cy="1066800"/>
              <a:chOff x="7391400" y="3048000"/>
              <a:chExt cx="1524695" cy="1066800"/>
            </a:xfrm>
          </p:grpSpPr>
          <p:sp>
            <p:nvSpPr>
              <p:cNvPr id="4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70C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7" name="Текст 3"/>
              <p:cNvSpPr txBox="1">
                <a:spLocks/>
              </p:cNvSpPr>
              <p:nvPr/>
            </p:nvSpPr>
            <p:spPr>
              <a:xfrm>
                <a:off x="7392095" y="3169442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200" kern="0" dirty="0" err="1">
                    <a:solidFill>
                      <a:srgbClr val="000000"/>
                    </a:solidFill>
                  </a:rPr>
                  <a:t>Qimmatli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qog'ozlarni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chiqarish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to'g'risida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qaror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qabul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qilish</a:t>
                </a:r>
                <a:endParaRPr lang="ru-RU" sz="1200" kern="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3147802" y="1524000"/>
              <a:ext cx="1728000" cy="1069977"/>
              <a:chOff x="7391400" y="3048000"/>
              <a:chExt cx="1524000" cy="1069977"/>
            </a:xfrm>
          </p:grpSpPr>
          <p:sp>
            <p:nvSpPr>
              <p:cNvPr id="4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B05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5" name="Текст 3"/>
              <p:cNvSpPr txBox="1">
                <a:spLocks/>
              </p:cNvSpPr>
              <p:nvPr/>
            </p:nvSpPr>
            <p:spPr>
              <a:xfrm>
                <a:off x="7391400" y="3279776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 err="1"/>
                  <a:t>Prospektni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tayyorlash</a:t>
                </a:r>
                <a:endParaRPr lang="ru-RU" sz="1200" b="1" kern="0" dirty="0"/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5435144" y="1527176"/>
              <a:ext cx="1728000" cy="1066800"/>
              <a:chOff x="7379732" y="3048000"/>
              <a:chExt cx="1535668" cy="1066800"/>
            </a:xfrm>
          </p:grpSpPr>
          <p:sp>
            <p:nvSpPr>
              <p:cNvPr id="4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7379732" y="3190309"/>
                <a:ext cx="1524000" cy="888575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prospektini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davlat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ro'yxatidan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o'tkazish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5441709" y="4872816"/>
              <a:ext cx="1735470" cy="1066800"/>
              <a:chOff x="7384814" y="3048000"/>
              <a:chExt cx="1530588" cy="1066800"/>
            </a:xfrm>
          </p:grpSpPr>
          <p:sp>
            <p:nvSpPr>
              <p:cNvPr id="40" name="AutoShape 32"/>
              <p:cNvSpPr>
                <a:spLocks noChangeArrowheads="1"/>
              </p:cNvSpPr>
              <p:nvPr/>
            </p:nvSpPr>
            <p:spPr bwMode="invGray">
              <a:xfrm>
                <a:off x="7391402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1" name="Текст 3"/>
              <p:cNvSpPr txBox="1">
                <a:spLocks/>
              </p:cNvSpPr>
              <p:nvPr/>
            </p:nvSpPr>
            <p:spPr>
              <a:xfrm>
                <a:off x="7384814" y="3188692"/>
                <a:ext cx="1524000" cy="9144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AJ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Ustaviga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o'zgartirishlar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(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aktsiyalar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uchun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833590" y="3218468"/>
              <a:ext cx="1728788" cy="1066800"/>
              <a:chOff x="7391400" y="3048000"/>
              <a:chExt cx="1524695" cy="1066800"/>
            </a:xfrm>
          </p:grpSpPr>
          <p:sp>
            <p:nvSpPr>
              <p:cNvPr id="38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9" name="Текст 3"/>
              <p:cNvSpPr txBox="1">
                <a:spLocks/>
              </p:cNvSpPr>
              <p:nvPr/>
            </p:nvSpPr>
            <p:spPr>
              <a:xfrm>
                <a:off x="7392095" y="3265375"/>
                <a:ext cx="1524000" cy="780067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Qimmatli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qog'ozlarni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joylashtirish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3134017" y="3211632"/>
              <a:ext cx="1741787" cy="1066800"/>
              <a:chOff x="7379241" y="3048000"/>
              <a:chExt cx="1536159" cy="1066800"/>
            </a:xfrm>
          </p:grpSpPr>
          <p:sp>
            <p:nvSpPr>
              <p:cNvPr id="3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7" name="Текст 3"/>
              <p:cNvSpPr txBox="1">
                <a:spLocks/>
              </p:cNvSpPr>
              <p:nvPr/>
            </p:nvSpPr>
            <p:spPr>
              <a:xfrm>
                <a:off x="7379241" y="316229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Prospektni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oshkor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qilish</a:t>
                </a:r>
                <a:endParaRPr lang="ru-RU" sz="1200" b="0" dirty="0">
                  <a:solidFill>
                    <a:schemeClr val="bg1">
                      <a:lumMod val="65000"/>
                    </a:schemeClr>
                  </a:solidFill>
                  <a:cs typeface="Arial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441708" y="3211632"/>
              <a:ext cx="1728000" cy="1066800"/>
              <a:chOff x="7391400" y="3048000"/>
              <a:chExt cx="1524000" cy="1066800"/>
            </a:xfrm>
          </p:grpSpPr>
          <p:sp>
            <p:nvSpPr>
              <p:cNvPr id="3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5" name="Текст 3"/>
              <p:cNvSpPr txBox="1">
                <a:spLocks/>
              </p:cNvSpPr>
              <p:nvPr/>
            </p:nvSpPr>
            <p:spPr>
              <a:xfrm>
                <a:off x="7391400" y="311832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Qimmatli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qog'ozlar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sertifikatlarini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ishlab</a:t>
                </a:r>
                <a:r>
                  <a:rPr lang="en-GB" sz="1200" dirty="0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 </a:t>
                </a:r>
                <a:r>
                  <a:rPr lang="en-GB" sz="1200" dirty="0" err="1">
                    <a:solidFill>
                      <a:schemeClr val="bg1">
                        <a:lumMod val="65000"/>
                      </a:schemeClr>
                    </a:solidFill>
                    <a:cs typeface="Arial" charset="0"/>
                  </a:rPr>
                  <a:t>chiqarish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828067" y="4876801"/>
              <a:ext cx="1728000" cy="1077690"/>
              <a:chOff x="7391400" y="3048000"/>
              <a:chExt cx="1524000" cy="1077690"/>
            </a:xfrm>
          </p:grpSpPr>
          <p:sp>
            <p:nvSpPr>
              <p:cNvPr id="3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3" name="Текст 3"/>
              <p:cNvSpPr txBox="1">
                <a:spLocks/>
              </p:cNvSpPr>
              <p:nvPr/>
            </p:nvSpPr>
            <p:spPr>
              <a:xfrm>
                <a:off x="7391400" y="328748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bo'yicha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hisobotni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rasmiylashtirish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3147802" y="4872816"/>
              <a:ext cx="1728000" cy="1066800"/>
              <a:chOff x="7391400" y="3048000"/>
              <a:chExt cx="1524000" cy="1066800"/>
            </a:xfrm>
          </p:grpSpPr>
          <p:sp>
            <p:nvSpPr>
              <p:cNvPr id="30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1" name="Текст 3"/>
              <p:cNvSpPr txBox="1">
                <a:spLocks/>
              </p:cNvSpPr>
              <p:nvPr/>
            </p:nvSpPr>
            <p:spPr>
              <a:xfrm>
                <a:off x="7391400" y="3154184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haqidagi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ma'lumotlarni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oshkor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qilish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045665" y="1697045"/>
            <a:ext cx="6891460" cy="2518726"/>
            <a:chOff x="555450" y="2055811"/>
            <a:chExt cx="6891460" cy="3395664"/>
          </a:xfrm>
        </p:grpSpPr>
        <p:cxnSp>
          <p:nvCxnSpPr>
            <p:cNvPr id="8" name="AutoShape 39"/>
            <p:cNvCxnSpPr>
              <a:cxnSpLocks noChangeShapeType="1"/>
            </p:cNvCxnSpPr>
            <p:nvPr/>
          </p:nvCxnSpPr>
          <p:spPr bwMode="auto">
            <a:xfrm rot="10800000">
              <a:off x="2591078" y="2057400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AutoShape 39"/>
            <p:cNvCxnSpPr>
              <a:cxnSpLocks noChangeShapeType="1"/>
            </p:cNvCxnSpPr>
            <p:nvPr/>
          </p:nvCxnSpPr>
          <p:spPr bwMode="auto">
            <a:xfrm rot="10800000">
              <a:off x="4904259" y="2058988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0" name="AutoShape 39"/>
            <p:cNvCxnSpPr>
              <a:cxnSpLocks noChangeShapeType="1"/>
            </p:cNvCxnSpPr>
            <p:nvPr/>
          </p:nvCxnSpPr>
          <p:spPr bwMode="auto">
            <a:xfrm rot="10800000">
              <a:off x="2592617" y="3738066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triangle" w="med" len="lg"/>
            </a:ln>
          </p:spPr>
        </p:cxnSp>
        <p:cxnSp>
          <p:nvCxnSpPr>
            <p:cNvPr id="11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3739654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triangle" w="med" len="lg"/>
            </a:ln>
          </p:spPr>
        </p:cxnSp>
        <p:grpSp>
          <p:nvGrpSpPr>
            <p:cNvPr id="12" name="Группа 11"/>
            <p:cNvGrpSpPr/>
            <p:nvPr/>
          </p:nvGrpSpPr>
          <p:grpSpPr>
            <a:xfrm>
              <a:off x="7177176" y="2055811"/>
              <a:ext cx="269734" cy="1696057"/>
              <a:chOff x="7177176" y="2055811"/>
              <a:chExt cx="269734" cy="1696057"/>
            </a:xfrm>
          </p:grpSpPr>
          <p:sp>
            <p:nvSpPr>
              <p:cNvPr id="18" name="Line 31"/>
              <p:cNvSpPr>
                <a:spLocks noChangeShapeType="1"/>
              </p:cNvSpPr>
              <p:nvPr/>
            </p:nvSpPr>
            <p:spPr bwMode="auto">
              <a:xfrm flipH="1" flipV="1">
                <a:off x="7446910" y="2064542"/>
                <a:ext cx="0" cy="1687326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/>
                <a:tailEnd type="none" w="med" len="lg"/>
              </a:ln>
            </p:spPr>
            <p:txBody>
              <a:bodyPr wrap="square" lIns="90000" tIns="46800" rIns="90000" bIns="4680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9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77176" y="2055811"/>
                <a:ext cx="266704" cy="0"/>
              </a:xfrm>
              <a:prstGeom prst="straightConnector1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 type="none"/>
                <a:tailEnd type="none" w="med" len="lg"/>
              </a:ln>
            </p:spPr>
          </p:cxnSp>
          <p:cxnSp>
            <p:nvCxnSpPr>
              <p:cNvPr id="20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80206" y="3741243"/>
                <a:ext cx="266400" cy="0"/>
              </a:xfrm>
              <a:prstGeom prst="straightConnector1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  <a:round/>
                <a:headEnd type="none"/>
                <a:tailEnd type="triangle" w="med" len="lg"/>
              </a:ln>
            </p:spPr>
          </p:cxnSp>
        </p:grp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 flipH="1" flipV="1">
              <a:off x="555450" y="3736966"/>
              <a:ext cx="0" cy="1687326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/>
              <a:tailEnd type="none" w="med" len="lg"/>
            </a:ln>
          </p:spPr>
          <p:txBody>
            <a:bodyPr wrap="square"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AutoShape 39"/>
            <p:cNvCxnSpPr>
              <a:cxnSpLocks noChangeShapeType="1"/>
            </p:cNvCxnSpPr>
            <p:nvPr/>
          </p:nvCxnSpPr>
          <p:spPr bwMode="auto">
            <a:xfrm flipH="1">
              <a:off x="559990" y="3728235"/>
              <a:ext cx="2736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lg"/>
            </a:ln>
          </p:spPr>
        </p:cxnSp>
        <p:cxnSp>
          <p:nvCxnSpPr>
            <p:cNvPr id="15" name="AutoShape 39"/>
            <p:cNvCxnSpPr>
              <a:cxnSpLocks noChangeShapeType="1"/>
            </p:cNvCxnSpPr>
            <p:nvPr/>
          </p:nvCxnSpPr>
          <p:spPr bwMode="auto">
            <a:xfrm flipH="1">
              <a:off x="555450" y="5413667"/>
              <a:ext cx="2664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6" name="AutoShape 39"/>
            <p:cNvCxnSpPr>
              <a:cxnSpLocks noChangeShapeType="1"/>
            </p:cNvCxnSpPr>
            <p:nvPr/>
          </p:nvCxnSpPr>
          <p:spPr bwMode="auto">
            <a:xfrm rot="10800000">
              <a:off x="2600607" y="5448299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7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5449887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</p:grpSp>
    </p:spTree>
    <p:extLst>
      <p:ext uri="{BB962C8B-B14F-4D97-AF65-F5344CB8AC3E}">
        <p14:creationId xmlns:p14="http://schemas.microsoft.com/office/powerpoint/2010/main" val="252439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2-bosqich.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zarur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bo'lsa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845449" y="1873860"/>
            <a:ext cx="5453102" cy="1763782"/>
            <a:chOff x="139625" y="1084522"/>
            <a:chExt cx="5453102" cy="176378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39625" y="1084522"/>
              <a:ext cx="5453102" cy="176378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i="1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87080" y="1201479"/>
              <a:ext cx="5124892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5000"/>
                </a:lnSpc>
              </a:pP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Prospekt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-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emitent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va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uning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qimmatli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qog'ozlari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to'g'risidagi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muhim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ma'lumotlarni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o'z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ichiga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olgan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emitent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kompaniya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tomonidan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tayyorlangan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rasmiy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+mj-lt"/>
                </a:rPr>
                <a:t>hujjat</a:t>
              </a:r>
              <a:r>
                <a:rPr lang="en-GB" sz="2000" b="1" dirty="0">
                  <a:solidFill>
                    <a:schemeClr val="bg1"/>
                  </a:solidFill>
                  <a:latin typeface="+mj-lt"/>
                </a:rPr>
                <a:t>.</a:t>
              </a:r>
              <a:endParaRPr lang="ru-RU" sz="20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1913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2-bosqich.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zarur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bo'lsa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9358" y="1511304"/>
            <a:ext cx="5863245" cy="2554545"/>
            <a:chOff x="1619358" y="1511304"/>
            <a:chExt cx="5863245" cy="2554545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1619358" y="1511304"/>
              <a:ext cx="5863245" cy="255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Prospektda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quyidagilar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bo'lishi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kerak</a:t>
              </a:r>
              <a:r>
                <a:rPr lang="en-GB" sz="2000" b="1" dirty="0" smtClean="0">
                  <a:solidFill>
                    <a:srgbClr val="003F82"/>
                  </a:solidFill>
                  <a:latin typeface="+mn-lt"/>
                </a:rPr>
                <a:t>:</a:t>
              </a:r>
              <a:endParaRPr lang="uz-Latn-UZ" sz="2000" b="1" dirty="0" smtClean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uz-Latn-UZ" sz="2000" b="1" dirty="0" smtClean="0">
                  <a:solidFill>
                    <a:srgbClr val="003F82"/>
                  </a:solidFill>
                  <a:latin typeface="+mn-lt"/>
                </a:rPr>
                <a:t>   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Kompaniyaning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tavsifi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va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uning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faoliyati</a:t>
              </a:r>
              <a:endParaRPr lang="en-GB" sz="20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dirty="0" smtClean="0">
                  <a:solidFill>
                    <a:srgbClr val="003F82"/>
                  </a:solidFill>
                  <a:latin typeface="+mn-lt"/>
                </a:rPr>
                <a:t>     </a:t>
              </a:r>
              <a:r>
                <a:rPr lang="en-GB" sz="2000" dirty="0" err="1" smtClean="0">
                  <a:solidFill>
                    <a:srgbClr val="003F82"/>
                  </a:solidFill>
                  <a:latin typeface="+mn-lt"/>
                </a:rPr>
                <a:t>Boshqaruv</a:t>
              </a:r>
              <a:r>
                <a:rPr lang="en-GB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organlarining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tuzilishi</a:t>
              </a:r>
              <a:endParaRPr lang="en-GB" sz="20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dirty="0" smtClean="0">
                  <a:solidFill>
                    <a:srgbClr val="003F82"/>
                  </a:solidFill>
                  <a:latin typeface="+mn-lt"/>
                </a:rPr>
                <a:t>     </a:t>
              </a:r>
              <a:r>
                <a:rPr lang="en-GB" sz="2000" dirty="0" err="1" smtClean="0">
                  <a:solidFill>
                    <a:srgbClr val="003F82"/>
                  </a:solidFill>
                  <a:latin typeface="+mn-lt"/>
                </a:rPr>
                <a:t>Kompaniyaning</a:t>
              </a:r>
              <a:r>
                <a:rPr lang="en-GB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moliyaviy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ko'rsatkichlari</a:t>
              </a:r>
              <a:endParaRPr lang="en-GB" sz="20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dirty="0" smtClean="0">
                  <a:solidFill>
                    <a:srgbClr val="003F82"/>
                  </a:solidFill>
                  <a:latin typeface="+mn-lt"/>
                </a:rPr>
                <a:t>     </a:t>
              </a:r>
              <a:r>
                <a:rPr lang="en-GB" sz="2000" dirty="0" err="1" smtClean="0">
                  <a:solidFill>
                    <a:srgbClr val="003F82"/>
                  </a:solidFill>
                  <a:latin typeface="+mn-lt"/>
                </a:rPr>
                <a:t>Chiqarilayotgan</a:t>
              </a:r>
              <a:r>
                <a:rPr lang="en-GB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qimmatli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qog'ozning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tavsifi</a:t>
              </a:r>
              <a:endParaRPr lang="en-GB" sz="20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dirty="0" smtClean="0">
                  <a:solidFill>
                    <a:srgbClr val="003F82"/>
                  </a:solidFill>
                  <a:latin typeface="+mn-lt"/>
                </a:rPr>
                <a:t>     </a:t>
              </a:r>
              <a:r>
                <a:rPr lang="en-GB" sz="2000" dirty="0" err="1" smtClean="0">
                  <a:solidFill>
                    <a:srgbClr val="003F82"/>
                  </a:solidFill>
                  <a:latin typeface="+mn-lt"/>
                </a:rPr>
                <a:t>Mablag'lardan</a:t>
              </a:r>
              <a:r>
                <a:rPr lang="en-GB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foydalanish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bo'yicha</a:t>
              </a:r>
              <a:r>
                <a:rPr lang="en-GB" sz="2000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ko'rsatmalar</a:t>
              </a:r>
              <a:endParaRPr lang="en-GB" sz="2000" dirty="0">
                <a:solidFill>
                  <a:srgbClr val="003F82"/>
                </a:solidFill>
                <a:latin typeface="+mn-lt"/>
              </a:endParaRPr>
            </a:p>
            <a:p>
              <a:pPr>
                <a:spcBef>
                  <a:spcPts val="0"/>
                </a:spcBef>
                <a:spcAft>
                  <a:spcPts val="400"/>
                </a:spcAft>
              </a:pPr>
              <a:r>
                <a:rPr lang="uz-Latn-UZ" sz="2000" dirty="0" smtClean="0">
                  <a:solidFill>
                    <a:srgbClr val="003F82"/>
                  </a:solidFill>
                  <a:latin typeface="+mn-lt"/>
                </a:rPr>
                <a:t>     </a:t>
              </a:r>
              <a:r>
                <a:rPr lang="en-GB" sz="2000" dirty="0" err="1" smtClean="0">
                  <a:solidFill>
                    <a:srgbClr val="003F82"/>
                  </a:solidFill>
                  <a:latin typeface="+mn-lt"/>
                </a:rPr>
                <a:t>Xavf</a:t>
              </a:r>
              <a:r>
                <a:rPr lang="en-GB" sz="2000" dirty="0" smtClean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dirty="0" err="1">
                  <a:solidFill>
                    <a:srgbClr val="003F82"/>
                  </a:solidFill>
                  <a:latin typeface="+mn-lt"/>
                </a:rPr>
                <a:t>omillari</a:t>
              </a:r>
              <a:endParaRPr lang="ru-RU" sz="2000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1764842" y="2014799"/>
              <a:ext cx="108008" cy="1639486"/>
              <a:chOff x="1764842" y="2014799"/>
              <a:chExt cx="108008" cy="1639486"/>
            </a:xfrm>
          </p:grpSpPr>
          <p:sp>
            <p:nvSpPr>
              <p:cNvPr id="4" name="Овал 3"/>
              <p:cNvSpPr/>
              <p:nvPr/>
            </p:nvSpPr>
            <p:spPr bwMode="auto">
              <a:xfrm>
                <a:off x="1764842" y="2014799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6" name="Овал 5"/>
              <p:cNvSpPr/>
              <p:nvPr/>
            </p:nvSpPr>
            <p:spPr bwMode="auto">
              <a:xfrm>
                <a:off x="1764842" y="2323747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7" name="Овал 6"/>
              <p:cNvSpPr/>
              <p:nvPr/>
            </p:nvSpPr>
            <p:spPr bwMode="auto">
              <a:xfrm>
                <a:off x="1764850" y="2626902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8" name="Овал 7"/>
              <p:cNvSpPr/>
              <p:nvPr/>
            </p:nvSpPr>
            <p:spPr bwMode="auto">
              <a:xfrm>
                <a:off x="1764850" y="2935855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9" name="Овал 8"/>
              <p:cNvSpPr/>
              <p:nvPr/>
            </p:nvSpPr>
            <p:spPr bwMode="auto">
              <a:xfrm>
                <a:off x="1764850" y="3239824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Овал 9"/>
              <p:cNvSpPr/>
              <p:nvPr/>
            </p:nvSpPr>
            <p:spPr bwMode="auto">
              <a:xfrm>
                <a:off x="1764850" y="3546285"/>
                <a:ext cx="108000" cy="108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755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2-bosqich.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>
                <a:solidFill>
                  <a:srgbClr val="003F82"/>
                </a:solidFill>
                <a:latin typeface="+mn-lt"/>
              </a:rPr>
              <a:t>(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zarur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bo'lsa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)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169582" y="1734998"/>
            <a:ext cx="680483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 err="1">
                <a:solidFill>
                  <a:srgbClr val="003F82"/>
                </a:solidFill>
                <a:latin typeface="+mn-lt"/>
              </a:rPr>
              <a:t>Prospektning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roli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ikki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tomonlama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-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bir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tomondan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chiqarilgan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sotishni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rag'batlantirish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ishlatiladi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ya'ni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u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ijobiy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ma'lumotlarni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aks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ettirishi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kerak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.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Boshqa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tomondan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kompaniya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haqidagi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barcha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ma'lumotlarni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shu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jumladan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xavf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omillarini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)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oshkor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qilish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rgbClr val="003F82"/>
                </a:solidFill>
                <a:latin typeface="+mn-lt"/>
              </a:rPr>
              <a:t>kerak</a:t>
            </a:r>
            <a:r>
              <a:rPr lang="en-GB" sz="2000" dirty="0">
                <a:solidFill>
                  <a:srgbClr val="003F82"/>
                </a:solidFill>
                <a:latin typeface="+mn-lt"/>
              </a:rPr>
              <a:t>.</a:t>
            </a:r>
            <a:endParaRPr lang="ru-RU" sz="2000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2482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133706"/>
            <a:ext cx="7213599" cy="70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Aktsiyalarni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turlari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ishlab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shartlari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797738" y="1172433"/>
            <a:ext cx="5548524" cy="3325139"/>
            <a:chOff x="1333502" y="1373169"/>
            <a:chExt cx="5907298" cy="4495069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333502" y="1373169"/>
              <a:ext cx="5907298" cy="4495069"/>
              <a:chOff x="1333502" y="1373169"/>
              <a:chExt cx="5907298" cy="4495069"/>
            </a:xfrm>
          </p:grpSpPr>
          <p:grpSp>
            <p:nvGrpSpPr>
              <p:cNvPr id="14" name="Группа 63"/>
              <p:cNvGrpSpPr/>
              <p:nvPr/>
            </p:nvGrpSpPr>
            <p:grpSpPr>
              <a:xfrm>
                <a:off x="1333502" y="1373169"/>
                <a:ext cx="2061144" cy="864000"/>
                <a:chOff x="7388627" y="3048000"/>
                <a:chExt cx="1526773" cy="1280160"/>
              </a:xfrm>
            </p:grpSpPr>
            <p:sp>
              <p:nvSpPr>
                <p:cNvPr id="33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FF9900">
                    <a:alpha val="60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34" name="Текст 3"/>
                <p:cNvSpPr txBox="1">
                  <a:spLocks/>
                </p:cNvSpPr>
                <p:nvPr/>
              </p:nvSpPr>
              <p:spPr>
                <a:xfrm>
                  <a:off x="7388627" y="3048000"/>
                  <a:ext cx="1524000" cy="1280160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uz-Latn-UZ" sz="2000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Yopiq</a:t>
                  </a:r>
                  <a:endParaRPr lang="en-GB" sz="2000" kern="0" dirty="0">
                    <a:solidFill>
                      <a:sysClr val="windowText" lastClr="000000"/>
                    </a:solidFill>
                    <a:latin typeface="+mj-lt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uz-Latn-UZ" sz="2000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Y</a:t>
                  </a:r>
                  <a:r>
                    <a:rPr lang="en-GB" sz="2000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AJ</a:t>
                  </a:r>
                  <a:endParaRPr lang="ru-RU" sz="2000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5" name="Группа 72"/>
              <p:cNvGrpSpPr/>
              <p:nvPr/>
            </p:nvGrpSpPr>
            <p:grpSpPr>
              <a:xfrm>
                <a:off x="5181600" y="1373169"/>
                <a:ext cx="2059200" cy="864000"/>
                <a:chOff x="7391400" y="3048000"/>
                <a:chExt cx="1524000" cy="1066800"/>
              </a:xfrm>
            </p:grpSpPr>
            <p:sp>
              <p:nvSpPr>
                <p:cNvPr id="31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066800"/>
                </a:xfrm>
                <a:prstGeom prst="rect">
                  <a:avLst/>
                </a:prstGeom>
                <a:solidFill>
                  <a:srgbClr val="00B0F0">
                    <a:alpha val="57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32" name="Текст 3"/>
                <p:cNvSpPr txBox="1">
                  <a:spLocks/>
                </p:cNvSpPr>
                <p:nvPr/>
              </p:nvSpPr>
              <p:spPr>
                <a:xfrm>
                  <a:off x="7391400" y="3251987"/>
                  <a:ext cx="1524000" cy="762000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uz-Latn-UZ" sz="2000" kern="0" dirty="0" smtClean="0">
                      <a:solidFill>
                        <a:sysClr val="windowText" lastClr="000000"/>
                      </a:solidFill>
                      <a:latin typeface="+mj-lt"/>
                    </a:rPr>
                    <a:t>Ommaviy OAJ</a:t>
                  </a:r>
                  <a:endParaRPr lang="ru-RU" sz="2000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1498200" y="2696526"/>
                <a:ext cx="1728000" cy="820575"/>
                <a:chOff x="3638017" y="1694025"/>
                <a:chExt cx="1728000" cy="1066800"/>
              </a:xfrm>
            </p:grpSpPr>
            <p:sp>
              <p:nvSpPr>
                <p:cNvPr id="29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3638017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00CC00">
                    <a:alpha val="2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30" name="Текст 3"/>
                <p:cNvSpPr txBox="1">
                  <a:spLocks/>
                </p:cNvSpPr>
                <p:nvPr/>
              </p:nvSpPr>
              <p:spPr>
                <a:xfrm>
                  <a:off x="3638017" y="1800933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400" kern="0" dirty="0" err="1" smtClean="0">
                      <a:solidFill>
                        <a:srgbClr val="000000"/>
                      </a:solidFill>
                    </a:rPr>
                    <a:t>Yopiq</a:t>
                  </a:r>
                  <a:r>
                    <a:rPr lang="en-GB" sz="1400" kern="0" dirty="0" smtClean="0">
                      <a:solidFill>
                        <a:srgbClr val="000000"/>
                      </a:solidFill>
                    </a:rPr>
                    <a:t> </a:t>
                  </a:r>
                  <a:r>
                    <a:rPr lang="en-GB" sz="1400" kern="0" dirty="0" err="1">
                      <a:solidFill>
                        <a:srgbClr val="000000"/>
                      </a:solidFill>
                    </a:rPr>
                    <a:t>joylashtirish</a:t>
                  </a:r>
                  <a:endParaRPr lang="ru-RU" sz="1400" kern="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5313158" y="2690839"/>
                <a:ext cx="1728000" cy="820575"/>
                <a:chOff x="3638017" y="1694025"/>
                <a:chExt cx="1728000" cy="1066800"/>
              </a:xfrm>
            </p:grpSpPr>
            <p:sp>
              <p:nvSpPr>
                <p:cNvPr id="27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3638017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00CC00">
                    <a:alpha val="2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28" name="Текст 3"/>
                <p:cNvSpPr txBox="1">
                  <a:spLocks/>
                </p:cNvSpPr>
                <p:nvPr/>
              </p:nvSpPr>
              <p:spPr>
                <a:xfrm>
                  <a:off x="3638017" y="1772766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1400" kern="0" dirty="0" err="1">
                      <a:solidFill>
                        <a:srgbClr val="000000"/>
                      </a:solidFill>
                    </a:rPr>
                    <a:t>Ochiq</a:t>
                  </a:r>
                  <a:r>
                    <a:rPr lang="en-GB" sz="1400" kern="0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en-GB" sz="1400" kern="0" dirty="0" err="1" smtClean="0">
                      <a:solidFill>
                        <a:srgbClr val="000000"/>
                      </a:solidFill>
                    </a:rPr>
                    <a:t>joylas</a:t>
                  </a:r>
                  <a:r>
                    <a:rPr lang="uz-Latn-UZ" sz="1400" kern="0" dirty="0" smtClean="0">
                      <a:solidFill>
                        <a:srgbClr val="000000"/>
                      </a:solidFill>
                    </a:rPr>
                    <a:t>htirish</a:t>
                  </a:r>
                  <a:endParaRPr lang="ru-RU" sz="1400" kern="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8" name="Группа 17"/>
              <p:cNvGrpSpPr/>
              <p:nvPr/>
            </p:nvGrpSpPr>
            <p:grpSpPr>
              <a:xfrm>
                <a:off x="4272158" y="3891700"/>
                <a:ext cx="1728000" cy="814888"/>
                <a:chOff x="1323805" y="1694025"/>
                <a:chExt cx="1728000" cy="1066800"/>
              </a:xfrm>
            </p:grpSpPr>
            <p:sp>
              <p:nvSpPr>
                <p:cNvPr id="25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1323805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CCCCFF">
                    <a:alpha val="6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26" name="Текст 3"/>
                <p:cNvSpPr txBox="1">
                  <a:spLocks/>
                </p:cNvSpPr>
                <p:nvPr/>
              </p:nvSpPr>
              <p:spPr>
                <a:xfrm>
                  <a:off x="1323805" y="1808324"/>
                  <a:ext cx="1728000" cy="838200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algn="ctr" eaLnBrk="1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300" kern="0" dirty="0" err="1">
                      <a:solidFill>
                        <a:srgbClr val="000000"/>
                      </a:solidFill>
                    </a:rPr>
                    <a:t>Ishtirokchilar</a:t>
                  </a:r>
                  <a:r>
                    <a:rPr lang="en-GB" sz="1300" kern="0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en-GB" sz="1300" kern="0" dirty="0" err="1">
                      <a:solidFill>
                        <a:srgbClr val="000000"/>
                      </a:solidFill>
                    </a:rPr>
                    <a:t>soni</a:t>
                  </a:r>
                  <a:r>
                    <a:rPr lang="en-GB" sz="1300" kern="0" dirty="0">
                      <a:solidFill>
                        <a:srgbClr val="000000"/>
                      </a:solidFill>
                    </a:rPr>
                    <a:t> 500 </a:t>
                  </a:r>
                  <a:r>
                    <a:rPr lang="en-GB" sz="1300" kern="0" dirty="0" err="1">
                      <a:solidFill>
                        <a:srgbClr val="000000"/>
                      </a:solidFill>
                    </a:rPr>
                    <a:t>dan</a:t>
                  </a:r>
                  <a:r>
                    <a:rPr lang="en-GB" sz="1300" kern="0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en-GB" sz="1300" kern="0" dirty="0" err="1">
                      <a:solidFill>
                        <a:srgbClr val="000000"/>
                      </a:solidFill>
                    </a:rPr>
                    <a:t>ortiq</a:t>
                  </a:r>
                  <a:endParaRPr lang="ru-RU" sz="1300" kern="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9" name="Группа 18"/>
              <p:cNvGrpSpPr/>
              <p:nvPr/>
            </p:nvGrpSpPr>
            <p:grpSpPr>
              <a:xfrm>
                <a:off x="5347200" y="5045916"/>
                <a:ext cx="1728000" cy="822322"/>
                <a:chOff x="3638017" y="1691754"/>
                <a:chExt cx="1728000" cy="1069071"/>
              </a:xfrm>
            </p:grpSpPr>
            <p:sp>
              <p:nvSpPr>
                <p:cNvPr id="23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3638017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FF0000">
                    <a:alpha val="2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24" name="Текст 3"/>
                <p:cNvSpPr txBox="1">
                  <a:spLocks/>
                </p:cNvSpPr>
                <p:nvPr/>
              </p:nvSpPr>
              <p:spPr>
                <a:xfrm>
                  <a:off x="3638017" y="1691754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uz-Latn-UZ" sz="1600" kern="0" dirty="0">
                      <a:solidFill>
                        <a:srgbClr val="000000"/>
                      </a:solidFill>
                    </a:rPr>
                    <a:t>Emissiya Prospekt</a:t>
                  </a:r>
                  <a:endParaRPr lang="ru-RU" sz="1600" kern="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1498200" y="5014337"/>
                <a:ext cx="1728000" cy="820575"/>
                <a:chOff x="3638017" y="1694025"/>
                <a:chExt cx="1728000" cy="1066800"/>
              </a:xfrm>
            </p:grpSpPr>
            <p:sp>
              <p:nvSpPr>
                <p:cNvPr id="21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3638017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FF0000">
                    <a:alpha val="2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22" name="Текст 3"/>
                <p:cNvSpPr txBox="1">
                  <a:spLocks/>
                </p:cNvSpPr>
                <p:nvPr/>
              </p:nvSpPr>
              <p:spPr>
                <a:xfrm>
                  <a:off x="3638017" y="1737349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sz="1600" kern="0" dirty="0" err="1">
                      <a:solidFill>
                        <a:srgbClr val="000000"/>
                      </a:solidFill>
                    </a:rPr>
                    <a:t>Chiqarish</a:t>
                  </a:r>
                  <a:r>
                    <a:rPr lang="en-GB" sz="1600" kern="0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en-GB" sz="1600" kern="0" dirty="0" err="1">
                      <a:solidFill>
                        <a:srgbClr val="000000"/>
                      </a:solidFill>
                    </a:rPr>
                    <a:t>shartlari</a:t>
                  </a:r>
                  <a:endParaRPr lang="ru-RU" sz="1600" kern="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Группа 5"/>
            <p:cNvGrpSpPr/>
            <p:nvPr/>
          </p:nvGrpSpPr>
          <p:grpSpPr>
            <a:xfrm>
              <a:off x="2362200" y="2237169"/>
              <a:ext cx="3849000" cy="2812932"/>
              <a:chOff x="2362200" y="2237169"/>
              <a:chExt cx="3849000" cy="2812932"/>
            </a:xfrm>
          </p:grpSpPr>
          <p:cxnSp>
            <p:nvCxnSpPr>
              <p:cNvPr id="7" name="Прямая со стрелкой 6"/>
              <p:cNvCxnSpPr>
                <a:stCxn id="33" idx="2"/>
                <a:endCxn id="29" idx="0"/>
              </p:cNvCxnSpPr>
              <p:nvPr/>
            </p:nvCxnSpPr>
            <p:spPr bwMode="auto">
              <a:xfrm flipH="1">
                <a:off x="2362200" y="2237169"/>
                <a:ext cx="3743" cy="459357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8" name="Прямая со стрелкой 7"/>
              <p:cNvCxnSpPr/>
              <p:nvPr/>
            </p:nvCxnSpPr>
            <p:spPr bwMode="auto">
              <a:xfrm>
                <a:off x="6211200" y="2237169"/>
                <a:ext cx="0" cy="433111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9" name="Прямая со стрелкой 8"/>
              <p:cNvCxnSpPr>
                <a:stCxn id="31" idx="2"/>
                <a:endCxn id="29" idx="3"/>
              </p:cNvCxnSpPr>
              <p:nvPr/>
            </p:nvCxnSpPr>
            <p:spPr bwMode="auto">
              <a:xfrm flipH="1">
                <a:off x="3226200" y="2237169"/>
                <a:ext cx="2985000" cy="86964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0" name="Прямая со стрелкой 9"/>
              <p:cNvCxnSpPr>
                <a:stCxn id="29" idx="3"/>
              </p:cNvCxnSpPr>
              <p:nvPr/>
            </p:nvCxnSpPr>
            <p:spPr bwMode="auto">
              <a:xfrm>
                <a:off x="3226200" y="3106814"/>
                <a:ext cx="1045958" cy="784886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1" name="Прямая со стрелкой 10"/>
              <p:cNvCxnSpPr>
                <a:endCxn id="23" idx="0"/>
              </p:cNvCxnSpPr>
              <p:nvPr/>
            </p:nvCxnSpPr>
            <p:spPr bwMode="auto">
              <a:xfrm>
                <a:off x="6211200" y="3508976"/>
                <a:ext cx="0" cy="1538687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2" name="Прямая со стрелкой 11"/>
              <p:cNvCxnSpPr/>
              <p:nvPr/>
            </p:nvCxnSpPr>
            <p:spPr bwMode="auto">
              <a:xfrm>
                <a:off x="2365943" y="3511414"/>
                <a:ext cx="0" cy="1538687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3" name="Прямая со стрелкой 12"/>
              <p:cNvCxnSpPr>
                <a:endCxn id="23" idx="0"/>
              </p:cNvCxnSpPr>
              <p:nvPr/>
            </p:nvCxnSpPr>
            <p:spPr bwMode="auto">
              <a:xfrm>
                <a:off x="5638800" y="4706588"/>
                <a:ext cx="572400" cy="34107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" name="TextBox 2"/>
          <p:cNvSpPr txBox="1"/>
          <p:nvPr/>
        </p:nvSpPr>
        <p:spPr>
          <a:xfrm rot="20822143">
            <a:off x="3920628" y="1522902"/>
            <a:ext cx="13027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err="1"/>
              <a:t>Emissiyaning</a:t>
            </a:r>
            <a:r>
              <a:rPr lang="en-GB" sz="900" dirty="0"/>
              <a:t> </a:t>
            </a:r>
            <a:r>
              <a:rPr lang="en-GB" sz="900" dirty="0" err="1"/>
              <a:t>umumiy</a:t>
            </a:r>
            <a:r>
              <a:rPr lang="en-GB" sz="900" dirty="0"/>
              <a:t> </a:t>
            </a:r>
            <a:r>
              <a:rPr lang="en-GB" sz="900" dirty="0" err="1"/>
              <a:t>miqdori</a:t>
            </a:r>
            <a:r>
              <a:rPr lang="en-GB" sz="900" dirty="0"/>
              <a:t> 500 000 BRV </a:t>
            </a:r>
            <a:r>
              <a:rPr lang="en-GB" sz="900" dirty="0" err="1"/>
              <a:t>dan</a:t>
            </a:r>
            <a:r>
              <a:rPr lang="en-GB" sz="900" dirty="0"/>
              <a:t> </a:t>
            </a:r>
            <a:r>
              <a:rPr lang="en-GB" sz="900" dirty="0" err="1"/>
              <a:t>oshmaydi</a:t>
            </a:r>
            <a:endParaRPr lang="ru-RU" sz="900" dirty="0"/>
          </a:p>
        </p:txBody>
      </p:sp>
      <p:sp>
        <p:nvSpPr>
          <p:cNvPr id="14336" name="TextBox 14335"/>
          <p:cNvSpPr txBox="1"/>
          <p:nvPr/>
        </p:nvSpPr>
        <p:spPr>
          <a:xfrm>
            <a:off x="965201" y="3035467"/>
            <a:ext cx="16501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err="1"/>
              <a:t>Emissiyaning</a:t>
            </a:r>
            <a:r>
              <a:rPr lang="en-GB" sz="900" dirty="0"/>
              <a:t> </a:t>
            </a:r>
            <a:r>
              <a:rPr lang="en-GB" sz="900" dirty="0" err="1"/>
              <a:t>umumiy</a:t>
            </a:r>
            <a:r>
              <a:rPr lang="en-GB" sz="900" dirty="0"/>
              <a:t> </a:t>
            </a:r>
            <a:r>
              <a:rPr lang="en-GB" sz="900" dirty="0" err="1"/>
              <a:t>miqdori</a:t>
            </a:r>
            <a:r>
              <a:rPr lang="en-GB" sz="900" dirty="0"/>
              <a:t> 100 000 BRV </a:t>
            </a:r>
            <a:r>
              <a:rPr lang="en-GB" sz="900" dirty="0" err="1"/>
              <a:t>dan</a:t>
            </a:r>
            <a:r>
              <a:rPr lang="en-GB" sz="900" dirty="0"/>
              <a:t> </a:t>
            </a:r>
            <a:r>
              <a:rPr lang="en-GB" sz="900" dirty="0" err="1"/>
              <a:t>oshmaydi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162573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42875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Takrorlash</a:t>
            </a:r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uchun</a:t>
            </a:r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54107" y="898061"/>
            <a:ext cx="56043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3F82"/>
                </a:solidFill>
                <a:latin typeface="Myriad Pro"/>
              </a:rPr>
              <a:t>1.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Korporativ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obligatsiyalarni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chiqarish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to'g'risida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qonunga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ko'ra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kim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qaror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qiladi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javobni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"+"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belgisi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belgilang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040455"/>
              </p:ext>
            </p:extLst>
          </p:nvPr>
        </p:nvGraphicFramePr>
        <p:xfrm>
          <a:off x="364310" y="1729058"/>
          <a:ext cx="4537299" cy="11580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03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36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0714">
                <a:tc>
                  <a:txBody>
                    <a:bodyPr/>
                    <a:lstStyle/>
                    <a:p>
                      <a:r>
                        <a:rPr lang="en-GB" sz="1300" b="0" dirty="0" err="1" smtClean="0"/>
                        <a:t>Aksiyadorlar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yig'ilishi</a:t>
                      </a:r>
                      <a:endParaRPr lang="ru-RU" sz="1300" b="0" dirty="0"/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2248">
                <a:tc>
                  <a:txBody>
                    <a:bodyPr/>
                    <a:lstStyle/>
                    <a:p>
                      <a:r>
                        <a:rPr lang="en-GB" sz="1300" b="0" dirty="0" err="1" smtClean="0"/>
                        <a:t>Direktorlar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kengashi</a:t>
                      </a:r>
                      <a:endParaRPr lang="ru-RU" sz="1300" b="0" dirty="0"/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312">
                <a:tc>
                  <a:txBody>
                    <a:bodyPr/>
                    <a:lstStyle/>
                    <a:p>
                      <a:r>
                        <a:rPr lang="en-GB" sz="1300" b="0" dirty="0" err="1" smtClean="0"/>
                        <a:t>Aksiyadorlik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jamiyati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boshqaruvi</a:t>
                      </a:r>
                      <a:endParaRPr lang="ru-RU" sz="1300" b="0" dirty="0"/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814">
                <a:tc>
                  <a:txBody>
                    <a:bodyPr/>
                    <a:lstStyle/>
                    <a:p>
                      <a:r>
                        <a:rPr lang="en-GB" sz="1300" b="0" dirty="0" smtClean="0"/>
                        <a:t>Bosh </a:t>
                      </a:r>
                      <a:r>
                        <a:rPr lang="en-GB" sz="1300" b="0" dirty="0" err="1" smtClean="0"/>
                        <a:t>direktor</a:t>
                      </a:r>
                      <a:endParaRPr lang="ru-RU" sz="1300" b="0" dirty="0"/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54107" y="2908300"/>
            <a:ext cx="56043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solidFill>
                  <a:srgbClr val="003F82"/>
                </a:solidFill>
                <a:latin typeface="Myriad Pro"/>
              </a:rPr>
              <a:t>2.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Nima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uchun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 smtClean="0">
                <a:solidFill>
                  <a:srgbClr val="003F82"/>
                </a:solidFill>
                <a:latin typeface="Myriad Pro"/>
              </a:rPr>
              <a:t>Yopiq</a:t>
            </a:r>
            <a:r>
              <a:rPr lang="en-GB" sz="1600" dirty="0" smtClean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aksiyadorlik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jamiyati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smtClean="0">
                <a:solidFill>
                  <a:srgbClr val="003F82"/>
                </a:solidFill>
                <a:latin typeface="Myriad Pro"/>
              </a:rPr>
              <a:t>(YAJ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)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faqat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aktsiyalarni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xususiy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joylashtirishni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amalga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oshirish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huquqiga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ega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To'g'ri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javobni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"+"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belgisi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bilan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belgilang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209052"/>
              </p:ext>
            </p:extLst>
          </p:nvPr>
        </p:nvGraphicFramePr>
        <p:xfrm>
          <a:off x="364310" y="3764968"/>
          <a:ext cx="5090192" cy="8685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324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0714">
                <a:tc>
                  <a:txBody>
                    <a:bodyPr/>
                    <a:lstStyle/>
                    <a:p>
                      <a:r>
                        <a:rPr lang="en-GB" sz="1300" b="0" dirty="0" err="1" smtClean="0"/>
                        <a:t>Chunki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davlat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YAJlar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aksiyadorlari</a:t>
                      </a:r>
                      <a:r>
                        <a:rPr lang="en-GB" sz="1300" b="0" baseline="0" dirty="0" smtClean="0"/>
                        <a:t> </a:t>
                      </a:r>
                      <a:r>
                        <a:rPr lang="en-GB" sz="1300" b="0" dirty="0" err="1" smtClean="0"/>
                        <a:t>sonini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cheklaydi</a:t>
                      </a:r>
                      <a:endParaRPr lang="ru-RU" sz="1300" b="0" dirty="0"/>
                    </a:p>
                  </a:txBody>
                  <a:tcPr marL="91430" marR="91430" marT="45699" marB="45699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2248">
                <a:tc>
                  <a:txBody>
                    <a:bodyPr/>
                    <a:lstStyle/>
                    <a:p>
                      <a:r>
                        <a:rPr lang="en-GB" sz="1300" b="0" dirty="0" err="1" smtClean="0"/>
                        <a:t>Chunki</a:t>
                      </a:r>
                      <a:r>
                        <a:rPr lang="en-GB" sz="1300" b="0" dirty="0" smtClean="0"/>
                        <a:t> </a:t>
                      </a:r>
                      <a:r>
                        <a:rPr lang="en-GB" sz="1300" b="0" dirty="0" err="1" smtClean="0"/>
                        <a:t>bu</a:t>
                      </a:r>
                      <a:r>
                        <a:rPr lang="en-GB" sz="1300" b="0" dirty="0" smtClean="0"/>
                        <a:t> YAJ</a:t>
                      </a:r>
                      <a:endParaRPr lang="ru-RU" sz="1300" b="0" dirty="0"/>
                    </a:p>
                  </a:txBody>
                  <a:tcPr marL="91430" marR="91430" marT="45699" marB="45699"/>
                </a:tc>
                <a:tc>
                  <a:txBody>
                    <a:bodyPr/>
                    <a:lstStyle/>
                    <a:p>
                      <a:endParaRPr lang="ru-RU" sz="1300" b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312">
                <a:tc>
                  <a:txBody>
                    <a:bodyPr/>
                    <a:lstStyle/>
                    <a:p>
                      <a:r>
                        <a:rPr lang="sv-SE" sz="1300" b="0" dirty="0" smtClean="0"/>
                        <a:t>Chunki YAJ aktsiyalari birjada aylanmaydi</a:t>
                      </a:r>
                      <a:endParaRPr lang="ru-RU" sz="1300" b="0" dirty="0"/>
                    </a:p>
                  </a:txBody>
                  <a:tcPr marL="91430" marR="91430" marT="45699" marB="45699"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836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Axborotni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oshkor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qilishni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ro'yxatdan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o'tkazish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24871" y="995270"/>
            <a:ext cx="4748327" cy="2773445"/>
            <a:chOff x="1638461" y="1232552"/>
            <a:chExt cx="4748327" cy="3739067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3959780" y="1232552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2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3959780" y="458062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8</a:t>
              </a:r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6290071" y="4598178"/>
              <a:ext cx="9671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9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1638461" y="4598178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7</a:t>
              </a: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1646356" y="2921871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 Narrow" pitchFamily="34" charset="0"/>
                </a:rPr>
                <a:t>6</a:t>
              </a:r>
            </a:p>
          </p:txBody>
        </p: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4009805" y="2908205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5</a:t>
              </a:r>
            </a:p>
          </p:txBody>
        </p:sp>
        <p:sp>
          <p:nvSpPr>
            <p:cNvPr id="54" name="Rectangle 14"/>
            <p:cNvSpPr>
              <a:spLocks noChangeArrowheads="1"/>
            </p:cNvSpPr>
            <p:nvPr/>
          </p:nvSpPr>
          <p:spPr bwMode="auto">
            <a:xfrm>
              <a:off x="6261157" y="2936994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4</a:t>
              </a: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6239824" y="125253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3</a:t>
              </a:r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645568" y="1232552"/>
              <a:ext cx="104044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</a:rPr>
                <a:t>1</a:t>
              </a:r>
              <a:endParaRPr kumimoji="0" lang="ru-RU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318282" y="1302575"/>
            <a:ext cx="6349112" cy="3286307"/>
            <a:chOff x="828067" y="1524000"/>
            <a:chExt cx="6349112" cy="4430491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833590" y="1524000"/>
              <a:ext cx="1728788" cy="1066800"/>
              <a:chOff x="7391400" y="3048000"/>
              <a:chExt cx="1524695" cy="1066800"/>
            </a:xfrm>
          </p:grpSpPr>
          <p:sp>
            <p:nvSpPr>
              <p:cNvPr id="4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70C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7" name="Текст 3"/>
              <p:cNvSpPr txBox="1">
                <a:spLocks/>
              </p:cNvSpPr>
              <p:nvPr/>
            </p:nvSpPr>
            <p:spPr>
              <a:xfrm>
                <a:off x="7392095" y="3169442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200" kern="0" dirty="0" err="1">
                    <a:solidFill>
                      <a:srgbClr val="000000"/>
                    </a:solidFill>
                  </a:rPr>
                  <a:t>Qimmatli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qog'ozlarni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chiqarish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to'g'risida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qaror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qabul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qilish</a:t>
                </a:r>
                <a:endParaRPr lang="ru-RU" sz="1200" kern="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3147802" y="1524000"/>
              <a:ext cx="1728000" cy="1069977"/>
              <a:chOff x="7391400" y="3048000"/>
              <a:chExt cx="1524000" cy="1069977"/>
            </a:xfrm>
          </p:grpSpPr>
          <p:sp>
            <p:nvSpPr>
              <p:cNvPr id="4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B05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5" name="Текст 3"/>
              <p:cNvSpPr txBox="1">
                <a:spLocks/>
              </p:cNvSpPr>
              <p:nvPr/>
            </p:nvSpPr>
            <p:spPr>
              <a:xfrm>
                <a:off x="7391400" y="3279776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/>
                  <a:t>Prospektni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tayyorlash</a:t>
                </a:r>
                <a:endParaRPr lang="ru-RU" sz="1200" kern="0" dirty="0"/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5435144" y="1527176"/>
              <a:ext cx="1728000" cy="1066800"/>
              <a:chOff x="7379732" y="3048000"/>
              <a:chExt cx="1535668" cy="1066800"/>
            </a:xfrm>
          </p:grpSpPr>
          <p:sp>
            <p:nvSpPr>
              <p:cNvPr id="4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7379732" y="3190309"/>
                <a:ext cx="1524000" cy="888575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 err="1"/>
                  <a:t>Emissiya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prospektini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davlat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ro'yxatidan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o'tkazish</a:t>
                </a:r>
                <a:endParaRPr lang="ru-RU" sz="1200" b="1" kern="0" dirty="0"/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5441709" y="4872816"/>
              <a:ext cx="1735470" cy="1066800"/>
              <a:chOff x="7384814" y="3048000"/>
              <a:chExt cx="1530588" cy="1066800"/>
            </a:xfrm>
          </p:grpSpPr>
          <p:sp>
            <p:nvSpPr>
              <p:cNvPr id="40" name="AutoShape 32"/>
              <p:cNvSpPr>
                <a:spLocks noChangeArrowheads="1"/>
              </p:cNvSpPr>
              <p:nvPr/>
            </p:nvSpPr>
            <p:spPr bwMode="invGray">
              <a:xfrm>
                <a:off x="7391402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1" name="Текст 3"/>
              <p:cNvSpPr txBox="1">
                <a:spLocks/>
              </p:cNvSpPr>
              <p:nvPr/>
            </p:nvSpPr>
            <p:spPr>
              <a:xfrm>
                <a:off x="7384814" y="3188692"/>
                <a:ext cx="1524000" cy="9144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AJ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Ustaviga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o'zgartirishlar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(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aktsiyalar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uchun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833590" y="3218468"/>
              <a:ext cx="1728788" cy="1066800"/>
              <a:chOff x="7391400" y="3048000"/>
              <a:chExt cx="1524695" cy="1066800"/>
            </a:xfrm>
          </p:grpSpPr>
          <p:sp>
            <p:nvSpPr>
              <p:cNvPr id="38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9" name="Текст 3"/>
              <p:cNvSpPr txBox="1">
                <a:spLocks/>
              </p:cNvSpPr>
              <p:nvPr/>
            </p:nvSpPr>
            <p:spPr>
              <a:xfrm>
                <a:off x="7392095" y="3265375"/>
                <a:ext cx="1524000" cy="780067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Qimmatli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qog'ozlarni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joylashtirish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3134017" y="3211632"/>
              <a:ext cx="1741787" cy="1066800"/>
              <a:chOff x="7379241" y="3048000"/>
              <a:chExt cx="1536159" cy="1066800"/>
            </a:xfrm>
          </p:grpSpPr>
          <p:sp>
            <p:nvSpPr>
              <p:cNvPr id="3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7" name="Текст 3"/>
              <p:cNvSpPr txBox="1">
                <a:spLocks/>
              </p:cNvSpPr>
              <p:nvPr/>
            </p:nvSpPr>
            <p:spPr>
              <a:xfrm>
                <a:off x="7379241" y="316229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dirty="0" err="1">
                    <a:cs typeface="Arial" charset="0"/>
                  </a:rPr>
                  <a:t>Prospektni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oshkor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qilish</a:t>
                </a:r>
                <a:endParaRPr lang="ru-RU" sz="1200" b="1" dirty="0">
                  <a:cs typeface="Arial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441708" y="3211632"/>
              <a:ext cx="1728000" cy="1066800"/>
              <a:chOff x="7391400" y="3048000"/>
              <a:chExt cx="1524000" cy="1066800"/>
            </a:xfrm>
          </p:grpSpPr>
          <p:sp>
            <p:nvSpPr>
              <p:cNvPr id="3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5" name="Текст 3"/>
              <p:cNvSpPr txBox="1">
                <a:spLocks/>
              </p:cNvSpPr>
              <p:nvPr/>
            </p:nvSpPr>
            <p:spPr>
              <a:xfrm>
                <a:off x="7391400" y="311832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dirty="0" err="1">
                    <a:cs typeface="Arial" charset="0"/>
                  </a:rPr>
                  <a:t>Qimmatli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qog'ozlar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sertifikatlarini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ishlab</a:t>
                </a:r>
                <a:r>
                  <a:rPr lang="en-GB" sz="1200" b="1" dirty="0">
                    <a:cs typeface="Arial" charset="0"/>
                  </a:rPr>
                  <a:t> </a:t>
                </a:r>
                <a:r>
                  <a:rPr lang="en-GB" sz="1200" b="1" dirty="0" err="1">
                    <a:cs typeface="Arial" charset="0"/>
                  </a:rPr>
                  <a:t>chiqarish</a:t>
                </a:r>
                <a:endParaRPr lang="ru-RU" sz="1200" b="1" kern="0" dirty="0"/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828067" y="4876801"/>
              <a:ext cx="1728000" cy="1077690"/>
              <a:chOff x="7391400" y="3048000"/>
              <a:chExt cx="1524000" cy="1077690"/>
            </a:xfrm>
          </p:grpSpPr>
          <p:sp>
            <p:nvSpPr>
              <p:cNvPr id="3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3" name="Текст 3"/>
              <p:cNvSpPr txBox="1">
                <a:spLocks/>
              </p:cNvSpPr>
              <p:nvPr/>
            </p:nvSpPr>
            <p:spPr>
              <a:xfrm>
                <a:off x="7391400" y="328748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bo'yicha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hisobotni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rasmiylashtirish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3147802" y="4872816"/>
              <a:ext cx="1728000" cy="1066800"/>
              <a:chOff x="7391400" y="3048000"/>
              <a:chExt cx="1524000" cy="1066800"/>
            </a:xfrm>
          </p:grpSpPr>
          <p:sp>
            <p:nvSpPr>
              <p:cNvPr id="30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10000"/>
                </a:srgbClr>
              </a:solidFill>
              <a:ln w="12700" algn="ctr">
                <a:solidFill>
                  <a:srgbClr val="969696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1" name="Текст 3"/>
              <p:cNvSpPr txBox="1">
                <a:spLocks/>
              </p:cNvSpPr>
              <p:nvPr/>
            </p:nvSpPr>
            <p:spPr>
              <a:xfrm>
                <a:off x="7391400" y="3154184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Emissiya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natijalari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haqidagi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ma'lumotlarni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oshkor</a:t>
                </a:r>
                <a:r>
                  <a:rPr lang="en-GB" sz="1200" kern="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GB" sz="1200" kern="0" dirty="0" err="1">
                    <a:solidFill>
                      <a:schemeClr val="bg1">
                        <a:lumMod val="65000"/>
                      </a:schemeClr>
                    </a:solidFill>
                  </a:rPr>
                  <a:t>qilish</a:t>
                </a:r>
                <a:endParaRPr lang="ru-RU" sz="1200" b="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035032" y="1697045"/>
            <a:ext cx="6891460" cy="2518726"/>
            <a:chOff x="555450" y="2055811"/>
            <a:chExt cx="6891460" cy="3395664"/>
          </a:xfrm>
        </p:grpSpPr>
        <p:cxnSp>
          <p:nvCxnSpPr>
            <p:cNvPr id="8" name="AutoShape 39"/>
            <p:cNvCxnSpPr>
              <a:cxnSpLocks noChangeShapeType="1"/>
            </p:cNvCxnSpPr>
            <p:nvPr/>
          </p:nvCxnSpPr>
          <p:spPr bwMode="auto">
            <a:xfrm rot="10800000">
              <a:off x="2591078" y="2057400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AutoShape 39"/>
            <p:cNvCxnSpPr>
              <a:cxnSpLocks noChangeShapeType="1"/>
            </p:cNvCxnSpPr>
            <p:nvPr/>
          </p:nvCxnSpPr>
          <p:spPr bwMode="auto">
            <a:xfrm rot="10800000">
              <a:off x="4904259" y="2058988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AutoShape 39"/>
            <p:cNvCxnSpPr>
              <a:cxnSpLocks noChangeShapeType="1"/>
            </p:cNvCxnSpPr>
            <p:nvPr/>
          </p:nvCxnSpPr>
          <p:spPr bwMode="auto">
            <a:xfrm rot="10800000">
              <a:off x="2592617" y="3738066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triangle" w="med" len="lg"/>
            </a:ln>
          </p:spPr>
        </p:cxnSp>
        <p:cxnSp>
          <p:nvCxnSpPr>
            <p:cNvPr id="11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3739654"/>
              <a:ext cx="533408" cy="1588"/>
            </a:xfrm>
            <a:prstGeom prst="straightConnector1">
              <a:avLst/>
            </a:prstGeom>
            <a:ln>
              <a:headEnd type="none"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2" name="Группа 11"/>
            <p:cNvGrpSpPr/>
            <p:nvPr/>
          </p:nvGrpSpPr>
          <p:grpSpPr>
            <a:xfrm>
              <a:off x="7177176" y="2055811"/>
              <a:ext cx="269734" cy="1696057"/>
              <a:chOff x="7177176" y="2055811"/>
              <a:chExt cx="269734" cy="1696057"/>
            </a:xfrm>
          </p:grpSpPr>
          <p:sp>
            <p:nvSpPr>
              <p:cNvPr id="18" name="Line 31"/>
              <p:cNvSpPr>
                <a:spLocks noChangeShapeType="1"/>
              </p:cNvSpPr>
              <p:nvPr/>
            </p:nvSpPr>
            <p:spPr bwMode="auto">
              <a:xfrm flipH="1" flipV="1">
                <a:off x="7446910" y="2064542"/>
                <a:ext cx="0" cy="1687326"/>
              </a:xfrm>
              <a:prstGeom prst="line">
                <a:avLst/>
              </a:prstGeom>
              <a:ln>
                <a:headEnd/>
                <a:tailEnd type="non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square" lIns="90000" tIns="46800" rIns="90000" bIns="4680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9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77176" y="2055811"/>
                <a:ext cx="266704" cy="0"/>
              </a:xfrm>
              <a:prstGeom prst="straightConnector1">
                <a:avLst/>
              </a:prstGeom>
              <a:ln>
                <a:headEnd type="none"/>
                <a:tailEnd type="non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80206" y="3741243"/>
                <a:ext cx="266400" cy="0"/>
              </a:xfrm>
              <a:prstGeom prst="straightConnector1">
                <a:avLst/>
              </a:prstGeom>
              <a:ln>
                <a:headEnd type="none"/>
                <a:tailEnd type="triangl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 flipH="1" flipV="1">
              <a:off x="555450" y="3736966"/>
              <a:ext cx="0" cy="1687326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/>
              <a:tailEnd type="none" w="med" len="lg"/>
            </a:ln>
          </p:spPr>
          <p:txBody>
            <a:bodyPr wrap="square"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AutoShape 39"/>
            <p:cNvCxnSpPr>
              <a:cxnSpLocks noChangeShapeType="1"/>
            </p:cNvCxnSpPr>
            <p:nvPr/>
          </p:nvCxnSpPr>
          <p:spPr bwMode="auto">
            <a:xfrm flipH="1">
              <a:off x="559990" y="3728235"/>
              <a:ext cx="2736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lg"/>
            </a:ln>
          </p:spPr>
        </p:cxnSp>
        <p:cxnSp>
          <p:nvCxnSpPr>
            <p:cNvPr id="15" name="AutoShape 39"/>
            <p:cNvCxnSpPr>
              <a:cxnSpLocks noChangeShapeType="1"/>
            </p:cNvCxnSpPr>
            <p:nvPr/>
          </p:nvCxnSpPr>
          <p:spPr bwMode="auto">
            <a:xfrm flipH="1">
              <a:off x="555450" y="5413667"/>
              <a:ext cx="26640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6" name="AutoShape 39"/>
            <p:cNvCxnSpPr>
              <a:cxnSpLocks noChangeShapeType="1"/>
            </p:cNvCxnSpPr>
            <p:nvPr/>
          </p:nvCxnSpPr>
          <p:spPr bwMode="auto">
            <a:xfrm rot="10800000">
              <a:off x="2600607" y="5448299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  <p:cxnSp>
          <p:nvCxnSpPr>
            <p:cNvPr id="17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5449887"/>
              <a:ext cx="533408" cy="158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triangle"/>
              <a:tailEnd type="none" w="med" len="lg"/>
            </a:ln>
          </p:spPr>
        </p:cxnSp>
      </p:grpSp>
    </p:spTree>
    <p:extLst>
      <p:ext uri="{BB962C8B-B14F-4D97-AF65-F5344CB8AC3E}">
        <p14:creationId xmlns:p14="http://schemas.microsoft.com/office/powerpoint/2010/main" val="2185583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793203" y="321469"/>
            <a:ext cx="7557594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bosqichlari</a:t>
            </a:r>
            <a:endParaRPr lang="en-GB" sz="2200" b="1" dirty="0">
              <a:solidFill>
                <a:srgbClr val="003F82"/>
              </a:solidFill>
              <a:latin typeface="+mn-lt"/>
            </a:endParaRPr>
          </a:p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anderrayterlar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24871" y="995270"/>
            <a:ext cx="4748327" cy="2773445"/>
            <a:chOff x="1638461" y="1232552"/>
            <a:chExt cx="4748327" cy="3739067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3959780" y="1232552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2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3959780" y="458062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8</a:t>
              </a:r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6290071" y="4598178"/>
              <a:ext cx="9671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9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1638461" y="4598178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7</a:t>
              </a: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1646356" y="2921871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6</a:t>
              </a:r>
            </a:p>
          </p:txBody>
        </p: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4009805" y="2908205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5</a:t>
              </a:r>
            </a:p>
          </p:txBody>
        </p:sp>
        <p:sp>
          <p:nvSpPr>
            <p:cNvPr id="54" name="Rectangle 14"/>
            <p:cNvSpPr>
              <a:spLocks noChangeArrowheads="1"/>
            </p:cNvSpPr>
            <p:nvPr/>
          </p:nvSpPr>
          <p:spPr bwMode="auto">
            <a:xfrm>
              <a:off x="6261157" y="2936994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4</a:t>
              </a: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6239824" y="1252539"/>
              <a:ext cx="105798" cy="373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itchFamily="34" charset="0"/>
                </a:rPr>
                <a:t>3</a:t>
              </a:r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645568" y="1232552"/>
              <a:ext cx="104044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</a:rPr>
                <a:t>1</a:t>
              </a:r>
              <a:endParaRPr kumimoji="0" lang="ru-RU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318282" y="1302575"/>
            <a:ext cx="6349112" cy="3286307"/>
            <a:chOff x="828067" y="1524000"/>
            <a:chExt cx="6349112" cy="4430491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833590" y="1524000"/>
              <a:ext cx="1728788" cy="1066800"/>
              <a:chOff x="7391400" y="3048000"/>
              <a:chExt cx="1524695" cy="1066800"/>
            </a:xfrm>
          </p:grpSpPr>
          <p:sp>
            <p:nvSpPr>
              <p:cNvPr id="4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70C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7" name="Текст 3"/>
              <p:cNvSpPr txBox="1">
                <a:spLocks/>
              </p:cNvSpPr>
              <p:nvPr/>
            </p:nvSpPr>
            <p:spPr>
              <a:xfrm>
                <a:off x="7392095" y="3169442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200" kern="0" dirty="0" err="1">
                    <a:solidFill>
                      <a:srgbClr val="000000"/>
                    </a:solidFill>
                  </a:rPr>
                  <a:t>Qimmatli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qog'ozlarni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chiqarish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to'g'risida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qaror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qabul</a:t>
                </a:r>
                <a:r>
                  <a:rPr lang="en-GB" sz="1200" kern="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kern="0" dirty="0" err="1">
                    <a:solidFill>
                      <a:srgbClr val="000000"/>
                    </a:solidFill>
                  </a:rPr>
                  <a:t>qilish</a:t>
                </a:r>
                <a:endParaRPr lang="ru-RU" sz="1200" kern="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3147802" y="1524000"/>
              <a:ext cx="1728000" cy="1069977"/>
              <a:chOff x="7391400" y="3048000"/>
              <a:chExt cx="1524000" cy="1069977"/>
            </a:xfrm>
          </p:grpSpPr>
          <p:sp>
            <p:nvSpPr>
              <p:cNvPr id="4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00B05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5" name="Текст 3"/>
              <p:cNvSpPr txBox="1">
                <a:spLocks/>
              </p:cNvSpPr>
              <p:nvPr/>
            </p:nvSpPr>
            <p:spPr>
              <a:xfrm>
                <a:off x="7391400" y="3279776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/>
                  <a:t>Prospektni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tayyorlash</a:t>
                </a:r>
                <a:endParaRPr lang="ru-RU" sz="1200" kern="0" dirty="0"/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5435144" y="1527176"/>
              <a:ext cx="1728000" cy="1066800"/>
              <a:chOff x="7379732" y="3048000"/>
              <a:chExt cx="1535668" cy="1066800"/>
            </a:xfrm>
          </p:grpSpPr>
          <p:sp>
            <p:nvSpPr>
              <p:cNvPr id="4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7379732" y="3190309"/>
                <a:ext cx="1524000" cy="888575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 dirty="0" err="1"/>
                  <a:t>Emissiya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prospektini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davlat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ro'yxatidan</a:t>
                </a:r>
                <a:r>
                  <a:rPr lang="en-GB" sz="1200" kern="0" dirty="0"/>
                  <a:t> </a:t>
                </a:r>
                <a:r>
                  <a:rPr lang="en-GB" sz="1200" kern="0" dirty="0" err="1"/>
                  <a:t>o'tkazish</a:t>
                </a:r>
                <a:endParaRPr lang="ru-RU" sz="1200" kern="0" dirty="0"/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5441709" y="4872816"/>
              <a:ext cx="1735470" cy="1066800"/>
              <a:chOff x="7384814" y="3048000"/>
              <a:chExt cx="1530588" cy="1066800"/>
            </a:xfrm>
          </p:grpSpPr>
          <p:sp>
            <p:nvSpPr>
              <p:cNvPr id="40" name="AutoShape 32"/>
              <p:cNvSpPr>
                <a:spLocks noChangeArrowheads="1"/>
              </p:cNvSpPr>
              <p:nvPr/>
            </p:nvSpPr>
            <p:spPr bwMode="invGray">
              <a:xfrm>
                <a:off x="7391402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1" name="Текст 3"/>
              <p:cNvSpPr txBox="1">
                <a:spLocks/>
              </p:cNvSpPr>
              <p:nvPr/>
            </p:nvSpPr>
            <p:spPr>
              <a:xfrm>
                <a:off x="7384814" y="3188692"/>
                <a:ext cx="1524000" cy="9144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/>
                  <a:t>AJ </a:t>
                </a:r>
                <a:r>
                  <a:rPr lang="en-GB" sz="1200" b="1" kern="0" dirty="0" err="1"/>
                  <a:t>Ustaviga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o'zgartirishlar</a:t>
                </a:r>
                <a:r>
                  <a:rPr lang="en-GB" sz="1200" b="1" kern="0" dirty="0"/>
                  <a:t> (</a:t>
                </a:r>
                <a:r>
                  <a:rPr lang="en-GB" sz="1200" b="1" kern="0" dirty="0" err="1"/>
                  <a:t>aktsiyalar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uchun</a:t>
                </a:r>
                <a:r>
                  <a:rPr lang="en-GB" sz="1200" b="1" kern="0" dirty="0"/>
                  <a:t>)</a:t>
                </a:r>
                <a:endParaRPr lang="ru-RU" sz="1200" b="1" kern="0" dirty="0"/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833590" y="3218468"/>
              <a:ext cx="1728788" cy="1066800"/>
              <a:chOff x="7391400" y="3048000"/>
              <a:chExt cx="1524695" cy="1066800"/>
            </a:xfrm>
          </p:grpSpPr>
          <p:sp>
            <p:nvSpPr>
              <p:cNvPr id="38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9" name="Текст 3"/>
              <p:cNvSpPr txBox="1">
                <a:spLocks/>
              </p:cNvSpPr>
              <p:nvPr/>
            </p:nvSpPr>
            <p:spPr>
              <a:xfrm>
                <a:off x="7392095" y="3265375"/>
                <a:ext cx="1524000" cy="780067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 err="1"/>
                  <a:t>Qimmatli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qog'ozlarni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joylashtirish</a:t>
                </a:r>
                <a:endParaRPr lang="ru-RU" sz="1200" b="1" kern="0" dirty="0"/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3134017" y="3211632"/>
              <a:ext cx="1741787" cy="1066800"/>
              <a:chOff x="7379241" y="3048000"/>
              <a:chExt cx="1536159" cy="1066800"/>
            </a:xfrm>
          </p:grpSpPr>
          <p:sp>
            <p:nvSpPr>
              <p:cNvPr id="36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7" name="Текст 3"/>
              <p:cNvSpPr txBox="1">
                <a:spLocks/>
              </p:cNvSpPr>
              <p:nvPr/>
            </p:nvSpPr>
            <p:spPr>
              <a:xfrm>
                <a:off x="7379241" y="316229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cs typeface="Arial" charset="0"/>
                  </a:rPr>
                  <a:t>Prospektni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oshkor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qilish</a:t>
                </a:r>
                <a:endParaRPr lang="ru-RU" sz="1200" dirty="0">
                  <a:cs typeface="Arial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441708" y="3211632"/>
              <a:ext cx="1728000" cy="1066800"/>
              <a:chOff x="7391400" y="3048000"/>
              <a:chExt cx="1524000" cy="1066800"/>
            </a:xfrm>
          </p:grpSpPr>
          <p:sp>
            <p:nvSpPr>
              <p:cNvPr id="34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0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5" name="Текст 3"/>
              <p:cNvSpPr txBox="1">
                <a:spLocks/>
              </p:cNvSpPr>
              <p:nvPr/>
            </p:nvSpPr>
            <p:spPr>
              <a:xfrm>
                <a:off x="7391400" y="311832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 err="1">
                    <a:cs typeface="Arial" charset="0"/>
                  </a:rPr>
                  <a:t>Qimmatli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qog'ozlar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sertifikatlarini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ishlab</a:t>
                </a:r>
                <a:r>
                  <a:rPr lang="en-GB" sz="1200" dirty="0">
                    <a:cs typeface="Arial" charset="0"/>
                  </a:rPr>
                  <a:t> </a:t>
                </a:r>
                <a:r>
                  <a:rPr lang="en-GB" sz="1200" dirty="0" err="1">
                    <a:cs typeface="Arial" charset="0"/>
                  </a:rPr>
                  <a:t>chiqarish</a:t>
                </a:r>
                <a:endParaRPr lang="ru-RU" sz="1200" kern="0" dirty="0"/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828067" y="4876801"/>
              <a:ext cx="1728000" cy="1077690"/>
              <a:chOff x="7391400" y="3048000"/>
              <a:chExt cx="1524000" cy="1077690"/>
            </a:xfrm>
          </p:grpSpPr>
          <p:sp>
            <p:nvSpPr>
              <p:cNvPr id="32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3" name="Текст 3"/>
              <p:cNvSpPr txBox="1">
                <a:spLocks/>
              </p:cNvSpPr>
              <p:nvPr/>
            </p:nvSpPr>
            <p:spPr>
              <a:xfrm>
                <a:off x="7391400" y="3287489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 err="1"/>
                  <a:t>Emissiya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natijalari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bo'yicha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hisobotni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rasmiylashtirish</a:t>
                </a:r>
                <a:endParaRPr lang="ru-RU" sz="1200" b="1" kern="0" dirty="0"/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3147802" y="4872816"/>
              <a:ext cx="1728000" cy="1066800"/>
              <a:chOff x="7391400" y="3048000"/>
              <a:chExt cx="1524000" cy="1066800"/>
            </a:xfrm>
          </p:grpSpPr>
          <p:sp>
            <p:nvSpPr>
              <p:cNvPr id="30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066800"/>
              </a:xfrm>
              <a:prstGeom prst="roundRect">
                <a:avLst>
                  <a:gd name="adj" fmla="val 6741"/>
                </a:avLst>
              </a:prstGeom>
              <a:solidFill>
                <a:srgbClr val="FFC000">
                  <a:alpha val="3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1" name="Текст 3"/>
              <p:cNvSpPr txBox="1">
                <a:spLocks/>
              </p:cNvSpPr>
              <p:nvPr/>
            </p:nvSpPr>
            <p:spPr>
              <a:xfrm>
                <a:off x="7391400" y="3154184"/>
                <a:ext cx="1524000" cy="8382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0" dirty="0" err="1"/>
                  <a:t>Emissiya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natijalari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haqidagi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ma'lumotlarni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oshkor</a:t>
                </a:r>
                <a:r>
                  <a:rPr lang="en-GB" sz="1200" b="1" kern="0" dirty="0"/>
                  <a:t> </a:t>
                </a:r>
                <a:r>
                  <a:rPr lang="en-GB" sz="1200" b="1" kern="0" dirty="0" err="1"/>
                  <a:t>qilish</a:t>
                </a:r>
                <a:endParaRPr lang="ru-RU" sz="1200" b="1" kern="0" dirty="0"/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1045665" y="1697045"/>
            <a:ext cx="6891460" cy="2518726"/>
            <a:chOff x="555450" y="2055811"/>
            <a:chExt cx="6891460" cy="3395664"/>
          </a:xfrm>
        </p:grpSpPr>
        <p:cxnSp>
          <p:nvCxnSpPr>
            <p:cNvPr id="8" name="AutoShape 39"/>
            <p:cNvCxnSpPr>
              <a:cxnSpLocks noChangeShapeType="1"/>
            </p:cNvCxnSpPr>
            <p:nvPr/>
          </p:nvCxnSpPr>
          <p:spPr bwMode="auto">
            <a:xfrm rot="10800000">
              <a:off x="2591078" y="2057400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AutoShape 39"/>
            <p:cNvCxnSpPr>
              <a:cxnSpLocks noChangeShapeType="1"/>
            </p:cNvCxnSpPr>
            <p:nvPr/>
          </p:nvCxnSpPr>
          <p:spPr bwMode="auto">
            <a:xfrm rot="10800000">
              <a:off x="4904259" y="2058988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AutoShape 39"/>
            <p:cNvCxnSpPr>
              <a:cxnSpLocks noChangeShapeType="1"/>
            </p:cNvCxnSpPr>
            <p:nvPr/>
          </p:nvCxnSpPr>
          <p:spPr bwMode="auto">
            <a:xfrm rot="10800000">
              <a:off x="2592617" y="3738066"/>
              <a:ext cx="533408" cy="1588"/>
            </a:xfrm>
            <a:prstGeom prst="straightConnector1">
              <a:avLst/>
            </a:prstGeom>
            <a:ln>
              <a:headEnd type="none"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3739654"/>
              <a:ext cx="533408" cy="1588"/>
            </a:xfrm>
            <a:prstGeom prst="straightConnector1">
              <a:avLst/>
            </a:prstGeom>
            <a:ln>
              <a:headEnd type="none"/>
              <a:tailEnd type="triangl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2" name="Группа 11"/>
            <p:cNvGrpSpPr/>
            <p:nvPr/>
          </p:nvGrpSpPr>
          <p:grpSpPr>
            <a:xfrm>
              <a:off x="7177176" y="2055811"/>
              <a:ext cx="269734" cy="1696057"/>
              <a:chOff x="7177176" y="2055811"/>
              <a:chExt cx="269734" cy="1696057"/>
            </a:xfrm>
          </p:grpSpPr>
          <p:sp>
            <p:nvSpPr>
              <p:cNvPr id="18" name="Line 31"/>
              <p:cNvSpPr>
                <a:spLocks noChangeShapeType="1"/>
              </p:cNvSpPr>
              <p:nvPr/>
            </p:nvSpPr>
            <p:spPr bwMode="auto">
              <a:xfrm flipH="1" flipV="1">
                <a:off x="7446910" y="2064542"/>
                <a:ext cx="0" cy="1687326"/>
              </a:xfrm>
              <a:prstGeom prst="line">
                <a:avLst/>
              </a:prstGeom>
              <a:ln>
                <a:headEnd/>
                <a:tailEnd type="non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square" lIns="90000" tIns="46800" rIns="90000" bIns="4680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9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77176" y="2055811"/>
                <a:ext cx="266704" cy="0"/>
              </a:xfrm>
              <a:prstGeom prst="straightConnector1">
                <a:avLst/>
              </a:prstGeom>
              <a:ln>
                <a:headEnd type="none"/>
                <a:tailEnd type="non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7180206" y="3741243"/>
                <a:ext cx="266400" cy="0"/>
              </a:xfrm>
              <a:prstGeom prst="straightConnector1">
                <a:avLst/>
              </a:prstGeom>
              <a:ln>
                <a:headEnd type="none"/>
                <a:tailEnd type="triangle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Line 31"/>
            <p:cNvSpPr>
              <a:spLocks noChangeShapeType="1"/>
            </p:cNvSpPr>
            <p:nvPr/>
          </p:nvSpPr>
          <p:spPr bwMode="auto">
            <a:xfrm flipH="1" flipV="1">
              <a:off x="555450" y="3736966"/>
              <a:ext cx="0" cy="1687326"/>
            </a:xfrm>
            <a:prstGeom prst="line">
              <a:avLst/>
            </a:prstGeom>
            <a:ln>
              <a:headEnd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square" lIns="90000" tIns="46800" rIns="90000" bIns="4680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AutoShape 39"/>
            <p:cNvCxnSpPr>
              <a:cxnSpLocks noChangeShapeType="1"/>
            </p:cNvCxnSpPr>
            <p:nvPr/>
          </p:nvCxnSpPr>
          <p:spPr bwMode="auto">
            <a:xfrm flipH="1">
              <a:off x="555450" y="3728235"/>
              <a:ext cx="278140" cy="0"/>
            </a:xfrm>
            <a:prstGeom prst="straightConnector1">
              <a:avLst/>
            </a:prstGeom>
            <a:ln>
              <a:headEnd type="non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AutoShape 39"/>
            <p:cNvCxnSpPr>
              <a:cxnSpLocks noChangeShapeType="1"/>
            </p:cNvCxnSpPr>
            <p:nvPr/>
          </p:nvCxnSpPr>
          <p:spPr bwMode="auto">
            <a:xfrm flipH="1">
              <a:off x="555450" y="5413667"/>
              <a:ext cx="266400" cy="0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AutoShape 39"/>
            <p:cNvCxnSpPr>
              <a:cxnSpLocks noChangeShapeType="1"/>
            </p:cNvCxnSpPr>
            <p:nvPr/>
          </p:nvCxnSpPr>
          <p:spPr bwMode="auto">
            <a:xfrm rot="10800000">
              <a:off x="2600607" y="5448299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AutoShape 39"/>
            <p:cNvCxnSpPr>
              <a:cxnSpLocks noChangeShapeType="1"/>
            </p:cNvCxnSpPr>
            <p:nvPr/>
          </p:nvCxnSpPr>
          <p:spPr bwMode="auto">
            <a:xfrm rot="10800000">
              <a:off x="4901736" y="5449887"/>
              <a:ext cx="533408" cy="1588"/>
            </a:xfrm>
            <a:prstGeom prst="straightConnector1">
              <a:avLst/>
            </a:prstGeom>
            <a:ln>
              <a:headEnd type="triangle"/>
              <a:tailEnd type="none" w="med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0816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20</a:t>
            </a:r>
            <a:r>
              <a:rPr lang="ru-RU" sz="2200" b="1" dirty="0" smtClean="0">
                <a:solidFill>
                  <a:srgbClr val="003F82"/>
                </a:solidFill>
                <a:latin typeface="+mn-lt"/>
              </a:rPr>
              <a:t>22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yilda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joylashtirilgan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hajmi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yirik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tashkilotchilar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40376"/>
              </p:ext>
            </p:extLst>
          </p:nvPr>
        </p:nvGraphicFramePr>
        <p:xfrm>
          <a:off x="1475333" y="1034593"/>
          <a:ext cx="6452843" cy="3849530"/>
        </p:xfrm>
        <a:graphic>
          <a:graphicData uri="http://schemas.openxmlformats.org/drawingml/2006/table">
            <a:tbl>
              <a:tblPr/>
              <a:tblGrid>
                <a:gridCol w="25626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31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84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8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Организатор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Joylashtirilgan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obligatsiyalar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ssudalari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hajmi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, </a:t>
                      </a:r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mlrd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Emissiya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</a:t>
                      </a:r>
                      <a:r>
                        <a:rPr lang="en-GB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soni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19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108000" marR="10800" marT="1080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4A4A4A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497">
                <a:tc>
                  <a:txBody>
                    <a:bodyPr/>
                    <a:lstStyle/>
                    <a:p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O‘zbekneftgaz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(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sho‘ba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korxonalari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2078">
                <a:tc>
                  <a:txBody>
                    <a:bodyPr/>
                    <a:lstStyle/>
                    <a:p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O‘zbekiston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Respublikasi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Moliya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vazirligi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6917">
                <a:tc>
                  <a:txBody>
                    <a:bodyPr/>
                    <a:lstStyle/>
                    <a:p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O'zbekiston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Milliy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banki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4336">
                <a:tc>
                  <a:txBody>
                    <a:bodyPr/>
                    <a:lstStyle/>
                    <a:p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O'zkomtransbank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4336">
                <a:tc>
                  <a:txBody>
                    <a:bodyPr/>
                    <a:lstStyle/>
                    <a:p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en-GB" sz="105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Aloqabank</a:t>
                      </a:r>
                      <a:r>
                        <a:rPr lang="en-GB" sz="105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52400" marR="152400" marT="152400" marB="15240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322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vazifalari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435122"/>
            <a:ext cx="580539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Emitentning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holati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kreditga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layoqatliligini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baholash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chiqarilishini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loyihalash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parametrlarini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aniqlash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)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Potentsial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investorlar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doirasini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aniqlash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0690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vazifalari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634817"/>
            <a:ext cx="580539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bog'liq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huquqiy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masalalar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emitentga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maslahat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berish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Prospektni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ro'yxatdan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o'tkazish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tartibini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qo'llab-quvvatlash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7815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vazifalari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519205"/>
            <a:ext cx="580539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Muammoning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barcha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bosqichlarida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ma'lumotlarning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oshkor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etilishini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ta'minlash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Investitsion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memorandumni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tayyorlash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Anderrayterlar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sindikatini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shakllantirish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(agar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kerak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bo'lsa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)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5688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tashkilotchisining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vazifalari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669305" y="1687369"/>
            <a:ext cx="580539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Rodshoularni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o'tkazish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(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anderrayterlar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birgalikda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)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Birja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depozitariy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o'zaro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munosabatlar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Emitentga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to'lov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agentini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tanlashda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yordam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berish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0484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tanlash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mezonlari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319406" y="1687124"/>
            <a:ext cx="6505188" cy="2054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Keng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sarmoyadorlarning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mavjudligi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tajribasi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Investitsion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bankning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obro'si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boshqa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mijozlarning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sharhlari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Investitsion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bank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tomonidan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ko'rsatiladigan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xizmatlar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doirasi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6583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297477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Tashkilotchini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tanlash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mezonlari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319406" y="1792228"/>
            <a:ext cx="6505188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Savdo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maydonchalari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ulanishlar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mavjudligi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Joylashtirilgan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yordam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ko'rsatish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qobiliyati</a:t>
            </a:r>
            <a:endParaRPr lang="en-GB" sz="2000" b="1" dirty="0">
              <a:solidFill>
                <a:srgbClr val="003F82"/>
              </a:solidFill>
              <a:latin typeface="+mn-lt"/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Xizmatlar</a:t>
            </a:r>
            <a:r>
              <a:rPr lang="en-GB" sz="20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000" b="1" dirty="0" err="1">
                <a:solidFill>
                  <a:srgbClr val="003F82"/>
                </a:solidFill>
                <a:latin typeface="+mn-lt"/>
              </a:rPr>
              <a:t>narxi</a:t>
            </a:r>
            <a:endParaRPr lang="ru-RU" sz="2000" b="1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3390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Anderrayting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turlari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209128"/>
              </p:ext>
            </p:extLst>
          </p:nvPr>
        </p:nvGraphicFramePr>
        <p:xfrm>
          <a:off x="1798340" y="1008994"/>
          <a:ext cx="5547321" cy="3734369"/>
        </p:xfrm>
        <a:graphic>
          <a:graphicData uri="http://schemas.openxmlformats.org/drawingml/2006/table">
            <a:tbl>
              <a:tblPr/>
              <a:tblGrid>
                <a:gridCol w="2181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38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18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82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Anderrayting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turi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Emitent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uchun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oqibatlar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Anderrayting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xizmatlarining</a:t>
                      </a:r>
                      <a:r>
                        <a:rPr lang="en-GB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narxi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B8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60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Kafolatlangan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joylashtirish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to'liq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anderrayting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100%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joylashtirish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kafolati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Eng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yuqori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254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Qisman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anderrayting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Qimmatli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qog'ozlarni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joylashtirishning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qisman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kafolati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O'rtacha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215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Eng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yaxshi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harakat</a:t>
                      </a:r>
                      <a:r>
                        <a:rPr lang="en-GB" sz="1600" b="1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anderrayting</a:t>
                      </a:r>
                      <a:endParaRPr lang="ru-RU" sz="1600" b="1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Qimmatli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qog'ozlarni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joylashtirish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uchun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kafolatlarning</a:t>
                      </a:r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0" i="0" u="none" strike="noStrike" dirty="0" err="1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yo'qligi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4A4A4A"/>
                          </a:solidFill>
                          <a:effectLst/>
                          <a:latin typeface="+mn-lt"/>
                        </a:rPr>
                        <a:t>Past</a:t>
                      </a:r>
                      <a:endParaRPr lang="ru-RU" sz="1600" b="0" i="0" u="none" strike="noStrike" dirty="0">
                        <a:solidFill>
                          <a:srgbClr val="4A4A4A"/>
                        </a:solidFill>
                        <a:effectLst/>
                        <a:latin typeface="+mn-lt"/>
                      </a:endParaRPr>
                    </a:p>
                  </a:txBody>
                  <a:tcPr marL="97701" marR="97701" marT="0" marB="0" anchor="ctr">
                    <a:lnL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9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331076" y="321469"/>
            <a:ext cx="8481848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usullari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.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Korporativ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auktsionlarni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tashkil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etish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15" name="Группа 63"/>
          <p:cNvGrpSpPr/>
          <p:nvPr/>
        </p:nvGrpSpPr>
        <p:grpSpPr>
          <a:xfrm>
            <a:off x="997354" y="1264245"/>
            <a:ext cx="1777747" cy="538211"/>
            <a:chOff x="7388627" y="3048000"/>
            <a:chExt cx="1526773" cy="1280160"/>
          </a:xfrm>
        </p:grpSpPr>
        <p:sp>
          <p:nvSpPr>
            <p:cNvPr id="34" name="AutoShape 32"/>
            <p:cNvSpPr>
              <a:spLocks noChangeArrowheads="1"/>
            </p:cNvSpPr>
            <p:nvPr/>
          </p:nvSpPr>
          <p:spPr bwMode="invGray">
            <a:xfrm>
              <a:off x="7391400" y="3048000"/>
              <a:ext cx="1524000" cy="1280160"/>
            </a:xfrm>
            <a:prstGeom prst="rect">
              <a:avLst/>
            </a:prstGeom>
            <a:solidFill>
              <a:srgbClr val="FF9900">
                <a:alpha val="60000"/>
              </a:srgbClr>
            </a:solidFill>
            <a:ln w="12700" cmpd="sng" algn="ctr">
              <a:solidFill>
                <a:srgbClr val="969696"/>
              </a:solidFill>
              <a:prstDash val="solid"/>
              <a:round/>
              <a:headEnd/>
              <a:tailEnd/>
            </a:ln>
            <a:effectLst/>
          </p:spPr>
          <p:txBody>
            <a:bodyPr lIns="72000" tIns="72000" rIns="72000" bIns="72000" anchor="ctr" anchorCtr="1"/>
            <a:lstStyle/>
            <a:p>
              <a:pPr algn="ctr">
                <a:lnSpc>
                  <a:spcPct val="120000"/>
                </a:lnSpc>
                <a:spcBef>
                  <a:spcPct val="50000"/>
                </a:spcBef>
                <a:buClr>
                  <a:schemeClr val="bg1"/>
                </a:buClr>
              </a:pPr>
              <a:endParaRPr lang="en-GB"/>
            </a:p>
          </p:txBody>
        </p:sp>
        <p:sp>
          <p:nvSpPr>
            <p:cNvPr id="35" name="Текст 3"/>
            <p:cNvSpPr txBox="1">
              <a:spLocks/>
            </p:cNvSpPr>
            <p:nvPr/>
          </p:nvSpPr>
          <p:spPr>
            <a:xfrm>
              <a:off x="7388627" y="3190494"/>
              <a:ext cx="1524000" cy="762001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kern="0" dirty="0" err="1">
                  <a:solidFill>
                    <a:sysClr val="windowText" lastClr="000000"/>
                  </a:solidFill>
                  <a:latin typeface="+mj-lt"/>
                </a:rPr>
                <a:t>Emitent</a:t>
              </a:r>
              <a:endParaRPr lang="ru-RU" sz="2000" kern="0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97354" y="1822320"/>
            <a:ext cx="1777747" cy="1518740"/>
            <a:chOff x="997354" y="1822320"/>
            <a:chExt cx="1777747" cy="1518740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1230083" y="1995464"/>
              <a:ext cx="1309060" cy="538212"/>
              <a:chOff x="1323805" y="1694025"/>
              <a:chExt cx="1393705" cy="1066800"/>
            </a:xfrm>
          </p:grpSpPr>
          <p:sp>
            <p:nvSpPr>
              <p:cNvPr id="45" name="AutoShape 32"/>
              <p:cNvSpPr>
                <a:spLocks noChangeArrowheads="1"/>
              </p:cNvSpPr>
              <p:nvPr/>
            </p:nvSpPr>
            <p:spPr bwMode="invGray">
              <a:xfrm>
                <a:off x="1323805" y="1694025"/>
                <a:ext cx="1393705" cy="1066800"/>
              </a:xfrm>
              <a:prstGeom prst="roundRect">
                <a:avLst>
                  <a:gd name="adj" fmla="val 6741"/>
                </a:avLst>
              </a:prstGeom>
              <a:solidFill>
                <a:srgbClr val="CCCCFF">
                  <a:alpha val="6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softEdge rad="31750"/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6" name="Текст 3"/>
              <p:cNvSpPr txBox="1">
                <a:spLocks/>
              </p:cNvSpPr>
              <p:nvPr/>
            </p:nvSpPr>
            <p:spPr>
              <a:xfrm>
                <a:off x="1323805" y="1747734"/>
                <a:ext cx="1393705" cy="838200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400" kern="0" dirty="0" err="1">
                    <a:solidFill>
                      <a:srgbClr val="000000"/>
                    </a:solidFill>
                    <a:latin typeface="+mj-lt"/>
                  </a:rPr>
                  <a:t>Chiqarish</a:t>
                </a:r>
                <a:r>
                  <a:rPr lang="en-GB" sz="1400" kern="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sz="1400" kern="0" dirty="0" err="1">
                    <a:solidFill>
                      <a:srgbClr val="000000"/>
                    </a:solidFill>
                    <a:latin typeface="+mj-lt"/>
                  </a:rPr>
                  <a:t>parametrlari</a:t>
                </a:r>
                <a:endParaRPr lang="ru-RU" sz="1400" kern="0" dirty="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grpSp>
          <p:nvGrpSpPr>
            <p:cNvPr id="37" name="Группа 63"/>
            <p:cNvGrpSpPr/>
            <p:nvPr/>
          </p:nvGrpSpPr>
          <p:grpSpPr>
            <a:xfrm>
              <a:off x="997354" y="2802849"/>
              <a:ext cx="1777747" cy="538211"/>
              <a:chOff x="7388627" y="3048000"/>
              <a:chExt cx="1526773" cy="1280160"/>
            </a:xfrm>
          </p:grpSpPr>
          <p:sp>
            <p:nvSpPr>
              <p:cNvPr id="38" name="AutoShape 32"/>
              <p:cNvSpPr>
                <a:spLocks noChangeArrowheads="1"/>
              </p:cNvSpPr>
              <p:nvPr/>
            </p:nvSpPr>
            <p:spPr bwMode="invGray">
              <a:xfrm>
                <a:off x="7391400" y="3048000"/>
                <a:ext cx="1524000" cy="128016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 w="12700" cmpd="sng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39" name="Текст 3"/>
              <p:cNvSpPr txBox="1">
                <a:spLocks/>
              </p:cNvSpPr>
              <p:nvPr/>
            </p:nvSpPr>
            <p:spPr>
              <a:xfrm>
                <a:off x="7388627" y="3133357"/>
                <a:ext cx="1524000" cy="762001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kern="0" dirty="0" err="1">
                    <a:solidFill>
                      <a:sysClr val="windowText" lastClr="000000"/>
                    </a:solidFill>
                    <a:latin typeface="+mj-lt"/>
                  </a:rPr>
                  <a:t>Savdo</a:t>
                </a:r>
                <a:r>
                  <a:rPr lang="en-GB" kern="0" dirty="0">
                    <a:solidFill>
                      <a:sysClr val="windowText" lastClr="000000"/>
                    </a:solidFill>
                    <a:latin typeface="+mj-lt"/>
                  </a:rPr>
                  <a:t> </a:t>
                </a:r>
                <a:r>
                  <a:rPr lang="en-GB" kern="0" dirty="0" err="1">
                    <a:solidFill>
                      <a:sysClr val="windowText" lastClr="000000"/>
                    </a:solidFill>
                    <a:latin typeface="+mj-lt"/>
                  </a:rPr>
                  <a:t>tizimi</a:t>
                </a:r>
                <a:endParaRPr lang="ru-RU" kern="0" dirty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  <p:cxnSp>
          <p:nvCxnSpPr>
            <p:cNvPr id="31" name="Прямая со стрелкой 30"/>
            <p:cNvCxnSpPr/>
            <p:nvPr/>
          </p:nvCxnSpPr>
          <p:spPr bwMode="auto">
            <a:xfrm>
              <a:off x="1897291" y="1822320"/>
              <a:ext cx="0" cy="173144"/>
            </a:xfrm>
            <a:prstGeom prst="straightConnector1">
              <a:avLst/>
            </a:prstGeom>
            <a:ln w="28575">
              <a:headEnd type="none" w="med" len="med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 bwMode="auto">
            <a:xfrm>
              <a:off x="1897291" y="2533676"/>
              <a:ext cx="0" cy="252927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Группа 3"/>
          <p:cNvGrpSpPr/>
          <p:nvPr/>
        </p:nvGrpSpPr>
        <p:grpSpPr>
          <a:xfrm>
            <a:off x="24012" y="1276030"/>
            <a:ext cx="8377463" cy="2787920"/>
            <a:chOff x="24012" y="1276030"/>
            <a:chExt cx="8377463" cy="2787920"/>
          </a:xfrm>
        </p:grpSpPr>
        <p:sp>
          <p:nvSpPr>
            <p:cNvPr id="115" name="Text Box 40"/>
            <p:cNvSpPr txBox="1">
              <a:spLocks noChangeArrowheads="1"/>
            </p:cNvSpPr>
            <p:nvPr/>
          </p:nvSpPr>
          <p:spPr bwMode="auto">
            <a:xfrm>
              <a:off x="6384799" y="1276030"/>
              <a:ext cx="201667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None/>
              </a:pPr>
              <a:r>
                <a:rPr lang="ru-RU" altLang="ru-RU" sz="1400" b="1" dirty="0">
                  <a:solidFill>
                    <a:srgbClr val="003F82"/>
                  </a:solidFill>
                  <a:latin typeface="+mn-lt"/>
                </a:rPr>
                <a:t>1</a:t>
              </a:r>
              <a:r>
                <a:rPr lang="ru-RU" altLang="ru-RU" sz="1400" dirty="0">
                  <a:solidFill>
                    <a:srgbClr val="000000"/>
                  </a:solidFill>
                </a:rPr>
                <a:t> </a:t>
              </a:r>
              <a:r>
                <a:rPr lang="en-GB" altLang="ru-RU" sz="1400" dirty="0">
                  <a:solidFill>
                    <a:srgbClr val="000000"/>
                  </a:solidFill>
                </a:rPr>
                <a:t>- </a:t>
              </a:r>
              <a:r>
                <a:rPr lang="en-GB" altLang="ru-RU" sz="1400" dirty="0" err="1">
                  <a:solidFill>
                    <a:srgbClr val="000000"/>
                  </a:solidFill>
                </a:rPr>
                <a:t>arizalarni</a:t>
              </a:r>
              <a:r>
                <a:rPr lang="en-GB" altLang="ru-RU" sz="1400" dirty="0">
                  <a:solidFill>
                    <a:srgbClr val="000000"/>
                  </a:solidFill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</a:rPr>
                <a:t>topshirish</a:t>
              </a:r>
              <a:endParaRPr lang="ru-RU" altLang="ru-RU" sz="14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24012" y="3256408"/>
              <a:ext cx="3661823" cy="807542"/>
              <a:chOff x="24012" y="3256408"/>
              <a:chExt cx="3661823" cy="807542"/>
            </a:xfrm>
          </p:grpSpPr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845520" y="3261685"/>
                <a:ext cx="88166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500" b="1" i="0" u="none" strike="noStrike" kern="0" cap="none" spc="0" normalizeH="0" baseline="0" noProof="0">
                    <a:ln>
                      <a:noFill/>
                    </a:ln>
                    <a:solidFill>
                      <a:srgbClr val="003F82"/>
                    </a:solidFill>
                    <a:effectLst/>
                    <a:uLnTx/>
                    <a:uFillTx/>
                    <a:latin typeface="Arial Narrow" pitchFamily="34" charset="0"/>
                  </a:rPr>
                  <a:t>1</a:t>
                </a:r>
              </a:p>
            </p:txBody>
          </p:sp>
          <p:sp>
            <p:nvSpPr>
              <p:cNvPr id="118" name="Rectangle 27"/>
              <p:cNvSpPr>
                <a:spLocks noChangeArrowheads="1"/>
              </p:cNvSpPr>
              <p:nvPr/>
            </p:nvSpPr>
            <p:spPr bwMode="auto">
              <a:xfrm>
                <a:off x="2058605" y="3434020"/>
                <a:ext cx="88166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500" b="1" i="0" u="none" strike="noStrike" kern="0" cap="none" spc="0" normalizeH="0" baseline="0" noProof="0">
                    <a:ln>
                      <a:noFill/>
                    </a:ln>
                    <a:solidFill>
                      <a:srgbClr val="003F82"/>
                    </a:solidFill>
                    <a:effectLst/>
                    <a:uLnTx/>
                    <a:uFillTx/>
                    <a:latin typeface="Arial Narrow" pitchFamily="34" charset="0"/>
                  </a:rPr>
                  <a:t>1</a:t>
                </a:r>
              </a:p>
            </p:txBody>
          </p:sp>
          <p:sp>
            <p:nvSpPr>
              <p:cNvPr id="119" name="Rectangle 27"/>
              <p:cNvSpPr>
                <a:spLocks noChangeArrowheads="1"/>
              </p:cNvSpPr>
              <p:nvPr/>
            </p:nvSpPr>
            <p:spPr bwMode="auto">
              <a:xfrm>
                <a:off x="3097733" y="3256408"/>
                <a:ext cx="88166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500" b="1" i="0" u="none" strike="noStrike" kern="0" cap="none" spc="0" normalizeH="0" baseline="0" noProof="0">
                    <a:ln>
                      <a:noFill/>
                    </a:ln>
                    <a:solidFill>
                      <a:srgbClr val="003F82"/>
                    </a:solidFill>
                    <a:effectLst/>
                    <a:uLnTx/>
                    <a:uFillTx/>
                    <a:latin typeface="Arial Narrow" pitchFamily="34" charset="0"/>
                  </a:rPr>
                  <a:t>1</a:t>
                </a:r>
              </a:p>
            </p:txBody>
          </p:sp>
          <p:grpSp>
            <p:nvGrpSpPr>
              <p:cNvPr id="19" name="Группа 18"/>
              <p:cNvGrpSpPr/>
              <p:nvPr/>
            </p:nvGrpSpPr>
            <p:grpSpPr>
              <a:xfrm>
                <a:off x="24012" y="3631437"/>
                <a:ext cx="1060082" cy="432513"/>
                <a:chOff x="1321276" y="1694025"/>
                <a:chExt cx="1730529" cy="1066800"/>
              </a:xfrm>
            </p:grpSpPr>
            <p:sp>
              <p:nvSpPr>
                <p:cNvPr id="26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1323805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0070C0">
                    <a:alpha val="3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27" name="Текст 3"/>
                <p:cNvSpPr txBox="1">
                  <a:spLocks/>
                </p:cNvSpPr>
                <p:nvPr/>
              </p:nvSpPr>
              <p:spPr>
                <a:xfrm>
                  <a:off x="1321276" y="1831504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algn="ctr" eaLnBrk="1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300" kern="0" dirty="0" err="1">
                      <a:solidFill>
                        <a:srgbClr val="000000"/>
                      </a:solidFill>
                      <a:latin typeface="+mj-lt"/>
                    </a:rPr>
                    <a:t>Ishtirokchi</a:t>
                  </a:r>
                  <a:r>
                    <a:rPr lang="en-GB" sz="1300" kern="0" dirty="0">
                      <a:solidFill>
                        <a:srgbClr val="000000"/>
                      </a:solidFill>
                      <a:latin typeface="+mj-lt"/>
                    </a:rPr>
                    <a:t> A</a:t>
                  </a:r>
                  <a:endParaRPr lang="ru-RU" sz="1300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48" name="Группа 47"/>
              <p:cNvGrpSpPr/>
              <p:nvPr/>
            </p:nvGrpSpPr>
            <p:grpSpPr>
              <a:xfrm>
                <a:off x="1302934" y="3631436"/>
                <a:ext cx="1060082" cy="432513"/>
                <a:chOff x="1321276" y="1694025"/>
                <a:chExt cx="1730529" cy="1066800"/>
              </a:xfrm>
            </p:grpSpPr>
            <p:sp>
              <p:nvSpPr>
                <p:cNvPr id="49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1323805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0070C0">
                    <a:alpha val="3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50" name="Текст 3"/>
                <p:cNvSpPr txBox="1">
                  <a:spLocks/>
                </p:cNvSpPr>
                <p:nvPr/>
              </p:nvSpPr>
              <p:spPr>
                <a:xfrm>
                  <a:off x="1321276" y="1831504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algn="ctr" eaLnBrk="1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300" kern="0" dirty="0" err="1">
                      <a:solidFill>
                        <a:srgbClr val="000000"/>
                      </a:solidFill>
                      <a:latin typeface="+mj-lt"/>
                    </a:rPr>
                    <a:t>Ishtirokchi</a:t>
                  </a:r>
                  <a:r>
                    <a:rPr lang="en-GB" sz="1300" kern="0" dirty="0">
                      <a:solidFill>
                        <a:srgbClr val="000000"/>
                      </a:solidFill>
                      <a:latin typeface="+mj-lt"/>
                    </a:rPr>
                    <a:t> B</a:t>
                  </a:r>
                  <a:endParaRPr lang="ru-RU" sz="1300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51" name="Группа 50"/>
              <p:cNvGrpSpPr/>
              <p:nvPr/>
            </p:nvGrpSpPr>
            <p:grpSpPr>
              <a:xfrm>
                <a:off x="2625753" y="3631435"/>
                <a:ext cx="1060082" cy="432513"/>
                <a:chOff x="1321276" y="1694025"/>
                <a:chExt cx="1730529" cy="1066800"/>
              </a:xfrm>
            </p:grpSpPr>
            <p:sp>
              <p:nvSpPr>
                <p:cNvPr id="52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1323805" y="1694025"/>
                  <a:ext cx="1728000" cy="1066800"/>
                </a:xfrm>
                <a:prstGeom prst="roundRect">
                  <a:avLst>
                    <a:gd name="adj" fmla="val 6741"/>
                  </a:avLst>
                </a:prstGeom>
                <a:solidFill>
                  <a:srgbClr val="0070C0">
                    <a:alpha val="35000"/>
                  </a:srgbClr>
                </a:solidFill>
                <a:ln w="12700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53" name="Текст 3"/>
                <p:cNvSpPr txBox="1">
                  <a:spLocks/>
                </p:cNvSpPr>
                <p:nvPr/>
              </p:nvSpPr>
              <p:spPr>
                <a:xfrm>
                  <a:off x="1321276" y="1831504"/>
                  <a:ext cx="1728000" cy="8382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algn="ctr" eaLnBrk="1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sz="1300" kern="0" dirty="0" err="1">
                      <a:solidFill>
                        <a:srgbClr val="000000"/>
                      </a:solidFill>
                      <a:latin typeface="+mj-lt"/>
                    </a:rPr>
                    <a:t>Ishtirokchi</a:t>
                  </a:r>
                  <a:r>
                    <a:rPr lang="en-GB" sz="1300" kern="0" dirty="0">
                      <a:solidFill>
                        <a:srgbClr val="000000"/>
                      </a:solidFill>
                      <a:latin typeface="+mj-lt"/>
                    </a:rPr>
                    <a:t> C</a:t>
                  </a:r>
                  <a:endParaRPr lang="ru-RU" sz="1300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54" name="Прямая со стрелкой 53"/>
              <p:cNvCxnSpPr/>
              <p:nvPr/>
            </p:nvCxnSpPr>
            <p:spPr bwMode="auto">
              <a:xfrm flipV="1">
                <a:off x="553278" y="3385980"/>
                <a:ext cx="1304523" cy="212997"/>
              </a:xfrm>
              <a:prstGeom prst="straightConnector1">
                <a:avLst/>
              </a:prstGeom>
              <a:ln w="28575">
                <a:headEnd type="none" w="med" len="med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 стрелкой 54"/>
              <p:cNvCxnSpPr/>
              <p:nvPr/>
            </p:nvCxnSpPr>
            <p:spPr bwMode="auto">
              <a:xfrm flipH="1" flipV="1">
                <a:off x="1884613" y="3363541"/>
                <a:ext cx="3229" cy="267895"/>
              </a:xfrm>
              <a:prstGeom prst="straightConnector1">
                <a:avLst/>
              </a:prstGeom>
              <a:ln w="28575">
                <a:headEnd type="none" w="med" len="med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 стрелкой 55"/>
              <p:cNvCxnSpPr/>
              <p:nvPr/>
            </p:nvCxnSpPr>
            <p:spPr bwMode="auto">
              <a:xfrm flipH="1" flipV="1">
                <a:off x="1926681" y="3385981"/>
                <a:ext cx="1229888" cy="212996"/>
              </a:xfrm>
              <a:prstGeom prst="straightConnector1">
                <a:avLst/>
              </a:prstGeom>
              <a:ln w="28575">
                <a:headEnd type="none" w="med" len="med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Группа 4"/>
          <p:cNvGrpSpPr/>
          <p:nvPr/>
        </p:nvGrpSpPr>
        <p:grpSpPr>
          <a:xfrm>
            <a:off x="553278" y="1502781"/>
            <a:ext cx="7848197" cy="1644996"/>
            <a:chOff x="553278" y="1502781"/>
            <a:chExt cx="7848197" cy="1644996"/>
          </a:xfrm>
        </p:grpSpPr>
        <p:sp>
          <p:nvSpPr>
            <p:cNvPr id="121" name="Rectangle 27"/>
            <p:cNvSpPr>
              <a:spLocks noChangeArrowheads="1"/>
            </p:cNvSpPr>
            <p:nvPr/>
          </p:nvSpPr>
          <p:spPr bwMode="auto">
            <a:xfrm>
              <a:off x="805339" y="2178911"/>
              <a:ext cx="8816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500" b="1" i="0" u="none" strike="noStrike" kern="0" cap="none" spc="0" normalizeH="0" baseline="0" noProof="0">
                  <a:ln>
                    <a:noFill/>
                  </a:ln>
                  <a:solidFill>
                    <a:srgbClr val="003F82"/>
                  </a:solidFill>
                  <a:effectLst/>
                  <a:uLnTx/>
                  <a:uFillTx/>
                  <a:latin typeface="Arial Narrow" pitchFamily="34" charset="0"/>
                </a:rPr>
                <a:t>2</a:t>
              </a:r>
            </a:p>
          </p:txBody>
        </p:sp>
        <p:grpSp>
          <p:nvGrpSpPr>
            <p:cNvPr id="14374" name="Группа 14373"/>
            <p:cNvGrpSpPr/>
            <p:nvPr/>
          </p:nvGrpSpPr>
          <p:grpSpPr>
            <a:xfrm>
              <a:off x="553278" y="1502781"/>
              <a:ext cx="413619" cy="1644996"/>
              <a:chOff x="1180625" y="1502781"/>
              <a:chExt cx="413619" cy="1644996"/>
            </a:xfrm>
          </p:grpSpPr>
          <p:cxnSp>
            <p:nvCxnSpPr>
              <p:cNvPr id="122" name="Прямая со стрелкой 121"/>
              <p:cNvCxnSpPr/>
              <p:nvPr/>
            </p:nvCxnSpPr>
            <p:spPr bwMode="auto">
              <a:xfrm>
                <a:off x="1180625" y="1502781"/>
                <a:ext cx="3099" cy="1644996"/>
              </a:xfrm>
              <a:prstGeom prst="straightConnector1">
                <a:avLst/>
              </a:prstGeom>
              <a:ln w="28575">
                <a:headEnd type="none" w="med" len="med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 стрелкой 123"/>
              <p:cNvCxnSpPr/>
              <p:nvPr/>
            </p:nvCxnSpPr>
            <p:spPr bwMode="auto">
              <a:xfrm flipH="1">
                <a:off x="1183724" y="3147777"/>
                <a:ext cx="408044" cy="0"/>
              </a:xfrm>
              <a:prstGeom prst="straightConnector1">
                <a:avLst/>
              </a:prstGeom>
              <a:ln w="28575">
                <a:headEnd type="none" w="med" len="med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 стрелкой 125"/>
              <p:cNvCxnSpPr/>
              <p:nvPr/>
            </p:nvCxnSpPr>
            <p:spPr bwMode="auto">
              <a:xfrm flipH="1">
                <a:off x="1186200" y="1512945"/>
                <a:ext cx="408044" cy="0"/>
              </a:xfrm>
              <a:prstGeom prst="straightConnector1">
                <a:avLst/>
              </a:prstGeom>
              <a:ln w="28575">
                <a:headEnd type="arrow" w="med" len="med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9" name="Text Box 40"/>
            <p:cNvSpPr txBox="1">
              <a:spLocks noChangeArrowheads="1"/>
            </p:cNvSpPr>
            <p:nvPr/>
          </p:nvSpPr>
          <p:spPr bwMode="auto">
            <a:xfrm>
              <a:off x="6384799" y="1591501"/>
              <a:ext cx="201667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None/>
              </a:pPr>
              <a:r>
                <a:rPr lang="ru-RU" altLang="ru-RU" sz="1400" b="1" dirty="0">
                  <a:solidFill>
                    <a:srgbClr val="003F82"/>
                  </a:solidFill>
                  <a:latin typeface="+mn-lt"/>
                </a:rPr>
                <a:t>2</a:t>
              </a:r>
              <a:r>
                <a:rPr lang="ru-RU" altLang="ru-RU" sz="1400" dirty="0">
                  <a:solidFill>
                    <a:srgbClr val="000000"/>
                  </a:solidFill>
                  <a:latin typeface="+mn-lt"/>
                </a:rPr>
                <a:t> –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reestrni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tuzish</a:t>
              </a:r>
              <a:endParaRPr lang="ru-RU" altLang="ru-RU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897291" y="1822320"/>
            <a:ext cx="6504184" cy="2431007"/>
            <a:chOff x="1897291" y="1822320"/>
            <a:chExt cx="6504184" cy="2431007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897291" y="1822320"/>
              <a:ext cx="3927032" cy="2431007"/>
              <a:chOff x="1897291" y="1822320"/>
              <a:chExt cx="3927032" cy="2431007"/>
            </a:xfrm>
          </p:grpSpPr>
          <p:grpSp>
            <p:nvGrpSpPr>
              <p:cNvPr id="74" name="Группа 63"/>
              <p:cNvGrpSpPr/>
              <p:nvPr/>
            </p:nvGrpSpPr>
            <p:grpSpPr>
              <a:xfrm>
                <a:off x="4046576" y="2791527"/>
                <a:ext cx="1777747" cy="538211"/>
                <a:chOff x="7388627" y="3048000"/>
                <a:chExt cx="1526773" cy="1280160"/>
              </a:xfrm>
            </p:grpSpPr>
            <p:sp>
              <p:nvSpPr>
                <p:cNvPr id="75" name="AutoShape 32"/>
                <p:cNvSpPr>
                  <a:spLocks noChangeArrowheads="1"/>
                </p:cNvSpPr>
                <p:nvPr/>
              </p:nvSpPr>
              <p:spPr bwMode="invGray">
                <a:xfrm>
                  <a:off x="7391400" y="3048000"/>
                  <a:ext cx="1524000" cy="1280160"/>
                </a:xfrm>
                <a:prstGeom prst="rect">
                  <a:avLst/>
                </a:prstGeom>
                <a:solidFill>
                  <a:srgbClr val="FF0000">
                    <a:alpha val="35000"/>
                  </a:srgbClr>
                </a:solidFill>
                <a:ln w="12700" cmpd="sng" algn="ctr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lIns="72000" tIns="72000" rIns="72000" bIns="72000" anchor="ctr" anchorCtr="1"/>
                <a:lstStyle/>
                <a:p>
                  <a:pPr algn="ctr">
                    <a:lnSpc>
                      <a:spcPct val="120000"/>
                    </a:lnSpc>
                    <a:spcBef>
                      <a:spcPct val="50000"/>
                    </a:spcBef>
                    <a:buClr>
                      <a:schemeClr val="bg1"/>
                    </a:buClr>
                  </a:pPr>
                  <a:endParaRPr lang="en-GB"/>
                </a:p>
              </p:txBody>
            </p:sp>
            <p:sp>
              <p:nvSpPr>
                <p:cNvPr id="76" name="Текст 3"/>
                <p:cNvSpPr txBox="1">
                  <a:spLocks/>
                </p:cNvSpPr>
                <p:nvPr/>
              </p:nvSpPr>
              <p:spPr>
                <a:xfrm>
                  <a:off x="7388627" y="3133357"/>
                  <a:ext cx="1524000" cy="762001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0" marR="0" lvl="0" indent="0" algn="ctr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GB" kern="0" dirty="0" err="1">
                      <a:solidFill>
                        <a:sysClr val="windowText" lastClr="000000"/>
                      </a:solidFill>
                      <a:latin typeface="+mj-lt"/>
                    </a:rPr>
                    <a:t>Bitimlar</a:t>
                  </a:r>
                  <a:endParaRPr lang="ru-RU" kern="0" dirty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cxnSp>
            <p:nvCxnSpPr>
              <p:cNvPr id="109" name="Прямая со стрелкой 108"/>
              <p:cNvCxnSpPr/>
              <p:nvPr/>
            </p:nvCxnSpPr>
            <p:spPr bwMode="auto">
              <a:xfrm>
                <a:off x="4983806" y="1822320"/>
                <a:ext cx="0" cy="934322"/>
              </a:xfrm>
              <a:prstGeom prst="straightConnector1">
                <a:avLst/>
              </a:prstGeom>
              <a:ln w="28575">
                <a:headEnd type="none" w="med" len="med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0" name="Rectangle 27"/>
              <p:cNvSpPr>
                <a:spLocks noChangeArrowheads="1"/>
              </p:cNvSpPr>
              <p:nvPr/>
            </p:nvSpPr>
            <p:spPr bwMode="auto">
              <a:xfrm>
                <a:off x="5158556" y="2114049"/>
                <a:ext cx="88166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500" b="1" i="0" u="none" strike="noStrike" kern="0" cap="none" spc="0" normalizeH="0" baseline="0" noProof="0">
                    <a:ln>
                      <a:noFill/>
                    </a:ln>
                    <a:solidFill>
                      <a:srgbClr val="003F82"/>
                    </a:solidFill>
                    <a:effectLst/>
                    <a:uLnTx/>
                    <a:uFillTx/>
                    <a:latin typeface="Arial Narrow" pitchFamily="34" charset="0"/>
                  </a:rPr>
                  <a:t>4</a:t>
                </a:r>
              </a:p>
            </p:txBody>
          </p:sp>
          <p:grpSp>
            <p:nvGrpSpPr>
              <p:cNvPr id="7" name="Группа 6"/>
              <p:cNvGrpSpPr/>
              <p:nvPr/>
            </p:nvGrpSpPr>
            <p:grpSpPr>
              <a:xfrm>
                <a:off x="1897291" y="3354053"/>
                <a:ext cx="3086515" cy="899274"/>
                <a:chOff x="1897291" y="3354053"/>
                <a:chExt cx="3086515" cy="899274"/>
              </a:xfrm>
            </p:grpSpPr>
            <p:cxnSp>
              <p:nvCxnSpPr>
                <p:cNvPr id="85" name="Прямая со стрелкой 84"/>
                <p:cNvCxnSpPr/>
                <p:nvPr/>
              </p:nvCxnSpPr>
              <p:spPr bwMode="auto">
                <a:xfrm>
                  <a:off x="3168161" y="4151749"/>
                  <a:ext cx="1467608" cy="0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 стрелкой 85"/>
                <p:cNvCxnSpPr/>
                <p:nvPr/>
              </p:nvCxnSpPr>
              <p:spPr bwMode="auto">
                <a:xfrm flipV="1">
                  <a:off x="4639352" y="3354053"/>
                  <a:ext cx="0" cy="809053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 стрелкой 86"/>
                <p:cNvCxnSpPr/>
                <p:nvPr/>
              </p:nvCxnSpPr>
              <p:spPr bwMode="auto">
                <a:xfrm>
                  <a:off x="3169711" y="4076534"/>
                  <a:ext cx="0" cy="86572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 стрелкой 88"/>
                <p:cNvCxnSpPr/>
                <p:nvPr/>
              </p:nvCxnSpPr>
              <p:spPr bwMode="auto">
                <a:xfrm>
                  <a:off x="1897291" y="4241970"/>
                  <a:ext cx="3079597" cy="0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 стрелкой 89"/>
                <p:cNvCxnSpPr/>
                <p:nvPr/>
              </p:nvCxnSpPr>
              <p:spPr bwMode="auto">
                <a:xfrm flipV="1">
                  <a:off x="4983806" y="3354054"/>
                  <a:ext cx="0" cy="887916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Прямая со стрелкой 90"/>
                <p:cNvCxnSpPr/>
                <p:nvPr/>
              </p:nvCxnSpPr>
              <p:spPr bwMode="auto">
                <a:xfrm>
                  <a:off x="1898841" y="4117400"/>
                  <a:ext cx="0" cy="135927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1" name="Rectangle 27"/>
                <p:cNvSpPr>
                  <a:spLocks noChangeArrowheads="1"/>
                </p:cNvSpPr>
                <p:nvPr/>
              </p:nvSpPr>
              <p:spPr bwMode="auto">
                <a:xfrm>
                  <a:off x="4460867" y="3659512"/>
                  <a:ext cx="88166" cy="2308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5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3F82"/>
                      </a:solidFill>
                      <a:effectLst/>
                      <a:uLnTx/>
                      <a:uFillTx/>
                      <a:latin typeface="Arial Narrow" pitchFamily="34" charset="0"/>
                    </a:rPr>
                    <a:t>4</a:t>
                  </a:r>
                </a:p>
              </p:txBody>
            </p:sp>
            <p:sp>
              <p:nvSpPr>
                <p:cNvPr id="132" name="Rectangle 27"/>
                <p:cNvSpPr>
                  <a:spLocks noChangeArrowheads="1"/>
                </p:cNvSpPr>
                <p:nvPr/>
              </p:nvSpPr>
              <p:spPr bwMode="auto">
                <a:xfrm>
                  <a:off x="4809811" y="3662119"/>
                  <a:ext cx="88166" cy="2308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5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3F82"/>
                      </a:solidFill>
                      <a:effectLst/>
                      <a:uLnTx/>
                      <a:uFillTx/>
                      <a:latin typeface="Arial Narrow" pitchFamily="34" charset="0"/>
                    </a:rPr>
                    <a:t>4</a:t>
                  </a:r>
                </a:p>
              </p:txBody>
            </p:sp>
          </p:grpSp>
        </p:grpSp>
        <p:sp>
          <p:nvSpPr>
            <p:cNvPr id="60" name="Text Box 40"/>
            <p:cNvSpPr txBox="1">
              <a:spLocks noChangeArrowheads="1"/>
            </p:cNvSpPr>
            <p:nvPr/>
          </p:nvSpPr>
          <p:spPr bwMode="auto">
            <a:xfrm>
              <a:off x="6384799" y="2455279"/>
              <a:ext cx="2016676" cy="116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None/>
              </a:pPr>
              <a:r>
                <a:rPr lang="ru-RU" altLang="ru-RU" sz="1400" b="1" dirty="0">
                  <a:solidFill>
                    <a:srgbClr val="003F82"/>
                  </a:solidFill>
                  <a:latin typeface="+mn-lt"/>
                </a:rPr>
                <a:t>4</a:t>
              </a:r>
              <a:r>
                <a:rPr lang="ru-RU" altLang="ru-RU" sz="1400" dirty="0">
                  <a:solidFill>
                    <a:srgbClr val="000000"/>
                  </a:solidFill>
                  <a:latin typeface="+mn-lt"/>
                </a:rPr>
                <a:t> –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e'lon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qilingan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narxlar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taklif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narxiga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teng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yoki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undan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yuqori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bo'lgan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ishtirokchilar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bilan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taklif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narxida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bitimlar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tuzish</a:t>
              </a:r>
              <a:endParaRPr lang="ru-RU" altLang="ru-RU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2818039" y="1207336"/>
            <a:ext cx="5583436" cy="1239973"/>
            <a:chOff x="2818039" y="1207336"/>
            <a:chExt cx="5583436" cy="1239973"/>
          </a:xfrm>
        </p:grpSpPr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3573866" y="1207336"/>
              <a:ext cx="8816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500" b="1" i="0" u="none" strike="noStrike" kern="0" cap="none" spc="0" normalizeH="0" baseline="0" noProof="0">
                  <a:ln>
                    <a:noFill/>
                  </a:ln>
                  <a:solidFill>
                    <a:srgbClr val="003F82"/>
                  </a:solidFill>
                  <a:effectLst/>
                  <a:uLnTx/>
                  <a:uFillTx/>
                  <a:latin typeface="Arial Narrow" pitchFamily="34" charset="0"/>
                </a:rPr>
                <a:t>3</a:t>
              </a:r>
            </a:p>
          </p:txBody>
        </p:sp>
        <p:grpSp>
          <p:nvGrpSpPr>
            <p:cNvPr id="41" name="Группа 40"/>
            <p:cNvGrpSpPr/>
            <p:nvPr/>
          </p:nvGrpSpPr>
          <p:grpSpPr>
            <a:xfrm>
              <a:off x="4280920" y="1264244"/>
              <a:ext cx="1309060" cy="538212"/>
              <a:chOff x="1323805" y="1694025"/>
              <a:chExt cx="1393705" cy="1066800"/>
            </a:xfrm>
          </p:grpSpPr>
          <p:sp>
            <p:nvSpPr>
              <p:cNvPr id="42" name="AutoShape 32"/>
              <p:cNvSpPr>
                <a:spLocks noChangeArrowheads="1"/>
              </p:cNvSpPr>
              <p:nvPr/>
            </p:nvSpPr>
            <p:spPr bwMode="invGray">
              <a:xfrm>
                <a:off x="1323805" y="1694025"/>
                <a:ext cx="1393705" cy="1066800"/>
              </a:xfrm>
              <a:prstGeom prst="roundRect">
                <a:avLst>
                  <a:gd name="adj" fmla="val 6741"/>
                </a:avLst>
              </a:prstGeom>
              <a:solidFill>
                <a:srgbClr val="CCCCFF">
                  <a:alpha val="65000"/>
                </a:srgbClr>
              </a:solidFill>
              <a:ln w="12700" algn="ctr">
                <a:solidFill>
                  <a:srgbClr val="969696"/>
                </a:solidFill>
                <a:prstDash val="solid"/>
                <a:round/>
                <a:headEnd/>
                <a:tailEnd/>
              </a:ln>
              <a:effectLst>
                <a:softEdge rad="31750"/>
              </a:effectLst>
            </p:spPr>
            <p:txBody>
              <a:bodyPr lIns="72000" tIns="72000" rIns="72000" bIns="72000" anchor="ctr" anchorCtr="1"/>
              <a:lstStyle/>
              <a:p>
                <a:pPr algn="ctr">
                  <a:lnSpc>
                    <a:spcPct val="120000"/>
                  </a:lnSpc>
                  <a:spcBef>
                    <a:spcPct val="50000"/>
                  </a:spcBef>
                  <a:buClr>
                    <a:schemeClr val="bg1"/>
                  </a:buClr>
                </a:pPr>
                <a:endParaRPr lang="en-GB"/>
              </a:p>
            </p:txBody>
          </p:sp>
          <p:sp>
            <p:nvSpPr>
              <p:cNvPr id="43" name="Текст 3"/>
              <p:cNvSpPr txBox="1">
                <a:spLocks/>
              </p:cNvSpPr>
              <p:nvPr/>
            </p:nvSpPr>
            <p:spPr>
              <a:xfrm>
                <a:off x="1323805" y="1747734"/>
                <a:ext cx="1393705" cy="838200"/>
              </a:xfrm>
              <a:prstGeom prst="rect">
                <a:avLst/>
              </a:prstGeom>
            </p:spPr>
            <p:txBody>
              <a:bodyPr/>
              <a:lstStyle/>
              <a:p>
                <a:pPr algn="ctr" eaLnBrk="1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400" kern="0" dirty="0" err="1">
                    <a:solidFill>
                      <a:srgbClr val="000000"/>
                    </a:solidFill>
                    <a:latin typeface="+mj-lt"/>
                  </a:rPr>
                  <a:t>Joylashtirish</a:t>
                </a:r>
                <a:r>
                  <a:rPr lang="en-GB" sz="1400" kern="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GB" sz="1400" kern="0" dirty="0" err="1">
                    <a:solidFill>
                      <a:srgbClr val="000000"/>
                    </a:solidFill>
                    <a:latin typeface="+mj-lt"/>
                  </a:rPr>
                  <a:t>narxi</a:t>
                </a:r>
                <a:endParaRPr lang="ru-RU" sz="1400" kern="0" dirty="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cxnSp>
          <p:nvCxnSpPr>
            <p:cNvPr id="36" name="Прямая со стрелкой 35"/>
            <p:cNvCxnSpPr/>
            <p:nvPr/>
          </p:nvCxnSpPr>
          <p:spPr bwMode="auto">
            <a:xfrm>
              <a:off x="2818039" y="1533351"/>
              <a:ext cx="1381795" cy="0"/>
            </a:xfrm>
            <a:prstGeom prst="straightConnector1">
              <a:avLst/>
            </a:prstGeom>
            <a:ln w="28575"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xt Box 40"/>
            <p:cNvSpPr txBox="1">
              <a:spLocks noChangeArrowheads="1"/>
            </p:cNvSpPr>
            <p:nvPr/>
          </p:nvSpPr>
          <p:spPr bwMode="auto">
            <a:xfrm>
              <a:off x="6384799" y="1924089"/>
              <a:ext cx="201667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None/>
              </a:pPr>
              <a:r>
                <a:rPr lang="ru-RU" altLang="ru-RU" sz="1400" b="1" dirty="0">
                  <a:solidFill>
                    <a:srgbClr val="003F82"/>
                  </a:solidFill>
                  <a:latin typeface="+mn-lt"/>
                </a:rPr>
                <a:t>3</a:t>
              </a:r>
              <a:r>
                <a:rPr lang="ru-RU" altLang="ru-RU" sz="1400" dirty="0">
                  <a:solidFill>
                    <a:srgbClr val="000000"/>
                  </a:solidFill>
                  <a:latin typeface="+mn-lt"/>
                </a:rPr>
                <a:t> –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joylashtirish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narxini</a:t>
              </a:r>
              <a:r>
                <a:rPr lang="en-GB" altLang="ru-RU" sz="14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en-GB" altLang="ru-RU" sz="1400" dirty="0" err="1">
                  <a:solidFill>
                    <a:srgbClr val="000000"/>
                  </a:solidFill>
                  <a:latin typeface="+mn-lt"/>
                </a:rPr>
                <a:t>aniqlash</a:t>
              </a:r>
              <a:endParaRPr lang="ru-RU" altLang="ru-RU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895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Korporativ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usullari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538371" y="1340269"/>
            <a:ext cx="5889014" cy="2893100"/>
            <a:chOff x="1538371" y="1340269"/>
            <a:chExt cx="5889014" cy="2893100"/>
          </a:xfrm>
        </p:grpSpPr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1716615" y="1340269"/>
              <a:ext cx="5710770" cy="289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Narx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bo'yicha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auktsion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ru-RU" sz="2000" b="1" u="sng" dirty="0" smtClean="0">
                  <a:solidFill>
                    <a:srgbClr val="003F82"/>
                  </a:solidFill>
                  <a:latin typeface="+mn-lt"/>
                </a:rPr>
                <a:t>: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auktsion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ishtirokchilari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sotib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olinadigan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obligatsiyalarning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narxi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va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miqdorini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ko'rsatgan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holda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takliflar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 smtClean="0">
                  <a:solidFill>
                    <a:srgbClr val="003F82"/>
                  </a:solidFill>
                  <a:latin typeface="+mn-lt"/>
                </a:rPr>
                <a:t>beradilar</a:t>
              </a:r>
              <a:endParaRPr lang="uz-Cyrl-UZ" sz="2000" b="1" dirty="0" smtClean="0">
                <a:solidFill>
                  <a:srgbClr val="003F82"/>
                </a:solidFill>
                <a:latin typeface="+mn-lt"/>
              </a:endParaRPr>
            </a:p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Kupon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stavkasi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bo'yicha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u="sng" dirty="0" err="1">
                  <a:solidFill>
                    <a:srgbClr val="003F82"/>
                  </a:solidFill>
                  <a:latin typeface="+mn-lt"/>
                </a:rPr>
                <a:t>auktsion</a:t>
              </a:r>
              <a:r>
                <a:rPr lang="en-GB" sz="2000" b="1" u="sng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ru-RU" sz="2000" b="1" u="sng" dirty="0" smtClean="0">
                  <a:solidFill>
                    <a:srgbClr val="003F82"/>
                  </a:solidFill>
                  <a:latin typeface="+mn-lt"/>
                </a:rPr>
                <a:t>: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auktsion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ishtirokchilari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kerakli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kupon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stavkasini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va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sotib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olinadigan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obligatsiyalar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sonini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ko'rsatgan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holda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arizalarni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taqdim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etadilar</a:t>
              </a:r>
              <a:r>
                <a:rPr lang="en-GB" sz="2000" b="1" dirty="0" smtClean="0">
                  <a:solidFill>
                    <a:srgbClr val="003F82"/>
                  </a:solidFill>
                  <a:latin typeface="+mn-lt"/>
                </a:rPr>
                <a:t>.</a:t>
              </a:r>
              <a:endParaRPr lang="uz-Cyrl-UZ" sz="2000" b="1" dirty="0" smtClean="0">
                <a:solidFill>
                  <a:srgbClr val="003F82"/>
                </a:solidFill>
                <a:latin typeface="+mn-lt"/>
              </a:endParaRPr>
            </a:p>
            <a:p>
              <a:pPr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uz-Latn-UZ" sz="2000" b="1" u="sng" dirty="0" smtClean="0">
                  <a:solidFill>
                    <a:srgbClr val="003F82"/>
                  </a:solidFill>
                  <a:latin typeface="+mn-lt"/>
                </a:rPr>
                <a:t>Bookbuilding</a:t>
              </a:r>
              <a:r>
                <a:rPr lang="ru-RU" sz="2000" b="1" u="sng" dirty="0" smtClean="0">
                  <a:solidFill>
                    <a:srgbClr val="003F82"/>
                  </a:solidFill>
                  <a:latin typeface="+mn-lt"/>
                </a:rPr>
                <a:t>: 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rod-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shou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davomida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arizalar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kitobini</a:t>
              </a:r>
              <a:r>
                <a:rPr lang="en-GB" sz="2000" b="1" dirty="0">
                  <a:solidFill>
                    <a:srgbClr val="003F82"/>
                  </a:solidFill>
                  <a:latin typeface="+mn-lt"/>
                </a:rPr>
                <a:t> </a:t>
              </a:r>
              <a:r>
                <a:rPr lang="en-GB" sz="2000" b="1" dirty="0" err="1">
                  <a:solidFill>
                    <a:srgbClr val="003F82"/>
                  </a:solidFill>
                  <a:latin typeface="+mn-lt"/>
                </a:rPr>
                <a:t>shakllantirish</a:t>
              </a:r>
              <a:endParaRPr lang="ru-RU" sz="2000" b="1" dirty="0">
                <a:solidFill>
                  <a:srgbClr val="003F82"/>
                </a:solidFill>
                <a:latin typeface="+mn-lt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1538371" y="1459004"/>
              <a:ext cx="126000" cy="2077909"/>
              <a:chOff x="1538371" y="1459004"/>
              <a:chExt cx="126000" cy="2077909"/>
            </a:xfrm>
          </p:grpSpPr>
          <p:sp>
            <p:nvSpPr>
              <p:cNvPr id="8" name="Овал 7"/>
              <p:cNvSpPr/>
              <p:nvPr/>
            </p:nvSpPr>
            <p:spPr bwMode="auto">
              <a:xfrm>
                <a:off x="1538371" y="1459004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9" name="Овал 8"/>
              <p:cNvSpPr/>
              <p:nvPr/>
            </p:nvSpPr>
            <p:spPr bwMode="auto">
              <a:xfrm>
                <a:off x="1538371" y="2431950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Овал 9"/>
              <p:cNvSpPr/>
              <p:nvPr/>
            </p:nvSpPr>
            <p:spPr bwMode="auto">
              <a:xfrm>
                <a:off x="1538371" y="3410913"/>
                <a:ext cx="126000" cy="12600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240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Narx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asosida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kim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oshdi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savdosini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o'tkazish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750785" y="1102967"/>
            <a:ext cx="4052963" cy="159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GB" b="1" dirty="0" err="1">
                <a:solidFill>
                  <a:srgbClr val="003F82"/>
                </a:solidFill>
                <a:latin typeface="+mn-lt"/>
              </a:rPr>
              <a:t>Emitentning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vazifasi</a:t>
            </a:r>
            <a:r>
              <a:rPr lang="ru-RU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ru-RU" dirty="0">
                <a:solidFill>
                  <a:srgbClr val="003F82"/>
                </a:solidFill>
                <a:latin typeface="+mn-lt"/>
              </a:rPr>
              <a:t>–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barcha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auktsion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g'oliblari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bir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xil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bo'lgan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narxini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003F82"/>
                </a:solidFill>
                <a:latin typeface="+mn-lt"/>
              </a:rPr>
              <a:t>aniqla</a:t>
            </a:r>
            <a:r>
              <a:rPr lang="uz-Latn-UZ" dirty="0" smtClean="0">
                <a:solidFill>
                  <a:srgbClr val="003F82"/>
                </a:solidFill>
                <a:latin typeface="+mn-lt"/>
              </a:rPr>
              <a:t>sh</a:t>
            </a:r>
            <a:r>
              <a:rPr lang="ru-RU" dirty="0" smtClean="0">
                <a:solidFill>
                  <a:srgbClr val="003F82"/>
                </a:solidFill>
                <a:latin typeface="+mn-lt"/>
              </a:rPr>
              <a:t>.</a:t>
            </a:r>
            <a:endParaRPr lang="ru-RU" dirty="0">
              <a:solidFill>
                <a:srgbClr val="003F82"/>
              </a:solidFill>
              <a:latin typeface="+mn-lt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Ko'rib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chiqilayotgan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misolda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: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narxi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nimaga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teng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bo'ladi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?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39624" y="1215656"/>
            <a:ext cx="4355066" cy="1474380"/>
            <a:chOff x="680485" y="1215656"/>
            <a:chExt cx="3870250" cy="147438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err="1"/>
                <a:t>Obligatsiya</a:t>
              </a:r>
              <a:r>
                <a:rPr lang="en-GB" sz="1600" b="1" dirty="0"/>
                <a:t> </a:t>
              </a:r>
              <a:r>
                <a:rPr lang="en-GB" sz="1600" b="1" dirty="0" err="1"/>
                <a:t>ssudasining</a:t>
              </a:r>
              <a:r>
                <a:rPr lang="en-GB" sz="1600" b="1" dirty="0"/>
                <a:t> </a:t>
              </a:r>
              <a:r>
                <a:rPr lang="en-GB" sz="1600" b="1" dirty="0" err="1"/>
                <a:t>asosiy</a:t>
              </a:r>
              <a:r>
                <a:rPr lang="en-GB" sz="1600" b="1" dirty="0"/>
                <a:t> </a:t>
              </a:r>
              <a:r>
                <a:rPr lang="en-GB" sz="1600" b="1" dirty="0" err="1"/>
                <a:t>parametrlari</a:t>
              </a:r>
              <a:endParaRPr lang="ru-RU" sz="1600" b="1" dirty="0"/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680485" y="1714381"/>
              <a:ext cx="3870250" cy="975655"/>
              <a:chOff x="680485" y="1714381"/>
              <a:chExt cx="3870250" cy="975655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680485" y="1714381"/>
                <a:ext cx="3870250" cy="9756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829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Joylashtiriladigan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obligatsiyalar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soni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: 3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mln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Kupon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stavkasi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= 10%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Joylashtirish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narxi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=?</a:t>
                </a: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endParaRP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9623" y="2904001"/>
            <a:ext cx="4355066" cy="1562543"/>
            <a:chOff x="139623" y="2904001"/>
            <a:chExt cx="4355066" cy="156254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139623" y="2904001"/>
              <a:ext cx="4355066" cy="1562543"/>
              <a:chOff x="680485" y="1215656"/>
              <a:chExt cx="3870250" cy="1562543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680485" y="1215656"/>
                <a:ext cx="3870250" cy="45365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 err="1"/>
                  <a:t>Auktsion</a:t>
                </a:r>
                <a:r>
                  <a:rPr lang="en-GB" sz="1600" b="1" dirty="0"/>
                  <a:t> </a:t>
                </a:r>
                <a:r>
                  <a:rPr lang="en-GB" sz="1600" b="1" dirty="0" err="1"/>
                  <a:t>ishtirokchilarining</a:t>
                </a:r>
                <a:r>
                  <a:rPr lang="en-GB" sz="1600" b="1" dirty="0"/>
                  <a:t> </a:t>
                </a:r>
                <a:r>
                  <a:rPr lang="en-GB" sz="1600" b="1" dirty="0" err="1"/>
                  <a:t>arizalari</a:t>
                </a:r>
                <a:endParaRPr lang="ru-RU" sz="1600" b="1" dirty="0"/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680485" y="1714381"/>
                <a:ext cx="3870250" cy="1063818"/>
                <a:chOff x="680485" y="1714381"/>
                <a:chExt cx="3870250" cy="1063818"/>
              </a:xfrm>
            </p:grpSpPr>
            <p:sp>
              <p:nvSpPr>
                <p:cNvPr id="21" name="Прямоугольник 20"/>
                <p:cNvSpPr/>
                <p:nvPr/>
              </p:nvSpPr>
              <p:spPr>
                <a:xfrm>
                  <a:off x="680485" y="1714381"/>
                  <a:ext cx="3870250" cy="97565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10000"/>
                    </a:lnSpc>
                  </a:pPr>
                  <a:endParaRPr lang="ru-RU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Rectangle 12"/>
                <p:cNvSpPr>
                  <a:spLocks noChangeArrowheads="1"/>
                </p:cNvSpPr>
                <p:nvPr/>
              </p:nvSpPr>
              <p:spPr bwMode="auto">
                <a:xfrm>
                  <a:off x="705737" y="1749776"/>
                  <a:ext cx="3844997" cy="10284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uz-Latn-UZ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C </a:t>
                  </a:r>
                  <a:r>
                    <a:rPr lang="en-GB" sz="14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</a:t>
                  </a: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Narx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100%,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</a:p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B </a:t>
                  </a:r>
                  <a:r>
                    <a:rPr lang="en-GB" sz="14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</a:t>
                  </a: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Narxi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99%,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</a:p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A </a:t>
                  </a:r>
                  <a:r>
                    <a:rPr lang="en-GB" sz="14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</a:t>
                  </a: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Narxi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97,25%,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2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  <a:endParaRPr lang="ru-RU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endParaRPr>
                </a:p>
              </p:txBody>
            </p:sp>
          </p:grpSp>
        </p:grpSp>
        <p:cxnSp>
          <p:nvCxnSpPr>
            <p:cNvPr id="23" name="Прямая соединительная линия 22"/>
            <p:cNvCxnSpPr/>
            <p:nvPr/>
          </p:nvCxnSpPr>
          <p:spPr>
            <a:xfrm>
              <a:off x="306578" y="3971291"/>
              <a:ext cx="404957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569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Kupon</a:t>
            </a:r>
            <a:r>
              <a:rPr lang="uz-Latn-UZ" sz="2200" b="1" dirty="0" smtClean="0">
                <a:solidFill>
                  <a:srgbClr val="003F82"/>
                </a:solidFill>
                <a:latin typeface="+mn-lt"/>
              </a:rPr>
              <a:t> bo‘yicha</a:t>
            </a:r>
            <a:r>
              <a:rPr lang="en-GB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kim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oshdi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savdosini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o'tkazish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678323" y="1113600"/>
            <a:ext cx="4412512" cy="153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lang="en-GB" b="1" dirty="0" err="1">
                <a:solidFill>
                  <a:srgbClr val="003F82"/>
                </a:solidFill>
                <a:latin typeface="+mn-lt"/>
              </a:rPr>
              <a:t>Emitentning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vazifasi</a:t>
            </a:r>
            <a:r>
              <a:rPr lang="ru-RU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ru-RU" dirty="0">
                <a:solidFill>
                  <a:srgbClr val="003F82"/>
                </a:solidFill>
                <a:latin typeface="+mn-lt"/>
              </a:rPr>
              <a:t>–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kupon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stavkasini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003F82"/>
                </a:solidFill>
                <a:latin typeface="+mn-lt"/>
              </a:rPr>
              <a:t>aniqlash</a:t>
            </a:r>
            <a:endParaRPr lang="ru-RU" dirty="0">
              <a:solidFill>
                <a:srgbClr val="003F82"/>
              </a:solidFill>
              <a:latin typeface="+mn-lt"/>
            </a:endParaRPr>
          </a:p>
          <a:p>
            <a:pPr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Ko'rib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chiqilayotgan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misolda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: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kupon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stavkasi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nimaga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teng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bo'ladi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?</a:t>
            </a:r>
            <a:r>
              <a:rPr lang="ru-RU" dirty="0" smtClean="0">
                <a:solidFill>
                  <a:srgbClr val="003F82"/>
                </a:solidFill>
                <a:latin typeface="+mn-lt"/>
              </a:rPr>
              <a:t> 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39624" y="1215656"/>
            <a:ext cx="4355066" cy="1474380"/>
            <a:chOff x="680485" y="1215656"/>
            <a:chExt cx="3870250" cy="147438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0485" y="1215656"/>
              <a:ext cx="3870250" cy="4536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err="1"/>
                <a:t>Obligatsiya</a:t>
              </a:r>
              <a:r>
                <a:rPr lang="en-GB" sz="1600" b="1" dirty="0"/>
                <a:t> </a:t>
              </a:r>
              <a:r>
                <a:rPr lang="en-GB" sz="1600" b="1" dirty="0" err="1" smtClean="0"/>
                <a:t>qarzining</a:t>
              </a:r>
              <a:r>
                <a:rPr lang="en-GB" sz="1600" b="1" dirty="0" smtClean="0"/>
                <a:t> </a:t>
              </a:r>
              <a:r>
                <a:rPr lang="en-GB" sz="1600" b="1" dirty="0" err="1"/>
                <a:t>asosiy</a:t>
              </a:r>
              <a:r>
                <a:rPr lang="en-GB" sz="1600" b="1" dirty="0"/>
                <a:t> </a:t>
              </a:r>
              <a:r>
                <a:rPr lang="en-GB" sz="1600" b="1" dirty="0" err="1"/>
                <a:t>parametrlari</a:t>
              </a:r>
              <a:endParaRPr lang="ru-RU" sz="1600" b="1" dirty="0"/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680485" y="1714381"/>
              <a:ext cx="3870250" cy="975655"/>
              <a:chOff x="680485" y="1714381"/>
              <a:chExt cx="3870250" cy="975655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680485" y="1714381"/>
                <a:ext cx="3870250" cy="9756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0000"/>
                  </a:lnSpc>
                </a:pPr>
                <a:endParaRPr lang="ru-RU" sz="1400" b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705737" y="1749776"/>
                <a:ext cx="3844997" cy="829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Joylashtiriladigan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obligatsiyalar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soni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: 3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mln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Kupon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stavkasi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=?</a:t>
                </a:r>
              </a:p>
              <a:p>
                <a:pPr marL="171450" indent="-171450">
                  <a:lnSpc>
                    <a:spcPct val="114000"/>
                  </a:lnSpc>
                  <a:buFont typeface="Arial" pitchFamily="34" charset="0"/>
                  <a:buChar char="•"/>
                </a:pP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Joylashtirish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narxi</a:t>
                </a:r>
                <a:r>
                  <a:rPr lang="en-GB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 = 100% nominal </a:t>
                </a:r>
                <a:r>
                  <a:rPr lang="en-GB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rPr>
                  <a:t>qiymat</a:t>
                </a:r>
                <a:endPara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endParaRP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9622" y="2904001"/>
            <a:ext cx="4355067" cy="2326760"/>
            <a:chOff x="139622" y="2904001"/>
            <a:chExt cx="4355067" cy="1799531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139622" y="2904001"/>
              <a:ext cx="4355067" cy="1799531"/>
              <a:chOff x="680484" y="1215656"/>
              <a:chExt cx="3870251" cy="1799531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680485" y="1215656"/>
                <a:ext cx="3870250" cy="45365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 err="1"/>
                  <a:t>Auktsion</a:t>
                </a:r>
                <a:r>
                  <a:rPr lang="en-GB" sz="1600" b="1" dirty="0"/>
                  <a:t> </a:t>
                </a:r>
                <a:r>
                  <a:rPr lang="en-GB" sz="1600" b="1" dirty="0" err="1"/>
                  <a:t>ishtirokchilarining</a:t>
                </a:r>
                <a:r>
                  <a:rPr lang="en-GB" sz="1600" b="1" dirty="0"/>
                  <a:t> </a:t>
                </a:r>
                <a:r>
                  <a:rPr lang="en-GB" sz="1600" b="1" dirty="0" err="1"/>
                  <a:t>arizalari</a:t>
                </a:r>
                <a:endParaRPr lang="ru-RU" sz="1600" b="1" dirty="0"/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680484" y="1714381"/>
                <a:ext cx="3870251" cy="1300806"/>
                <a:chOff x="680484" y="1714381"/>
                <a:chExt cx="3870251" cy="1300806"/>
              </a:xfrm>
            </p:grpSpPr>
            <p:sp>
              <p:nvSpPr>
                <p:cNvPr id="21" name="Прямоугольник 20"/>
                <p:cNvSpPr/>
                <p:nvPr/>
              </p:nvSpPr>
              <p:spPr>
                <a:xfrm>
                  <a:off x="680485" y="1714381"/>
                  <a:ext cx="3870250" cy="97565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10000"/>
                    </a:lnSpc>
                  </a:pPr>
                  <a:endParaRPr lang="ru-RU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Rectangle 12"/>
                <p:cNvSpPr>
                  <a:spLocks noChangeArrowheads="1"/>
                </p:cNvSpPr>
                <p:nvPr/>
              </p:nvSpPr>
              <p:spPr bwMode="auto">
                <a:xfrm>
                  <a:off x="680484" y="1749776"/>
                  <a:ext cx="3870251" cy="12654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C </a:t>
                  </a:r>
                  <a:r>
                    <a:rPr lang="en-GB" sz="14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</a:t>
                  </a: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Kupon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10%,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</a:p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B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ishtirokchisi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Kupon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10,5%,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</a:p>
                <a:p>
                  <a:pPr marL="171450" indent="-171450">
                    <a:lnSpc>
                      <a:spcPct val="110000"/>
                    </a:lnSpc>
                    <a:buFont typeface="Wingdings" pitchFamily="2" charset="2"/>
                    <a:buChar char="ü"/>
                  </a:pP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A </a:t>
                  </a:r>
                  <a:r>
                    <a:rPr lang="en-GB" sz="1400" b="1" dirty="0" err="1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ishtirokchi</a:t>
                  </a:r>
                  <a:r>
                    <a:rPr lang="en-GB" sz="1400" b="1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: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Kupon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11,75%,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Miqdori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 = 2 million </a:t>
                  </a:r>
                  <a:r>
                    <a:rPr lang="en-GB" sz="1400" b="1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dona</a:t>
                  </a:r>
                  <a:r>
                    <a:rPr lang="en-GB" sz="14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rPr>
                    <a:t>.</a:t>
                  </a:r>
                  <a:endParaRPr lang="ru-RU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endParaRPr>
                </a:p>
              </p:txBody>
            </p:sp>
          </p:grpSp>
        </p:grp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92370" y="3977132"/>
              <a:ext cx="404957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031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Korporativ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formati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431755"/>
              </p:ext>
            </p:extLst>
          </p:nvPr>
        </p:nvGraphicFramePr>
        <p:xfrm>
          <a:off x="1855382" y="1592339"/>
          <a:ext cx="5433237" cy="2733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6328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Qimmatli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qog'ozlarni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 smtClean="0">
                <a:solidFill>
                  <a:srgbClr val="003F82"/>
                </a:solidFill>
                <a:latin typeface="+mn-lt"/>
              </a:rPr>
              <a:t>muddatlari</a:t>
            </a:r>
            <a:endParaRPr lang="ru-RU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34" name="Line 4"/>
          <p:cNvSpPr>
            <a:spLocks noChangeShapeType="1"/>
          </p:cNvSpPr>
          <p:nvPr/>
        </p:nvSpPr>
        <p:spPr bwMode="auto">
          <a:xfrm flipH="1">
            <a:off x="1073540" y="1351433"/>
            <a:ext cx="748386" cy="209905"/>
          </a:xfrm>
          <a:prstGeom prst="line">
            <a:avLst/>
          </a:prstGeom>
          <a:noFill/>
          <a:ln w="19050">
            <a:solidFill>
              <a:srgbClr val="CC66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574158" y="1564149"/>
            <a:ext cx="1060672" cy="340158"/>
          </a:xfrm>
          <a:prstGeom prst="rect">
            <a:avLst/>
          </a:prstGeom>
          <a:solidFill>
            <a:srgbClr val="FFFFCC"/>
          </a:solidFill>
          <a:ln w="19050">
            <a:solidFill>
              <a:srgbClr val="CC6600"/>
            </a:solidFill>
            <a:miter lim="800000"/>
            <a:headEnd/>
            <a:tailEnd type="non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" pitchFamily="34" charset="0"/>
              </a:rPr>
              <a:t>20-30 </a:t>
            </a:r>
            <a:r>
              <a:rPr lang="en-US" altLang="ru-RU" sz="1400" kern="0" dirty="0" smtClean="0">
                <a:solidFill>
                  <a:srgbClr val="500050"/>
                </a:solidFill>
                <a:latin typeface="Arial" pitchFamily="34" charset="0"/>
              </a:rPr>
              <a:t>kun</a:t>
            </a:r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srgbClr val="500050"/>
              </a:solidFill>
              <a:effectLst/>
              <a:uLnTx/>
              <a:uFillTx/>
              <a:latin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634830" y="1579142"/>
            <a:ext cx="2724444" cy="749660"/>
            <a:chOff x="1634830" y="1579142"/>
            <a:chExt cx="2724444" cy="749660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634830" y="1579142"/>
              <a:ext cx="2724444" cy="749659"/>
              <a:chOff x="1634830" y="1579142"/>
              <a:chExt cx="2724444" cy="749659"/>
            </a:xfrm>
          </p:grpSpPr>
          <p:sp>
            <p:nvSpPr>
              <p:cNvPr id="35" name="Line 5"/>
              <p:cNvSpPr>
                <a:spLocks noChangeShapeType="1"/>
              </p:cNvSpPr>
              <p:nvPr/>
            </p:nvSpPr>
            <p:spPr bwMode="auto">
              <a:xfrm flipH="1">
                <a:off x="2258026" y="1775927"/>
                <a:ext cx="686479" cy="212716"/>
              </a:xfrm>
              <a:prstGeom prst="line">
                <a:avLst/>
              </a:prstGeom>
              <a:noFill/>
              <a:ln w="19050">
                <a:solidFill>
                  <a:srgbClr val="CC66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Rectangle 10"/>
              <p:cNvSpPr>
                <a:spLocks noChangeArrowheads="1"/>
              </p:cNvSpPr>
              <p:nvPr/>
            </p:nvSpPr>
            <p:spPr bwMode="auto">
              <a:xfrm>
                <a:off x="2135588" y="1579142"/>
                <a:ext cx="2223686" cy="292388"/>
              </a:xfrm>
              <a:prstGeom prst="rect">
                <a:avLst/>
              </a:prstGeom>
              <a:solidFill>
                <a:srgbClr val="FFCC66"/>
              </a:solidFill>
              <a:ln w="19050">
                <a:solidFill>
                  <a:srgbClr val="CC6600"/>
                </a:solidFill>
                <a:miter lim="800000"/>
                <a:headEnd/>
                <a:tailEnd type="none" w="med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lvl="0" defTabSz="914400" eaLnBrk="1" hangingPunct="1">
                  <a:spcBef>
                    <a:spcPct val="0"/>
                  </a:spcBef>
                  <a:buNone/>
                  <a:defRPr/>
                </a:pPr>
                <a:r>
                  <a:rPr lang="en-GB" altLang="ru-RU" sz="1300" b="1" kern="0" dirty="0" err="1">
                    <a:solidFill>
                      <a:srgbClr val="500050"/>
                    </a:solidFill>
                    <a:latin typeface="Arial Narrow" pitchFamily="34" charset="0"/>
                  </a:rPr>
                  <a:t>Prospektni</a:t>
                </a:r>
                <a:r>
                  <a:rPr lang="en-GB" altLang="ru-RU" sz="1300" b="1" kern="0" dirty="0">
                    <a:solidFill>
                      <a:srgbClr val="500050"/>
                    </a:solidFill>
                    <a:latin typeface="Arial Narrow" pitchFamily="34" charset="0"/>
                  </a:rPr>
                  <a:t> </a:t>
                </a:r>
                <a:r>
                  <a:rPr lang="en-GB" altLang="ru-RU" sz="1300" b="1" kern="0" dirty="0" err="1">
                    <a:solidFill>
                      <a:srgbClr val="500050"/>
                    </a:solidFill>
                    <a:latin typeface="Arial Narrow" pitchFamily="34" charset="0"/>
                  </a:rPr>
                  <a:t>ro'yxatdan</a:t>
                </a:r>
                <a:r>
                  <a:rPr lang="en-GB" altLang="ru-RU" sz="1300" b="1" kern="0" dirty="0">
                    <a:solidFill>
                      <a:srgbClr val="500050"/>
                    </a:solidFill>
                    <a:latin typeface="Arial Narrow" pitchFamily="34" charset="0"/>
                  </a:rPr>
                  <a:t> </a:t>
                </a:r>
                <a:r>
                  <a:rPr lang="en-GB" altLang="ru-RU" sz="1300" b="1" kern="0" dirty="0" err="1">
                    <a:solidFill>
                      <a:srgbClr val="500050"/>
                    </a:solidFill>
                    <a:latin typeface="Arial Narrow" pitchFamily="34" charset="0"/>
                  </a:rPr>
                  <a:t>o'tkazish</a:t>
                </a:r>
                <a:endParaRPr kumimoji="0" lang="ru-RU" altLang="ru-RU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4" name="Rectangle 14"/>
              <p:cNvSpPr>
                <a:spLocks noChangeArrowheads="1"/>
              </p:cNvSpPr>
              <p:nvPr/>
            </p:nvSpPr>
            <p:spPr bwMode="auto">
              <a:xfrm>
                <a:off x="1634830" y="1988643"/>
                <a:ext cx="1060672" cy="340158"/>
              </a:xfrm>
              <a:prstGeom prst="rect">
                <a:avLst/>
              </a:prstGeom>
              <a:solidFill>
                <a:srgbClr val="FFFFCC"/>
              </a:solidFill>
              <a:ln w="19050">
                <a:solidFill>
                  <a:srgbClr val="CC6600"/>
                </a:solidFill>
                <a:miter lim="800000"/>
                <a:headEnd/>
                <a:tailEnd type="none" w="med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00050"/>
                    </a:solidFill>
                    <a:effectLst/>
                    <a:uLnTx/>
                    <a:uFillTx/>
                    <a:latin typeface="Arial" pitchFamily="34" charset="0"/>
                  </a:rPr>
                  <a:t>30 </a:t>
                </a:r>
                <a:r>
                  <a:rPr lang="en-US" altLang="ru-RU" sz="1400" kern="0" dirty="0" smtClean="0">
                    <a:solidFill>
                      <a:srgbClr val="500050"/>
                    </a:solidFill>
                    <a:latin typeface="Arial" pitchFamily="34" charset="0"/>
                  </a:rPr>
                  <a:t>kun</a:t>
                </a:r>
                <a:endPara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1634830" y="1904307"/>
              <a:ext cx="0" cy="424495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695501" y="2087973"/>
            <a:ext cx="3095958" cy="750597"/>
            <a:chOff x="2695501" y="2087973"/>
            <a:chExt cx="3095958" cy="750597"/>
          </a:xfrm>
        </p:grpSpPr>
        <p:sp>
          <p:nvSpPr>
            <p:cNvPr id="36" name="Line 6"/>
            <p:cNvSpPr>
              <a:spLocks noChangeShapeType="1"/>
            </p:cNvSpPr>
            <p:nvPr/>
          </p:nvSpPr>
          <p:spPr bwMode="auto">
            <a:xfrm flipH="1">
              <a:off x="3256791" y="2243528"/>
              <a:ext cx="572295" cy="255821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3256791" y="2087973"/>
              <a:ext cx="2534668" cy="292388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 defTabSz="914400" eaLnBrk="1" hangingPunct="1">
                <a:spcBef>
                  <a:spcPct val="0"/>
                </a:spcBef>
                <a:buNone/>
                <a:defRPr/>
              </a:pP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Axborotni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oshkor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qilish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va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rod-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shou</a:t>
              </a:r>
              <a:endParaRPr kumimoji="0" lang="ru-RU" alt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2695501" y="2498412"/>
              <a:ext cx="1060672" cy="340158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15-20 </a:t>
              </a:r>
              <a:r>
                <a:rPr lang="en-US" altLang="ru-RU" sz="1400" kern="0" dirty="0" smtClean="0">
                  <a:solidFill>
                    <a:srgbClr val="500050"/>
                  </a:solidFill>
                  <a:latin typeface="Arial" pitchFamily="34" charset="0"/>
                </a:rPr>
                <a:t>kun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47" name="Line 17"/>
            <p:cNvSpPr>
              <a:spLocks noChangeShapeType="1"/>
            </p:cNvSpPr>
            <p:nvPr/>
          </p:nvSpPr>
          <p:spPr bwMode="auto">
            <a:xfrm>
              <a:off x="2695501" y="2328801"/>
              <a:ext cx="0" cy="509768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756173" y="2582748"/>
            <a:ext cx="1585928" cy="766526"/>
            <a:chOff x="3756173" y="2582748"/>
            <a:chExt cx="1585928" cy="766526"/>
          </a:xfrm>
        </p:grpSpPr>
        <p:sp>
          <p:nvSpPr>
            <p:cNvPr id="37" name="Line 7"/>
            <p:cNvSpPr>
              <a:spLocks noChangeShapeType="1"/>
            </p:cNvSpPr>
            <p:nvPr/>
          </p:nvSpPr>
          <p:spPr bwMode="auto">
            <a:xfrm flipH="1">
              <a:off x="4380745" y="2754233"/>
              <a:ext cx="437475" cy="254884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4317462" y="2582748"/>
              <a:ext cx="1024639" cy="292388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3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 Narrow" pitchFamily="34" charset="0"/>
                </a:rPr>
                <a:t>Joylashtirish</a:t>
              </a:r>
              <a:endParaRPr kumimoji="0" lang="ru-RU" alt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8" name="Rectangle 18"/>
            <p:cNvSpPr>
              <a:spLocks noChangeArrowheads="1"/>
            </p:cNvSpPr>
            <p:nvPr/>
          </p:nvSpPr>
          <p:spPr bwMode="auto">
            <a:xfrm>
              <a:off x="3756173" y="3008180"/>
              <a:ext cx="1062047" cy="340158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1-</a:t>
              </a:r>
              <a:r>
                <a:rPr kumimoji="0" lang="en-US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6</a:t>
              </a: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0 </a:t>
              </a:r>
              <a:r>
                <a:rPr lang="en-US" altLang="ru-RU" sz="1400" kern="0" dirty="0" smtClean="0">
                  <a:solidFill>
                    <a:srgbClr val="500050"/>
                  </a:solidFill>
                  <a:latin typeface="Arial" pitchFamily="34" charset="0"/>
                </a:rPr>
                <a:t>kun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49" name="Line 19"/>
            <p:cNvSpPr>
              <a:spLocks noChangeShapeType="1"/>
            </p:cNvSpPr>
            <p:nvPr/>
          </p:nvSpPr>
          <p:spPr bwMode="auto">
            <a:xfrm>
              <a:off x="3756173" y="2838569"/>
              <a:ext cx="0" cy="510705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818220" y="3093454"/>
            <a:ext cx="2709862" cy="808695"/>
            <a:chOff x="4818220" y="3093454"/>
            <a:chExt cx="2709862" cy="808695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5503323" y="3306170"/>
              <a:ext cx="499382" cy="255821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5378134" y="3093454"/>
              <a:ext cx="2149948" cy="292388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 defTabSz="914400" eaLnBrk="1" hangingPunct="1">
                <a:spcBef>
                  <a:spcPct val="0"/>
                </a:spcBef>
                <a:buNone/>
                <a:defRPr/>
              </a:pP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Hisobotni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ro'yxatdan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o'tkazish</a:t>
              </a:r>
              <a:endParaRPr kumimoji="0" lang="ru-RU" alt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4818220" y="3561991"/>
              <a:ext cx="1059296" cy="340158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15 </a:t>
              </a:r>
              <a:r>
                <a:rPr lang="en-US" altLang="ru-RU" sz="1400" kern="0" dirty="0" smtClean="0">
                  <a:solidFill>
                    <a:srgbClr val="500050"/>
                  </a:solidFill>
                  <a:latin typeface="Arial" pitchFamily="34" charset="0"/>
                </a:rPr>
                <a:t>kun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52" name="Line 22"/>
            <p:cNvSpPr>
              <a:spLocks noChangeShapeType="1"/>
            </p:cNvSpPr>
            <p:nvPr/>
          </p:nvSpPr>
          <p:spPr bwMode="auto">
            <a:xfrm>
              <a:off x="4818220" y="3348338"/>
              <a:ext cx="0" cy="552874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877516" y="3618215"/>
            <a:ext cx="2216520" cy="751534"/>
            <a:chOff x="5877516" y="3618215"/>
            <a:chExt cx="2216520" cy="751534"/>
          </a:xfrm>
        </p:grpSpPr>
        <p:sp>
          <p:nvSpPr>
            <p:cNvPr id="39" name="Line 9"/>
            <p:cNvSpPr>
              <a:spLocks noChangeShapeType="1"/>
            </p:cNvSpPr>
            <p:nvPr/>
          </p:nvSpPr>
          <p:spPr bwMode="auto">
            <a:xfrm flipH="1">
              <a:off x="6438806" y="3816875"/>
              <a:ext cx="437475" cy="212716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5877516" y="4029591"/>
              <a:ext cx="1060672" cy="340158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500050"/>
                  </a:solidFill>
                  <a:effectLst/>
                  <a:uLnTx/>
                  <a:uFillTx/>
                  <a:latin typeface="Arial" pitchFamily="34" charset="0"/>
                </a:rPr>
                <a:t>15-20 </a:t>
              </a:r>
              <a:r>
                <a:rPr lang="en-US" altLang="ru-RU" sz="1400" kern="0" dirty="0" smtClean="0">
                  <a:solidFill>
                    <a:srgbClr val="500050"/>
                  </a:solidFill>
                  <a:latin typeface="Arial" pitchFamily="34" charset="0"/>
                </a:rPr>
                <a:t>kun</a:t>
              </a:r>
              <a:endPara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6376899" y="3618215"/>
              <a:ext cx="1717137" cy="292388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CC6600"/>
              </a:solidFill>
              <a:miter lim="800000"/>
              <a:headEnd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 defTabSz="914400" eaLnBrk="1" hangingPunct="1">
                <a:spcBef>
                  <a:spcPct val="0"/>
                </a:spcBef>
                <a:buNone/>
                <a:defRPr/>
              </a:pP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Axborotni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oshkor</a:t>
              </a:r>
              <a:r>
                <a:rPr lang="en-GB" altLang="ru-RU" sz="13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300" b="1" kern="0" dirty="0" err="1">
                  <a:solidFill>
                    <a:srgbClr val="500050"/>
                  </a:solidFill>
                  <a:latin typeface="Arial Narrow" pitchFamily="34" charset="0"/>
                </a:rPr>
                <a:t>qilish</a:t>
              </a:r>
              <a:endParaRPr kumimoji="0" lang="ru-RU" altLang="ru-RU" sz="1300" b="1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5877516" y="3901212"/>
              <a:ext cx="0" cy="467600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938188" y="4157970"/>
            <a:ext cx="1560054" cy="338554"/>
            <a:chOff x="6938188" y="4157970"/>
            <a:chExt cx="1560054" cy="338554"/>
          </a:xfrm>
        </p:grpSpPr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6938188" y="4157970"/>
              <a:ext cx="149912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CC6600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 defTabSz="914400" eaLnBrk="1" hangingPunct="1">
                <a:spcBef>
                  <a:spcPct val="0"/>
                </a:spcBef>
                <a:buNone/>
                <a:defRPr/>
              </a:pPr>
              <a:r>
                <a:rPr lang="en-GB" altLang="ru-RU" sz="1600" b="1" kern="0" dirty="0" err="1">
                  <a:solidFill>
                    <a:srgbClr val="500050"/>
                  </a:solidFill>
                  <a:latin typeface="Arial Narrow" pitchFamily="34" charset="0"/>
                </a:rPr>
                <a:t>Ikkilamchi</a:t>
              </a:r>
              <a:r>
                <a:rPr lang="en-GB" altLang="ru-RU" sz="1600" b="1" kern="0" dirty="0">
                  <a:solidFill>
                    <a:srgbClr val="500050"/>
                  </a:solidFill>
                  <a:latin typeface="Arial Narrow" pitchFamily="34" charset="0"/>
                </a:rPr>
                <a:t> </a:t>
              </a:r>
              <a:r>
                <a:rPr lang="en-GB" altLang="ru-RU" sz="1600" b="1" kern="0" dirty="0" err="1">
                  <a:solidFill>
                    <a:srgbClr val="500050"/>
                  </a:solidFill>
                  <a:latin typeface="Arial Narrow" pitchFamily="34" charset="0"/>
                </a:rPr>
                <a:t>bozor</a:t>
              </a:r>
              <a:endPara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500050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57" name="Line 27"/>
            <p:cNvSpPr>
              <a:spLocks noChangeShapeType="1"/>
            </p:cNvSpPr>
            <p:nvPr/>
          </p:nvSpPr>
          <p:spPr bwMode="auto">
            <a:xfrm>
              <a:off x="6938188" y="4369749"/>
              <a:ext cx="0" cy="126505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Line 28"/>
            <p:cNvSpPr>
              <a:spLocks noChangeShapeType="1"/>
            </p:cNvSpPr>
            <p:nvPr/>
          </p:nvSpPr>
          <p:spPr bwMode="auto">
            <a:xfrm>
              <a:off x="6938188" y="4496254"/>
              <a:ext cx="1560054" cy="0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9" name="Rectangle 29"/>
          <p:cNvSpPr>
            <a:spLocks noChangeArrowheads="1"/>
          </p:cNvSpPr>
          <p:nvPr/>
        </p:nvSpPr>
        <p:spPr bwMode="auto">
          <a:xfrm>
            <a:off x="1179470" y="1138717"/>
            <a:ext cx="1606530" cy="292388"/>
          </a:xfrm>
          <a:prstGeom prst="rect">
            <a:avLst/>
          </a:prstGeom>
          <a:solidFill>
            <a:srgbClr val="FFCC66"/>
          </a:solidFill>
          <a:ln w="19050">
            <a:solidFill>
              <a:srgbClr val="CC6600"/>
            </a:solidFill>
            <a:miter lim="800000"/>
            <a:headEnd/>
            <a:tailEnd type="non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defTabSz="914400" eaLnBrk="1" hangingPunct="1">
              <a:spcBef>
                <a:spcPct val="0"/>
              </a:spcBef>
              <a:buNone/>
              <a:defRPr/>
            </a:pPr>
            <a:r>
              <a:rPr lang="en-GB" altLang="ru-RU" sz="1300" b="1" kern="0" dirty="0" err="1">
                <a:solidFill>
                  <a:srgbClr val="500050"/>
                </a:solidFill>
                <a:latin typeface="Arial Narrow" pitchFamily="34" charset="0"/>
              </a:rPr>
              <a:t>Prospektni</a:t>
            </a:r>
            <a:r>
              <a:rPr lang="en-GB" altLang="ru-RU" sz="1300" b="1" kern="0" dirty="0">
                <a:solidFill>
                  <a:srgbClr val="500050"/>
                </a:solidFill>
                <a:latin typeface="Arial Narrow" pitchFamily="34" charset="0"/>
              </a:rPr>
              <a:t> </a:t>
            </a:r>
            <a:r>
              <a:rPr lang="en-GB" altLang="ru-RU" sz="1300" b="1" kern="0" dirty="0" err="1">
                <a:solidFill>
                  <a:srgbClr val="500050"/>
                </a:solidFill>
                <a:latin typeface="Arial Narrow" pitchFamily="34" charset="0"/>
              </a:rPr>
              <a:t>tayyorlash</a:t>
            </a:r>
            <a:endParaRPr kumimoji="0" lang="ru-RU" altLang="ru-RU" sz="1300" b="1" i="0" u="none" strike="noStrike" kern="0" cap="none" spc="0" normalizeH="0" baseline="0" noProof="0" dirty="0">
              <a:ln>
                <a:noFill/>
              </a:ln>
              <a:solidFill>
                <a:srgbClr val="500050"/>
              </a:solidFill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1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Birja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muomalaga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kiritish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r>
              <a:rPr lang="ru-RU" sz="2200" b="1" dirty="0" smtClean="0">
                <a:solidFill>
                  <a:srgbClr val="003F82"/>
                </a:solidFill>
                <a:latin typeface="+mn-lt"/>
              </a:rPr>
              <a:t> 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28751" y="1308943"/>
            <a:ext cx="604973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davlat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roʻyxatidan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oʻtmasdan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quyidagi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shartlar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asosida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b="1" dirty="0" err="1">
                <a:solidFill>
                  <a:srgbClr val="003F82"/>
                </a:solidFill>
                <a:latin typeface="+mn-lt"/>
              </a:rPr>
              <a:t>chiqariladi</a:t>
            </a:r>
            <a:r>
              <a:rPr lang="en-GB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rgbClr val="003F82"/>
                </a:solidFill>
                <a:latin typeface="+mn-lt"/>
              </a:rPr>
              <a:t>: </a:t>
            </a:r>
            <a:endParaRPr lang="ru-RU" b="1" dirty="0">
              <a:solidFill>
                <a:srgbClr val="003F82"/>
              </a:solidFill>
              <a:latin typeface="+mn-lt"/>
            </a:endParaRP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joylashtirish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birja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savdolarida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ochiq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obuna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orqali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amalga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oshiriladi</a:t>
            </a:r>
            <a:r>
              <a:rPr lang="ru-RU" dirty="0" smtClean="0">
                <a:solidFill>
                  <a:srgbClr val="003F82"/>
                </a:solidFill>
                <a:latin typeface="+mn-lt"/>
              </a:rPr>
              <a:t>;</a:t>
            </a:r>
            <a:endParaRPr lang="ru-RU" dirty="0">
              <a:solidFill>
                <a:srgbClr val="003F82"/>
              </a:solidFill>
              <a:latin typeface="+mn-lt"/>
            </a:endParaRP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emitenti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kamida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uch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yil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faoliyat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ko'rsatgan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ishonchliligi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auditorlik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xulosasi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tasdiqlangan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ikki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yakunlangan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yil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uchun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tegishli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tarzda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tasdiqlangan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yillik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moliyaviy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hisobotga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ega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003F82"/>
                </a:solidFill>
                <a:latin typeface="+mn-lt"/>
              </a:rPr>
              <a:t>bo'lsa</a:t>
            </a:r>
            <a:r>
              <a:rPr lang="ru-RU" dirty="0" smtClean="0">
                <a:solidFill>
                  <a:srgbClr val="003F82"/>
                </a:solidFill>
                <a:latin typeface="+mn-lt"/>
              </a:rPr>
              <a:t>; 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2719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Birja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muomalaga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kiritish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28751" y="1665388"/>
            <a:ext cx="619124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 startAt="3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o'z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egalariga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nominal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qiymatni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yoki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nominal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qiymatini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nominal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qiymatning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belgilangan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foizini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olish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huquqidan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boshqa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huquqlarni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bermaydi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 startAt="3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majburiyatlarni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bajarish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muddati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cheklanmagan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;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9748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96520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Birja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obligatsiyalarini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chiqarish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muomalaga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kiritish</a:t>
            </a:r>
            <a:r>
              <a:rPr lang="en-GB" sz="2200" b="1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sz="2200" b="1" dirty="0" err="1">
                <a:solidFill>
                  <a:srgbClr val="003F82"/>
                </a:solidFill>
                <a:latin typeface="+mn-lt"/>
              </a:rPr>
              <a:t>xususiyatlari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28751" y="1556531"/>
            <a:ext cx="619124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 startAt="5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hujjatli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shaklda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taqdim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etuvchiga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majburiy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markazlashtirilgan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saqlash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bilan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chiqariladi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arenR" startAt="5"/>
            </a:pP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joylashtirishda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to'lash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,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shuningdek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nominal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qiymati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va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obligatsiyalar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bo'yicha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foizlarni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to'lash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faqat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naqd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pulda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amalga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003F82"/>
                </a:solidFill>
                <a:latin typeface="+mn-lt"/>
              </a:rPr>
              <a:t>oshiriladi</a:t>
            </a:r>
            <a:r>
              <a:rPr lang="en-GB" dirty="0">
                <a:solidFill>
                  <a:srgbClr val="003F82"/>
                </a:solidFill>
                <a:latin typeface="+mn-lt"/>
              </a:rPr>
              <a:t>.</a:t>
            </a:r>
            <a:endParaRPr lang="ru-RU" dirty="0">
              <a:solidFill>
                <a:srgbClr val="003F8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25168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 txBox="1">
            <a:spLocks/>
          </p:cNvSpPr>
          <p:nvPr/>
        </p:nvSpPr>
        <p:spPr bwMode="auto">
          <a:xfrm>
            <a:off x="1428751" y="321469"/>
            <a:ext cx="72135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Takrorlash</a:t>
            </a:r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uchun</a:t>
            </a:r>
            <a:r>
              <a:rPr lang="en-US" sz="2200" b="1" dirty="0" smtClean="0">
                <a:solidFill>
                  <a:srgbClr val="003F82"/>
                </a:solidFill>
                <a:latin typeface="+mn-lt"/>
              </a:rPr>
              <a:t> </a:t>
            </a:r>
            <a:r>
              <a:rPr lang="en-US" sz="2200" b="1" dirty="0" err="1" smtClean="0">
                <a:solidFill>
                  <a:srgbClr val="003F82"/>
                </a:solidFill>
                <a:latin typeface="+mn-lt"/>
              </a:rPr>
              <a:t>savollar</a:t>
            </a:r>
            <a:endParaRPr lang="en-US" sz="2200" b="1" dirty="0">
              <a:solidFill>
                <a:srgbClr val="003F82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04769" y="1036293"/>
            <a:ext cx="82838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Kompaniya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obligatsiyalarni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joylashtirish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usulini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tanladi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: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Kupon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stavkasi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asosida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auktsion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Kompaniya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obligatsiyalarning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bir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qismi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joylashtirilgan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birinchi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auksionni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o'tkazdi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.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Ikkinchi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auktsion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qanday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 </a:t>
            </a:r>
            <a:r>
              <a:rPr lang="en-GB" sz="1600" dirty="0" err="1">
                <a:solidFill>
                  <a:srgbClr val="003F82"/>
                </a:solidFill>
                <a:latin typeface="Myriad Pro"/>
              </a:rPr>
              <a:t>bo'ladi</a:t>
            </a:r>
            <a:r>
              <a:rPr lang="en-GB" sz="1600" dirty="0">
                <a:solidFill>
                  <a:srgbClr val="003F82"/>
                </a:solidFill>
                <a:latin typeface="Myriad Pro"/>
              </a:rPr>
              <a:t>?</a:t>
            </a:r>
            <a:endParaRPr lang="ru-RU" sz="1600" dirty="0">
              <a:solidFill>
                <a:srgbClr val="003F82"/>
              </a:solidFill>
              <a:latin typeface="Myriad Pro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680551"/>
              </p:ext>
            </p:extLst>
          </p:nvPr>
        </p:nvGraphicFramePr>
        <p:xfrm>
          <a:off x="1372229" y="2085004"/>
          <a:ext cx="6096000" cy="1315720"/>
        </p:xfrm>
        <a:graphic>
          <a:graphicData uri="http://schemas.openxmlformats.org/drawingml/2006/table">
            <a:tbl>
              <a:tblPr firstRow="1" bandRow="1"/>
              <a:tblGrid>
                <a:gridCol w="4824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1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096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Faqat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kupon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stavkasi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auktsioni</a:t>
                      </a:r>
                      <a:endParaRPr lang="ru-RU" sz="1600" b="0" kern="1200" dirty="0">
                        <a:solidFill>
                          <a:srgbClr val="003F82"/>
                        </a:solidFill>
                        <a:latin typeface="Myriad Pro"/>
                        <a:ea typeface="ＭＳ Ｐゴシック"/>
                        <a:cs typeface="ＭＳ Ｐゴシック"/>
                      </a:endParaRP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0" algn="l" defTabSz="457200" rtl="0" eaLnBrk="1" latinLnBrk="0" hangingPunct="1"/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Faqat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narx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bo'yicha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auktsion</a:t>
                      </a:r>
                      <a:endParaRPr lang="ru-RU" sz="1600" b="0" kern="1200" dirty="0">
                        <a:solidFill>
                          <a:srgbClr val="003F82"/>
                        </a:solidFill>
                        <a:latin typeface="Myriad Pro"/>
                        <a:ea typeface="ＭＳ Ｐゴシック"/>
                        <a:cs typeface="ＭＳ Ｐゴシック"/>
                      </a:endParaRP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19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0" algn="l" defTabSz="457200" rtl="0" eaLnBrk="1" latinLnBrk="0" hangingPunct="1"/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Kupon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kursi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bo'yicha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auktsion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yoki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narx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bo'yicha</a:t>
                      </a:r>
                      <a:r>
                        <a:rPr lang="en-GB" sz="1600" b="0" kern="1200" dirty="0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 </a:t>
                      </a:r>
                      <a:r>
                        <a:rPr lang="en-GB" sz="1600" b="0" kern="1200" dirty="0" err="1" smtClean="0">
                          <a:solidFill>
                            <a:srgbClr val="003F82"/>
                          </a:solidFill>
                          <a:latin typeface="Myriad Pro"/>
                          <a:ea typeface="ＭＳ Ｐゴシック"/>
                          <a:cs typeface="ＭＳ Ｐゴシック"/>
                        </a:rPr>
                        <a:t>auktsion</a:t>
                      </a:r>
                      <a:endParaRPr lang="ru-RU" sz="1600" b="0" kern="1200" dirty="0">
                        <a:solidFill>
                          <a:srgbClr val="003F82"/>
                        </a:solidFill>
                        <a:latin typeface="Myriad Pro"/>
                        <a:ea typeface="ＭＳ Ｐゴシック"/>
                        <a:cs typeface="ＭＳ Ｐゴシック"/>
                      </a:endParaRPr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2D2DB9"/>
                      </a:solidFill>
                    </a:lnL>
                    <a:lnR w="12700" cmpd="sng">
                      <a:solidFill>
                        <a:srgbClr val="2D2DB9"/>
                      </a:solidFill>
                    </a:lnR>
                    <a:lnT w="12700" cmpd="sng">
                      <a:solidFill>
                        <a:srgbClr val="2D2DB9"/>
                      </a:solidFill>
                    </a:lnT>
                    <a:lnB w="12700" cmpd="sng">
                      <a:solidFill>
                        <a:srgbClr val="2D2DB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722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ма 1-а  Финансовые рынки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Тема 1-а  Финансовые рынки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3008</TotalTime>
  <Words>1781</Words>
  <Application>Microsoft Office PowerPoint</Application>
  <PresentationFormat>Экран (16:9)</PresentationFormat>
  <Paragraphs>357</Paragraphs>
  <Slides>45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47" baseType="lpstr">
      <vt:lpstr>Тема Office</vt:lpstr>
      <vt:lpstr>3_Тема Office</vt:lpstr>
      <vt:lpstr>Bank va moliya bozorlari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Эшпулатов Достонбек</cp:lastModifiedBy>
  <cp:revision>123</cp:revision>
  <dcterms:created xsi:type="dcterms:W3CDTF">2010-09-30T06:45:29Z</dcterms:created>
  <dcterms:modified xsi:type="dcterms:W3CDTF">2024-02-17T03:06:23Z</dcterms:modified>
</cp:coreProperties>
</file>