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1" r:id="rId2"/>
    <p:sldId id="262" r:id="rId3"/>
    <p:sldId id="263" r:id="rId4"/>
    <p:sldId id="264" r:id="rId5"/>
    <p:sldId id="265" r:id="rId6"/>
    <p:sldId id="266" r:id="rId7"/>
    <p:sldId id="267" r:id="rId8"/>
    <p:sldId id="268" r:id="rId9"/>
    <p:sldId id="269" r:id="rId10"/>
    <p:sldId id="275" r:id="rId11"/>
    <p:sldId id="276" r:id="rId12"/>
    <p:sldId id="282" r:id="rId13"/>
    <p:sldId id="271" r:id="rId14"/>
    <p:sldId id="272" r:id="rId15"/>
    <p:sldId id="273" r:id="rId16"/>
    <p:sldId id="274" r:id="rId17"/>
    <p:sldId id="270" r:id="rId18"/>
    <p:sldId id="277" r:id="rId19"/>
    <p:sldId id="278" r:id="rId20"/>
    <p:sldId id="279" r:id="rId21"/>
    <p:sldId id="280" r:id="rId22"/>
    <p:sldId id="283" r:id="rId23"/>
    <p:sldId id="284" r:id="rId24"/>
    <p:sldId id="285" r:id="rId25"/>
    <p:sldId id="286" r:id="rId26"/>
    <p:sldId id="287" r:id="rId27"/>
    <p:sldId id="288" r:id="rId28"/>
    <p:sldId id="289" r:id="rId29"/>
    <p:sldId id="290" r:id="rId30"/>
    <p:sldId id="291" r:id="rId31"/>
    <p:sldId id="292" r:id="rId32"/>
    <p:sldId id="281" r:id="rId33"/>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7" d="100"/>
          <a:sy n="107" d="100"/>
        </p:scale>
        <p:origin x="594" y="10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26.06.2021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26.06.2021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B4C71EC6-210F-42DE-9C53-41977AD35B3D}" type="datetimeFigureOut">
              <a:rPr lang="ru-RU" smtClean="0"/>
              <a:t>26.06.2021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B4C71EC6-210F-42DE-9C53-41977AD35B3D}" type="datetimeFigureOut">
              <a:rPr lang="ru-RU" smtClean="0"/>
              <a:t>26.06.2021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B4C71EC6-210F-42DE-9C53-41977AD35B3D}" type="datetimeFigureOut">
              <a:rPr lang="ru-RU" smtClean="0"/>
              <a:t>26.06.2021</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B4C71EC6-210F-42DE-9C53-41977AD35B3D}" type="datetimeFigureOut">
              <a:rPr lang="ru-RU" smtClean="0"/>
              <a:t>26.06.2021</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4C71EC6-210F-42DE-9C53-41977AD35B3D}" type="datetimeFigureOut">
              <a:rPr lang="ru-RU" smtClean="0"/>
              <a:t>26.06.2021</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t>26.06.2021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t>26.06.2021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26.06.2021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26.06.2021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4C71EC6-210F-42DE-9C53-41977AD35B3D}" type="datetimeFigureOut">
              <a:rPr lang="ru-RU" smtClean="0"/>
              <a:t>26.06.2021</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9B0651-EE4F-4900-A07F-96A6BFA9D0F0}" type="slidenum">
              <a:rPr lang="ru-RU" smtClean="0"/>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5.png"/></Relationships>
</file>

<file path=ppt/slides/_rels/slide1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 Id="rId5" Type="http://schemas.openxmlformats.org/officeDocument/2006/relationships/image" Target="../media/image21.png"/><Relationship Id="rId4" Type="http://schemas.openxmlformats.org/officeDocument/2006/relationships/image" Target="../media/image20.png"/></Relationships>
</file>

<file path=ppt/slides/_rels/slide1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1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15.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2.xml"/><Relationship Id="rId4" Type="http://schemas.openxmlformats.org/officeDocument/2006/relationships/image" Target="../media/image38.png"/></Relationships>
</file>

<file path=ppt/slides/_rels/slide21.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2.xml"/><Relationship Id="rId6" Type="http://schemas.openxmlformats.org/officeDocument/2006/relationships/image" Target="../media/image48.png"/><Relationship Id="rId5" Type="http://schemas.openxmlformats.org/officeDocument/2006/relationships/image" Target="../media/image47.png"/><Relationship Id="rId4" Type="http://schemas.openxmlformats.org/officeDocument/2006/relationships/image" Target="../media/image46.png"/></Relationships>
</file>

<file path=ppt/slides/_rels/slide28.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2.xml"/><Relationship Id="rId4" Type="http://schemas.openxmlformats.org/officeDocument/2006/relationships/image" Target="../media/image51.png"/></Relationships>
</file>

<file path=ppt/slides/_rels/slide29.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2.xml"/><Relationship Id="rId4" Type="http://schemas.openxmlformats.org/officeDocument/2006/relationships/image" Target="../media/image54.png"/></Relationships>
</file>

<file path=ppt/slides/_rels/slide30.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2.xml"/><Relationship Id="rId4" Type="http://schemas.openxmlformats.org/officeDocument/2006/relationships/image" Target="../media/image57.png"/></Relationships>
</file>

<file path=ppt/slides/_rels/slide31.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slideLayout" Target="../slideLayouts/slideLayout2.xml"/><Relationship Id="rId4" Type="http://schemas.openxmlformats.org/officeDocument/2006/relationships/image" Target="../media/image60.png"/></Relationships>
</file>

<file path=ppt/slides/_rels/slide32.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1"/>
            <a:ext cx="8229600" cy="2780927"/>
          </a:xfrm>
        </p:spPr>
        <p:txBody>
          <a:bodyPr>
            <a:normAutofit/>
          </a:bodyPr>
          <a:lstStyle/>
          <a:p>
            <a:pPr marL="0" indent="0" algn="ctr">
              <a:buNone/>
            </a:pPr>
            <a:endParaRPr lang="en-US" sz="4200" b="1" dirty="0" smtClean="0">
              <a:latin typeface="Times New Roman" pitchFamily="18" charset="0"/>
              <a:cs typeface="Times New Roman" pitchFamily="18" charset="0"/>
            </a:endParaRPr>
          </a:p>
          <a:p>
            <a:pPr marL="0" indent="0" algn="ctr">
              <a:buNone/>
            </a:pPr>
            <a:r>
              <a:rPr lang="en-US" sz="4200" b="1" dirty="0" err="1" smtClean="0">
                <a:latin typeface="Times New Roman" pitchFamily="18" charset="0"/>
                <a:cs typeface="Times New Roman" pitchFamily="18" charset="0"/>
              </a:rPr>
              <a:t>Ziravor</a:t>
            </a:r>
            <a:r>
              <a:rPr lang="en-US" sz="4200" b="1" dirty="0" smtClean="0">
                <a:latin typeface="Times New Roman" pitchFamily="18" charset="0"/>
                <a:cs typeface="Times New Roman" pitchFamily="18" charset="0"/>
              </a:rPr>
              <a:t> </a:t>
            </a:r>
            <a:r>
              <a:rPr lang="en-US" sz="4200" b="1" dirty="0" err="1" smtClean="0">
                <a:latin typeface="Times New Roman" pitchFamily="18" charset="0"/>
                <a:cs typeface="Times New Roman" pitchFamily="18" charset="0"/>
              </a:rPr>
              <a:t>va</a:t>
            </a:r>
            <a:r>
              <a:rPr lang="en-US" sz="4200" b="1" dirty="0" smtClean="0">
                <a:latin typeface="Times New Roman" pitchFamily="18" charset="0"/>
                <a:cs typeface="Times New Roman" pitchFamily="18" charset="0"/>
              </a:rPr>
              <a:t> </a:t>
            </a:r>
            <a:r>
              <a:rPr lang="en-US" sz="4200" b="1" dirty="0" err="1" smtClean="0">
                <a:latin typeface="Times New Roman" pitchFamily="18" charset="0"/>
                <a:cs typeface="Times New Roman" pitchFamily="18" charset="0"/>
              </a:rPr>
              <a:t>vitaminli</a:t>
            </a:r>
            <a:r>
              <a:rPr lang="en-US" sz="4200" b="1" dirty="0" smtClean="0">
                <a:latin typeface="Times New Roman" pitchFamily="18" charset="0"/>
                <a:cs typeface="Times New Roman" pitchFamily="18" charset="0"/>
              </a:rPr>
              <a:t> </a:t>
            </a:r>
            <a:r>
              <a:rPr lang="en-US" sz="4200" b="1" dirty="0" err="1" smtClean="0">
                <a:latin typeface="Times New Roman" pitchFamily="18" charset="0"/>
                <a:cs typeface="Times New Roman" pitchFamily="18" charset="0"/>
              </a:rPr>
              <a:t>o’simliklar</a:t>
            </a:r>
            <a:r>
              <a:rPr lang="en-US" sz="4200" dirty="0" smtClean="0">
                <a:latin typeface="Times New Roman" pitchFamily="18" charset="0"/>
                <a:cs typeface="Times New Roman" pitchFamily="18" charset="0"/>
              </a:rPr>
              <a:t> </a:t>
            </a:r>
            <a:r>
              <a:rPr lang="en-US" sz="4000" dirty="0">
                <a:latin typeface="Times New Roman" pitchFamily="18" charset="0"/>
                <a:cs typeface="Times New Roman" pitchFamily="18" charset="0"/>
              </a:rPr>
              <a:t/>
            </a:r>
            <a:br>
              <a:rPr lang="en-US" sz="4000" dirty="0">
                <a:latin typeface="Times New Roman" pitchFamily="18" charset="0"/>
                <a:cs typeface="Times New Roman" pitchFamily="18" charset="0"/>
              </a:rPr>
            </a:br>
            <a:endParaRPr lang="ru-RU" sz="4000" dirty="0">
              <a:latin typeface="Times New Roman" pitchFamily="18" charset="0"/>
              <a:cs typeface="Times New Roman" pitchFamily="18" charset="0"/>
            </a:endParaRPr>
          </a:p>
        </p:txBody>
      </p:sp>
      <p:pic>
        <p:nvPicPr>
          <p:cNvPr id="1843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2" y="2060848"/>
            <a:ext cx="8712968" cy="47971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97863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620688"/>
            <a:ext cx="8229600" cy="1872208"/>
          </a:xfrm>
        </p:spPr>
        <p:txBody>
          <a:bodyPr>
            <a:noAutofit/>
          </a:bodyPr>
          <a:lstStyle/>
          <a:p>
            <a:pPr algn="l"/>
            <a:r>
              <a:rPr lang="en-US" sz="3200" b="1" dirty="0" smtClean="0">
                <a:latin typeface="Times New Roman" pitchFamily="18" charset="0"/>
                <a:cs typeface="Times New Roman" pitchFamily="18" charset="0"/>
              </a:rPr>
              <a:t/>
            </a:r>
            <a:br>
              <a:rPr lang="en-US" sz="3200" b="1" dirty="0" smtClean="0">
                <a:latin typeface="Times New Roman" pitchFamily="18" charset="0"/>
                <a:cs typeface="Times New Roman" pitchFamily="18" charset="0"/>
              </a:rPr>
            </a:br>
            <a:r>
              <a:rPr lang="en-US" sz="3200" b="1" dirty="0">
                <a:latin typeface="Times New Roman" pitchFamily="18" charset="0"/>
                <a:cs typeface="Times New Roman" pitchFamily="18" charset="0"/>
              </a:rPr>
              <a:t/>
            </a:r>
            <a:br>
              <a:rPr lang="en-US" sz="3200" b="1" dirty="0">
                <a:latin typeface="Times New Roman" pitchFamily="18" charset="0"/>
                <a:cs typeface="Times New Roman" pitchFamily="18" charset="0"/>
              </a:rPr>
            </a:br>
            <a:r>
              <a:rPr lang="en-US" sz="3200" b="1" dirty="0" smtClean="0">
                <a:latin typeface="Times New Roman" pitchFamily="18" charset="0"/>
                <a:cs typeface="Times New Roman" pitchFamily="18" charset="0"/>
              </a:rPr>
              <a:t/>
            </a:r>
            <a:br>
              <a:rPr lang="en-US" sz="3200" b="1" dirty="0" smtClean="0">
                <a:latin typeface="Times New Roman" pitchFamily="18" charset="0"/>
                <a:cs typeface="Times New Roman" pitchFamily="18" charset="0"/>
              </a:rPr>
            </a:br>
            <a:r>
              <a:rPr lang="en-US" sz="3200" b="1" dirty="0">
                <a:latin typeface="Times New Roman" pitchFamily="18" charset="0"/>
                <a:cs typeface="Times New Roman" pitchFamily="18" charset="0"/>
              </a:rPr>
              <a:t/>
            </a:r>
            <a:br>
              <a:rPr lang="en-US" sz="3200" b="1" dirty="0">
                <a:latin typeface="Times New Roman" pitchFamily="18" charset="0"/>
                <a:cs typeface="Times New Roman" pitchFamily="18" charset="0"/>
              </a:rPr>
            </a:br>
            <a:r>
              <a:rPr lang="en-US" sz="3200" b="1" dirty="0" smtClean="0">
                <a:latin typeface="Times New Roman" pitchFamily="18" charset="0"/>
                <a:cs typeface="Times New Roman" pitchFamily="18" charset="0"/>
              </a:rPr>
              <a:t/>
            </a:r>
            <a:br>
              <a:rPr lang="en-US" sz="3200" b="1" dirty="0" smtClean="0">
                <a:latin typeface="Times New Roman" pitchFamily="18" charset="0"/>
                <a:cs typeface="Times New Roman" pitchFamily="18" charset="0"/>
              </a:rPr>
            </a:br>
            <a:r>
              <a:rPr lang="en-US" sz="3200" b="1" dirty="0">
                <a:latin typeface="Times New Roman" pitchFamily="18" charset="0"/>
                <a:cs typeface="Times New Roman" pitchFamily="18" charset="0"/>
              </a:rPr>
              <a:t/>
            </a:r>
            <a:br>
              <a:rPr lang="en-US" sz="3200" b="1" dirty="0">
                <a:latin typeface="Times New Roman" pitchFamily="18" charset="0"/>
                <a:cs typeface="Times New Roman" pitchFamily="18" charset="0"/>
              </a:rPr>
            </a:br>
            <a:r>
              <a:rPr lang="en-US" sz="3200" b="1" dirty="0" smtClean="0">
                <a:latin typeface="Times New Roman" pitchFamily="18" charset="0"/>
                <a:cs typeface="Times New Roman" pitchFamily="18" charset="0"/>
              </a:rPr>
              <a:t/>
            </a:r>
            <a:br>
              <a:rPr lang="en-US" sz="3200" b="1" dirty="0" smtClean="0">
                <a:latin typeface="Times New Roman" pitchFamily="18" charset="0"/>
                <a:cs typeface="Times New Roman" pitchFamily="18" charset="0"/>
              </a:rPr>
            </a:br>
            <a:r>
              <a:rPr lang="en-US" sz="3200" b="1" dirty="0">
                <a:latin typeface="Times New Roman" pitchFamily="18" charset="0"/>
                <a:cs typeface="Times New Roman" pitchFamily="18" charset="0"/>
              </a:rPr>
              <a:t/>
            </a:r>
            <a:br>
              <a:rPr lang="en-US" sz="3200" b="1" dirty="0">
                <a:latin typeface="Times New Roman" pitchFamily="18" charset="0"/>
                <a:cs typeface="Times New Roman" pitchFamily="18" charset="0"/>
              </a:rPr>
            </a:br>
            <a:r>
              <a:rPr lang="en-US" sz="3200" b="1" dirty="0" smtClean="0">
                <a:latin typeface="Times New Roman" pitchFamily="18" charset="0"/>
                <a:cs typeface="Times New Roman" pitchFamily="18" charset="0"/>
              </a:rPr>
              <a:t>                                </a:t>
            </a:r>
            <a:r>
              <a:rPr lang="en-US" sz="3200" b="1" dirty="0" err="1" smtClean="0">
                <a:latin typeface="Times New Roman" pitchFamily="18" charset="0"/>
                <a:cs typeface="Times New Roman" pitchFamily="18" charset="0"/>
              </a:rPr>
              <a:t>Asosiy</a:t>
            </a:r>
            <a:r>
              <a:rPr lang="en-US" sz="3200" b="1" dirty="0" smtClean="0">
                <a:latin typeface="Times New Roman" pitchFamily="18" charset="0"/>
                <a:cs typeface="Times New Roman" pitchFamily="18" charset="0"/>
              </a:rPr>
              <a:t> </a:t>
            </a:r>
            <a:r>
              <a:rPr lang="en-US" sz="3200" b="1" dirty="0" err="1" smtClean="0">
                <a:latin typeface="Times New Roman" pitchFamily="18" charset="0"/>
                <a:cs typeface="Times New Roman" pitchFamily="18" charset="0"/>
              </a:rPr>
              <a:t>savollar</a:t>
            </a:r>
            <a:r>
              <a:rPr lang="en-US" sz="3200" b="1" dirty="0" smtClean="0">
                <a:latin typeface="Times New Roman" pitchFamily="18" charset="0"/>
                <a:cs typeface="Times New Roman" pitchFamily="18" charset="0"/>
              </a:rPr>
              <a:t>:</a:t>
            </a:r>
            <a:br>
              <a:rPr lang="en-US" sz="3200" b="1" dirty="0" smtClean="0">
                <a:latin typeface="Times New Roman" pitchFamily="18" charset="0"/>
                <a:cs typeface="Times New Roman" pitchFamily="18" charset="0"/>
              </a:rPr>
            </a:br>
            <a:r>
              <a:rPr lang="en-US" sz="3200" b="1" dirty="0" smtClean="0">
                <a:latin typeface="Times New Roman" pitchFamily="18" charset="0"/>
                <a:cs typeface="Times New Roman" pitchFamily="18" charset="0"/>
              </a:rPr>
              <a:t/>
            </a:r>
            <a:br>
              <a:rPr lang="en-US" sz="3200" b="1" dirty="0" smtClean="0">
                <a:latin typeface="Times New Roman" pitchFamily="18" charset="0"/>
                <a:cs typeface="Times New Roman" pitchFamily="18" charset="0"/>
              </a:rPr>
            </a:br>
            <a:r>
              <a:rPr lang="en-US" sz="3200" b="1" dirty="0" smtClean="0">
                <a:latin typeface="Times New Roman" pitchFamily="18" charset="0"/>
                <a:cs typeface="Times New Roman" pitchFamily="18" charset="0"/>
              </a:rPr>
              <a:t> 1. </a:t>
            </a:r>
            <a:r>
              <a:rPr lang="en-US" sz="3200" b="1" dirty="0" err="1">
                <a:latin typeface="Times New Roman" pitchFamily="18" charset="0"/>
                <a:cs typeface="Times New Roman" pitchFamily="18" charset="0"/>
              </a:rPr>
              <a:t>O’zbekiston</a:t>
            </a:r>
            <a:r>
              <a:rPr lang="en-US" sz="3200" b="1" dirty="0">
                <a:latin typeface="Times New Roman" pitchFamily="18" charset="0"/>
                <a:cs typeface="Times New Roman" pitchFamily="18" charset="0"/>
              </a:rPr>
              <a:t> </a:t>
            </a:r>
            <a:r>
              <a:rPr lang="en-US" sz="3200" b="1" dirty="0" err="1">
                <a:latin typeface="Times New Roman" pitchFamily="18" charset="0"/>
                <a:cs typeface="Times New Roman" pitchFamily="18" charset="0"/>
              </a:rPr>
              <a:t>florasida</a:t>
            </a:r>
            <a:r>
              <a:rPr lang="en-US" sz="3200" b="1" dirty="0">
                <a:latin typeface="Times New Roman" pitchFamily="18" charset="0"/>
                <a:cs typeface="Times New Roman" pitchFamily="18" charset="0"/>
              </a:rPr>
              <a:t> </a:t>
            </a:r>
            <a:r>
              <a:rPr lang="en-US" sz="3200" b="1" dirty="0" err="1">
                <a:latin typeface="Times New Roman" pitchFamily="18" charset="0"/>
                <a:cs typeface="Times New Roman" pitchFamily="18" charset="0"/>
              </a:rPr>
              <a:t>keng</a:t>
            </a:r>
            <a:r>
              <a:rPr lang="en-US" sz="3200" b="1" dirty="0">
                <a:latin typeface="Times New Roman" pitchFamily="18" charset="0"/>
                <a:cs typeface="Times New Roman" pitchFamily="18" charset="0"/>
              </a:rPr>
              <a:t> </a:t>
            </a:r>
            <a:r>
              <a:rPr lang="en-US" sz="3200" b="1" dirty="0" err="1">
                <a:latin typeface="Times New Roman" pitchFamily="18" charset="0"/>
                <a:cs typeface="Times New Roman" pitchFamily="18" charset="0"/>
              </a:rPr>
              <a:t>tarqalganvitaminli</a:t>
            </a:r>
            <a:r>
              <a:rPr lang="en-US" sz="3200" b="1" dirty="0">
                <a:latin typeface="Times New Roman" pitchFamily="18" charset="0"/>
                <a:cs typeface="Times New Roman" pitchFamily="18" charset="0"/>
              </a:rPr>
              <a:t> </a:t>
            </a:r>
            <a:r>
              <a:rPr lang="en-US" sz="3200" b="1" dirty="0" err="1">
                <a:latin typeface="Times New Roman" pitchFamily="18" charset="0"/>
                <a:cs typeface="Times New Roman" pitchFamily="18" charset="0"/>
              </a:rPr>
              <a:t>va</a:t>
            </a:r>
            <a:r>
              <a:rPr lang="en-US" sz="3200" b="1" dirty="0">
                <a:latin typeface="Times New Roman" pitchFamily="18" charset="0"/>
                <a:cs typeface="Times New Roman" pitchFamily="18" charset="0"/>
              </a:rPr>
              <a:t>  </a:t>
            </a:r>
            <a:r>
              <a:rPr lang="en-US" sz="3200" b="1" dirty="0" err="1">
                <a:latin typeface="Times New Roman" pitchFamily="18" charset="0"/>
                <a:cs typeface="Times New Roman" pitchFamily="18" charset="0"/>
              </a:rPr>
              <a:t>ziravor</a:t>
            </a:r>
            <a:r>
              <a:rPr lang="en-US" sz="3200" b="1" dirty="0">
                <a:latin typeface="Times New Roman" pitchFamily="18" charset="0"/>
                <a:cs typeface="Times New Roman" pitchFamily="18" charset="0"/>
              </a:rPr>
              <a:t> </a:t>
            </a:r>
            <a:r>
              <a:rPr lang="en-US" sz="3200" b="1" dirty="0" err="1">
                <a:latin typeface="Times New Roman" pitchFamily="18" charset="0"/>
                <a:cs typeface="Times New Roman" pitchFamily="18" charset="0"/>
              </a:rPr>
              <a:t>o’simlik</a:t>
            </a:r>
            <a:r>
              <a:rPr lang="en-US" sz="3200" b="1" dirty="0">
                <a:latin typeface="Times New Roman" pitchFamily="18" charset="0"/>
                <a:cs typeface="Times New Roman" pitchFamily="18" charset="0"/>
              </a:rPr>
              <a:t> </a:t>
            </a:r>
            <a:r>
              <a:rPr lang="en-US" sz="3200" b="1" dirty="0" err="1">
                <a:latin typeface="Times New Roman" pitchFamily="18" charset="0"/>
                <a:cs typeface="Times New Roman" pitchFamily="18" charset="0"/>
              </a:rPr>
              <a:t>turlari</a:t>
            </a:r>
            <a:r>
              <a:rPr lang="en-US" sz="3200" b="1" dirty="0">
                <a:latin typeface="Times New Roman" pitchFamily="18" charset="0"/>
                <a:cs typeface="Times New Roman" pitchFamily="18" charset="0"/>
              </a:rPr>
              <a:t> 2. </a:t>
            </a:r>
            <a:r>
              <a:rPr lang="en-US" sz="3200" b="1" dirty="0" err="1">
                <a:latin typeface="Times New Roman" pitchFamily="18" charset="0"/>
                <a:cs typeface="Times New Roman" pitchFamily="18" charset="0"/>
              </a:rPr>
              <a:t>Vitaminli</a:t>
            </a:r>
            <a:r>
              <a:rPr lang="en-US" sz="3200" b="1" dirty="0">
                <a:latin typeface="Times New Roman" pitchFamily="18" charset="0"/>
                <a:cs typeface="Times New Roman" pitchFamily="18" charset="0"/>
              </a:rPr>
              <a:t> </a:t>
            </a:r>
            <a:r>
              <a:rPr lang="en-US" sz="3200" b="1" dirty="0" err="1">
                <a:latin typeface="Times New Roman" pitchFamily="18" charset="0"/>
                <a:cs typeface="Times New Roman" pitchFamily="18" charset="0"/>
              </a:rPr>
              <a:t>va</a:t>
            </a:r>
            <a:r>
              <a:rPr lang="en-US" sz="3200" b="1" dirty="0">
                <a:latin typeface="Times New Roman" pitchFamily="18" charset="0"/>
                <a:cs typeface="Times New Roman" pitchFamily="18" charset="0"/>
              </a:rPr>
              <a:t> </a:t>
            </a:r>
            <a:r>
              <a:rPr lang="en-US" sz="3200" b="1" dirty="0" err="1">
                <a:latin typeface="Times New Roman" pitchFamily="18" charset="0"/>
                <a:cs typeface="Times New Roman" pitchFamily="18" charset="0"/>
              </a:rPr>
              <a:t>ziravor</a:t>
            </a:r>
            <a:r>
              <a:rPr lang="en-US" sz="3200" b="1" dirty="0">
                <a:latin typeface="Times New Roman" pitchFamily="18" charset="0"/>
                <a:cs typeface="Times New Roman" pitchFamily="18" charset="0"/>
              </a:rPr>
              <a:t> </a:t>
            </a:r>
            <a:r>
              <a:rPr lang="en-US" sz="3200" b="1" dirty="0" err="1">
                <a:latin typeface="Times New Roman" pitchFamily="18" charset="0"/>
                <a:cs typeface="Times New Roman" pitchFamily="18" charset="0"/>
              </a:rPr>
              <a:t>o’simliklarning</a:t>
            </a:r>
            <a:r>
              <a:rPr lang="en-US" sz="3200" b="1" dirty="0">
                <a:latin typeface="Times New Roman" pitchFamily="18" charset="0"/>
                <a:cs typeface="Times New Roman" pitchFamily="18" charset="0"/>
              </a:rPr>
              <a:t> </a:t>
            </a:r>
            <a:r>
              <a:rPr lang="en-US" sz="3200" b="1" dirty="0" err="1">
                <a:latin typeface="Times New Roman" pitchFamily="18" charset="0"/>
                <a:cs typeface="Times New Roman" pitchFamily="18" charset="0"/>
              </a:rPr>
              <a:t>tabiiy</a:t>
            </a:r>
            <a:r>
              <a:rPr lang="en-US" sz="3200" b="1" dirty="0">
                <a:latin typeface="Times New Roman" pitchFamily="18" charset="0"/>
                <a:cs typeface="Times New Roman" pitchFamily="18" charset="0"/>
              </a:rPr>
              <a:t> </a:t>
            </a:r>
            <a:r>
              <a:rPr lang="en-US" sz="3200" b="1" dirty="0" err="1">
                <a:latin typeface="Times New Roman" pitchFamily="18" charset="0"/>
                <a:cs typeface="Times New Roman" pitchFamily="18" charset="0"/>
              </a:rPr>
              <a:t>zaxiralari</a:t>
            </a:r>
            <a:r>
              <a:rPr lang="en-US" sz="3200" b="1" dirty="0">
                <a:latin typeface="Times New Roman" pitchFamily="18" charset="0"/>
                <a:cs typeface="Times New Roman" pitchFamily="18" charset="0"/>
              </a:rPr>
              <a:t> </a:t>
            </a:r>
            <a:r>
              <a:rPr lang="en-US" sz="3200" b="1" dirty="0" smtClean="0">
                <a:latin typeface="Times New Roman" pitchFamily="18" charset="0"/>
                <a:cs typeface="Times New Roman" pitchFamily="18" charset="0"/>
              </a:rPr>
              <a:t/>
            </a:r>
            <a:br>
              <a:rPr lang="en-US" sz="3200" b="1" dirty="0" smtClean="0">
                <a:latin typeface="Times New Roman" pitchFamily="18" charset="0"/>
                <a:cs typeface="Times New Roman" pitchFamily="18" charset="0"/>
              </a:rPr>
            </a:br>
            <a:r>
              <a:rPr lang="en-US" sz="3200" b="1" dirty="0" smtClean="0">
                <a:latin typeface="Times New Roman" pitchFamily="18" charset="0"/>
                <a:cs typeface="Times New Roman" pitchFamily="18" charset="0"/>
              </a:rPr>
              <a:t>3</a:t>
            </a:r>
            <a:r>
              <a:rPr lang="en-US" sz="3200" b="1" dirty="0">
                <a:latin typeface="Times New Roman" pitchFamily="18" charset="0"/>
                <a:cs typeface="Times New Roman" pitchFamily="18" charset="0"/>
              </a:rPr>
              <a:t>. </a:t>
            </a:r>
            <a:r>
              <a:rPr lang="en-US" sz="3200" b="1" dirty="0" err="1">
                <a:latin typeface="Times New Roman" pitchFamily="18" charset="0"/>
                <a:cs typeface="Times New Roman" pitchFamily="18" charset="0"/>
              </a:rPr>
              <a:t>Vitaminli</a:t>
            </a:r>
            <a:r>
              <a:rPr lang="en-US" sz="3200" b="1" dirty="0">
                <a:latin typeface="Times New Roman" pitchFamily="18" charset="0"/>
                <a:cs typeface="Times New Roman" pitchFamily="18" charset="0"/>
              </a:rPr>
              <a:t> </a:t>
            </a:r>
            <a:r>
              <a:rPr lang="en-US" sz="3200" b="1" dirty="0" err="1">
                <a:latin typeface="Times New Roman" pitchFamily="18" charset="0"/>
                <a:cs typeface="Times New Roman" pitchFamily="18" charset="0"/>
              </a:rPr>
              <a:t>va</a:t>
            </a:r>
            <a:r>
              <a:rPr lang="en-US" sz="3200" b="1" dirty="0">
                <a:latin typeface="Times New Roman" pitchFamily="18" charset="0"/>
                <a:cs typeface="Times New Roman" pitchFamily="18" charset="0"/>
              </a:rPr>
              <a:t> </a:t>
            </a:r>
            <a:r>
              <a:rPr lang="en-US" sz="3200" b="1" dirty="0" err="1">
                <a:latin typeface="Times New Roman" pitchFamily="18" charset="0"/>
                <a:cs typeface="Times New Roman" pitchFamily="18" charset="0"/>
              </a:rPr>
              <a:t>ziravor</a:t>
            </a:r>
            <a:r>
              <a:rPr lang="en-US" sz="3200" b="1" dirty="0">
                <a:latin typeface="Times New Roman" pitchFamily="18" charset="0"/>
                <a:cs typeface="Times New Roman" pitchFamily="18" charset="0"/>
              </a:rPr>
              <a:t> </a:t>
            </a:r>
            <a:r>
              <a:rPr lang="en-US" sz="3200" b="1" dirty="0" err="1">
                <a:latin typeface="Times New Roman" pitchFamily="18" charset="0"/>
                <a:cs typeface="Times New Roman" pitchFamily="18" charset="0"/>
              </a:rPr>
              <a:t>o’simliklarning</a:t>
            </a:r>
            <a:r>
              <a:rPr lang="en-US" sz="3200" b="1" dirty="0">
                <a:latin typeface="Times New Roman" pitchFamily="18" charset="0"/>
                <a:cs typeface="Times New Roman" pitchFamily="18" charset="0"/>
              </a:rPr>
              <a:t> </a:t>
            </a:r>
            <a:r>
              <a:rPr lang="en-US" sz="3200" b="1" dirty="0" err="1">
                <a:latin typeface="Times New Roman" pitchFamily="18" charset="0"/>
                <a:cs typeface="Times New Roman" pitchFamily="18" charset="0"/>
              </a:rPr>
              <a:t>xalq</a:t>
            </a:r>
            <a:r>
              <a:rPr lang="en-US" sz="3200" b="1" dirty="0">
                <a:latin typeface="Times New Roman" pitchFamily="18" charset="0"/>
                <a:cs typeface="Times New Roman" pitchFamily="18" charset="0"/>
              </a:rPr>
              <a:t> </a:t>
            </a:r>
            <a:r>
              <a:rPr lang="en-US" sz="3200" b="1" dirty="0" err="1">
                <a:latin typeface="Times New Roman" pitchFamily="18" charset="0"/>
                <a:cs typeface="Times New Roman" pitchFamily="18" charset="0"/>
              </a:rPr>
              <a:t>xo’jaligidagi</a:t>
            </a:r>
            <a:r>
              <a:rPr lang="en-US" sz="3200" b="1" dirty="0">
                <a:latin typeface="Times New Roman" pitchFamily="18" charset="0"/>
                <a:cs typeface="Times New Roman" pitchFamily="18" charset="0"/>
              </a:rPr>
              <a:t> </a:t>
            </a:r>
            <a:r>
              <a:rPr lang="en-US" sz="3200" b="1" dirty="0" err="1" smtClean="0">
                <a:latin typeface="Times New Roman" pitchFamily="18" charset="0"/>
                <a:cs typeface="Times New Roman" pitchFamily="18" charset="0"/>
              </a:rPr>
              <a:t>ahamiyati</a:t>
            </a:r>
            <a:r>
              <a:rPr lang="en-US" sz="3200" b="1" dirty="0" smtClean="0">
                <a:latin typeface="Times New Roman" pitchFamily="18" charset="0"/>
                <a:cs typeface="Times New Roman" pitchFamily="18" charset="0"/>
              </a:rPr>
              <a:t/>
            </a:r>
            <a:br>
              <a:rPr lang="en-US" sz="3200" b="1" dirty="0" smtClean="0">
                <a:latin typeface="Times New Roman" pitchFamily="18" charset="0"/>
                <a:cs typeface="Times New Roman" pitchFamily="18" charset="0"/>
              </a:rPr>
            </a:br>
            <a:r>
              <a:rPr lang="en-US" sz="3200" b="1" dirty="0" smtClean="0">
                <a:latin typeface="Times New Roman" pitchFamily="18" charset="0"/>
                <a:cs typeface="Times New Roman" pitchFamily="18" charset="0"/>
              </a:rPr>
              <a:t>4</a:t>
            </a:r>
            <a:r>
              <a:rPr lang="en-US" sz="3200" b="1" dirty="0">
                <a:latin typeface="Times New Roman" pitchFamily="18" charset="0"/>
                <a:cs typeface="Times New Roman" pitchFamily="18" charset="0"/>
              </a:rPr>
              <a:t>."Qizil </a:t>
            </a:r>
            <a:r>
              <a:rPr lang="en-US" sz="3200" b="1" dirty="0" err="1">
                <a:latin typeface="Times New Roman" pitchFamily="18" charset="0"/>
                <a:cs typeface="Times New Roman" pitchFamily="18" charset="0"/>
              </a:rPr>
              <a:t>kitob"ga</a:t>
            </a:r>
            <a:r>
              <a:rPr lang="en-US" sz="3200" b="1" dirty="0">
                <a:latin typeface="Times New Roman" pitchFamily="18" charset="0"/>
                <a:cs typeface="Times New Roman" pitchFamily="18" charset="0"/>
              </a:rPr>
              <a:t> </a:t>
            </a:r>
            <a:r>
              <a:rPr lang="en-US" sz="3200" b="1" dirty="0" err="1">
                <a:latin typeface="Times New Roman" pitchFamily="18" charset="0"/>
                <a:cs typeface="Times New Roman" pitchFamily="18" charset="0"/>
              </a:rPr>
              <a:t>kirgan</a:t>
            </a:r>
            <a:r>
              <a:rPr lang="en-US" sz="3200" b="1" dirty="0">
                <a:latin typeface="Times New Roman" pitchFamily="18" charset="0"/>
                <a:cs typeface="Times New Roman" pitchFamily="18" charset="0"/>
              </a:rPr>
              <a:t> </a:t>
            </a:r>
            <a:r>
              <a:rPr lang="en-US" sz="3200" b="1" dirty="0" err="1">
                <a:latin typeface="Times New Roman" pitchFamily="18" charset="0"/>
                <a:cs typeface="Times New Roman" pitchFamily="18" charset="0"/>
              </a:rPr>
              <a:t>ziravor</a:t>
            </a:r>
            <a:r>
              <a:rPr lang="en-US" sz="3200" b="1" dirty="0">
                <a:latin typeface="Times New Roman" pitchFamily="18" charset="0"/>
                <a:cs typeface="Times New Roman" pitchFamily="18" charset="0"/>
              </a:rPr>
              <a:t>  </a:t>
            </a:r>
            <a:r>
              <a:rPr lang="en-US" sz="3200" b="1" dirty="0" err="1">
                <a:latin typeface="Times New Roman" pitchFamily="18" charset="0"/>
                <a:cs typeface="Times New Roman" pitchFamily="18" charset="0"/>
              </a:rPr>
              <a:t>o’simlik</a:t>
            </a:r>
            <a:r>
              <a:rPr lang="en-US" sz="3200" b="1" dirty="0">
                <a:latin typeface="Times New Roman" pitchFamily="18" charset="0"/>
                <a:cs typeface="Times New Roman" pitchFamily="18" charset="0"/>
              </a:rPr>
              <a:t> </a:t>
            </a:r>
            <a:r>
              <a:rPr lang="en-US" sz="3200" b="1" dirty="0" err="1">
                <a:latin typeface="Times New Roman" pitchFamily="18" charset="0"/>
                <a:cs typeface="Times New Roman" pitchFamily="18" charset="0"/>
              </a:rPr>
              <a:t>turlari</a:t>
            </a:r>
            <a:r>
              <a:rPr lang="en-US" sz="3200" b="1" dirty="0">
                <a:latin typeface="Times New Roman" pitchFamily="18" charset="0"/>
                <a:cs typeface="Times New Roman" pitchFamily="18" charset="0"/>
              </a:rPr>
              <a:t> </a:t>
            </a:r>
            <a:r>
              <a:rPr lang="en-US" sz="3200" b="1" dirty="0" err="1">
                <a:latin typeface="Times New Roman" pitchFamily="18" charset="0"/>
                <a:cs typeface="Times New Roman" pitchFamily="18" charset="0"/>
              </a:rPr>
              <a:t>va</a:t>
            </a:r>
            <a:r>
              <a:rPr lang="en-US" sz="3200" b="1" dirty="0">
                <a:latin typeface="Times New Roman" pitchFamily="18" charset="0"/>
                <a:cs typeface="Times New Roman" pitchFamily="18" charset="0"/>
              </a:rPr>
              <a:t> </a:t>
            </a:r>
            <a:r>
              <a:rPr lang="en-US" sz="3200" b="1" dirty="0" err="1">
                <a:latin typeface="Times New Roman" pitchFamily="18" charset="0"/>
                <a:cs typeface="Times New Roman" pitchFamily="18" charset="0"/>
              </a:rPr>
              <a:t>ularni</a:t>
            </a:r>
            <a:r>
              <a:rPr lang="en-US" sz="3200" b="1" dirty="0">
                <a:latin typeface="Times New Roman" pitchFamily="18" charset="0"/>
                <a:cs typeface="Times New Roman" pitchFamily="18" charset="0"/>
              </a:rPr>
              <a:t> </a:t>
            </a:r>
            <a:r>
              <a:rPr lang="en-US" sz="3200" b="1" dirty="0" err="1">
                <a:latin typeface="Times New Roman" pitchFamily="18" charset="0"/>
                <a:cs typeface="Times New Roman" pitchFamily="18" charset="0"/>
              </a:rPr>
              <a:t>muhofaza</a:t>
            </a:r>
            <a:r>
              <a:rPr lang="en-US" sz="3200" b="1" dirty="0">
                <a:latin typeface="Times New Roman" pitchFamily="18" charset="0"/>
                <a:cs typeface="Times New Roman" pitchFamily="18" charset="0"/>
              </a:rPr>
              <a:t> </a:t>
            </a:r>
            <a:r>
              <a:rPr lang="en-US" sz="3200" b="1" dirty="0" err="1">
                <a:latin typeface="Times New Roman" pitchFamily="18" charset="0"/>
                <a:cs typeface="Times New Roman" pitchFamily="18" charset="0"/>
              </a:rPr>
              <a:t>qilish</a:t>
            </a:r>
            <a:r>
              <a:rPr lang="en-US" sz="3200" b="1" dirty="0">
                <a:latin typeface="Times New Roman" pitchFamily="18" charset="0"/>
                <a:cs typeface="Times New Roman" pitchFamily="18" charset="0"/>
              </a:rPr>
              <a:t>  </a:t>
            </a:r>
            <a:br>
              <a:rPr lang="en-US" sz="3200" b="1" dirty="0">
                <a:latin typeface="Times New Roman" pitchFamily="18" charset="0"/>
                <a:cs typeface="Times New Roman" pitchFamily="18" charset="0"/>
              </a:rPr>
            </a:br>
            <a:r>
              <a:rPr lang="en-US" sz="3200" b="1" dirty="0">
                <a:latin typeface="Times New Roman" pitchFamily="18" charset="0"/>
                <a:cs typeface="Times New Roman" pitchFamily="18" charset="0"/>
              </a:rPr>
              <a:t> </a:t>
            </a:r>
            <a:r>
              <a:rPr lang="en-US" sz="3200" dirty="0">
                <a:latin typeface="Times New Roman" pitchFamily="18" charset="0"/>
                <a:cs typeface="Times New Roman" pitchFamily="18" charset="0"/>
              </a:rPr>
              <a:t/>
            </a:r>
            <a:br>
              <a:rPr lang="en-US" sz="3200" dirty="0">
                <a:latin typeface="Times New Roman" pitchFamily="18" charset="0"/>
                <a:cs typeface="Times New Roman" pitchFamily="18" charset="0"/>
              </a:rPr>
            </a:br>
            <a:endParaRPr lang="ru-RU" sz="3200" dirty="0">
              <a:latin typeface="Times New Roman" pitchFamily="18" charset="0"/>
              <a:cs typeface="Times New Roman" pitchFamily="18" charset="0"/>
            </a:endParaRPr>
          </a:p>
        </p:txBody>
      </p:sp>
    </p:spTree>
    <p:extLst>
      <p:ext uri="{BB962C8B-B14F-4D97-AF65-F5344CB8AC3E}">
        <p14:creationId xmlns:p14="http://schemas.microsoft.com/office/powerpoint/2010/main" val="1417071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51520" y="116632"/>
            <a:ext cx="8435280" cy="6552728"/>
          </a:xfrm>
        </p:spPr>
        <p:txBody>
          <a:bodyPr>
            <a:noAutofit/>
          </a:bodyPr>
          <a:lstStyle/>
          <a:p>
            <a:pPr algn="just"/>
            <a:r>
              <a:rPr lang="en-US" sz="2800" dirty="0" err="1">
                <a:latin typeface="Times New Roman" pitchFamily="18" charset="0"/>
                <a:cs typeface="Times New Roman" pitchFamily="18" charset="0"/>
              </a:rPr>
              <a:t>Vitaminli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va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ziravor</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o‘simliklarning</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ozuqabopligi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va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to‘yimliligi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unchalik</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yuqori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emas</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va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juda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kam</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miqdorda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ovqatga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mazali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ta’m</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va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xushbo‘y</a:t>
            </a:r>
            <a:r>
              <a:rPr lang="en-US" sz="2800" dirty="0">
                <a:latin typeface="Times New Roman" pitchFamily="18" charset="0"/>
                <a:cs typeface="Times New Roman" pitchFamily="18" charset="0"/>
              </a:rPr>
              <a:t> hid </a:t>
            </a:r>
            <a:r>
              <a:rPr lang="en-US" sz="2800" dirty="0" err="1">
                <a:latin typeface="Times New Roman" pitchFamily="18" charset="0"/>
                <a:cs typeface="Times New Roman" pitchFamily="18" charset="0"/>
              </a:rPr>
              <a:t>berish</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uchun</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qo‘shimcha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sifatida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ishlatiladi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Vitaminli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va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ziravor</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o‘simliklarning</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turli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organlarida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to‘planadigan</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efir</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moylari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oshlovchi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moddalar</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alkaloidlar</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glikozidlar</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va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boshqa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kimyoviy</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moddalar</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ishtahani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ochadi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oziq</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moddalarning</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o‘zlashtirilishini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kuchaytiradi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moddalar</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almashinuvini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faollashtiradi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hamda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keraksiz</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maxsulotlarning</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chiqarilishini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ta’minlaydi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Ziravor</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o‘simliklar</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konserva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va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qandolatchilik</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sanoatida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kulinariyada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turli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salatlar</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va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marinadlar</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tayyorlashda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turli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ichimliklarni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shokoladlarni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biskvitlarni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kremlarni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sigaretalarni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xushbo‘y</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qilishda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hamda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diniy</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udumlarda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ishlatiladi</a:t>
            </a:r>
            <a:r>
              <a:rPr lang="en-US" sz="2800" dirty="0">
                <a:latin typeface="Times New Roman" pitchFamily="18" charset="0"/>
                <a:cs typeface="Times New Roman" pitchFamily="18" charset="0"/>
              </a:rPr>
              <a:t>.  </a:t>
            </a:r>
            <a:r>
              <a:rPr lang="en-US" sz="3500" dirty="0">
                <a:latin typeface="Times New Roman" pitchFamily="18" charset="0"/>
                <a:cs typeface="Times New Roman" pitchFamily="18" charset="0"/>
              </a:rPr>
              <a:t/>
            </a:r>
            <a:br>
              <a:rPr lang="en-US" sz="3500" dirty="0">
                <a:latin typeface="Times New Roman" pitchFamily="18" charset="0"/>
                <a:cs typeface="Times New Roman" pitchFamily="18" charset="0"/>
              </a:rPr>
            </a:br>
            <a:r>
              <a:rPr lang="en-US" sz="3500" dirty="0"/>
              <a:t/>
            </a:r>
            <a:br>
              <a:rPr lang="en-US" sz="3500" dirty="0"/>
            </a:br>
            <a:endParaRPr lang="ru-RU" sz="3500" dirty="0"/>
          </a:p>
        </p:txBody>
      </p:sp>
    </p:spTree>
    <p:extLst>
      <p:ext uri="{BB962C8B-B14F-4D97-AF65-F5344CB8AC3E}">
        <p14:creationId xmlns:p14="http://schemas.microsoft.com/office/powerpoint/2010/main" val="16427693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547384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188640"/>
            <a:ext cx="8229600" cy="6408712"/>
          </a:xfrm>
        </p:spPr>
        <p:txBody>
          <a:bodyPr>
            <a:normAutofit fontScale="70000" lnSpcReduction="20000"/>
          </a:bodyPr>
          <a:lstStyle/>
          <a:p>
            <a:pPr marL="0" indent="0" algn="ctr">
              <a:buNone/>
            </a:pPr>
            <a:r>
              <a:rPr lang="en-US" sz="4100" b="1" dirty="0" err="1"/>
              <a:t>Dorivor</a:t>
            </a:r>
            <a:r>
              <a:rPr lang="en-US" sz="4100" b="1" dirty="0"/>
              <a:t> </a:t>
            </a:r>
            <a:r>
              <a:rPr lang="en-US" sz="4100" b="1" dirty="0" err="1"/>
              <a:t>ukrop-Foeniculum</a:t>
            </a:r>
            <a:r>
              <a:rPr lang="en-US" sz="4100" b="1" dirty="0"/>
              <a:t> </a:t>
            </a:r>
            <a:r>
              <a:rPr lang="en-US" sz="4100" b="1" dirty="0" err="1"/>
              <a:t>vulgare</a:t>
            </a:r>
            <a:r>
              <a:rPr lang="en-US" sz="4100" b="1" dirty="0"/>
              <a:t> Mill. </a:t>
            </a:r>
            <a:endParaRPr lang="en-US" sz="4100" b="1" dirty="0" smtClean="0"/>
          </a:p>
          <a:p>
            <a:pPr marL="0" indent="0" algn="just">
              <a:buNone/>
            </a:pPr>
            <a:endParaRPr lang="en-US" sz="4100" b="1" dirty="0"/>
          </a:p>
          <a:p>
            <a:pPr marL="0" indent="0" algn="just">
              <a:buNone/>
            </a:pPr>
            <a:r>
              <a:rPr lang="en-US" sz="4100" dirty="0" err="1" smtClean="0"/>
              <a:t>Ziradoshlar</a:t>
            </a:r>
            <a:r>
              <a:rPr lang="en-US" sz="4100" dirty="0" smtClean="0"/>
              <a:t> </a:t>
            </a:r>
            <a:r>
              <a:rPr lang="en-US" sz="4100" dirty="0" err="1"/>
              <a:t>oilasiga</a:t>
            </a:r>
            <a:r>
              <a:rPr lang="en-US" sz="4100" dirty="0"/>
              <a:t> </a:t>
            </a:r>
            <a:r>
              <a:rPr lang="en-US" sz="4100" dirty="0" err="1"/>
              <a:t>mansub</a:t>
            </a:r>
            <a:r>
              <a:rPr lang="en-US" sz="4100" dirty="0"/>
              <a:t>, </a:t>
            </a:r>
            <a:r>
              <a:rPr lang="en-US" sz="4100" dirty="0" err="1"/>
              <a:t>bo’yi</a:t>
            </a:r>
            <a:r>
              <a:rPr lang="en-US" sz="4100" dirty="0"/>
              <a:t> 90-</a:t>
            </a:r>
            <a:br>
              <a:rPr lang="en-US" sz="4100" dirty="0"/>
            </a:br>
            <a:r>
              <a:rPr lang="en-US" sz="4100" dirty="0"/>
              <a:t>200 </a:t>
            </a:r>
            <a:r>
              <a:rPr lang="en-US" sz="4100" dirty="0" err="1"/>
              <a:t>sm</a:t>
            </a:r>
            <a:r>
              <a:rPr lang="en-US" sz="4100" dirty="0"/>
              <a:t> </a:t>
            </a:r>
            <a:r>
              <a:rPr lang="en-US" sz="4100" dirty="0" err="1"/>
              <a:t>ga</a:t>
            </a:r>
            <a:r>
              <a:rPr lang="en-US" sz="4100" dirty="0"/>
              <a:t> </a:t>
            </a:r>
            <a:r>
              <a:rPr lang="en-US" sz="4100" dirty="0" err="1"/>
              <a:t>etadigan</a:t>
            </a:r>
            <a:r>
              <a:rPr lang="en-US" sz="4100" dirty="0"/>
              <a:t> </a:t>
            </a:r>
            <a:r>
              <a:rPr lang="en-US" sz="4100" dirty="0" err="1"/>
              <a:t>ko’p</a:t>
            </a:r>
            <a:r>
              <a:rPr lang="en-US" sz="4100" dirty="0"/>
              <a:t> </a:t>
            </a:r>
            <a:r>
              <a:rPr lang="en-US" sz="4100" dirty="0" err="1"/>
              <a:t>yillik</a:t>
            </a:r>
            <a:r>
              <a:rPr lang="en-US" sz="4100" dirty="0"/>
              <a:t> o’ </a:t>
            </a:r>
            <a:r>
              <a:rPr lang="en-US" sz="4100" dirty="0" err="1"/>
              <a:t>o’simlik</a:t>
            </a:r>
            <a:r>
              <a:rPr lang="en-US" sz="4100" dirty="0"/>
              <a:t>. </a:t>
            </a:r>
            <a:r>
              <a:rPr lang="en-US" sz="4100" dirty="0" err="1"/>
              <a:t>Ildiz</a:t>
            </a:r>
            <a:r>
              <a:rPr lang="en-US" sz="4100" dirty="0"/>
              <a:t> </a:t>
            </a:r>
            <a:r>
              <a:rPr lang="en-US" sz="4100" dirty="0" err="1"/>
              <a:t>tarmoq</a:t>
            </a:r>
            <a:r>
              <a:rPr lang="en-US" sz="4100" dirty="0"/>
              <a:t> </a:t>
            </a:r>
            <a:r>
              <a:rPr lang="en-US" sz="4100" dirty="0" err="1"/>
              <a:t>o’q</a:t>
            </a:r>
            <a:r>
              <a:rPr lang="en-US" sz="4100" dirty="0"/>
              <a:t> </a:t>
            </a:r>
            <a:r>
              <a:rPr lang="en-US" sz="4100" dirty="0" err="1"/>
              <a:t>ildiz</a:t>
            </a:r>
            <a:r>
              <a:rPr lang="en-US" sz="4100" dirty="0"/>
              <a:t>, </a:t>
            </a:r>
            <a:r>
              <a:rPr lang="en-US" sz="4100" dirty="0" err="1"/>
              <a:t>sarg’ish-og’imtir</a:t>
            </a:r>
            <a:r>
              <a:rPr lang="en-US" sz="4100" dirty="0"/>
              <a:t>,</a:t>
            </a:r>
            <a:br>
              <a:rPr lang="en-US" sz="4100" dirty="0"/>
            </a:br>
            <a:r>
              <a:rPr lang="en-US" sz="4100" dirty="0" err="1"/>
              <a:t>asosan</a:t>
            </a:r>
            <a:r>
              <a:rPr lang="en-US" sz="4100" dirty="0"/>
              <a:t> </a:t>
            </a:r>
            <a:r>
              <a:rPr lang="en-US" sz="4100" dirty="0" err="1"/>
              <a:t>tuproqning</a:t>
            </a:r>
            <a:r>
              <a:rPr lang="en-US" sz="4100" dirty="0"/>
              <a:t> </a:t>
            </a:r>
            <a:r>
              <a:rPr lang="en-US" sz="4100" dirty="0" err="1"/>
              <a:t>haydaladigan</a:t>
            </a:r>
            <a:r>
              <a:rPr lang="en-US" sz="4100" dirty="0"/>
              <a:t> </a:t>
            </a:r>
            <a:r>
              <a:rPr lang="en-US" sz="4100" dirty="0" err="1"/>
              <a:t>qavatida</a:t>
            </a:r>
            <a:r>
              <a:rPr lang="en-US" sz="4100" dirty="0"/>
              <a:t> (3-20 </a:t>
            </a:r>
            <a:r>
              <a:rPr lang="en-US" sz="4100" dirty="0" err="1"/>
              <a:t>sm</a:t>
            </a:r>
            <a:r>
              <a:rPr lang="en-US" sz="4100" dirty="0"/>
              <a:t>) </a:t>
            </a:r>
            <a:r>
              <a:rPr lang="en-US" sz="4100" dirty="0" err="1"/>
              <a:t>joylashadi</a:t>
            </a:r>
            <a:r>
              <a:rPr lang="en-US" sz="4100" dirty="0"/>
              <a:t>. </a:t>
            </a:r>
            <a:r>
              <a:rPr lang="en-US" sz="4100" dirty="0" err="1"/>
              <a:t>Asosiy</a:t>
            </a:r>
            <a:r>
              <a:rPr lang="en-US" sz="4100" dirty="0"/>
              <a:t> </a:t>
            </a:r>
            <a:r>
              <a:rPr lang="en-US" sz="4100" dirty="0" err="1"/>
              <a:t>ildiz</a:t>
            </a:r>
            <a:r>
              <a:rPr lang="en-US" sz="4100" dirty="0"/>
              <a:t/>
            </a:r>
            <a:br>
              <a:rPr lang="en-US" sz="4100" dirty="0"/>
            </a:br>
            <a:r>
              <a:rPr lang="en-US" sz="4100" dirty="0" err="1"/>
              <a:t>urchug’simon</a:t>
            </a:r>
            <a:r>
              <a:rPr lang="en-US" sz="4100" dirty="0"/>
              <a:t>, </a:t>
            </a:r>
            <a:r>
              <a:rPr lang="en-US" sz="4100" dirty="0" err="1"/>
              <a:t>etli</a:t>
            </a:r>
            <a:r>
              <a:rPr lang="en-US" sz="4100" dirty="0"/>
              <a:t>, </a:t>
            </a:r>
            <a:r>
              <a:rPr lang="en-US" sz="4100" dirty="0" err="1"/>
              <a:t>uzunligi</a:t>
            </a:r>
            <a:r>
              <a:rPr lang="en-US" sz="4100" dirty="0"/>
              <a:t> 55 sm. </a:t>
            </a:r>
            <a:r>
              <a:rPr lang="en-US" sz="4100" dirty="0" err="1"/>
              <a:t>gacha</a:t>
            </a:r>
            <a:r>
              <a:rPr lang="en-US" sz="4100" dirty="0"/>
              <a:t>, yon </a:t>
            </a:r>
            <a:r>
              <a:rPr lang="en-US" sz="4100" dirty="0" err="1"/>
              <a:t>ildiz</a:t>
            </a:r>
            <a:r>
              <a:rPr lang="en-US" sz="4100" dirty="0"/>
              <a:t> </a:t>
            </a:r>
            <a:r>
              <a:rPr lang="en-US" sz="4100" dirty="0" err="1"/>
              <a:t>uzunligi</a:t>
            </a:r>
            <a:r>
              <a:rPr lang="en-US" sz="4100" dirty="0"/>
              <a:t> 2,5 </a:t>
            </a:r>
            <a:r>
              <a:rPr lang="en-US" sz="4100" dirty="0" err="1"/>
              <a:t>sm.gacha</a:t>
            </a:r>
            <a:r>
              <a:rPr lang="en-US" sz="4100" dirty="0"/>
              <a:t>. </a:t>
            </a:r>
            <a:r>
              <a:rPr lang="en-US" sz="4100" dirty="0" err="1"/>
              <a:t>Poyasi</a:t>
            </a:r>
            <a:r>
              <a:rPr lang="en-US" sz="4100" dirty="0"/>
              <a:t/>
            </a:r>
            <a:br>
              <a:rPr lang="en-US" sz="4100" dirty="0"/>
            </a:br>
            <a:r>
              <a:rPr lang="en-US" sz="4100" dirty="0" err="1"/>
              <a:t>to’qri</a:t>
            </a:r>
            <a:r>
              <a:rPr lang="en-US" sz="4100" dirty="0"/>
              <a:t>, </a:t>
            </a:r>
            <a:r>
              <a:rPr lang="en-US" sz="4100" dirty="0" err="1"/>
              <a:t>dumalog</a:t>
            </a:r>
            <a:r>
              <a:rPr lang="en-US" sz="4100" dirty="0"/>
              <a:t>’, </a:t>
            </a:r>
            <a:r>
              <a:rPr lang="en-US" sz="4100" dirty="0" err="1"/>
              <a:t>biroz</a:t>
            </a:r>
            <a:r>
              <a:rPr lang="en-US" sz="4100" dirty="0"/>
              <a:t> </a:t>
            </a:r>
            <a:r>
              <a:rPr lang="en-US" sz="4100" dirty="0" err="1"/>
              <a:t>g’irrali</a:t>
            </a:r>
            <a:r>
              <a:rPr lang="en-US" sz="4100" dirty="0"/>
              <a:t>, </a:t>
            </a:r>
            <a:r>
              <a:rPr lang="en-US" sz="4100" dirty="0" err="1"/>
              <a:t>ko’kimtir</a:t>
            </a:r>
            <a:r>
              <a:rPr lang="en-US" sz="4100" dirty="0"/>
              <a:t> </a:t>
            </a:r>
            <a:r>
              <a:rPr lang="en-US" sz="4100" dirty="0" err="1"/>
              <a:t>g’uborli</a:t>
            </a:r>
            <a:r>
              <a:rPr lang="en-US" sz="4100" dirty="0"/>
              <a:t>, </a:t>
            </a:r>
            <a:r>
              <a:rPr lang="en-US" sz="4100" dirty="0" err="1" smtClean="0"/>
              <a:t>sershox</a:t>
            </a:r>
            <a:r>
              <a:rPr lang="en-US" sz="4100" dirty="0" smtClean="0"/>
              <a:t>. </a:t>
            </a:r>
            <a:r>
              <a:rPr lang="en-US" sz="4100" dirty="0" err="1"/>
              <a:t>Ziradoshlarning</a:t>
            </a:r>
            <a:r>
              <a:rPr lang="en-US" sz="4100" dirty="0"/>
              <a:t> </a:t>
            </a:r>
            <a:r>
              <a:rPr lang="en-US" sz="4100" dirty="0" err="1"/>
              <a:t>gullari</a:t>
            </a:r>
            <a:r>
              <a:rPr lang="en-US" sz="4100" dirty="0"/>
              <a:t> </a:t>
            </a:r>
            <a:r>
              <a:rPr lang="en-US" sz="4100" dirty="0" err="1"/>
              <a:t>nisbatan</a:t>
            </a:r>
            <a:r>
              <a:rPr lang="en-US" sz="4100" dirty="0"/>
              <a:t> </a:t>
            </a:r>
            <a:r>
              <a:rPr lang="en-US" sz="4100" dirty="0" err="1"/>
              <a:t>bir</a:t>
            </a:r>
            <a:r>
              <a:rPr lang="en-US" sz="4100" dirty="0"/>
              <a:t> </a:t>
            </a:r>
            <a:r>
              <a:rPr lang="en-US" sz="4100" dirty="0" err="1"/>
              <a:t>xil</a:t>
            </a:r>
            <a:r>
              <a:rPr lang="en-US" sz="4100" dirty="0"/>
              <a:t> </a:t>
            </a:r>
            <a:r>
              <a:rPr lang="en-US" sz="4100" dirty="0" err="1"/>
              <a:t>tuzilishga</a:t>
            </a:r>
            <a:r>
              <a:rPr lang="en-US" sz="4100" dirty="0"/>
              <a:t> </a:t>
            </a:r>
            <a:r>
              <a:rPr lang="en-US" sz="4100" dirty="0" err="1"/>
              <a:t>ega</a:t>
            </a:r>
            <a:r>
              <a:rPr lang="en-US" sz="4100" dirty="0"/>
              <a:t>. </a:t>
            </a:r>
            <a:r>
              <a:rPr lang="en-US" sz="4100" dirty="0" err="1"/>
              <a:t>Ular</a:t>
            </a:r>
            <a:r>
              <a:rPr lang="en-US" sz="4100" dirty="0"/>
              <a:t>, </a:t>
            </a:r>
            <a:r>
              <a:rPr lang="en-US" sz="4100" dirty="0" err="1"/>
              <a:t>odatda</a:t>
            </a:r>
            <a:r>
              <a:rPr lang="en-US" sz="4100" dirty="0"/>
              <a:t> </a:t>
            </a:r>
            <a:r>
              <a:rPr lang="en-US" sz="4100" dirty="0" err="1"/>
              <a:t>aktinomorf</a:t>
            </a:r>
            <a:r>
              <a:rPr lang="en-US" sz="4100" dirty="0"/>
              <a:t/>
            </a:r>
            <a:br>
              <a:rPr lang="en-US" sz="4100" dirty="0"/>
            </a:br>
            <a:r>
              <a:rPr lang="en-US" sz="4100" dirty="0" err="1"/>
              <a:t>va</a:t>
            </a:r>
            <a:r>
              <a:rPr lang="en-US" sz="4100" dirty="0"/>
              <a:t> 5 </a:t>
            </a:r>
            <a:r>
              <a:rPr lang="en-US" sz="4100" dirty="0" err="1"/>
              <a:t>qismli</a:t>
            </a:r>
            <a:r>
              <a:rPr lang="en-US" sz="4100" dirty="0"/>
              <a:t>. </a:t>
            </a:r>
            <a:r>
              <a:rPr lang="en-US" sz="4100" dirty="0" err="1"/>
              <a:t>Har</a:t>
            </a:r>
            <a:r>
              <a:rPr lang="en-US" sz="4100" dirty="0"/>
              <a:t> </a:t>
            </a:r>
            <a:r>
              <a:rPr lang="en-US" sz="4100" dirty="0" err="1"/>
              <a:t>bir</a:t>
            </a:r>
            <a:r>
              <a:rPr lang="en-US" sz="4100" dirty="0"/>
              <a:t> </a:t>
            </a:r>
            <a:r>
              <a:rPr lang="en-US" sz="4100" dirty="0" err="1"/>
              <a:t>gul</a:t>
            </a:r>
            <a:r>
              <a:rPr lang="en-US" sz="4100" dirty="0"/>
              <a:t> </a:t>
            </a:r>
            <a:r>
              <a:rPr lang="en-US" sz="4100" dirty="0" err="1"/>
              <a:t>tarkibiga</a:t>
            </a:r>
            <a:r>
              <a:rPr lang="en-US" sz="4100" dirty="0"/>
              <a:t> 5 </a:t>
            </a:r>
            <a:r>
              <a:rPr lang="en-US" sz="4100" dirty="0" err="1"/>
              <a:t>bargli</a:t>
            </a:r>
            <a:r>
              <a:rPr lang="en-US" sz="4100" dirty="0"/>
              <a:t> </a:t>
            </a:r>
            <a:r>
              <a:rPr lang="en-US" sz="4100" dirty="0" err="1"/>
              <a:t>kosacha</a:t>
            </a:r>
            <a:r>
              <a:rPr lang="en-US" sz="4100" dirty="0"/>
              <a:t>, 5 </a:t>
            </a:r>
            <a:r>
              <a:rPr lang="en-US" sz="4100" dirty="0" err="1"/>
              <a:t>tojbargli</a:t>
            </a:r>
            <a:r>
              <a:rPr lang="en-US" sz="4100" dirty="0"/>
              <a:t> </a:t>
            </a:r>
            <a:r>
              <a:rPr lang="en-US" sz="4100" dirty="0" err="1"/>
              <a:t>toj</a:t>
            </a:r>
            <a:r>
              <a:rPr lang="en-US" sz="4100" dirty="0"/>
              <a:t>, 5 </a:t>
            </a:r>
            <a:r>
              <a:rPr lang="en-US" sz="4100" dirty="0" err="1"/>
              <a:t>changchi</a:t>
            </a:r>
            <a:r>
              <a:rPr lang="en-US" sz="4100" dirty="0"/>
              <a:t> </a:t>
            </a:r>
            <a:r>
              <a:rPr lang="en-US" sz="4100" dirty="0" err="1"/>
              <a:t>va</a:t>
            </a:r>
            <a:r>
              <a:rPr lang="en-US" sz="4100" dirty="0"/>
              <a:t> 2</a:t>
            </a:r>
            <a:br>
              <a:rPr lang="en-US" sz="4100" dirty="0"/>
            </a:br>
            <a:r>
              <a:rPr lang="en-US" sz="4100" dirty="0" err="1"/>
              <a:t>ustunchali</a:t>
            </a:r>
            <a:r>
              <a:rPr lang="en-US" sz="4100" dirty="0"/>
              <a:t> </a:t>
            </a:r>
            <a:r>
              <a:rPr lang="en-US" sz="4100" dirty="0" err="1"/>
              <a:t>urug‘chi</a:t>
            </a:r>
            <a:r>
              <a:rPr lang="en-US" sz="4100" dirty="0"/>
              <a:t> </a:t>
            </a:r>
            <a:r>
              <a:rPr lang="en-US" sz="4100" dirty="0" err="1"/>
              <a:t>kiradi</a:t>
            </a:r>
            <a:r>
              <a:rPr lang="en-US" sz="4100" dirty="0"/>
              <a:t>. </a:t>
            </a:r>
            <a:br>
              <a:rPr lang="en-US" sz="4100" dirty="0"/>
            </a:br>
            <a:r>
              <a:rPr lang="en-US" dirty="0"/>
              <a:t/>
            </a:r>
            <a:br>
              <a:rPr lang="en-US" dirty="0"/>
            </a:br>
            <a:endParaRPr lang="ru-RU" dirty="0"/>
          </a:p>
        </p:txBody>
      </p:sp>
    </p:spTree>
    <p:extLst>
      <p:ext uri="{BB962C8B-B14F-4D97-AF65-F5344CB8AC3E}">
        <p14:creationId xmlns:p14="http://schemas.microsoft.com/office/powerpoint/2010/main" val="39117078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7937"/>
            <a:ext cx="4067944" cy="37090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AutoShape 4" descr="Flora of Israel: Foeniculum vulgare"/>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pic>
        <p:nvPicPr>
          <p:cNvPr id="2053"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60032" y="7936"/>
            <a:ext cx="4283968" cy="37090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4"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63688" y="3717032"/>
            <a:ext cx="5400600" cy="31409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59990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23528" y="188640"/>
            <a:ext cx="8229600" cy="1143000"/>
          </a:xfrm>
        </p:spPr>
        <p:txBody>
          <a:bodyPr>
            <a:normAutofit fontScale="90000"/>
          </a:bodyPr>
          <a:lstStyle/>
          <a:p>
            <a:r>
              <a:rPr lang="en-US" b="1" dirty="0" smtClean="0"/>
              <a:t/>
            </a:r>
            <a:br>
              <a:rPr lang="en-US" b="1" dirty="0" smtClean="0"/>
            </a:br>
            <a:r>
              <a:rPr lang="en-US" b="1" dirty="0"/>
              <a:t/>
            </a:r>
            <a:br>
              <a:rPr lang="en-US" b="1" dirty="0"/>
            </a:br>
            <a:r>
              <a:rPr lang="en-US" b="1" dirty="0" err="1" smtClean="0"/>
              <a:t>Shvid-Ukrop</a:t>
            </a:r>
            <a:r>
              <a:rPr lang="en-US" b="1" dirty="0"/>
              <a:t>. (</a:t>
            </a:r>
            <a:r>
              <a:rPr lang="en-US" i="1" dirty="0" err="1"/>
              <a:t>Anethum</a:t>
            </a:r>
            <a:r>
              <a:rPr lang="en-US" i="1" dirty="0"/>
              <a:t> </a:t>
            </a:r>
            <a:r>
              <a:rPr lang="en-US" i="1" dirty="0" err="1"/>
              <a:t>graveolens</a:t>
            </a:r>
            <a:r>
              <a:rPr lang="en-US" b="1" dirty="0"/>
              <a:t>) </a:t>
            </a:r>
            <a:r>
              <a:rPr lang="en-US" dirty="0"/>
              <a:t/>
            </a:r>
            <a:br>
              <a:rPr lang="en-US" dirty="0"/>
            </a:br>
            <a:r>
              <a:rPr lang="ru-RU" dirty="0"/>
              <a:t/>
            </a:r>
            <a:br>
              <a:rPr lang="ru-RU" dirty="0"/>
            </a:br>
            <a:endParaRPr lang="ru-RU"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504" y="1268760"/>
            <a:ext cx="4032448" cy="54726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5976" y="980729"/>
            <a:ext cx="4392488" cy="23762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6"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55976" y="2996952"/>
            <a:ext cx="4392488" cy="38610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741353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706090"/>
          </a:xfrm>
        </p:spPr>
        <p:txBody>
          <a:bodyPr>
            <a:normAutofit fontScale="90000"/>
          </a:bodyPr>
          <a:lstStyle/>
          <a:p>
            <a:r>
              <a:rPr lang="en-US" dirty="0" smtClean="0"/>
              <a:t/>
            </a:r>
            <a:br>
              <a:rPr lang="en-US" dirty="0" smtClean="0"/>
            </a:br>
            <a:r>
              <a:rPr lang="en-US" dirty="0" err="1" smtClean="0"/>
              <a:t>Kashnichni</a:t>
            </a:r>
            <a:r>
              <a:rPr lang="en-US" dirty="0" smtClean="0"/>
              <a:t> </a:t>
            </a:r>
            <a:r>
              <a:rPr lang="en-US" dirty="0"/>
              <a:t>(</a:t>
            </a:r>
            <a:r>
              <a:rPr lang="en-US" dirty="0" err="1"/>
              <a:t>Coriandrum</a:t>
            </a:r>
            <a:r>
              <a:rPr lang="en-US" dirty="0"/>
              <a:t> </a:t>
            </a:r>
            <a:r>
              <a:rPr lang="en-US" dirty="0" err="1"/>
              <a:t>sativum</a:t>
            </a:r>
            <a:r>
              <a:rPr lang="en-US" dirty="0"/>
              <a:t>) </a:t>
            </a:r>
            <a:br>
              <a:rPr lang="en-US" dirty="0"/>
            </a:br>
            <a:endParaRPr lang="ru-RU" dirty="0"/>
          </a:p>
        </p:txBody>
      </p:sp>
      <p:pic>
        <p:nvPicPr>
          <p:cNvPr id="409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48064" y="980728"/>
            <a:ext cx="3534147" cy="2520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49224" y="3337913"/>
            <a:ext cx="3296766" cy="32967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1"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7504" y="1196752"/>
            <a:ext cx="5040560" cy="51125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771169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vi-VN" b="1" dirty="0"/>
              <a:t>Петру́шка</a:t>
            </a:r>
            <a:r>
              <a:rPr lang="vi-VN" dirty="0"/>
              <a:t> </a:t>
            </a:r>
            <a:r>
              <a:rPr lang="en-US" dirty="0"/>
              <a:t>(</a:t>
            </a:r>
            <a:r>
              <a:rPr lang="vi-VN" dirty="0" smtClean="0"/>
              <a:t> </a:t>
            </a:r>
            <a:r>
              <a:rPr lang="en-US" dirty="0" err="1"/>
              <a:t>Petroselínum</a:t>
            </a:r>
            <a:r>
              <a:rPr lang="en-US" dirty="0"/>
              <a:t>)</a:t>
            </a:r>
            <a:endParaRPr lang="ru-RU" dirty="0"/>
          </a:p>
        </p:txBody>
      </p:sp>
      <p:sp>
        <p:nvSpPr>
          <p:cNvPr id="3" name="Объект 2"/>
          <p:cNvSpPr>
            <a:spLocks noGrp="1"/>
          </p:cNvSpPr>
          <p:nvPr>
            <p:ph idx="1"/>
          </p:nvPr>
        </p:nvSpPr>
        <p:spPr/>
        <p:txBody>
          <a:bodyPr/>
          <a:lstStyle/>
          <a:p>
            <a:endParaRPr lang="ru-RU" dirty="0"/>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29" y="1628801"/>
            <a:ext cx="8640960" cy="49685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366312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634082"/>
          </a:xfrm>
        </p:spPr>
        <p:txBody>
          <a:bodyPr>
            <a:normAutofit fontScale="90000"/>
          </a:bodyPr>
          <a:lstStyle/>
          <a:p>
            <a:r>
              <a:rPr lang="vi-VN" b="1" dirty="0"/>
              <a:t>Сельдере́й</a:t>
            </a:r>
            <a:r>
              <a:rPr lang="vi-VN" dirty="0"/>
              <a:t> </a:t>
            </a:r>
            <a:r>
              <a:rPr lang="vi-VN" dirty="0" smtClean="0"/>
              <a:t>( </a:t>
            </a:r>
            <a:r>
              <a:rPr lang="en-US" dirty="0" err="1"/>
              <a:t>Apium</a:t>
            </a:r>
            <a:r>
              <a:rPr lang="en-US" dirty="0"/>
              <a:t>)</a:t>
            </a:r>
            <a:endParaRPr lang="ru-RU" dirty="0"/>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536" y="908720"/>
            <a:ext cx="3313162" cy="22254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5536" y="3134172"/>
            <a:ext cx="3313162" cy="18069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16017" y="908720"/>
            <a:ext cx="4427984" cy="57606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3"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95536" y="4926284"/>
            <a:ext cx="3313162" cy="19317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703163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1"/>
            <a:ext cx="9144000" cy="68480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800860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0"/>
            <a:ext cx="8229600" cy="836712"/>
          </a:xfrm>
        </p:spPr>
        <p:txBody>
          <a:bodyPr>
            <a:normAutofit/>
          </a:bodyPr>
          <a:lstStyle/>
          <a:p>
            <a:r>
              <a:rPr lang="uz-Cyrl-UZ" dirty="0" smtClean="0"/>
              <a:t>Қалампир</a:t>
            </a:r>
            <a:endParaRPr lang="ru-RU" dirty="0"/>
          </a:p>
        </p:txBody>
      </p:sp>
      <p:pic>
        <p:nvPicPr>
          <p:cNvPr id="1945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4149081"/>
            <a:ext cx="4025796" cy="26789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945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836712"/>
            <a:ext cx="4025796" cy="33107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946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25796" y="836712"/>
            <a:ext cx="5118204" cy="36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9462"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25796" y="4149081"/>
            <a:ext cx="5118204" cy="27089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30910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850106"/>
          </a:xfrm>
        </p:spPr>
        <p:txBody>
          <a:bodyPr>
            <a:normAutofit fontScale="90000"/>
          </a:bodyPr>
          <a:lstStyle/>
          <a:p>
            <a:r>
              <a:rPr lang="en-US" dirty="0" smtClean="0"/>
              <a:t/>
            </a:r>
            <a:br>
              <a:rPr lang="en-US" dirty="0" smtClean="0"/>
            </a:br>
            <a:r>
              <a:rPr lang="en-US" dirty="0" err="1" smtClean="0"/>
              <a:t>Qora</a:t>
            </a:r>
            <a:r>
              <a:rPr lang="en-US" dirty="0" smtClean="0"/>
              <a:t> </a:t>
            </a:r>
            <a:r>
              <a:rPr lang="en-US" dirty="0" err="1"/>
              <a:t>zira</a:t>
            </a:r>
            <a:r>
              <a:rPr lang="en-US" dirty="0"/>
              <a:t> (</a:t>
            </a:r>
            <a:r>
              <a:rPr lang="en-US" dirty="0" err="1"/>
              <a:t>Carum</a:t>
            </a:r>
            <a:r>
              <a:rPr lang="en-US" dirty="0"/>
              <a:t> </a:t>
            </a:r>
            <a:r>
              <a:rPr lang="en-US" dirty="0" err="1"/>
              <a:t>carvi</a:t>
            </a:r>
            <a:r>
              <a:rPr lang="en-US" dirty="0"/>
              <a:t>) </a:t>
            </a:r>
            <a:br>
              <a:rPr lang="en-US" dirty="0"/>
            </a:br>
            <a:r>
              <a:rPr lang="ru-RU" dirty="0"/>
              <a:t/>
            </a:r>
            <a:br>
              <a:rPr lang="ru-RU" dirty="0"/>
            </a:br>
            <a:endParaRPr lang="ru-RU" dirty="0"/>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764704"/>
            <a:ext cx="4139952" cy="3450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71800" y="4215034"/>
            <a:ext cx="3888432" cy="26429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4"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92080" y="764704"/>
            <a:ext cx="3851920" cy="3450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4689616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778098"/>
          </a:xfrm>
        </p:spPr>
        <p:txBody>
          <a:bodyPr>
            <a:normAutofit fontScale="90000"/>
          </a:bodyPr>
          <a:lstStyle/>
          <a:p>
            <a:r>
              <a:rPr lang="vi-VN" b="1" dirty="0"/>
              <a:t>Шафра́н</a:t>
            </a:r>
            <a:r>
              <a:rPr lang="vi-VN" dirty="0"/>
              <a:t> </a:t>
            </a:r>
            <a:r>
              <a:rPr lang="vi-VN" dirty="0" smtClean="0"/>
              <a:t>(</a:t>
            </a:r>
            <a:r>
              <a:rPr lang="en-US" dirty="0" smtClean="0"/>
              <a:t>Crocus)</a:t>
            </a:r>
            <a:r>
              <a:rPr lang="ru-RU" b="1" i="1" dirty="0"/>
              <a:t> </a:t>
            </a:r>
            <a:r>
              <a:rPr lang="ru-RU" sz="2700" b="1" i="1" dirty="0">
                <a:latin typeface="Times New Roman" pitchFamily="18" charset="0"/>
                <a:cs typeface="Times New Roman" pitchFamily="18" charset="0"/>
              </a:rPr>
              <a:t>за 1 килограмм он стоит от 3500 до 160000 долларов !!!</a:t>
            </a:r>
            <a:endParaRPr lang="ru-RU" sz="2700" dirty="0">
              <a:latin typeface="Times New Roman" pitchFamily="18" charset="0"/>
              <a:cs typeface="Times New Roman" pitchFamily="18" charset="0"/>
            </a:endParaRPr>
          </a:p>
        </p:txBody>
      </p:sp>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504" y="1124744"/>
            <a:ext cx="3289548" cy="29523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21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97052" y="1124744"/>
            <a:ext cx="5423420" cy="29523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22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63688" y="4077072"/>
            <a:ext cx="5472607" cy="2780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6300913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778098"/>
          </a:xfrm>
        </p:spPr>
        <p:txBody>
          <a:bodyPr/>
          <a:lstStyle/>
          <a:p>
            <a:r>
              <a:rPr lang="ru-RU" dirty="0" smtClean="0"/>
              <a:t>Имбирь-</a:t>
            </a:r>
            <a:r>
              <a:rPr lang="en-US" dirty="0" err="1"/>
              <a:t>Zingiber</a:t>
            </a:r>
            <a:r>
              <a:rPr lang="en-US" dirty="0"/>
              <a:t> </a:t>
            </a:r>
            <a:r>
              <a:rPr lang="en-US" dirty="0" err="1"/>
              <a:t>officinale</a:t>
            </a:r>
            <a:endParaRPr lang="ru-RU" dirty="0"/>
          </a:p>
        </p:txBody>
      </p:sp>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1052736"/>
            <a:ext cx="9144000" cy="5805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5475288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850106"/>
          </a:xfrm>
        </p:spPr>
        <p:txBody>
          <a:bodyPr>
            <a:normAutofit/>
          </a:bodyPr>
          <a:lstStyle/>
          <a:p>
            <a:r>
              <a:rPr lang="vi-VN" sz="3600" b="1" dirty="0" smtClean="0"/>
              <a:t>Кори́ца</a:t>
            </a:r>
            <a:r>
              <a:rPr lang="ru-RU" sz="3600" dirty="0" smtClean="0"/>
              <a:t>-</a:t>
            </a:r>
            <a:r>
              <a:rPr lang="en-US" sz="3600" dirty="0" err="1" smtClean="0"/>
              <a:t>dolchin</a:t>
            </a:r>
            <a:r>
              <a:rPr lang="vi-VN" sz="3600" dirty="0" smtClean="0"/>
              <a:t>( </a:t>
            </a:r>
            <a:r>
              <a:rPr lang="en-US" sz="3600" dirty="0" err="1"/>
              <a:t>Cinnamomum</a:t>
            </a:r>
            <a:r>
              <a:rPr lang="en-US" sz="3600" dirty="0"/>
              <a:t> </a:t>
            </a:r>
            <a:r>
              <a:rPr lang="en-US" sz="3600" dirty="0" err="1"/>
              <a:t>verum</a:t>
            </a:r>
            <a:r>
              <a:rPr lang="en-US" sz="3600" dirty="0"/>
              <a:t>)</a:t>
            </a:r>
            <a:endParaRPr lang="ru-RU" sz="3600" dirty="0"/>
          </a:p>
        </p:txBody>
      </p:sp>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576" y="1124744"/>
            <a:ext cx="4703440" cy="55446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26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16016" y="1124744"/>
            <a:ext cx="4427984" cy="55446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4889537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850106"/>
          </a:xfrm>
        </p:spPr>
        <p:txBody>
          <a:bodyPr/>
          <a:lstStyle/>
          <a:p>
            <a:r>
              <a:rPr lang="ru-RU" b="1" dirty="0"/>
              <a:t>Ваниль</a:t>
            </a:r>
            <a:r>
              <a:rPr lang="ru-RU" dirty="0"/>
              <a:t> (</a:t>
            </a:r>
            <a:r>
              <a:rPr lang="en-US" dirty="0"/>
              <a:t>Vanilla)</a:t>
            </a:r>
            <a:endParaRPr lang="ru-RU" b="1" dirty="0"/>
          </a:p>
        </p:txBody>
      </p:sp>
      <p:pic>
        <p:nvPicPr>
          <p:cNvPr id="122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052736"/>
            <a:ext cx="4716016" cy="56166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29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16015" y="1052736"/>
            <a:ext cx="4411149" cy="56166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9435557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lstStyle/>
          <a:p>
            <a:endParaRPr lang="ru-RU" dirty="0"/>
          </a:p>
        </p:txBody>
      </p:sp>
      <p:pic>
        <p:nvPicPr>
          <p:cNvPr id="133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3999"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7582146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922114"/>
          </a:xfrm>
        </p:spPr>
        <p:txBody>
          <a:bodyPr/>
          <a:lstStyle/>
          <a:p>
            <a:r>
              <a:rPr lang="ru-RU" dirty="0" err="1" smtClean="0"/>
              <a:t>Занжабил</a:t>
            </a:r>
            <a:r>
              <a:rPr lang="ru-RU" dirty="0"/>
              <a:t> </a:t>
            </a:r>
            <a:r>
              <a:rPr lang="en-US" dirty="0" smtClean="0"/>
              <a:t>(Curcuma</a:t>
            </a:r>
            <a:r>
              <a:rPr lang="ru-RU" dirty="0" smtClean="0"/>
              <a:t>)</a:t>
            </a:r>
            <a:endParaRPr lang="ru-RU" dirty="0"/>
          </a:p>
        </p:txBody>
      </p:sp>
      <p:pic>
        <p:nvPicPr>
          <p:cNvPr id="1433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052736"/>
            <a:ext cx="3995936" cy="58052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33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95936" y="1052736"/>
            <a:ext cx="5040560" cy="56886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5932718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634082"/>
          </a:xfrm>
        </p:spPr>
        <p:txBody>
          <a:bodyPr>
            <a:normAutofit fontScale="90000"/>
          </a:bodyPr>
          <a:lstStyle/>
          <a:p>
            <a:r>
              <a:rPr lang="ru-RU" dirty="0" err="1" smtClean="0"/>
              <a:t>Мурч</a:t>
            </a:r>
            <a:r>
              <a:rPr lang="ru-RU" dirty="0" smtClean="0"/>
              <a:t>-</a:t>
            </a:r>
            <a:r>
              <a:rPr lang="en-US" dirty="0" err="1"/>
              <a:t>Píper</a:t>
            </a:r>
            <a:r>
              <a:rPr lang="en-US" dirty="0"/>
              <a:t> </a:t>
            </a:r>
            <a:r>
              <a:rPr lang="en-US" dirty="0" err="1"/>
              <a:t>nígrum</a:t>
            </a:r>
            <a:endParaRPr lang="ru-RU" dirty="0"/>
          </a:p>
        </p:txBody>
      </p:sp>
      <p:pic>
        <p:nvPicPr>
          <p:cNvPr id="1536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100138"/>
            <a:ext cx="3491880" cy="27609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36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91880" y="1100138"/>
            <a:ext cx="5652120" cy="57578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364"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3861048"/>
            <a:ext cx="3491879" cy="29969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9132649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706090"/>
          </a:xfrm>
        </p:spPr>
        <p:txBody>
          <a:bodyPr>
            <a:normAutofit fontScale="90000"/>
          </a:bodyPr>
          <a:lstStyle/>
          <a:p>
            <a:r>
              <a:rPr lang="ru-RU" dirty="0" err="1" smtClean="0"/>
              <a:t>Лаврь</a:t>
            </a:r>
            <a:r>
              <a:rPr lang="ru-RU" dirty="0" smtClean="0"/>
              <a:t> </a:t>
            </a:r>
            <a:r>
              <a:rPr lang="ru-RU" dirty="0" err="1" smtClean="0"/>
              <a:t>барги</a:t>
            </a:r>
            <a:r>
              <a:rPr lang="ru-RU" dirty="0" smtClean="0"/>
              <a:t>-</a:t>
            </a:r>
            <a:r>
              <a:rPr lang="en-US" dirty="0" err="1"/>
              <a:t>Laurus</a:t>
            </a:r>
            <a:r>
              <a:rPr lang="en-US" dirty="0"/>
              <a:t> </a:t>
            </a:r>
            <a:r>
              <a:rPr lang="en-US" dirty="0" err="1"/>
              <a:t>nobilis</a:t>
            </a:r>
            <a:endParaRPr lang="ru-RU" dirty="0"/>
          </a:p>
        </p:txBody>
      </p:sp>
      <p:pic>
        <p:nvPicPr>
          <p:cNvPr id="1741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052736"/>
            <a:ext cx="5220072" cy="56166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41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20072" y="1052736"/>
            <a:ext cx="3923927" cy="56166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8694910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1520" y="908720"/>
            <a:ext cx="8640960" cy="1143000"/>
          </a:xfrm>
        </p:spPr>
        <p:txBody>
          <a:bodyPr>
            <a:noAutofit/>
          </a:bodyPr>
          <a:lstStyle/>
          <a:p>
            <a:pPr algn="just"/>
            <a:r>
              <a:rPr lang="uz-Cyrl-UZ" sz="3600" dirty="0" smtClean="0">
                <a:latin typeface="Times New Roman" panose="02020603050405020304" pitchFamily="18" charset="0"/>
                <a:cs typeface="Times New Roman" panose="02020603050405020304" pitchFamily="18" charset="0"/>
              </a:rPr>
              <a:t/>
            </a:r>
            <a:br>
              <a:rPr lang="uz-Cyrl-UZ" sz="3600" dirty="0" smtClean="0">
                <a:latin typeface="Times New Roman" panose="02020603050405020304" pitchFamily="18" charset="0"/>
                <a:cs typeface="Times New Roman" panose="02020603050405020304" pitchFamily="18" charset="0"/>
              </a:rPr>
            </a:br>
            <a:r>
              <a:rPr lang="uz-Cyrl-UZ" sz="3600" dirty="0">
                <a:latin typeface="Times New Roman" panose="02020603050405020304" pitchFamily="18" charset="0"/>
                <a:cs typeface="Times New Roman" panose="02020603050405020304" pitchFamily="18" charset="0"/>
              </a:rPr>
              <a:t/>
            </a:r>
            <a:br>
              <a:rPr lang="uz-Cyrl-UZ" sz="3600" dirty="0">
                <a:latin typeface="Times New Roman" panose="02020603050405020304" pitchFamily="18" charset="0"/>
                <a:cs typeface="Times New Roman" panose="02020603050405020304" pitchFamily="18" charset="0"/>
              </a:rPr>
            </a:br>
            <a:r>
              <a:rPr lang="uz-Cyrl-UZ" sz="3600" dirty="0" smtClean="0">
                <a:latin typeface="Times New Roman" panose="02020603050405020304" pitchFamily="18" charset="0"/>
                <a:cs typeface="Times New Roman" panose="02020603050405020304" pitchFamily="18" charset="0"/>
              </a:rPr>
              <a:t/>
            </a:r>
            <a:br>
              <a:rPr lang="uz-Cyrl-UZ" sz="3600" dirty="0" smtClean="0">
                <a:latin typeface="Times New Roman" panose="02020603050405020304" pitchFamily="18" charset="0"/>
                <a:cs typeface="Times New Roman" panose="02020603050405020304" pitchFamily="18" charset="0"/>
              </a:rPr>
            </a:br>
            <a:r>
              <a:rPr lang="uz-Cyrl-UZ" sz="3600" dirty="0">
                <a:latin typeface="Times New Roman" panose="02020603050405020304" pitchFamily="18" charset="0"/>
                <a:cs typeface="Times New Roman" panose="02020603050405020304" pitchFamily="18" charset="0"/>
              </a:rPr>
              <a:t/>
            </a:r>
            <a:br>
              <a:rPr lang="uz-Cyrl-UZ" sz="3600" dirty="0">
                <a:latin typeface="Times New Roman" panose="02020603050405020304" pitchFamily="18" charset="0"/>
                <a:cs typeface="Times New Roman" panose="02020603050405020304" pitchFamily="18" charset="0"/>
              </a:rPr>
            </a:br>
            <a:r>
              <a:rPr lang="uz-Cyrl-UZ" sz="3600" dirty="0" smtClean="0">
                <a:latin typeface="Times New Roman" panose="02020603050405020304" pitchFamily="18" charset="0"/>
                <a:cs typeface="Times New Roman" panose="02020603050405020304" pitchFamily="18" charset="0"/>
              </a:rPr>
              <a:t/>
            </a:r>
            <a:br>
              <a:rPr lang="uz-Cyrl-UZ" sz="3600" dirty="0" smtClean="0">
                <a:latin typeface="Times New Roman" panose="02020603050405020304" pitchFamily="18" charset="0"/>
                <a:cs typeface="Times New Roman" panose="02020603050405020304" pitchFamily="18" charset="0"/>
              </a:rPr>
            </a:br>
            <a:r>
              <a:rPr lang="uz-Cyrl-UZ" sz="3600" dirty="0">
                <a:latin typeface="Times New Roman" panose="02020603050405020304" pitchFamily="18" charset="0"/>
                <a:cs typeface="Times New Roman" panose="02020603050405020304" pitchFamily="18" charset="0"/>
              </a:rPr>
              <a:t/>
            </a:r>
            <a:br>
              <a:rPr lang="uz-Cyrl-UZ" sz="3600" dirty="0">
                <a:latin typeface="Times New Roman" panose="02020603050405020304" pitchFamily="18" charset="0"/>
                <a:cs typeface="Times New Roman" panose="02020603050405020304" pitchFamily="18" charset="0"/>
              </a:rPr>
            </a:br>
            <a:r>
              <a:rPr lang="uz-Cyrl-UZ" sz="3600" dirty="0" smtClean="0">
                <a:latin typeface="Times New Roman" panose="02020603050405020304" pitchFamily="18" charset="0"/>
                <a:cs typeface="Times New Roman" panose="02020603050405020304" pitchFamily="18" charset="0"/>
              </a:rPr>
              <a:t/>
            </a:r>
            <a:br>
              <a:rPr lang="uz-Cyrl-UZ" sz="3600" dirty="0" smtClean="0">
                <a:latin typeface="Times New Roman" panose="02020603050405020304" pitchFamily="18" charset="0"/>
                <a:cs typeface="Times New Roman" panose="02020603050405020304" pitchFamily="18" charset="0"/>
              </a:rPr>
            </a:br>
            <a:r>
              <a:rPr lang="uz-Cyrl-UZ" sz="3600" dirty="0">
                <a:latin typeface="Times New Roman" panose="02020603050405020304" pitchFamily="18" charset="0"/>
                <a:cs typeface="Times New Roman" panose="02020603050405020304" pitchFamily="18" charset="0"/>
              </a:rPr>
              <a:t/>
            </a:r>
            <a:br>
              <a:rPr lang="uz-Cyrl-UZ" sz="3600" dirty="0">
                <a:latin typeface="Times New Roman" panose="02020603050405020304" pitchFamily="18" charset="0"/>
                <a:cs typeface="Times New Roman" panose="02020603050405020304" pitchFamily="18" charset="0"/>
              </a:rPr>
            </a:br>
            <a:r>
              <a:rPr lang="en-US" sz="3200" b="1" dirty="0" smtClean="0">
                <a:latin typeface="Times New Roman" panose="02020603050405020304" pitchFamily="18" charset="0"/>
                <a:cs typeface="Times New Roman" panose="02020603050405020304" pitchFamily="18" charset="0"/>
              </a:rPr>
              <a:t>A </a:t>
            </a:r>
            <a:r>
              <a:rPr lang="en-US" sz="3200" b="1" dirty="0" err="1">
                <a:latin typeface="Times New Roman" panose="02020603050405020304" pitchFamily="18" charset="0"/>
                <a:cs typeface="Times New Roman" panose="02020603050405020304" pitchFamily="18" charset="0"/>
              </a:rPr>
              <a:t>vitamini</a:t>
            </a:r>
            <a:r>
              <a:rPr lang="en-US" sz="3200" b="1"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manbai</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ya’ni</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o‘zida</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karotin</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provitamin</a:t>
            </a:r>
            <a:r>
              <a:rPr lang="en-US" sz="3200" dirty="0">
                <a:latin typeface="Times New Roman" panose="02020603050405020304" pitchFamily="18" charset="0"/>
                <a:cs typeface="Times New Roman" panose="02020603050405020304" pitchFamily="18" charset="0"/>
              </a:rPr>
              <a:t> A) </a:t>
            </a:r>
            <a:r>
              <a:rPr lang="en-US" sz="3200" dirty="0" err="1">
                <a:latin typeface="Times New Roman" panose="02020603050405020304" pitchFamily="18" charset="0"/>
                <a:cs typeface="Times New Roman" panose="02020603050405020304" pitchFamily="18" charset="0"/>
              </a:rPr>
              <a:t>saqlovchi</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o‘simliklar</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asosan</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yuksak</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o‘simliklar</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hicoblanadi</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Mevasi</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yoki</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iste’mol</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qilinadigan</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boshqa</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qismlari</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sarg‘ish-qizil</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yoki</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yashil</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rangda</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bo‘ladigan</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o‘simliklarda</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bu</a:t>
            </a:r>
            <a:r>
              <a:rPr lang="en-US" sz="3200" dirty="0">
                <a:latin typeface="Times New Roman" panose="02020603050405020304" pitchFamily="18" charset="0"/>
                <a:cs typeface="Times New Roman" panose="02020603050405020304" pitchFamily="18" charset="0"/>
              </a:rPr>
              <a:t> vitamin </a:t>
            </a:r>
            <a:r>
              <a:rPr lang="en-US" sz="3200" dirty="0" err="1">
                <a:latin typeface="Times New Roman" panose="02020603050405020304" pitchFamily="18" charset="0"/>
                <a:cs typeface="Times New Roman" panose="02020603050405020304" pitchFamily="18" charset="0"/>
              </a:rPr>
              <a:t>ko‘proq</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sintezlanadi</a:t>
            </a:r>
            <a:r>
              <a:rPr lang="en-US" sz="3200" dirty="0">
                <a:latin typeface="Times New Roman" panose="02020603050405020304" pitchFamily="18" charset="0"/>
                <a:cs typeface="Times New Roman" panose="02020603050405020304" pitchFamily="18" charset="0"/>
              </a:rPr>
              <a:t>. Vitamin A (</a:t>
            </a:r>
            <a:r>
              <a:rPr lang="en-US" sz="3200" dirty="0" err="1">
                <a:latin typeface="Times New Roman" panose="02020603050405020304" pitchFamily="18" charset="0"/>
                <a:cs typeface="Times New Roman" panose="02020603050405020304" pitchFamily="18" charset="0"/>
              </a:rPr>
              <a:t>provitamin</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karotin</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yosh</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organizm</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o‘sishini</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ta’minlash</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bilan</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bir</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qatorda</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uni</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turli</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kasalliklardan</a:t>
            </a:r>
            <a:r>
              <a:rPr lang="en-US" sz="3200" dirty="0">
                <a:latin typeface="Times New Roman" panose="02020603050405020304" pitchFamily="18" charset="0"/>
                <a:cs typeface="Times New Roman" panose="02020603050405020304" pitchFamily="18" charset="0"/>
              </a:rPr>
              <a:t> ham </a:t>
            </a:r>
            <a:r>
              <a:rPr lang="en-US" sz="3200" dirty="0" err="1">
                <a:latin typeface="Times New Roman" panose="02020603050405020304" pitchFamily="18" charset="0"/>
                <a:cs typeface="Times New Roman" panose="02020603050405020304" pitchFamily="18" charset="0"/>
              </a:rPr>
              <a:t>himoya</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qiladi</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Ko‘rish</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qobiliyatini</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yaxshilaydi</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Terining</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tashqi</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ta’sirotga</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chidamliligini</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oshiradi</a:t>
            </a:r>
            <a:r>
              <a:rPr lang="en-US" sz="3200" dirty="0">
                <a:latin typeface="Times New Roman" panose="02020603050405020304" pitchFamily="18" charset="0"/>
                <a:cs typeface="Times New Roman" panose="02020603050405020304" pitchFamily="18" charset="0"/>
              </a:rPr>
              <a:t>. </a:t>
            </a:r>
            <a:endParaRPr lang="ru-RU"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8160057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4" name="Объект 3"/>
          <p:cNvPicPr>
            <a:picLocks noGrp="1" noChangeAspect="1"/>
          </p:cNvPicPr>
          <p:nvPr>
            <p:ph idx="1"/>
          </p:nvPr>
        </p:nvPicPr>
        <p:blipFill>
          <a:blip r:embed="rId2"/>
          <a:stretch>
            <a:fillRect/>
          </a:stretch>
        </p:blipFill>
        <p:spPr>
          <a:xfrm>
            <a:off x="0" y="116632"/>
            <a:ext cx="9144000" cy="6552728"/>
          </a:xfrm>
          <a:prstGeom prst="rect">
            <a:avLst/>
          </a:prstGeom>
        </p:spPr>
      </p:pic>
    </p:spTree>
    <p:extLst>
      <p:ext uri="{BB962C8B-B14F-4D97-AF65-F5344CB8AC3E}">
        <p14:creationId xmlns:p14="http://schemas.microsoft.com/office/powerpoint/2010/main" val="314277794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6" name="Объект 5"/>
          <p:cNvPicPr>
            <a:picLocks noGrp="1" noChangeAspect="1"/>
          </p:cNvPicPr>
          <p:nvPr>
            <p:ph idx="1"/>
          </p:nvPr>
        </p:nvPicPr>
        <p:blipFill>
          <a:blip r:embed="rId2"/>
          <a:stretch>
            <a:fillRect/>
          </a:stretch>
        </p:blipFill>
        <p:spPr>
          <a:xfrm>
            <a:off x="0" y="0"/>
            <a:ext cx="9144000" cy="6741367"/>
          </a:xfrm>
          <a:prstGeom prst="rect">
            <a:avLst/>
          </a:prstGeom>
        </p:spPr>
      </p:pic>
    </p:spTree>
    <p:extLst>
      <p:ext uri="{BB962C8B-B14F-4D97-AF65-F5344CB8AC3E}">
        <p14:creationId xmlns:p14="http://schemas.microsoft.com/office/powerpoint/2010/main" val="168677668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4" name="Объект 3"/>
          <p:cNvPicPr>
            <a:picLocks noGrp="1" noChangeAspect="1"/>
          </p:cNvPicPr>
          <p:nvPr>
            <p:ph idx="1"/>
          </p:nvPr>
        </p:nvPicPr>
        <p:blipFill>
          <a:blip r:embed="rId2"/>
          <a:stretch>
            <a:fillRect/>
          </a:stretch>
        </p:blipFill>
        <p:spPr>
          <a:xfrm>
            <a:off x="107504" y="0"/>
            <a:ext cx="8928992" cy="6858000"/>
          </a:xfrm>
          <a:prstGeom prst="rect">
            <a:avLst/>
          </a:prstGeom>
        </p:spPr>
      </p:pic>
    </p:spTree>
    <p:extLst>
      <p:ext uri="{BB962C8B-B14F-4D97-AF65-F5344CB8AC3E}">
        <p14:creationId xmlns:p14="http://schemas.microsoft.com/office/powerpoint/2010/main" val="350695409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r>
              <a:rPr lang="uz-Cyrl-UZ" sz="3600" dirty="0" smtClean="0">
                <a:latin typeface="Times New Roman" panose="02020603050405020304" pitchFamily="18" charset="0"/>
                <a:cs typeface="Times New Roman" panose="02020603050405020304" pitchFamily="18" charset="0"/>
              </a:rPr>
              <a:t/>
            </a:r>
            <a:br>
              <a:rPr lang="uz-Cyrl-UZ" sz="3600" dirty="0" smtClean="0">
                <a:latin typeface="Times New Roman" panose="02020603050405020304" pitchFamily="18" charset="0"/>
                <a:cs typeface="Times New Roman" panose="02020603050405020304" pitchFamily="18" charset="0"/>
              </a:rPr>
            </a:br>
            <a:r>
              <a:rPr lang="uz-Cyrl-UZ" sz="3600" dirty="0">
                <a:latin typeface="Times New Roman" panose="02020603050405020304" pitchFamily="18" charset="0"/>
                <a:cs typeface="Times New Roman" panose="02020603050405020304" pitchFamily="18" charset="0"/>
              </a:rPr>
              <a:t/>
            </a:r>
            <a:br>
              <a:rPr lang="uz-Cyrl-UZ" sz="3600" dirty="0">
                <a:latin typeface="Times New Roman" panose="02020603050405020304" pitchFamily="18" charset="0"/>
                <a:cs typeface="Times New Roman" panose="02020603050405020304" pitchFamily="18" charset="0"/>
              </a:rPr>
            </a:br>
            <a:r>
              <a:rPr lang="uz-Cyrl-UZ" sz="3600" dirty="0" smtClean="0">
                <a:latin typeface="Times New Roman" panose="02020603050405020304" pitchFamily="18" charset="0"/>
                <a:cs typeface="Times New Roman" panose="02020603050405020304" pitchFamily="18" charset="0"/>
              </a:rPr>
              <a:t/>
            </a:r>
            <a:br>
              <a:rPr lang="uz-Cyrl-UZ" sz="3600" dirty="0" smtClean="0">
                <a:latin typeface="Times New Roman" panose="02020603050405020304" pitchFamily="18" charset="0"/>
                <a:cs typeface="Times New Roman" panose="02020603050405020304" pitchFamily="18" charset="0"/>
              </a:rPr>
            </a:br>
            <a:r>
              <a:rPr lang="uz-Cyrl-UZ" sz="3600" dirty="0">
                <a:latin typeface="Times New Roman" panose="02020603050405020304" pitchFamily="18" charset="0"/>
                <a:cs typeface="Times New Roman" panose="02020603050405020304" pitchFamily="18" charset="0"/>
              </a:rPr>
              <a:t/>
            </a:r>
            <a:br>
              <a:rPr lang="uz-Cyrl-UZ" sz="3600" dirty="0">
                <a:latin typeface="Times New Roman" panose="02020603050405020304" pitchFamily="18" charset="0"/>
                <a:cs typeface="Times New Roman" panose="02020603050405020304" pitchFamily="18" charset="0"/>
              </a:rPr>
            </a:br>
            <a:r>
              <a:rPr lang="uz-Cyrl-UZ" sz="3600" dirty="0" smtClean="0">
                <a:latin typeface="Times New Roman" panose="02020603050405020304" pitchFamily="18" charset="0"/>
                <a:cs typeface="Times New Roman" panose="02020603050405020304" pitchFamily="18" charset="0"/>
              </a:rPr>
              <a:t/>
            </a:r>
            <a:br>
              <a:rPr lang="uz-Cyrl-UZ" sz="3600" dirty="0" smtClean="0">
                <a:latin typeface="Times New Roman" panose="02020603050405020304" pitchFamily="18" charset="0"/>
                <a:cs typeface="Times New Roman" panose="02020603050405020304" pitchFamily="18" charset="0"/>
              </a:rPr>
            </a:br>
            <a:r>
              <a:rPr lang="uz-Cyrl-UZ" sz="3600" dirty="0">
                <a:latin typeface="Times New Roman" panose="02020603050405020304" pitchFamily="18" charset="0"/>
                <a:cs typeface="Times New Roman" panose="02020603050405020304" pitchFamily="18" charset="0"/>
              </a:rPr>
              <a:t/>
            </a:r>
            <a:br>
              <a:rPr lang="uz-Cyrl-UZ" sz="3600" dirty="0">
                <a:latin typeface="Times New Roman" panose="02020603050405020304" pitchFamily="18" charset="0"/>
                <a:cs typeface="Times New Roman" panose="02020603050405020304" pitchFamily="18" charset="0"/>
              </a:rPr>
            </a:br>
            <a:r>
              <a:rPr lang="uz-Cyrl-UZ" sz="3600" dirty="0" smtClean="0">
                <a:latin typeface="Times New Roman" panose="02020603050405020304" pitchFamily="18" charset="0"/>
                <a:cs typeface="Times New Roman" panose="02020603050405020304" pitchFamily="18" charset="0"/>
              </a:rPr>
              <a:t/>
            </a:r>
            <a:br>
              <a:rPr lang="uz-Cyrl-UZ" sz="3600" dirty="0" smtClean="0">
                <a:latin typeface="Times New Roman" panose="02020603050405020304" pitchFamily="18" charset="0"/>
                <a:cs typeface="Times New Roman" panose="02020603050405020304" pitchFamily="18" charset="0"/>
              </a:rPr>
            </a:br>
            <a:r>
              <a:rPr lang="uz-Cyrl-UZ" sz="3600" dirty="0">
                <a:latin typeface="Times New Roman" panose="02020603050405020304" pitchFamily="18" charset="0"/>
                <a:cs typeface="Times New Roman" panose="02020603050405020304" pitchFamily="18" charset="0"/>
              </a:rPr>
              <a:t/>
            </a:r>
            <a:br>
              <a:rPr lang="uz-Cyrl-UZ" sz="3600" dirty="0">
                <a:latin typeface="Times New Roman" panose="02020603050405020304" pitchFamily="18" charset="0"/>
                <a:cs typeface="Times New Roman" panose="02020603050405020304" pitchFamily="18" charset="0"/>
              </a:rPr>
            </a:br>
            <a:r>
              <a:rPr lang="en-US" sz="3600" dirty="0" smtClean="0">
                <a:latin typeface="Times New Roman" panose="02020603050405020304" pitchFamily="18" charset="0"/>
                <a:cs typeface="Times New Roman" panose="02020603050405020304" pitchFamily="18" charset="0"/>
              </a:rPr>
              <a:t>B </a:t>
            </a:r>
            <a:r>
              <a:rPr lang="en-US" sz="3600" dirty="0" err="1">
                <a:latin typeface="Times New Roman" panose="02020603050405020304" pitchFamily="18" charset="0"/>
                <a:cs typeface="Times New Roman" panose="02020603050405020304" pitchFamily="18" charset="0"/>
              </a:rPr>
              <a:t>guruhiga</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mansub</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vitaminlar</a:t>
            </a:r>
            <a:r>
              <a:rPr lang="en-US" sz="3600" dirty="0">
                <a:latin typeface="Times New Roman" panose="02020603050405020304" pitchFamily="18" charset="0"/>
                <a:cs typeface="Times New Roman" panose="02020603050405020304" pitchFamily="18" charset="0"/>
              </a:rPr>
              <a:t> ham </a:t>
            </a:r>
            <a:r>
              <a:rPr lang="en-US" sz="3600" dirty="0" err="1">
                <a:latin typeface="Times New Roman" panose="02020603050405020304" pitchFamily="18" charset="0"/>
                <a:cs typeface="Times New Roman" panose="02020603050405020304" pitchFamily="18" charset="0"/>
              </a:rPr>
              <a:t>keng</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tarqalgan</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Ulardan</a:t>
            </a:r>
            <a:r>
              <a:rPr lang="en-US" sz="3600" dirty="0">
                <a:latin typeface="Times New Roman" panose="02020603050405020304" pitchFamily="18" charset="0"/>
                <a:cs typeface="Times New Roman" panose="02020603050405020304" pitchFamily="18" charset="0"/>
              </a:rPr>
              <a:t> B1, B2, PP </a:t>
            </a:r>
            <a:r>
              <a:rPr lang="en-US" sz="3600" dirty="0" err="1">
                <a:latin typeface="Times New Roman" panose="02020603050405020304" pitchFamily="18" charset="0"/>
                <a:cs typeface="Times New Roman" panose="02020603050405020304" pitchFamily="18" charset="0"/>
              </a:rPr>
              <a:t>va</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boshqalar</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nerv</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sistemasi</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ishini</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bir</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maromga</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solishda</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yurak</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jigar</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faoliyatini</a:t>
            </a:r>
            <a:r>
              <a:rPr lang="en-US" sz="3600" dirty="0">
                <a:latin typeface="Times New Roman" panose="02020603050405020304" pitchFamily="18" charset="0"/>
                <a:cs typeface="Times New Roman" panose="02020603050405020304" pitchFamily="18" charset="0"/>
              </a:rPr>
              <a:t> </a:t>
            </a:r>
            <a:br>
              <a:rPr lang="en-US" sz="3600" dirty="0">
                <a:latin typeface="Times New Roman" panose="02020603050405020304" pitchFamily="18" charset="0"/>
                <a:cs typeface="Times New Roman" panose="02020603050405020304" pitchFamily="18" charset="0"/>
              </a:rPr>
            </a:br>
            <a:r>
              <a:rPr lang="en-US" sz="3600" dirty="0" err="1">
                <a:latin typeface="Times New Roman" panose="02020603050405020304" pitchFamily="18" charset="0"/>
                <a:cs typeface="Times New Roman" panose="02020603050405020304" pitchFamily="18" charset="0"/>
              </a:rPr>
              <a:t>yaxshilashdi</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ko‘rish</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hamda</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oshqozon</a:t>
            </a:r>
            <a:r>
              <a:rPr lang="en-US" sz="3600" dirty="0">
                <a:latin typeface="Times New Roman" panose="02020603050405020304" pitchFamily="18" charset="0"/>
                <a:cs typeface="Times New Roman" panose="02020603050405020304" pitchFamily="18" charset="0"/>
              </a:rPr>
              <a:t> – </a:t>
            </a:r>
            <a:r>
              <a:rPr lang="en-US" sz="3600" dirty="0" err="1">
                <a:latin typeface="Times New Roman" panose="02020603050405020304" pitchFamily="18" charset="0"/>
                <a:cs typeface="Times New Roman" panose="02020603050405020304" pitchFamily="18" charset="0"/>
              </a:rPr>
              <a:t>ichakning</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ishini</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tartibga</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solishda</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katta</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ahamiyatga</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ega</a:t>
            </a:r>
            <a:r>
              <a:rPr lang="en-US" sz="3600" dirty="0">
                <a:latin typeface="Times New Roman" panose="02020603050405020304" pitchFamily="18" charset="0"/>
                <a:cs typeface="Times New Roman" panose="02020603050405020304" pitchFamily="18" charset="0"/>
              </a:rPr>
              <a:t>.</a:t>
            </a:r>
            <a:endParaRPr lang="ru-RU"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2243492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490066"/>
          </a:xfrm>
        </p:spPr>
        <p:txBody>
          <a:bodyPr>
            <a:normAutofit fontScale="90000"/>
          </a:bodyPr>
          <a:lstStyle/>
          <a:p>
            <a:pPr algn="l"/>
            <a:r>
              <a:rPr lang="uz-Cyrl-UZ" dirty="0" smtClean="0"/>
              <a:t>В1</a:t>
            </a:r>
            <a:endParaRPr lang="ru-RU" dirty="0"/>
          </a:p>
        </p:txBody>
      </p:sp>
      <p:pic>
        <p:nvPicPr>
          <p:cNvPr id="4" name="Объект 3"/>
          <p:cNvPicPr>
            <a:picLocks noGrp="1" noChangeAspect="1"/>
          </p:cNvPicPr>
          <p:nvPr>
            <p:ph idx="1"/>
          </p:nvPr>
        </p:nvPicPr>
        <p:blipFill>
          <a:blip r:embed="rId2"/>
          <a:stretch>
            <a:fillRect/>
          </a:stretch>
        </p:blipFill>
        <p:spPr>
          <a:xfrm>
            <a:off x="251520" y="785272"/>
            <a:ext cx="3600400" cy="3257550"/>
          </a:xfrm>
          <a:prstGeom prst="rect">
            <a:avLst/>
          </a:prstGeom>
        </p:spPr>
      </p:pic>
      <p:pic>
        <p:nvPicPr>
          <p:cNvPr id="5" name="Рисунок 4"/>
          <p:cNvPicPr>
            <a:picLocks noChangeAspect="1"/>
          </p:cNvPicPr>
          <p:nvPr/>
        </p:nvPicPr>
        <p:blipFill>
          <a:blip r:embed="rId3"/>
          <a:stretch>
            <a:fillRect/>
          </a:stretch>
        </p:blipFill>
        <p:spPr>
          <a:xfrm>
            <a:off x="4427984" y="676519"/>
            <a:ext cx="3533006" cy="1514475"/>
          </a:xfrm>
          <a:prstGeom prst="rect">
            <a:avLst/>
          </a:prstGeom>
        </p:spPr>
      </p:pic>
      <p:pic>
        <p:nvPicPr>
          <p:cNvPr id="6" name="Рисунок 5"/>
          <p:cNvPicPr>
            <a:picLocks noChangeAspect="1"/>
          </p:cNvPicPr>
          <p:nvPr/>
        </p:nvPicPr>
        <p:blipFill>
          <a:blip r:embed="rId4"/>
          <a:stretch>
            <a:fillRect/>
          </a:stretch>
        </p:blipFill>
        <p:spPr>
          <a:xfrm>
            <a:off x="4427984" y="2190994"/>
            <a:ext cx="3533006" cy="1743075"/>
          </a:xfrm>
          <a:prstGeom prst="rect">
            <a:avLst/>
          </a:prstGeom>
        </p:spPr>
      </p:pic>
      <p:pic>
        <p:nvPicPr>
          <p:cNvPr id="7" name="Рисунок 6"/>
          <p:cNvPicPr>
            <a:picLocks noChangeAspect="1"/>
          </p:cNvPicPr>
          <p:nvPr/>
        </p:nvPicPr>
        <p:blipFill>
          <a:blip r:embed="rId5"/>
          <a:stretch>
            <a:fillRect/>
          </a:stretch>
        </p:blipFill>
        <p:spPr>
          <a:xfrm>
            <a:off x="251520" y="4260328"/>
            <a:ext cx="3600400" cy="2481040"/>
          </a:xfrm>
          <a:prstGeom prst="rect">
            <a:avLst/>
          </a:prstGeom>
        </p:spPr>
      </p:pic>
      <p:pic>
        <p:nvPicPr>
          <p:cNvPr id="8" name="Рисунок 7"/>
          <p:cNvPicPr>
            <a:picLocks noChangeAspect="1"/>
          </p:cNvPicPr>
          <p:nvPr/>
        </p:nvPicPr>
        <p:blipFill>
          <a:blip r:embed="rId6"/>
          <a:stretch>
            <a:fillRect/>
          </a:stretch>
        </p:blipFill>
        <p:spPr>
          <a:xfrm>
            <a:off x="4427984" y="4260328"/>
            <a:ext cx="3533006" cy="2481040"/>
          </a:xfrm>
          <a:prstGeom prst="rect">
            <a:avLst/>
          </a:prstGeom>
        </p:spPr>
      </p:pic>
    </p:spTree>
    <p:extLst>
      <p:ext uri="{BB962C8B-B14F-4D97-AF65-F5344CB8AC3E}">
        <p14:creationId xmlns:p14="http://schemas.microsoft.com/office/powerpoint/2010/main" val="205942352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634082"/>
          </a:xfrm>
        </p:spPr>
        <p:txBody>
          <a:bodyPr>
            <a:normAutofit fontScale="90000"/>
          </a:bodyPr>
          <a:lstStyle/>
          <a:p>
            <a:pPr algn="l"/>
            <a:r>
              <a:rPr lang="uz-Cyrl-UZ" dirty="0" smtClean="0"/>
              <a:t>В2</a:t>
            </a:r>
            <a:endParaRPr lang="ru-RU" dirty="0"/>
          </a:p>
        </p:txBody>
      </p:sp>
      <p:pic>
        <p:nvPicPr>
          <p:cNvPr id="4" name="Рисунок 3"/>
          <p:cNvPicPr>
            <a:picLocks noChangeAspect="1"/>
          </p:cNvPicPr>
          <p:nvPr/>
        </p:nvPicPr>
        <p:blipFill>
          <a:blip r:embed="rId2"/>
          <a:stretch>
            <a:fillRect/>
          </a:stretch>
        </p:blipFill>
        <p:spPr>
          <a:xfrm>
            <a:off x="1259632" y="116632"/>
            <a:ext cx="3240360" cy="2646412"/>
          </a:xfrm>
          <a:prstGeom prst="rect">
            <a:avLst/>
          </a:prstGeom>
        </p:spPr>
      </p:pic>
      <p:pic>
        <p:nvPicPr>
          <p:cNvPr id="5" name="Рисунок 4"/>
          <p:cNvPicPr>
            <a:picLocks noChangeAspect="1"/>
          </p:cNvPicPr>
          <p:nvPr/>
        </p:nvPicPr>
        <p:blipFill>
          <a:blip r:embed="rId3"/>
          <a:stretch>
            <a:fillRect/>
          </a:stretch>
        </p:blipFill>
        <p:spPr>
          <a:xfrm>
            <a:off x="4644008" y="404664"/>
            <a:ext cx="4042792" cy="2512543"/>
          </a:xfrm>
          <a:prstGeom prst="rect">
            <a:avLst/>
          </a:prstGeom>
        </p:spPr>
      </p:pic>
      <p:pic>
        <p:nvPicPr>
          <p:cNvPr id="6" name="Рисунок 5"/>
          <p:cNvPicPr>
            <a:picLocks noChangeAspect="1"/>
          </p:cNvPicPr>
          <p:nvPr/>
        </p:nvPicPr>
        <p:blipFill>
          <a:blip r:embed="rId4"/>
          <a:stretch>
            <a:fillRect/>
          </a:stretch>
        </p:blipFill>
        <p:spPr>
          <a:xfrm>
            <a:off x="1475656" y="3140968"/>
            <a:ext cx="6192688" cy="3600400"/>
          </a:xfrm>
          <a:prstGeom prst="rect">
            <a:avLst/>
          </a:prstGeom>
        </p:spPr>
      </p:pic>
    </p:spTree>
    <p:extLst>
      <p:ext uri="{BB962C8B-B14F-4D97-AF65-F5344CB8AC3E}">
        <p14:creationId xmlns:p14="http://schemas.microsoft.com/office/powerpoint/2010/main" val="117356707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562074"/>
          </a:xfrm>
        </p:spPr>
        <p:txBody>
          <a:bodyPr>
            <a:normAutofit fontScale="90000"/>
          </a:bodyPr>
          <a:lstStyle/>
          <a:p>
            <a:r>
              <a:rPr lang="en-US" dirty="0"/>
              <a:t> Vitamin PP </a:t>
            </a:r>
            <a:endParaRPr lang="ru-RU" dirty="0"/>
          </a:p>
        </p:txBody>
      </p:sp>
      <p:pic>
        <p:nvPicPr>
          <p:cNvPr id="4" name="Рисунок 3"/>
          <p:cNvPicPr>
            <a:picLocks noChangeAspect="1"/>
          </p:cNvPicPr>
          <p:nvPr/>
        </p:nvPicPr>
        <p:blipFill>
          <a:blip r:embed="rId2"/>
          <a:stretch>
            <a:fillRect/>
          </a:stretch>
        </p:blipFill>
        <p:spPr>
          <a:xfrm>
            <a:off x="323528" y="836712"/>
            <a:ext cx="4896544" cy="2175123"/>
          </a:xfrm>
          <a:prstGeom prst="rect">
            <a:avLst/>
          </a:prstGeom>
        </p:spPr>
      </p:pic>
      <p:pic>
        <p:nvPicPr>
          <p:cNvPr id="5" name="Рисунок 4"/>
          <p:cNvPicPr>
            <a:picLocks noChangeAspect="1"/>
          </p:cNvPicPr>
          <p:nvPr/>
        </p:nvPicPr>
        <p:blipFill>
          <a:blip r:embed="rId3"/>
          <a:stretch>
            <a:fillRect/>
          </a:stretch>
        </p:blipFill>
        <p:spPr>
          <a:xfrm>
            <a:off x="5076056" y="836712"/>
            <a:ext cx="3960440" cy="5688632"/>
          </a:xfrm>
          <a:prstGeom prst="rect">
            <a:avLst/>
          </a:prstGeom>
        </p:spPr>
      </p:pic>
      <p:pic>
        <p:nvPicPr>
          <p:cNvPr id="6" name="Рисунок 5"/>
          <p:cNvPicPr>
            <a:picLocks noChangeAspect="1"/>
          </p:cNvPicPr>
          <p:nvPr/>
        </p:nvPicPr>
        <p:blipFill>
          <a:blip r:embed="rId4"/>
          <a:stretch>
            <a:fillRect/>
          </a:stretch>
        </p:blipFill>
        <p:spPr>
          <a:xfrm>
            <a:off x="323528" y="3212976"/>
            <a:ext cx="4752528" cy="3312368"/>
          </a:xfrm>
          <a:prstGeom prst="rect">
            <a:avLst/>
          </a:prstGeom>
        </p:spPr>
      </p:pic>
    </p:spTree>
    <p:extLst>
      <p:ext uri="{BB962C8B-B14F-4D97-AF65-F5344CB8AC3E}">
        <p14:creationId xmlns:p14="http://schemas.microsoft.com/office/powerpoint/2010/main" val="296474401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88640"/>
            <a:ext cx="8229600" cy="576064"/>
          </a:xfrm>
        </p:spPr>
        <p:txBody>
          <a:bodyPr>
            <a:normAutofit fontScale="90000"/>
          </a:bodyPr>
          <a:lstStyle/>
          <a:p>
            <a:r>
              <a:rPr lang="en-US" dirty="0"/>
              <a:t>Vitamin E </a:t>
            </a:r>
            <a:endParaRPr lang="ru-RU" dirty="0"/>
          </a:p>
        </p:txBody>
      </p:sp>
      <p:pic>
        <p:nvPicPr>
          <p:cNvPr id="4" name="Рисунок 3"/>
          <p:cNvPicPr>
            <a:picLocks noChangeAspect="1"/>
          </p:cNvPicPr>
          <p:nvPr/>
        </p:nvPicPr>
        <p:blipFill>
          <a:blip r:embed="rId2"/>
          <a:stretch>
            <a:fillRect/>
          </a:stretch>
        </p:blipFill>
        <p:spPr>
          <a:xfrm>
            <a:off x="494239" y="1052736"/>
            <a:ext cx="4221777" cy="3240360"/>
          </a:xfrm>
          <a:prstGeom prst="rect">
            <a:avLst/>
          </a:prstGeom>
        </p:spPr>
      </p:pic>
      <p:pic>
        <p:nvPicPr>
          <p:cNvPr id="5" name="Рисунок 4"/>
          <p:cNvPicPr>
            <a:picLocks noChangeAspect="1"/>
          </p:cNvPicPr>
          <p:nvPr/>
        </p:nvPicPr>
        <p:blipFill>
          <a:blip r:embed="rId3"/>
          <a:stretch>
            <a:fillRect/>
          </a:stretch>
        </p:blipFill>
        <p:spPr>
          <a:xfrm>
            <a:off x="4860032" y="1052736"/>
            <a:ext cx="4104456" cy="3240360"/>
          </a:xfrm>
          <a:prstGeom prst="rect">
            <a:avLst/>
          </a:prstGeom>
        </p:spPr>
      </p:pic>
      <p:pic>
        <p:nvPicPr>
          <p:cNvPr id="6" name="Рисунок 5"/>
          <p:cNvPicPr>
            <a:picLocks noChangeAspect="1"/>
          </p:cNvPicPr>
          <p:nvPr/>
        </p:nvPicPr>
        <p:blipFill>
          <a:blip r:embed="rId4"/>
          <a:stretch>
            <a:fillRect/>
          </a:stretch>
        </p:blipFill>
        <p:spPr>
          <a:xfrm>
            <a:off x="2411760" y="4149080"/>
            <a:ext cx="4104456" cy="2708920"/>
          </a:xfrm>
          <a:prstGeom prst="rect">
            <a:avLst/>
          </a:prstGeom>
        </p:spPr>
      </p:pic>
    </p:spTree>
    <p:extLst>
      <p:ext uri="{BB962C8B-B14F-4D97-AF65-F5344CB8AC3E}">
        <p14:creationId xmlns:p14="http://schemas.microsoft.com/office/powerpoint/2010/main" val="241815222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562074"/>
          </a:xfrm>
        </p:spPr>
        <p:txBody>
          <a:bodyPr>
            <a:normAutofit fontScale="90000"/>
          </a:bodyPr>
          <a:lstStyle/>
          <a:p>
            <a:r>
              <a:rPr lang="en-US" dirty="0"/>
              <a:t>K </a:t>
            </a:r>
            <a:r>
              <a:rPr lang="en-US" dirty="0" err="1"/>
              <a:t>vitamini</a:t>
            </a:r>
            <a:r>
              <a:rPr lang="en-US" dirty="0"/>
              <a:t> </a:t>
            </a:r>
            <a:endParaRPr lang="ru-RU" dirty="0"/>
          </a:p>
        </p:txBody>
      </p:sp>
      <p:pic>
        <p:nvPicPr>
          <p:cNvPr id="4" name="Рисунок 3"/>
          <p:cNvPicPr>
            <a:picLocks noChangeAspect="1"/>
          </p:cNvPicPr>
          <p:nvPr/>
        </p:nvPicPr>
        <p:blipFill>
          <a:blip r:embed="rId2"/>
          <a:stretch>
            <a:fillRect/>
          </a:stretch>
        </p:blipFill>
        <p:spPr>
          <a:xfrm>
            <a:off x="179512" y="836712"/>
            <a:ext cx="4608512" cy="5676056"/>
          </a:xfrm>
          <a:prstGeom prst="rect">
            <a:avLst/>
          </a:prstGeom>
        </p:spPr>
      </p:pic>
      <p:pic>
        <p:nvPicPr>
          <p:cNvPr id="5" name="Рисунок 4"/>
          <p:cNvPicPr>
            <a:picLocks noChangeAspect="1"/>
          </p:cNvPicPr>
          <p:nvPr/>
        </p:nvPicPr>
        <p:blipFill>
          <a:blip r:embed="rId3"/>
          <a:stretch>
            <a:fillRect/>
          </a:stretch>
        </p:blipFill>
        <p:spPr>
          <a:xfrm>
            <a:off x="5048064" y="836712"/>
            <a:ext cx="3638736" cy="2304256"/>
          </a:xfrm>
          <a:prstGeom prst="rect">
            <a:avLst/>
          </a:prstGeom>
        </p:spPr>
      </p:pic>
      <p:pic>
        <p:nvPicPr>
          <p:cNvPr id="6" name="Рисунок 5"/>
          <p:cNvPicPr>
            <a:picLocks noChangeAspect="1"/>
          </p:cNvPicPr>
          <p:nvPr/>
        </p:nvPicPr>
        <p:blipFill>
          <a:blip r:embed="rId4"/>
          <a:stretch>
            <a:fillRect/>
          </a:stretch>
        </p:blipFill>
        <p:spPr>
          <a:xfrm>
            <a:off x="5048064" y="3395985"/>
            <a:ext cx="3638736" cy="3116783"/>
          </a:xfrm>
          <a:prstGeom prst="rect">
            <a:avLst/>
          </a:prstGeom>
        </p:spPr>
      </p:pic>
    </p:spTree>
    <p:extLst>
      <p:ext uri="{BB962C8B-B14F-4D97-AF65-F5344CB8AC3E}">
        <p14:creationId xmlns:p14="http://schemas.microsoft.com/office/powerpoint/2010/main" val="379815221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6876"/>
            <a:ext cx="9144000" cy="68011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70495239"/>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272</TotalTime>
  <Words>145</Words>
  <Application>Microsoft Office PowerPoint</Application>
  <PresentationFormat>Экран (4:3)</PresentationFormat>
  <Paragraphs>27</Paragraphs>
  <Slides>32</Slides>
  <Notes>0</Notes>
  <HiddenSlides>0</HiddenSlides>
  <MMClips>0</MMClips>
  <ScaleCrop>false</ScaleCrop>
  <HeadingPairs>
    <vt:vector size="6" baseType="variant">
      <vt:variant>
        <vt:lpstr>Использованные шрифты</vt:lpstr>
      </vt:variant>
      <vt:variant>
        <vt:i4>3</vt:i4>
      </vt:variant>
      <vt:variant>
        <vt:lpstr>Тема</vt:lpstr>
      </vt:variant>
      <vt:variant>
        <vt:i4>1</vt:i4>
      </vt:variant>
      <vt:variant>
        <vt:lpstr>Заголовки слайдов</vt:lpstr>
      </vt:variant>
      <vt:variant>
        <vt:i4>32</vt:i4>
      </vt:variant>
    </vt:vector>
  </HeadingPairs>
  <TitlesOfParts>
    <vt:vector size="36" baseType="lpstr">
      <vt:lpstr>Arial</vt:lpstr>
      <vt:lpstr>Calibri</vt:lpstr>
      <vt:lpstr>Times New Roman</vt:lpstr>
      <vt:lpstr>Тема Office</vt:lpstr>
      <vt:lpstr>Презентация PowerPoint</vt:lpstr>
      <vt:lpstr>                                        Asosiy savollar:   1. O’zbekiston florasida keng tarqalganvitaminli va  ziravor o’simlik turlari 2. Vitaminli va ziravor o’simliklarning tabiiy zaxiralari  3. Vitaminli va ziravor o’simliklarning xalq xo’jaligidagi ahamiyati 4."Qizil kitob"ga kirgan ziravor  o’simlik turlari va ularni muhofaza qilish     </vt:lpstr>
      <vt:lpstr>Презентация PowerPoint</vt:lpstr>
      <vt:lpstr>Презентация PowerPoint</vt:lpstr>
      <vt:lpstr>Презентация PowerPoint</vt:lpstr>
      <vt:lpstr>Презентация PowerPoint</vt:lpstr>
      <vt:lpstr>  Shvid-Ukrop. (Anethum graveolens)   </vt:lpstr>
      <vt:lpstr> Kashnichni (Coriandrum sativum)  </vt:lpstr>
      <vt:lpstr>Петру́шка ( Petroselínum)</vt:lpstr>
      <vt:lpstr>Сельдере́й ( Apium)</vt:lpstr>
      <vt:lpstr>Презентация PowerPoint</vt:lpstr>
      <vt:lpstr>Қалампир</vt:lpstr>
      <vt:lpstr> Qora zira (Carum carvi)   </vt:lpstr>
      <vt:lpstr>Шафра́н (Crocus) за 1 килограмм он стоит от 3500 до 160000 долларов !!!</vt:lpstr>
      <vt:lpstr>Имбирь-Zingiber officinale</vt:lpstr>
      <vt:lpstr>Кори́ца-dolchin( Cinnamomum verum)</vt:lpstr>
      <vt:lpstr>Ваниль (Vanilla)</vt:lpstr>
      <vt:lpstr>Презентация PowerPoint</vt:lpstr>
      <vt:lpstr>Занжабил (Curcuma)</vt:lpstr>
      <vt:lpstr>Мурч-Píper nígrum</vt:lpstr>
      <vt:lpstr>Лаврь барги-Laurus nobilis</vt:lpstr>
      <vt:lpstr>        A vitamini manbai, ya’ni o‘zida karotin (provitamin A) saqlovchi o‘simliklar, asosan, yuksak o‘simliklar hicoblanadi. Mevasi yoki iste’mol qilinadigan boshqa qismlari sarg‘ish-qizil yoki yashil rangda bo‘ladigan o‘simliklarda bu vitamin ko‘proq sintezlanadi. Vitamin A (provitamin karotin) yosh organizm o‘sishini ta’minlash bilan bir qatorda, uni turli kasalliklardan ham himoya qiladi. Ko‘rish qobiliyatini yaxshilaydi. Terining tashqi ta’sirotga chidamliligini oshiradi. </vt:lpstr>
      <vt:lpstr>Презентация PowerPoint</vt:lpstr>
      <vt:lpstr>Презентация PowerPoint</vt:lpstr>
      <vt:lpstr>Презентация PowerPoint</vt:lpstr>
      <vt:lpstr>        B guruhiga mansub vitaminlar ham keng tarqalgan. Ulardan B1, B2, PP va boshqalar nerv sistemasi ishini bir maromga solishda, yurak, jigar faoliyatini  yaxshilashdi, ko‘rish hamda oshqozon – ichakning ishini tartibga solishda katta ahamiyatga ega.</vt:lpstr>
      <vt:lpstr>В1</vt:lpstr>
      <vt:lpstr>В2</vt:lpstr>
      <vt:lpstr> Vitamin PP </vt:lpstr>
      <vt:lpstr>Vitamin E </vt:lpstr>
      <vt:lpstr>K vitamini </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Admin</dc:creator>
  <cp:lastModifiedBy>Пользователь</cp:lastModifiedBy>
  <cp:revision>18</cp:revision>
  <dcterms:created xsi:type="dcterms:W3CDTF">2021-03-19T02:25:24Z</dcterms:created>
  <dcterms:modified xsi:type="dcterms:W3CDTF">2021-06-26T05:11:34Z</dcterms:modified>
</cp:coreProperties>
</file>